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Good afternoon, I am Jasmine Banares, the software development team representative and I’m here to present the barcode reader app that we have developed over the last few weeks.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cb9a0b07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b9a0b07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We hope that this ::presentation, will assist you with the transition from specialised barcode scanners to this mobile app:: by discussing its *main features* and functionalities, the *design choices* implemented and the reasoning behind them, and also some suggested improvements for the future.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As you may know, my team was tasked to develop an app that enables the camera from a mobile phone to scan EAN-13 barcodes, and to display the corresponding barcode number if it is a valid barcode, and an error message if it is not.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2"/>
              </a:buClr>
              <a:buSzPts val="1100"/>
              <a:buFont typeface="Arial"/>
              <a:buNone/>
            </a:pPr>
            <a:r>
              <a:rPr lang="en"/>
              <a:t>And throughout the development process, there were a couple of decisions to be made in terms of design. One thing we decided on was to break down each feature into very simple functions.  This makes it easier to see how each feature works, making the code more accessible, and it also makes it easier to make changes to the functionality in the future if needed.</a:t>
            </a:r>
            <a:endParaRPr/>
          </a:p>
          <a:p>
            <a:pPr indent="0" lvl="0" marL="0">
              <a:spcBef>
                <a:spcPts val="0"/>
              </a:spcBef>
              <a:spcAft>
                <a:spcPts val="0"/>
              </a:spcAft>
              <a:buClr>
                <a:schemeClr val="dk2"/>
              </a:buClr>
              <a:buSzPts val="1100"/>
              <a:buFont typeface="Arial"/>
              <a:buNone/>
            </a:pPr>
            <a:r>
              <a:t/>
            </a:r>
            <a:endParaRPr/>
          </a:p>
          <a:p>
            <a:pPr indent="0" lvl="0" marL="0">
              <a:spcBef>
                <a:spcPts val="0"/>
              </a:spcBef>
              <a:spcAft>
                <a:spcPts val="0"/>
              </a:spcAft>
              <a:buClr>
                <a:schemeClr val="dk2"/>
              </a:buClr>
              <a:buSzPts val="1100"/>
              <a:buFont typeface="Arial"/>
              <a:buNone/>
            </a:pPr>
            <a:r>
              <a:rPr lang="en"/>
              <a:t>We also have a main function called  `decodeBarcodeFromAreas` and this is where each of those simpler functions is called. </a:t>
            </a:r>
            <a:endParaRPr/>
          </a:p>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3f129c261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f129c261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a:t>Talk about ean reference</a:t>
            </a:r>
            <a:endParaRPr/>
          </a:p>
          <a:p>
            <a:pPr indent="-317500" lvl="0" marL="457200" rtl="0">
              <a:spcBef>
                <a:spcPts val="0"/>
              </a:spcBef>
              <a:spcAft>
                <a:spcPts val="0"/>
              </a:spcAft>
              <a:buSzPts val="1400"/>
              <a:buChar char="-"/>
            </a:pPr>
            <a:r>
              <a:rPr lang="en"/>
              <a:t>Parityreference</a:t>
            </a:r>
            <a:endParaRPr/>
          </a:p>
          <a:p>
            <a:pPr indent="-317500" lvl="0" marL="457200" rtl="0">
              <a:spcBef>
                <a:spcPts val="0"/>
              </a:spcBef>
              <a:spcAft>
                <a:spcPts val="0"/>
              </a:spcAft>
              <a:buSzPts val="1400"/>
              <a:buChar char="-"/>
            </a:pPr>
            <a:r>
              <a:rPr lang="en"/>
              <a:t>Why lists over dictionaries</a:t>
            </a:r>
            <a:endParaRPr/>
          </a:p>
          <a:p>
            <a:pPr indent="0" lvl="0" marL="0" rtl="0">
              <a:spcBef>
                <a:spcPts val="0"/>
              </a:spcBef>
              <a:spcAft>
                <a:spcPts val="0"/>
              </a:spcAft>
              <a:buNone/>
            </a:pPr>
            <a:r>
              <a:t/>
            </a:r>
            <a:endParaRPr/>
          </a:p>
          <a:p>
            <a:pPr indent="0" lvl="0" marL="0" rtl="0">
              <a:spcBef>
                <a:spcPts val="0"/>
              </a:spcBef>
              <a:spcAft>
                <a:spcPts val="0"/>
              </a:spcAft>
              <a:buClr>
                <a:schemeClr val="dk2"/>
              </a:buClr>
              <a:buSzPts val="1100"/>
              <a:buFont typeface="Arial"/>
              <a:buNone/>
            </a:pPr>
            <a:r>
              <a:rPr lang="en"/>
              <a:t>::First of all we have the object called `eanReference`  which a list of:: each of the 7-digit binary sequences that correspond to a barcode digit. In this case, the property `leftOdd` has a list of strings of each of the sequences for numbers that are on the left hand side of the barcode, and are of odd parity.  `leftEven` has the sequences for the numbers on then left-hand side of the barcode and are of even parity, and finally `right` has all the sequences to digits that will be found on the right side of the barcode. </a:t>
            </a:r>
            <a:endParaRPr/>
          </a:p>
          <a:p>
            <a:pPr indent="0" lvl="0" marL="0" rtl="0">
              <a:spcBef>
                <a:spcPts val="0"/>
              </a:spcBef>
              <a:spcAft>
                <a:spcPts val="0"/>
              </a:spcAft>
              <a:buClr>
                <a:schemeClr val="dk2"/>
              </a:buClr>
              <a:buSzPts val="1100"/>
              <a:buFont typeface="Arial"/>
              <a:buNone/>
            </a:pPr>
            <a:r>
              <a:t/>
            </a:r>
            <a:endParaRPr/>
          </a:p>
          <a:p>
            <a:pPr indent="0" lvl="0" marL="0" rtl="0">
              <a:spcBef>
                <a:spcPts val="0"/>
              </a:spcBef>
              <a:spcAft>
                <a:spcPts val="0"/>
              </a:spcAft>
              <a:buClr>
                <a:schemeClr val="dk2"/>
              </a:buClr>
              <a:buSzPts val="1100"/>
              <a:buFont typeface="Arial"/>
              <a:buNone/>
            </a:pPr>
            <a:r>
              <a:rPr lang="en"/>
              <a:t>We also have a variable called `parityReference`  which stores a list of strings of the parity sequences, which can be seen here on the slide. </a:t>
            </a:r>
            <a:endParaRPr/>
          </a:p>
          <a:p>
            <a:pPr indent="0" lvl="0" marL="0" rtl="0">
              <a:spcBef>
                <a:spcPts val="0"/>
              </a:spcBef>
              <a:spcAft>
                <a:spcPts val="0"/>
              </a:spcAft>
              <a:buClr>
                <a:schemeClr val="dk2"/>
              </a:buClr>
              <a:buSzPts val="1100"/>
              <a:buFont typeface="Arial"/>
              <a:buNone/>
            </a:pPr>
            <a:r>
              <a:t/>
            </a:r>
            <a:endParaRPr/>
          </a:p>
          <a:p>
            <a:pPr indent="0" lvl="0" marL="0" rtl="0">
              <a:spcBef>
                <a:spcPts val="0"/>
              </a:spcBef>
              <a:spcAft>
                <a:spcPts val="0"/>
              </a:spcAft>
              <a:buClr>
                <a:schemeClr val="dk2"/>
              </a:buClr>
              <a:buSzPts val="1100"/>
              <a:buFont typeface="Arial"/>
              <a:buNone/>
            </a:pPr>
            <a:r>
              <a:rPr lang="en"/>
              <a:t>The reason we chose to store our references as lists instead of dictionaries is because they are much easier to read, write, use, and modify. With lists we don’t need to use digits as keys, and the sequences as values, but instead we can simply use the indices to determine which sequence corresponds to which digit. For example, since `LLLLLL` is in the 0th index, its parity digit is 0, and so on.</a:t>
            </a:r>
            <a:endParaRPr/>
          </a:p>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2"/>
              </a:buClr>
              <a:buSzPts val="1100"/>
              <a:buFont typeface="Arial"/>
              <a:buNone/>
            </a:pPr>
            <a:r>
              <a:rPr lang="en"/>
              <a:t>::/Scope/::</a:t>
            </a:r>
            <a:endParaRPr/>
          </a:p>
          <a:p>
            <a:pPr indent="0" lvl="0" marL="0">
              <a:spcBef>
                <a:spcPts val="0"/>
              </a:spcBef>
              <a:spcAft>
                <a:spcPts val="0"/>
              </a:spcAft>
              <a:buClr>
                <a:schemeClr val="dk2"/>
              </a:buClr>
              <a:buSzPts val="1100"/>
              <a:buFont typeface="Arial"/>
              <a:buNone/>
            </a:pPr>
            <a:r>
              <a:rPr lang="en"/>
              <a:t>With regards to scope, we declared most of our variables locally inside function blocks, except for two which is the `eanReference` and `parityReference` variables, which we think is a poor choice as it could interfere with local variables in the script. So we would like to suggest changing the scope of these variables, and declare them inside the main function instead to avoid possible conflicts.</a:t>
            </a:r>
            <a:endParaRPr/>
          </a:p>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3f129c261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f129c261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2"/>
              </a:buClr>
              <a:buSzPts val="1100"/>
              <a:buFont typeface="Arial"/>
              <a:buNone/>
            </a:pPr>
            <a:r>
              <a:rPr lang="en"/>
              <a:t>Now let’s have a look at the functionality, our app works just like any other barcode scanner. </a:t>
            </a:r>
            <a:endParaRPr/>
          </a:p>
          <a:p>
            <a:pPr indent="0" lvl="0" marL="0">
              <a:spcBef>
                <a:spcPts val="0"/>
              </a:spcBef>
              <a:spcAft>
                <a:spcPts val="0"/>
              </a:spcAft>
              <a:buClr>
                <a:schemeClr val="dk2"/>
              </a:buClr>
              <a:buSzPts val="1100"/>
              <a:buFont typeface="Arial"/>
              <a:buNone/>
            </a:pPr>
            <a:r>
              <a:t/>
            </a:r>
            <a:endParaRPr/>
          </a:p>
          <a:p>
            <a:pPr indent="0" lvl="0" marL="0">
              <a:spcBef>
                <a:spcPts val="0"/>
              </a:spcBef>
              <a:spcAft>
                <a:spcPts val="0"/>
              </a:spcAft>
              <a:buClr>
                <a:schemeClr val="dk2"/>
              </a:buClr>
              <a:buSzPts val="1100"/>
              <a:buFont typeface="Arial"/>
              <a:buNone/>
            </a:pPr>
            <a:r>
              <a:rPr lang="en"/>
              <a:t>::First of all it finds the guards and checks that they’re in the correct:: format and are in the right place. It does this in the `checkGuards` function by getting the substring of the first and last 3 digits, and the 5 centre digits and checks if they’re equal to `101` or `01010`</a:t>
            </a:r>
            <a:endParaRPr/>
          </a:p>
          <a:p>
            <a:pPr indent="0" lvl="0" marL="0">
              <a:spcBef>
                <a:spcPts val="0"/>
              </a:spcBef>
              <a:spcAft>
                <a:spcPts val="0"/>
              </a:spcAft>
              <a:buClr>
                <a:schemeClr val="dk2"/>
              </a:buClr>
              <a:buSzPts val="1100"/>
              <a:buFont typeface="Arial"/>
              <a:buNone/>
            </a:pPr>
            <a:r>
              <a:t/>
            </a:r>
            <a:endParaRPr/>
          </a:p>
          <a:p>
            <a:pPr indent="0" lvl="0" marL="0">
              <a:spcBef>
                <a:spcPts val="0"/>
              </a:spcBef>
              <a:spcAft>
                <a:spcPts val="0"/>
              </a:spcAft>
              <a:buClr>
                <a:schemeClr val="dk2"/>
              </a:buClr>
              <a:buSzPts val="1100"/>
              <a:buFont typeface="Arial"/>
              <a:buNone/>
            </a:pPr>
            <a:r>
              <a:rPr lang="en"/>
              <a:t>::Then the `collectBits` functions splits the rest of the barcode into a:: list of 7 character strings, representing the 12 numbers on a barcode. It then takes each of the strings on the list to see if it matches one in  `eanReference` and if it does, it returns the index of the string in `eanReference`, and this is the corresponding digit in the barcode. This is done is the `barcodeDigitsDecode` function.</a:t>
            </a:r>
            <a:endParaRPr/>
          </a:p>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3f129c261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f129c261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2"/>
              </a:buClr>
              <a:buSzPts val="1100"/>
              <a:buFont typeface="Arial"/>
              <a:buNone/>
            </a:pPr>
            <a:r>
              <a:rPr lang="en"/>
              <a:t>The parity digit is obtained in a similar way. So while the digits are being decoded, a string consisting of L’s and G’s is generated as well. If a barcode is valid, then the `findParityDigit` function compares this string to the `parityReference` variable and the corresponding index is returned.</a:t>
            </a:r>
            <a:endParaRPr/>
          </a:p>
          <a:p>
            <a:pPr indent="0" lvl="0" marL="0">
              <a:spcBef>
                <a:spcPts val="0"/>
              </a:spcBef>
              <a:spcAft>
                <a:spcPts val="0"/>
              </a:spcAft>
              <a:buClr>
                <a:schemeClr val="dk2"/>
              </a:buClr>
              <a:buSzPts val="1100"/>
              <a:buFont typeface="Arial"/>
              <a:buNone/>
            </a:pPr>
            <a:r>
              <a:t/>
            </a:r>
            <a:endParaRPr/>
          </a:p>
          <a:p>
            <a:pPr indent="0" lvl="0" marL="0">
              <a:spcBef>
                <a:spcPts val="0"/>
              </a:spcBef>
              <a:spcAft>
                <a:spcPts val="0"/>
              </a:spcAft>
              <a:buClr>
                <a:schemeClr val="dk2"/>
              </a:buClr>
              <a:buSzPts val="1100"/>
              <a:buFont typeface="Arial"/>
              <a:buNone/>
            </a:pPr>
            <a:r>
              <a:rPr lang="en"/>
              <a:t>::The `checksum` functions checks the sum according to the brief and is:: set up in a way that the digit is multiplied by 1 if its index is even, and by 3 if its index is odd.</a:t>
            </a:r>
            <a:endParaRPr/>
          </a:p>
          <a:p>
            <a:pPr indent="0" lvl="0" marL="0">
              <a:spcBef>
                <a:spcPts val="0"/>
              </a:spcBef>
              <a:spcAft>
                <a:spcPts val="0"/>
              </a:spcAft>
              <a:buClr>
                <a:schemeClr val="dk2"/>
              </a:buClr>
              <a:buSzPts val="1100"/>
              <a:buFont typeface="Arial"/>
              <a:buNone/>
            </a:pPr>
            <a:r>
              <a:t/>
            </a:r>
            <a:endParaRPr/>
          </a:p>
          <a:p>
            <a:pPr indent="0" lvl="0" marL="0">
              <a:spcBef>
                <a:spcPts val="0"/>
              </a:spcBef>
              <a:spcAft>
                <a:spcPts val="0"/>
              </a:spcAft>
              <a:buClr>
                <a:schemeClr val="dk2"/>
              </a:buClr>
              <a:buSzPts val="1100"/>
              <a:buFont typeface="Arial"/>
              <a:buNone/>
            </a:pPr>
            <a:r>
              <a:rPr lang="en"/>
              <a:t>::Of course, if any errors occur while these features are being checked,:: an integer is returned and this will be interpreted later by the error message checker in the `decodeBarcodeFromAreas` function. </a:t>
            </a:r>
            <a:endParaRPr/>
          </a:p>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3f129c2615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f129c2615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2"/>
              </a:buClr>
              <a:buSzPts val="1100"/>
              <a:buFont typeface="Arial"/>
              <a:buNone/>
            </a:pPr>
            <a:r>
              <a:rPr lang="en"/>
              <a:t>To sum up, the app we developed works in the same way that a regular barcode scanner does, in a sense that it has all the exact same functionality. </a:t>
            </a:r>
            <a:endParaRPr/>
          </a:p>
          <a:p>
            <a:pPr indent="0" lvl="0" marL="0">
              <a:spcBef>
                <a:spcPts val="0"/>
              </a:spcBef>
              <a:spcAft>
                <a:spcPts val="0"/>
              </a:spcAft>
              <a:buClr>
                <a:schemeClr val="dk2"/>
              </a:buClr>
              <a:buSzPts val="1100"/>
              <a:buFont typeface="Arial"/>
              <a:buNone/>
            </a:pPr>
            <a:r>
              <a:t/>
            </a:r>
            <a:endParaRPr/>
          </a:p>
          <a:p>
            <a:pPr indent="0" lvl="0" marL="0">
              <a:spcBef>
                <a:spcPts val="0"/>
              </a:spcBef>
              <a:spcAft>
                <a:spcPts val="0"/>
              </a:spcAft>
              <a:buClr>
                <a:schemeClr val="dk2"/>
              </a:buClr>
              <a:buSzPts val="1100"/>
              <a:buFont typeface="Arial"/>
              <a:buNone/>
            </a:pPr>
            <a:r>
              <a:rPr lang="en"/>
              <a:t>In addition, design choices were made with accessibility and reusability in mind to make it easier for other teams to get started with working on this project, and also to make it easier for anyone to make changes to the code without affecting the rest of the program.  </a:t>
            </a:r>
            <a:endParaRPr/>
          </a:p>
          <a:p>
            <a:pPr indent="0" lvl="0" marL="0">
              <a:spcBef>
                <a:spcPts val="0"/>
              </a:spcBef>
              <a:spcAft>
                <a:spcPts val="0"/>
              </a:spcAft>
              <a:buClr>
                <a:schemeClr val="dk2"/>
              </a:buClr>
              <a:buSzPts val="1100"/>
              <a:buFont typeface="Arial"/>
              <a:buNone/>
            </a:pPr>
            <a:r>
              <a:t/>
            </a:r>
            <a:endParaRPr/>
          </a:p>
          <a:p>
            <a:pPr indent="0" lvl="0" marL="0">
              <a:spcBef>
                <a:spcPts val="0"/>
              </a:spcBef>
              <a:spcAft>
                <a:spcPts val="0"/>
              </a:spcAft>
              <a:buClr>
                <a:schemeClr val="dk2"/>
              </a:buClr>
              <a:buSzPts val="1100"/>
              <a:buFont typeface="Arial"/>
              <a:buNone/>
            </a:pPr>
            <a:r>
              <a:rPr lang="en"/>
              <a:t>As a final thought, phones have definitely become mainstream over the last few years and we think that moving to an app-based solution is a step in the right direction. Since almost everyone already has a phone, it’s much  easier and cost-effective for the company, so we can allocate more resources into what’s really important to us––helping dogs and owners reach their full potential.</a:t>
            </a:r>
            <a:endParaRPr/>
          </a:p>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Barcode</a:t>
            </a:r>
            <a:endParaRPr/>
          </a:p>
          <a:p>
            <a:pPr indent="0" lvl="0" marL="0" rtl="0">
              <a:spcBef>
                <a:spcPts val="0"/>
              </a:spcBef>
              <a:spcAft>
                <a:spcPts val="0"/>
              </a:spcAft>
              <a:buNone/>
            </a:pPr>
            <a:r>
              <a:rPr lang="en"/>
              <a:t>Reader App</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2400"/>
              <a:t>A Handover Presentation by Jasmine Banares</a:t>
            </a:r>
            <a:endParaRPr b="1" sz="2400"/>
          </a:p>
        </p:txBody>
      </p:sp>
    </p:spTree>
  </p:cSld>
  <p:clrMapOvr>
    <a:masterClrMapping/>
  </p:clrMapOvr>
  <mc:AlternateContent>
    <mc:Choice Requires="p14">
      <p:transition p14:dur="400">
        <p:fade thruBlk="1"/>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4"/>
          <p:cNvSpPr txBox="1"/>
          <p:nvPr>
            <p:ph type="title"/>
          </p:nvPr>
        </p:nvSpPr>
        <p:spPr>
          <a:xfrm>
            <a:off x="283100" y="712150"/>
            <a:ext cx="8620500" cy="1019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Agenda</a:t>
            </a:r>
            <a:endParaRPr/>
          </a:p>
        </p:txBody>
      </p:sp>
      <p:sp>
        <p:nvSpPr>
          <p:cNvPr id="79" name="Google Shape;79;p14"/>
          <p:cNvSpPr/>
          <p:nvPr/>
        </p:nvSpPr>
        <p:spPr>
          <a:xfrm>
            <a:off x="371775" y="1988900"/>
            <a:ext cx="2629500" cy="2244900"/>
          </a:xfrm>
          <a:prstGeom prst="wedgeRectCallout">
            <a:avLst>
              <a:gd fmla="val -20833" name="adj1"/>
              <a:gd fmla="val 62500" name="adj2"/>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Google Shape;80;p14"/>
          <p:cNvSpPr/>
          <p:nvPr/>
        </p:nvSpPr>
        <p:spPr>
          <a:xfrm>
            <a:off x="3210432" y="1988900"/>
            <a:ext cx="2629500" cy="2244900"/>
          </a:xfrm>
          <a:prstGeom prst="wedgeRectCallout">
            <a:avLst>
              <a:gd fmla="val -20833" name="adj1"/>
              <a:gd fmla="val 62500" name="adj2"/>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Google Shape;81;p14"/>
          <p:cNvSpPr/>
          <p:nvPr/>
        </p:nvSpPr>
        <p:spPr>
          <a:xfrm>
            <a:off x="6049089" y="1988900"/>
            <a:ext cx="2629500" cy="2244900"/>
          </a:xfrm>
          <a:prstGeom prst="wedgeRectCallout">
            <a:avLst>
              <a:gd fmla="val -20833" name="adj1"/>
              <a:gd fmla="val 62500" name="adj2"/>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Google Shape;82;p14"/>
          <p:cNvSpPr txBox="1"/>
          <p:nvPr>
            <p:ph type="title"/>
          </p:nvPr>
        </p:nvSpPr>
        <p:spPr>
          <a:xfrm>
            <a:off x="6125275" y="2061900"/>
            <a:ext cx="2481600" cy="2005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2100"/>
          </a:p>
          <a:p>
            <a:pPr indent="0" lvl="0" marL="0" rtl="0">
              <a:spcBef>
                <a:spcPts val="1200"/>
              </a:spcBef>
              <a:spcAft>
                <a:spcPts val="1200"/>
              </a:spcAft>
              <a:buNone/>
            </a:pPr>
            <a:r>
              <a:rPr lang="en" sz="2100"/>
              <a:t>Suggested Improvements for the Future</a:t>
            </a:r>
            <a:endParaRPr b="0" sz="1400">
              <a:solidFill>
                <a:schemeClr val="lt1"/>
              </a:solidFill>
            </a:endParaRPr>
          </a:p>
        </p:txBody>
      </p:sp>
      <p:sp>
        <p:nvSpPr>
          <p:cNvPr id="83" name="Google Shape;83;p14"/>
          <p:cNvSpPr txBox="1"/>
          <p:nvPr>
            <p:ph type="title"/>
          </p:nvPr>
        </p:nvSpPr>
        <p:spPr>
          <a:xfrm>
            <a:off x="447975" y="2061900"/>
            <a:ext cx="2481600" cy="2005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2100"/>
          </a:p>
          <a:p>
            <a:pPr indent="0" lvl="0" marL="0" rtl="0">
              <a:spcBef>
                <a:spcPts val="1200"/>
              </a:spcBef>
              <a:spcAft>
                <a:spcPts val="1200"/>
              </a:spcAft>
              <a:buNone/>
            </a:pPr>
            <a:r>
              <a:rPr lang="en" sz="2100"/>
              <a:t>Main Features and Functionality</a:t>
            </a:r>
            <a:endParaRPr sz="1400">
              <a:solidFill>
                <a:schemeClr val="lt1"/>
              </a:solidFill>
            </a:endParaRPr>
          </a:p>
        </p:txBody>
      </p:sp>
      <p:sp>
        <p:nvSpPr>
          <p:cNvPr id="84" name="Google Shape;84;p14"/>
          <p:cNvSpPr txBox="1"/>
          <p:nvPr>
            <p:ph type="title"/>
          </p:nvPr>
        </p:nvSpPr>
        <p:spPr>
          <a:xfrm>
            <a:off x="3286625" y="2061900"/>
            <a:ext cx="2481600" cy="2005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2100"/>
          </a:p>
          <a:p>
            <a:pPr indent="0" lvl="0" marL="0" rtl="0">
              <a:spcBef>
                <a:spcPts val="1200"/>
              </a:spcBef>
              <a:spcAft>
                <a:spcPts val="1200"/>
              </a:spcAft>
              <a:buNone/>
            </a:pPr>
            <a:r>
              <a:rPr lang="en" sz="2100"/>
              <a:t>Design Choices and Reasoning</a:t>
            </a:r>
            <a:endParaRPr b="0" sz="1400">
              <a:solidFill>
                <a:schemeClr val="lt1"/>
              </a:solidFill>
            </a:endParaRPr>
          </a:p>
        </p:txBody>
      </p:sp>
    </p:spTree>
  </p:cSld>
  <p:clrMapOvr>
    <a:masterClrMapping/>
  </p:clrMapOvr>
  <p:transition spd="med">
    <p:push dir="r"/>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5"/>
          <p:cNvSpPr txBox="1"/>
          <p:nvPr>
            <p:ph type="title"/>
          </p:nvPr>
        </p:nvSpPr>
        <p:spPr>
          <a:xfrm>
            <a:off x="283099" y="712150"/>
            <a:ext cx="8622300" cy="3835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accent5"/>
                </a:solidFill>
              </a:rPr>
              <a:t>Aim/</a:t>
            </a:r>
            <a:r>
              <a:rPr lang="en"/>
              <a:t>Background</a:t>
            </a:r>
            <a:endParaRPr/>
          </a:p>
          <a:p>
            <a:pPr indent="0" lvl="0" marL="0" rtl="0">
              <a:spcBef>
                <a:spcPts val="1000"/>
              </a:spcBef>
              <a:spcAft>
                <a:spcPts val="0"/>
              </a:spcAft>
              <a:buNone/>
            </a:pPr>
            <a:r>
              <a:t/>
            </a:r>
            <a:endParaRPr b="0" sz="2400"/>
          </a:p>
          <a:p>
            <a:pPr indent="-381000" lvl="0" marL="457200" rtl="0">
              <a:spcBef>
                <a:spcPts val="1000"/>
              </a:spcBef>
              <a:spcAft>
                <a:spcPts val="0"/>
              </a:spcAft>
              <a:buSzPts val="2400"/>
              <a:buChar char="●"/>
            </a:pPr>
            <a:r>
              <a:rPr b="0" lang="en" sz="2400"/>
              <a:t>Develop a barcode reader app</a:t>
            </a:r>
            <a:endParaRPr b="0" sz="2400"/>
          </a:p>
          <a:p>
            <a:pPr indent="-381000" lvl="0" marL="457200" rtl="0">
              <a:spcBef>
                <a:spcPts val="0"/>
              </a:spcBef>
              <a:spcAft>
                <a:spcPts val="0"/>
              </a:spcAft>
              <a:buSzPts val="2400"/>
              <a:buChar char="●"/>
            </a:pPr>
            <a:r>
              <a:rPr b="0" lang="en" sz="2400"/>
              <a:t>Optimise for mobile phones</a:t>
            </a:r>
            <a:endParaRPr b="0" sz="2400"/>
          </a:p>
        </p:txBody>
      </p:sp>
    </p:spTree>
  </p:cSld>
  <p:clrMapOvr>
    <a:masterClrMapping/>
  </p:clrMapOvr>
  <mc:AlternateContent>
    <mc:Choice Requires="p14">
      <p:transition spd="med">
        <p14:flip dir="l"/>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6"/>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chemeClr val="dk1"/>
                </a:solidFill>
              </a:rPr>
              <a:t>Design Choices</a:t>
            </a:r>
            <a:endParaRPr sz="2400"/>
          </a:p>
        </p:txBody>
      </p:sp>
      <p:sp>
        <p:nvSpPr>
          <p:cNvPr id="95" name="Google Shape;95;p16"/>
          <p:cNvSpPr txBox="1"/>
          <p:nvPr>
            <p:ph idx="4294967295" type="title"/>
          </p:nvPr>
        </p:nvSpPr>
        <p:spPr>
          <a:xfrm>
            <a:off x="535775" y="1480150"/>
            <a:ext cx="7523100" cy="1000800"/>
          </a:xfrm>
          <a:prstGeom prst="rect">
            <a:avLst/>
          </a:prstGeom>
        </p:spPr>
        <p:txBody>
          <a:bodyPr anchorCtr="0" anchor="t" bIns="91425" lIns="91425" spcFirstLastPara="1" rIns="91425" wrap="square" tIns="91425">
            <a:noAutofit/>
          </a:bodyPr>
          <a:lstStyle/>
          <a:p>
            <a:pPr indent="-342900" lvl="0" marL="457200" rtl="0">
              <a:lnSpc>
                <a:spcPct val="115000"/>
              </a:lnSpc>
              <a:spcBef>
                <a:spcPts val="0"/>
              </a:spcBef>
              <a:spcAft>
                <a:spcPts val="0"/>
              </a:spcAft>
              <a:buSzPts val="1800"/>
              <a:buFont typeface="Lato"/>
              <a:buChar char="●"/>
            </a:pPr>
            <a:r>
              <a:rPr b="0" lang="en" sz="1800">
                <a:latin typeface="Lato"/>
                <a:ea typeface="Lato"/>
                <a:cs typeface="Lato"/>
                <a:sym typeface="Lato"/>
              </a:rPr>
              <a:t>Break down features into simpler functions</a:t>
            </a:r>
            <a:endParaRPr b="0" sz="1800">
              <a:latin typeface="Lato"/>
              <a:ea typeface="Lato"/>
              <a:cs typeface="Lato"/>
              <a:sym typeface="Lato"/>
            </a:endParaRPr>
          </a:p>
          <a:p>
            <a:pPr indent="-342900" lvl="0" marL="457200" rtl="0">
              <a:lnSpc>
                <a:spcPct val="115000"/>
              </a:lnSpc>
              <a:spcBef>
                <a:spcPts val="0"/>
              </a:spcBef>
              <a:spcAft>
                <a:spcPts val="0"/>
              </a:spcAft>
              <a:buSzPts val="1800"/>
              <a:buFont typeface="Lato"/>
              <a:buChar char="●"/>
            </a:pPr>
            <a:r>
              <a:rPr b="0" lang="en" sz="1800">
                <a:latin typeface="Lato"/>
                <a:ea typeface="Lato"/>
                <a:cs typeface="Lato"/>
                <a:sym typeface="Lato"/>
              </a:rPr>
              <a:t>Main function --&gt; decodeBarcodeFromAreas()</a:t>
            </a:r>
            <a:endParaRPr b="0" sz="1800">
              <a:latin typeface="Lato"/>
              <a:ea typeface="Lato"/>
              <a:cs typeface="Lato"/>
              <a:sym typeface="Lato"/>
            </a:endParaRPr>
          </a:p>
        </p:txBody>
      </p:sp>
      <p:pic>
        <p:nvPicPr>
          <p:cNvPr id="96" name="Google Shape;96;p16"/>
          <p:cNvPicPr preferRelativeResize="0"/>
          <p:nvPr/>
        </p:nvPicPr>
        <p:blipFill>
          <a:blip r:embed="rId3">
            <a:alphaModFix/>
          </a:blip>
          <a:stretch>
            <a:fillRect/>
          </a:stretch>
        </p:blipFill>
        <p:spPr>
          <a:xfrm>
            <a:off x="0" y="2884250"/>
            <a:ext cx="10872600" cy="2259250"/>
          </a:xfrm>
          <a:prstGeom prst="rect">
            <a:avLst/>
          </a:prstGeom>
          <a:noFill/>
          <a:ln>
            <a:noFill/>
          </a:ln>
        </p:spPr>
      </p:pic>
    </p:spTree>
  </p:cSld>
  <p:clrMapOvr>
    <a:masterClrMapping/>
  </p:clrMapOvr>
  <p:transition spd="med">
    <p:push/>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pic>
        <p:nvPicPr>
          <p:cNvPr id="101" name="Google Shape;101;p17"/>
          <p:cNvPicPr preferRelativeResize="0"/>
          <p:nvPr/>
        </p:nvPicPr>
        <p:blipFill>
          <a:blip r:embed="rId3">
            <a:alphaModFix/>
          </a:blip>
          <a:stretch>
            <a:fillRect/>
          </a:stretch>
        </p:blipFill>
        <p:spPr>
          <a:xfrm>
            <a:off x="0" y="2517650"/>
            <a:ext cx="9144000" cy="2625850"/>
          </a:xfrm>
          <a:prstGeom prst="rect">
            <a:avLst/>
          </a:prstGeom>
          <a:noFill/>
          <a:ln>
            <a:noFill/>
          </a:ln>
        </p:spPr>
      </p:pic>
      <p:sp>
        <p:nvSpPr>
          <p:cNvPr id="102" name="Google Shape;102;p17"/>
          <p:cNvSpPr txBox="1"/>
          <p:nvPr>
            <p:ph idx="4294967295" type="title"/>
          </p:nvPr>
        </p:nvSpPr>
        <p:spPr>
          <a:xfrm>
            <a:off x="417225" y="492700"/>
            <a:ext cx="8631600" cy="142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200"/>
              <a:t>Data &amp; </a:t>
            </a:r>
            <a:r>
              <a:rPr lang="en" sz="3200">
                <a:solidFill>
                  <a:schemeClr val="accent5"/>
                </a:solidFill>
              </a:rPr>
              <a:t>Input</a:t>
            </a:r>
            <a:endParaRPr sz="3200">
              <a:solidFill>
                <a:schemeClr val="accent5"/>
              </a:solidFill>
            </a:endParaRPr>
          </a:p>
          <a:p>
            <a:pPr indent="0" lvl="0" marL="0">
              <a:spcBef>
                <a:spcPts val="0"/>
              </a:spcBef>
              <a:spcAft>
                <a:spcPts val="0"/>
              </a:spcAft>
              <a:buNone/>
            </a:pPr>
            <a:r>
              <a:t/>
            </a:r>
            <a:endParaRPr sz="3200">
              <a:solidFill>
                <a:schemeClr val="accent5"/>
              </a:solidFill>
            </a:endParaRPr>
          </a:p>
          <a:p>
            <a:pPr indent="-355600" lvl="0" marL="457200" rtl="0">
              <a:spcBef>
                <a:spcPts val="0"/>
              </a:spcBef>
              <a:spcAft>
                <a:spcPts val="0"/>
              </a:spcAft>
              <a:buClr>
                <a:srgbClr val="000000"/>
              </a:buClr>
              <a:buSzPts val="2000"/>
              <a:buChar char="-"/>
            </a:pPr>
            <a:r>
              <a:rPr lang="en" sz="2000">
                <a:solidFill>
                  <a:srgbClr val="000000"/>
                </a:solidFill>
              </a:rPr>
              <a:t>References stored as list of strings</a:t>
            </a:r>
            <a:endParaRPr sz="2000">
              <a:solidFill>
                <a:srgbClr val="000000"/>
              </a:solidFill>
            </a:endParaRPr>
          </a:p>
          <a:p>
            <a:pPr indent="-355600" lvl="0" marL="457200" rtl="0">
              <a:spcBef>
                <a:spcPts val="0"/>
              </a:spcBef>
              <a:spcAft>
                <a:spcPts val="0"/>
              </a:spcAft>
              <a:buClr>
                <a:srgbClr val="000000"/>
              </a:buClr>
              <a:buSzPts val="2000"/>
              <a:buChar char="-"/>
            </a:pPr>
            <a:r>
              <a:rPr lang="en" sz="2000">
                <a:solidFill>
                  <a:srgbClr val="000000"/>
                </a:solidFill>
              </a:rPr>
              <a:t>Index of item is the digit corresponding to string</a:t>
            </a:r>
            <a:endParaRPr sz="2000">
              <a:solidFill>
                <a:srgbClr val="000000"/>
              </a:solidFill>
            </a:endParaRPr>
          </a:p>
        </p:txBody>
      </p:sp>
      <p:pic>
        <p:nvPicPr>
          <p:cNvPr id="103" name="Google Shape;103;p17"/>
          <p:cNvPicPr preferRelativeResize="0"/>
          <p:nvPr/>
        </p:nvPicPr>
        <p:blipFill>
          <a:blip r:embed="rId4">
            <a:alphaModFix/>
          </a:blip>
          <a:stretch>
            <a:fillRect/>
          </a:stretch>
        </p:blipFill>
        <p:spPr>
          <a:xfrm>
            <a:off x="0" y="3056350"/>
            <a:ext cx="9908077" cy="1097575"/>
          </a:xfrm>
          <a:prstGeom prst="rect">
            <a:avLst/>
          </a:prstGeom>
          <a:noFill/>
          <a:ln>
            <a:noFill/>
          </a:ln>
        </p:spPr>
      </p:pic>
      <p:pic>
        <p:nvPicPr>
          <p:cNvPr id="104" name="Google Shape;104;p17"/>
          <p:cNvPicPr preferRelativeResize="0"/>
          <p:nvPr/>
        </p:nvPicPr>
        <p:blipFill>
          <a:blip r:embed="rId5">
            <a:alphaModFix/>
          </a:blip>
          <a:stretch>
            <a:fillRect/>
          </a:stretch>
        </p:blipFill>
        <p:spPr>
          <a:xfrm>
            <a:off x="0" y="4438527"/>
            <a:ext cx="9144001" cy="166273"/>
          </a:xfrm>
          <a:prstGeom prst="rect">
            <a:avLst/>
          </a:prstGeom>
          <a:noFill/>
          <a:ln>
            <a:noFill/>
          </a:ln>
        </p:spPr>
      </p:pic>
    </p:spTree>
  </p:cSld>
  <p:clrMapOvr>
    <a:masterClrMapping/>
  </p:clrMapOvr>
  <mc:AlternateContent>
    <mc:Choice Requires="p14">
      <p:transition spd="med">
        <p14:flip dir="l"/>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8"/>
          <p:cNvSpPr txBox="1"/>
          <p:nvPr>
            <p:ph type="title"/>
          </p:nvPr>
        </p:nvSpPr>
        <p:spPr>
          <a:xfrm>
            <a:off x="283100" y="712150"/>
            <a:ext cx="8631600" cy="3835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Variable </a:t>
            </a:r>
            <a:r>
              <a:rPr lang="en">
                <a:solidFill>
                  <a:schemeClr val="accent5"/>
                </a:solidFill>
              </a:rPr>
              <a:t>Scope</a:t>
            </a:r>
            <a:endParaRPr>
              <a:solidFill>
                <a:schemeClr val="accent5"/>
              </a:solidFill>
            </a:endParaRPr>
          </a:p>
          <a:p>
            <a:pPr indent="0" lvl="0" marL="457200" rtl="0">
              <a:spcBef>
                <a:spcPts val="0"/>
              </a:spcBef>
              <a:spcAft>
                <a:spcPts val="0"/>
              </a:spcAft>
              <a:buNone/>
            </a:pPr>
            <a:r>
              <a:t/>
            </a:r>
            <a:endParaRPr b="0" sz="2400"/>
          </a:p>
          <a:p>
            <a:pPr indent="-381000" lvl="0" marL="457200" rtl="0">
              <a:spcBef>
                <a:spcPts val="1000"/>
              </a:spcBef>
              <a:spcAft>
                <a:spcPts val="0"/>
              </a:spcAft>
              <a:buSzPts val="2400"/>
              <a:buChar char="●"/>
            </a:pPr>
            <a:r>
              <a:rPr b="0" lang="en" sz="2400">
                <a:solidFill>
                  <a:schemeClr val="accent5"/>
                </a:solidFill>
              </a:rPr>
              <a:t>Global</a:t>
            </a:r>
            <a:r>
              <a:rPr b="0" lang="en" sz="2400"/>
              <a:t> Variables - </a:t>
            </a:r>
            <a:r>
              <a:rPr b="0" lang="en" sz="2400" u="sng">
                <a:solidFill>
                  <a:schemeClr val="accent5"/>
                </a:solidFill>
              </a:rPr>
              <a:t>eanReference</a:t>
            </a:r>
            <a:r>
              <a:rPr b="0" lang="en" sz="2400"/>
              <a:t> and </a:t>
            </a:r>
            <a:r>
              <a:rPr b="0" lang="en" sz="2400" u="sng">
                <a:solidFill>
                  <a:schemeClr val="accent5"/>
                </a:solidFill>
              </a:rPr>
              <a:t>parityReference</a:t>
            </a:r>
            <a:endParaRPr b="0" sz="2400" u="sng">
              <a:solidFill>
                <a:schemeClr val="accent5"/>
              </a:solidFill>
            </a:endParaRPr>
          </a:p>
          <a:p>
            <a:pPr indent="-381000" lvl="0" marL="457200" rtl="0">
              <a:spcBef>
                <a:spcPts val="0"/>
              </a:spcBef>
              <a:spcAft>
                <a:spcPts val="0"/>
              </a:spcAft>
              <a:buSzPts val="2400"/>
              <a:buChar char="●"/>
            </a:pPr>
            <a:r>
              <a:rPr b="0" lang="en" sz="2400">
                <a:solidFill>
                  <a:schemeClr val="accent5"/>
                </a:solidFill>
              </a:rPr>
              <a:t>Local</a:t>
            </a:r>
            <a:r>
              <a:rPr b="0" lang="en" sz="2400"/>
              <a:t> Variables - used mostly throughout the code </a:t>
            </a:r>
            <a:endParaRPr b="0" sz="2400"/>
          </a:p>
        </p:txBody>
      </p:sp>
    </p:spTree>
  </p:cSld>
  <p:clrMapOvr>
    <a:masterClrMapping/>
  </p:clrMapOvr>
  <p:transition spd="med">
    <p:push dir="r"/>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283100" y="712150"/>
            <a:ext cx="8620500" cy="1019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Functionality</a:t>
            </a:r>
            <a:endParaRPr/>
          </a:p>
        </p:txBody>
      </p:sp>
      <p:sp>
        <p:nvSpPr>
          <p:cNvPr id="115" name="Google Shape;115;p19"/>
          <p:cNvSpPr/>
          <p:nvPr/>
        </p:nvSpPr>
        <p:spPr>
          <a:xfrm>
            <a:off x="371775" y="1988900"/>
            <a:ext cx="2237400" cy="2244900"/>
          </a:xfrm>
          <a:prstGeom prst="wedgeRectCallout">
            <a:avLst>
              <a:gd fmla="val -20833" name="adj1"/>
              <a:gd fmla="val 62500" name="adj2"/>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Google Shape;116;p19"/>
          <p:cNvSpPr/>
          <p:nvPr/>
        </p:nvSpPr>
        <p:spPr>
          <a:xfrm>
            <a:off x="2844652" y="1988900"/>
            <a:ext cx="2068800" cy="2244900"/>
          </a:xfrm>
          <a:prstGeom prst="wedgeRectCallout">
            <a:avLst>
              <a:gd fmla="val -20833" name="adj1"/>
              <a:gd fmla="val 62500" name="adj2"/>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Google Shape;117;p19"/>
          <p:cNvSpPr/>
          <p:nvPr/>
        </p:nvSpPr>
        <p:spPr>
          <a:xfrm>
            <a:off x="5148925" y="1988900"/>
            <a:ext cx="3529500" cy="2244900"/>
          </a:xfrm>
          <a:prstGeom prst="wedgeRectCallout">
            <a:avLst>
              <a:gd fmla="val -20833" name="adj1"/>
              <a:gd fmla="val 62500" name="adj2"/>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Google Shape;118;p19"/>
          <p:cNvSpPr txBox="1"/>
          <p:nvPr>
            <p:ph type="title"/>
          </p:nvPr>
        </p:nvSpPr>
        <p:spPr>
          <a:xfrm>
            <a:off x="5251191" y="2061900"/>
            <a:ext cx="3331200" cy="2005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100"/>
              <a:t>barcodeDigitsDecode()</a:t>
            </a:r>
            <a:endParaRPr sz="2100"/>
          </a:p>
          <a:p>
            <a:pPr indent="0" lvl="0" marL="0" rtl="0">
              <a:spcBef>
                <a:spcPts val="1200"/>
              </a:spcBef>
              <a:spcAft>
                <a:spcPts val="0"/>
              </a:spcAft>
              <a:buNone/>
            </a:pPr>
            <a:r>
              <a:t/>
            </a:r>
            <a:endParaRPr sz="1000"/>
          </a:p>
          <a:p>
            <a:pPr indent="0" lvl="0" marL="0" rtl="0">
              <a:spcBef>
                <a:spcPts val="1200"/>
              </a:spcBef>
              <a:spcAft>
                <a:spcPts val="1200"/>
              </a:spcAft>
              <a:buNone/>
            </a:pPr>
            <a:r>
              <a:rPr lang="en" sz="2100"/>
              <a:t>gets barcode number and parity sequence</a:t>
            </a:r>
            <a:endParaRPr sz="2100"/>
          </a:p>
        </p:txBody>
      </p:sp>
      <p:sp>
        <p:nvSpPr>
          <p:cNvPr id="119" name="Google Shape;119;p19"/>
          <p:cNvSpPr txBox="1"/>
          <p:nvPr>
            <p:ph type="title"/>
          </p:nvPr>
        </p:nvSpPr>
        <p:spPr>
          <a:xfrm>
            <a:off x="436611" y="2061900"/>
            <a:ext cx="2111400" cy="2005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100"/>
              <a:t>checkGuards()</a:t>
            </a:r>
            <a:endParaRPr sz="2100"/>
          </a:p>
          <a:p>
            <a:pPr indent="0" lvl="0" marL="0" rtl="0">
              <a:spcBef>
                <a:spcPts val="1200"/>
              </a:spcBef>
              <a:spcAft>
                <a:spcPts val="0"/>
              </a:spcAft>
              <a:buNone/>
            </a:pPr>
            <a:r>
              <a:t/>
            </a:r>
            <a:endParaRPr sz="1000"/>
          </a:p>
          <a:p>
            <a:pPr indent="0" lvl="0" marL="0" rtl="0">
              <a:spcBef>
                <a:spcPts val="1200"/>
              </a:spcBef>
              <a:spcAft>
                <a:spcPts val="0"/>
              </a:spcAft>
              <a:buNone/>
            </a:pPr>
            <a:r>
              <a:rPr lang="en" sz="2100"/>
              <a:t>finds left, right and centre guards</a:t>
            </a:r>
            <a:endParaRPr sz="2100"/>
          </a:p>
          <a:p>
            <a:pPr indent="0" lvl="0" marL="0" rtl="0">
              <a:spcBef>
                <a:spcPts val="1200"/>
              </a:spcBef>
              <a:spcAft>
                <a:spcPts val="1200"/>
              </a:spcAft>
              <a:buNone/>
            </a:pPr>
            <a:r>
              <a:t/>
            </a:r>
            <a:endParaRPr sz="2100"/>
          </a:p>
        </p:txBody>
      </p:sp>
      <p:sp>
        <p:nvSpPr>
          <p:cNvPr id="120" name="Google Shape;120;p19"/>
          <p:cNvSpPr txBox="1"/>
          <p:nvPr>
            <p:ph type="title"/>
          </p:nvPr>
        </p:nvSpPr>
        <p:spPr>
          <a:xfrm>
            <a:off x="2904596" y="2061900"/>
            <a:ext cx="1952400" cy="2005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100"/>
              <a:t>collectBits()</a:t>
            </a:r>
            <a:endParaRPr sz="2100"/>
          </a:p>
          <a:p>
            <a:pPr indent="0" lvl="0" marL="0" rtl="0">
              <a:spcBef>
                <a:spcPts val="1200"/>
              </a:spcBef>
              <a:spcAft>
                <a:spcPts val="0"/>
              </a:spcAft>
              <a:buNone/>
            </a:pPr>
            <a:r>
              <a:t/>
            </a:r>
            <a:endParaRPr sz="1000"/>
          </a:p>
          <a:p>
            <a:pPr indent="0" lvl="0" marL="0" rtl="0">
              <a:spcBef>
                <a:spcPts val="1200"/>
              </a:spcBef>
              <a:spcAft>
                <a:spcPts val="1200"/>
              </a:spcAft>
              <a:buNone/>
            </a:pPr>
            <a:r>
              <a:rPr lang="en" sz="2100"/>
              <a:t>splits barcode into </a:t>
            </a:r>
            <a:r>
              <a:rPr lang="en" sz="2100"/>
              <a:t>7 digit </a:t>
            </a:r>
            <a:r>
              <a:rPr lang="en" sz="2100"/>
              <a:t>strings</a:t>
            </a:r>
            <a:endParaRPr sz="2100"/>
          </a:p>
        </p:txBody>
      </p:sp>
    </p:spTree>
  </p:cSld>
  <p:clrMapOvr>
    <a:masterClrMapping/>
  </p:clrMapOvr>
  <p:transition spd="med">
    <p:push/>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283100" y="712150"/>
            <a:ext cx="8620500" cy="1019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Functionality</a:t>
            </a:r>
            <a:endParaRPr/>
          </a:p>
        </p:txBody>
      </p:sp>
      <p:sp>
        <p:nvSpPr>
          <p:cNvPr id="126" name="Google Shape;126;p20"/>
          <p:cNvSpPr/>
          <p:nvPr/>
        </p:nvSpPr>
        <p:spPr>
          <a:xfrm>
            <a:off x="371775" y="1988900"/>
            <a:ext cx="2481600" cy="2244900"/>
          </a:xfrm>
          <a:prstGeom prst="wedgeRectCallout">
            <a:avLst>
              <a:gd fmla="val -20833" name="adj1"/>
              <a:gd fmla="val 62500" name="adj2"/>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7" name="Google Shape;127;p20"/>
          <p:cNvSpPr/>
          <p:nvPr/>
        </p:nvSpPr>
        <p:spPr>
          <a:xfrm>
            <a:off x="3039750" y="1988900"/>
            <a:ext cx="2321400" cy="2244900"/>
          </a:xfrm>
          <a:prstGeom prst="wedgeRectCallout">
            <a:avLst>
              <a:gd fmla="val -20833" name="adj1"/>
              <a:gd fmla="val 62500" name="adj2"/>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8" name="Google Shape;128;p20"/>
          <p:cNvSpPr/>
          <p:nvPr/>
        </p:nvSpPr>
        <p:spPr>
          <a:xfrm>
            <a:off x="5547525" y="1988900"/>
            <a:ext cx="3131100" cy="2244900"/>
          </a:xfrm>
          <a:prstGeom prst="wedgeRectCallout">
            <a:avLst>
              <a:gd fmla="val -20833" name="adj1"/>
              <a:gd fmla="val 62500" name="adj2"/>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9" name="Google Shape;129;p20"/>
          <p:cNvSpPr txBox="1"/>
          <p:nvPr>
            <p:ph type="title"/>
          </p:nvPr>
        </p:nvSpPr>
        <p:spPr>
          <a:xfrm>
            <a:off x="5638243" y="2061900"/>
            <a:ext cx="2955300" cy="2005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100"/>
              <a:t>decodeBarcodeFromAreas()</a:t>
            </a:r>
            <a:endParaRPr sz="2100"/>
          </a:p>
          <a:p>
            <a:pPr indent="0" lvl="0" marL="0" rtl="0">
              <a:spcBef>
                <a:spcPts val="1200"/>
              </a:spcBef>
              <a:spcAft>
                <a:spcPts val="0"/>
              </a:spcAft>
              <a:buNone/>
            </a:pPr>
            <a:r>
              <a:t/>
            </a:r>
            <a:endParaRPr sz="1000"/>
          </a:p>
          <a:p>
            <a:pPr indent="0" lvl="0" marL="0" rtl="0">
              <a:spcBef>
                <a:spcPts val="1200"/>
              </a:spcBef>
              <a:spcAft>
                <a:spcPts val="1200"/>
              </a:spcAft>
              <a:buNone/>
            </a:pPr>
            <a:r>
              <a:rPr lang="en" sz="2100"/>
              <a:t>g</a:t>
            </a:r>
            <a:r>
              <a:rPr lang="en" sz="2100"/>
              <a:t>ets error message</a:t>
            </a:r>
            <a:endParaRPr b="0" sz="1400">
              <a:solidFill>
                <a:schemeClr val="lt1"/>
              </a:solidFill>
            </a:endParaRPr>
          </a:p>
        </p:txBody>
      </p:sp>
      <p:sp>
        <p:nvSpPr>
          <p:cNvPr id="130" name="Google Shape;130;p20"/>
          <p:cNvSpPr txBox="1"/>
          <p:nvPr>
            <p:ph type="title"/>
          </p:nvPr>
        </p:nvSpPr>
        <p:spPr>
          <a:xfrm>
            <a:off x="443689" y="2061900"/>
            <a:ext cx="2342100" cy="2005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100"/>
              <a:t>findParityDigit()</a:t>
            </a:r>
            <a:endParaRPr sz="2100"/>
          </a:p>
          <a:p>
            <a:pPr indent="0" lvl="0" marL="0" rtl="0">
              <a:spcBef>
                <a:spcPts val="1200"/>
              </a:spcBef>
              <a:spcAft>
                <a:spcPts val="0"/>
              </a:spcAft>
              <a:buNone/>
            </a:pPr>
            <a:r>
              <a:t/>
            </a:r>
            <a:endParaRPr sz="1000"/>
          </a:p>
          <a:p>
            <a:pPr indent="0" lvl="0" marL="0" rtl="0">
              <a:spcBef>
                <a:spcPts val="1200"/>
              </a:spcBef>
              <a:spcAft>
                <a:spcPts val="1200"/>
              </a:spcAft>
              <a:buNone/>
            </a:pPr>
            <a:r>
              <a:rPr lang="en" sz="2100"/>
              <a:t>finds parity digit</a:t>
            </a:r>
            <a:endParaRPr sz="2100"/>
          </a:p>
        </p:txBody>
      </p:sp>
      <p:sp>
        <p:nvSpPr>
          <p:cNvPr id="131" name="Google Shape;131;p20"/>
          <p:cNvSpPr txBox="1"/>
          <p:nvPr>
            <p:ph type="title"/>
          </p:nvPr>
        </p:nvSpPr>
        <p:spPr>
          <a:xfrm>
            <a:off x="3107018" y="2061900"/>
            <a:ext cx="2190900" cy="2005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100"/>
              <a:t>checksum()</a:t>
            </a:r>
            <a:endParaRPr sz="2100"/>
          </a:p>
          <a:p>
            <a:pPr indent="0" lvl="0" marL="0" rtl="0">
              <a:spcBef>
                <a:spcPts val="1200"/>
              </a:spcBef>
              <a:spcAft>
                <a:spcPts val="0"/>
              </a:spcAft>
              <a:buNone/>
            </a:pPr>
            <a:r>
              <a:t/>
            </a:r>
            <a:endParaRPr sz="1000"/>
          </a:p>
          <a:p>
            <a:pPr indent="0" lvl="0" marL="0" rtl="0">
              <a:spcBef>
                <a:spcPts val="1200"/>
              </a:spcBef>
              <a:spcAft>
                <a:spcPts val="1200"/>
              </a:spcAft>
              <a:buNone/>
            </a:pPr>
            <a:r>
              <a:rPr lang="en" sz="2100"/>
              <a:t>checks if last digit is correct</a:t>
            </a:r>
            <a:endParaRPr b="0" sz="1400">
              <a:solidFill>
                <a:schemeClr val="lt1"/>
              </a:solidFill>
            </a:endParaRPr>
          </a:p>
        </p:txBody>
      </p:sp>
    </p:spTree>
  </p:cSld>
  <p:clrMapOvr>
    <a:masterClrMapping/>
  </p:clrMapOvr>
  <mc:AlternateContent>
    <mc:Choice Requires="p14">
      <p:transition spd="med">
        <p14:flip dir="l"/>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283099" y="712150"/>
            <a:ext cx="8622300" cy="38355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2"/>
              </a:buClr>
              <a:buSzPts val="1100"/>
              <a:buFont typeface="Arial"/>
              <a:buNone/>
            </a:pPr>
            <a:r>
              <a:rPr lang="en"/>
              <a:t>Concl</a:t>
            </a:r>
            <a:r>
              <a:rPr lang="en">
                <a:solidFill>
                  <a:schemeClr val="accent5"/>
                </a:solidFill>
              </a:rPr>
              <a:t>us</a:t>
            </a:r>
            <a:r>
              <a:rPr lang="en"/>
              <a:t>ion</a:t>
            </a:r>
            <a:endParaRPr/>
          </a:p>
          <a:p>
            <a:pPr indent="0" lvl="0" marL="0" rtl="0">
              <a:spcBef>
                <a:spcPts val="0"/>
              </a:spcBef>
              <a:spcAft>
                <a:spcPts val="0"/>
              </a:spcAft>
              <a:buNone/>
            </a:pPr>
            <a:r>
              <a:t/>
            </a:r>
            <a:endParaRPr b="0" sz="2400"/>
          </a:p>
          <a:p>
            <a:pPr indent="-381000" lvl="0" marL="457200" rtl="0">
              <a:spcBef>
                <a:spcPts val="1000"/>
              </a:spcBef>
              <a:spcAft>
                <a:spcPts val="0"/>
              </a:spcAft>
              <a:buSzPts val="2400"/>
              <a:buChar char="●"/>
            </a:pPr>
            <a:r>
              <a:rPr b="0" lang="en" sz="2400"/>
              <a:t>App has same functionality as specialised scanners</a:t>
            </a:r>
            <a:endParaRPr b="0" sz="2400"/>
          </a:p>
          <a:p>
            <a:pPr indent="-381000" lvl="0" marL="457200" rtl="0">
              <a:spcBef>
                <a:spcPts val="0"/>
              </a:spcBef>
              <a:spcAft>
                <a:spcPts val="0"/>
              </a:spcAft>
              <a:buSzPts val="2400"/>
              <a:buChar char="●"/>
            </a:pPr>
            <a:r>
              <a:rPr b="0" lang="en" sz="2400"/>
              <a:t>Design choices pushed by accessibility and reusability</a:t>
            </a:r>
            <a:endParaRPr b="0" sz="2400"/>
          </a:p>
          <a:p>
            <a:pPr indent="0" lvl="0" marL="457200" rtl="0">
              <a:spcBef>
                <a:spcPts val="1000"/>
              </a:spcBef>
              <a:spcAft>
                <a:spcPts val="0"/>
              </a:spcAft>
              <a:buNone/>
            </a:pPr>
            <a:r>
              <a:t/>
            </a:r>
            <a:endParaRPr b="0" sz="2400"/>
          </a:p>
          <a:p>
            <a:pPr indent="-381000" lvl="0" marL="457200" rtl="0">
              <a:spcBef>
                <a:spcPts val="1000"/>
              </a:spcBef>
              <a:spcAft>
                <a:spcPts val="0"/>
              </a:spcAft>
              <a:buSzPts val="2400"/>
              <a:buChar char="●"/>
            </a:pPr>
            <a:r>
              <a:rPr b="0" lang="en" sz="2400"/>
              <a:t>App solution is easier and more cost-effective</a:t>
            </a:r>
            <a:endParaRPr b="0" sz="2400"/>
          </a:p>
        </p:txBody>
      </p:sp>
    </p:spTree>
  </p:cSld>
  <p:clrMapOvr>
    <a:masterClrMapping/>
  </p:clrMapOvr>
  <p:transition spd="med">
    <p:push dir="r"/>
  </p:transition>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