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50"/>
  </p:notesMasterIdLst>
  <p:sldIdLst>
    <p:sldId id="304" r:id="rId2"/>
    <p:sldId id="291" r:id="rId3"/>
    <p:sldId id="257" r:id="rId4"/>
    <p:sldId id="384" r:id="rId5"/>
    <p:sldId id="374" r:id="rId6"/>
    <p:sldId id="325" r:id="rId7"/>
    <p:sldId id="355" r:id="rId8"/>
    <p:sldId id="356" r:id="rId9"/>
    <p:sldId id="403" r:id="rId10"/>
    <p:sldId id="326" r:id="rId11"/>
    <p:sldId id="404" r:id="rId12"/>
    <p:sldId id="405" r:id="rId13"/>
    <p:sldId id="411" r:id="rId14"/>
    <p:sldId id="412" r:id="rId15"/>
    <p:sldId id="358" r:id="rId16"/>
    <p:sldId id="406" r:id="rId17"/>
    <p:sldId id="359" r:id="rId18"/>
    <p:sldId id="360" r:id="rId19"/>
    <p:sldId id="364" r:id="rId20"/>
    <p:sldId id="407" r:id="rId21"/>
    <p:sldId id="367" r:id="rId22"/>
    <p:sldId id="368" r:id="rId23"/>
    <p:sldId id="328" r:id="rId24"/>
    <p:sldId id="408" r:id="rId25"/>
    <p:sldId id="385" r:id="rId26"/>
    <p:sldId id="386" r:id="rId27"/>
    <p:sldId id="409" r:id="rId28"/>
    <p:sldId id="416" r:id="rId29"/>
    <p:sldId id="388" r:id="rId30"/>
    <p:sldId id="389" r:id="rId31"/>
    <p:sldId id="390" r:id="rId32"/>
    <p:sldId id="391" r:id="rId33"/>
    <p:sldId id="392" r:id="rId34"/>
    <p:sldId id="393" r:id="rId35"/>
    <p:sldId id="413" r:id="rId36"/>
    <p:sldId id="395" r:id="rId37"/>
    <p:sldId id="418" r:id="rId38"/>
    <p:sldId id="417" r:id="rId39"/>
    <p:sldId id="396" r:id="rId40"/>
    <p:sldId id="397" r:id="rId41"/>
    <p:sldId id="414" r:id="rId42"/>
    <p:sldId id="329" r:id="rId43"/>
    <p:sldId id="330" r:id="rId44"/>
    <p:sldId id="331" r:id="rId45"/>
    <p:sldId id="332" r:id="rId46"/>
    <p:sldId id="381" r:id="rId47"/>
    <p:sldId id="382" r:id="rId48"/>
    <p:sldId id="34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01" autoAdjust="0"/>
  </p:normalViewPr>
  <p:slideViewPr>
    <p:cSldViewPr>
      <p:cViewPr>
        <p:scale>
          <a:sx n="59" d="100"/>
          <a:sy n="59" d="100"/>
        </p:scale>
        <p:origin x="150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13/03/2019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25</a:t>
            </a:fld>
            <a:endParaRPr lang="en-AU"/>
          </a:p>
        </p:txBody>
      </p:sp>
    </p:spTree>
    <p:extLst>
      <p:ext uri="{BB962C8B-B14F-4D97-AF65-F5344CB8AC3E}">
        <p14:creationId xmlns:p14="http://schemas.microsoft.com/office/powerpoint/2010/main" val="22889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26</a:t>
            </a:fld>
            <a:endParaRPr lang="en-AU"/>
          </a:p>
        </p:txBody>
      </p:sp>
    </p:spTree>
    <p:extLst>
      <p:ext uri="{BB962C8B-B14F-4D97-AF65-F5344CB8AC3E}">
        <p14:creationId xmlns:p14="http://schemas.microsoft.com/office/powerpoint/2010/main" val="42242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Lec-2: Analysis of Algorithms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AU"/>
              <a:t>FIT2004: Lec-2: Analysis of Algorithms</a:t>
            </a:r>
            <a:endParaRPr lang="en-US"/>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AU"/>
              <a:t>FIT2004: Lec-2: Analysis of Algorithms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AU"/>
              <a:t>FIT2004: Lec-2: Analysis of Algorithms</a:t>
            </a:r>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AU"/>
              <a:t>FIT2004: Lec-2: Analysis of Algorithms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AU"/>
              <a:t>FIT2004: Lec-2: Analysis of Algorithms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Lec-2: Analysis of Algorithms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cmu.edu/~avrim/451f11/lectures/lect0913.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sse.monash.edu.au/courseware/cse2304/2006/03logic.shtml" TargetMode="External"/><Relationship Id="rId2" Type="http://schemas.openxmlformats.org/officeDocument/2006/relationships/hyperlink" Target="http://www.csse.monash.edu.au/~lloyd/tildeAlgDS/Mat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Time/Space Complexity: Binary Search</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4419600" y="1219200"/>
            <a:ext cx="42672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Search space at start: N</a:t>
            </a:r>
          </a:p>
          <a:p>
            <a:pPr lvl="1"/>
            <a:r>
              <a:rPr lang="en-AU" sz="1300" dirty="0">
                <a:solidFill>
                  <a:srgbClr val="00B0F0"/>
                </a:solidFill>
                <a:highlight>
                  <a:srgbClr val="FFFFFF"/>
                </a:highlight>
              </a:rPr>
              <a:t>Search space after 1</a:t>
            </a:r>
            <a:r>
              <a:rPr lang="en-AU" sz="1300" baseline="30000" dirty="0">
                <a:solidFill>
                  <a:srgbClr val="00B0F0"/>
                </a:solidFill>
                <a:highlight>
                  <a:srgbClr val="FFFFFF"/>
                </a:highlight>
              </a:rPr>
              <a:t>st</a:t>
            </a:r>
            <a:r>
              <a:rPr lang="en-AU" sz="1300" dirty="0">
                <a:solidFill>
                  <a:srgbClr val="00B0F0"/>
                </a:solidFill>
                <a:highlight>
                  <a:srgbClr val="FFFFFF"/>
                </a:highlight>
              </a:rPr>
              <a:t> iteration: N/2</a:t>
            </a:r>
          </a:p>
          <a:p>
            <a:pPr lvl="1"/>
            <a:r>
              <a:rPr lang="en-AU" sz="1300" dirty="0">
                <a:solidFill>
                  <a:srgbClr val="00B0F0"/>
                </a:solidFill>
                <a:highlight>
                  <a:srgbClr val="FFFFFF"/>
                </a:highlight>
              </a:rPr>
              <a:t>Search space after 2</a:t>
            </a:r>
            <a:r>
              <a:rPr lang="en-AU" sz="1300" baseline="30000" dirty="0">
                <a:solidFill>
                  <a:srgbClr val="00B0F0"/>
                </a:solidFill>
                <a:highlight>
                  <a:srgbClr val="FFFFFF"/>
                </a:highlight>
              </a:rPr>
              <a:t>nd</a:t>
            </a:r>
            <a:r>
              <a:rPr lang="en-AU" sz="1300" dirty="0">
                <a:solidFill>
                  <a:srgbClr val="00B0F0"/>
                </a:solidFill>
                <a:highlight>
                  <a:srgbClr val="FFFFFF"/>
                </a:highlight>
              </a:rPr>
              <a:t> iteration: N/4</a:t>
            </a:r>
          </a:p>
          <a:p>
            <a:pPr lvl="1"/>
            <a:r>
              <a:rPr lang="en-AU" sz="1300" dirty="0">
                <a:solidFill>
                  <a:srgbClr val="00B0F0"/>
                </a:solidFill>
                <a:highlight>
                  <a:srgbClr val="FFFFFF"/>
                </a:highlight>
              </a:rPr>
              <a:t>…</a:t>
            </a:r>
          </a:p>
          <a:p>
            <a:pPr lvl="1"/>
            <a:r>
              <a:rPr lang="en-AU" sz="1300" dirty="0">
                <a:solidFill>
                  <a:srgbClr val="00B0F0"/>
                </a:solidFill>
                <a:highlight>
                  <a:srgbClr val="FFFFFF"/>
                </a:highlight>
              </a:rPr>
              <a:t>Search space after x-</a:t>
            </a:r>
            <a:r>
              <a:rPr lang="en-AU" sz="1300" dirty="0" err="1">
                <a:solidFill>
                  <a:srgbClr val="00B0F0"/>
                </a:solidFill>
                <a:highlight>
                  <a:srgbClr val="FFFFFF"/>
                </a:highlight>
              </a:rPr>
              <a:t>th</a:t>
            </a:r>
            <a:r>
              <a:rPr lang="en-AU" sz="1300" dirty="0">
                <a:solidFill>
                  <a:srgbClr val="00B0F0"/>
                </a:solidFill>
                <a:highlight>
                  <a:srgbClr val="FFFFFF"/>
                </a:highlight>
              </a:rPr>
              <a:t> iteration: 1</a:t>
            </a:r>
          </a:p>
          <a:p>
            <a:pPr lvl="1"/>
            <a:endParaRPr lang="en-AU" sz="1300" dirty="0">
              <a:solidFill>
                <a:srgbClr val="00B0F0"/>
              </a:solidFill>
              <a:highlight>
                <a:srgbClr val="FFFFFF"/>
              </a:highlight>
            </a:endParaRPr>
          </a:p>
          <a:p>
            <a:pPr marL="274320" lvl="1" indent="0">
              <a:buNone/>
            </a:pPr>
            <a:r>
              <a:rPr lang="en-AU" sz="1300" dirty="0">
                <a:solidFill>
                  <a:srgbClr val="00B0F0"/>
                </a:solidFill>
                <a:highlight>
                  <a:srgbClr val="FFFFFF"/>
                </a:highlight>
              </a:rPr>
              <a:t>What is x? i.e., how many iterations in total?</a:t>
            </a:r>
          </a:p>
          <a:p>
            <a:pPr marL="274320" lvl="1" indent="0">
              <a:buNone/>
            </a:pPr>
            <a:r>
              <a:rPr lang="en-AU" sz="1300" dirty="0">
                <a:solidFill>
                  <a:srgbClr val="00B050"/>
                </a:solidFill>
                <a:highlight>
                  <a:srgbClr val="FFFFFF"/>
                </a:highlight>
              </a:rPr>
              <a:t>O(log N)</a:t>
            </a:r>
            <a:r>
              <a:rPr lang="en-AU" sz="1300" dirty="0">
                <a:solidFill>
                  <a:srgbClr val="00B0F0"/>
                </a:solidFill>
                <a:highlight>
                  <a:srgbClr val="FFFFFF"/>
                </a:highlight>
              </a:rPr>
              <a:t> </a:t>
            </a:r>
          </a:p>
          <a:p>
            <a:r>
              <a:rPr lang="en-AU" sz="1800" dirty="0">
                <a:highlight>
                  <a:srgbClr val="FFFFFF"/>
                </a:highlight>
              </a:rPr>
              <a:t>Best-case</a:t>
            </a:r>
          </a:p>
          <a:p>
            <a:pPr lvl="1"/>
            <a:r>
              <a:rPr lang="en-AU" sz="1300" dirty="0">
                <a:solidFill>
                  <a:srgbClr val="00B0F0"/>
                </a:solidFill>
                <a:highlight>
                  <a:srgbClr val="FFFFFF"/>
                </a:highlight>
              </a:rPr>
              <a:t>Can be improved to O(1) by returning key when key == array[mid]</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r>
              <a:rPr lang="en-AU" sz="1800" dirty="0">
                <a:highlight>
                  <a:srgbClr val="FFFFFF"/>
                </a:highlight>
              </a:rPr>
              <a:t>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O(1)</a:t>
            </a:r>
          </a:p>
          <a:p>
            <a:pPr marL="0" indent="0">
              <a:buNone/>
            </a:pPr>
            <a:r>
              <a:rPr lang="en-AU" sz="1800" dirty="0">
                <a:highlight>
                  <a:srgbClr val="FFFFFF"/>
                </a:highlight>
              </a:rPr>
              <a:t>Binary search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txBox="1">
            <a:spLocks/>
          </p:cNvSpPr>
          <p:nvPr/>
        </p:nvSpPr>
        <p:spPr>
          <a:xfrm>
            <a:off x="301752" y="990600"/>
            <a:ext cx="4041648"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solidFill>
                  <a:srgbClr val="000000"/>
                </a:solidFill>
                <a:highlight>
                  <a:srgbClr val="FFFFFF"/>
                </a:highlight>
              </a:rPr>
              <a:t>    lo </a:t>
            </a:r>
            <a:r>
              <a:rPr lang="en-AU" sz="1800" b="1" dirty="0">
                <a:solidFill>
                  <a:srgbClr val="000080"/>
                </a:solidFill>
                <a:highlight>
                  <a:srgbClr val="FFFFFF"/>
                </a:highlight>
              </a:rPr>
              <a:t>= 1</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 </a:t>
            </a:r>
            <a:r>
              <a:rPr lang="en-AU" sz="1800" b="1" dirty="0">
                <a:solidFill>
                  <a:srgbClr val="000080"/>
                </a:solidFill>
                <a:highlight>
                  <a:srgbClr val="FFFFFF"/>
                </a:highlight>
              </a:rPr>
              <a:t>= </a:t>
            </a:r>
            <a:r>
              <a:rPr lang="en-AU" sz="1800" dirty="0">
                <a:solidFill>
                  <a:srgbClr val="000000"/>
                </a:solidFill>
                <a:highlight>
                  <a:srgbClr val="FFFFFF"/>
                </a:highlight>
              </a:rPr>
              <a:t>N + 1</a:t>
            </a:r>
          </a:p>
          <a:p>
            <a:pPr marL="0" indent="0">
              <a:buFont typeface="Wingdings 2"/>
              <a:buNone/>
            </a:pP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while</a:t>
            </a:r>
            <a:r>
              <a:rPr lang="en-AU" sz="1800" dirty="0">
                <a:solidFill>
                  <a:srgbClr val="000000"/>
                </a:solidFill>
                <a:highlight>
                  <a:srgbClr val="FFFFFF"/>
                </a:highlight>
              </a:rPr>
              <a:t> </a:t>
            </a:r>
            <a:r>
              <a:rPr lang="en-AU" sz="1800" b="1" dirty="0">
                <a:solidFill>
                  <a:srgbClr val="000080"/>
                </a:solidFill>
                <a:highlight>
                  <a:srgbClr val="FFFFFF"/>
                </a:highlight>
              </a:rPr>
              <a:t>( </a:t>
            </a:r>
            <a:r>
              <a:rPr lang="en-AU" sz="1800" dirty="0">
                <a:solidFill>
                  <a:srgbClr val="000000"/>
                </a:solidFill>
                <a:highlight>
                  <a:srgbClr val="FFFFFF"/>
                </a:highlight>
              </a:rPr>
              <a:t>lo </a:t>
            </a:r>
            <a:r>
              <a:rPr lang="en-AU" sz="1800" b="1" dirty="0">
                <a:solidFill>
                  <a:srgbClr val="000080"/>
                </a:solidFill>
                <a:highlight>
                  <a:srgbClr val="FFFFFF"/>
                </a:highlight>
              </a:rPr>
              <a:t>&lt;</a:t>
            </a:r>
            <a:r>
              <a:rPr lang="en-AU" sz="1800" dirty="0">
                <a:solidFill>
                  <a:srgbClr val="000000"/>
                </a:solidFill>
                <a:highlight>
                  <a:srgbClr val="FFFFFF"/>
                </a:highlight>
              </a:rPr>
              <a:t> hi - 1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mid </a:t>
            </a:r>
            <a:r>
              <a:rPr lang="en-AU" sz="1800" b="1" dirty="0">
                <a:solidFill>
                  <a:srgbClr val="000080"/>
                </a:solidFill>
                <a:highlight>
                  <a:srgbClr val="FFFFFF"/>
                </a:highlight>
              </a:rPr>
              <a:t>=</a:t>
            </a:r>
            <a:r>
              <a:rPr lang="en-AU" sz="1800" dirty="0">
                <a:solidFill>
                  <a:srgbClr val="000000"/>
                </a:solidFill>
                <a:highlight>
                  <a:srgbClr val="FFFFFF"/>
                </a:highlight>
              </a:rPr>
              <a:t> floor</a:t>
            </a:r>
            <a:r>
              <a:rPr lang="en-AU" sz="1800" b="1" dirty="0">
                <a:solidFill>
                  <a:srgbClr val="000080"/>
                </a:solidFill>
                <a:highlight>
                  <a:srgbClr val="FFFFFF"/>
                </a:highlight>
              </a:rPr>
              <a:t>( (</a:t>
            </a:r>
            <a:r>
              <a:rPr lang="en-AU" sz="1800" dirty="0" err="1">
                <a:solidFill>
                  <a:srgbClr val="000000"/>
                </a:solidFill>
                <a:highlight>
                  <a:srgbClr val="FFFFFF"/>
                </a:highlight>
              </a:rPr>
              <a:t>lo</a:t>
            </a:r>
            <a:r>
              <a:rPr lang="en-AU" sz="1800" b="1" dirty="0" err="1">
                <a:solidFill>
                  <a:srgbClr val="000080"/>
                </a:solidFill>
                <a:highlight>
                  <a:srgbClr val="FFFFFF"/>
                </a:highlight>
              </a:rPr>
              <a:t>+</a:t>
            </a:r>
            <a:r>
              <a:rPr lang="en-AU" sz="1800" dirty="0" err="1">
                <a:solidFill>
                  <a:srgbClr val="000000"/>
                </a:solidFill>
                <a:highlight>
                  <a:srgbClr val="FFFFFF"/>
                </a:highlight>
              </a:rPr>
              <a:t>hi</a:t>
            </a:r>
            <a:r>
              <a:rPr lang="en-AU" sz="1800" b="1" dirty="0">
                <a:solidFill>
                  <a:srgbClr val="000080"/>
                </a:solidFill>
                <a:highlight>
                  <a:srgbClr val="FFFFFF"/>
                </a:highlight>
              </a:rPr>
              <a:t>)/</a:t>
            </a:r>
            <a:r>
              <a:rPr lang="en-AU" sz="1800" dirty="0">
                <a:solidFill>
                  <a:srgbClr val="FF0000"/>
                </a:solidFill>
                <a:highlight>
                  <a:srgbClr val="FFFFFF"/>
                </a:highlight>
              </a:rPr>
              <a:t>2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key </a:t>
            </a:r>
            <a:r>
              <a:rPr lang="en-AU" sz="1800" b="1" dirty="0">
                <a:solidFill>
                  <a:srgbClr val="000080"/>
                </a:solidFill>
                <a:highlight>
                  <a:srgbClr val="FFFFFF"/>
                </a:highlight>
              </a:rPr>
              <a:t>&gt;=</a:t>
            </a:r>
            <a:r>
              <a:rPr lang="en-AU" sz="1800" dirty="0">
                <a:solidFill>
                  <a:srgbClr val="000000"/>
                </a:solidFill>
                <a:highlight>
                  <a:srgbClr val="FFFFFF"/>
                </a:highlight>
              </a:rPr>
              <a:t> array</a:t>
            </a:r>
            <a:r>
              <a:rPr lang="en-AU" sz="1800" b="1" dirty="0">
                <a:solidFill>
                  <a:srgbClr val="000080"/>
                </a:solidFill>
                <a:highlight>
                  <a:srgbClr val="FFFFFF"/>
                </a:highlight>
              </a:rPr>
              <a:t>[</a:t>
            </a:r>
            <a:r>
              <a:rPr lang="en-AU" sz="1800" dirty="0">
                <a:solidFill>
                  <a:srgbClr val="000000"/>
                </a:solidFill>
                <a:highlight>
                  <a:srgbClr val="FFFFFF"/>
                </a:highlight>
              </a:rPr>
              <a:t>mid</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lo</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p>
          <a:p>
            <a:pPr marL="0" indent="0">
              <a:buFont typeface="Wingdings 2"/>
              <a:buNone/>
            </a:pPr>
            <a:r>
              <a:rPr lang="en-AU" sz="1800" b="1"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N &gt; 0 </a:t>
            </a:r>
            <a:r>
              <a:rPr lang="en-AU" sz="1800" b="1" dirty="0">
                <a:solidFill>
                  <a:srgbClr val="0000FF"/>
                </a:solidFill>
                <a:highlight>
                  <a:srgbClr val="FFFFFF"/>
                </a:highlight>
              </a:rPr>
              <a:t>and </a:t>
            </a:r>
            <a:r>
              <a:rPr lang="en-AU" sz="1800" dirty="0">
                <a:solidFill>
                  <a:srgbClr val="000000"/>
                </a:solidFill>
                <a:highlight>
                  <a:srgbClr val="FFFFFF"/>
                </a:highlight>
              </a:rPr>
              <a:t>array</a:t>
            </a:r>
            <a:r>
              <a:rPr lang="en-AU" sz="1800" b="1" dirty="0">
                <a:solidFill>
                  <a:srgbClr val="000080"/>
                </a:solidFill>
                <a:highlight>
                  <a:srgbClr val="FFFFFF"/>
                </a:highlight>
              </a:rPr>
              <a:t>[</a:t>
            </a:r>
            <a:r>
              <a:rPr lang="en-AU" sz="1800" dirty="0">
                <a:solidFill>
                  <a:srgbClr val="000000"/>
                </a:solidFill>
                <a:highlight>
                  <a:srgbClr val="FFFFFF"/>
                </a:highlight>
              </a:rPr>
              <a:t>lo</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key</a:t>
            </a:r>
          </a:p>
          <a:p>
            <a:pPr marL="0" indent="0">
              <a:buFont typeface="Wingdings 2"/>
              <a:buNone/>
            </a:pPr>
            <a:r>
              <a:rPr lang="en-AU" sz="1800" b="1" dirty="0">
                <a:solidFill>
                  <a:srgbClr val="0000FF"/>
                </a:solidFill>
                <a:highlight>
                  <a:srgbClr val="FFFFFF"/>
                </a:highlight>
              </a:rPr>
              <a:t>        print(</a:t>
            </a:r>
            <a:r>
              <a:rPr lang="en-AU" sz="1800" dirty="0">
                <a:solidFill>
                  <a:srgbClr val="000000"/>
                </a:solidFill>
                <a:highlight>
                  <a:srgbClr val="FFFFFF"/>
                </a:highlight>
              </a:rPr>
              <a:t>key found at index lo</a:t>
            </a:r>
            <a:r>
              <a:rPr lang="en-AU" sz="1800" b="1" dirty="0">
                <a:solidFill>
                  <a:srgbClr val="0000FF"/>
                </a:solidFill>
                <a:highlight>
                  <a:srgbClr val="FFFFFF"/>
                </a:highlight>
              </a:rPr>
              <a:t>)</a:t>
            </a:r>
          </a:p>
          <a:p>
            <a:pPr marL="0" indent="0">
              <a:buFont typeface="Wingdings 2"/>
              <a:buNone/>
            </a:pPr>
            <a:r>
              <a:rPr lang="en-AU" sz="1800" b="1" dirty="0">
                <a:solidFill>
                  <a:srgbClr val="0000FF"/>
                </a:solidFill>
                <a:highlight>
                  <a:srgbClr val="FFFFFF"/>
                </a:highlight>
              </a:rPr>
              <a:t>    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print(</a:t>
            </a:r>
            <a:r>
              <a:rPr lang="en-AU" sz="1800" dirty="0">
                <a:solidFill>
                  <a:srgbClr val="000000"/>
                </a:solidFill>
                <a:highlight>
                  <a:srgbClr val="FFFFFF"/>
                </a:highlight>
              </a:rPr>
              <a:t>key not found</a:t>
            </a:r>
            <a:r>
              <a:rPr lang="en-AU" sz="1800" b="1" dirty="0">
                <a:solidFill>
                  <a:srgbClr val="0000FF"/>
                </a:solidFill>
                <a:highlight>
                  <a:srgbClr val="FFFFFF"/>
                </a:highlight>
              </a:rPr>
              <a:t>)</a:t>
            </a:r>
            <a:endParaRPr lang="en-AU" sz="1800" dirty="0">
              <a:solidFill>
                <a:srgbClr val="000000"/>
              </a:solidFill>
              <a:latin typeface="CMSS10"/>
            </a:endParaRPr>
          </a:p>
        </p:txBody>
      </p:sp>
    </p:spTree>
    <p:extLst>
      <p:ext uri="{BB962C8B-B14F-4D97-AF65-F5344CB8AC3E}">
        <p14:creationId xmlns:p14="http://schemas.microsoft.com/office/powerpoint/2010/main" val="20104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44379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Comparison-based Sorting</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6" name="Content Placeholder 5">
            <a:extLst>
              <a:ext uri="{FF2B5EF4-FFF2-40B4-BE49-F238E27FC236}">
                <a16:creationId xmlns:a16="http://schemas.microsoft.com/office/drawing/2014/main" xmlns="" id="{BE60F479-2C4E-4198-B886-83814C6AAFCA}"/>
              </a:ext>
            </a:extLst>
          </p:cNvPr>
          <p:cNvSpPr>
            <a:spLocks noGrp="1"/>
          </p:cNvSpPr>
          <p:nvPr>
            <p:ph sz="quarter" idx="1"/>
          </p:nvPr>
        </p:nvSpPr>
        <p:spPr>
          <a:xfrm>
            <a:off x="289462" y="1143452"/>
            <a:ext cx="8503920" cy="4572000"/>
          </a:xfrm>
        </p:spPr>
        <p:txBody>
          <a:bodyPr>
            <a:normAutofit fontScale="92500" lnSpcReduction="10000"/>
          </a:bodyPr>
          <a:lstStyle/>
          <a:p>
            <a:r>
              <a:rPr lang="en-AU" dirty="0"/>
              <a:t>Comparison-based sorting algorithms sort the input array by comparing the items with each other. E.g.,</a:t>
            </a:r>
          </a:p>
          <a:p>
            <a:pPr lvl="1"/>
            <a:r>
              <a:rPr lang="en-AU" dirty="0"/>
              <a:t>Selection Sort</a:t>
            </a:r>
          </a:p>
          <a:p>
            <a:pPr lvl="1"/>
            <a:r>
              <a:rPr lang="en-AU" dirty="0"/>
              <a:t>Insertion Sort</a:t>
            </a:r>
          </a:p>
          <a:p>
            <a:pPr lvl="1"/>
            <a:r>
              <a:rPr lang="en-AU" dirty="0"/>
              <a:t>Quick Sort (to be analysed next week)</a:t>
            </a:r>
          </a:p>
          <a:p>
            <a:pPr lvl="1"/>
            <a:r>
              <a:rPr lang="en-AU" dirty="0"/>
              <a:t>Merge Sort</a:t>
            </a:r>
          </a:p>
          <a:p>
            <a:pPr lvl="1"/>
            <a:r>
              <a:rPr lang="en-AU" dirty="0"/>
              <a:t>Heap Sort</a:t>
            </a:r>
          </a:p>
          <a:p>
            <a:pPr lvl="1"/>
            <a:r>
              <a:rPr lang="en-AU" dirty="0"/>
              <a:t>…</a:t>
            </a:r>
          </a:p>
          <a:p>
            <a:endParaRPr lang="en-AU" dirty="0"/>
          </a:p>
          <a:p>
            <a:r>
              <a:rPr lang="en-AU" dirty="0"/>
              <a:t>The algorithms that do not require comparing items with each other are called non-comparison sorting algorithms. E.g., Counting sort, radix sort, bucket sort etc.</a:t>
            </a:r>
          </a:p>
          <a:p>
            <a:pPr marL="274320" lvl="1" indent="0">
              <a:buNone/>
            </a:pPr>
            <a:endParaRPr lang="en-AU" dirty="0"/>
          </a:p>
          <a:p>
            <a:pPr marL="274320" lvl="1" indent="0">
              <a:buNone/>
            </a:pPr>
            <a:endParaRPr lang="en-GB" dirty="0"/>
          </a:p>
        </p:txBody>
      </p:sp>
      <p:pic>
        <p:nvPicPr>
          <p:cNvPr id="8" name="Picture 7" descr="A close up of a person&#10;&#10;Description generated with very high confidence">
            <a:extLst>
              <a:ext uri="{FF2B5EF4-FFF2-40B4-BE49-F238E27FC236}">
                <a16:creationId xmlns:a16="http://schemas.microsoft.com/office/drawing/2014/main" xmlns="" id="{52AC3302-C15C-4510-B58D-A4621E9C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981200"/>
            <a:ext cx="2452759" cy="2217764"/>
          </a:xfrm>
          <a:prstGeom prst="rect">
            <a:avLst/>
          </a:prstGeom>
        </p:spPr>
      </p:pic>
    </p:spTree>
    <p:extLst>
      <p:ext uri="{BB962C8B-B14F-4D97-AF65-F5344CB8AC3E}">
        <p14:creationId xmlns:p14="http://schemas.microsoft.com/office/powerpoint/2010/main" val="17343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688324" cy="4648200"/>
          </a:xfrm>
        </p:spPr>
        <p:txBody>
          <a:bodyPr>
            <a:noAutofit/>
          </a:bodyPr>
          <a:lstStyle/>
          <a:p>
            <a:r>
              <a:rPr lang="en-AU" sz="2000" dirty="0">
                <a:solidFill>
                  <a:schemeClr val="tx1"/>
                </a:solidFill>
              </a:rPr>
              <a:t>Typically, we assume that comparing two elements takes O(1), e.g., array[</a:t>
            </a:r>
            <a:r>
              <a:rPr lang="en-AU" sz="2000" dirty="0" err="1">
                <a:solidFill>
                  <a:schemeClr val="tx1"/>
                </a:solidFill>
              </a:rPr>
              <a:t>i</a:t>
            </a:r>
            <a:r>
              <a:rPr lang="en-AU" sz="2000" dirty="0">
                <a:solidFill>
                  <a:schemeClr val="tx1"/>
                </a:solidFill>
              </a:rPr>
              <a:t>] &lt;= array[j]. This is not necessarily true. </a:t>
            </a:r>
          </a:p>
          <a:p>
            <a:r>
              <a:rPr lang="en-AU" sz="2000" dirty="0">
                <a:solidFill>
                  <a:srgbClr val="FF0000"/>
                </a:solidFill>
              </a:rPr>
              <a:t>String Comparison: </a:t>
            </a:r>
            <a:r>
              <a:rPr lang="en-AU" sz="2000" dirty="0"/>
              <a:t>The worst-case cost of comparing two strings is O(L) where L is the number of characters in the smaller string. E.g.,</a:t>
            </a:r>
          </a:p>
          <a:p>
            <a:pPr lvl="1"/>
            <a:r>
              <a:rPr lang="en-AU" sz="2000" dirty="0">
                <a:solidFill>
                  <a:schemeClr val="tx1"/>
                </a:solidFill>
              </a:rPr>
              <a:t> </a:t>
            </a:r>
            <a:r>
              <a:rPr lang="en-AU" sz="2000" dirty="0">
                <a:solidFill>
                  <a:srgbClr val="00B050"/>
                </a:solidFill>
              </a:rPr>
              <a:t>“Welcome to Fa</a:t>
            </a:r>
            <a:r>
              <a:rPr lang="en-AU" sz="2000" dirty="0"/>
              <a:t>culty of IT</a:t>
            </a:r>
            <a:r>
              <a:rPr lang="en-AU" sz="2000" dirty="0">
                <a:solidFill>
                  <a:srgbClr val="00B050"/>
                </a:solidFill>
              </a:rPr>
              <a:t>”</a:t>
            </a:r>
            <a:r>
              <a:rPr lang="en-AU" sz="2000" dirty="0">
                <a:solidFill>
                  <a:schemeClr val="tx1"/>
                </a:solidFill>
              </a:rPr>
              <a:t> &lt;= </a:t>
            </a:r>
            <a:r>
              <a:rPr lang="en-AU" sz="2000" dirty="0">
                <a:solidFill>
                  <a:srgbClr val="00B050"/>
                </a:solidFill>
              </a:rPr>
              <a:t>“Welcome to FI</a:t>
            </a:r>
            <a:r>
              <a:rPr lang="en-AU" sz="2000" dirty="0"/>
              <a:t>T2004</a:t>
            </a:r>
            <a:r>
              <a:rPr lang="en-AU" sz="2000" dirty="0">
                <a:solidFill>
                  <a:srgbClr val="00B050"/>
                </a:solidFill>
              </a:rPr>
              <a:t>” </a:t>
            </a:r>
            <a:r>
              <a:rPr lang="en-AU" sz="2000" dirty="0">
                <a:solidFill>
                  <a:srgbClr val="FF0000"/>
                </a:solidFill>
              </a:rPr>
              <a:t>??</a:t>
            </a:r>
          </a:p>
          <a:p>
            <a:pPr lvl="1"/>
            <a:r>
              <a:rPr lang="en-AU" sz="2000" dirty="0"/>
              <a:t>We compare strings character by character (from left to right) until the two characters are different – all green letters are compared in above example</a:t>
            </a:r>
          </a:p>
          <a:p>
            <a:r>
              <a:rPr lang="en-AU" sz="2000" dirty="0">
                <a:solidFill>
                  <a:srgbClr val="FF0000"/>
                </a:solidFill>
              </a:rPr>
              <a:t>Number Comparison: </a:t>
            </a:r>
            <a:r>
              <a:rPr lang="en-AU" sz="2000" dirty="0"/>
              <a:t>Similarly, the worst-case cost to compare two numbers is O(L) where L is the number of digits in the smaller number. </a:t>
            </a:r>
          </a:p>
          <a:p>
            <a:pPr lvl="1"/>
            <a:r>
              <a:rPr lang="en-AU" sz="2000" dirty="0"/>
              <a:t>Note that for a number N, the number of digits is O(log N).</a:t>
            </a:r>
          </a:p>
        </p:txBody>
      </p:sp>
    </p:spTree>
    <p:extLst>
      <p:ext uri="{BB962C8B-B14F-4D97-AF65-F5344CB8AC3E}">
        <p14:creationId xmlns:p14="http://schemas.microsoft.com/office/powerpoint/2010/main" val="25462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843772" cy="4800600"/>
          </a:xfrm>
        </p:spPr>
        <p:txBody>
          <a:bodyPr>
            <a:noAutofit/>
          </a:bodyPr>
          <a:lstStyle/>
          <a:p>
            <a:r>
              <a:rPr lang="en-AU" sz="2000" dirty="0"/>
              <a:t>Typically, we assume the comparison cost to be O(1) because we usually don’t deal with numbers having a lot of digits and strings having a lot of characters.</a:t>
            </a:r>
          </a:p>
          <a:p>
            <a:r>
              <a:rPr lang="en-AU" sz="2000" dirty="0"/>
              <a:t>However, in many cases, comparison cost is a critical factor. E.g., genome sequences may have millions of characters which makes comparing two sequences very expensive.</a:t>
            </a:r>
          </a:p>
          <a:p>
            <a:r>
              <a:rPr lang="en-AU" sz="2000" dirty="0"/>
              <a:t>The cost of comparison-based sorting </a:t>
            </a:r>
            <a:r>
              <a:rPr lang="en-AU" sz="2000"/>
              <a:t>is often taken </a:t>
            </a:r>
            <a:r>
              <a:rPr lang="en-AU" sz="2000" dirty="0"/>
              <a:t>as in terms of # of comparisons, e.g., # of comparisons in merge sort is O(N log N)</a:t>
            </a:r>
          </a:p>
          <a:p>
            <a:pPr marL="0" indent="0">
              <a:buNone/>
            </a:pPr>
            <a:endParaRPr lang="en-AU" sz="2300" dirty="0"/>
          </a:p>
          <a:p>
            <a:endParaRPr lang="en-AU" sz="1800" dirty="0"/>
          </a:p>
          <a:p>
            <a:pPr marL="0" indent="0">
              <a:buNone/>
            </a:pPr>
            <a:r>
              <a:rPr lang="en-AU" sz="1800" dirty="0"/>
              <a:t>In this unit, </a:t>
            </a:r>
            <a:r>
              <a:rPr lang="en-AU" sz="1800" b="1" dirty="0">
                <a:solidFill>
                  <a:srgbClr val="FF0000"/>
                </a:solidFill>
              </a:rPr>
              <a:t>unless specified otherwise</a:t>
            </a:r>
            <a:r>
              <a:rPr lang="en-AU" sz="1800" dirty="0"/>
              <a:t>, we will assume that comparison cost is O(1).</a:t>
            </a:r>
          </a:p>
          <a:p>
            <a:r>
              <a:rPr lang="en-AU" sz="1800" dirty="0"/>
              <a:t>E.g., For Assignment 1, the comparison cost is O(L) because the assignment specifies that comparison cost for two strings is </a:t>
            </a:r>
            <a:r>
              <a:rPr lang="en-AU" sz="1800" b="1" u="sng" dirty="0"/>
              <a:t>not</a:t>
            </a:r>
            <a:r>
              <a:rPr lang="en-AU" sz="1800" dirty="0"/>
              <a:t> O(1). </a:t>
            </a:r>
          </a:p>
        </p:txBody>
      </p:sp>
    </p:spTree>
    <p:extLst>
      <p:ext uri="{BB962C8B-B14F-4D97-AF65-F5344CB8AC3E}">
        <p14:creationId xmlns:p14="http://schemas.microsoft.com/office/powerpoint/2010/main" val="67201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Stable sorting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76200" y="990600"/>
            <a:ext cx="8991600" cy="1219200"/>
          </a:xfrm>
        </p:spPr>
        <p:txBody>
          <a:bodyPr>
            <a:noAutofit/>
          </a:bodyPr>
          <a:lstStyle/>
          <a:p>
            <a:pPr marL="0" indent="0">
              <a:buNone/>
            </a:pPr>
            <a:r>
              <a:rPr lang="en-AU" sz="2400" dirty="0">
                <a:solidFill>
                  <a:srgbClr val="000000"/>
                </a:solidFill>
                <a:latin typeface="CMSS10"/>
              </a:rPr>
              <a:t>A sorting algorithm is called stable if it maintains the relative ordering of elements that have equal keys.</a:t>
            </a:r>
          </a:p>
          <a:p>
            <a:pPr marL="0" indent="0">
              <a:buNone/>
            </a:pPr>
            <a:endParaRPr lang="en-AU" sz="2400" dirty="0">
              <a:solidFill>
                <a:srgbClr val="000000"/>
              </a:solidFill>
              <a:latin typeface="CMSS10"/>
            </a:endParaRPr>
          </a:p>
        </p:txBody>
      </p:sp>
      <p:graphicFrame>
        <p:nvGraphicFramePr>
          <p:cNvPr id="6" name="Table 5"/>
          <p:cNvGraphicFramePr>
            <a:graphicFrameLocks noGrp="1"/>
          </p:cNvGraphicFramePr>
          <p:nvPr>
            <p:extLst>
              <p:ext uri="{D42A27DB-BD31-4B8C-83A1-F6EECF244321}">
                <p14:modId xmlns:p14="http://schemas.microsoft.com/office/powerpoint/2010/main" val="503774268"/>
              </p:ext>
            </p:extLst>
          </p:nvPr>
        </p:nvGraphicFramePr>
        <p:xfrm>
          <a:off x="2057400" y="26162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80</a:t>
                      </a:r>
                    </a:p>
                  </a:txBody>
                  <a:tcPr/>
                </a:tc>
                <a:tc>
                  <a:txBody>
                    <a:bodyPr/>
                    <a:lstStyle/>
                    <a:p>
                      <a:r>
                        <a:rPr lang="en-AU" dirty="0"/>
                        <a:t>75</a:t>
                      </a:r>
                    </a:p>
                  </a:txBody>
                  <a:tcPr/>
                </a:tc>
                <a:tc>
                  <a:txBody>
                    <a:bodyPr/>
                    <a:lstStyle/>
                    <a:p>
                      <a:r>
                        <a:rPr lang="en-AU" dirty="0"/>
                        <a:t>70</a:t>
                      </a:r>
                    </a:p>
                  </a:txBody>
                  <a:tcPr/>
                </a:tc>
                <a:tc>
                  <a:txBody>
                    <a:bodyPr/>
                    <a:lstStyle/>
                    <a:p>
                      <a:r>
                        <a:rPr lang="en-AU" dirty="0"/>
                        <a:t>90</a:t>
                      </a:r>
                    </a:p>
                  </a:txBody>
                  <a:tcPr/>
                </a:tc>
                <a:tc>
                  <a:txBody>
                    <a:bodyPr/>
                    <a:lstStyle/>
                    <a:p>
                      <a:r>
                        <a:rPr lang="en-AU" dirty="0"/>
                        <a:t>85</a:t>
                      </a:r>
                    </a:p>
                  </a:txBody>
                  <a:tcPr/>
                </a:tc>
                <a:tc>
                  <a:txBody>
                    <a:bodyPr/>
                    <a:lstStyle/>
                    <a:p>
                      <a:r>
                        <a:rPr lang="en-AU" dirty="0"/>
                        <a:t>75</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381000" y="2616200"/>
            <a:ext cx="1338828" cy="646331"/>
          </a:xfrm>
          <a:prstGeom prst="rect">
            <a:avLst/>
          </a:prstGeom>
          <a:noFill/>
        </p:spPr>
        <p:txBody>
          <a:bodyPr wrap="none" rtlCol="0">
            <a:spAutoFit/>
          </a:bodyPr>
          <a:lstStyle/>
          <a:p>
            <a:r>
              <a:rPr lang="en-AU" sz="3600" dirty="0">
                <a:solidFill>
                  <a:srgbClr val="FF0000"/>
                </a:solidFill>
              </a:rPr>
              <a:t>Input </a:t>
            </a:r>
          </a:p>
        </p:txBody>
      </p:sp>
      <p:sp>
        <p:nvSpPr>
          <p:cNvPr id="9" name="Down Arrow 8"/>
          <p:cNvSpPr/>
          <p:nvPr/>
        </p:nvSpPr>
        <p:spPr>
          <a:xfrm>
            <a:off x="4800600" y="35052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0" name="Table 9"/>
          <p:cNvGraphicFramePr>
            <a:graphicFrameLocks noGrp="1"/>
          </p:cNvGraphicFramePr>
          <p:nvPr>
            <p:extLst>
              <p:ext uri="{D42A27DB-BD31-4B8C-83A1-F6EECF244321}">
                <p14:modId xmlns:p14="http://schemas.microsoft.com/office/powerpoint/2010/main" val="1621204141"/>
              </p:ext>
            </p:extLst>
          </p:nvPr>
        </p:nvGraphicFramePr>
        <p:xfrm>
          <a:off x="2209800" y="45720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70</a:t>
                      </a:r>
                    </a:p>
                  </a:txBody>
                  <a:tcPr/>
                </a:tc>
                <a:tc>
                  <a:txBody>
                    <a:bodyPr/>
                    <a:lstStyle/>
                    <a:p>
                      <a:r>
                        <a:rPr lang="en-AU" dirty="0"/>
                        <a:t>75</a:t>
                      </a:r>
                    </a:p>
                  </a:txBody>
                  <a:tcPr/>
                </a:tc>
                <a:tc>
                  <a:txBody>
                    <a:bodyPr/>
                    <a:lstStyle/>
                    <a:p>
                      <a:r>
                        <a:rPr lang="en-AU" dirty="0"/>
                        <a:t>75</a:t>
                      </a:r>
                    </a:p>
                  </a:txBody>
                  <a:tcPr/>
                </a:tc>
                <a:tc>
                  <a:txBody>
                    <a:bodyPr/>
                    <a:lstStyle/>
                    <a:p>
                      <a:r>
                        <a:rPr lang="en-AU" dirty="0"/>
                        <a:t>80</a:t>
                      </a:r>
                    </a:p>
                  </a:txBody>
                  <a:tcPr/>
                </a:tc>
                <a:tc>
                  <a:txBody>
                    <a:bodyPr/>
                    <a:lstStyle/>
                    <a:p>
                      <a:r>
                        <a:rPr lang="en-AU" dirty="0"/>
                        <a:t>85</a:t>
                      </a:r>
                    </a:p>
                  </a:txBody>
                  <a:tcPr/>
                </a:tc>
                <a:tc>
                  <a:txBody>
                    <a:bodyPr/>
                    <a:lstStyle/>
                    <a:p>
                      <a:r>
                        <a:rPr lang="en-AU" dirty="0"/>
                        <a:t>90</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a:t>Don</a:t>
                      </a:r>
                      <a:endParaRPr lang="en-AU" dirty="0"/>
                    </a:p>
                  </a:txBody>
                  <a:tcPr/>
                </a:tc>
                <a:tc>
                  <a:txBody>
                    <a:bodyPr/>
                    <a:lstStyle/>
                    <a:p>
                      <a:r>
                        <a:rPr lang="en-AU" dirty="0"/>
                        <a:t>Bill</a:t>
                      </a:r>
                    </a:p>
                  </a:txBody>
                  <a:tcPr/>
                </a:tc>
                <a:tc>
                  <a:txBody>
                    <a:bodyPr/>
                    <a:lstStyle/>
                    <a:p>
                      <a:r>
                        <a:rPr lang="en-AU" dirty="0"/>
                        <a:t>Maria</a:t>
                      </a:r>
                    </a:p>
                  </a:txBody>
                  <a:tcPr/>
                </a:tc>
                <a:tc>
                  <a:txBody>
                    <a:bodyPr/>
                    <a:lstStyle/>
                    <a:p>
                      <a:r>
                        <a:rPr lang="en-AU" dirty="0"/>
                        <a:t>Alice</a:t>
                      </a:r>
                    </a:p>
                  </a:txBody>
                  <a:tcPr/>
                </a:tc>
                <a:tc>
                  <a:txBody>
                    <a:bodyPr/>
                    <a:lstStyle/>
                    <a:p>
                      <a:r>
                        <a:rPr lang="en-AU" dirty="0"/>
                        <a:t>Leo</a:t>
                      </a:r>
                    </a:p>
                  </a:txBody>
                  <a:tcPr/>
                </a:tc>
                <a:tc>
                  <a:txBody>
                    <a:bodyPr/>
                    <a:lstStyle/>
                    <a:p>
                      <a:r>
                        <a:rPr lang="en-AU" dirty="0"/>
                        <a:t>Geoff</a:t>
                      </a:r>
                    </a:p>
                  </a:txBody>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57200" y="4648200"/>
            <a:ext cx="1697901" cy="646331"/>
          </a:xfrm>
          <a:prstGeom prst="rect">
            <a:avLst/>
          </a:prstGeom>
          <a:noFill/>
        </p:spPr>
        <p:txBody>
          <a:bodyPr wrap="none" rtlCol="0">
            <a:spAutoFit/>
          </a:bodyPr>
          <a:lstStyle/>
          <a:p>
            <a:r>
              <a:rPr lang="en-AU" sz="3600" dirty="0">
                <a:solidFill>
                  <a:srgbClr val="FF0000"/>
                </a:solidFill>
              </a:rPr>
              <a:t>Output </a:t>
            </a:r>
          </a:p>
        </p:txBody>
      </p:sp>
      <p:sp>
        <p:nvSpPr>
          <p:cNvPr id="12" name="TextBox 11"/>
          <p:cNvSpPr txBox="1"/>
          <p:nvPr/>
        </p:nvSpPr>
        <p:spPr>
          <a:xfrm>
            <a:off x="2155101" y="3505200"/>
            <a:ext cx="5845899" cy="461665"/>
          </a:xfrm>
          <a:prstGeom prst="rect">
            <a:avLst/>
          </a:prstGeom>
          <a:noFill/>
        </p:spPr>
        <p:txBody>
          <a:bodyPr wrap="square" rtlCol="0">
            <a:spAutoFit/>
          </a:bodyPr>
          <a:lstStyle/>
          <a:p>
            <a:r>
              <a:rPr lang="en-AU" sz="2400" dirty="0">
                <a:solidFill>
                  <a:srgbClr val="00B050"/>
                </a:solidFill>
              </a:rPr>
              <a:t>Sort on Marks using a stable algorithm </a:t>
            </a:r>
          </a:p>
        </p:txBody>
      </p:sp>
      <p:sp>
        <p:nvSpPr>
          <p:cNvPr id="13" name="TextBox 12"/>
          <p:cNvSpPr txBox="1"/>
          <p:nvPr/>
        </p:nvSpPr>
        <p:spPr>
          <a:xfrm>
            <a:off x="457200" y="5300218"/>
            <a:ext cx="9514249" cy="707886"/>
          </a:xfrm>
          <a:prstGeom prst="rect">
            <a:avLst/>
          </a:prstGeom>
          <a:noFill/>
        </p:spPr>
        <p:txBody>
          <a:bodyPr wrap="square" rtlCol="0">
            <a:spAutoFit/>
          </a:bodyPr>
          <a:lstStyle/>
          <a:p>
            <a:r>
              <a:rPr lang="en-AU" sz="2000" dirty="0">
                <a:solidFill>
                  <a:srgbClr val="0070C0"/>
                </a:solidFill>
              </a:rPr>
              <a:t>Note: Output is sorted on marks then names.</a:t>
            </a:r>
            <a:r>
              <a:rPr lang="en-AU" sz="2400" dirty="0">
                <a:solidFill>
                  <a:srgbClr val="0070C0"/>
                </a:solidFill>
              </a:rPr>
              <a:t/>
            </a:r>
            <a:br>
              <a:rPr lang="en-AU" sz="2400" dirty="0">
                <a:solidFill>
                  <a:srgbClr val="0070C0"/>
                </a:solidFill>
              </a:rPr>
            </a:br>
            <a:r>
              <a:rPr lang="en-AU" sz="2000" dirty="0">
                <a:solidFill>
                  <a:srgbClr val="0070C0"/>
                </a:solidFill>
              </a:rPr>
              <a:t>Unstable sorting cannot guarantee this (e.g., Maria may appear before Bill)</a:t>
            </a:r>
          </a:p>
        </p:txBody>
      </p:sp>
      <p:sp>
        <p:nvSpPr>
          <p:cNvPr id="14" name="TextBox 13"/>
          <p:cNvSpPr txBox="1"/>
          <p:nvPr/>
        </p:nvSpPr>
        <p:spPr>
          <a:xfrm>
            <a:off x="2590801" y="1981200"/>
            <a:ext cx="3842724" cy="461665"/>
          </a:xfrm>
          <a:prstGeom prst="rect">
            <a:avLst/>
          </a:prstGeom>
          <a:noFill/>
        </p:spPr>
        <p:txBody>
          <a:bodyPr wrap="square" rtlCol="0">
            <a:spAutoFit/>
          </a:bodyPr>
          <a:lstStyle/>
          <a:p>
            <a:r>
              <a:rPr lang="en-AU" sz="2400" dirty="0">
                <a:solidFill>
                  <a:srgbClr val="0070C0"/>
                </a:solidFill>
              </a:rPr>
              <a:t>Input is sorted by names</a:t>
            </a:r>
          </a:p>
        </p:txBody>
      </p:sp>
    </p:spTree>
    <p:extLst>
      <p:ext uri="{BB962C8B-B14F-4D97-AF65-F5344CB8AC3E}">
        <p14:creationId xmlns:p14="http://schemas.microsoft.com/office/powerpoint/2010/main" val="37298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rgbClr val="00B050"/>
                </a:solidFill>
              </a:rPr>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58811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 (Correctness)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i-1]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 … N]</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=N when the loop terminates</a:t>
            </a:r>
            <a:endParaRPr lang="en-AU" sz="1800" b="1" dirty="0">
              <a:solidFill>
                <a:srgbClr val="00B050"/>
              </a:solidFill>
              <a:highlight>
                <a:srgbClr val="FFFFFF"/>
              </a:highlight>
              <a:latin typeface="Courier New"/>
            </a:endParaRP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p:txBody>
      </p:sp>
      <p:sp>
        <p:nvSpPr>
          <p:cNvPr id="11" name="Rectangle 10"/>
          <p:cNvSpPr/>
          <p:nvPr/>
        </p:nvSpPr>
        <p:spPr>
          <a:xfrm>
            <a:off x="2412242"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12" name="Rectangle 11"/>
          <p:cNvSpPr/>
          <p:nvPr/>
        </p:nvSpPr>
        <p:spPr>
          <a:xfrm>
            <a:off x="3052161"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3" name="Rectangle 12"/>
          <p:cNvSpPr/>
          <p:nvPr/>
        </p:nvSpPr>
        <p:spPr>
          <a:xfrm>
            <a:off x="3661761"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p:cNvSpPr/>
          <p:nvPr/>
        </p:nvSpPr>
        <p:spPr>
          <a:xfrm>
            <a:off x="1143000"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5" name="Rectangle 14"/>
          <p:cNvSpPr/>
          <p:nvPr/>
        </p:nvSpPr>
        <p:spPr>
          <a:xfrm>
            <a:off x="1782919"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6" name="Rectangle 15"/>
          <p:cNvSpPr/>
          <p:nvPr/>
        </p:nvSpPr>
        <p:spPr>
          <a:xfrm>
            <a:off x="4271361"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7" name="Rectangle 16"/>
          <p:cNvSpPr/>
          <p:nvPr/>
        </p:nvSpPr>
        <p:spPr>
          <a:xfrm>
            <a:off x="48768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8" name="Group 17"/>
          <p:cNvGrpSpPr/>
          <p:nvPr/>
        </p:nvGrpSpPr>
        <p:grpSpPr>
          <a:xfrm>
            <a:off x="3962400" y="5505657"/>
            <a:ext cx="235962" cy="749293"/>
            <a:chOff x="7298759" y="2209800"/>
            <a:chExt cx="235962" cy="749293"/>
          </a:xfrm>
        </p:grpSpPr>
        <p:cxnSp>
          <p:nvCxnSpPr>
            <p:cNvPr id="19" name="Straight Arrow Connector 18"/>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21" name="Rectangle 20"/>
          <p:cNvSpPr/>
          <p:nvPr/>
        </p:nvSpPr>
        <p:spPr>
          <a:xfrm>
            <a:off x="54864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22" name="Group 21"/>
          <p:cNvGrpSpPr/>
          <p:nvPr/>
        </p:nvGrpSpPr>
        <p:grpSpPr>
          <a:xfrm>
            <a:off x="5021838" y="5500343"/>
            <a:ext cx="235962" cy="749293"/>
            <a:chOff x="7298759" y="2209800"/>
            <a:chExt cx="235962" cy="749293"/>
          </a:xfrm>
        </p:grpSpPr>
        <p:cxnSp>
          <p:nvCxnSpPr>
            <p:cNvPr id="23" name="Straight Arrow Connector 2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5" name="Rectangle 24"/>
          <p:cNvSpPr/>
          <p:nvPr/>
        </p:nvSpPr>
        <p:spPr>
          <a:xfrm>
            <a:off x="4876800"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6" name="Rectangle 25"/>
          <p:cNvSpPr/>
          <p:nvPr/>
        </p:nvSpPr>
        <p:spPr>
          <a:xfrm>
            <a:off x="3657600" y="51054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21240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5.55556E-7 2.59259E-6 L 0.06667 -0.00301 " pathEditMode="relative" rAng="0" ptsTypes="AA">
                                      <p:cBhvr>
                                        <p:cTn id="48" dur="2000" fill="hold"/>
                                        <p:tgtEl>
                                          <p:spTgt spid="18"/>
                                        </p:tgtEl>
                                        <p:attrNameLst>
                                          <p:attrName>ppt_x</p:attrName>
                                          <p:attrName>ppt_y</p:attrName>
                                        </p:attrNameLst>
                                      </p:cBhvr>
                                      <p:rCtr x="3333" y="-16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5" grpId="0" animBg="1"/>
      <p:bldP spid="16" grpId="0" animBg="1"/>
      <p:bldP spid="17" grpId="0" animBg="1"/>
      <p:bldP spid="17" grpId="1" animBg="1"/>
      <p:bldP spid="21"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600" dirty="0">
                <a:solidFill>
                  <a:srgbClr val="00B050"/>
                </a:solidFill>
                <a:highlight>
                  <a:srgbClr val="FFFFFF"/>
                </a:highlight>
                <a:latin typeface="Courier New"/>
              </a:rPr>
              <a:t>// LI: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is</a:t>
            </a:r>
            <a:r>
              <a:rPr lang="en-AU" sz="1600" dirty="0">
                <a:solidFill>
                  <a:srgbClr val="00B050"/>
                </a:solidFill>
                <a:highlight>
                  <a:srgbClr val="FFFFFF"/>
                </a:highlight>
                <a:latin typeface="Courier New"/>
              </a:rPr>
              <a:t> sorted </a:t>
            </a:r>
            <a:r>
              <a:rPr lang="en-AU" sz="1600" b="1" dirty="0">
                <a:solidFill>
                  <a:srgbClr val="00B050"/>
                </a:solidFill>
                <a:highlight>
                  <a:srgbClr val="FFFFFF"/>
                </a:highlight>
                <a:latin typeface="Courier New"/>
              </a:rPr>
              <a:t>AND </a:t>
            </a:r>
            <a:r>
              <a:rPr lang="en-AU" sz="1600" b="1" dirty="0" err="1">
                <a:solidFill>
                  <a:srgbClr val="00B050"/>
                </a:solidFill>
                <a:highlight>
                  <a:srgbClr val="FFFFFF"/>
                </a:highlight>
                <a:latin typeface="Courier New"/>
              </a:rPr>
              <a:t>a</a:t>
            </a:r>
            <a:r>
              <a:rPr lang="en-AU" sz="1600" dirty="0" err="1">
                <a:solidFill>
                  <a:srgbClr val="00B050"/>
                </a:solidFill>
                <a:highlight>
                  <a:srgbClr val="FFFFFF"/>
                </a:highlight>
                <a:latin typeface="Courier New"/>
              </a:rPr>
              <a:t>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&lt;=</a:t>
            </a:r>
            <a:r>
              <a:rPr lang="en-AU" sz="1600" dirty="0">
                <a:solidFill>
                  <a:srgbClr val="00B050"/>
                </a:solidFill>
                <a:highlight>
                  <a:srgbClr val="FFFFFF"/>
                </a:highlight>
                <a:latin typeface="Courier New"/>
              </a:rPr>
              <a:t>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i+1</a:t>
            </a:r>
            <a:r>
              <a:rPr lang="en-AU" sz="1600" b="1" dirty="0">
                <a:solidFill>
                  <a:srgbClr val="00B050"/>
                </a:solidFill>
                <a:highlight>
                  <a:srgbClr val="FFFFFF"/>
                </a:highlight>
                <a:latin typeface="Courier New"/>
              </a:rPr>
              <a:t> … </a:t>
            </a:r>
            <a:r>
              <a:rPr lang="en-AU" sz="1600" dirty="0">
                <a:solidFill>
                  <a:srgbClr val="00B050"/>
                </a:solidFill>
                <a:highlight>
                  <a:srgbClr val="FFFFFF"/>
                </a:highlight>
                <a:latin typeface="Courier New"/>
              </a:rPr>
              <a:t>N</a:t>
            </a:r>
            <a:r>
              <a:rPr lang="en-AU" sz="1600" b="1" dirty="0">
                <a:solidFill>
                  <a:srgbClr val="00B050"/>
                </a:solidFill>
                <a:highlight>
                  <a:srgbClr val="FFFFFF"/>
                </a:highlight>
                <a:latin typeface="Courier New"/>
              </a:rPr>
              <a:t>]</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a:p>
            <a:pPr marL="0" indent="0">
              <a:buNone/>
            </a:pPr>
            <a:endParaRPr lang="en-AU" sz="1800" dirty="0">
              <a:solidFill>
                <a:srgbClr val="00B050"/>
              </a:solidFill>
              <a:highlight>
                <a:srgbClr val="FFFFFF"/>
              </a:highlight>
              <a:latin typeface="Courier New"/>
            </a:endParaRPr>
          </a:p>
          <a:p>
            <a:pPr marL="0" indent="0">
              <a:buNone/>
            </a:pPr>
            <a:endParaRPr lang="en-AU" sz="1800" dirty="0">
              <a:solidFill>
                <a:srgbClr val="00B050"/>
              </a:solidFill>
              <a:highlight>
                <a:srgbClr val="FFFFFF"/>
              </a:highlight>
              <a:latin typeface="Courier New"/>
            </a:endParaRPr>
          </a:p>
          <a:p>
            <a:pPr marL="0" indent="0">
              <a:buNone/>
            </a:pPr>
            <a:r>
              <a:rPr lang="en-AU" sz="1800" dirty="0">
                <a:solidFill>
                  <a:srgbClr val="FF0000"/>
                </a:solidFill>
                <a:highlight>
                  <a:srgbClr val="FFFFFF"/>
                </a:highlight>
                <a:latin typeface="Courier New"/>
              </a:rPr>
              <a:t>Could we use a weaker loop invariant, e.g.,</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(That is Insertion Sort)</a:t>
            </a:r>
          </a:p>
        </p:txBody>
      </p:sp>
    </p:spTree>
    <p:extLst>
      <p:ext uri="{BB962C8B-B14F-4D97-AF65-F5344CB8AC3E}">
        <p14:creationId xmlns:p14="http://schemas.microsoft.com/office/powerpoint/2010/main" val="15081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Selection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381000" y="2514600"/>
            <a:ext cx="7620000" cy="3581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finding minimum element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 </a:t>
            </a:r>
          </a:p>
          <a:p>
            <a:r>
              <a:rPr lang="en-AU" sz="1800" dirty="0">
                <a:highlight>
                  <a:srgbClr val="FFFFFF"/>
                </a:highlight>
              </a:rPr>
              <a:t>Best-case</a:t>
            </a:r>
          </a:p>
          <a:p>
            <a:r>
              <a:rPr lang="en-AU" sz="1800" dirty="0">
                <a:highlight>
                  <a:srgbClr val="FFFFFF"/>
                </a:highlight>
              </a:rPr>
              <a:t>Average</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pPr marL="0" indent="0">
              <a:buNone/>
            </a:pPr>
            <a:r>
              <a:rPr lang="en-AU" sz="1800" dirty="0">
                <a:solidFill>
                  <a:srgbClr val="FF0000"/>
                </a:solidFill>
                <a:highlight>
                  <a:srgbClr val="FFFFFF"/>
                </a:highlight>
              </a:rPr>
              <a:t>Auxiliary Space Complexity?</a:t>
            </a:r>
          </a:p>
          <a:p>
            <a:pPr marL="0" indent="0">
              <a:buNone/>
            </a:pPr>
            <a:r>
              <a:rPr lang="en-AU" sz="1800" dirty="0">
                <a:highlight>
                  <a:srgbClr val="FFFFFF"/>
                </a:highlight>
              </a:rPr>
              <a:t>Selection Sort is an in-place algorithm!</a:t>
            </a:r>
          </a:p>
          <a:p>
            <a:pPr marL="0" indent="0">
              <a:buNone/>
            </a:pPr>
            <a:r>
              <a:rPr lang="en-AU" sz="1800" dirty="0">
                <a:solidFill>
                  <a:srgbClr val="FF0000"/>
                </a:solidFill>
                <a:highlight>
                  <a:srgbClr val="FFFFFF"/>
                </a:highlight>
              </a:rPr>
              <a:t>Is selection sort stable?</a:t>
            </a: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6" name="Content Placeholder 3"/>
          <p:cNvSpPr>
            <a:spLocks noGrp="1"/>
          </p:cNvSpPr>
          <p:nvPr>
            <p:ph sz="quarter" idx="1"/>
          </p:nvPr>
        </p:nvSpPr>
        <p:spPr>
          <a:xfrm>
            <a:off x="301625" y="685800"/>
            <a:ext cx="8385175" cy="2590800"/>
          </a:xfrm>
        </p:spPr>
        <p:txBody>
          <a:bodyPr>
            <a:noAutofit/>
          </a:bodyPr>
          <a:lstStyle/>
          <a:p>
            <a:endParaRPr lang="en-AU" sz="2400" dirty="0">
              <a:solidFill>
                <a:srgbClr val="000000"/>
              </a:solidFill>
              <a:latin typeface="CMSS10"/>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p:txBody>
      </p:sp>
      <p:sp>
        <p:nvSpPr>
          <p:cNvPr id="7" name="Rectangle 6">
            <a:extLst>
              <a:ext uri="{FF2B5EF4-FFF2-40B4-BE49-F238E27FC236}">
                <a16:creationId xmlns:a16="http://schemas.microsoft.com/office/drawing/2014/main" xmlns="" id="{14B6E691-C8E7-4EA5-A0C4-001A11367AD4}"/>
              </a:ext>
            </a:extLst>
          </p:cNvPr>
          <p:cNvSpPr/>
          <p:nvPr/>
        </p:nvSpPr>
        <p:spPr>
          <a:xfrm>
            <a:off x="4088642"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8" name="Rectangle 7">
            <a:extLst>
              <a:ext uri="{FF2B5EF4-FFF2-40B4-BE49-F238E27FC236}">
                <a16:creationId xmlns:a16="http://schemas.microsoft.com/office/drawing/2014/main" xmlns="" id="{85AA0501-158C-4373-96E4-4F8C66492950}"/>
              </a:ext>
            </a:extLst>
          </p:cNvPr>
          <p:cNvSpPr/>
          <p:nvPr/>
        </p:nvSpPr>
        <p:spPr>
          <a:xfrm>
            <a:off x="4728561"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0" name="Rectangle 9">
            <a:extLst>
              <a:ext uri="{FF2B5EF4-FFF2-40B4-BE49-F238E27FC236}">
                <a16:creationId xmlns:a16="http://schemas.microsoft.com/office/drawing/2014/main" xmlns="" id="{5091E7F2-8E97-4728-A73C-729820689B6C}"/>
              </a:ext>
            </a:extLst>
          </p:cNvPr>
          <p:cNvSpPr/>
          <p:nvPr/>
        </p:nvSpPr>
        <p:spPr>
          <a:xfrm>
            <a:off x="5338161"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1" name="Rectangle 10">
            <a:extLst>
              <a:ext uri="{FF2B5EF4-FFF2-40B4-BE49-F238E27FC236}">
                <a16:creationId xmlns:a16="http://schemas.microsoft.com/office/drawing/2014/main" xmlns="" id="{2CCA929D-3724-4053-895B-13F84F0F200A}"/>
              </a:ext>
            </a:extLst>
          </p:cNvPr>
          <p:cNvSpPr/>
          <p:nvPr/>
        </p:nvSpPr>
        <p:spPr>
          <a:xfrm>
            <a:off x="2819400"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2" name="Rectangle 11">
            <a:extLst>
              <a:ext uri="{FF2B5EF4-FFF2-40B4-BE49-F238E27FC236}">
                <a16:creationId xmlns:a16="http://schemas.microsoft.com/office/drawing/2014/main" xmlns="" id="{E688968F-EB91-420D-A5BD-E205432CE50F}"/>
              </a:ext>
            </a:extLst>
          </p:cNvPr>
          <p:cNvSpPr/>
          <p:nvPr/>
        </p:nvSpPr>
        <p:spPr>
          <a:xfrm>
            <a:off x="3459319"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3" name="Rectangle 12">
            <a:extLst>
              <a:ext uri="{FF2B5EF4-FFF2-40B4-BE49-F238E27FC236}">
                <a16:creationId xmlns:a16="http://schemas.microsoft.com/office/drawing/2014/main" xmlns="" id="{0AB59034-CE14-480C-85AA-A6B98DF58111}"/>
              </a:ext>
            </a:extLst>
          </p:cNvPr>
          <p:cNvSpPr/>
          <p:nvPr/>
        </p:nvSpPr>
        <p:spPr>
          <a:xfrm>
            <a:off x="5947761"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a:extLst>
              <a:ext uri="{FF2B5EF4-FFF2-40B4-BE49-F238E27FC236}">
                <a16:creationId xmlns:a16="http://schemas.microsoft.com/office/drawing/2014/main" xmlns="" id="{108B0573-B5BB-4DDA-AEFF-1E38EB43E4A6}"/>
              </a:ext>
            </a:extLst>
          </p:cNvPr>
          <p:cNvSpPr/>
          <p:nvPr/>
        </p:nvSpPr>
        <p:spPr>
          <a:xfrm>
            <a:off x="65532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5" name="Group 14">
            <a:extLst>
              <a:ext uri="{FF2B5EF4-FFF2-40B4-BE49-F238E27FC236}">
                <a16:creationId xmlns:a16="http://schemas.microsoft.com/office/drawing/2014/main" xmlns="" id="{FB8B29AB-6CA6-469A-8964-C5B1F5EF145D}"/>
              </a:ext>
            </a:extLst>
          </p:cNvPr>
          <p:cNvGrpSpPr/>
          <p:nvPr/>
        </p:nvGrpSpPr>
        <p:grpSpPr>
          <a:xfrm>
            <a:off x="5520819" y="3080714"/>
            <a:ext cx="235962" cy="749293"/>
            <a:chOff x="7298759" y="2209800"/>
            <a:chExt cx="235962" cy="749293"/>
          </a:xfrm>
        </p:grpSpPr>
        <p:cxnSp>
          <p:nvCxnSpPr>
            <p:cNvPr id="16" name="Straight Arrow Connector 15">
              <a:extLst>
                <a:ext uri="{FF2B5EF4-FFF2-40B4-BE49-F238E27FC236}">
                  <a16:creationId xmlns:a16="http://schemas.microsoft.com/office/drawing/2014/main" xmlns="" id="{DEC23B82-36F6-4DFC-9BFD-4F332F73DC2A}"/>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B606EAFF-4381-4B90-8300-0DDDD0A491CF}"/>
                </a:ext>
              </a:extLst>
            </p:cNvPr>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18" name="Rectangle 17">
            <a:extLst>
              <a:ext uri="{FF2B5EF4-FFF2-40B4-BE49-F238E27FC236}">
                <a16:creationId xmlns:a16="http://schemas.microsoft.com/office/drawing/2014/main" xmlns="" id="{A27ADAB1-06AF-4CA7-84CF-9554C89E0BDD}"/>
              </a:ext>
            </a:extLst>
          </p:cNvPr>
          <p:cNvSpPr/>
          <p:nvPr/>
        </p:nvSpPr>
        <p:spPr>
          <a:xfrm>
            <a:off x="71628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19" name="Group 18">
            <a:extLst>
              <a:ext uri="{FF2B5EF4-FFF2-40B4-BE49-F238E27FC236}">
                <a16:creationId xmlns:a16="http://schemas.microsoft.com/office/drawing/2014/main" xmlns="" id="{91FCC337-4923-4DC1-9E55-D4A0481D7CD7}"/>
              </a:ext>
            </a:extLst>
          </p:cNvPr>
          <p:cNvGrpSpPr/>
          <p:nvPr/>
        </p:nvGrpSpPr>
        <p:grpSpPr>
          <a:xfrm>
            <a:off x="6698238" y="3061925"/>
            <a:ext cx="235962" cy="749293"/>
            <a:chOff x="7298759" y="2209800"/>
            <a:chExt cx="235962" cy="749293"/>
          </a:xfrm>
        </p:grpSpPr>
        <p:cxnSp>
          <p:nvCxnSpPr>
            <p:cNvPr id="20" name="Straight Arrow Connector 19">
              <a:extLst>
                <a:ext uri="{FF2B5EF4-FFF2-40B4-BE49-F238E27FC236}">
                  <a16:creationId xmlns:a16="http://schemas.microsoft.com/office/drawing/2014/main" xmlns="" id="{F9BF6065-2EAB-48F7-B136-45A837F56AD0}"/>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ED8986FD-7277-42B8-B7A1-4CAD6469096D}"/>
                </a:ext>
              </a:extLst>
            </p:cNvPr>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2" name="Rectangle 21">
            <a:extLst>
              <a:ext uri="{FF2B5EF4-FFF2-40B4-BE49-F238E27FC236}">
                <a16:creationId xmlns:a16="http://schemas.microsoft.com/office/drawing/2014/main" xmlns="" id="{4D38021E-A9F4-4326-89C0-8BF1DFD41A88}"/>
              </a:ext>
            </a:extLst>
          </p:cNvPr>
          <p:cNvSpPr/>
          <p:nvPr/>
        </p:nvSpPr>
        <p:spPr>
          <a:xfrm>
            <a:off x="6553200"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3" name="Rectangle 22">
            <a:extLst>
              <a:ext uri="{FF2B5EF4-FFF2-40B4-BE49-F238E27FC236}">
                <a16:creationId xmlns:a16="http://schemas.microsoft.com/office/drawing/2014/main" xmlns="" id="{F1ADB547-38BC-4454-8F46-262A52E847A0}"/>
              </a:ext>
            </a:extLst>
          </p:cNvPr>
          <p:cNvSpPr/>
          <p:nvPr/>
        </p:nvSpPr>
        <p:spPr>
          <a:xfrm>
            <a:off x="5334000" y="266698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13541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0" presetClass="exit" presetSubtype="0" fill="hold" grpId="1"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2" grpId="0" animBg="1"/>
      <p:bldP spid="13" grpId="0" animBg="1"/>
      <p:bldP spid="14" grpId="0" animBg="1"/>
      <p:bldP spid="14" grpId="1" animBg="1"/>
      <p:bldP spid="18"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114300" y="2286000"/>
            <a:ext cx="93726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sz="4000" dirty="0">
                <a:solidFill>
                  <a:srgbClr val="C00000"/>
                </a:solidFill>
              </a:rPr>
              <a:t>Week 2: Analysis of Algorithms</a:t>
            </a:r>
          </a:p>
        </p:txBody>
      </p:sp>
      <p:sp>
        <p:nvSpPr>
          <p:cNvPr id="7" name="Subtitle 5">
            <a:extLst>
              <a:ext uri="{FF2B5EF4-FFF2-40B4-BE49-F238E27FC236}">
                <a16:creationId xmlns:a16="http://schemas.microsoft.com/office/drawing/2014/main" xmlns="" id="{53EB6AC1-0311-4E3F-B32A-A03AC13DE92B}"/>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rgbClr val="00B050"/>
                </a:solidFill>
              </a:rPr>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12588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EB196-59BA-4E0E-8B7E-C5EBA0D5BF4E}"/>
              </a:ext>
            </a:extLst>
          </p:cNvPr>
          <p:cNvSpPr>
            <a:spLocks noGrp="1"/>
          </p:cNvSpPr>
          <p:nvPr>
            <p:ph type="title"/>
          </p:nvPr>
        </p:nvSpPr>
        <p:spPr/>
        <p:txBody>
          <a:bodyPr/>
          <a:lstStyle/>
          <a:p>
            <a:r>
              <a:rPr lang="en-AU" dirty="0"/>
              <a:t>Insertion Sort (Correctness)</a:t>
            </a:r>
          </a:p>
        </p:txBody>
      </p:sp>
      <p:sp>
        <p:nvSpPr>
          <p:cNvPr id="3" name="Footer Placeholder 2">
            <a:extLst>
              <a:ext uri="{FF2B5EF4-FFF2-40B4-BE49-F238E27FC236}">
                <a16:creationId xmlns:a16="http://schemas.microsoft.com/office/drawing/2014/main" xmlns="" id="{9EC57EB9-CB8A-41AF-8FEE-2437C25920F0}"/>
              </a:ext>
            </a:extLst>
          </p:cNvPr>
          <p:cNvSpPr>
            <a:spLocks noGrp="1"/>
          </p:cNvSpPr>
          <p:nvPr>
            <p:ph type="ftr" sz="quarter" idx="11"/>
          </p:nvPr>
        </p:nvSpPr>
        <p:spPr/>
        <p:txBody>
          <a:bodyPr/>
          <a:lstStyle/>
          <a:p>
            <a:r>
              <a:rPr lang="en-AU"/>
              <a:t>FIT2004: Lec-2: Analysis of Algorithms</a:t>
            </a:r>
            <a:endParaRPr lang="en-US"/>
          </a:p>
        </p:txBody>
      </p:sp>
      <p:sp>
        <p:nvSpPr>
          <p:cNvPr id="5" name="Rectangle 2">
            <a:extLst>
              <a:ext uri="{FF2B5EF4-FFF2-40B4-BE49-F238E27FC236}">
                <a16:creationId xmlns:a16="http://schemas.microsoft.com/office/drawing/2014/main" xmlns="" id="{62EECCCA-F954-4361-B6CA-FE409D817A98}"/>
              </a:ext>
            </a:extLst>
          </p:cNvPr>
          <p:cNvSpPr txBox="1">
            <a:spLocks noChangeArrowheads="1"/>
          </p:cNvSpPr>
          <p:nvPr/>
        </p:nvSpPr>
        <p:spPr>
          <a:xfrm>
            <a:off x="285050" y="1142999"/>
            <a:ext cx="8551102" cy="2604835"/>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82597" indent="0">
              <a:buNone/>
            </a:pPr>
            <a:r>
              <a:rPr lang="en-AU" sz="2000" dirty="0">
                <a:solidFill>
                  <a:srgbClr val="00B050"/>
                </a:solidFill>
                <a:highlight>
                  <a:srgbClr val="FFFFFF"/>
                </a:highlight>
                <a:latin typeface="Courier New" panose="02070309020205020404" pitchFamily="49" charset="0"/>
              </a:rPr>
              <a:t>	#LI: </a:t>
            </a:r>
            <a:r>
              <a:rPr lang="en-AU" sz="2000" dirty="0" err="1">
                <a:solidFill>
                  <a:srgbClr val="00B050"/>
                </a:solidFill>
                <a:highlight>
                  <a:srgbClr val="FFFFFF"/>
                </a:highlight>
                <a:latin typeface="Courier New" panose="02070309020205020404" pitchFamily="49" charset="0"/>
              </a:rPr>
              <a:t>arr</a:t>
            </a:r>
            <a:r>
              <a:rPr lang="en-AU" sz="2000" dirty="0">
                <a:solidFill>
                  <a:srgbClr val="00B050"/>
                </a:solidFill>
                <a:highlight>
                  <a:srgbClr val="FFFFFF"/>
                </a:highlight>
                <a:latin typeface="Courier New" panose="02070309020205020404" pitchFamily="49" charset="0"/>
              </a:rPr>
              <a:t>[1…i-1] is sorted</a:t>
            </a:r>
            <a:endParaRPr lang="en-AU" sz="2000" dirty="0">
              <a:solidFill>
                <a:srgbClr val="FF0080"/>
              </a:solidFill>
              <a:highlight>
                <a:srgbClr val="FFFFFF"/>
              </a:highlight>
              <a:latin typeface="Courier New" panose="02070309020205020404" pitchFamily="49" charset="0"/>
            </a:endParaRPr>
          </a:p>
          <a:p>
            <a:pPr marL="82597" indent="0">
              <a:buNone/>
            </a:pPr>
            <a:r>
              <a:rPr lang="en-AU" sz="2000" dirty="0">
                <a:solidFill>
                  <a:srgbClr val="FF0080"/>
                </a:solidFill>
                <a:highlight>
                  <a:srgbClr val="FFFFFF"/>
                </a:highlight>
                <a:latin typeface="Courier New" panose="02070309020205020404" pitchFamily="49" charset="0"/>
              </a:rPr>
              <a:t>	#insert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[i] in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[1…</a:t>
            </a:r>
            <a:r>
              <a:rPr lang="en-AU" sz="2000" dirty="0" err="1">
                <a:solidFill>
                  <a:srgbClr val="FF0080"/>
                </a:solidFill>
                <a:highlight>
                  <a:srgbClr val="FFFFFF"/>
                </a:highlight>
                <a:latin typeface="Courier New" panose="02070309020205020404" pitchFamily="49" charset="0"/>
              </a:rPr>
              <a:t>i</a:t>
            </a:r>
            <a:r>
              <a:rPr lang="en-AU" sz="2000" dirty="0">
                <a:solidFill>
                  <a:srgbClr val="FF0080"/>
                </a:solidFill>
                <a:highlight>
                  <a:srgbClr val="FFFFFF"/>
                </a:highlight>
                <a:latin typeface="Courier New" panose="02070309020205020404" pitchFamily="49" charset="0"/>
              </a:rPr>
              <a:t>] in sorted order</a:t>
            </a:r>
          </a:p>
          <a:p>
            <a:pPr marL="82597" indent="0">
              <a:buNone/>
            </a:pPr>
            <a:r>
              <a:rPr lang="en-AU" sz="2000" dirty="0">
                <a:solidFill>
                  <a:srgbClr val="FF0080"/>
                </a:solidFill>
                <a:highlight>
                  <a:srgbClr val="FFFFFF"/>
                </a:highlight>
                <a:latin typeface="Courier New" panose="02070309020205020404" pitchFamily="49" charset="0"/>
              </a:rPr>
              <a:t>	#idea: continue swapping the item with the item on left as long as the item on the left is bigger</a:t>
            </a:r>
          </a:p>
          <a:p>
            <a:pPr marL="0" indent="0">
              <a:buNone/>
            </a:pPr>
            <a:r>
              <a:rPr lang="en-AU" sz="20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panose="02070309020205020404" pitchFamily="49" charset="0"/>
              </a:rPr>
              <a:t>#</a:t>
            </a:r>
            <a:r>
              <a:rPr lang="en-AU" sz="1800" dirty="0" err="1">
                <a:solidFill>
                  <a:srgbClr val="00B050"/>
                </a:solidFill>
                <a:highlight>
                  <a:srgbClr val="FFFFFF"/>
                </a:highlight>
                <a:latin typeface="Courier New" panose="02070309020205020404" pitchFamily="49" charset="0"/>
              </a:rPr>
              <a:t>i</a:t>
            </a:r>
            <a:r>
              <a:rPr lang="en-AU" sz="1800" dirty="0">
                <a:solidFill>
                  <a:srgbClr val="00B050"/>
                </a:solidFill>
                <a:highlight>
                  <a:srgbClr val="FFFFFF"/>
                </a:highlight>
                <a:latin typeface="Courier New" panose="02070309020205020404" pitchFamily="49" charset="0"/>
              </a:rPr>
              <a:t>=N+1 when the loop terminates</a:t>
            </a:r>
          </a:p>
          <a:p>
            <a:pPr marL="0" indent="0">
              <a:buNone/>
            </a:pPr>
            <a:r>
              <a:rPr lang="en-AU" sz="1800" dirty="0">
                <a:solidFill>
                  <a:srgbClr val="00B050"/>
                </a:solidFill>
                <a:highlight>
                  <a:srgbClr val="FFFFFF"/>
                </a:highlight>
                <a:latin typeface="Courier New" panose="02070309020205020404" pitchFamily="49" charset="0"/>
              </a:rPr>
              <a:t>#LI: </a:t>
            </a:r>
            <a:r>
              <a:rPr lang="en-AU" sz="1800" dirty="0" err="1">
                <a:solidFill>
                  <a:srgbClr val="00B050"/>
                </a:solidFill>
                <a:highlight>
                  <a:srgbClr val="FFFFFF"/>
                </a:highlight>
                <a:latin typeface="Courier New" panose="02070309020205020404" pitchFamily="49" charset="0"/>
              </a:rPr>
              <a:t>arr</a:t>
            </a:r>
            <a:r>
              <a:rPr lang="en-AU" sz="1800" dirty="0">
                <a:solidFill>
                  <a:srgbClr val="00B050"/>
                </a:solidFill>
                <a:highlight>
                  <a:srgbClr val="FFFFFF"/>
                </a:highlight>
                <a:latin typeface="Courier New" panose="02070309020205020404" pitchFamily="49" charset="0"/>
              </a:rPr>
              <a:t>[1…N] is sorted</a:t>
            </a:r>
            <a:endParaRPr lang="en-AU" sz="1800" dirty="0">
              <a:solidFill>
                <a:srgbClr val="FF0080"/>
              </a:solidFill>
              <a:highlight>
                <a:srgbClr val="FFFFFF"/>
              </a:highlight>
              <a:latin typeface="Courier New" panose="02070309020205020404" pitchFamily="49" charset="0"/>
            </a:endParaRPr>
          </a:p>
          <a:p>
            <a:pPr marL="0" indent="0">
              <a:buNone/>
            </a:pP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6" name="Rectangle 5">
            <a:extLst>
              <a:ext uri="{FF2B5EF4-FFF2-40B4-BE49-F238E27FC236}">
                <a16:creationId xmlns:a16="http://schemas.microsoft.com/office/drawing/2014/main" xmlns="" id="{42048BB7-760E-430C-98F1-A4C3B474F247}"/>
              </a:ext>
            </a:extLst>
          </p:cNvPr>
          <p:cNvSpPr/>
          <p:nvPr/>
        </p:nvSpPr>
        <p:spPr>
          <a:xfrm>
            <a:off x="3081922"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7" name="Rectangle 6">
            <a:extLst>
              <a:ext uri="{FF2B5EF4-FFF2-40B4-BE49-F238E27FC236}">
                <a16:creationId xmlns:a16="http://schemas.microsoft.com/office/drawing/2014/main" xmlns="" id="{865793DD-00BD-453A-8E04-CD4C4F076FFD}"/>
              </a:ext>
            </a:extLst>
          </p:cNvPr>
          <p:cNvSpPr/>
          <p:nvPr/>
        </p:nvSpPr>
        <p:spPr>
          <a:xfrm>
            <a:off x="3531865"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8" name="Rectangle 7">
            <a:extLst>
              <a:ext uri="{FF2B5EF4-FFF2-40B4-BE49-F238E27FC236}">
                <a16:creationId xmlns:a16="http://schemas.microsoft.com/office/drawing/2014/main" xmlns="" id="{9AF5C552-4D58-48AB-86A9-C532F2010D5E}"/>
              </a:ext>
            </a:extLst>
          </p:cNvPr>
          <p:cNvSpPr/>
          <p:nvPr/>
        </p:nvSpPr>
        <p:spPr>
          <a:xfrm>
            <a:off x="2189486"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9" name="Rectangle 8">
            <a:extLst>
              <a:ext uri="{FF2B5EF4-FFF2-40B4-BE49-F238E27FC236}">
                <a16:creationId xmlns:a16="http://schemas.microsoft.com/office/drawing/2014/main" xmlns="" id="{4EC387BD-1DF1-4B12-84BD-43CE97CC6E23}"/>
              </a:ext>
            </a:extLst>
          </p:cNvPr>
          <p:cNvSpPr/>
          <p:nvPr/>
        </p:nvSpPr>
        <p:spPr>
          <a:xfrm>
            <a:off x="2639429"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10" name="Rectangle 9">
            <a:extLst>
              <a:ext uri="{FF2B5EF4-FFF2-40B4-BE49-F238E27FC236}">
                <a16:creationId xmlns:a16="http://schemas.microsoft.com/office/drawing/2014/main" xmlns="" id="{9D34990C-8E29-444D-91DF-0FC0D036898F}"/>
              </a:ext>
            </a:extLst>
          </p:cNvPr>
          <p:cNvSpPr/>
          <p:nvPr/>
        </p:nvSpPr>
        <p:spPr>
          <a:xfrm>
            <a:off x="4389115"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1" name="Rectangle 10">
            <a:extLst>
              <a:ext uri="{FF2B5EF4-FFF2-40B4-BE49-F238E27FC236}">
                <a16:creationId xmlns:a16="http://schemas.microsoft.com/office/drawing/2014/main" xmlns="" id="{256D296B-B27B-418A-ABB2-A738FCD446D7}"/>
              </a:ext>
            </a:extLst>
          </p:cNvPr>
          <p:cNvSpPr/>
          <p:nvPr/>
        </p:nvSpPr>
        <p:spPr>
          <a:xfrm>
            <a:off x="4817740"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2" name="Group 11">
            <a:extLst>
              <a:ext uri="{FF2B5EF4-FFF2-40B4-BE49-F238E27FC236}">
                <a16:creationId xmlns:a16="http://schemas.microsoft.com/office/drawing/2014/main" xmlns="" id="{F7C8F326-56A4-4C34-9B4A-9D68E09FCC7D}"/>
              </a:ext>
            </a:extLst>
          </p:cNvPr>
          <p:cNvGrpSpPr/>
          <p:nvPr/>
        </p:nvGrpSpPr>
        <p:grpSpPr>
          <a:xfrm>
            <a:off x="4022109" y="5530594"/>
            <a:ext cx="221536" cy="608599"/>
            <a:chOff x="7241359" y="2209800"/>
            <a:chExt cx="315074" cy="865563"/>
          </a:xfrm>
        </p:grpSpPr>
        <p:cxnSp>
          <p:nvCxnSpPr>
            <p:cNvPr id="13" name="Straight Arrow Connector 12">
              <a:extLst>
                <a:ext uri="{FF2B5EF4-FFF2-40B4-BE49-F238E27FC236}">
                  <a16:creationId xmlns:a16="http://schemas.microsoft.com/office/drawing/2014/main" xmlns="" id="{6D3F73A2-CA5D-429A-8005-8AD1F48DD0CC}"/>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23E70713-40BE-466A-AE5C-164309A76F3E}"/>
                </a:ext>
              </a:extLst>
            </p:cNvPr>
            <p:cNvSpPr txBox="1"/>
            <p:nvPr/>
          </p:nvSpPr>
          <p:spPr>
            <a:xfrm>
              <a:off x="7241359" y="2667000"/>
              <a:ext cx="315074" cy="408363"/>
            </a:xfrm>
            <a:prstGeom prst="rect">
              <a:avLst/>
            </a:prstGeom>
            <a:noFill/>
          </p:spPr>
          <p:txBody>
            <a:bodyPr wrap="none" rtlCol="0">
              <a:spAutoFit/>
            </a:bodyPr>
            <a:lstStyle/>
            <a:p>
              <a:r>
                <a:rPr lang="en-AU" sz="1266" dirty="0" err="1"/>
                <a:t>i</a:t>
              </a:r>
              <a:endParaRPr lang="en-AU" sz="1266" dirty="0"/>
            </a:p>
          </p:txBody>
        </p:sp>
      </p:grpSp>
      <p:sp>
        <p:nvSpPr>
          <p:cNvPr id="15" name="Rectangle 14">
            <a:extLst>
              <a:ext uri="{FF2B5EF4-FFF2-40B4-BE49-F238E27FC236}">
                <a16:creationId xmlns:a16="http://schemas.microsoft.com/office/drawing/2014/main" xmlns="" id="{08081D0F-F27D-4B0F-8085-7E638CF98CB3}"/>
              </a:ext>
            </a:extLst>
          </p:cNvPr>
          <p:cNvSpPr/>
          <p:nvPr/>
        </p:nvSpPr>
        <p:spPr>
          <a:xfrm>
            <a:off x="3969106" y="5251320"/>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6" name="Freeform: Shape 15">
            <a:extLst>
              <a:ext uri="{FF2B5EF4-FFF2-40B4-BE49-F238E27FC236}">
                <a16:creationId xmlns:a16="http://schemas.microsoft.com/office/drawing/2014/main" xmlns="" id="{961FA7AD-0A09-4224-B0FE-07113DBE85AE}"/>
              </a:ext>
            </a:extLst>
          </p:cNvPr>
          <p:cNvSpPr/>
          <p:nvPr/>
        </p:nvSpPr>
        <p:spPr>
          <a:xfrm>
            <a:off x="3747857" y="4648201"/>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7" name="Rectangle 16">
            <a:extLst>
              <a:ext uri="{FF2B5EF4-FFF2-40B4-BE49-F238E27FC236}">
                <a16:creationId xmlns:a16="http://schemas.microsoft.com/office/drawing/2014/main" xmlns="" id="{4710B750-04B6-4472-AAAB-459F9B25FDEB}"/>
              </a:ext>
            </a:extLst>
          </p:cNvPr>
          <p:cNvSpPr/>
          <p:nvPr/>
        </p:nvSpPr>
        <p:spPr>
          <a:xfrm>
            <a:off x="3972328" y="5253884"/>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8" name="Rectangle 17">
            <a:extLst>
              <a:ext uri="{FF2B5EF4-FFF2-40B4-BE49-F238E27FC236}">
                <a16:creationId xmlns:a16="http://schemas.microsoft.com/office/drawing/2014/main" xmlns="" id="{FFD4D17E-E66A-46BD-BF26-AB4C30818D0C}"/>
              </a:ext>
            </a:extLst>
          </p:cNvPr>
          <p:cNvSpPr/>
          <p:nvPr/>
        </p:nvSpPr>
        <p:spPr>
          <a:xfrm>
            <a:off x="3535415" y="525479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9" name="Freeform: Shape 18">
            <a:extLst>
              <a:ext uri="{FF2B5EF4-FFF2-40B4-BE49-F238E27FC236}">
                <a16:creationId xmlns:a16="http://schemas.microsoft.com/office/drawing/2014/main" xmlns="" id="{222E606E-63E3-4891-BBEE-EBC596880A0A}"/>
              </a:ext>
            </a:extLst>
          </p:cNvPr>
          <p:cNvSpPr/>
          <p:nvPr/>
        </p:nvSpPr>
        <p:spPr>
          <a:xfrm>
            <a:off x="3296234" y="466531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0" name="Rectangle 19">
            <a:extLst>
              <a:ext uri="{FF2B5EF4-FFF2-40B4-BE49-F238E27FC236}">
                <a16:creationId xmlns:a16="http://schemas.microsoft.com/office/drawing/2014/main" xmlns="" id="{37228B46-7CDD-4C08-ACAC-3447971175E5}"/>
              </a:ext>
            </a:extLst>
          </p:cNvPr>
          <p:cNvSpPr/>
          <p:nvPr/>
        </p:nvSpPr>
        <p:spPr>
          <a:xfrm>
            <a:off x="3092064" y="5255812"/>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1" name="Rectangle 20">
            <a:extLst>
              <a:ext uri="{FF2B5EF4-FFF2-40B4-BE49-F238E27FC236}">
                <a16:creationId xmlns:a16="http://schemas.microsoft.com/office/drawing/2014/main" xmlns="" id="{A8202FD2-6BA3-4D11-9173-DB7CAADB3D38}"/>
              </a:ext>
            </a:extLst>
          </p:cNvPr>
          <p:cNvSpPr/>
          <p:nvPr/>
        </p:nvSpPr>
        <p:spPr>
          <a:xfrm>
            <a:off x="3524414" y="525581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2" name="Freeform: Shape 21">
            <a:extLst>
              <a:ext uri="{FF2B5EF4-FFF2-40B4-BE49-F238E27FC236}">
                <a16:creationId xmlns:a16="http://schemas.microsoft.com/office/drawing/2014/main" xmlns="" id="{6C4DFBE4-F5F1-450D-98CB-BBC4AEF6050E}"/>
              </a:ext>
            </a:extLst>
          </p:cNvPr>
          <p:cNvSpPr/>
          <p:nvPr/>
        </p:nvSpPr>
        <p:spPr>
          <a:xfrm>
            <a:off x="2844611" y="4648200"/>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3" name="Rectangle 22">
            <a:extLst>
              <a:ext uri="{FF2B5EF4-FFF2-40B4-BE49-F238E27FC236}">
                <a16:creationId xmlns:a16="http://schemas.microsoft.com/office/drawing/2014/main" xmlns="" id="{E3299DCD-34C1-4359-8CFD-76FFBBB46C04}"/>
              </a:ext>
            </a:extLst>
          </p:cNvPr>
          <p:cNvSpPr/>
          <p:nvPr/>
        </p:nvSpPr>
        <p:spPr>
          <a:xfrm>
            <a:off x="3083777" y="5251958"/>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Tree>
    <p:extLst>
      <p:ext uri="{BB962C8B-B14F-4D97-AF65-F5344CB8AC3E}">
        <p14:creationId xmlns:p14="http://schemas.microsoft.com/office/powerpoint/2010/main" val="1341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7" presetClass="path" presetSubtype="0" accel="50000" decel="50000" fill="hold" nodeType="clickEffect">
                                  <p:stCondLst>
                                    <p:cond delay="0"/>
                                  </p:stCondLst>
                                  <p:childTnLst>
                                    <p:animMotion origin="layout" path="M 2.77778E-7 -4.44444E-6 L 0.01441 0.04005 C 0.01736 0.04908 0.02187 0.05394 0.02656 0.05394 C 0.03194 0.05394 0.03628 0.04908 0.03924 0.04005 L 0.05382 -4.44444E-6 " pathEditMode="relative" rAng="0" ptsTypes="AAAAA">
                                      <p:cBhvr>
                                        <p:cTn id="55" dur="500" fill="hold"/>
                                        <p:tgtEl>
                                          <p:spTgt spid="12"/>
                                        </p:tgtEl>
                                        <p:attrNameLst>
                                          <p:attrName>ppt_x</p:attrName>
                                          <p:attrName>ppt_y</p:attrName>
                                        </p:attrNameLst>
                                      </p:cBhvr>
                                      <p:rCtr x="2691" y="2685"/>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9" grpId="0" animBg="1"/>
      <p:bldP spid="19" grpId="1" animBg="1"/>
      <p:bldP spid="20" grpId="0" animBg="1"/>
      <p:bldP spid="21" grpId="0" animBg="1"/>
      <p:bldP spid="22" grpId="0" animBg="1"/>
      <p:bldP spid="22" grpId="1"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597C5-4CE5-4699-9FCA-58F128DE6DCD}"/>
              </a:ext>
            </a:extLst>
          </p:cNvPr>
          <p:cNvSpPr>
            <a:spLocks noGrp="1"/>
          </p:cNvSpPr>
          <p:nvPr>
            <p:ph type="title"/>
          </p:nvPr>
        </p:nvSpPr>
        <p:spPr/>
        <p:txBody>
          <a:bodyPr/>
          <a:lstStyle/>
          <a:p>
            <a:r>
              <a:rPr lang="en-AU" dirty="0"/>
              <a:t>Insertion Sort</a:t>
            </a:r>
          </a:p>
        </p:txBody>
      </p:sp>
      <p:sp>
        <p:nvSpPr>
          <p:cNvPr id="3" name="Footer Placeholder 2">
            <a:extLst>
              <a:ext uri="{FF2B5EF4-FFF2-40B4-BE49-F238E27FC236}">
                <a16:creationId xmlns:a16="http://schemas.microsoft.com/office/drawing/2014/main" xmlns="" id="{FAF29185-F6F3-4984-BD5A-CCD55219DA4D}"/>
              </a:ext>
            </a:extLst>
          </p:cNvPr>
          <p:cNvSpPr>
            <a:spLocks noGrp="1"/>
          </p:cNvSpPr>
          <p:nvPr>
            <p:ph type="ftr" sz="quarter" idx="11"/>
          </p:nvPr>
        </p:nvSpPr>
        <p:spPr/>
        <p:txBody>
          <a:bodyPr/>
          <a:lstStyle/>
          <a:p>
            <a:r>
              <a:rPr lang="en-AU"/>
              <a:t>FIT2004: Lec-2: Analysis of Algorithms</a:t>
            </a:r>
            <a:endParaRPr lang="en-US"/>
          </a:p>
        </p:txBody>
      </p:sp>
      <p:sp>
        <p:nvSpPr>
          <p:cNvPr id="5" name="Rectangle 4">
            <a:extLst>
              <a:ext uri="{FF2B5EF4-FFF2-40B4-BE49-F238E27FC236}">
                <a16:creationId xmlns:a16="http://schemas.microsoft.com/office/drawing/2014/main" xmlns="" id="{7FB74257-8ACB-404E-9141-75A92A3FB6FF}"/>
              </a:ext>
            </a:extLst>
          </p:cNvPr>
          <p:cNvSpPr/>
          <p:nvPr/>
        </p:nvSpPr>
        <p:spPr>
          <a:xfrm>
            <a:off x="6141357"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6" name="Rectangle 5">
            <a:extLst>
              <a:ext uri="{FF2B5EF4-FFF2-40B4-BE49-F238E27FC236}">
                <a16:creationId xmlns:a16="http://schemas.microsoft.com/office/drawing/2014/main" xmlns="" id="{3D2114FF-C084-48FC-9DFA-B7455374D219}"/>
              </a:ext>
            </a:extLst>
          </p:cNvPr>
          <p:cNvSpPr/>
          <p:nvPr/>
        </p:nvSpPr>
        <p:spPr>
          <a:xfrm>
            <a:off x="6591300"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7" name="Rectangle 6">
            <a:extLst>
              <a:ext uri="{FF2B5EF4-FFF2-40B4-BE49-F238E27FC236}">
                <a16:creationId xmlns:a16="http://schemas.microsoft.com/office/drawing/2014/main" xmlns="" id="{060DF429-A0F6-404B-ABCA-460AC1B85B8D}"/>
              </a:ext>
            </a:extLst>
          </p:cNvPr>
          <p:cNvSpPr/>
          <p:nvPr/>
        </p:nvSpPr>
        <p:spPr>
          <a:xfrm>
            <a:off x="5248921"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8" name="Rectangle 7">
            <a:extLst>
              <a:ext uri="{FF2B5EF4-FFF2-40B4-BE49-F238E27FC236}">
                <a16:creationId xmlns:a16="http://schemas.microsoft.com/office/drawing/2014/main" xmlns="" id="{384607B3-B877-4F69-BFBD-EF3A0743EB4E}"/>
              </a:ext>
            </a:extLst>
          </p:cNvPr>
          <p:cNvSpPr/>
          <p:nvPr/>
        </p:nvSpPr>
        <p:spPr>
          <a:xfrm>
            <a:off x="5698864"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9" name="Rectangle 8">
            <a:extLst>
              <a:ext uri="{FF2B5EF4-FFF2-40B4-BE49-F238E27FC236}">
                <a16:creationId xmlns:a16="http://schemas.microsoft.com/office/drawing/2014/main" xmlns="" id="{47560409-D390-4415-A9E1-39FF987035CF}"/>
              </a:ext>
            </a:extLst>
          </p:cNvPr>
          <p:cNvSpPr/>
          <p:nvPr/>
        </p:nvSpPr>
        <p:spPr>
          <a:xfrm>
            <a:off x="7448550"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0" name="Rectangle 9">
            <a:extLst>
              <a:ext uri="{FF2B5EF4-FFF2-40B4-BE49-F238E27FC236}">
                <a16:creationId xmlns:a16="http://schemas.microsoft.com/office/drawing/2014/main" xmlns="" id="{2E8F0FC1-D1FC-4B0D-839F-1EB16A123759}"/>
              </a:ext>
            </a:extLst>
          </p:cNvPr>
          <p:cNvSpPr/>
          <p:nvPr/>
        </p:nvSpPr>
        <p:spPr>
          <a:xfrm>
            <a:off x="7877175"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1" name="Group 10">
            <a:extLst>
              <a:ext uri="{FF2B5EF4-FFF2-40B4-BE49-F238E27FC236}">
                <a16:creationId xmlns:a16="http://schemas.microsoft.com/office/drawing/2014/main" xmlns="" id="{470794BB-FFA5-4380-B54D-820360D98882}"/>
              </a:ext>
            </a:extLst>
          </p:cNvPr>
          <p:cNvGrpSpPr/>
          <p:nvPr/>
        </p:nvGrpSpPr>
        <p:grpSpPr>
          <a:xfrm>
            <a:off x="7081549" y="5715362"/>
            <a:ext cx="405880" cy="608599"/>
            <a:chOff x="7241359" y="2209800"/>
            <a:chExt cx="577252" cy="865563"/>
          </a:xfrm>
        </p:grpSpPr>
        <p:cxnSp>
          <p:nvCxnSpPr>
            <p:cNvPr id="12" name="Straight Arrow Connector 11">
              <a:extLst>
                <a:ext uri="{FF2B5EF4-FFF2-40B4-BE49-F238E27FC236}">
                  <a16:creationId xmlns:a16="http://schemas.microsoft.com/office/drawing/2014/main" xmlns="" id="{8BEB8EDD-9695-4AD0-89F9-E35A90C801F9}"/>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14595A47-211A-4BB0-A80A-DE1AF8DD6666}"/>
                </a:ext>
              </a:extLst>
            </p:cNvPr>
            <p:cNvSpPr txBox="1"/>
            <p:nvPr/>
          </p:nvSpPr>
          <p:spPr>
            <a:xfrm>
              <a:off x="7241359" y="2667000"/>
              <a:ext cx="577252" cy="408363"/>
            </a:xfrm>
            <a:prstGeom prst="rect">
              <a:avLst/>
            </a:prstGeom>
            <a:noFill/>
          </p:spPr>
          <p:txBody>
            <a:bodyPr wrap="none" rtlCol="0">
              <a:spAutoFit/>
            </a:bodyPr>
            <a:lstStyle/>
            <a:p>
              <a:r>
                <a:rPr lang="en-AU" sz="1266" dirty="0" err="1"/>
                <a:t>i</a:t>
              </a:r>
              <a:r>
                <a:rPr lang="en-AU" sz="1266" dirty="0"/>
                <a:t>=5</a:t>
              </a:r>
            </a:p>
          </p:txBody>
        </p:sp>
      </p:grpSp>
      <p:sp>
        <p:nvSpPr>
          <p:cNvPr id="14" name="Rectangle 13">
            <a:extLst>
              <a:ext uri="{FF2B5EF4-FFF2-40B4-BE49-F238E27FC236}">
                <a16:creationId xmlns:a16="http://schemas.microsoft.com/office/drawing/2014/main" xmlns="" id="{F3923E4A-1472-4DC8-9709-477D42A229AC}"/>
              </a:ext>
            </a:extLst>
          </p:cNvPr>
          <p:cNvSpPr/>
          <p:nvPr/>
        </p:nvSpPr>
        <p:spPr>
          <a:xfrm>
            <a:off x="7028541" y="543608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5" name="Freeform: Shape 14">
            <a:extLst>
              <a:ext uri="{FF2B5EF4-FFF2-40B4-BE49-F238E27FC236}">
                <a16:creationId xmlns:a16="http://schemas.microsoft.com/office/drawing/2014/main" xmlns="" id="{73CDD43A-CD8A-4C52-A2AF-A7CCCD0318D8}"/>
              </a:ext>
            </a:extLst>
          </p:cNvPr>
          <p:cNvSpPr/>
          <p:nvPr/>
        </p:nvSpPr>
        <p:spPr>
          <a:xfrm>
            <a:off x="6807292" y="483296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6" name="Rectangle 15">
            <a:extLst>
              <a:ext uri="{FF2B5EF4-FFF2-40B4-BE49-F238E27FC236}">
                <a16:creationId xmlns:a16="http://schemas.microsoft.com/office/drawing/2014/main" xmlns="" id="{B5611A15-E495-4517-9E17-B92A4AC1B637}"/>
              </a:ext>
            </a:extLst>
          </p:cNvPr>
          <p:cNvSpPr/>
          <p:nvPr/>
        </p:nvSpPr>
        <p:spPr>
          <a:xfrm>
            <a:off x="7031763" y="543865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7" name="Rectangle 16">
            <a:extLst>
              <a:ext uri="{FF2B5EF4-FFF2-40B4-BE49-F238E27FC236}">
                <a16:creationId xmlns:a16="http://schemas.microsoft.com/office/drawing/2014/main" xmlns="" id="{134D5C4F-9932-4185-BDF7-42F8CAC41253}"/>
              </a:ext>
            </a:extLst>
          </p:cNvPr>
          <p:cNvSpPr/>
          <p:nvPr/>
        </p:nvSpPr>
        <p:spPr>
          <a:xfrm>
            <a:off x="6594850" y="5439558"/>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8" name="Freeform: Shape 17">
            <a:extLst>
              <a:ext uri="{FF2B5EF4-FFF2-40B4-BE49-F238E27FC236}">
                <a16:creationId xmlns:a16="http://schemas.microsoft.com/office/drawing/2014/main" xmlns="" id="{4723E8C4-5EB9-4A94-BA94-F9FCF2D88146}"/>
              </a:ext>
            </a:extLst>
          </p:cNvPr>
          <p:cNvSpPr/>
          <p:nvPr/>
        </p:nvSpPr>
        <p:spPr>
          <a:xfrm>
            <a:off x="6355669" y="4850087"/>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9" name="Rectangle 18">
            <a:extLst>
              <a:ext uri="{FF2B5EF4-FFF2-40B4-BE49-F238E27FC236}">
                <a16:creationId xmlns:a16="http://schemas.microsoft.com/office/drawing/2014/main" xmlns="" id="{C344F1B9-91B9-4D04-8B25-F18977E26182}"/>
              </a:ext>
            </a:extLst>
          </p:cNvPr>
          <p:cNvSpPr/>
          <p:nvPr/>
        </p:nvSpPr>
        <p:spPr>
          <a:xfrm>
            <a:off x="6151499" y="544058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0" name="Rectangle 19">
            <a:extLst>
              <a:ext uri="{FF2B5EF4-FFF2-40B4-BE49-F238E27FC236}">
                <a16:creationId xmlns:a16="http://schemas.microsoft.com/office/drawing/2014/main" xmlns="" id="{4AE1364B-3B5F-45F3-95AB-9CD03052E63B}"/>
              </a:ext>
            </a:extLst>
          </p:cNvPr>
          <p:cNvSpPr/>
          <p:nvPr/>
        </p:nvSpPr>
        <p:spPr>
          <a:xfrm>
            <a:off x="6583849" y="5440580"/>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1" name="Freeform: Shape 20">
            <a:extLst>
              <a:ext uri="{FF2B5EF4-FFF2-40B4-BE49-F238E27FC236}">
                <a16:creationId xmlns:a16="http://schemas.microsoft.com/office/drawing/2014/main" xmlns="" id="{CDFBDBB0-B59D-4BE2-87EA-643617246001}"/>
              </a:ext>
            </a:extLst>
          </p:cNvPr>
          <p:cNvSpPr/>
          <p:nvPr/>
        </p:nvSpPr>
        <p:spPr>
          <a:xfrm>
            <a:off x="5904046" y="4832968"/>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2" name="Rectangle 21">
            <a:extLst>
              <a:ext uri="{FF2B5EF4-FFF2-40B4-BE49-F238E27FC236}">
                <a16:creationId xmlns:a16="http://schemas.microsoft.com/office/drawing/2014/main" xmlns="" id="{C9C85F72-02CA-4334-BA88-C1027C8F43A9}"/>
              </a:ext>
            </a:extLst>
          </p:cNvPr>
          <p:cNvSpPr/>
          <p:nvPr/>
        </p:nvSpPr>
        <p:spPr>
          <a:xfrm>
            <a:off x="6143212" y="5436726"/>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cxnSp>
        <p:nvCxnSpPr>
          <p:cNvPr id="23" name="Straight Arrow Connector 22">
            <a:extLst>
              <a:ext uri="{FF2B5EF4-FFF2-40B4-BE49-F238E27FC236}">
                <a16:creationId xmlns:a16="http://schemas.microsoft.com/office/drawing/2014/main" xmlns="" id="{310F7B18-D8D7-4DB0-9AD9-EA641301FA4A}"/>
              </a:ext>
            </a:extLst>
          </p:cNvPr>
          <p:cNvCxnSpPr>
            <a:cxnSpLocks/>
          </p:cNvCxnSpPr>
          <p:nvPr/>
        </p:nvCxnSpPr>
        <p:spPr>
          <a:xfrm>
            <a:off x="7266258"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05DC0C5-A675-4A0A-AE64-4A572053CDBC}"/>
              </a:ext>
            </a:extLst>
          </p:cNvPr>
          <p:cNvSpPr txBox="1"/>
          <p:nvPr/>
        </p:nvSpPr>
        <p:spPr>
          <a:xfrm>
            <a:off x="7196510" y="4572000"/>
            <a:ext cx="221536" cy="287130"/>
          </a:xfrm>
          <a:prstGeom prst="rect">
            <a:avLst/>
          </a:prstGeom>
          <a:noFill/>
        </p:spPr>
        <p:txBody>
          <a:bodyPr wrap="none" rtlCol="0">
            <a:spAutoFit/>
          </a:bodyPr>
          <a:lstStyle/>
          <a:p>
            <a:r>
              <a:rPr lang="en-AU" sz="1266" dirty="0"/>
              <a:t>j</a:t>
            </a:r>
          </a:p>
        </p:txBody>
      </p:sp>
      <p:cxnSp>
        <p:nvCxnSpPr>
          <p:cNvPr id="25" name="Straight Arrow Connector 24">
            <a:extLst>
              <a:ext uri="{FF2B5EF4-FFF2-40B4-BE49-F238E27FC236}">
                <a16:creationId xmlns:a16="http://schemas.microsoft.com/office/drawing/2014/main" xmlns="" id="{48861519-58EB-4B47-A3DD-97096E165615}"/>
              </a:ext>
            </a:extLst>
          </p:cNvPr>
          <p:cNvCxnSpPr>
            <a:cxnSpLocks/>
          </p:cNvCxnSpPr>
          <p:nvPr/>
        </p:nvCxnSpPr>
        <p:spPr>
          <a:xfrm>
            <a:off x="6800688" y="4850087"/>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D29D402C-C827-450D-8AC9-D044F094C715}"/>
              </a:ext>
            </a:extLst>
          </p:cNvPr>
          <p:cNvSpPr txBox="1"/>
          <p:nvPr/>
        </p:nvSpPr>
        <p:spPr>
          <a:xfrm>
            <a:off x="6730940" y="4589119"/>
            <a:ext cx="221536" cy="287130"/>
          </a:xfrm>
          <a:prstGeom prst="rect">
            <a:avLst/>
          </a:prstGeom>
          <a:noFill/>
        </p:spPr>
        <p:txBody>
          <a:bodyPr wrap="none" rtlCol="0">
            <a:spAutoFit/>
          </a:bodyPr>
          <a:lstStyle/>
          <a:p>
            <a:r>
              <a:rPr lang="en-AU" sz="1266" dirty="0"/>
              <a:t>j</a:t>
            </a:r>
          </a:p>
        </p:txBody>
      </p:sp>
      <p:cxnSp>
        <p:nvCxnSpPr>
          <p:cNvPr id="27" name="Straight Arrow Connector 26">
            <a:extLst>
              <a:ext uri="{FF2B5EF4-FFF2-40B4-BE49-F238E27FC236}">
                <a16:creationId xmlns:a16="http://schemas.microsoft.com/office/drawing/2014/main" xmlns="" id="{55C45384-C032-45C5-A559-296061F6BF4C}"/>
              </a:ext>
            </a:extLst>
          </p:cNvPr>
          <p:cNvCxnSpPr>
            <a:cxnSpLocks/>
          </p:cNvCxnSpPr>
          <p:nvPr/>
        </p:nvCxnSpPr>
        <p:spPr>
          <a:xfrm>
            <a:off x="6387244"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0BA154A7-E269-4251-95F1-48CC22F7C154}"/>
              </a:ext>
            </a:extLst>
          </p:cNvPr>
          <p:cNvSpPr txBox="1"/>
          <p:nvPr/>
        </p:nvSpPr>
        <p:spPr>
          <a:xfrm>
            <a:off x="6317496" y="4572000"/>
            <a:ext cx="221536" cy="287130"/>
          </a:xfrm>
          <a:prstGeom prst="rect">
            <a:avLst/>
          </a:prstGeom>
          <a:noFill/>
        </p:spPr>
        <p:txBody>
          <a:bodyPr wrap="none" rtlCol="0">
            <a:spAutoFit/>
          </a:bodyPr>
          <a:lstStyle/>
          <a:p>
            <a:r>
              <a:rPr lang="en-AU" sz="1266" dirty="0"/>
              <a:t>j</a:t>
            </a:r>
          </a:p>
        </p:txBody>
      </p:sp>
      <p:sp>
        <p:nvSpPr>
          <p:cNvPr id="29" name="Rectangle 2">
            <a:extLst>
              <a:ext uri="{FF2B5EF4-FFF2-40B4-BE49-F238E27FC236}">
                <a16:creationId xmlns:a16="http://schemas.microsoft.com/office/drawing/2014/main" xmlns="" id="{B83491AE-70EA-4B45-B37B-9828C0F6DBB8}"/>
              </a:ext>
            </a:extLst>
          </p:cNvPr>
          <p:cNvSpPr txBox="1">
            <a:spLocks noChangeArrowheads="1"/>
          </p:cNvSpPr>
          <p:nvPr/>
        </p:nvSpPr>
        <p:spPr>
          <a:xfrm>
            <a:off x="285050" y="1143000"/>
            <a:ext cx="8551101" cy="2248938"/>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Tree>
    <p:extLst>
      <p:ext uri="{BB962C8B-B14F-4D97-AF65-F5344CB8AC3E}">
        <p14:creationId xmlns:p14="http://schemas.microsoft.com/office/powerpoint/2010/main" val="41003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8" grpId="0" animBg="1"/>
      <p:bldP spid="18" grpId="1" animBg="1"/>
      <p:bldP spid="19" grpId="0" animBg="1"/>
      <p:bldP spid="20" grpId="0" animBg="1"/>
      <p:bldP spid="21" grpId="0" animBg="1"/>
      <p:bldP spid="21" grpId="1" animBg="1"/>
      <p:bldP spid="22" grpId="0" animBg="1"/>
      <p:bldP spid="24" grpId="0"/>
      <p:bldP spid="24" grpId="1"/>
      <p:bldP spid="26" grpId="0"/>
      <p:bldP spid="26" grpId="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Insertion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838200" y="2438400"/>
            <a:ext cx="7997950" cy="3886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 ;</a:t>
            </a:r>
          </a:p>
          <a:p>
            <a:pPr lvl="1"/>
            <a:r>
              <a:rPr lang="en-AU" sz="1300" dirty="0">
                <a:solidFill>
                  <a:srgbClr val="00B0F0"/>
                </a:solidFill>
                <a:highlight>
                  <a:srgbClr val="FFFFFF"/>
                </a:highlight>
              </a:rPr>
              <a:t>Total complexity:</a:t>
            </a:r>
          </a:p>
          <a:p>
            <a:r>
              <a:rPr lang="en-AU" sz="1800" dirty="0">
                <a:highlight>
                  <a:srgbClr val="FFFFFF"/>
                </a:highlight>
              </a:rPr>
              <a:t>Best-case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a:t>
            </a:r>
          </a:p>
          <a:p>
            <a:r>
              <a:rPr lang="en-AU" sz="1800" dirty="0">
                <a:highlight>
                  <a:srgbClr val="FFFFFF"/>
                </a:highlight>
              </a:rPr>
              <a:t>Average</a:t>
            </a:r>
          </a:p>
          <a:p>
            <a:pPr lvl="1"/>
            <a:r>
              <a:rPr lang="en-AU" sz="1300" dirty="0">
                <a:solidFill>
                  <a:schemeClr val="tx1"/>
                </a:solidFill>
                <a:highlight>
                  <a:srgbClr val="FFFFFF"/>
                </a:highlight>
              </a:rPr>
              <a:t>On average, </a:t>
            </a:r>
            <a:r>
              <a:rPr lang="en-AU" sz="1300" dirty="0" err="1">
                <a:solidFill>
                  <a:schemeClr val="tx1"/>
                </a:solidFill>
                <a:highlight>
                  <a:srgbClr val="FFFFFF"/>
                </a:highlight>
              </a:rPr>
              <a:t>arr</a:t>
            </a:r>
            <a:r>
              <a:rPr lang="en-AU" sz="1300" dirty="0">
                <a:solidFill>
                  <a:schemeClr val="tx1"/>
                </a:solidFill>
                <a:highlight>
                  <a:srgbClr val="FFFFFF"/>
                </a:highlight>
              </a:rPr>
              <a:t>[</a:t>
            </a:r>
            <a:r>
              <a:rPr lang="en-AU" sz="1300" dirty="0" err="1">
                <a:solidFill>
                  <a:schemeClr val="tx1"/>
                </a:solidFill>
                <a:highlight>
                  <a:srgbClr val="FFFFFF"/>
                </a:highlight>
              </a:rPr>
              <a:t>i</a:t>
            </a:r>
            <a:r>
              <a:rPr lang="en-AU" sz="1300" dirty="0">
                <a:solidFill>
                  <a:schemeClr val="tx1"/>
                </a:solidFill>
                <a:highlight>
                  <a:srgbClr val="FFFFFF"/>
                </a:highlight>
              </a:rPr>
              <a:t>] will be bigger than 50% of the elements on its left</a:t>
            </a:r>
          </a:p>
          <a:p>
            <a:pPr lvl="1"/>
            <a:r>
              <a:rPr lang="en-AU" sz="1300" dirty="0">
                <a:solidFill>
                  <a:schemeClr val="tx1"/>
                </a:solidFill>
                <a:highlight>
                  <a:srgbClr val="FFFFFF"/>
                </a:highlight>
              </a:rPr>
              <a:t>Total cost on average is half the cost of worst-case: still O(N</a:t>
            </a:r>
            <a:r>
              <a:rPr lang="en-AU" sz="1300" baseline="30000" dirty="0">
                <a:solidFill>
                  <a:schemeClr val="tx1"/>
                </a:solidFill>
                <a:highlight>
                  <a:srgbClr val="FFFFFF"/>
                </a:highlight>
              </a:rPr>
              <a:t>2</a:t>
            </a:r>
            <a:r>
              <a:rPr lang="en-AU" sz="1300" dirty="0">
                <a:solidFill>
                  <a:schemeClr val="tx1"/>
                </a:solidFill>
                <a:highlight>
                  <a:srgbClr val="FFFFFF"/>
                </a:highlight>
              </a:rPr>
              <a:t>)</a:t>
            </a:r>
          </a:p>
          <a:p>
            <a:pPr marL="0" indent="0">
              <a:buNone/>
            </a:pPr>
            <a:r>
              <a:rPr lang="en-AU" sz="1600" dirty="0">
                <a:solidFill>
                  <a:srgbClr val="FF0000"/>
                </a:solidFill>
                <a:highlight>
                  <a:srgbClr val="FFFFFF"/>
                </a:highlight>
              </a:rPr>
              <a:t>Space Complexity?</a:t>
            </a:r>
          </a:p>
          <a:p>
            <a:pPr marL="0" indent="0">
              <a:buNone/>
            </a:pPr>
            <a:r>
              <a:rPr lang="en-AU" sz="1600" dirty="0">
                <a:solidFill>
                  <a:srgbClr val="FF0000"/>
                </a:solidFill>
                <a:highlight>
                  <a:srgbClr val="FFFFFF"/>
                </a:highlight>
              </a:rPr>
              <a:t>Auxiliary Space Complexity?</a:t>
            </a:r>
          </a:p>
          <a:p>
            <a:pPr marL="0" indent="0">
              <a:buNone/>
            </a:pPr>
            <a:r>
              <a:rPr lang="en-AU" sz="1600" dirty="0">
                <a:solidFill>
                  <a:srgbClr val="FF0000"/>
                </a:solidFill>
                <a:highlight>
                  <a:srgbClr val="FFFFFF"/>
                </a:highlight>
              </a:rPr>
              <a:t>Is Insertion Sort stable?</a:t>
            </a:r>
          </a:p>
          <a:p>
            <a:r>
              <a:rPr lang="en-AU" sz="1600" dirty="0">
                <a:highlight>
                  <a:srgbClr val="FFFFFF"/>
                </a:highlight>
              </a:rPr>
              <a:t>Yes, because swapping stops when the element on left is smaller </a:t>
            </a:r>
            <a:r>
              <a:rPr lang="en-AU" sz="1600" b="1" u="sng" dirty="0">
                <a:solidFill>
                  <a:srgbClr val="FF0000"/>
                </a:solidFill>
                <a:highlight>
                  <a:srgbClr val="FFFFFF"/>
                </a:highlight>
              </a:rPr>
              <a:t>or equal</a:t>
            </a: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8" name="Rectangle 2">
            <a:extLst>
              <a:ext uri="{FF2B5EF4-FFF2-40B4-BE49-F238E27FC236}">
                <a16:creationId xmlns:a16="http://schemas.microsoft.com/office/drawing/2014/main" xmlns="" id="{32B12F8C-9689-401D-8907-E3F6CB4A829E}"/>
              </a:ext>
            </a:extLst>
          </p:cNvPr>
          <p:cNvSpPr txBox="1">
            <a:spLocks noChangeArrowheads="1"/>
          </p:cNvSpPr>
          <p:nvPr/>
        </p:nvSpPr>
        <p:spPr>
          <a:xfrm>
            <a:off x="285050" y="1143000"/>
            <a:ext cx="8551101" cy="1779084"/>
          </a:xfrm>
          <a:prstGeom prst="rect">
            <a:avLst/>
          </a:prstGeom>
          <a:ln>
            <a:noFill/>
          </a:ln>
        </p:spPr>
        <p:txBody>
          <a:bodyPr vert="horz" lIns="35719" tIns="35719" rIns="35719" bIns="35719">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31" name="Rectangle 30">
            <a:extLst>
              <a:ext uri="{FF2B5EF4-FFF2-40B4-BE49-F238E27FC236}">
                <a16:creationId xmlns:a16="http://schemas.microsoft.com/office/drawing/2014/main" xmlns="" id="{D0993933-4CB3-4957-837E-3ADF9A921285}"/>
              </a:ext>
            </a:extLst>
          </p:cNvPr>
          <p:cNvSpPr/>
          <p:nvPr/>
        </p:nvSpPr>
        <p:spPr>
          <a:xfrm>
            <a:off x="6141357"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32" name="Rectangle 31">
            <a:extLst>
              <a:ext uri="{FF2B5EF4-FFF2-40B4-BE49-F238E27FC236}">
                <a16:creationId xmlns:a16="http://schemas.microsoft.com/office/drawing/2014/main" xmlns="" id="{AD34DA61-78F7-443E-8FC3-D40642F74F81}"/>
              </a:ext>
            </a:extLst>
          </p:cNvPr>
          <p:cNvSpPr/>
          <p:nvPr/>
        </p:nvSpPr>
        <p:spPr>
          <a:xfrm>
            <a:off x="6591300"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33" name="Rectangle 32">
            <a:extLst>
              <a:ext uri="{FF2B5EF4-FFF2-40B4-BE49-F238E27FC236}">
                <a16:creationId xmlns:a16="http://schemas.microsoft.com/office/drawing/2014/main" xmlns="" id="{3FF7E0F4-9068-4356-9EA7-4EDED232F7C1}"/>
              </a:ext>
            </a:extLst>
          </p:cNvPr>
          <p:cNvSpPr/>
          <p:nvPr/>
        </p:nvSpPr>
        <p:spPr>
          <a:xfrm>
            <a:off x="5248921"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34" name="Rectangle 33">
            <a:extLst>
              <a:ext uri="{FF2B5EF4-FFF2-40B4-BE49-F238E27FC236}">
                <a16:creationId xmlns:a16="http://schemas.microsoft.com/office/drawing/2014/main" xmlns="" id="{9D4B0978-192B-4A6F-B460-1C5800105A9B}"/>
              </a:ext>
            </a:extLst>
          </p:cNvPr>
          <p:cNvSpPr/>
          <p:nvPr/>
        </p:nvSpPr>
        <p:spPr>
          <a:xfrm>
            <a:off x="5698864"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35" name="Rectangle 34">
            <a:extLst>
              <a:ext uri="{FF2B5EF4-FFF2-40B4-BE49-F238E27FC236}">
                <a16:creationId xmlns:a16="http://schemas.microsoft.com/office/drawing/2014/main" xmlns="" id="{F2CE70C5-BBB7-493E-A253-D81AC10667AA}"/>
              </a:ext>
            </a:extLst>
          </p:cNvPr>
          <p:cNvSpPr/>
          <p:nvPr/>
        </p:nvSpPr>
        <p:spPr>
          <a:xfrm>
            <a:off x="7448550"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6" name="Rectangle 35">
            <a:extLst>
              <a:ext uri="{FF2B5EF4-FFF2-40B4-BE49-F238E27FC236}">
                <a16:creationId xmlns:a16="http://schemas.microsoft.com/office/drawing/2014/main" xmlns="" id="{88245E77-6003-4312-A0F4-44C191776513}"/>
              </a:ext>
            </a:extLst>
          </p:cNvPr>
          <p:cNvSpPr/>
          <p:nvPr/>
        </p:nvSpPr>
        <p:spPr>
          <a:xfrm>
            <a:off x="7877175"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7" name="Rectangle 36">
            <a:extLst>
              <a:ext uri="{FF2B5EF4-FFF2-40B4-BE49-F238E27FC236}">
                <a16:creationId xmlns:a16="http://schemas.microsoft.com/office/drawing/2014/main" xmlns="" id="{E1EDD32B-2352-449F-81F3-BF355895D5F3}"/>
              </a:ext>
            </a:extLst>
          </p:cNvPr>
          <p:cNvSpPr/>
          <p:nvPr/>
        </p:nvSpPr>
        <p:spPr>
          <a:xfrm>
            <a:off x="7028541" y="29805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a:t>
            </a:r>
          </a:p>
        </p:txBody>
      </p:sp>
      <p:sp>
        <p:nvSpPr>
          <p:cNvPr id="40" name="Rectangle 39">
            <a:extLst>
              <a:ext uri="{FF2B5EF4-FFF2-40B4-BE49-F238E27FC236}">
                <a16:creationId xmlns:a16="http://schemas.microsoft.com/office/drawing/2014/main" xmlns="" id="{27782E6A-42B9-4AD7-A819-0F773CCFC3E4}"/>
              </a:ext>
            </a:extLst>
          </p:cNvPr>
          <p:cNvSpPr/>
          <p:nvPr/>
        </p:nvSpPr>
        <p:spPr>
          <a:xfrm>
            <a:off x="6594850" y="2984039"/>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2" name="Rectangle 41">
            <a:extLst>
              <a:ext uri="{FF2B5EF4-FFF2-40B4-BE49-F238E27FC236}">
                <a16:creationId xmlns:a16="http://schemas.microsoft.com/office/drawing/2014/main" xmlns="" id="{7704F229-4520-4F75-810A-FDF5073E3EA5}"/>
              </a:ext>
            </a:extLst>
          </p:cNvPr>
          <p:cNvSpPr/>
          <p:nvPr/>
        </p:nvSpPr>
        <p:spPr>
          <a:xfrm>
            <a:off x="6151499" y="2985061"/>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3" name="Rectangle 42">
            <a:extLst>
              <a:ext uri="{FF2B5EF4-FFF2-40B4-BE49-F238E27FC236}">
                <a16:creationId xmlns:a16="http://schemas.microsoft.com/office/drawing/2014/main" xmlns="" id="{4FE32576-3A18-488C-94BB-77C9B90C73F4}"/>
              </a:ext>
            </a:extLst>
          </p:cNvPr>
          <p:cNvSpPr/>
          <p:nvPr/>
        </p:nvSpPr>
        <p:spPr>
          <a:xfrm>
            <a:off x="6583849" y="2985061"/>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45" name="Rectangle 44">
            <a:extLst>
              <a:ext uri="{FF2B5EF4-FFF2-40B4-BE49-F238E27FC236}">
                <a16:creationId xmlns:a16="http://schemas.microsoft.com/office/drawing/2014/main" xmlns="" id="{1BEDECC5-9606-4D1D-9A7E-15D8CDA417F4}"/>
              </a:ext>
            </a:extLst>
          </p:cNvPr>
          <p:cNvSpPr/>
          <p:nvPr/>
        </p:nvSpPr>
        <p:spPr>
          <a:xfrm>
            <a:off x="6143212" y="2981207"/>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51" name="TextBox 50">
            <a:extLst>
              <a:ext uri="{FF2B5EF4-FFF2-40B4-BE49-F238E27FC236}">
                <a16:creationId xmlns:a16="http://schemas.microsoft.com/office/drawing/2014/main" xmlns="" id="{1ABE7D1C-8B5B-4F5B-8308-74E8FA17DDD8}"/>
              </a:ext>
            </a:extLst>
          </p:cNvPr>
          <p:cNvSpPr txBox="1"/>
          <p:nvPr/>
        </p:nvSpPr>
        <p:spPr>
          <a:xfrm>
            <a:off x="7132085" y="3298218"/>
            <a:ext cx="221536" cy="287130"/>
          </a:xfrm>
          <a:prstGeom prst="rect">
            <a:avLst/>
          </a:prstGeom>
          <a:noFill/>
        </p:spPr>
        <p:txBody>
          <a:bodyPr wrap="none" rtlCol="0">
            <a:spAutoFit/>
          </a:bodyPr>
          <a:lstStyle/>
          <a:p>
            <a:r>
              <a:rPr lang="en-AU" sz="1266" dirty="0" err="1"/>
              <a:t>i</a:t>
            </a:r>
            <a:endParaRPr lang="en-AU" sz="1266" dirty="0"/>
          </a:p>
        </p:txBody>
      </p:sp>
    </p:spTree>
    <p:extLst>
      <p:ext uri="{BB962C8B-B14F-4D97-AF65-F5344CB8AC3E}">
        <p14:creationId xmlns:p14="http://schemas.microsoft.com/office/powerpoint/2010/main" val="24320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rgbClr val="00B050"/>
                </a:solidFill>
              </a:rPr>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1269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9749" cy="1143000"/>
          </a:xfrm>
        </p:spPr>
        <p:txBody>
          <a:bodyPr>
            <a:normAutofit/>
          </a:bodyPr>
          <a:lstStyle/>
          <a:p>
            <a:r>
              <a:rPr lang="en-AU" sz="2400" dirty="0"/>
              <a:t>Summary of comparison-based sorting algorithms</a:t>
            </a:r>
          </a:p>
        </p:txBody>
      </p:sp>
      <p:graphicFrame>
        <p:nvGraphicFramePr>
          <p:cNvPr id="3" name="Table 2"/>
          <p:cNvGraphicFramePr>
            <a:graphicFrameLocks noGrp="1"/>
          </p:cNvGraphicFramePr>
          <p:nvPr>
            <p:extLst/>
          </p:nvPr>
        </p:nvGraphicFramePr>
        <p:xfrm>
          <a:off x="457200" y="1055916"/>
          <a:ext cx="8153400" cy="443629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649514">
                <a:tc>
                  <a:txBody>
                    <a:bodyPr/>
                    <a:lstStyle/>
                    <a:p>
                      <a:endParaRPr lang="en-AU" dirty="0"/>
                    </a:p>
                  </a:txBody>
                  <a:tcPr/>
                </a:tc>
                <a:tc>
                  <a:txBody>
                    <a:bodyPr/>
                    <a:lstStyle/>
                    <a:p>
                      <a:r>
                        <a:rPr lang="en-AU"/>
                        <a:t>Best</a:t>
                      </a:r>
                      <a:endParaRPr lang="en-AU" dirty="0"/>
                    </a:p>
                  </a:txBody>
                  <a:tcPr/>
                </a:tc>
                <a:tc>
                  <a:txBody>
                    <a:bodyPr/>
                    <a:lstStyle/>
                    <a:p>
                      <a:r>
                        <a:rPr lang="en-AU" dirty="0"/>
                        <a:t>Worst</a:t>
                      </a:r>
                    </a:p>
                  </a:txBody>
                  <a:tcPr/>
                </a:tc>
                <a:tc>
                  <a:txBody>
                    <a:bodyPr/>
                    <a:lstStyle/>
                    <a:p>
                      <a:r>
                        <a:rPr lang="en-AU" dirty="0"/>
                        <a:t>Average</a:t>
                      </a:r>
                    </a:p>
                  </a:txBody>
                  <a:tcPr/>
                </a:tc>
                <a:tc>
                  <a:txBody>
                    <a:bodyPr/>
                    <a:lstStyle/>
                    <a:p>
                      <a:r>
                        <a:rPr lang="en-AU" dirty="0"/>
                        <a:t>Stable?</a:t>
                      </a:r>
                    </a:p>
                  </a:txBody>
                  <a:tcPr/>
                </a:tc>
                <a:tc>
                  <a:txBody>
                    <a:bodyPr/>
                    <a:lstStyle/>
                    <a:p>
                      <a:r>
                        <a:rPr lang="en-AU" dirty="0"/>
                        <a:t>In-place?</a:t>
                      </a:r>
                    </a:p>
                  </a:txBody>
                  <a:tcPr/>
                </a:tc>
                <a:extLst>
                  <a:ext uri="{0D108BD9-81ED-4DB2-BD59-A6C34878D82A}">
                    <a16:rowId xmlns:a16="http://schemas.microsoft.com/office/drawing/2014/main" xmlns="" val="10000"/>
                  </a:ext>
                </a:extLst>
              </a:tr>
              <a:tr h="649514">
                <a:tc>
                  <a:txBody>
                    <a:bodyPr/>
                    <a:lstStyle/>
                    <a:p>
                      <a:r>
                        <a:rPr lang="en-AU" b="1" dirty="0">
                          <a:solidFill>
                            <a:srgbClr val="FF0000"/>
                          </a:solidFill>
                        </a:rPr>
                        <a:t>Selection</a:t>
                      </a:r>
                      <a:r>
                        <a:rPr lang="en-AU" b="1" baseline="0" dirty="0">
                          <a:solidFill>
                            <a:srgbClr val="FF0000"/>
                          </a:solidFill>
                        </a:rPr>
                        <a:t> Sort</a:t>
                      </a:r>
                      <a:endParaRPr lang="en-AU" b="1" dirty="0">
                        <a:solidFill>
                          <a:srgbClr val="FF0000"/>
                        </a:solidFill>
                      </a:endParaRPr>
                    </a:p>
                  </a:txBody>
                  <a:tcPr/>
                </a:tc>
                <a:tc>
                  <a:txBody>
                    <a:bodyPr/>
                    <a:lstStyle/>
                    <a:p>
                      <a:r>
                        <a:rPr lang="en-AU" dirty="0"/>
                        <a:t>O(N</a:t>
                      </a:r>
                      <a:r>
                        <a:rPr lang="en-AU" baseline="30000" dirty="0"/>
                        <a:t>2</a:t>
                      </a:r>
                      <a:r>
                        <a:rPr lang="en-AU"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xmlns="" val="10001"/>
                  </a:ext>
                </a:extLst>
              </a:tr>
              <a:tr h="649514">
                <a:tc>
                  <a:txBody>
                    <a:bodyPr/>
                    <a:lstStyle/>
                    <a:p>
                      <a:r>
                        <a:rPr lang="en-AU" b="1" dirty="0">
                          <a:solidFill>
                            <a:srgbClr val="FF0000"/>
                          </a:solidFill>
                        </a:rPr>
                        <a:t>Insertion Sort</a:t>
                      </a:r>
                    </a:p>
                  </a:txBody>
                  <a:tcPr/>
                </a:tc>
                <a:tc>
                  <a:txBody>
                    <a:bodyPr/>
                    <a:lstStyle/>
                    <a:p>
                      <a:r>
                        <a:rPr lang="en-AU" dirty="0"/>
                        <a:t>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Yes</a:t>
                      </a:r>
                    </a:p>
                  </a:txBody>
                  <a:tcPr/>
                </a:tc>
                <a:tc>
                  <a:txBody>
                    <a:bodyPr/>
                    <a:lstStyle/>
                    <a:p>
                      <a:r>
                        <a:rPr lang="en-AU"/>
                        <a:t>Yes</a:t>
                      </a:r>
                      <a:endParaRPr lang="en-AU" dirty="0"/>
                    </a:p>
                  </a:txBody>
                  <a:tcPr/>
                </a:tc>
                <a:extLst>
                  <a:ext uri="{0D108BD9-81ED-4DB2-BD59-A6C34878D82A}">
                    <a16:rowId xmlns:a16="http://schemas.microsoft.com/office/drawing/2014/main" xmlns="" val="10002"/>
                  </a:ext>
                </a:extLst>
              </a:tr>
              <a:tr h="649514">
                <a:tc>
                  <a:txBody>
                    <a:bodyPr/>
                    <a:lstStyle/>
                    <a:p>
                      <a:r>
                        <a:rPr lang="en-AU" b="1" dirty="0">
                          <a:solidFill>
                            <a:srgbClr val="FF0000"/>
                          </a:solidFill>
                        </a:rPr>
                        <a:t>Heap Sort</a:t>
                      </a:r>
                    </a:p>
                  </a:txBody>
                  <a:tcPr/>
                </a:tc>
                <a:tc>
                  <a:txBody>
                    <a:bodyPr/>
                    <a:lstStyle/>
                    <a:p>
                      <a:r>
                        <a:rPr lang="en-AU" dirty="0"/>
                        <a:t>O(N log 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xmlns="" val="10003"/>
                  </a:ext>
                </a:extLst>
              </a:tr>
              <a:tr h="649514">
                <a:tc>
                  <a:txBody>
                    <a:bodyPr/>
                    <a:lstStyle/>
                    <a:p>
                      <a:r>
                        <a:rPr lang="en-AU" b="1" dirty="0">
                          <a:solidFill>
                            <a:srgbClr val="FF0000"/>
                          </a:solidFill>
                        </a:rPr>
                        <a:t>Merge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Yes</a:t>
                      </a:r>
                    </a:p>
                  </a:txBody>
                  <a:tcPr/>
                </a:tc>
                <a:tc>
                  <a:txBody>
                    <a:bodyPr/>
                    <a:lstStyle/>
                    <a:p>
                      <a:r>
                        <a:rPr lang="en-AU" dirty="0"/>
                        <a:t>No</a:t>
                      </a:r>
                    </a:p>
                  </a:txBody>
                  <a:tcPr/>
                </a:tc>
                <a:extLst>
                  <a:ext uri="{0D108BD9-81ED-4DB2-BD59-A6C34878D82A}">
                    <a16:rowId xmlns:a16="http://schemas.microsoft.com/office/drawing/2014/main" xmlns="" val="10004"/>
                  </a:ext>
                </a:extLst>
              </a:tr>
              <a:tr h="649514">
                <a:tc>
                  <a:txBody>
                    <a:bodyPr/>
                    <a:lstStyle/>
                    <a:p>
                      <a:r>
                        <a:rPr lang="en-AU" b="1" dirty="0">
                          <a:solidFill>
                            <a:srgbClr val="FF0000"/>
                          </a:solidFill>
                        </a:rPr>
                        <a:t>Quick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 – can be made 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Depends</a:t>
                      </a:r>
                    </a:p>
                  </a:txBody>
                  <a:tcPr/>
                </a:tc>
                <a:tc>
                  <a:txBody>
                    <a:bodyPr/>
                    <a:lstStyle/>
                    <a:p>
                      <a:r>
                        <a:rPr lang="en-AU" dirty="0"/>
                        <a:t>No</a:t>
                      </a:r>
                    </a:p>
                  </a:txBody>
                  <a:tcPr/>
                </a:tc>
                <a:extLst>
                  <a:ext uri="{0D108BD9-81ED-4DB2-BD59-A6C34878D82A}">
                    <a16:rowId xmlns:a16="http://schemas.microsoft.com/office/drawing/2014/main" xmlns="" val="10005"/>
                  </a:ext>
                </a:extLst>
              </a:tr>
            </a:tbl>
          </a:graphicData>
        </a:graphic>
      </p:graphicFrame>
      <p:sp>
        <p:nvSpPr>
          <p:cNvPr id="25" name="Content Placeholder 3"/>
          <p:cNvSpPr txBox="1">
            <a:spLocks/>
          </p:cNvSpPr>
          <p:nvPr/>
        </p:nvSpPr>
        <p:spPr>
          <a:xfrm>
            <a:off x="317500" y="5646727"/>
            <a:ext cx="8686800" cy="609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Is it possible to develop a sorting algorithm with worst-case time complexity better than O(N log N)?</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17463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67349" cy="1143000"/>
          </a:xfrm>
        </p:spPr>
        <p:txBody>
          <a:bodyPr>
            <a:normAutofit/>
          </a:bodyPr>
          <a:lstStyle/>
          <a:p>
            <a:r>
              <a:rPr lang="en-AU" dirty="0"/>
              <a:t>Lower Bound Complexity</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6" name="Content Placeholder 62"/>
          <p:cNvSpPr>
            <a:spLocks noGrp="1"/>
          </p:cNvSpPr>
          <p:nvPr>
            <p:ph sz="quarter" idx="1"/>
          </p:nvPr>
        </p:nvSpPr>
        <p:spPr>
          <a:xfrm>
            <a:off x="304799" y="1143000"/>
            <a:ext cx="8543549" cy="5105400"/>
          </a:xfrm>
        </p:spPr>
        <p:txBody>
          <a:bodyPr>
            <a:normAutofit fontScale="62500" lnSpcReduction="20000"/>
          </a:bodyPr>
          <a:lstStyle/>
          <a:p>
            <a:r>
              <a:rPr lang="en-AU" sz="2800" b="1" dirty="0">
                <a:solidFill>
                  <a:srgbClr val="00B050"/>
                </a:solidFill>
                <a:latin typeface="CMSS10"/>
              </a:rPr>
              <a:t>Lower bound complexity</a:t>
            </a:r>
            <a:r>
              <a:rPr lang="en-AU" sz="2800" dirty="0">
                <a:latin typeface="CMSS10"/>
              </a:rPr>
              <a:t> for a </a:t>
            </a:r>
            <a:r>
              <a:rPr lang="en-AU" sz="2800" b="1" u="sng" dirty="0">
                <a:latin typeface="CMSS10"/>
              </a:rPr>
              <a:t>problem</a:t>
            </a:r>
            <a:r>
              <a:rPr lang="en-AU" sz="2800" dirty="0">
                <a:latin typeface="CMSS10"/>
              </a:rPr>
              <a:t> is the lowest possible complexity </a:t>
            </a:r>
            <a:r>
              <a:rPr lang="en-AU" sz="2800" b="1" u="sng" dirty="0">
                <a:latin typeface="CMSS10"/>
              </a:rPr>
              <a:t>any</a:t>
            </a:r>
            <a:r>
              <a:rPr lang="en-AU" sz="2800" dirty="0">
                <a:latin typeface="CMSS10"/>
              </a:rPr>
              <a:t> algorithm (known or unknown) can achieve to solve the problem</a:t>
            </a:r>
          </a:p>
          <a:p>
            <a:pPr lvl="1"/>
            <a:r>
              <a:rPr lang="en-AU" sz="2300" dirty="0">
                <a:latin typeface="CMSS10"/>
              </a:rPr>
              <a:t>It is important because it gives a theoretical bound on what is best possible?</a:t>
            </a:r>
          </a:p>
          <a:p>
            <a:pPr lvl="1"/>
            <a:r>
              <a:rPr lang="en-AU" sz="2300" dirty="0">
                <a:latin typeface="CMSS10"/>
              </a:rPr>
              <a:t>Unless stated otherwise, lower bound is for the worst-case complexity of the algorithm.</a:t>
            </a:r>
          </a:p>
          <a:p>
            <a:r>
              <a:rPr lang="en-AU" sz="2800" dirty="0">
                <a:latin typeface="CMSS10"/>
              </a:rPr>
              <a:t>What is the lower bound complexity of finding the minimum element in an array of N elements</a:t>
            </a:r>
          </a:p>
          <a:p>
            <a:pPr lvl="1"/>
            <a:r>
              <a:rPr lang="en-AU" sz="2300" b="1" dirty="0">
                <a:latin typeface="CMSS10"/>
              </a:rPr>
              <a:t>Ans:</a:t>
            </a:r>
            <a:r>
              <a:rPr lang="en-AU" sz="2300" dirty="0">
                <a:latin typeface="CMSS10"/>
              </a:rPr>
              <a:t> </a:t>
            </a:r>
            <a:r>
              <a:rPr lang="el-GR" sz="2300" dirty="0">
                <a:latin typeface="Arial" panose="020B0604020202020204" pitchFamily="34" charset="0"/>
                <a:cs typeface="Arial" panose="020B0604020202020204" pitchFamily="34" charset="0"/>
              </a:rPr>
              <a:t>Ω</a:t>
            </a:r>
            <a:r>
              <a:rPr lang="en-AU" sz="2300" dirty="0">
                <a:latin typeface="Arial" panose="020B0604020202020204" pitchFamily="34" charset="0"/>
                <a:cs typeface="Arial" panose="020B0604020202020204" pitchFamily="34" charset="0"/>
              </a:rPr>
              <a:t>(</a:t>
            </a:r>
            <a:r>
              <a:rPr lang="en-AU" sz="2300" dirty="0">
                <a:latin typeface="CMSS10"/>
              </a:rPr>
              <a:t>N) </a:t>
            </a:r>
          </a:p>
          <a:p>
            <a:pPr lvl="2"/>
            <a:r>
              <a:rPr lang="en-AU" sz="2100" dirty="0">
                <a:latin typeface="CMSS10"/>
              </a:rPr>
              <a:t> Big-</a:t>
            </a:r>
            <a:r>
              <a:rPr lang="el-GR" sz="2100" dirty="0">
                <a:latin typeface="Arial" panose="020B0604020202020204" pitchFamily="34" charset="0"/>
                <a:cs typeface="Arial" panose="020B0604020202020204" pitchFamily="34" charset="0"/>
              </a:rPr>
              <a:t>Ω</a:t>
            </a:r>
            <a:r>
              <a:rPr lang="en-AU" sz="2100" dirty="0">
                <a:latin typeface="Arial" panose="020B0604020202020204" pitchFamily="34" charset="0"/>
                <a:cs typeface="Arial" panose="020B0604020202020204" pitchFamily="34" charset="0"/>
              </a:rPr>
              <a:t> means “at least” (lower bound) whereas big-O means “at most” (upper bound)</a:t>
            </a:r>
            <a:r>
              <a:rPr lang="en-AU" sz="2100" dirty="0">
                <a:latin typeface="CMSS10"/>
              </a:rPr>
              <a:t> </a:t>
            </a:r>
          </a:p>
          <a:p>
            <a:pPr lvl="1"/>
            <a:r>
              <a:rPr lang="en-AU" sz="2300" dirty="0">
                <a:latin typeface="CMSS10"/>
              </a:rPr>
              <a:t>Since the finding minimum algorithm we saw this week has O(N) worst-case complexity, it is best possible algorithm (i.e., optimal) in terms of time complexity.</a:t>
            </a:r>
          </a:p>
          <a:p>
            <a:r>
              <a:rPr lang="en-AU" sz="2800" dirty="0">
                <a:latin typeface="CMSS10"/>
              </a:rPr>
              <a:t>What is the lower bound complexity for sorting?</a:t>
            </a:r>
          </a:p>
          <a:p>
            <a:pPr lvl="1"/>
            <a:r>
              <a:rPr lang="en-AU" dirty="0">
                <a:latin typeface="CMSS10"/>
              </a:rPr>
              <a:t>For comparison-based algorithm, lower bound complexity is </a:t>
            </a:r>
            <a:r>
              <a:rPr lang="el-GR" sz="2400" dirty="0">
                <a:latin typeface="Arial" panose="020B0604020202020204" pitchFamily="34" charset="0"/>
                <a:cs typeface="Arial" panose="020B0604020202020204" pitchFamily="34" charset="0"/>
              </a:rPr>
              <a:t>Ω</a:t>
            </a:r>
            <a:r>
              <a:rPr lang="en-AU" dirty="0">
                <a:latin typeface="CMSS10"/>
              </a:rPr>
              <a:t>(N log N). </a:t>
            </a:r>
          </a:p>
          <a:p>
            <a:pPr lvl="1"/>
            <a:r>
              <a:rPr lang="en-AU" dirty="0">
                <a:latin typeface="CMSS10"/>
              </a:rPr>
              <a:t>Read </a:t>
            </a:r>
            <a:r>
              <a:rPr lang="en-AU" dirty="0">
                <a:latin typeface="CMSS10"/>
                <a:hlinkClick r:id="rId3"/>
              </a:rPr>
              <a:t>https://www.cs.cmu.edu/~avrim/451f11/lectures/lect0913.pdf</a:t>
            </a:r>
            <a:r>
              <a:rPr lang="en-AU" dirty="0">
                <a:latin typeface="CMSS10"/>
              </a:rPr>
              <a:t> to see why the lower bound is </a:t>
            </a:r>
            <a:r>
              <a:rPr lang="el-GR" sz="2000" dirty="0">
                <a:latin typeface="Arial" panose="020B0604020202020204" pitchFamily="34" charset="0"/>
                <a:cs typeface="Arial" panose="020B0604020202020204" pitchFamily="34" charset="0"/>
              </a:rPr>
              <a:t>Ω</a:t>
            </a:r>
            <a:r>
              <a:rPr lang="en-AU" sz="2000" dirty="0">
                <a:latin typeface="Arial" panose="020B0604020202020204" pitchFamily="34" charset="0"/>
                <a:cs typeface="Arial" panose="020B0604020202020204" pitchFamily="34" charset="0"/>
              </a:rPr>
              <a:t>(</a:t>
            </a:r>
            <a:r>
              <a:rPr lang="en-AU" dirty="0">
                <a:latin typeface="CMSS10"/>
              </a:rPr>
              <a:t>N log N)  -- the proof is not examinable</a:t>
            </a:r>
          </a:p>
          <a:p>
            <a:endParaRPr lang="en-AU" dirty="0">
              <a:latin typeface="CMSS10"/>
            </a:endParaRPr>
          </a:p>
          <a:p>
            <a:endParaRPr lang="en-AU" dirty="0">
              <a:latin typeface="CMSS10"/>
            </a:endParaRPr>
          </a:p>
          <a:p>
            <a:endParaRPr lang="en-AU" dirty="0">
              <a:latin typeface="CMSS10"/>
            </a:endParaRPr>
          </a:p>
          <a:p>
            <a:r>
              <a:rPr lang="en-AU" dirty="0">
                <a:latin typeface="CMSS10"/>
              </a:rPr>
              <a:t>Next, we discuss two non-comparison sorting algorithms that do sorting in less than O(N log N)</a:t>
            </a:r>
            <a:endParaRPr lang="en-AU" dirty="0"/>
          </a:p>
        </p:txBody>
      </p:sp>
      <p:pic>
        <p:nvPicPr>
          <p:cNvPr id="7" name="Picture 6" descr="A picture containing person, newspaper, text&#10;&#10;Description generated with very high confidence">
            <a:extLst>
              <a:ext uri="{FF2B5EF4-FFF2-40B4-BE49-F238E27FC236}">
                <a16:creationId xmlns:a16="http://schemas.microsoft.com/office/drawing/2014/main" xmlns="" id="{1332BACC-9ED9-4F84-AEF1-B38B48A6A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295400"/>
            <a:ext cx="3933825" cy="3933825"/>
          </a:xfrm>
          <a:prstGeom prst="rect">
            <a:avLst/>
          </a:prstGeom>
        </p:spPr>
      </p:pic>
    </p:spTree>
    <p:extLst>
      <p:ext uri="{BB962C8B-B14F-4D97-AF65-F5344CB8AC3E}">
        <p14:creationId xmlns:p14="http://schemas.microsoft.com/office/powerpoint/2010/main" val="364485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rgbClr val="00B050"/>
                </a:solidFill>
              </a:rPr>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56045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Game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a:bodyPr>
          <a:lstStyle/>
          <a:p>
            <a:r>
              <a:rPr lang="en-AU" dirty="0"/>
              <a:t>Enter an integer between 1 to 200 (inclusive) on MARS</a:t>
            </a:r>
          </a:p>
          <a:p>
            <a:r>
              <a:rPr lang="en-AU" dirty="0"/>
              <a:t>The person entering the smallest unique integer wins</a:t>
            </a:r>
          </a:p>
          <a:p>
            <a:pPr lvl="1"/>
            <a:r>
              <a:rPr lang="en-AU" dirty="0"/>
              <a:t>i.e., if two people enter the same integer, both are disqualified</a:t>
            </a:r>
          </a:p>
          <a:p>
            <a:pPr lvl="1"/>
            <a:r>
              <a:rPr lang="en-AU" dirty="0"/>
              <a:t>So the winner is the person who entered the smallest positive unique integer</a:t>
            </a:r>
          </a:p>
          <a:p>
            <a:pPr lvl="1"/>
            <a:endParaRPr lang="en-AU" dirty="0"/>
          </a:p>
          <a:p>
            <a:r>
              <a:rPr lang="en-AU" dirty="0"/>
              <a:t>Algorithm to determine the winner?</a:t>
            </a:r>
          </a:p>
          <a:p>
            <a:r>
              <a:rPr lang="en-AU" dirty="0"/>
              <a:t>What is the lower bound complexity for this problem?</a:t>
            </a:r>
          </a:p>
          <a:p>
            <a:pPr lvl="1"/>
            <a:endParaRPr lang="en-AU" dirty="0"/>
          </a:p>
          <a:p>
            <a:endParaRPr lang="en-AU" dirty="0"/>
          </a:p>
          <a:p>
            <a:endParaRPr lang="en-AU" dirty="0"/>
          </a:p>
          <a:p>
            <a:endParaRPr lang="en-AU" dirty="0"/>
          </a:p>
        </p:txBody>
      </p:sp>
    </p:spTree>
    <p:extLst>
      <p:ext uri="{BB962C8B-B14F-4D97-AF65-F5344CB8AC3E}">
        <p14:creationId xmlns:p14="http://schemas.microsoft.com/office/powerpoint/2010/main" val="222085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78E0-8D5E-43CC-B27F-BAFC94D94D0B}"/>
              </a:ext>
            </a:extLst>
          </p:cNvPr>
          <p:cNvSpPr>
            <a:spLocks noGrp="1"/>
          </p:cNvSpPr>
          <p:nvPr>
            <p:ph type="title"/>
          </p:nvPr>
        </p:nvSpPr>
        <p:spPr/>
        <p:txBody>
          <a:bodyPr/>
          <a:lstStyle/>
          <a:p>
            <a:r>
              <a:rPr lang="en-AU" dirty="0"/>
              <a:t>Counting Sort</a:t>
            </a:r>
          </a:p>
        </p:txBody>
      </p:sp>
      <p:sp>
        <p:nvSpPr>
          <p:cNvPr id="3" name="Footer Placeholder 2">
            <a:extLst>
              <a:ext uri="{FF2B5EF4-FFF2-40B4-BE49-F238E27FC236}">
                <a16:creationId xmlns:a16="http://schemas.microsoft.com/office/drawing/2014/main" xmlns=""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B2F863EC-5931-4471-8F44-2B2FC4A10271}"/>
              </a:ext>
            </a:extLst>
          </p:cNvPr>
          <p:cNvSpPr>
            <a:spLocks noGrp="1"/>
          </p:cNvSpPr>
          <p:nvPr>
            <p:ph sz="quarter" idx="1"/>
          </p:nvPr>
        </p:nvSpPr>
        <p:spPr>
          <a:xfrm>
            <a:off x="291314" y="1219200"/>
            <a:ext cx="8700286" cy="3010177"/>
          </a:xfrm>
        </p:spPr>
        <p:txBody>
          <a:bodyPr>
            <a:normAutofit fontScale="70000" lnSpcReduction="20000"/>
          </a:bodyPr>
          <a:lstStyle/>
          <a:p>
            <a:pPr marL="0" indent="0">
              <a:buNone/>
            </a:pPr>
            <a:r>
              <a:rPr lang="en-AU" dirty="0"/>
              <a:t>Assume we have to sort the input containing </a:t>
            </a:r>
            <a:r>
              <a:rPr lang="en-AU" dirty="0">
                <a:solidFill>
                  <a:schemeClr val="tx2">
                    <a:lumMod val="60000"/>
                    <a:lumOff val="40000"/>
                  </a:schemeClr>
                </a:solidFill>
              </a:rPr>
              <a:t>positive</a:t>
            </a:r>
            <a:r>
              <a:rPr lang="en-AU" dirty="0"/>
              <a:t> integers.</a:t>
            </a:r>
          </a:p>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dirty="0"/>
              <a:t>max</a:t>
            </a:r>
            <a:r>
              <a:rPr lang="en-AU" dirty="0"/>
              <a:t> each value initialized to 0</a:t>
            </a:r>
          </a:p>
          <a:p>
            <a:pPr marL="0" indent="0">
              <a:buNone/>
            </a:pPr>
            <a:r>
              <a:rPr lang="en-AU" dirty="0">
                <a:solidFill>
                  <a:srgbClr val="00B050"/>
                </a:solidFill>
              </a:rPr>
              <a:t>// count # of occurrences for each value in input array</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6" name="TextBox 5">
            <a:extLst>
              <a:ext uri="{FF2B5EF4-FFF2-40B4-BE49-F238E27FC236}">
                <a16:creationId xmlns:a16="http://schemas.microsoft.com/office/drawing/2014/main" xmlns=""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xmlns="" id="{11A7F9DF-F71B-402F-B2B1-257E1D91CFE3}"/>
              </a:ext>
            </a:extLst>
          </p:cNvPr>
          <p:cNvSpPr txBox="1"/>
          <p:nvPr/>
        </p:nvSpPr>
        <p:spPr>
          <a:xfrm>
            <a:off x="6705600" y="3596845"/>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xmlns="" id="{FE74FD04-BA93-4416-AE53-503CD4AC0A7E}"/>
              </a:ext>
            </a:extLst>
          </p:cNvPr>
          <p:cNvGraphicFramePr>
            <a:graphicFrameLocks noGrp="1"/>
          </p:cNvGraphicFramePr>
          <p:nvPr>
            <p:extLst/>
          </p:nvPr>
        </p:nvGraphicFramePr>
        <p:xfrm>
          <a:off x="8026021" y="2871698"/>
          <a:ext cx="514694" cy="296672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graphicFrame>
        <p:nvGraphicFramePr>
          <p:cNvPr id="15" name="Table 14">
            <a:extLst>
              <a:ext uri="{FF2B5EF4-FFF2-40B4-BE49-F238E27FC236}">
                <a16:creationId xmlns:a16="http://schemas.microsoft.com/office/drawing/2014/main" xmlns="" id="{444C18C1-2005-48D5-893E-C3C6AFBDF5ED}"/>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xmlns="" val="1443587654"/>
                    </a:ext>
                  </a:extLst>
                </a:gridCol>
              </a:tblGrid>
              <a:tr h="370840">
                <a:tc>
                  <a:txBody>
                    <a:bodyPr/>
                    <a:lstStyle/>
                    <a:p>
                      <a:pPr algn="ctr"/>
                      <a:r>
                        <a:rPr lang="en-AU" dirty="0"/>
                        <a:t>0</a:t>
                      </a:r>
                    </a:p>
                  </a:txBody>
                  <a:tcPr/>
                </a:tc>
                <a:extLst>
                  <a:ext uri="{0D108BD9-81ED-4DB2-BD59-A6C34878D82A}">
                    <a16:rowId xmlns:a16="http://schemas.microsoft.com/office/drawing/2014/main" xmlns="" val="2363227868"/>
                  </a:ext>
                </a:extLst>
              </a:tr>
              <a:tr h="370840">
                <a:tc>
                  <a:txBody>
                    <a:bodyPr/>
                    <a:lstStyle/>
                    <a:p>
                      <a:pPr algn="ctr"/>
                      <a:r>
                        <a:rPr lang="en-AU" dirty="0"/>
                        <a:t>0</a:t>
                      </a:r>
                    </a:p>
                  </a:txBody>
                  <a:tcPr/>
                </a:tc>
                <a:extLst>
                  <a:ext uri="{0D108BD9-81ED-4DB2-BD59-A6C34878D82A}">
                    <a16:rowId xmlns:a16="http://schemas.microsoft.com/office/drawing/2014/main" xmlns="" val="2632159345"/>
                  </a:ext>
                </a:extLst>
              </a:tr>
              <a:tr h="370840">
                <a:tc>
                  <a:txBody>
                    <a:bodyPr/>
                    <a:lstStyle/>
                    <a:p>
                      <a:pPr algn="ctr"/>
                      <a:r>
                        <a:rPr lang="en-AU" dirty="0"/>
                        <a:t>0</a:t>
                      </a:r>
                    </a:p>
                  </a:txBody>
                  <a:tcPr/>
                </a:tc>
                <a:extLst>
                  <a:ext uri="{0D108BD9-81ED-4DB2-BD59-A6C34878D82A}">
                    <a16:rowId xmlns:a16="http://schemas.microsoft.com/office/drawing/2014/main" xmlns="" val="186794301"/>
                  </a:ext>
                </a:extLst>
              </a:tr>
              <a:tr h="370840">
                <a:tc>
                  <a:txBody>
                    <a:bodyPr/>
                    <a:lstStyle/>
                    <a:p>
                      <a:pPr algn="ctr"/>
                      <a:r>
                        <a:rPr lang="en-AU" dirty="0"/>
                        <a:t>0</a:t>
                      </a:r>
                    </a:p>
                  </a:txBody>
                  <a:tcPr/>
                </a:tc>
                <a:extLst>
                  <a:ext uri="{0D108BD9-81ED-4DB2-BD59-A6C34878D82A}">
                    <a16:rowId xmlns:a16="http://schemas.microsoft.com/office/drawing/2014/main" xmlns="" val="3750043988"/>
                  </a:ext>
                </a:extLst>
              </a:tr>
              <a:tr h="370840">
                <a:tc>
                  <a:txBody>
                    <a:bodyPr/>
                    <a:lstStyle/>
                    <a:p>
                      <a:pPr algn="ctr"/>
                      <a:r>
                        <a:rPr lang="en-AU" dirty="0"/>
                        <a:t>0</a:t>
                      </a:r>
                    </a:p>
                  </a:txBody>
                  <a:tcPr/>
                </a:tc>
                <a:extLst>
                  <a:ext uri="{0D108BD9-81ED-4DB2-BD59-A6C34878D82A}">
                    <a16:rowId xmlns:a16="http://schemas.microsoft.com/office/drawing/2014/main" xmlns="" val="1172298450"/>
                  </a:ext>
                </a:extLst>
              </a:tr>
              <a:tr h="370840">
                <a:tc>
                  <a:txBody>
                    <a:bodyPr/>
                    <a:lstStyle/>
                    <a:p>
                      <a:pPr algn="ctr"/>
                      <a:r>
                        <a:rPr lang="en-AU" dirty="0"/>
                        <a:t>0</a:t>
                      </a:r>
                    </a:p>
                  </a:txBody>
                  <a:tcPr/>
                </a:tc>
                <a:extLst>
                  <a:ext uri="{0D108BD9-81ED-4DB2-BD59-A6C34878D82A}">
                    <a16:rowId xmlns:a16="http://schemas.microsoft.com/office/drawing/2014/main" xmlns="" val="3131005326"/>
                  </a:ext>
                </a:extLst>
              </a:tr>
              <a:tr h="370840">
                <a:tc>
                  <a:txBody>
                    <a:bodyPr/>
                    <a:lstStyle/>
                    <a:p>
                      <a:pPr algn="ctr"/>
                      <a:r>
                        <a:rPr lang="en-AU" dirty="0"/>
                        <a:t>0</a:t>
                      </a:r>
                    </a:p>
                  </a:txBody>
                  <a:tcPr/>
                </a:tc>
                <a:extLst>
                  <a:ext uri="{0D108BD9-81ED-4DB2-BD59-A6C34878D82A}">
                    <a16:rowId xmlns:a16="http://schemas.microsoft.com/office/drawing/2014/main" xmlns="" val="4012635554"/>
                  </a:ext>
                </a:extLst>
              </a:tr>
              <a:tr h="370840">
                <a:tc>
                  <a:txBody>
                    <a:bodyPr/>
                    <a:lstStyle/>
                    <a:p>
                      <a:pPr algn="ctr"/>
                      <a:r>
                        <a:rPr lang="en-AU" dirty="0"/>
                        <a:t>0</a:t>
                      </a:r>
                    </a:p>
                  </a:txBody>
                  <a:tcPr/>
                </a:tc>
                <a:extLst>
                  <a:ext uri="{0D108BD9-81ED-4DB2-BD59-A6C34878D82A}">
                    <a16:rowId xmlns:a16="http://schemas.microsoft.com/office/drawing/2014/main" xmlns="" val="3815397919"/>
                  </a:ext>
                </a:extLst>
              </a:tr>
            </a:tbl>
          </a:graphicData>
        </a:graphic>
      </p:graphicFrame>
      <p:sp>
        <p:nvSpPr>
          <p:cNvPr id="39" name="TextBox 38">
            <a:extLst>
              <a:ext uri="{FF2B5EF4-FFF2-40B4-BE49-F238E27FC236}">
                <a16:creationId xmlns:a16="http://schemas.microsoft.com/office/drawing/2014/main" xmlns=""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graphicFrame>
        <p:nvGraphicFramePr>
          <p:cNvPr id="36" name="Table 35">
            <a:extLst>
              <a:ext uri="{FF2B5EF4-FFF2-40B4-BE49-F238E27FC236}">
                <a16:creationId xmlns:a16="http://schemas.microsoft.com/office/drawing/2014/main" xmlns="" id="{335B12E1-6110-45FD-A2EF-85C4FF984736}"/>
              </a:ext>
            </a:extLst>
          </p:cNvPr>
          <p:cNvGraphicFramePr>
            <a:graphicFrameLocks noGrp="1"/>
          </p:cNvGraphicFramePr>
          <p:nvPr>
            <p:extLst/>
          </p:nvPr>
        </p:nvGraphicFramePr>
        <p:xfrm>
          <a:off x="1288504" y="4732408"/>
          <a:ext cx="5059680" cy="370840"/>
        </p:xfrm>
        <a:graphic>
          <a:graphicData uri="http://schemas.openxmlformats.org/drawingml/2006/table">
            <a:tbl>
              <a:tblPr firstRow="1" bandRow="1"/>
              <a:tblGrid>
                <a:gridCol w="632460">
                  <a:extLst>
                    <a:ext uri="{9D8B030D-6E8A-4147-A177-3AD203B41FA5}">
                      <a16:colId xmlns:a16="http://schemas.microsoft.com/office/drawing/2014/main" xmlns="" val="20000"/>
                    </a:ext>
                  </a:extLst>
                </a:gridCol>
                <a:gridCol w="632460">
                  <a:extLst>
                    <a:ext uri="{9D8B030D-6E8A-4147-A177-3AD203B41FA5}">
                      <a16:colId xmlns:a16="http://schemas.microsoft.com/office/drawing/2014/main" xmlns="" val="20001"/>
                    </a:ext>
                  </a:extLst>
                </a:gridCol>
                <a:gridCol w="632460">
                  <a:extLst>
                    <a:ext uri="{9D8B030D-6E8A-4147-A177-3AD203B41FA5}">
                      <a16:colId xmlns:a16="http://schemas.microsoft.com/office/drawing/2014/main" xmlns="" val="20002"/>
                    </a:ext>
                  </a:extLst>
                </a:gridCol>
                <a:gridCol w="632460">
                  <a:extLst>
                    <a:ext uri="{9D8B030D-6E8A-4147-A177-3AD203B41FA5}">
                      <a16:colId xmlns:a16="http://schemas.microsoft.com/office/drawing/2014/main" xmlns="" val="20003"/>
                    </a:ext>
                  </a:extLst>
                </a:gridCol>
                <a:gridCol w="632460">
                  <a:extLst>
                    <a:ext uri="{9D8B030D-6E8A-4147-A177-3AD203B41FA5}">
                      <a16:colId xmlns:a16="http://schemas.microsoft.com/office/drawing/2014/main" xmlns="" val="20004"/>
                    </a:ext>
                  </a:extLst>
                </a:gridCol>
                <a:gridCol w="632460">
                  <a:extLst>
                    <a:ext uri="{9D8B030D-6E8A-4147-A177-3AD203B41FA5}">
                      <a16:colId xmlns:a16="http://schemas.microsoft.com/office/drawing/2014/main" xmlns="" val="20005"/>
                    </a:ext>
                  </a:extLst>
                </a:gridCol>
                <a:gridCol w="632460">
                  <a:extLst>
                    <a:ext uri="{9D8B030D-6E8A-4147-A177-3AD203B41FA5}">
                      <a16:colId xmlns:a16="http://schemas.microsoft.com/office/drawing/2014/main" xmlns="" val="20006"/>
                    </a:ext>
                  </a:extLst>
                </a:gridCol>
                <a:gridCol w="632460">
                  <a:extLst>
                    <a:ext uri="{9D8B030D-6E8A-4147-A177-3AD203B41FA5}">
                      <a16:colId xmlns:a16="http://schemas.microsoft.com/office/drawing/2014/main" xmlns="" val="20007"/>
                    </a:ext>
                  </a:extLst>
                </a:gridCol>
              </a:tblGrid>
              <a:tr h="370840">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1</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5</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8</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cxnSp>
        <p:nvCxnSpPr>
          <p:cNvPr id="46" name="Straight Arrow Connector 45">
            <a:extLst>
              <a:ext uri="{FF2B5EF4-FFF2-40B4-BE49-F238E27FC236}">
                <a16:creationId xmlns:a16="http://schemas.microsoft.com/office/drawing/2014/main" xmlns="" id="{7E04F7B3-9727-4DD9-ABEB-F10488B499F7}"/>
              </a:ext>
            </a:extLst>
          </p:cNvPr>
          <p:cNvCxnSpPr>
            <a:cxnSpLocks/>
          </p:cNvCxnSpPr>
          <p:nvPr/>
        </p:nvCxnSpPr>
        <p:spPr>
          <a:xfrm>
            <a:off x="1570015"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AAF0B2C8-2EE2-4BD7-9B96-3ADE040DA394}"/>
              </a:ext>
            </a:extLst>
          </p:cNvPr>
          <p:cNvCxnSpPr>
            <a:cxnSpLocks/>
          </p:cNvCxnSpPr>
          <p:nvPr/>
        </p:nvCxnSpPr>
        <p:spPr>
          <a:xfrm>
            <a:off x="2267297"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B5454AE8-4D80-4B80-8533-6D7BE6C3184B}"/>
              </a:ext>
            </a:extLst>
          </p:cNvPr>
          <p:cNvCxnSpPr>
            <a:cxnSpLocks/>
          </p:cNvCxnSpPr>
          <p:nvPr/>
        </p:nvCxnSpPr>
        <p:spPr>
          <a:xfrm>
            <a:off x="28956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7B23A457-6A50-4130-9820-F41625C7C956}"/>
              </a:ext>
            </a:extLst>
          </p:cNvPr>
          <p:cNvCxnSpPr>
            <a:cxnSpLocks/>
          </p:cNvCxnSpPr>
          <p:nvPr/>
        </p:nvCxnSpPr>
        <p:spPr>
          <a:xfrm>
            <a:off x="3505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97D512FB-EB7D-4F3F-A8C7-B08E2546F7BC}"/>
              </a:ext>
            </a:extLst>
          </p:cNvPr>
          <p:cNvCxnSpPr>
            <a:cxnSpLocks/>
          </p:cNvCxnSpPr>
          <p:nvPr/>
        </p:nvCxnSpPr>
        <p:spPr>
          <a:xfrm>
            <a:off x="4114800" y="4214722"/>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72B0E694-DB45-43B0-AC9E-974750B99EB1}"/>
              </a:ext>
            </a:extLst>
          </p:cNvPr>
          <p:cNvCxnSpPr>
            <a:cxnSpLocks/>
          </p:cNvCxnSpPr>
          <p:nvPr/>
        </p:nvCxnSpPr>
        <p:spPr>
          <a:xfrm>
            <a:off x="47244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F95CC4AA-CCD7-4C63-AB81-43BD804F2574}"/>
              </a:ext>
            </a:extLst>
          </p:cNvPr>
          <p:cNvCxnSpPr>
            <a:cxnSpLocks/>
          </p:cNvCxnSpPr>
          <p:nvPr/>
        </p:nvCxnSpPr>
        <p:spPr>
          <a:xfrm>
            <a:off x="5410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B6524117-B0EA-4A3E-8E3B-178C8F9B9586}"/>
              </a:ext>
            </a:extLst>
          </p:cNvPr>
          <p:cNvCxnSpPr>
            <a:cxnSpLocks/>
          </p:cNvCxnSpPr>
          <p:nvPr/>
        </p:nvCxnSpPr>
        <p:spPr>
          <a:xfrm>
            <a:off x="6023754"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xmlns="" id="{5B2A48FA-777D-4BA9-AF86-5E5154978A06}"/>
              </a:ext>
            </a:extLst>
          </p:cNvPr>
          <p:cNvSpPr/>
          <p:nvPr/>
        </p:nvSpPr>
        <p:spPr>
          <a:xfrm>
            <a:off x="8378173" y="3576936"/>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5" name="Rectangle 54">
            <a:extLst>
              <a:ext uri="{FF2B5EF4-FFF2-40B4-BE49-F238E27FC236}">
                <a16:creationId xmlns:a16="http://schemas.microsoft.com/office/drawing/2014/main" xmlns="" id="{DE812064-DC5A-43B5-8050-C5B773C20C69}"/>
              </a:ext>
            </a:extLst>
          </p:cNvPr>
          <p:cNvSpPr/>
          <p:nvPr/>
        </p:nvSpPr>
        <p:spPr>
          <a:xfrm>
            <a:off x="8378173" y="2834640"/>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6" name="Rectangle 55">
            <a:extLst>
              <a:ext uri="{FF2B5EF4-FFF2-40B4-BE49-F238E27FC236}">
                <a16:creationId xmlns:a16="http://schemas.microsoft.com/office/drawing/2014/main" xmlns="" id="{FD7D8866-64BC-4730-9666-FA856C8FE203}"/>
              </a:ext>
            </a:extLst>
          </p:cNvPr>
          <p:cNvSpPr/>
          <p:nvPr/>
        </p:nvSpPr>
        <p:spPr>
          <a:xfrm>
            <a:off x="8379997" y="3580674"/>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57" name="Rectangle 56">
            <a:extLst>
              <a:ext uri="{FF2B5EF4-FFF2-40B4-BE49-F238E27FC236}">
                <a16:creationId xmlns:a16="http://schemas.microsoft.com/office/drawing/2014/main" xmlns="" id="{0899C792-2AF1-4641-9A16-7393E45B5D23}"/>
              </a:ext>
            </a:extLst>
          </p:cNvPr>
          <p:cNvSpPr/>
          <p:nvPr/>
        </p:nvSpPr>
        <p:spPr>
          <a:xfrm>
            <a:off x="8370911" y="507287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8" name="Rectangle 57">
            <a:extLst>
              <a:ext uri="{FF2B5EF4-FFF2-40B4-BE49-F238E27FC236}">
                <a16:creationId xmlns:a16="http://schemas.microsoft.com/office/drawing/2014/main" xmlns="" id="{D1871865-611D-43A6-B026-B4DF68B43CCD}"/>
              </a:ext>
            </a:extLst>
          </p:cNvPr>
          <p:cNvSpPr/>
          <p:nvPr/>
        </p:nvSpPr>
        <p:spPr>
          <a:xfrm>
            <a:off x="8370911" y="431201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9" name="Rectangle 58">
            <a:extLst>
              <a:ext uri="{FF2B5EF4-FFF2-40B4-BE49-F238E27FC236}">
                <a16:creationId xmlns:a16="http://schemas.microsoft.com/office/drawing/2014/main" xmlns="" id="{629B63DD-5DEF-4649-B5FE-D956CB3D0B3D}"/>
              </a:ext>
            </a:extLst>
          </p:cNvPr>
          <p:cNvSpPr/>
          <p:nvPr/>
        </p:nvSpPr>
        <p:spPr>
          <a:xfrm>
            <a:off x="8375667" y="3583149"/>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3</a:t>
            </a:r>
          </a:p>
        </p:txBody>
      </p:sp>
      <p:sp>
        <p:nvSpPr>
          <p:cNvPr id="60" name="Rectangle 59">
            <a:extLst>
              <a:ext uri="{FF2B5EF4-FFF2-40B4-BE49-F238E27FC236}">
                <a16:creationId xmlns:a16="http://schemas.microsoft.com/office/drawing/2014/main" xmlns="" id="{B02CF2BD-89A3-42F7-B7E0-6371A22E2D7B}"/>
              </a:ext>
            </a:extLst>
          </p:cNvPr>
          <p:cNvSpPr/>
          <p:nvPr/>
        </p:nvSpPr>
        <p:spPr>
          <a:xfrm>
            <a:off x="8375667" y="5074658"/>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61" name="Rectangle 60">
            <a:extLst>
              <a:ext uri="{FF2B5EF4-FFF2-40B4-BE49-F238E27FC236}">
                <a16:creationId xmlns:a16="http://schemas.microsoft.com/office/drawing/2014/main" xmlns="" id="{E1C6E37B-9700-4E7A-A06F-C705C55F1226}"/>
              </a:ext>
            </a:extLst>
          </p:cNvPr>
          <p:cNvSpPr/>
          <p:nvPr/>
        </p:nvSpPr>
        <p:spPr>
          <a:xfrm>
            <a:off x="8370911" y="5435265"/>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62" name="Rectangle 61">
            <a:extLst>
              <a:ext uri="{FF2B5EF4-FFF2-40B4-BE49-F238E27FC236}">
                <a16:creationId xmlns:a16="http://schemas.microsoft.com/office/drawing/2014/main" xmlns="" id="{976F2E5E-037F-4051-803D-88BC036C8DC3}"/>
              </a:ext>
            </a:extLst>
          </p:cNvPr>
          <p:cNvSpPr/>
          <p:nvPr/>
        </p:nvSpPr>
        <p:spPr>
          <a:xfrm>
            <a:off x="2286001"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1</a:t>
            </a:r>
          </a:p>
        </p:txBody>
      </p:sp>
      <p:sp>
        <p:nvSpPr>
          <p:cNvPr id="63" name="Rectangle 62">
            <a:extLst>
              <a:ext uri="{FF2B5EF4-FFF2-40B4-BE49-F238E27FC236}">
                <a16:creationId xmlns:a16="http://schemas.microsoft.com/office/drawing/2014/main" xmlns="" id="{3E126DC3-B733-4A1D-A676-D425505D8F86}"/>
              </a:ext>
            </a:extLst>
          </p:cNvPr>
          <p:cNvSpPr/>
          <p:nvPr/>
        </p:nvSpPr>
        <p:spPr>
          <a:xfrm>
            <a:off x="2738493"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5" name="Rectangle 64">
            <a:extLst>
              <a:ext uri="{FF2B5EF4-FFF2-40B4-BE49-F238E27FC236}">
                <a16:creationId xmlns:a16="http://schemas.microsoft.com/office/drawing/2014/main" xmlns="" id="{AADA50C3-D418-42B6-8461-86210B3535E2}"/>
              </a:ext>
            </a:extLst>
          </p:cNvPr>
          <p:cNvSpPr/>
          <p:nvPr/>
        </p:nvSpPr>
        <p:spPr>
          <a:xfrm>
            <a:off x="3195693"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6" name="Rectangle 65">
            <a:extLst>
              <a:ext uri="{FF2B5EF4-FFF2-40B4-BE49-F238E27FC236}">
                <a16:creationId xmlns:a16="http://schemas.microsoft.com/office/drawing/2014/main" xmlns="" id="{BD090B8B-0014-4E6A-B5FF-4978FE7BCA74}"/>
              </a:ext>
            </a:extLst>
          </p:cNvPr>
          <p:cNvSpPr/>
          <p:nvPr/>
        </p:nvSpPr>
        <p:spPr>
          <a:xfrm>
            <a:off x="3648185"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7" name="Rectangle 66">
            <a:extLst>
              <a:ext uri="{FF2B5EF4-FFF2-40B4-BE49-F238E27FC236}">
                <a16:creationId xmlns:a16="http://schemas.microsoft.com/office/drawing/2014/main" xmlns="" id="{FDB9A4D0-C894-4F42-AAF7-E8B1E5FC7578}"/>
              </a:ext>
            </a:extLst>
          </p:cNvPr>
          <p:cNvSpPr/>
          <p:nvPr/>
        </p:nvSpPr>
        <p:spPr>
          <a:xfrm>
            <a:off x="4123589"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5</a:t>
            </a:r>
          </a:p>
        </p:txBody>
      </p:sp>
      <p:sp>
        <p:nvSpPr>
          <p:cNvPr id="68" name="Rectangle 67">
            <a:extLst>
              <a:ext uri="{FF2B5EF4-FFF2-40B4-BE49-F238E27FC236}">
                <a16:creationId xmlns:a16="http://schemas.microsoft.com/office/drawing/2014/main" xmlns="" id="{DE1F08FF-C2F8-497D-821A-C34039B59ED6}"/>
              </a:ext>
            </a:extLst>
          </p:cNvPr>
          <p:cNvSpPr/>
          <p:nvPr/>
        </p:nvSpPr>
        <p:spPr>
          <a:xfrm>
            <a:off x="4576081"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69" name="Rectangle 68">
            <a:extLst>
              <a:ext uri="{FF2B5EF4-FFF2-40B4-BE49-F238E27FC236}">
                <a16:creationId xmlns:a16="http://schemas.microsoft.com/office/drawing/2014/main" xmlns="" id="{10471F4A-7CAE-472E-99A8-BBCA0A256D68}"/>
              </a:ext>
            </a:extLst>
          </p:cNvPr>
          <p:cNvSpPr/>
          <p:nvPr/>
        </p:nvSpPr>
        <p:spPr>
          <a:xfrm>
            <a:off x="5061572"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70" name="Rectangle 69">
            <a:extLst>
              <a:ext uri="{FF2B5EF4-FFF2-40B4-BE49-F238E27FC236}">
                <a16:creationId xmlns:a16="http://schemas.microsoft.com/office/drawing/2014/main" xmlns="" id="{EAD2DF16-89F1-414F-B373-D4C4E119574C}"/>
              </a:ext>
            </a:extLst>
          </p:cNvPr>
          <p:cNvSpPr/>
          <p:nvPr/>
        </p:nvSpPr>
        <p:spPr>
          <a:xfrm>
            <a:off x="5514064"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8</a:t>
            </a:r>
          </a:p>
        </p:txBody>
      </p:sp>
      <p:sp>
        <p:nvSpPr>
          <p:cNvPr id="5" name="Oval 4">
            <a:extLst>
              <a:ext uri="{FF2B5EF4-FFF2-40B4-BE49-F238E27FC236}">
                <a16:creationId xmlns:a16="http://schemas.microsoft.com/office/drawing/2014/main" xmlns="" id="{8BBA169B-A0CD-413A-8A2C-93EA70338E50}"/>
              </a:ext>
            </a:extLst>
          </p:cNvPr>
          <p:cNvSpPr/>
          <p:nvPr/>
        </p:nvSpPr>
        <p:spPr>
          <a:xfrm>
            <a:off x="5747372" y="4747465"/>
            <a:ext cx="600812" cy="34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80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0" presetClass="exit" presetSubtype="0" fill="hold" nodeType="withEffect">
                                  <p:stCondLst>
                                    <p:cond delay="0"/>
                                  </p:stCondLst>
                                  <p:childTnLst>
                                    <p:animEffect transition="out" filter="fade">
                                      <p:cBhvr>
                                        <p:cTn id="60" dur="500"/>
                                        <p:tgtEl>
                                          <p:spTgt spid="47"/>
                                        </p:tgtEl>
                                      </p:cBhvr>
                                    </p:animEffect>
                                    <p:set>
                                      <p:cBhvr>
                                        <p:cTn id="61" dur="1" fill="hold">
                                          <p:stCondLst>
                                            <p:cond delay="499"/>
                                          </p:stCondLst>
                                        </p:cTn>
                                        <p:tgtEl>
                                          <p:spTgt spid="4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0" presetClass="exit" presetSubtype="0" fill="hold" nodeType="with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0" presetClass="exit" presetSubtype="0" fill="hold" nodeType="withEffect">
                                  <p:stCondLst>
                                    <p:cond delay="0"/>
                                  </p:stCondLst>
                                  <p:childTnLst>
                                    <p:animEffect transition="out" filter="fade">
                                      <p:cBhvr>
                                        <p:cTn id="93" dur="500"/>
                                        <p:tgtEl>
                                          <p:spTgt spid="50"/>
                                        </p:tgtEl>
                                      </p:cBhvr>
                                    </p:animEffect>
                                    <p:set>
                                      <p:cBhvr>
                                        <p:cTn id="94" dur="1" fill="hold">
                                          <p:stCondLst>
                                            <p:cond delay="499"/>
                                          </p:stCondLst>
                                        </p:cTn>
                                        <p:tgtEl>
                                          <p:spTgt spid="5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0" presetClass="exit" presetSubtype="0" fill="hold" nodeType="withEffect">
                                  <p:stCondLst>
                                    <p:cond delay="0"/>
                                  </p:stCondLst>
                                  <p:childTnLst>
                                    <p:animEffect transition="out" filter="fade">
                                      <p:cBhvr>
                                        <p:cTn id="104" dur="500"/>
                                        <p:tgtEl>
                                          <p:spTgt spid="51"/>
                                        </p:tgtEl>
                                      </p:cBhvr>
                                    </p:animEffect>
                                    <p:set>
                                      <p:cBhvr>
                                        <p:cTn id="105" dur="1" fill="hold">
                                          <p:stCondLst>
                                            <p:cond delay="499"/>
                                          </p:stCondLst>
                                        </p:cTn>
                                        <p:tgtEl>
                                          <p:spTgt spid="5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3"/>
                                        </p:tgtEl>
                                        <p:attrNameLst>
                                          <p:attrName>style.visibility</p:attrName>
                                        </p:attrNameLst>
                                      </p:cBhvr>
                                      <p:to>
                                        <p:strVal val="visible"/>
                                      </p:to>
                                    </p:set>
                                  </p:childTnLst>
                                </p:cTn>
                              </p:par>
                              <p:par>
                                <p:cTn id="114" presetID="10" presetClass="exit" presetSubtype="0" fill="hold" nodeType="withEffect">
                                  <p:stCondLst>
                                    <p:cond delay="0"/>
                                  </p:stCondLst>
                                  <p:childTnLst>
                                    <p:animEffect transition="out" filter="fade">
                                      <p:cBhvr>
                                        <p:cTn id="115" dur="500"/>
                                        <p:tgtEl>
                                          <p:spTgt spid="52"/>
                                        </p:tgtEl>
                                      </p:cBhvr>
                                    </p:animEffect>
                                    <p:set>
                                      <p:cBhvr>
                                        <p:cTn id="116" dur="1" fill="hold">
                                          <p:stCondLst>
                                            <p:cond delay="499"/>
                                          </p:stCondLst>
                                        </p:cTn>
                                        <p:tgtEl>
                                          <p:spTgt spid="5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6" end="6"/>
                                            </p:txEl>
                                          </p:spTgt>
                                        </p:tgtEl>
                                        <p:attrNameLst>
                                          <p:attrName>style.visibility</p:attrName>
                                        </p:attrNameLst>
                                      </p:cBhvr>
                                      <p:to>
                                        <p:strVal val="visible"/>
                                      </p:to>
                                    </p:set>
                                  </p:childTnLst>
                                </p:cTn>
                              </p:par>
                              <p:par>
                                <p:cTn id="125" presetID="10" presetClass="exit" presetSubtype="0" fill="hold" nodeType="withEffect">
                                  <p:stCondLst>
                                    <p:cond delay="0"/>
                                  </p:stCondLst>
                                  <p:childTnLst>
                                    <p:animEffect transition="out" filter="fade">
                                      <p:cBhvr>
                                        <p:cTn id="126" dur="500"/>
                                        <p:tgtEl>
                                          <p:spTgt spid="53"/>
                                        </p:tgtEl>
                                      </p:cBhvr>
                                    </p:animEffect>
                                    <p:set>
                                      <p:cBhvr>
                                        <p:cTn id="127" dur="1" fill="hold">
                                          <p:stCondLst>
                                            <p:cond delay="499"/>
                                          </p:stCondLst>
                                        </p:cTn>
                                        <p:tgtEl>
                                          <p:spTgt spid="53"/>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6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6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Note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682873"/>
            <a:ext cx="8503920" cy="4572000"/>
          </a:xfrm>
        </p:spPr>
        <p:txBody>
          <a:bodyPr>
            <a:noAutofit/>
          </a:bodyPr>
          <a:lstStyle/>
          <a:p>
            <a:endParaRPr lang="en-AU" sz="2400" dirty="0">
              <a:solidFill>
                <a:srgbClr val="000000"/>
              </a:solidFill>
              <a:latin typeface="CMSS10"/>
            </a:endParaRPr>
          </a:p>
          <a:p>
            <a:r>
              <a:rPr lang="en-AU" sz="2400" dirty="0"/>
              <a:t>Consultation times</a:t>
            </a:r>
          </a:p>
          <a:p>
            <a:pPr lvl="1"/>
            <a:r>
              <a:rPr lang="en-AU" sz="1900" dirty="0">
                <a:solidFill>
                  <a:srgbClr val="7030A0"/>
                </a:solidFill>
              </a:rPr>
              <a:t>My consultation moved from </a:t>
            </a:r>
            <a:r>
              <a:rPr lang="en-AU" sz="1900" dirty="0" smtClean="0">
                <a:solidFill>
                  <a:srgbClr val="7030A0"/>
                </a:solidFill>
              </a:rPr>
              <a:t>Thursday 4:15pm-5pm</a:t>
            </a:r>
          </a:p>
          <a:p>
            <a:pPr lvl="1"/>
            <a:r>
              <a:rPr lang="en-AU" sz="1900" dirty="0" smtClean="0">
                <a:solidFill>
                  <a:srgbClr val="7030A0"/>
                </a:solidFill>
              </a:rPr>
              <a:t>Two more consultations:</a:t>
            </a:r>
          </a:p>
          <a:p>
            <a:pPr lvl="2"/>
            <a:r>
              <a:rPr lang="en-AU" sz="1700" dirty="0" smtClean="0">
                <a:solidFill>
                  <a:srgbClr val="7030A0"/>
                </a:solidFill>
              </a:rPr>
              <a:t>Wednesday 2pm-3pm</a:t>
            </a:r>
          </a:p>
          <a:p>
            <a:pPr lvl="2"/>
            <a:r>
              <a:rPr lang="en-AU" sz="1700" dirty="0" smtClean="0">
                <a:solidFill>
                  <a:srgbClr val="7030A0"/>
                </a:solidFill>
              </a:rPr>
              <a:t>Friday 1pm-2pm</a:t>
            </a:r>
            <a:endParaRPr lang="en-AU" sz="1700" dirty="0">
              <a:solidFill>
                <a:srgbClr val="7030A0"/>
              </a:solidFill>
            </a:endParaRPr>
          </a:p>
          <a:p>
            <a:pPr lvl="1"/>
            <a:r>
              <a:rPr lang="en-AU" sz="1900" dirty="0"/>
              <a:t>Details on Moodle</a:t>
            </a:r>
          </a:p>
          <a:p>
            <a:r>
              <a:rPr lang="en-AU" sz="2400" dirty="0"/>
              <a:t>Tutorial week 2 have been uploaded</a:t>
            </a:r>
          </a:p>
          <a:p>
            <a:pPr lvl="1"/>
            <a:r>
              <a:rPr lang="en-AU" sz="1900" dirty="0"/>
              <a:t>You need to attempt the questions under “Assessed preparation” before your lab this week to meet the hurdle for participation marks</a:t>
            </a:r>
          </a:p>
          <a:p>
            <a:r>
              <a:rPr lang="en-AU" sz="2400" dirty="0"/>
              <a:t>Assignment 1 has been released (due </a:t>
            </a:r>
            <a:r>
              <a:rPr lang="en-AU" sz="2400" dirty="0" smtClean="0"/>
              <a:t>24 March 2019 at </a:t>
            </a:r>
            <a:r>
              <a:rPr lang="en-AU" sz="2400" dirty="0" smtClean="0"/>
              <a:t>23:55:00</a:t>
            </a:r>
            <a:r>
              <a:rPr lang="en-AU" sz="2400" dirty="0" smtClean="0"/>
              <a:t>)</a:t>
            </a:r>
            <a:endParaRPr lang="en-AU" sz="2400" dirty="0"/>
          </a:p>
          <a:p>
            <a:pPr lvl="1"/>
            <a:r>
              <a:rPr lang="en-AU" sz="1900" dirty="0"/>
              <a:t>Start early! Don’t live dangerously</a:t>
            </a:r>
          </a:p>
          <a:p>
            <a:pPr lvl="1"/>
            <a:r>
              <a:rPr lang="en-AU" sz="1900" dirty="0"/>
              <a:t>Seek help if </a:t>
            </a:r>
            <a:r>
              <a:rPr lang="en-AU" sz="1900" dirty="0" smtClean="0"/>
              <a:t>struggling</a:t>
            </a:r>
          </a:p>
          <a:p>
            <a:pPr lvl="1"/>
            <a:r>
              <a:rPr lang="en-AU" sz="1900" dirty="0" smtClean="0"/>
              <a:t>Don’t submit version</a:t>
            </a:r>
            <a:endParaRPr lang="en-AU" sz="1900" dirty="0"/>
          </a:p>
        </p:txBody>
      </p:sp>
    </p:spTree>
    <p:extLst>
      <p:ext uri="{BB962C8B-B14F-4D97-AF65-F5344CB8AC3E}">
        <p14:creationId xmlns:p14="http://schemas.microsoft.com/office/powerpoint/2010/main" val="2681360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lstStyle/>
          <a:p>
            <a:r>
              <a:rPr lang="en-AU" dirty="0"/>
              <a:t>Analysis of Counting Sort</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6632448" cy="2143649"/>
          </a:xfrm>
        </p:spPr>
        <p:txBody>
          <a:bodyPr>
            <a:normAutofit fontScale="55000" lnSpcReduction="20000"/>
          </a:bodyPr>
          <a:lstStyle/>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u="sng" dirty="0"/>
              <a:t>max</a:t>
            </a:r>
            <a:r>
              <a:rPr lang="en-AU" dirty="0"/>
              <a:t> each value initialized to 0</a:t>
            </a:r>
          </a:p>
          <a:p>
            <a:pPr marL="0" indent="0">
              <a:buNone/>
            </a:pPr>
            <a:r>
              <a:rPr lang="en-AU" dirty="0">
                <a:solidFill>
                  <a:srgbClr val="00B050"/>
                </a:solidFill>
              </a:rPr>
              <a:t>// count # of occurrences for each value</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301752" y="3088753"/>
            <a:ext cx="8424672" cy="314124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N be the size of Input array and D be the domain size (e.g., </a:t>
            </a:r>
            <a:r>
              <a:rPr lang="en-AU" sz="1600" b="1" u="sng" dirty="0">
                <a:highlight>
                  <a:srgbClr val="FFFFFF"/>
                </a:highlight>
              </a:rPr>
              <a:t>max)</a:t>
            </a:r>
            <a:r>
              <a:rPr lang="en-AU" sz="1600" dirty="0">
                <a:highlight>
                  <a:srgbClr val="FFFFFF"/>
                </a:highlight>
              </a:rPr>
              <a:t>, i.e., D is the size of </a:t>
            </a:r>
            <a:r>
              <a:rPr lang="en-AU" sz="1600" b="1" u="sng" dirty="0">
                <a:highlight>
                  <a:srgbClr val="FFFFFF"/>
                </a:highlight>
              </a:rPr>
              <a:t>count</a:t>
            </a:r>
            <a:r>
              <a:rPr lang="en-AU" sz="1600" dirty="0">
                <a:highlight>
                  <a:srgbClr val="FFFFFF"/>
                </a:highlight>
              </a:rPr>
              <a:t> array. </a:t>
            </a:r>
          </a:p>
          <a:p>
            <a:pPr marL="0" indent="0">
              <a:buNone/>
            </a:pPr>
            <a:r>
              <a:rPr lang="en-AU" sz="1600" dirty="0">
                <a:solidFill>
                  <a:srgbClr val="FF0000"/>
                </a:solidFill>
                <a:highlight>
                  <a:srgbClr val="FFFFFF"/>
                </a:highlight>
              </a:rPr>
              <a:t>Time Complexity:</a:t>
            </a:r>
          </a:p>
          <a:p>
            <a:r>
              <a:rPr lang="en-AU" sz="1600" dirty="0">
                <a:highlight>
                  <a:srgbClr val="FFFFFF"/>
                </a:highlight>
              </a:rPr>
              <a:t>O(N+D) – worst-case, best-case, average-case all are the same</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r>
              <a:rPr lang="en-AU" sz="1600" dirty="0">
                <a:solidFill>
                  <a:srgbClr val="FF0000"/>
                </a:solidFill>
                <a:highlight>
                  <a:srgbClr val="FFFFFF"/>
                </a:highlight>
              </a:rPr>
              <a:t>Is counting sort stable?</a:t>
            </a:r>
          </a:p>
          <a:p>
            <a:pPr marL="0" indent="0">
              <a:buNone/>
            </a:pPr>
            <a:r>
              <a:rPr lang="en-AU" sz="1600" dirty="0">
                <a:highlight>
                  <a:srgbClr val="FFFFFF"/>
                </a:highlight>
              </a:rPr>
              <a:t>No, because it counts the values but does not distinguishes between them. However, it can be made stable (shown later).</a:t>
            </a: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29584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3466A-26DF-472B-8CFC-0B6AC97AA780}"/>
              </a:ext>
            </a:extLst>
          </p:cNvPr>
          <p:cNvSpPr>
            <a:spLocks noGrp="1"/>
          </p:cNvSpPr>
          <p:nvPr>
            <p:ph type="title"/>
          </p:nvPr>
        </p:nvSpPr>
        <p:spPr/>
        <p:txBody>
          <a:bodyPr/>
          <a:lstStyle/>
          <a:p>
            <a:r>
              <a:rPr lang="en-AU" dirty="0"/>
              <a:t>Counting Sort for alphabets</a:t>
            </a:r>
          </a:p>
        </p:txBody>
      </p:sp>
      <p:sp>
        <p:nvSpPr>
          <p:cNvPr id="3" name="Footer Placeholder 2">
            <a:extLst>
              <a:ext uri="{FF2B5EF4-FFF2-40B4-BE49-F238E27FC236}">
                <a16:creationId xmlns:a16="http://schemas.microsoft.com/office/drawing/2014/main" xmlns="" id="{57502A8D-1C69-4AE3-93DC-C655AB7B5A7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D91C3CD7-3C01-40E8-B324-74FCCEEDD395}"/>
              </a:ext>
            </a:extLst>
          </p:cNvPr>
          <p:cNvSpPr>
            <a:spLocks noGrp="1"/>
          </p:cNvSpPr>
          <p:nvPr>
            <p:ph sz="quarter" idx="1"/>
          </p:nvPr>
        </p:nvSpPr>
        <p:spPr>
          <a:xfrm>
            <a:off x="301752" y="1005296"/>
            <a:ext cx="8613648" cy="5166903"/>
          </a:xfrm>
        </p:spPr>
        <p:txBody>
          <a:bodyPr>
            <a:normAutofit fontScale="77500" lnSpcReduction="20000"/>
          </a:bodyPr>
          <a:lstStyle/>
          <a:p>
            <a:r>
              <a:rPr lang="en-AU" dirty="0"/>
              <a:t>Counting sort can also be applied to sort an array of alphabets</a:t>
            </a:r>
          </a:p>
          <a:p>
            <a:r>
              <a:rPr lang="en-AU" dirty="0"/>
              <a:t>e.g., Array = [B,C,D,B,C,A]</a:t>
            </a:r>
          </a:p>
          <a:p>
            <a:r>
              <a:rPr lang="en-AU" dirty="0"/>
              <a:t>Count # occurrences for each letter</a:t>
            </a:r>
          </a:p>
          <a:p>
            <a:pPr lvl="1"/>
            <a:r>
              <a:rPr lang="en-AU" dirty="0"/>
              <a:t>A refers to index 1 in count array</a:t>
            </a:r>
          </a:p>
          <a:p>
            <a:pPr lvl="1"/>
            <a:r>
              <a:rPr lang="en-AU" dirty="0"/>
              <a:t>B refers to index 2 in count array</a:t>
            </a:r>
          </a:p>
          <a:p>
            <a:pPr lvl="1"/>
            <a:r>
              <a:rPr lang="en-AU" dirty="0"/>
              <a:t>and so on</a:t>
            </a:r>
          </a:p>
          <a:p>
            <a:r>
              <a:rPr lang="en-AU" dirty="0"/>
              <a:t>The mapping can be done using ASCII</a:t>
            </a:r>
          </a:p>
          <a:p>
            <a:pPr lvl="1"/>
            <a:r>
              <a:rPr lang="en-AU" dirty="0"/>
              <a:t>e.g., in python </a:t>
            </a:r>
          </a:p>
          <a:p>
            <a:pPr lvl="1"/>
            <a:r>
              <a:rPr lang="en-AU" dirty="0" err="1"/>
              <a:t>ord</a:t>
            </a:r>
            <a:r>
              <a:rPr lang="en-AU" dirty="0"/>
              <a:t>(“A”) gives 65</a:t>
            </a:r>
          </a:p>
          <a:p>
            <a:pPr lvl="1"/>
            <a:r>
              <a:rPr lang="en-AU" dirty="0" err="1"/>
              <a:t>ord</a:t>
            </a:r>
            <a:r>
              <a:rPr lang="en-AU" dirty="0"/>
              <a:t>(“B”) gives 66</a:t>
            </a:r>
          </a:p>
          <a:p>
            <a:pPr lvl="1"/>
            <a:r>
              <a:rPr lang="en-AU" dirty="0"/>
              <a:t>and so on</a:t>
            </a:r>
          </a:p>
          <a:p>
            <a:r>
              <a:rPr lang="en-AU" dirty="0"/>
              <a:t>For any letter char, we can get its index </a:t>
            </a:r>
          </a:p>
          <a:p>
            <a:pPr lvl="1"/>
            <a:r>
              <a:rPr lang="en-AU" dirty="0" err="1"/>
              <a:t>ord</a:t>
            </a:r>
            <a:r>
              <a:rPr lang="en-AU" dirty="0"/>
              <a:t>(char) – 64  </a:t>
            </a:r>
          </a:p>
          <a:p>
            <a:r>
              <a:rPr lang="en-AU" dirty="0"/>
              <a:t>After counting, print # occurrences as in counting sort</a:t>
            </a:r>
          </a:p>
          <a:p>
            <a:r>
              <a:rPr lang="en-AU" dirty="0"/>
              <a:t>Conversion from integer to character can be done easily</a:t>
            </a:r>
          </a:p>
          <a:p>
            <a:pPr lvl="1"/>
            <a:r>
              <a:rPr lang="en-AU" dirty="0" err="1"/>
              <a:t>chr</a:t>
            </a:r>
            <a:r>
              <a:rPr lang="en-AU" dirty="0"/>
              <a:t>(65) </a:t>
            </a:r>
            <a:r>
              <a:rPr lang="en-AU" dirty="0">
                <a:sym typeface="Wingdings" panose="05000000000000000000" pitchFamily="2" charset="2"/>
              </a:rPr>
              <a:t> a</a:t>
            </a:r>
          </a:p>
          <a:p>
            <a:pPr lvl="1"/>
            <a:r>
              <a:rPr lang="en-AU" dirty="0" err="1">
                <a:sym typeface="Wingdings" panose="05000000000000000000" pitchFamily="2" charset="2"/>
              </a:rPr>
              <a:t>chr</a:t>
            </a:r>
            <a:r>
              <a:rPr lang="en-AU" dirty="0">
                <a:sym typeface="Wingdings" panose="05000000000000000000" pitchFamily="2" charset="2"/>
              </a:rPr>
              <a:t>(66) b</a:t>
            </a:r>
          </a:p>
          <a:p>
            <a:pPr lvl="1"/>
            <a:r>
              <a:rPr lang="en-AU" dirty="0" err="1">
                <a:sym typeface="Wingdings" panose="05000000000000000000" pitchFamily="2" charset="2"/>
              </a:rPr>
              <a:t>chr</a:t>
            </a:r>
            <a:r>
              <a:rPr lang="en-AU" dirty="0">
                <a:sym typeface="Wingdings" panose="05000000000000000000" pitchFamily="2" charset="2"/>
              </a:rPr>
              <a:t>(index+64)</a:t>
            </a:r>
            <a:endParaRPr lang="en-AU" dirty="0"/>
          </a:p>
          <a:p>
            <a:pPr lvl="1"/>
            <a:endParaRPr lang="en-AU" dirty="0"/>
          </a:p>
          <a:p>
            <a:endParaRPr lang="en-AU" dirty="0"/>
          </a:p>
        </p:txBody>
      </p:sp>
      <p:graphicFrame>
        <p:nvGraphicFramePr>
          <p:cNvPr id="5" name="Table 4">
            <a:extLst>
              <a:ext uri="{FF2B5EF4-FFF2-40B4-BE49-F238E27FC236}">
                <a16:creationId xmlns:a16="http://schemas.microsoft.com/office/drawing/2014/main" xmlns="" id="{3DA715D2-10B6-4588-A72A-8B415D6854F5}"/>
              </a:ext>
            </a:extLst>
          </p:cNvPr>
          <p:cNvGraphicFramePr>
            <a:graphicFrameLocks noGrp="1"/>
          </p:cNvGraphicFramePr>
          <p:nvPr>
            <p:extLst/>
          </p:nvPr>
        </p:nvGraphicFramePr>
        <p:xfrm>
          <a:off x="7895932" y="2830604"/>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graphicFrame>
        <p:nvGraphicFramePr>
          <p:cNvPr id="6" name="Table 5">
            <a:extLst>
              <a:ext uri="{FF2B5EF4-FFF2-40B4-BE49-F238E27FC236}">
                <a16:creationId xmlns:a16="http://schemas.microsoft.com/office/drawing/2014/main" xmlns="" id="{B477587B-1E59-4335-995B-B82453399258}"/>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xmlns="" val="1443587654"/>
                    </a:ext>
                  </a:extLst>
                </a:gridCol>
              </a:tblGrid>
              <a:tr h="370840">
                <a:tc>
                  <a:txBody>
                    <a:bodyPr/>
                    <a:lstStyle/>
                    <a:p>
                      <a:pPr algn="ctr"/>
                      <a:r>
                        <a:rPr lang="en-AU" dirty="0"/>
                        <a:t>1</a:t>
                      </a:r>
                    </a:p>
                  </a:txBody>
                  <a:tcPr/>
                </a:tc>
                <a:extLst>
                  <a:ext uri="{0D108BD9-81ED-4DB2-BD59-A6C34878D82A}">
                    <a16:rowId xmlns:a16="http://schemas.microsoft.com/office/drawing/2014/main" xmlns="" val="2363227868"/>
                  </a:ext>
                </a:extLst>
              </a:tr>
              <a:tr h="370840">
                <a:tc>
                  <a:txBody>
                    <a:bodyPr/>
                    <a:lstStyle/>
                    <a:p>
                      <a:pPr algn="ctr"/>
                      <a:r>
                        <a:rPr lang="en-AU" dirty="0"/>
                        <a:t>2</a:t>
                      </a:r>
                    </a:p>
                  </a:txBody>
                  <a:tcPr/>
                </a:tc>
                <a:extLst>
                  <a:ext uri="{0D108BD9-81ED-4DB2-BD59-A6C34878D82A}">
                    <a16:rowId xmlns:a16="http://schemas.microsoft.com/office/drawing/2014/main" xmlns="" val="2632159345"/>
                  </a:ext>
                </a:extLst>
              </a:tr>
              <a:tr h="370840">
                <a:tc>
                  <a:txBody>
                    <a:bodyPr/>
                    <a:lstStyle/>
                    <a:p>
                      <a:pPr algn="ctr"/>
                      <a:r>
                        <a:rPr lang="en-AU" dirty="0"/>
                        <a:t>2</a:t>
                      </a:r>
                    </a:p>
                  </a:txBody>
                  <a:tcPr/>
                </a:tc>
                <a:extLst>
                  <a:ext uri="{0D108BD9-81ED-4DB2-BD59-A6C34878D82A}">
                    <a16:rowId xmlns:a16="http://schemas.microsoft.com/office/drawing/2014/main" xmlns="" val="186794301"/>
                  </a:ext>
                </a:extLst>
              </a:tr>
              <a:tr h="370840">
                <a:tc>
                  <a:txBody>
                    <a:bodyPr/>
                    <a:lstStyle/>
                    <a:p>
                      <a:pPr algn="ctr"/>
                      <a:r>
                        <a:rPr lang="en-AU" dirty="0"/>
                        <a:t>1</a:t>
                      </a:r>
                    </a:p>
                  </a:txBody>
                  <a:tcPr/>
                </a:tc>
                <a:extLst>
                  <a:ext uri="{0D108BD9-81ED-4DB2-BD59-A6C34878D82A}">
                    <a16:rowId xmlns:a16="http://schemas.microsoft.com/office/drawing/2014/main" xmlns="" val="3750043988"/>
                  </a:ext>
                </a:extLst>
              </a:tr>
              <a:tr h="370840">
                <a:tc>
                  <a:txBody>
                    <a:bodyPr/>
                    <a:lstStyle/>
                    <a:p>
                      <a:pPr algn="ctr"/>
                      <a:r>
                        <a:rPr lang="en-AU" dirty="0"/>
                        <a:t>0</a:t>
                      </a:r>
                    </a:p>
                  </a:txBody>
                  <a:tcPr/>
                </a:tc>
                <a:extLst>
                  <a:ext uri="{0D108BD9-81ED-4DB2-BD59-A6C34878D82A}">
                    <a16:rowId xmlns:a16="http://schemas.microsoft.com/office/drawing/2014/main" xmlns="" val="1172298450"/>
                  </a:ext>
                </a:extLst>
              </a:tr>
              <a:tr h="370840">
                <a:tc>
                  <a:txBody>
                    <a:bodyPr/>
                    <a:lstStyle/>
                    <a:p>
                      <a:pPr algn="ctr"/>
                      <a:r>
                        <a:rPr lang="en-AU" dirty="0"/>
                        <a:t>…</a:t>
                      </a:r>
                    </a:p>
                  </a:txBody>
                  <a:tcPr/>
                </a:tc>
                <a:extLst>
                  <a:ext uri="{0D108BD9-81ED-4DB2-BD59-A6C34878D82A}">
                    <a16:rowId xmlns:a16="http://schemas.microsoft.com/office/drawing/2014/main" xmlns="" val="3131005326"/>
                  </a:ext>
                </a:extLst>
              </a:tr>
              <a:tr h="370840">
                <a:tc>
                  <a:txBody>
                    <a:bodyPr/>
                    <a:lstStyle/>
                    <a:p>
                      <a:pPr algn="ctr"/>
                      <a:r>
                        <a:rPr lang="en-AU" dirty="0"/>
                        <a:t>0</a:t>
                      </a:r>
                    </a:p>
                  </a:txBody>
                  <a:tcPr/>
                </a:tc>
                <a:extLst>
                  <a:ext uri="{0D108BD9-81ED-4DB2-BD59-A6C34878D82A}">
                    <a16:rowId xmlns:a16="http://schemas.microsoft.com/office/drawing/2014/main" xmlns="" val="4012635554"/>
                  </a:ext>
                </a:extLst>
              </a:tr>
              <a:tr h="370840">
                <a:tc>
                  <a:txBody>
                    <a:bodyPr/>
                    <a:lstStyle/>
                    <a:p>
                      <a:pPr algn="ctr"/>
                      <a:r>
                        <a:rPr lang="en-AU" dirty="0"/>
                        <a:t>0</a:t>
                      </a:r>
                    </a:p>
                  </a:txBody>
                  <a:tcPr/>
                </a:tc>
                <a:extLst>
                  <a:ext uri="{0D108BD9-81ED-4DB2-BD59-A6C34878D82A}">
                    <a16:rowId xmlns:a16="http://schemas.microsoft.com/office/drawing/2014/main" xmlns="" val="3815397919"/>
                  </a:ext>
                </a:extLst>
              </a:tr>
            </a:tbl>
          </a:graphicData>
        </a:graphic>
      </p:graphicFrame>
      <p:graphicFrame>
        <p:nvGraphicFramePr>
          <p:cNvPr id="10" name="Table 9">
            <a:extLst>
              <a:ext uri="{FF2B5EF4-FFF2-40B4-BE49-F238E27FC236}">
                <a16:creationId xmlns:a16="http://schemas.microsoft.com/office/drawing/2014/main" xmlns="" id="{A2DD1B3B-3E06-4F4F-9161-397153880EB9}"/>
              </a:ext>
            </a:extLst>
          </p:cNvPr>
          <p:cNvGraphicFramePr>
            <a:graphicFrameLocks noGrp="1"/>
          </p:cNvGraphicFramePr>
          <p:nvPr>
            <p:extLst/>
          </p:nvPr>
        </p:nvGraphicFramePr>
        <p:xfrm>
          <a:off x="7485009" y="2839860"/>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xmlns="" val="1443587654"/>
                    </a:ext>
                  </a:extLst>
                </a:gridCol>
              </a:tblGrid>
              <a:tr h="370840">
                <a:tc>
                  <a:txBody>
                    <a:bodyPr/>
                    <a:lstStyle/>
                    <a:p>
                      <a:r>
                        <a:rPr lang="en-AU" dirty="0">
                          <a:solidFill>
                            <a:schemeClr val="tx2">
                              <a:lumMod val="60000"/>
                              <a:lumOff val="40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solidFill>
                            <a:schemeClr val="tx2">
                              <a:lumMod val="60000"/>
                              <a:lumOff val="40000"/>
                            </a:schemeClr>
                          </a:solidFill>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solidFill>
                            <a:schemeClr val="tx2">
                              <a:lumMod val="60000"/>
                              <a:lumOff val="40000"/>
                            </a:schemeClr>
                          </a:solidFill>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solidFill>
                            <a:schemeClr val="tx2">
                              <a:lumMod val="60000"/>
                              <a:lumOff val="40000"/>
                            </a:schemeClr>
                          </a:solidFill>
                        </a:rPr>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solidFill>
                            <a:schemeClr val="tx2">
                              <a:lumMod val="60000"/>
                              <a:lumOff val="40000"/>
                            </a:schemeClr>
                          </a:solidFill>
                        </a:rPr>
                        <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solidFill>
                            <a:schemeClr val="tx2">
                              <a:lumMod val="60000"/>
                              <a:lumOff val="40000"/>
                            </a:schemeClr>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solidFill>
                            <a:schemeClr val="tx2">
                              <a:lumMod val="60000"/>
                              <a:lumOff val="40000"/>
                            </a:schemeClr>
                          </a:solidFill>
                        </a:rPr>
                        <a: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solidFill>
                            <a:schemeClr val="tx2">
                              <a:lumMod val="60000"/>
                              <a:lumOff val="40000"/>
                            </a:schemeClr>
                          </a:solidFill>
                        </a:rPr>
                        <a:t>Z</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spTree>
    <p:extLst>
      <p:ext uri="{BB962C8B-B14F-4D97-AF65-F5344CB8AC3E}">
        <p14:creationId xmlns:p14="http://schemas.microsoft.com/office/powerpoint/2010/main" val="23605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normAutofit/>
          </a:bodyPr>
          <a:lstStyle/>
          <a:p>
            <a:r>
              <a:rPr lang="en-AU" sz="2400" dirty="0"/>
              <a:t>Analysis of Counting Sort for English Alphabets</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7013448" cy="2296049"/>
          </a:xfrm>
        </p:spPr>
        <p:txBody>
          <a:bodyPr>
            <a:normAutofit fontScale="62500" lnSpcReduction="20000"/>
          </a:bodyPr>
          <a:lstStyle/>
          <a:p>
            <a:r>
              <a:rPr lang="en-AU" dirty="0"/>
              <a:t>Create an empty array </a:t>
            </a:r>
            <a:r>
              <a:rPr lang="en-AU" b="1" dirty="0"/>
              <a:t>“count” </a:t>
            </a:r>
            <a:r>
              <a:rPr lang="en-AU" dirty="0"/>
              <a:t>of size 26 each value initialized to 0</a:t>
            </a:r>
          </a:p>
          <a:p>
            <a:pPr marL="0" indent="0">
              <a:buNone/>
            </a:pPr>
            <a:r>
              <a:rPr lang="en-AU" dirty="0">
                <a:solidFill>
                  <a:srgbClr val="00B050"/>
                </a:solidFill>
              </a:rPr>
              <a:t>// count # of occurrences for each alphabet</a:t>
            </a:r>
          </a:p>
          <a:p>
            <a:r>
              <a:rPr lang="en-AU" dirty="0"/>
              <a:t>For each char in </a:t>
            </a:r>
            <a:r>
              <a:rPr lang="en-AU" b="1" dirty="0"/>
              <a:t>“Input”:</a:t>
            </a:r>
          </a:p>
          <a:p>
            <a:pPr lvl="1"/>
            <a:r>
              <a:rPr lang="en-AU" b="1" dirty="0"/>
              <a:t>count [ </a:t>
            </a:r>
            <a:r>
              <a:rPr lang="en-AU" b="1" dirty="0" err="1"/>
              <a:t>ord</a:t>
            </a:r>
            <a:r>
              <a:rPr lang="en-AU" b="1" dirty="0"/>
              <a:t>(char) - 64 ]+=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a:t>
            </a:r>
            <a:r>
              <a:rPr lang="en-AU" dirty="0" err="1"/>
              <a:t>chr</a:t>
            </a:r>
            <a:r>
              <a:rPr lang="en-AU" dirty="0"/>
              <a:t>(x+64) to Output </a:t>
            </a:r>
            <a:r>
              <a:rPr lang="en-AU" dirty="0" err="1"/>
              <a:t>NumOfOccurrences</a:t>
            </a:r>
            <a:r>
              <a:rPr lang="en-AU" dirty="0"/>
              <a:t> times</a:t>
            </a:r>
          </a:p>
          <a:p>
            <a:endParaRPr lang="en-AU" dirty="0"/>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301752" y="3088753"/>
            <a:ext cx="8232648" cy="255004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The domain size D in the case for English alphabets is 26 which can be considered a constant. </a:t>
            </a:r>
          </a:p>
          <a:p>
            <a:pPr marL="0" indent="0">
              <a:buNone/>
            </a:pPr>
            <a:r>
              <a:rPr lang="en-AU" sz="1600" dirty="0">
                <a:solidFill>
                  <a:srgbClr val="FF0000"/>
                </a:solidFill>
                <a:highlight>
                  <a:srgbClr val="FFFFFF"/>
                </a:highlight>
              </a:rPr>
              <a:t>Time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r>
              <a:rPr lang="en-AU" sz="1600" dirty="0">
                <a:solidFill>
                  <a:srgbClr val="FF0000"/>
                </a:solidFill>
                <a:highlight>
                  <a:srgbClr val="FFFFFF"/>
                </a:highlight>
              </a:rPr>
              <a:t>Space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73930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78E0-8D5E-43CC-B27F-BAFC94D94D0B}"/>
              </a:ext>
            </a:extLst>
          </p:cNvPr>
          <p:cNvSpPr>
            <a:spLocks noGrp="1"/>
          </p:cNvSpPr>
          <p:nvPr>
            <p:ph type="title"/>
          </p:nvPr>
        </p:nvSpPr>
        <p:spPr/>
        <p:txBody>
          <a:bodyPr/>
          <a:lstStyle/>
          <a:p>
            <a:r>
              <a:rPr lang="en-AU" dirty="0"/>
              <a:t>Stable Counting Sort</a:t>
            </a:r>
          </a:p>
        </p:txBody>
      </p:sp>
      <p:sp>
        <p:nvSpPr>
          <p:cNvPr id="3" name="Footer Placeholder 2">
            <a:extLst>
              <a:ext uri="{FF2B5EF4-FFF2-40B4-BE49-F238E27FC236}">
                <a16:creationId xmlns:a16="http://schemas.microsoft.com/office/drawing/2014/main" xmlns=""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B2F863EC-5931-4471-8F44-2B2FC4A10271}"/>
              </a:ext>
            </a:extLst>
          </p:cNvPr>
          <p:cNvSpPr>
            <a:spLocks noGrp="1"/>
          </p:cNvSpPr>
          <p:nvPr>
            <p:ph sz="quarter" idx="1"/>
          </p:nvPr>
        </p:nvSpPr>
        <p:spPr>
          <a:xfrm>
            <a:off x="136513" y="1006205"/>
            <a:ext cx="8624086" cy="2801823"/>
          </a:xfrm>
        </p:spPr>
        <p:txBody>
          <a:bodyPr>
            <a:normAutofit fontScale="92500" lnSpcReduction="1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pPr lvl="1"/>
            <a:endParaRPr lang="en-AU" dirty="0"/>
          </a:p>
          <a:p>
            <a:endParaRPr lang="en-AU" dirty="0"/>
          </a:p>
        </p:txBody>
      </p:sp>
      <p:graphicFrame>
        <p:nvGraphicFramePr>
          <p:cNvPr id="5" name="Table 4">
            <a:extLst>
              <a:ext uri="{FF2B5EF4-FFF2-40B4-BE49-F238E27FC236}">
                <a16:creationId xmlns:a16="http://schemas.microsoft.com/office/drawing/2014/main" xmlns="" id="{71678E6D-41C5-4C81-9BB3-F832890283D1}"/>
              </a:ext>
            </a:extLst>
          </p:cNvPr>
          <p:cNvGraphicFramePr>
            <a:graphicFrameLocks noGrp="1"/>
          </p:cNvGraphicFramePr>
          <p:nvPr>
            <p:extLst/>
          </p:nvPr>
        </p:nvGraphicFramePr>
        <p:xfrm>
          <a:off x="407743" y="4675415"/>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3</a:t>
                      </a:r>
                    </a:p>
                  </a:txBody>
                  <a:tcPr/>
                </a:tc>
                <a:tc>
                  <a:txBody>
                    <a:bodyPr/>
                    <a:lstStyle/>
                    <a:p>
                      <a:r>
                        <a:rPr lang="en-AU" dirty="0"/>
                        <a:t>5</a:t>
                      </a:r>
                    </a:p>
                  </a:txBody>
                  <a:tcPr/>
                </a:tc>
                <a:tc>
                  <a:txBody>
                    <a:bodyPr/>
                    <a:lstStyle/>
                    <a:p>
                      <a:r>
                        <a:rPr lang="en-AU" dirty="0"/>
                        <a:t>7</a:t>
                      </a:r>
                    </a:p>
                  </a:txBody>
                  <a:tcPr/>
                </a:tc>
                <a:tc>
                  <a:txBody>
                    <a:bodyPr/>
                    <a:lstStyle/>
                    <a:p>
                      <a:r>
                        <a:rPr lang="en-AU" dirty="0"/>
                        <a:t>1</a:t>
                      </a:r>
                    </a:p>
                  </a:txBody>
                  <a:tcPr/>
                </a:tc>
                <a:tc>
                  <a:txBody>
                    <a:bodyPr/>
                    <a:lstStyle/>
                    <a:p>
                      <a:r>
                        <a:rPr lang="en-AU" dirty="0"/>
                        <a:t>7</a:t>
                      </a:r>
                    </a:p>
                  </a:txBody>
                  <a:tcPr/>
                </a:tc>
                <a:tc>
                  <a:txBody>
                    <a:bodyPr/>
                    <a:lstStyle/>
                    <a:p>
                      <a:r>
                        <a:rPr lang="en-AU" dirty="0"/>
                        <a:t>10</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xmlns="" val="10001"/>
                  </a:ext>
                </a:extLst>
              </a:tr>
            </a:tbl>
          </a:graphicData>
        </a:graphic>
      </p:graphicFrame>
      <p:sp>
        <p:nvSpPr>
          <p:cNvPr id="6" name="TextBox 5">
            <a:extLst>
              <a:ext uri="{FF2B5EF4-FFF2-40B4-BE49-F238E27FC236}">
                <a16:creationId xmlns:a16="http://schemas.microsoft.com/office/drawing/2014/main" xmlns=""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xmlns="" id="{11A7F9DF-F71B-402F-B2B1-257E1D91CFE3}"/>
              </a:ext>
            </a:extLst>
          </p:cNvPr>
          <p:cNvSpPr txBox="1"/>
          <p:nvPr/>
        </p:nvSpPr>
        <p:spPr>
          <a:xfrm>
            <a:off x="5212902" y="2449671"/>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xmlns="" id="{FE74FD04-BA93-4416-AE53-503CD4AC0A7E}"/>
              </a:ext>
            </a:extLst>
          </p:cNvPr>
          <p:cNvGraphicFramePr>
            <a:graphicFrameLocks noGrp="1"/>
          </p:cNvGraphicFramePr>
          <p:nvPr>
            <p:extLst/>
          </p:nvPr>
        </p:nvGraphicFramePr>
        <p:xfrm>
          <a:off x="6477000" y="1687466"/>
          <a:ext cx="514694" cy="370840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72786488"/>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r h="370840">
                <a:tc>
                  <a:txBody>
                    <a:bodyPr/>
                    <a:lstStyle/>
                    <a:p>
                      <a:r>
                        <a:rPr lang="en-AU"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815397919"/>
                  </a:ext>
                </a:extLst>
              </a:tr>
            </a:tbl>
          </a:graphicData>
        </a:graphic>
      </p:graphicFrame>
      <p:graphicFrame>
        <p:nvGraphicFramePr>
          <p:cNvPr id="15" name="Table 14">
            <a:extLst>
              <a:ext uri="{FF2B5EF4-FFF2-40B4-BE49-F238E27FC236}">
                <a16:creationId xmlns:a16="http://schemas.microsoft.com/office/drawing/2014/main" xmlns="" id="{444C18C1-2005-48D5-893E-C3C6AFBDF5ED}"/>
              </a:ext>
            </a:extLst>
          </p:cNvPr>
          <p:cNvGraphicFramePr>
            <a:graphicFrameLocks noGrp="1"/>
          </p:cNvGraphicFramePr>
          <p:nvPr>
            <p:extLst/>
          </p:nvPr>
        </p:nvGraphicFramePr>
        <p:xfrm>
          <a:off x="6878217" y="1687466"/>
          <a:ext cx="247306" cy="3708400"/>
        </p:xfrm>
        <a:graphic>
          <a:graphicData uri="http://schemas.openxmlformats.org/drawingml/2006/table">
            <a:tbl>
              <a:tblPr firstRow="1" bandRow="1">
                <a:tableStyleId>{5940675A-B579-460E-94D1-54222C63F5DA}</a:tableStyleId>
              </a:tblPr>
              <a:tblGrid>
                <a:gridCol w="247306">
                  <a:extLst>
                    <a:ext uri="{9D8B030D-6E8A-4147-A177-3AD203B41FA5}">
                      <a16:colId xmlns:a16="http://schemas.microsoft.com/office/drawing/2014/main" xmlns="" val="1443587654"/>
                    </a:ext>
                  </a:extLst>
                </a:gridCol>
              </a:tblGrid>
              <a:tr h="370840">
                <a:tc>
                  <a:txBody>
                    <a:bodyPr/>
                    <a:lstStyle/>
                    <a:p>
                      <a:endParaRPr lang="en-AU" dirty="0"/>
                    </a:p>
                  </a:txBody>
                  <a:tcPr/>
                </a:tc>
                <a:extLst>
                  <a:ext uri="{0D108BD9-81ED-4DB2-BD59-A6C34878D82A}">
                    <a16:rowId xmlns:a16="http://schemas.microsoft.com/office/drawing/2014/main" xmlns="" val="972786488"/>
                  </a:ext>
                </a:extLst>
              </a:tr>
              <a:tr h="370840">
                <a:tc>
                  <a:txBody>
                    <a:bodyPr/>
                    <a:lstStyle/>
                    <a:p>
                      <a:endParaRPr lang="en-AU" dirty="0"/>
                    </a:p>
                  </a:txBody>
                  <a:tcPr/>
                </a:tc>
                <a:extLst>
                  <a:ext uri="{0D108BD9-81ED-4DB2-BD59-A6C34878D82A}">
                    <a16:rowId xmlns:a16="http://schemas.microsoft.com/office/drawing/2014/main" xmlns="" val="3952624140"/>
                  </a:ext>
                </a:extLst>
              </a:tr>
              <a:tr h="370840">
                <a:tc>
                  <a:txBody>
                    <a:bodyPr/>
                    <a:lstStyle/>
                    <a:p>
                      <a:endParaRPr lang="en-AU" dirty="0"/>
                    </a:p>
                  </a:txBody>
                  <a:tcPr/>
                </a:tc>
                <a:extLst>
                  <a:ext uri="{0D108BD9-81ED-4DB2-BD59-A6C34878D82A}">
                    <a16:rowId xmlns:a16="http://schemas.microsoft.com/office/drawing/2014/main" xmlns="" val="2363227868"/>
                  </a:ext>
                </a:extLst>
              </a:tr>
              <a:tr h="370840">
                <a:tc>
                  <a:txBody>
                    <a:bodyPr/>
                    <a:lstStyle/>
                    <a:p>
                      <a:endParaRPr lang="en-AU" dirty="0"/>
                    </a:p>
                  </a:txBody>
                  <a:tcPr/>
                </a:tc>
                <a:extLst>
                  <a:ext uri="{0D108BD9-81ED-4DB2-BD59-A6C34878D82A}">
                    <a16:rowId xmlns:a16="http://schemas.microsoft.com/office/drawing/2014/main" xmlns="" val="2632159345"/>
                  </a:ext>
                </a:extLst>
              </a:tr>
              <a:tr h="370840">
                <a:tc>
                  <a:txBody>
                    <a:bodyPr/>
                    <a:lstStyle/>
                    <a:p>
                      <a:endParaRPr lang="en-AU" dirty="0"/>
                    </a:p>
                  </a:txBody>
                  <a:tcPr/>
                </a:tc>
                <a:extLst>
                  <a:ext uri="{0D108BD9-81ED-4DB2-BD59-A6C34878D82A}">
                    <a16:rowId xmlns:a16="http://schemas.microsoft.com/office/drawing/2014/main" xmlns="" val="186794301"/>
                  </a:ext>
                </a:extLst>
              </a:tr>
              <a:tr h="370840">
                <a:tc>
                  <a:txBody>
                    <a:bodyPr/>
                    <a:lstStyle/>
                    <a:p>
                      <a:endParaRPr lang="en-AU" dirty="0"/>
                    </a:p>
                  </a:txBody>
                  <a:tcPr/>
                </a:tc>
                <a:extLst>
                  <a:ext uri="{0D108BD9-81ED-4DB2-BD59-A6C34878D82A}">
                    <a16:rowId xmlns:a16="http://schemas.microsoft.com/office/drawing/2014/main" xmlns="" val="3750043988"/>
                  </a:ext>
                </a:extLst>
              </a:tr>
              <a:tr h="370840">
                <a:tc>
                  <a:txBody>
                    <a:bodyPr/>
                    <a:lstStyle/>
                    <a:p>
                      <a:endParaRPr lang="en-AU" dirty="0"/>
                    </a:p>
                  </a:txBody>
                  <a:tcPr/>
                </a:tc>
                <a:extLst>
                  <a:ext uri="{0D108BD9-81ED-4DB2-BD59-A6C34878D82A}">
                    <a16:rowId xmlns:a16="http://schemas.microsoft.com/office/drawing/2014/main" xmlns="" val="1172298450"/>
                  </a:ext>
                </a:extLst>
              </a:tr>
              <a:tr h="370840">
                <a:tc>
                  <a:txBody>
                    <a:bodyPr/>
                    <a:lstStyle/>
                    <a:p>
                      <a:endParaRPr lang="en-AU" dirty="0"/>
                    </a:p>
                  </a:txBody>
                  <a:tcPr/>
                </a:tc>
                <a:extLst>
                  <a:ext uri="{0D108BD9-81ED-4DB2-BD59-A6C34878D82A}">
                    <a16:rowId xmlns:a16="http://schemas.microsoft.com/office/drawing/2014/main" xmlns="" val="3131005326"/>
                  </a:ext>
                </a:extLst>
              </a:tr>
              <a:tr h="370840">
                <a:tc>
                  <a:txBody>
                    <a:bodyPr/>
                    <a:lstStyle/>
                    <a:p>
                      <a:endParaRPr lang="en-AU" dirty="0"/>
                    </a:p>
                  </a:txBody>
                  <a:tcPr/>
                </a:tc>
                <a:extLst>
                  <a:ext uri="{0D108BD9-81ED-4DB2-BD59-A6C34878D82A}">
                    <a16:rowId xmlns:a16="http://schemas.microsoft.com/office/drawing/2014/main" xmlns="" val="4012635554"/>
                  </a:ext>
                </a:extLst>
              </a:tr>
              <a:tr h="370840">
                <a:tc>
                  <a:txBody>
                    <a:bodyPr/>
                    <a:lstStyle/>
                    <a:p>
                      <a:endParaRPr lang="en-AU" dirty="0"/>
                    </a:p>
                  </a:txBody>
                  <a:tcPr/>
                </a:tc>
                <a:extLst>
                  <a:ext uri="{0D108BD9-81ED-4DB2-BD59-A6C34878D82A}">
                    <a16:rowId xmlns:a16="http://schemas.microsoft.com/office/drawing/2014/main" xmlns="" val="3815397919"/>
                  </a:ext>
                </a:extLst>
              </a:tr>
            </a:tbl>
          </a:graphicData>
        </a:graphic>
      </p:graphicFrame>
      <p:cxnSp>
        <p:nvCxnSpPr>
          <p:cNvPr id="17" name="Straight Arrow Connector 16">
            <a:extLst>
              <a:ext uri="{FF2B5EF4-FFF2-40B4-BE49-F238E27FC236}">
                <a16:creationId xmlns:a16="http://schemas.microsoft.com/office/drawing/2014/main" xmlns="" id="{B1AA2A3B-3D5B-47FE-BC43-CB4E22044595}"/>
              </a:ext>
            </a:extLst>
          </p:cNvPr>
          <p:cNvCxnSpPr>
            <a:cxnSpLocks/>
          </p:cNvCxnSpPr>
          <p:nvPr/>
        </p:nvCxnSpPr>
        <p:spPr>
          <a:xfrm>
            <a:off x="1703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25BF8164-0C62-4051-8A76-7B191227017B}"/>
              </a:ext>
            </a:extLst>
          </p:cNvPr>
          <p:cNvSpPr/>
          <p:nvPr/>
        </p:nvSpPr>
        <p:spPr>
          <a:xfrm>
            <a:off x="7367324" y="245092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cxnSp>
        <p:nvCxnSpPr>
          <p:cNvPr id="21" name="Straight Arrow Connector 20">
            <a:extLst>
              <a:ext uri="{FF2B5EF4-FFF2-40B4-BE49-F238E27FC236}">
                <a16:creationId xmlns:a16="http://schemas.microsoft.com/office/drawing/2014/main" xmlns="" id="{61E27905-582C-4C5F-B910-A94ACC71B5E7}"/>
              </a:ext>
            </a:extLst>
          </p:cNvPr>
          <p:cNvCxnSpPr>
            <a:cxnSpLocks/>
          </p:cNvCxnSpPr>
          <p:nvPr/>
        </p:nvCxnSpPr>
        <p:spPr>
          <a:xfrm>
            <a:off x="6983343" y="2600457"/>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59EC34A-0058-4382-94AB-4B6D01240386}"/>
              </a:ext>
            </a:extLst>
          </p:cNvPr>
          <p:cNvCxnSpPr>
            <a:cxnSpLocks/>
          </p:cNvCxnSpPr>
          <p:nvPr/>
        </p:nvCxnSpPr>
        <p:spPr>
          <a:xfrm>
            <a:off x="25413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C3BA897-9D23-4892-BA97-C86C1267566E}"/>
              </a:ext>
            </a:extLst>
          </p:cNvPr>
          <p:cNvCxnSpPr>
            <a:cxnSpLocks/>
          </p:cNvCxnSpPr>
          <p:nvPr/>
        </p:nvCxnSpPr>
        <p:spPr>
          <a:xfrm>
            <a:off x="3379543"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74EB2D92-4EFA-4F4D-90B9-72B8C2575584}"/>
              </a:ext>
            </a:extLst>
          </p:cNvPr>
          <p:cNvCxnSpPr>
            <a:cxnSpLocks/>
          </p:cNvCxnSpPr>
          <p:nvPr/>
        </p:nvCxnSpPr>
        <p:spPr>
          <a:xfrm>
            <a:off x="4214695" y="4109644"/>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185194F0-2C33-4D19-8D8F-D798E5491C58}"/>
              </a:ext>
            </a:extLst>
          </p:cNvPr>
          <p:cNvCxnSpPr>
            <a:cxnSpLocks/>
          </p:cNvCxnSpPr>
          <p:nvPr/>
        </p:nvCxnSpPr>
        <p:spPr>
          <a:xfrm>
            <a:off x="5212902"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797A665B-BB5E-49AC-9538-D5EBDED992FB}"/>
              </a:ext>
            </a:extLst>
          </p:cNvPr>
          <p:cNvCxnSpPr>
            <a:cxnSpLocks/>
          </p:cNvCxnSpPr>
          <p:nvPr/>
        </p:nvCxnSpPr>
        <p:spPr>
          <a:xfrm>
            <a:off x="5894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6C31D70C-EA90-4E63-BA2F-723158898D0B}"/>
              </a:ext>
            </a:extLst>
          </p:cNvPr>
          <p:cNvSpPr/>
          <p:nvPr/>
        </p:nvSpPr>
        <p:spPr>
          <a:xfrm>
            <a:off x="7392911" y="3200525"/>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cxnSp>
        <p:nvCxnSpPr>
          <p:cNvPr id="29" name="Straight Arrow Connector 28">
            <a:extLst>
              <a:ext uri="{FF2B5EF4-FFF2-40B4-BE49-F238E27FC236}">
                <a16:creationId xmlns:a16="http://schemas.microsoft.com/office/drawing/2014/main" xmlns="" id="{016D57DB-7630-4D6D-BE3B-77DED6220907}"/>
              </a:ext>
            </a:extLst>
          </p:cNvPr>
          <p:cNvCxnSpPr>
            <a:cxnSpLocks/>
          </p:cNvCxnSpPr>
          <p:nvPr/>
        </p:nvCxnSpPr>
        <p:spPr>
          <a:xfrm>
            <a:off x="7008930" y="3352800"/>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6BA6314F-9F50-4F52-95A1-903C41ADF3CB}"/>
              </a:ext>
            </a:extLst>
          </p:cNvPr>
          <p:cNvSpPr/>
          <p:nvPr/>
        </p:nvSpPr>
        <p:spPr>
          <a:xfrm>
            <a:off x="7367324" y="396287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cxnSp>
        <p:nvCxnSpPr>
          <p:cNvPr id="31" name="Straight Arrow Connector 30">
            <a:extLst>
              <a:ext uri="{FF2B5EF4-FFF2-40B4-BE49-F238E27FC236}">
                <a16:creationId xmlns:a16="http://schemas.microsoft.com/office/drawing/2014/main" xmlns="" id="{17175D36-E5E6-4552-AC75-C99083AF7DFB}"/>
              </a:ext>
            </a:extLst>
          </p:cNvPr>
          <p:cNvCxnSpPr>
            <a:cxnSpLocks/>
          </p:cNvCxnSpPr>
          <p:nvPr/>
        </p:nvCxnSpPr>
        <p:spPr>
          <a:xfrm>
            <a:off x="6983343" y="4115152"/>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E4679905-2D22-4538-BE07-51A4F96D25B3}"/>
              </a:ext>
            </a:extLst>
          </p:cNvPr>
          <p:cNvSpPr/>
          <p:nvPr/>
        </p:nvSpPr>
        <p:spPr>
          <a:xfrm>
            <a:off x="7394381" y="5029200"/>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cxnSp>
        <p:nvCxnSpPr>
          <p:cNvPr id="33" name="Straight Arrow Connector 32">
            <a:extLst>
              <a:ext uri="{FF2B5EF4-FFF2-40B4-BE49-F238E27FC236}">
                <a16:creationId xmlns:a16="http://schemas.microsoft.com/office/drawing/2014/main" xmlns="" id="{6BC0C9A8-2C13-417E-9AC7-F8B0577E822F}"/>
              </a:ext>
            </a:extLst>
          </p:cNvPr>
          <p:cNvCxnSpPr>
            <a:cxnSpLocks/>
          </p:cNvCxnSpPr>
          <p:nvPr/>
        </p:nvCxnSpPr>
        <p:spPr>
          <a:xfrm>
            <a:off x="7010400" y="5181475"/>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F591FF43-06B5-4088-903E-293420BCFCF4}"/>
              </a:ext>
            </a:extLst>
          </p:cNvPr>
          <p:cNvSpPr/>
          <p:nvPr/>
        </p:nvSpPr>
        <p:spPr>
          <a:xfrm>
            <a:off x="7347490" y="1738760"/>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cxnSp>
        <p:nvCxnSpPr>
          <p:cNvPr id="35" name="Straight Arrow Connector 34">
            <a:extLst>
              <a:ext uri="{FF2B5EF4-FFF2-40B4-BE49-F238E27FC236}">
                <a16:creationId xmlns:a16="http://schemas.microsoft.com/office/drawing/2014/main" xmlns="" id="{D76BB9F6-67E2-45AD-8834-0B076C1C3530}"/>
              </a:ext>
            </a:extLst>
          </p:cNvPr>
          <p:cNvCxnSpPr>
            <a:cxnSpLocks/>
          </p:cNvCxnSpPr>
          <p:nvPr/>
        </p:nvCxnSpPr>
        <p:spPr>
          <a:xfrm>
            <a:off x="6963510" y="1888291"/>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351AB045-9B07-4AA6-8CCA-63B2A28CBF2D}"/>
              </a:ext>
            </a:extLst>
          </p:cNvPr>
          <p:cNvSpPr/>
          <p:nvPr/>
        </p:nvSpPr>
        <p:spPr>
          <a:xfrm>
            <a:off x="8170183" y="395696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39" name="TextBox 38">
            <a:extLst>
              <a:ext uri="{FF2B5EF4-FFF2-40B4-BE49-F238E27FC236}">
                <a16:creationId xmlns:a16="http://schemas.microsoft.com/office/drawing/2014/main" xmlns=""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sp>
        <p:nvSpPr>
          <p:cNvPr id="40" name="Rectangle 39">
            <a:extLst>
              <a:ext uri="{FF2B5EF4-FFF2-40B4-BE49-F238E27FC236}">
                <a16:creationId xmlns:a16="http://schemas.microsoft.com/office/drawing/2014/main" xmlns="" id="{B19B06A3-7E3C-425D-8E07-2A8920D446F1}"/>
              </a:ext>
            </a:extLst>
          </p:cNvPr>
          <p:cNvSpPr/>
          <p:nvPr/>
        </p:nvSpPr>
        <p:spPr>
          <a:xfrm>
            <a:off x="2286000" y="5775348"/>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sp>
        <p:nvSpPr>
          <p:cNvPr id="41" name="Rectangle 40">
            <a:extLst>
              <a:ext uri="{FF2B5EF4-FFF2-40B4-BE49-F238E27FC236}">
                <a16:creationId xmlns:a16="http://schemas.microsoft.com/office/drawing/2014/main" xmlns="" id="{9B0E5B20-0BF8-4220-845B-468DB32105DF}"/>
              </a:ext>
            </a:extLst>
          </p:cNvPr>
          <p:cNvSpPr/>
          <p:nvPr/>
        </p:nvSpPr>
        <p:spPr>
          <a:xfrm>
            <a:off x="3220363" y="5778340"/>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sp>
        <p:nvSpPr>
          <p:cNvPr id="42" name="Rectangle 41">
            <a:extLst>
              <a:ext uri="{FF2B5EF4-FFF2-40B4-BE49-F238E27FC236}">
                <a16:creationId xmlns:a16="http://schemas.microsoft.com/office/drawing/2014/main" xmlns="" id="{ECE334AF-EB36-4443-B18D-5C37CA3EFF0B}"/>
              </a:ext>
            </a:extLst>
          </p:cNvPr>
          <p:cNvSpPr/>
          <p:nvPr/>
        </p:nvSpPr>
        <p:spPr>
          <a:xfrm>
            <a:off x="4032501" y="577220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sp>
        <p:nvSpPr>
          <p:cNvPr id="43" name="Rectangle 42">
            <a:extLst>
              <a:ext uri="{FF2B5EF4-FFF2-40B4-BE49-F238E27FC236}">
                <a16:creationId xmlns:a16="http://schemas.microsoft.com/office/drawing/2014/main" xmlns="" id="{FAEE0FA0-0A90-4BE1-AF89-6E7AB475DEC8}"/>
              </a:ext>
            </a:extLst>
          </p:cNvPr>
          <p:cNvSpPr/>
          <p:nvPr/>
        </p:nvSpPr>
        <p:spPr>
          <a:xfrm>
            <a:off x="4844639" y="5779751"/>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sp>
        <p:nvSpPr>
          <p:cNvPr id="44" name="Rectangle 43">
            <a:extLst>
              <a:ext uri="{FF2B5EF4-FFF2-40B4-BE49-F238E27FC236}">
                <a16:creationId xmlns:a16="http://schemas.microsoft.com/office/drawing/2014/main" xmlns="" id="{5DA0263D-67E6-4935-863C-A8161FDDD9FE}"/>
              </a:ext>
            </a:extLst>
          </p:cNvPr>
          <p:cNvSpPr/>
          <p:nvPr/>
        </p:nvSpPr>
        <p:spPr>
          <a:xfrm>
            <a:off x="5630716" y="577003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45" name="Rectangle 44">
            <a:extLst>
              <a:ext uri="{FF2B5EF4-FFF2-40B4-BE49-F238E27FC236}">
                <a16:creationId xmlns:a16="http://schemas.microsoft.com/office/drawing/2014/main" xmlns="" id="{A35211A7-2E69-438B-9402-968DC700AB59}"/>
              </a:ext>
            </a:extLst>
          </p:cNvPr>
          <p:cNvSpPr/>
          <p:nvPr/>
        </p:nvSpPr>
        <p:spPr>
          <a:xfrm>
            <a:off x="6438293" y="5783448"/>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spTree>
    <p:extLst>
      <p:ext uri="{BB962C8B-B14F-4D97-AF65-F5344CB8AC3E}">
        <p14:creationId xmlns:p14="http://schemas.microsoft.com/office/powerpoint/2010/main" val="15366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0" presetClass="exit" presetSubtype="0" fill="hold" nodeType="with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0" presetClass="exit" presetSubtype="0" fill="hold"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0" grpId="0" animBg="1"/>
      <p:bldP spid="28" grpId="0" animBg="1"/>
      <p:bldP spid="30" grpId="0" animBg="1"/>
      <p:bldP spid="32" grpId="0" animBg="1"/>
      <p:bldP spid="34" grpId="0" animBg="1"/>
      <p:bldP spid="38" grpId="0" animBg="1"/>
      <p:bldP spid="40" grpId="0" animBg="1"/>
      <p:bldP spid="41" grpId="0" animBg="1"/>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normAutofit/>
          </a:bodyPr>
          <a:lstStyle/>
          <a:p>
            <a:r>
              <a:rPr lang="en-AU" sz="2400" dirty="0"/>
              <a:t>Analysis of Stable Counting Sort</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7013448" cy="2296049"/>
          </a:xfrm>
        </p:spPr>
        <p:txBody>
          <a:bodyPr>
            <a:normAutofit fontScale="77500" lnSpcReduction="2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endParaRPr lang="en-AU" dirty="0"/>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452628" y="3401122"/>
            <a:ext cx="8383524" cy="277107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D be the domain size and N be the number of values in Input.</a:t>
            </a:r>
          </a:p>
          <a:p>
            <a:pPr marL="0" indent="0">
              <a:buNone/>
            </a:pPr>
            <a:r>
              <a:rPr lang="en-AU" sz="1600" dirty="0">
                <a:solidFill>
                  <a:srgbClr val="FF0000"/>
                </a:solidFill>
                <a:highlight>
                  <a:srgbClr val="FFFFFF"/>
                </a:highlight>
              </a:rPr>
              <a:t>Time Complexity:</a:t>
            </a:r>
          </a:p>
          <a:p>
            <a:r>
              <a:rPr lang="en-AU" sz="1600" dirty="0">
                <a:highlight>
                  <a:srgbClr val="FFFFFF"/>
                </a:highlight>
              </a:rPr>
              <a:t>O(N+D)</a:t>
            </a:r>
          </a:p>
          <a:p>
            <a:r>
              <a:rPr lang="en-AU" sz="1600" dirty="0">
                <a:highlight>
                  <a:srgbClr val="FFFFFF"/>
                </a:highlight>
              </a:rPr>
              <a:t>Note: For our example, since domain is marks (0 to 100), D can be considered a constant!</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endParaRPr lang="en-AU" sz="1600" dirty="0">
              <a:highlight>
                <a:srgbClr val="FFFFFF"/>
              </a:highlight>
            </a:endParaRPr>
          </a:p>
          <a:p>
            <a:pPr marL="0" indent="0">
              <a:buNone/>
            </a:pPr>
            <a:r>
              <a:rPr lang="en-AU" sz="1600" dirty="0">
                <a:highlight>
                  <a:srgbClr val="FFFFFF"/>
                </a:highlight>
              </a:rPr>
              <a:t>Stable sorting can also be used for sorting English alphabets using the same idea! </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13708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rgbClr val="00B050"/>
                </a:solidFill>
              </a:rPr>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1329556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lstStyle/>
          <a:p>
            <a:r>
              <a:rPr lang="en-AU" dirty="0"/>
              <a:t>Radix Sort</a:t>
            </a:r>
          </a:p>
        </p:txBody>
      </p:sp>
      <p:sp>
        <p:nvSpPr>
          <p:cNvPr id="3" name="Footer Placeholder 2">
            <a:extLst>
              <a:ext uri="{FF2B5EF4-FFF2-40B4-BE49-F238E27FC236}">
                <a16:creationId xmlns:a16="http://schemas.microsoft.com/office/drawing/2014/main" xmlns=""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5" name="Content Placeholder 3">
            <a:extLst>
              <a:ext uri="{FF2B5EF4-FFF2-40B4-BE49-F238E27FC236}">
                <a16:creationId xmlns:a16="http://schemas.microsoft.com/office/drawing/2014/main" xmlns="" id="{ED78FCF7-62C0-4A89-9207-6D379F398332}"/>
              </a:ext>
            </a:extLst>
          </p:cNvPr>
          <p:cNvGraphicFramePr>
            <a:graphicFrameLocks/>
          </p:cNvGraphicFramePr>
          <p:nvPr>
            <p:extLst/>
          </p:nvPr>
        </p:nvGraphicFramePr>
        <p:xfrm>
          <a:off x="301752"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6" name="Content Placeholder 3">
            <a:extLst>
              <a:ext uri="{FF2B5EF4-FFF2-40B4-BE49-F238E27FC236}">
                <a16:creationId xmlns:a16="http://schemas.microsoft.com/office/drawing/2014/main" xmlns="" id="{A19A7D7D-C09B-42D8-9A07-7F65E7E6676B}"/>
              </a:ext>
            </a:extLst>
          </p:cNvPr>
          <p:cNvGraphicFramePr>
            <a:graphicFrameLocks/>
          </p:cNvGraphicFramePr>
          <p:nvPr>
            <p:extLst/>
          </p:nvPr>
        </p:nvGraphicFramePr>
        <p:xfrm>
          <a:off x="2259687" y="1963364"/>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Arrow: Right 6">
            <a:extLst>
              <a:ext uri="{FF2B5EF4-FFF2-40B4-BE49-F238E27FC236}">
                <a16:creationId xmlns:a16="http://schemas.microsoft.com/office/drawing/2014/main" xmlns="" id="{3F64E277-0085-409D-8B01-BEA061B1BDE7}"/>
              </a:ext>
            </a:extLst>
          </p:cNvPr>
          <p:cNvSpPr/>
          <p:nvPr/>
        </p:nvSpPr>
        <p:spPr>
          <a:xfrm>
            <a:off x="1295400" y="38862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a:extLst>
              <a:ext uri="{FF2B5EF4-FFF2-40B4-BE49-F238E27FC236}">
                <a16:creationId xmlns:a16="http://schemas.microsoft.com/office/drawing/2014/main" xmlns="" id="{8F4BB743-8EA4-48EF-8A7D-308B6F423579}"/>
              </a:ext>
            </a:extLst>
          </p:cNvPr>
          <p:cNvSpPr txBox="1"/>
          <p:nvPr/>
        </p:nvSpPr>
        <p:spPr>
          <a:xfrm>
            <a:off x="1281938" y="4358640"/>
            <a:ext cx="941323" cy="923330"/>
          </a:xfrm>
          <a:prstGeom prst="rect">
            <a:avLst/>
          </a:prstGeom>
          <a:noFill/>
        </p:spPr>
        <p:txBody>
          <a:bodyPr wrap="square" rtlCol="0">
            <a:spAutoFit/>
          </a:bodyPr>
          <a:lstStyle/>
          <a:p>
            <a:r>
              <a:rPr lang="en-AU" dirty="0"/>
              <a:t>Sort on 4</a:t>
            </a:r>
            <a:r>
              <a:rPr lang="en-AU" baseline="30000" dirty="0"/>
              <a:t>th</a:t>
            </a:r>
            <a:r>
              <a:rPr lang="en-AU" dirty="0"/>
              <a:t> column</a:t>
            </a:r>
          </a:p>
        </p:txBody>
      </p:sp>
      <p:sp>
        <p:nvSpPr>
          <p:cNvPr id="9" name="Arrow: Right 8">
            <a:extLst>
              <a:ext uri="{FF2B5EF4-FFF2-40B4-BE49-F238E27FC236}">
                <a16:creationId xmlns:a16="http://schemas.microsoft.com/office/drawing/2014/main" xmlns="" id="{4FFCDC5A-3DB9-4CB4-80C4-D59BA404D87E}"/>
              </a:ext>
            </a:extLst>
          </p:cNvPr>
          <p:cNvSpPr/>
          <p:nvPr/>
        </p:nvSpPr>
        <p:spPr>
          <a:xfrm>
            <a:off x="3280366"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a:extLst>
              <a:ext uri="{FF2B5EF4-FFF2-40B4-BE49-F238E27FC236}">
                <a16:creationId xmlns:a16="http://schemas.microsoft.com/office/drawing/2014/main" xmlns="" id="{3DD8874B-1516-47BB-AC68-08A2753CC195}"/>
              </a:ext>
            </a:extLst>
          </p:cNvPr>
          <p:cNvSpPr txBox="1"/>
          <p:nvPr/>
        </p:nvSpPr>
        <p:spPr>
          <a:xfrm>
            <a:off x="3266904" y="4335780"/>
            <a:ext cx="941323" cy="923330"/>
          </a:xfrm>
          <a:prstGeom prst="rect">
            <a:avLst/>
          </a:prstGeom>
          <a:noFill/>
        </p:spPr>
        <p:txBody>
          <a:bodyPr wrap="square" rtlCol="0">
            <a:spAutoFit/>
          </a:bodyPr>
          <a:lstStyle/>
          <a:p>
            <a:r>
              <a:rPr lang="en-AU" dirty="0"/>
              <a:t>Sort on 3</a:t>
            </a:r>
            <a:r>
              <a:rPr lang="en-AU" baseline="30000" dirty="0"/>
              <a:t>rd</a:t>
            </a:r>
            <a:r>
              <a:rPr lang="en-AU" dirty="0"/>
              <a:t>  column</a:t>
            </a:r>
          </a:p>
        </p:txBody>
      </p:sp>
      <p:graphicFrame>
        <p:nvGraphicFramePr>
          <p:cNvPr id="11" name="Content Placeholder 3">
            <a:extLst>
              <a:ext uri="{FF2B5EF4-FFF2-40B4-BE49-F238E27FC236}">
                <a16:creationId xmlns:a16="http://schemas.microsoft.com/office/drawing/2014/main" xmlns="" id="{69735203-762B-490F-8C6D-D6FC24F80CD8}"/>
              </a:ext>
            </a:extLst>
          </p:cNvPr>
          <p:cNvGraphicFramePr>
            <a:graphicFrameLocks/>
          </p:cNvGraphicFramePr>
          <p:nvPr>
            <p:extLst/>
          </p:nvPr>
        </p:nvGraphicFramePr>
        <p:xfrm>
          <a:off x="4241800" y="193548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
        <p:nvSpPr>
          <p:cNvPr id="12" name="Arrow: Right 11">
            <a:extLst>
              <a:ext uri="{FF2B5EF4-FFF2-40B4-BE49-F238E27FC236}">
                <a16:creationId xmlns:a16="http://schemas.microsoft.com/office/drawing/2014/main" xmlns="" id="{3289A06B-9620-4EC2-924E-F31FF9D4FD97}"/>
              </a:ext>
            </a:extLst>
          </p:cNvPr>
          <p:cNvSpPr/>
          <p:nvPr/>
        </p:nvSpPr>
        <p:spPr>
          <a:xfrm>
            <a:off x="5152434"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xmlns="" id="{BECAF998-443F-4F12-B6D8-4A459E179D04}"/>
              </a:ext>
            </a:extLst>
          </p:cNvPr>
          <p:cNvSpPr txBox="1"/>
          <p:nvPr/>
        </p:nvSpPr>
        <p:spPr>
          <a:xfrm>
            <a:off x="5138972" y="4335780"/>
            <a:ext cx="941323" cy="923330"/>
          </a:xfrm>
          <a:prstGeom prst="rect">
            <a:avLst/>
          </a:prstGeom>
          <a:noFill/>
        </p:spPr>
        <p:txBody>
          <a:bodyPr wrap="square" rtlCol="0">
            <a:spAutoFit/>
          </a:bodyPr>
          <a:lstStyle/>
          <a:p>
            <a:r>
              <a:rPr lang="en-AU" dirty="0"/>
              <a:t>Sort on 2</a:t>
            </a:r>
            <a:r>
              <a:rPr lang="en-AU" baseline="30000" dirty="0"/>
              <a:t>nd</a:t>
            </a:r>
            <a:r>
              <a:rPr lang="en-AU" dirty="0"/>
              <a:t>  column</a:t>
            </a:r>
          </a:p>
        </p:txBody>
      </p:sp>
      <p:graphicFrame>
        <p:nvGraphicFramePr>
          <p:cNvPr id="14" name="Content Placeholder 3">
            <a:extLst>
              <a:ext uri="{FF2B5EF4-FFF2-40B4-BE49-F238E27FC236}">
                <a16:creationId xmlns:a16="http://schemas.microsoft.com/office/drawing/2014/main" xmlns="" id="{9429D993-5419-4F0B-8886-D28DFBE0ADF2}"/>
              </a:ext>
            </a:extLst>
          </p:cNvPr>
          <p:cNvGraphicFramePr>
            <a:graphicFrameLocks/>
          </p:cNvGraphicFramePr>
          <p:nvPr>
            <p:extLst/>
          </p:nvPr>
        </p:nvGraphicFramePr>
        <p:xfrm>
          <a:off x="6093757"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15" name="Arrow: Right 14">
            <a:extLst>
              <a:ext uri="{FF2B5EF4-FFF2-40B4-BE49-F238E27FC236}">
                <a16:creationId xmlns:a16="http://schemas.microsoft.com/office/drawing/2014/main" xmlns="" id="{9717C080-847D-423C-979A-388C500B2717}"/>
              </a:ext>
            </a:extLst>
          </p:cNvPr>
          <p:cNvSpPr/>
          <p:nvPr/>
        </p:nvSpPr>
        <p:spPr>
          <a:xfrm>
            <a:off x="7004236" y="37338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xmlns="" id="{7538E2D7-F2D5-4C38-831B-7A352CD40871}"/>
              </a:ext>
            </a:extLst>
          </p:cNvPr>
          <p:cNvSpPr txBox="1"/>
          <p:nvPr/>
        </p:nvSpPr>
        <p:spPr>
          <a:xfrm>
            <a:off x="6990774" y="4206240"/>
            <a:ext cx="941323" cy="923330"/>
          </a:xfrm>
          <a:prstGeom prst="rect">
            <a:avLst/>
          </a:prstGeom>
          <a:noFill/>
        </p:spPr>
        <p:txBody>
          <a:bodyPr wrap="square" rtlCol="0">
            <a:spAutoFit/>
          </a:bodyPr>
          <a:lstStyle/>
          <a:p>
            <a:r>
              <a:rPr lang="en-AU" dirty="0"/>
              <a:t>Sort on 1</a:t>
            </a:r>
            <a:r>
              <a:rPr lang="en-AU" baseline="30000" dirty="0"/>
              <a:t>st</a:t>
            </a:r>
            <a:r>
              <a:rPr lang="en-AU" dirty="0"/>
              <a:t>   column</a:t>
            </a:r>
          </a:p>
        </p:txBody>
      </p:sp>
      <p:graphicFrame>
        <p:nvGraphicFramePr>
          <p:cNvPr id="17" name="Content Placeholder 3">
            <a:extLst>
              <a:ext uri="{FF2B5EF4-FFF2-40B4-BE49-F238E27FC236}">
                <a16:creationId xmlns:a16="http://schemas.microsoft.com/office/drawing/2014/main" xmlns="" id="{23280AFB-4B8E-4AAF-B71B-CB9405E51D7B}"/>
              </a:ext>
            </a:extLst>
          </p:cNvPr>
          <p:cNvGraphicFramePr>
            <a:graphicFrameLocks/>
          </p:cNvGraphicFramePr>
          <p:nvPr>
            <p:extLst/>
          </p:nvPr>
        </p:nvGraphicFramePr>
        <p:xfrm>
          <a:off x="7988549" y="1908132"/>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1"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710952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V</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0962871"/>
                  </a:ext>
                </a:extLst>
              </a:tr>
              <a:tr h="288290">
                <a:tc>
                  <a:txBody>
                    <a:body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a:t>
            </a:r>
            <a:r>
              <a:rPr lang="en-AU" dirty="0">
                <a:solidFill>
                  <a:srgbClr val="00B050"/>
                </a:solidFill>
              </a:rPr>
              <a:t>stable</a:t>
            </a:r>
            <a:r>
              <a:rPr lang="en-AU" dirty="0"/>
              <a:t> sort to sort them on the M-</a:t>
            </a:r>
            <a:r>
              <a:rPr lang="en-AU" dirty="0" err="1"/>
              <a:t>th</a:t>
            </a:r>
            <a:r>
              <a:rPr lang="en-AU" dirty="0"/>
              <a:t> column  </a:t>
            </a:r>
          </a:p>
          <a:p>
            <a:r>
              <a:rPr lang="en-AU" dirty="0"/>
              <a:t>Use </a:t>
            </a:r>
            <a:r>
              <a:rPr lang="en-AU" dirty="0">
                <a:solidFill>
                  <a:srgbClr val="00B050"/>
                </a:solidFill>
              </a:rPr>
              <a:t>stable</a:t>
            </a:r>
            <a:r>
              <a:rPr lang="en-AU" dirty="0"/>
              <a:t> sort to sort them on the (M-1)-</a:t>
            </a:r>
            <a:r>
              <a:rPr lang="en-AU" dirty="0" err="1"/>
              <a:t>th</a:t>
            </a:r>
            <a:r>
              <a:rPr lang="en-AU" dirty="0"/>
              <a:t> column</a:t>
            </a:r>
          </a:p>
          <a:p>
            <a:r>
              <a:rPr lang="en-AU" dirty="0"/>
              <a:t>…</a:t>
            </a:r>
          </a:p>
          <a:p>
            <a:r>
              <a:rPr lang="en-AU" dirty="0"/>
              <a:t>Use </a:t>
            </a:r>
            <a:r>
              <a:rPr lang="en-AU" dirty="0">
                <a:solidFill>
                  <a:srgbClr val="00B050"/>
                </a:solidFill>
              </a:rPr>
              <a:t>stable</a:t>
            </a:r>
            <a:r>
              <a:rPr lang="en-AU" dirty="0"/>
              <a:t> sort to sort them on 1st column</a:t>
            </a:r>
          </a:p>
          <a:p>
            <a:endParaRPr lang="en-AU" dirty="0"/>
          </a:p>
        </p:txBody>
      </p:sp>
    </p:spTree>
    <p:extLst>
      <p:ext uri="{BB962C8B-B14F-4D97-AF65-F5344CB8AC3E}">
        <p14:creationId xmlns:p14="http://schemas.microsoft.com/office/powerpoint/2010/main" val="35817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2" grpId="0" animBg="1"/>
      <p:bldP spid="13" grpId="0"/>
      <p:bldP spid="15"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normAutofit/>
          </a:bodyPr>
          <a:lstStyle/>
          <a:p>
            <a:r>
              <a:rPr lang="en-AU" sz="2000" dirty="0"/>
              <a:t>What happens if we don’t use stable sorting?</a:t>
            </a:r>
          </a:p>
        </p:txBody>
      </p:sp>
      <p:sp>
        <p:nvSpPr>
          <p:cNvPr id="3" name="Footer Placeholder 2">
            <a:extLst>
              <a:ext uri="{FF2B5EF4-FFF2-40B4-BE49-F238E27FC236}">
                <a16:creationId xmlns:a16="http://schemas.microsoft.com/office/drawing/2014/main" xmlns=""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a16="http://schemas.microsoft.com/office/drawing/2014/main" xmlns="" id="{23280AFB-4B8E-4AAF-B71B-CB9405E51D7B}"/>
              </a:ext>
            </a:extLst>
          </p:cNvPr>
          <p:cNvGraphicFramePr>
            <a:graphicFrameLocks/>
          </p:cNvGraphicFramePr>
          <p:nvPr>
            <p:extLst>
              <p:ext uri="{D42A27DB-BD31-4B8C-83A1-F6EECF244321}">
                <p14:modId xmlns:p14="http://schemas.microsoft.com/office/powerpoint/2010/main" val="977679985"/>
              </p:ext>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144401" y="3994136"/>
            <a:ext cx="8860148" cy="2187945"/>
          </a:xfrm>
        </p:spPr>
        <p:txBody>
          <a:bodyPr>
            <a:normAutofit fontScale="70000" lnSpcReduction="20000"/>
          </a:bodyPr>
          <a:lstStyle/>
          <a:p>
            <a:pPr marL="0" indent="0">
              <a:buNone/>
            </a:pPr>
            <a:r>
              <a:rPr lang="en-AU" dirty="0"/>
              <a:t>What will be the order of elements?</a:t>
            </a:r>
          </a:p>
          <a:p>
            <a:pPr marL="514350" indent="-514350">
              <a:buFont typeface="+mj-lt"/>
              <a:buAutoNum type="alphaUcPeriod"/>
            </a:pPr>
            <a:r>
              <a:rPr lang="en-AU" dirty="0"/>
              <a:t>BAT, BID, TEA</a:t>
            </a:r>
          </a:p>
          <a:p>
            <a:pPr marL="514350" indent="-514350">
              <a:buFont typeface="+mj-lt"/>
              <a:buAutoNum type="alphaUcPeriod"/>
            </a:pPr>
            <a:r>
              <a:rPr lang="en-AU" dirty="0"/>
              <a:t>BID, BAT, TEA</a:t>
            </a:r>
          </a:p>
          <a:p>
            <a:pPr marL="514350" indent="-514350">
              <a:buFont typeface="+mj-lt"/>
              <a:buAutoNum type="alphaUcPeriod"/>
            </a:pPr>
            <a:r>
              <a:rPr lang="en-AU" dirty="0"/>
              <a:t>TEA, BID, BAT</a:t>
            </a:r>
          </a:p>
          <a:p>
            <a:pPr marL="514350" indent="-514350">
              <a:buFont typeface="+mj-lt"/>
              <a:buAutoNum type="alphaUcPeriod"/>
            </a:pPr>
            <a:r>
              <a:rPr lang="en-AU" dirty="0"/>
              <a:t>All of the above</a:t>
            </a:r>
          </a:p>
          <a:p>
            <a:pPr marL="514350" indent="-514350">
              <a:buFont typeface="+mj-lt"/>
              <a:buAutoNum type="alphaUcPeriod"/>
            </a:pPr>
            <a:r>
              <a:rPr lang="en-AU" dirty="0"/>
              <a:t>Either A or B</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a16="http://schemas.microsoft.com/office/drawing/2014/main" xmlns="" id="{9C033979-9855-4AF7-A89B-0E7D2F950466}"/>
              </a:ext>
            </a:extLst>
          </p:cNvPr>
          <p:cNvGraphicFramePr>
            <a:graphicFrameLocks/>
          </p:cNvGraphicFramePr>
          <p:nvPr>
            <p:extLst>
              <p:ext uri="{D42A27DB-BD31-4B8C-83A1-F6EECF244321}">
                <p14:modId xmlns:p14="http://schemas.microsoft.com/office/powerpoint/2010/main" val="249431389"/>
              </p:ext>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1" name="Arrow: Right 20">
            <a:extLst>
              <a:ext uri="{FF2B5EF4-FFF2-40B4-BE49-F238E27FC236}">
                <a16:creationId xmlns:a16="http://schemas.microsoft.com/office/drawing/2014/main" xmlns=""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a16="http://schemas.microsoft.com/office/drawing/2014/main" xmlns="" id="{6D6FE456-FE52-443E-B077-5F646CB50AA8}"/>
              </a:ext>
            </a:extLst>
          </p:cNvPr>
          <p:cNvGraphicFramePr>
            <a:graphicFrameLocks/>
          </p:cNvGraphicFramePr>
          <p:nvPr>
            <p:extLst>
              <p:ext uri="{D42A27DB-BD31-4B8C-83A1-F6EECF244321}">
                <p14:modId xmlns:p14="http://schemas.microsoft.com/office/powerpoint/2010/main" val="3408153785"/>
              </p:ext>
            </p:extLst>
          </p:nvPr>
        </p:nvGraphicFramePr>
        <p:xfrm>
          <a:off x="2670661" y="2375109"/>
          <a:ext cx="1016210" cy="1097280"/>
        </p:xfrm>
        <a:graphic>
          <a:graphicData uri="http://schemas.openxmlformats.org/drawingml/2006/table">
            <a:tbl>
              <a:tblPr firstRow="1" bandRow="1"/>
              <a:tblGrid>
                <a:gridCol w="226568">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3" name="Arrow: Right 22">
            <a:extLst>
              <a:ext uri="{FF2B5EF4-FFF2-40B4-BE49-F238E27FC236}">
                <a16:creationId xmlns:a16="http://schemas.microsoft.com/office/drawing/2014/main" xmlns=""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a16="http://schemas.microsoft.com/office/drawing/2014/main" xmlns=""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a16="http://schemas.microsoft.com/office/drawing/2014/main" xmlns="" id="{59D522E2-1618-4505-9ECE-7E112112E5BA}"/>
              </a:ext>
            </a:extLst>
          </p:cNvPr>
          <p:cNvGraphicFramePr>
            <a:graphicFrameLocks/>
          </p:cNvGraphicFramePr>
          <p:nvPr>
            <p:extLst>
              <p:ext uri="{D42A27DB-BD31-4B8C-83A1-F6EECF244321}">
                <p14:modId xmlns:p14="http://schemas.microsoft.com/office/powerpoint/2010/main" val="1240889633"/>
              </p:ext>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6" name="TextBox 25">
            <a:extLst>
              <a:ext uri="{FF2B5EF4-FFF2-40B4-BE49-F238E27FC236}">
                <a16:creationId xmlns:a16="http://schemas.microsoft.com/office/drawing/2014/main" xmlns="" id="{252663E8-A409-489F-AED0-39780BD73972}"/>
              </a:ext>
            </a:extLst>
          </p:cNvPr>
          <p:cNvSpPr txBox="1"/>
          <p:nvPr/>
        </p:nvSpPr>
        <p:spPr>
          <a:xfrm>
            <a:off x="1632257" y="3083923"/>
            <a:ext cx="941323" cy="738664"/>
          </a:xfrm>
          <a:prstGeom prst="rect">
            <a:avLst/>
          </a:prstGeom>
          <a:noFill/>
        </p:spPr>
        <p:txBody>
          <a:bodyPr wrap="square" rtlCol="0">
            <a:spAutoFit/>
          </a:bodyPr>
          <a:lstStyle/>
          <a:p>
            <a:r>
              <a:rPr lang="en-AU" sz="1400" dirty="0">
                <a:solidFill>
                  <a:srgbClr val="00B0F0"/>
                </a:solidFill>
              </a:rPr>
              <a:t>Sort on 1</a:t>
            </a:r>
            <a:r>
              <a:rPr lang="en-AU" sz="1400" baseline="30000" dirty="0">
                <a:solidFill>
                  <a:srgbClr val="00B0F0"/>
                </a:solidFill>
              </a:rPr>
              <a:t>st</a:t>
            </a:r>
            <a:r>
              <a:rPr lang="en-AU" sz="1400" dirty="0">
                <a:solidFill>
                  <a:srgbClr val="00B0F0"/>
                </a:solidFill>
              </a:rPr>
              <a:t>  column</a:t>
            </a:r>
          </a:p>
        </p:txBody>
      </p:sp>
      <p:sp>
        <p:nvSpPr>
          <p:cNvPr id="27" name="TextBox 26">
            <a:extLst>
              <a:ext uri="{FF2B5EF4-FFF2-40B4-BE49-F238E27FC236}">
                <a16:creationId xmlns:a16="http://schemas.microsoft.com/office/drawing/2014/main" xmlns="" id="{EAAAF2AA-E5BD-46E4-847B-4009ADC2101B}"/>
              </a:ext>
            </a:extLst>
          </p:cNvPr>
          <p:cNvSpPr txBox="1"/>
          <p:nvPr/>
        </p:nvSpPr>
        <p:spPr>
          <a:xfrm>
            <a:off x="3920736" y="3010724"/>
            <a:ext cx="941323" cy="738664"/>
          </a:xfrm>
          <a:prstGeom prst="rect">
            <a:avLst/>
          </a:prstGeom>
          <a:noFill/>
        </p:spPr>
        <p:txBody>
          <a:bodyPr wrap="square" rtlCol="0">
            <a:spAutoFit/>
          </a:bodyPr>
          <a:lstStyle/>
          <a:p>
            <a:r>
              <a:rPr lang="en-AU" sz="1400" dirty="0">
                <a:solidFill>
                  <a:srgbClr val="00B0F0"/>
                </a:solidFill>
              </a:rPr>
              <a:t>Sort on 2</a:t>
            </a:r>
            <a:r>
              <a:rPr lang="en-AU" sz="1400" baseline="30000" dirty="0">
                <a:solidFill>
                  <a:srgbClr val="00B0F0"/>
                </a:solidFill>
              </a:rPr>
              <a:t>nd</a:t>
            </a:r>
            <a:r>
              <a:rPr lang="en-AU" sz="1400" dirty="0">
                <a:solidFill>
                  <a:srgbClr val="00B0F0"/>
                </a:solidFill>
              </a:rPr>
              <a:t>   column</a:t>
            </a:r>
          </a:p>
        </p:txBody>
      </p:sp>
      <p:sp>
        <p:nvSpPr>
          <p:cNvPr id="28" name="TextBox 27">
            <a:extLst>
              <a:ext uri="{FF2B5EF4-FFF2-40B4-BE49-F238E27FC236}">
                <a16:creationId xmlns:a16="http://schemas.microsoft.com/office/drawing/2014/main" xmlns=""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9" name="Content Placeholder 3">
            <a:extLst>
              <a:ext uri="{FF2B5EF4-FFF2-40B4-BE49-F238E27FC236}">
                <a16:creationId xmlns:a16="http://schemas.microsoft.com/office/drawing/2014/main" xmlns=""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dirty="0"/>
              <a:t>Sort an array of words in alphabetical order assuming each word consists of M letters each</a:t>
            </a:r>
          </a:p>
          <a:p>
            <a:r>
              <a:rPr lang="en-AU" dirty="0"/>
              <a:t>Use </a:t>
            </a:r>
            <a:r>
              <a:rPr lang="en-AU" dirty="0">
                <a:solidFill>
                  <a:srgbClr val="FF0000"/>
                </a:solidFill>
              </a:rPr>
              <a:t>unstable</a:t>
            </a:r>
            <a:r>
              <a:rPr lang="en-AU" dirty="0"/>
              <a:t> sort to sort them on last column  </a:t>
            </a:r>
          </a:p>
          <a:p>
            <a:r>
              <a:rPr lang="en-AU" dirty="0"/>
              <a:t>Use </a:t>
            </a:r>
            <a:r>
              <a:rPr lang="en-AU" dirty="0">
                <a:solidFill>
                  <a:srgbClr val="FF0000"/>
                </a:solidFill>
              </a:rPr>
              <a:t>unstable</a:t>
            </a:r>
            <a:r>
              <a:rPr lang="en-AU" dirty="0"/>
              <a:t> sort to sort them on 2</a:t>
            </a:r>
            <a:r>
              <a:rPr lang="en-AU" baseline="30000" dirty="0"/>
              <a:t>nd</a:t>
            </a:r>
            <a:r>
              <a:rPr lang="en-AU" dirty="0"/>
              <a:t> last column</a:t>
            </a:r>
          </a:p>
          <a:p>
            <a:r>
              <a:rPr lang="en-AU" dirty="0"/>
              <a:t>…</a:t>
            </a:r>
          </a:p>
          <a:p>
            <a:r>
              <a:rPr lang="en-AU" dirty="0"/>
              <a:t>Use </a:t>
            </a:r>
            <a:r>
              <a:rPr lang="en-AU" dirty="0">
                <a:solidFill>
                  <a:srgbClr val="FF0000"/>
                </a:solidFill>
              </a:rPr>
              <a:t>unstable</a:t>
            </a:r>
            <a:r>
              <a:rPr lang="en-AU" dirty="0"/>
              <a:t> sort to sort them on first column</a:t>
            </a:r>
          </a:p>
          <a:p>
            <a:endParaRPr lang="en-AU" dirty="0"/>
          </a:p>
        </p:txBody>
      </p:sp>
      <p:graphicFrame>
        <p:nvGraphicFramePr>
          <p:cNvPr id="16" name="Content Placeholder 3">
            <a:extLst>
              <a:ext uri="{FF2B5EF4-FFF2-40B4-BE49-F238E27FC236}">
                <a16:creationId xmlns:a16="http://schemas.microsoft.com/office/drawing/2014/main" xmlns="" id="{FDAF3249-4E4C-434F-BD0A-4409B3CE670E}"/>
              </a:ext>
            </a:extLst>
          </p:cNvPr>
          <p:cNvGraphicFramePr>
            <a:graphicFrameLocks/>
          </p:cNvGraphicFramePr>
          <p:nvPr>
            <p:extLst>
              <p:ext uri="{D42A27DB-BD31-4B8C-83A1-F6EECF244321}">
                <p14:modId xmlns:p14="http://schemas.microsoft.com/office/powerpoint/2010/main" val="1394124678"/>
              </p:ext>
            </p:extLst>
          </p:nvPr>
        </p:nvGraphicFramePr>
        <p:xfrm>
          <a:off x="7765078" y="3779520"/>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30" name="TextBox 29">
            <a:extLst>
              <a:ext uri="{FF2B5EF4-FFF2-40B4-BE49-F238E27FC236}">
                <a16:creationId xmlns:a16="http://schemas.microsoft.com/office/drawing/2014/main" xmlns="" id="{C86E44E4-2566-44D9-A2BF-26AB84816DED}"/>
              </a:ext>
            </a:extLst>
          </p:cNvPr>
          <p:cNvSpPr txBox="1"/>
          <p:nvPr/>
        </p:nvSpPr>
        <p:spPr>
          <a:xfrm>
            <a:off x="7860668" y="3410188"/>
            <a:ext cx="941323" cy="369332"/>
          </a:xfrm>
          <a:prstGeom prst="rect">
            <a:avLst/>
          </a:prstGeom>
          <a:noFill/>
        </p:spPr>
        <p:txBody>
          <a:bodyPr wrap="square" rtlCol="0">
            <a:spAutoFit/>
          </a:bodyPr>
          <a:lstStyle/>
          <a:p>
            <a:r>
              <a:rPr lang="en-AU" dirty="0">
                <a:solidFill>
                  <a:srgbClr val="FF0000"/>
                </a:solidFill>
              </a:rPr>
              <a:t>OR</a:t>
            </a:r>
          </a:p>
        </p:txBody>
      </p:sp>
    </p:spTree>
    <p:extLst>
      <p:ext uri="{BB962C8B-B14F-4D97-AF65-F5344CB8AC3E}">
        <p14:creationId xmlns:p14="http://schemas.microsoft.com/office/powerpoint/2010/main" val="12964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normAutofit/>
          </a:bodyPr>
          <a:lstStyle/>
          <a:p>
            <a:r>
              <a:rPr lang="en-AU" sz="2000" dirty="0"/>
              <a:t>What happens if we process columns from left to right?</a:t>
            </a:r>
          </a:p>
        </p:txBody>
      </p:sp>
      <p:sp>
        <p:nvSpPr>
          <p:cNvPr id="3" name="Footer Placeholder 2">
            <a:extLst>
              <a:ext uri="{FF2B5EF4-FFF2-40B4-BE49-F238E27FC236}">
                <a16:creationId xmlns:a16="http://schemas.microsoft.com/office/drawing/2014/main" xmlns=""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a16="http://schemas.microsoft.com/office/drawing/2014/main" xmlns="" id="{23280AFB-4B8E-4AAF-B71B-CB9405E51D7B}"/>
              </a:ext>
            </a:extLst>
          </p:cNvPr>
          <p:cNvGraphicFramePr>
            <a:graphicFrameLocks/>
          </p:cNvGraphicFramePr>
          <p:nvPr>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155287" y="4179514"/>
            <a:ext cx="8860148" cy="2187945"/>
          </a:xfrm>
        </p:spPr>
        <p:txBody>
          <a:bodyPr>
            <a:normAutofit fontScale="85000" lnSpcReduction="20000"/>
          </a:bodyPr>
          <a:lstStyle/>
          <a:p>
            <a:pPr marL="0" indent="0">
              <a:buNone/>
            </a:pPr>
            <a:r>
              <a:rPr lang="en-AU" dirty="0"/>
              <a:t>What will be the order of elements?</a:t>
            </a:r>
          </a:p>
          <a:p>
            <a:pPr marL="514350" indent="-514350">
              <a:buFont typeface="+mj-lt"/>
              <a:buAutoNum type="alphaUcPeriod"/>
            </a:pPr>
            <a:r>
              <a:rPr lang="en-AU" dirty="0"/>
              <a:t>BAT, BAD, TEA</a:t>
            </a:r>
          </a:p>
          <a:p>
            <a:pPr marL="514350" indent="-514350">
              <a:buFont typeface="+mj-lt"/>
              <a:buAutoNum type="alphaUcPeriod"/>
            </a:pPr>
            <a:r>
              <a:rPr lang="en-AU" dirty="0"/>
              <a:t>BAD, BAT, TEA</a:t>
            </a:r>
          </a:p>
          <a:p>
            <a:pPr marL="514350" indent="-514350">
              <a:buFont typeface="+mj-lt"/>
              <a:buAutoNum type="alphaUcPeriod"/>
            </a:pPr>
            <a:r>
              <a:rPr lang="en-AU" dirty="0"/>
              <a:t>TEA, BAD, BAT</a:t>
            </a:r>
          </a:p>
          <a:p>
            <a:pPr marL="514350" indent="-514350">
              <a:buFont typeface="+mj-lt"/>
              <a:buAutoNum type="alphaUcPeriod"/>
            </a:pPr>
            <a:r>
              <a:rPr lang="en-AU" dirty="0"/>
              <a:t>TEA, BAT, BAD</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a16="http://schemas.microsoft.com/office/drawing/2014/main" xmlns="" id="{9C033979-9855-4AF7-A89B-0E7D2F950466}"/>
              </a:ext>
            </a:extLst>
          </p:cNvPr>
          <p:cNvGraphicFramePr>
            <a:graphicFrameLocks/>
          </p:cNvGraphicFramePr>
          <p:nvPr>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1" name="Arrow: Right 20">
            <a:extLst>
              <a:ext uri="{FF2B5EF4-FFF2-40B4-BE49-F238E27FC236}">
                <a16:creationId xmlns:a16="http://schemas.microsoft.com/office/drawing/2014/main" xmlns=""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a16="http://schemas.microsoft.com/office/drawing/2014/main" xmlns="" id="{6D6FE456-FE52-443E-B077-5F646CB50AA8}"/>
              </a:ext>
            </a:extLst>
          </p:cNvPr>
          <p:cNvGraphicFramePr>
            <a:graphicFrameLocks/>
          </p:cNvGraphicFramePr>
          <p:nvPr>
            <p:extLst/>
          </p:nvPr>
        </p:nvGraphicFramePr>
        <p:xfrm>
          <a:off x="2670661" y="2375109"/>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3" name="Arrow: Right 22">
            <a:extLst>
              <a:ext uri="{FF2B5EF4-FFF2-40B4-BE49-F238E27FC236}">
                <a16:creationId xmlns:a16="http://schemas.microsoft.com/office/drawing/2014/main" xmlns=""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a16="http://schemas.microsoft.com/office/drawing/2014/main" xmlns=""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a16="http://schemas.microsoft.com/office/drawing/2014/main" xmlns="" id="{59D522E2-1618-4505-9ECE-7E112112E5BA}"/>
              </a:ext>
            </a:extLst>
          </p:cNvPr>
          <p:cNvGraphicFramePr>
            <a:graphicFrameLocks/>
          </p:cNvGraphicFramePr>
          <p:nvPr>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a16="http://schemas.microsoft.com/office/drawing/2014/main" xmlns="" val="20008"/>
                    </a:ext>
                  </a:extLst>
                </a:gridCol>
                <a:gridCol w="383000">
                  <a:extLst>
                    <a:ext uri="{9D8B030D-6E8A-4147-A177-3AD203B41FA5}">
                      <a16:colId xmlns:a16="http://schemas.microsoft.com/office/drawing/2014/main" xmlns="" val="20009"/>
                    </a:ext>
                  </a:extLst>
                </a:gridCol>
                <a:gridCol w="406642">
                  <a:extLst>
                    <a:ext uri="{9D8B030D-6E8A-4147-A177-3AD203B41FA5}">
                      <a16:colId xmlns:a16="http://schemas.microsoft.com/office/drawing/2014/main" xmlns=""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6" name="TextBox 25">
            <a:extLst>
              <a:ext uri="{FF2B5EF4-FFF2-40B4-BE49-F238E27FC236}">
                <a16:creationId xmlns:a16="http://schemas.microsoft.com/office/drawing/2014/main" xmlns="" id="{252663E8-A409-489F-AED0-39780BD73972}"/>
              </a:ext>
            </a:extLst>
          </p:cNvPr>
          <p:cNvSpPr txBox="1"/>
          <p:nvPr/>
        </p:nvSpPr>
        <p:spPr>
          <a:xfrm>
            <a:off x="1632257" y="3083923"/>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7" name="TextBox 26">
            <a:extLst>
              <a:ext uri="{FF2B5EF4-FFF2-40B4-BE49-F238E27FC236}">
                <a16:creationId xmlns:a16="http://schemas.microsoft.com/office/drawing/2014/main" xmlns="" id="{EAAAF2AA-E5BD-46E4-847B-4009ADC2101B}"/>
              </a:ext>
            </a:extLst>
          </p:cNvPr>
          <p:cNvSpPr txBox="1"/>
          <p:nvPr/>
        </p:nvSpPr>
        <p:spPr>
          <a:xfrm>
            <a:off x="3920736" y="3010724"/>
            <a:ext cx="941323" cy="830997"/>
          </a:xfrm>
          <a:prstGeom prst="rect">
            <a:avLst/>
          </a:prstGeom>
          <a:noFill/>
        </p:spPr>
        <p:txBody>
          <a:bodyPr wrap="square" rtlCol="0">
            <a:spAutoFit/>
          </a:bodyPr>
          <a:lstStyle/>
          <a:p>
            <a:r>
              <a:rPr lang="en-AU" sz="1600" dirty="0">
                <a:solidFill>
                  <a:srgbClr val="00B0F0"/>
                </a:solidFill>
              </a:rPr>
              <a:t>Sort on 2</a:t>
            </a:r>
            <a:r>
              <a:rPr lang="en-AU" sz="1600" baseline="30000" dirty="0">
                <a:solidFill>
                  <a:srgbClr val="00B0F0"/>
                </a:solidFill>
              </a:rPr>
              <a:t>nd</a:t>
            </a:r>
            <a:r>
              <a:rPr lang="en-AU" sz="1600" dirty="0">
                <a:solidFill>
                  <a:srgbClr val="00B0F0"/>
                </a:solidFill>
              </a:rPr>
              <a:t>   column</a:t>
            </a:r>
          </a:p>
        </p:txBody>
      </p:sp>
      <p:sp>
        <p:nvSpPr>
          <p:cNvPr id="28" name="TextBox 27">
            <a:extLst>
              <a:ext uri="{FF2B5EF4-FFF2-40B4-BE49-F238E27FC236}">
                <a16:creationId xmlns:a16="http://schemas.microsoft.com/office/drawing/2014/main" xmlns=""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1</a:t>
            </a:r>
            <a:r>
              <a:rPr lang="en-AU" sz="1600" baseline="30000" dirty="0">
                <a:solidFill>
                  <a:srgbClr val="00B0F0"/>
                </a:solidFill>
              </a:rPr>
              <a:t>st</a:t>
            </a:r>
            <a:r>
              <a:rPr lang="en-AU" sz="1600" dirty="0">
                <a:solidFill>
                  <a:srgbClr val="00B0F0"/>
                </a:solidFill>
              </a:rPr>
              <a:t>     column</a:t>
            </a:r>
          </a:p>
        </p:txBody>
      </p:sp>
      <p:sp>
        <p:nvSpPr>
          <p:cNvPr id="29" name="Content Placeholder 3">
            <a:extLst>
              <a:ext uri="{FF2B5EF4-FFF2-40B4-BE49-F238E27FC236}">
                <a16:creationId xmlns:a16="http://schemas.microsoft.com/office/drawing/2014/main" xmlns=""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a:t>Sort an array of words in alphabetical order assuming each word consists of M letters each</a:t>
            </a:r>
          </a:p>
          <a:p>
            <a:r>
              <a:rPr lang="en-AU"/>
              <a:t>Use </a:t>
            </a:r>
            <a:r>
              <a:rPr lang="en-AU">
                <a:solidFill>
                  <a:srgbClr val="00B050"/>
                </a:solidFill>
              </a:rPr>
              <a:t>stable</a:t>
            </a:r>
            <a:r>
              <a:rPr lang="en-AU"/>
              <a:t> sort to sort them on </a:t>
            </a:r>
            <a:r>
              <a:rPr lang="en-AU">
                <a:solidFill>
                  <a:srgbClr val="FF0000"/>
                </a:solidFill>
              </a:rPr>
              <a:t>first (left most)</a:t>
            </a:r>
            <a:r>
              <a:rPr lang="en-AU"/>
              <a:t> column  </a:t>
            </a:r>
          </a:p>
          <a:p>
            <a:r>
              <a:rPr lang="en-AU"/>
              <a:t>Use </a:t>
            </a:r>
            <a:r>
              <a:rPr lang="en-AU">
                <a:solidFill>
                  <a:srgbClr val="00B050"/>
                </a:solidFill>
              </a:rPr>
              <a:t>stable</a:t>
            </a:r>
            <a:r>
              <a:rPr lang="en-AU"/>
              <a:t> sort to sort them on the </a:t>
            </a:r>
            <a:r>
              <a:rPr lang="en-AU">
                <a:solidFill>
                  <a:srgbClr val="FF0000"/>
                </a:solidFill>
              </a:rPr>
              <a:t>2nd</a:t>
            </a:r>
            <a:r>
              <a:rPr lang="en-AU"/>
              <a:t> column</a:t>
            </a:r>
          </a:p>
          <a:p>
            <a:r>
              <a:rPr lang="en-AU"/>
              <a:t>…</a:t>
            </a:r>
          </a:p>
          <a:p>
            <a:r>
              <a:rPr lang="en-AU"/>
              <a:t>Use </a:t>
            </a:r>
            <a:r>
              <a:rPr lang="en-AU">
                <a:solidFill>
                  <a:srgbClr val="00B050"/>
                </a:solidFill>
              </a:rPr>
              <a:t>stable</a:t>
            </a:r>
            <a:r>
              <a:rPr lang="en-AU"/>
              <a:t> sort to sort them on </a:t>
            </a:r>
            <a:r>
              <a:rPr lang="en-AU">
                <a:solidFill>
                  <a:srgbClr val="FF0000"/>
                </a:solidFill>
              </a:rPr>
              <a:t>last (right most)</a:t>
            </a:r>
            <a:r>
              <a:rPr lang="en-AU"/>
              <a:t> column</a:t>
            </a:r>
          </a:p>
          <a:p>
            <a:endParaRPr lang="en-AU" dirty="0"/>
          </a:p>
        </p:txBody>
      </p:sp>
    </p:spTree>
    <p:extLst>
      <p:ext uri="{BB962C8B-B14F-4D97-AF65-F5344CB8AC3E}">
        <p14:creationId xmlns:p14="http://schemas.microsoft.com/office/powerpoint/2010/main" val="47509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lstStyle/>
          <a:p>
            <a:r>
              <a:rPr lang="en-AU" dirty="0"/>
              <a:t>Analysis of Radix Sort</a:t>
            </a:r>
          </a:p>
        </p:txBody>
      </p:sp>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stable sort to sort them on the M-</a:t>
            </a:r>
            <a:r>
              <a:rPr lang="en-AU" dirty="0" err="1"/>
              <a:t>th</a:t>
            </a:r>
            <a:r>
              <a:rPr lang="en-AU" dirty="0"/>
              <a:t> Column </a:t>
            </a:r>
            <a:r>
              <a:rPr lang="en-AU" dirty="0" err="1"/>
              <a:t>column</a:t>
            </a:r>
            <a:r>
              <a:rPr lang="en-AU" dirty="0"/>
              <a:t> </a:t>
            </a:r>
          </a:p>
          <a:p>
            <a:r>
              <a:rPr lang="en-AU" dirty="0"/>
              <a:t>Use stable sort to sort them on the (M-1)-</a:t>
            </a:r>
            <a:r>
              <a:rPr lang="en-AU" dirty="0" err="1"/>
              <a:t>th</a:t>
            </a:r>
            <a:r>
              <a:rPr lang="en-AU" dirty="0"/>
              <a:t> column</a:t>
            </a:r>
          </a:p>
          <a:p>
            <a:r>
              <a:rPr lang="en-AU" dirty="0"/>
              <a:t>…</a:t>
            </a:r>
          </a:p>
          <a:p>
            <a:r>
              <a:rPr lang="en-AU" dirty="0"/>
              <a:t>Use the stable sort to sort them on 1st column</a:t>
            </a:r>
          </a:p>
          <a:p>
            <a:endParaRPr lang="en-AU" dirty="0"/>
          </a:p>
        </p:txBody>
      </p:sp>
      <p:sp>
        <p:nvSpPr>
          <p:cNvPr id="19" name="Content Placeholder 3">
            <a:extLst>
              <a:ext uri="{FF2B5EF4-FFF2-40B4-BE49-F238E27FC236}">
                <a16:creationId xmlns:a16="http://schemas.microsoft.com/office/drawing/2014/main" xmlns="" id="{42F274FF-14E2-4EE8-A786-4B400262EC7F}"/>
              </a:ext>
            </a:extLst>
          </p:cNvPr>
          <p:cNvSpPr txBox="1">
            <a:spLocks/>
          </p:cNvSpPr>
          <p:nvPr/>
        </p:nvSpPr>
        <p:spPr>
          <a:xfrm>
            <a:off x="301752" y="3124200"/>
            <a:ext cx="8232648" cy="30480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Assume that N is the number of words and each word has M characters each.</a:t>
            </a:r>
          </a:p>
          <a:p>
            <a:pPr marL="0" indent="0">
              <a:buNone/>
            </a:pPr>
            <a:r>
              <a:rPr lang="en-AU" sz="1600" dirty="0">
                <a:highlight>
                  <a:srgbClr val="FFFFFF"/>
                </a:highlight>
              </a:rPr>
              <a:t>Assuming we are using stable counting sort which has time and space complexity O(N+D).</a:t>
            </a:r>
          </a:p>
          <a:p>
            <a:pPr marL="0" indent="0">
              <a:buNone/>
            </a:pPr>
            <a:r>
              <a:rPr lang="en-AU" sz="1600" dirty="0">
                <a:solidFill>
                  <a:srgbClr val="FF0000"/>
                </a:solidFill>
                <a:highlight>
                  <a:srgbClr val="FFFFFF"/>
                </a:highlight>
              </a:rPr>
              <a:t>Time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 because D is constant for English alphabets</a:t>
            </a:r>
          </a:p>
          <a:p>
            <a:pPr marL="0" indent="0">
              <a:buNone/>
            </a:pPr>
            <a:r>
              <a:rPr lang="en-AU" sz="1600" dirty="0">
                <a:solidFill>
                  <a:srgbClr val="FF0000"/>
                </a:solidFill>
                <a:highlight>
                  <a:srgbClr val="FFFFFF"/>
                </a:highlight>
              </a:rPr>
              <a:t>Space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a:t>
            </a:r>
          </a:p>
          <a:p>
            <a:pPr marL="0" indent="0">
              <a:buNone/>
            </a:pPr>
            <a:r>
              <a:rPr lang="en-AU" sz="1600" dirty="0">
                <a:solidFill>
                  <a:srgbClr val="FF0000"/>
                </a:solidFill>
                <a:highlight>
                  <a:srgbClr val="FFFFFF"/>
                </a:highlight>
              </a:rPr>
              <a:t>What is the cost of Merge Sort assuming comparing two strings of length M takes O(M)?</a:t>
            </a:r>
          </a:p>
          <a:p>
            <a:r>
              <a:rPr lang="en-AU" sz="1600" dirty="0">
                <a:highlight>
                  <a:srgbClr val="FFFFFF"/>
                </a:highlight>
              </a:rPr>
              <a:t>O(MN log N)</a:t>
            </a:r>
          </a:p>
          <a:p>
            <a:r>
              <a:rPr lang="en-AU" sz="1600" dirty="0">
                <a:highlight>
                  <a:srgbClr val="FFFFFF"/>
                </a:highlight>
              </a:rPr>
              <a:t>Radix sort can also be used to sort integers using the similar idea!</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
        <p:nvSpPr>
          <p:cNvPr id="4" name="Footer Placeholder 3">
            <a:extLst>
              <a:ext uri="{FF2B5EF4-FFF2-40B4-BE49-F238E27FC236}">
                <a16:creationId xmlns:a16="http://schemas.microsoft.com/office/drawing/2014/main" xmlns="" id="{A2C5F571-58B9-4553-A28C-D858DDF7FD26}"/>
              </a:ext>
            </a:extLst>
          </p:cNvPr>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343379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Recommended reading</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990600"/>
            <a:ext cx="8503920" cy="4572000"/>
          </a:xfrm>
        </p:spPr>
        <p:txBody>
          <a:bodyPr>
            <a:noAutofit/>
          </a:bodyPr>
          <a:lstStyle/>
          <a:p>
            <a:endParaRPr lang="en-AU" sz="2400" dirty="0">
              <a:solidFill>
                <a:srgbClr val="000000"/>
              </a:solidFill>
              <a:latin typeface="CMSS10"/>
            </a:endParaRPr>
          </a:p>
          <a:p>
            <a:r>
              <a:rPr lang="en-AU" sz="2400" dirty="0"/>
              <a:t>Basic mathematics used for algorithm analysis: </a:t>
            </a:r>
            <a:r>
              <a:rPr lang="en-AU" sz="2400" dirty="0">
                <a:hlinkClick r:id="rId2"/>
              </a:rPr>
              <a:t>http://www.csse.monash.edu.au/~lloyd/tildeAlgDS/Math/</a:t>
            </a:r>
            <a:endParaRPr lang="en-AU" sz="2400" dirty="0"/>
          </a:p>
          <a:p>
            <a:endParaRPr lang="en-AU" sz="2400" dirty="0"/>
          </a:p>
          <a:p>
            <a:r>
              <a:rPr lang="en-AU" sz="2400" dirty="0"/>
              <a:t>Program verification: </a:t>
            </a:r>
            <a:r>
              <a:rPr lang="en-AU" sz="2400" dirty="0">
                <a:hlinkClick r:id="rId3"/>
              </a:rPr>
              <a:t>http://www.csse.monash.edu.au/courseware/cse2304/2006/03logic.shtml</a:t>
            </a:r>
            <a:endParaRPr lang="en-AU" sz="2400" dirty="0"/>
          </a:p>
          <a:p>
            <a:pPr marL="0" indent="0">
              <a:buNone/>
            </a:pPr>
            <a:endParaRPr lang="en-AU" sz="2400" dirty="0"/>
          </a:p>
          <a:p>
            <a:r>
              <a:rPr lang="en-AU" sz="2400" dirty="0"/>
              <a:t>Section 1,2 and 3.5 of Unit Notes</a:t>
            </a:r>
          </a:p>
          <a:p>
            <a:pPr marL="0" indent="0">
              <a:buNone/>
            </a:pPr>
            <a:endParaRPr lang="en-AU" sz="2400" dirty="0"/>
          </a:p>
          <a:p>
            <a:r>
              <a:rPr lang="en-AU" sz="2400" dirty="0"/>
              <a:t>For more about Loop invariants: Also read </a:t>
            </a:r>
            <a:r>
              <a:rPr lang="en-AU" sz="2400" dirty="0" err="1"/>
              <a:t>Cormen</a:t>
            </a:r>
            <a:r>
              <a:rPr lang="en-AU" sz="2400" dirty="0"/>
              <a:t> et al. </a:t>
            </a:r>
            <a:r>
              <a:rPr lang="en-AU" sz="2400" dirty="0">
                <a:solidFill>
                  <a:srgbClr val="00B0F0"/>
                </a:solidFill>
              </a:rPr>
              <a:t>Introduction </a:t>
            </a:r>
            <a:r>
              <a:rPr lang="fr-FR" sz="2400" dirty="0">
                <a:solidFill>
                  <a:srgbClr val="00B0F0"/>
                </a:solidFill>
              </a:rPr>
              <a:t>to </a:t>
            </a:r>
            <a:r>
              <a:rPr lang="fr-FR" sz="2400" dirty="0" err="1">
                <a:solidFill>
                  <a:srgbClr val="00B0F0"/>
                </a:solidFill>
              </a:rPr>
              <a:t>Algorithms</a:t>
            </a:r>
            <a:r>
              <a:rPr lang="fr-FR" sz="2400" dirty="0"/>
              <a:t>, Pages 17-19, Section 2.1: Insertion sort.).</a:t>
            </a:r>
            <a:endParaRPr lang="en-AU" sz="2400" dirty="0">
              <a:latin typeface="CG Times" pitchFamily="18" charset="0"/>
            </a:endParaRPr>
          </a:p>
        </p:txBody>
      </p:sp>
    </p:spTree>
    <p:extLst>
      <p:ext uri="{BB962C8B-B14F-4D97-AF65-F5344CB8AC3E}">
        <p14:creationId xmlns:p14="http://schemas.microsoft.com/office/powerpoint/2010/main" val="128903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xmlns="" id="{210BE9E8-5EE1-4554-B840-9321A388A0C1}"/>
              </a:ext>
            </a:extLst>
          </p:cNvPr>
          <p:cNvSpPr>
            <a:spLocks noGrp="1"/>
          </p:cNvSpPr>
          <p:nvPr>
            <p:ph sz="quarter" idx="1"/>
          </p:nvPr>
        </p:nvSpPr>
        <p:spPr>
          <a:xfrm>
            <a:off x="344522" y="1143000"/>
            <a:ext cx="8503920" cy="4572000"/>
          </a:xfrm>
        </p:spPr>
        <p:txBody>
          <a:bodyPr>
            <a:normAutofit lnSpcReduction="10000"/>
          </a:bodyPr>
          <a:lstStyle/>
          <a:p>
            <a:pPr>
              <a:buFont typeface="Arial" panose="020B0604020202020204" pitchFamily="34" charset="0"/>
              <a:buChar char="•"/>
            </a:pPr>
            <a:r>
              <a:rPr lang="en-AU" dirty="0">
                <a:solidFill>
                  <a:schemeClr val="bg1">
                    <a:lumMod val="95000"/>
                  </a:schemeClr>
                </a:solidFill>
              </a:rPr>
              <a:t>Complexity Analysis</a:t>
            </a:r>
          </a:p>
          <a:p>
            <a:pPr lvl="1">
              <a:buFont typeface="Arial" panose="020B0604020202020204" pitchFamily="34" charset="0"/>
              <a:buChar char="•"/>
            </a:pPr>
            <a:r>
              <a:rPr lang="en-AU" dirty="0">
                <a:solidFill>
                  <a:schemeClr val="bg1">
                    <a:lumMod val="95000"/>
                  </a:schemeClr>
                </a:solidFill>
              </a:rPr>
              <a:t>Introduction/Recap (covered last week)</a:t>
            </a:r>
          </a:p>
          <a:p>
            <a:pPr lvl="1">
              <a:buFont typeface="Arial" panose="020B0604020202020204" pitchFamily="34" charset="0"/>
              <a:buChar char="•"/>
            </a:pPr>
            <a:r>
              <a:rPr lang="en-AU" dirty="0">
                <a:solidFill>
                  <a:schemeClr val="bg1">
                    <a:lumMod val="95000"/>
                  </a:schemeClr>
                </a:solidFill>
              </a:rPr>
              <a:t>Finding minimum</a:t>
            </a:r>
          </a:p>
          <a:p>
            <a:pPr lvl="1">
              <a:buFont typeface="Arial" panose="020B0604020202020204" pitchFamily="34" charset="0"/>
              <a:buChar char="•"/>
            </a:pPr>
            <a:r>
              <a:rPr lang="en-AU" dirty="0">
                <a:solidFill>
                  <a:schemeClr val="bg1">
                    <a:lumMod val="95000"/>
                  </a:schemeClr>
                </a:solidFill>
              </a:rPr>
              <a:t>Binary Search</a:t>
            </a:r>
          </a:p>
          <a:p>
            <a:pPr lvl="1">
              <a:buFont typeface="Arial" panose="020B0604020202020204" pitchFamily="34" charset="0"/>
              <a:buChar char="•"/>
            </a:pPr>
            <a:r>
              <a:rPr lang="en-AU" dirty="0">
                <a:solidFill>
                  <a:schemeClr val="bg1">
                    <a:lumMod val="95000"/>
                  </a:schemeClr>
                </a:solidFill>
              </a:rPr>
              <a:t>Comparison-based Sorting Algorithms</a:t>
            </a:r>
          </a:p>
          <a:p>
            <a:pPr marL="1062990" lvl="2" indent="-514350">
              <a:buFont typeface="Arial" panose="020B0604020202020204" pitchFamily="34" charset="0"/>
              <a:buChar char="•"/>
            </a:pPr>
            <a:r>
              <a:rPr lang="en-AU" dirty="0">
                <a:solidFill>
                  <a:schemeClr val="bg1">
                    <a:lumMod val="95000"/>
                  </a:schemeClr>
                </a:solidFill>
              </a:rPr>
              <a:t>Selection Sort</a:t>
            </a:r>
          </a:p>
          <a:p>
            <a:pPr marL="1062990" lvl="2" indent="-514350">
              <a:buFont typeface="Arial" panose="020B0604020202020204" pitchFamily="34" charset="0"/>
              <a:buChar char="•"/>
            </a:pPr>
            <a:r>
              <a:rPr lang="en-AU" dirty="0">
                <a:solidFill>
                  <a:schemeClr val="bg1">
                    <a:lumMod val="95000"/>
                  </a:schemeClr>
                </a:solidFill>
              </a:rPr>
              <a:t>Insertion Sort</a:t>
            </a:r>
          </a:p>
          <a:p>
            <a:pPr marL="1062990" lvl="2" indent="-514350">
              <a:buFont typeface="Arial" panose="020B0604020202020204" pitchFamily="34" charset="0"/>
              <a:buChar char="•"/>
            </a:pPr>
            <a:r>
              <a:rPr lang="en-AU" dirty="0">
                <a:solidFill>
                  <a:schemeClr val="bg1">
                    <a:lumMod val="95000"/>
                  </a:schemeClr>
                </a:solidFill>
              </a:rPr>
              <a:t>Lower bound for comparison-based sorting</a:t>
            </a:r>
          </a:p>
          <a:p>
            <a:pPr lvl="1">
              <a:buFont typeface="Arial" panose="020B0604020202020204" pitchFamily="34" charset="0"/>
              <a:buChar char="•"/>
            </a:pPr>
            <a:r>
              <a:rPr lang="en-AU" dirty="0">
                <a:solidFill>
                  <a:schemeClr val="bg1">
                    <a:lumMod val="95000"/>
                  </a:schemeClr>
                </a:solidFill>
              </a:rPr>
              <a:t>Non-comparison Sorting Algorithms</a:t>
            </a:r>
          </a:p>
          <a:p>
            <a:pPr marL="1062990" lvl="2" indent="-514350">
              <a:buFont typeface="Arial" panose="020B0604020202020204" pitchFamily="34" charset="0"/>
              <a:buChar char="•"/>
            </a:pPr>
            <a:r>
              <a:rPr lang="en-AU" dirty="0">
                <a:solidFill>
                  <a:schemeClr val="bg1">
                    <a:lumMod val="95000"/>
                  </a:schemeClr>
                </a:solidFill>
              </a:rPr>
              <a:t>Counting Sort</a:t>
            </a:r>
          </a:p>
          <a:p>
            <a:pPr marL="1062990" lvl="2" indent="-514350">
              <a:buFont typeface="Arial" panose="020B0604020202020204" pitchFamily="34" charset="0"/>
              <a:buChar char="•"/>
            </a:pPr>
            <a:r>
              <a:rPr lang="en-AU" dirty="0">
                <a:solidFill>
                  <a:schemeClr val="bg1">
                    <a:lumMod val="95000"/>
                  </a:schemeClr>
                </a:solidFill>
              </a:rPr>
              <a:t>Radix Sort</a:t>
            </a:r>
          </a:p>
          <a:p>
            <a:pPr lvl="1">
              <a:buFont typeface="Arial" panose="020B0604020202020204" pitchFamily="34" charset="0"/>
              <a:buChar char="•"/>
            </a:pPr>
            <a:r>
              <a:rPr lang="en-AU" dirty="0">
                <a:solidFill>
                  <a:schemeClr val="bg1">
                    <a:lumMod val="95000"/>
                  </a:schemeClr>
                </a:solidFill>
              </a:rPr>
              <a:t>Recursive Algorithms</a:t>
            </a: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p:txBody>
      </p:sp>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pic>
        <p:nvPicPr>
          <p:cNvPr id="8" name="Picture 7" descr="A person that is standing in the grass&#10;&#10;Description generated with high confidence">
            <a:extLst>
              <a:ext uri="{FF2B5EF4-FFF2-40B4-BE49-F238E27FC236}">
                <a16:creationId xmlns:a16="http://schemas.microsoft.com/office/drawing/2014/main" xmlns="" id="{A0CFDC12-8F68-463E-BD96-3657B511F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252" y="1913947"/>
            <a:ext cx="3716092" cy="2638425"/>
          </a:xfrm>
          <a:prstGeom prst="rect">
            <a:avLst/>
          </a:prstGeom>
        </p:spPr>
      </p:pic>
      <p:sp>
        <p:nvSpPr>
          <p:cNvPr id="9" name="TextBox 8">
            <a:extLst>
              <a:ext uri="{FF2B5EF4-FFF2-40B4-BE49-F238E27FC236}">
                <a16:creationId xmlns:a16="http://schemas.microsoft.com/office/drawing/2014/main" xmlns="" id="{DD99C6AB-8252-4FB9-AC5A-3096EBCFC84E}"/>
              </a:ext>
            </a:extLst>
          </p:cNvPr>
          <p:cNvSpPr txBox="1"/>
          <p:nvPr/>
        </p:nvSpPr>
        <p:spPr>
          <a:xfrm>
            <a:off x="617149" y="5491276"/>
            <a:ext cx="3018775" cy="646331"/>
          </a:xfrm>
          <a:prstGeom prst="rect">
            <a:avLst/>
          </a:prstGeom>
          <a:noFill/>
        </p:spPr>
        <p:txBody>
          <a:bodyPr wrap="none" rtlCol="0">
            <a:spAutoFit/>
          </a:bodyPr>
          <a:lstStyle/>
          <a:p>
            <a:r>
              <a:rPr lang="en-AU" dirty="0"/>
              <a:t>If this is you, great!</a:t>
            </a:r>
            <a:br>
              <a:rPr lang="en-AU" dirty="0"/>
            </a:br>
            <a:r>
              <a:rPr lang="en-AU" dirty="0"/>
              <a:t>But don’t live dangerously!!!</a:t>
            </a:r>
          </a:p>
        </p:txBody>
      </p:sp>
      <p:cxnSp>
        <p:nvCxnSpPr>
          <p:cNvPr id="11" name="Straight Arrow Connector 10">
            <a:extLst>
              <a:ext uri="{FF2B5EF4-FFF2-40B4-BE49-F238E27FC236}">
                <a16:creationId xmlns:a16="http://schemas.microsoft.com/office/drawing/2014/main" xmlns="" id="{A438FF77-F2C2-432D-AD84-601EF0AE97C8}"/>
              </a:ext>
            </a:extLst>
          </p:cNvPr>
          <p:cNvCxnSpPr/>
          <p:nvPr/>
        </p:nvCxnSpPr>
        <p:spPr>
          <a:xfrm flipV="1">
            <a:off x="1676400" y="4573028"/>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9EDF8A0D-693F-49B9-BC59-4953B183F3E6}"/>
              </a:ext>
            </a:extLst>
          </p:cNvPr>
          <p:cNvSpPr txBox="1"/>
          <p:nvPr/>
        </p:nvSpPr>
        <p:spPr>
          <a:xfrm>
            <a:off x="4372713" y="5547026"/>
            <a:ext cx="4480714" cy="646331"/>
          </a:xfrm>
          <a:prstGeom prst="rect">
            <a:avLst/>
          </a:prstGeom>
          <a:noFill/>
        </p:spPr>
        <p:txBody>
          <a:bodyPr wrap="none" rtlCol="0">
            <a:spAutoFit/>
          </a:bodyPr>
          <a:lstStyle/>
          <a:p>
            <a:r>
              <a:rPr lang="en-AU" dirty="0"/>
              <a:t>If this is you, stay calm (but stop laughing)</a:t>
            </a:r>
            <a:br>
              <a:rPr lang="en-AU" dirty="0"/>
            </a:br>
            <a:r>
              <a:rPr lang="en-AU" dirty="0"/>
              <a:t>and talk to me!</a:t>
            </a:r>
          </a:p>
        </p:txBody>
      </p:sp>
      <p:cxnSp>
        <p:nvCxnSpPr>
          <p:cNvPr id="13" name="Straight Arrow Connector 12">
            <a:extLst>
              <a:ext uri="{FF2B5EF4-FFF2-40B4-BE49-F238E27FC236}">
                <a16:creationId xmlns:a16="http://schemas.microsoft.com/office/drawing/2014/main" xmlns="" id="{4AC26885-662E-4908-9702-A1903E385F64}"/>
              </a:ext>
            </a:extLst>
          </p:cNvPr>
          <p:cNvCxnSpPr/>
          <p:nvPr/>
        </p:nvCxnSpPr>
        <p:spPr>
          <a:xfrm flipV="1">
            <a:off x="5974151" y="4710077"/>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cture containing baby, ground, child, person&#10;&#10;Description generated with very high confidence">
            <a:extLst>
              <a:ext uri="{FF2B5EF4-FFF2-40B4-BE49-F238E27FC236}">
                <a16:creationId xmlns:a16="http://schemas.microsoft.com/office/drawing/2014/main" xmlns="" id="{5DB4D966-1D42-42F8-9DF5-D7DF8CCB4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2" y="1034565"/>
            <a:ext cx="2800350" cy="3512303"/>
          </a:xfrm>
          <a:prstGeom prst="rect">
            <a:avLst/>
          </a:prstGeom>
        </p:spPr>
      </p:pic>
    </p:spTree>
    <p:extLst>
      <p:ext uri="{BB962C8B-B14F-4D97-AF65-F5344CB8AC3E}">
        <p14:creationId xmlns:p14="http://schemas.microsoft.com/office/powerpoint/2010/main" val="1386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chemeClr val="bg1">
                    <a:lumMod val="65000"/>
                  </a:schemeClr>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chemeClr val="bg1">
                    <a:lumMod val="65000"/>
                  </a:schemeClr>
                </a:solidFill>
              </a:rPr>
              <a:t>Radix Sort</a:t>
            </a:r>
          </a:p>
          <a:p>
            <a:pPr marL="731520" lvl="1" indent="-457200">
              <a:buFont typeface="+mj-lt"/>
              <a:buAutoNum type="alphaUcPeriod"/>
            </a:pPr>
            <a:r>
              <a:rPr lang="en-AU" dirty="0">
                <a:solidFill>
                  <a:srgbClr val="00B050"/>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411042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581399" cy="3505200"/>
          </a:xfrm>
        </p:spPr>
        <p:txBody>
          <a:bodyPr>
            <a:noAutofit/>
          </a:bodyPr>
          <a:lstStyle/>
          <a:p>
            <a:pPr marL="0" indent="0">
              <a:buNone/>
            </a:pPr>
            <a:r>
              <a:rPr lang="en-AU" sz="1800" dirty="0">
                <a:solidFill>
                  <a:srgbClr val="00B050"/>
                </a:solidFill>
                <a:highlight>
                  <a:srgbClr val="FFFFFF"/>
                </a:highlight>
              </a:rPr>
              <a:t>// Compute Nth power of x</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endParaRPr lang="en-AU" sz="1800" dirty="0">
              <a:solidFill>
                <a:srgbClr val="00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51816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 </a:t>
            </a:r>
            <a:r>
              <a:rPr lang="en-AU" sz="1800" dirty="0">
                <a:highlight>
                  <a:srgbClr val="FFFFFF"/>
                </a:highlight>
              </a:rPr>
              <a:t>T(1) = b </a:t>
            </a:r>
            <a:r>
              <a:rPr lang="en-AU" sz="1800" dirty="0">
                <a:solidFill>
                  <a:srgbClr val="00B050"/>
                </a:solidFill>
                <a:highlight>
                  <a:srgbClr val="FFFFFF"/>
                </a:highlight>
              </a:rPr>
              <a:t>(</a:t>
            </a:r>
            <a:r>
              <a:rPr lang="en-AU" sz="1800" dirty="0" err="1">
                <a:solidFill>
                  <a:srgbClr val="00B050"/>
                </a:solidFill>
                <a:highlight>
                  <a:srgbClr val="FFFFFF"/>
                </a:highlight>
              </a:rPr>
              <a:t>b&amp;c</a:t>
            </a:r>
            <a:r>
              <a:rPr lang="en-AU" sz="1800" dirty="0">
                <a:solidFill>
                  <a:srgbClr val="00B050"/>
                </a:solidFill>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T(N-1)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endParaRPr lang="en-AU" sz="1800" dirty="0">
              <a:highlight>
                <a:srgbClr val="FFFFFF"/>
              </a:highlight>
              <a:sym typeface="Wingdings" panose="05000000000000000000" pitchFamily="2" charset="2"/>
            </a:endParaRPr>
          </a:p>
          <a:p>
            <a:pPr marL="0" indent="0">
              <a:buNone/>
            </a:pPr>
            <a:r>
              <a:rPr lang="en-AU" sz="1800" dirty="0">
                <a:highlight>
                  <a:srgbClr val="FFFFFF"/>
                </a:highlight>
                <a:sym typeface="Wingdings" panose="05000000000000000000" pitchFamily="2" charset="2"/>
              </a:rPr>
              <a:t>T(N) = b + (N-1)*c = c*N + b - c</a:t>
            </a:r>
          </a:p>
          <a:p>
            <a:pPr marL="0" indent="0">
              <a:buNone/>
            </a:pPr>
            <a:r>
              <a:rPr lang="en-AU" sz="1800" dirty="0">
                <a:highlight>
                  <a:srgbClr val="FFFFFF"/>
                </a:highlight>
                <a:sym typeface="Wingdings" panose="05000000000000000000" pitchFamily="2" charset="2"/>
              </a:rPr>
              <a:t>Hence, the complexity is O(N)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973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Recursive version</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r>
              <a:rPr lang="en-AU" sz="1800" dirty="0">
                <a:solidFill>
                  <a:srgbClr val="00B050"/>
                </a:solidFill>
                <a:highlight>
                  <a:srgbClr val="FFFFFF"/>
                </a:highlight>
              </a:rPr>
              <a:t>// Iterative version</a:t>
            </a:r>
          </a:p>
          <a:p>
            <a:pPr marL="0" indent="0">
              <a:buNone/>
            </a:pPr>
            <a:r>
              <a:rPr lang="en-AU" sz="1800" dirty="0">
                <a:solidFill>
                  <a:srgbClr val="000000"/>
                </a:solidFill>
                <a:highlight>
                  <a:srgbClr val="FFFFFF"/>
                </a:highlight>
              </a:rPr>
              <a:t>result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a:buNone/>
            </a:pPr>
            <a:r>
              <a:rPr lang="nn-NO" sz="1800" b="1" dirty="0">
                <a:solidFill>
                  <a:srgbClr val="0000FF"/>
                </a:solidFill>
                <a:highlight>
                  <a:srgbClr val="FFFFFF"/>
                </a:highlight>
              </a:rPr>
              <a:t>for</a:t>
            </a:r>
            <a:r>
              <a:rPr lang="nn-NO" sz="1800" dirty="0">
                <a:solidFill>
                  <a:srgbClr val="000000"/>
                </a:solidFill>
                <a:highlight>
                  <a:srgbClr val="FFFFFF"/>
                </a:highlight>
              </a:rPr>
              <a:t> i</a:t>
            </a:r>
            <a:r>
              <a:rPr lang="nn-NO" sz="1800" b="1" dirty="0">
                <a:solidFill>
                  <a:srgbClr val="000080"/>
                </a:solidFill>
                <a:highlight>
                  <a:srgbClr val="FFFFFF"/>
                </a:highlight>
              </a:rPr>
              <a:t>=</a:t>
            </a:r>
            <a:r>
              <a:rPr lang="nn-NO" sz="1800" dirty="0">
                <a:solidFill>
                  <a:srgbClr val="FF0000"/>
                </a:solidFill>
                <a:highlight>
                  <a:srgbClr val="FFFFFF"/>
                </a:highlight>
              </a:rPr>
              <a:t>1</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&lt;=</a:t>
            </a:r>
            <a:r>
              <a:rPr lang="nn-NO" sz="1800" dirty="0">
                <a:solidFill>
                  <a:srgbClr val="000000"/>
                </a:solidFill>
                <a:highlight>
                  <a:srgbClr val="FFFFFF"/>
                </a:highlight>
              </a:rPr>
              <a:t> N</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a:t>
            </a:r>
            <a:endParaRPr lang="nn-NO" sz="1800" dirty="0">
              <a:solidFill>
                <a:srgbClr val="000000"/>
              </a:solidFill>
              <a:highlight>
                <a:srgbClr val="FFFFFF"/>
              </a:highlight>
            </a:endParaRPr>
          </a:p>
          <a:p>
            <a:pPr marL="0" indent="0">
              <a:buNone/>
            </a:pP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pPr>
            <a:r>
              <a:rPr lang="en-AU" sz="1800" b="1" dirty="0">
                <a:solidFill>
                  <a:srgbClr val="0000FF"/>
                </a:solidFill>
                <a:highlight>
                  <a:srgbClr val="FFFFFF"/>
                </a:highlight>
              </a:rPr>
              <a:t>return</a:t>
            </a:r>
            <a:r>
              <a:rPr lang="en-AU" sz="1800" dirty="0">
                <a:solidFill>
                  <a:srgbClr val="000000"/>
                </a:solidFill>
                <a:highlight>
                  <a:srgbClr val="FFFFFF"/>
                </a:highlight>
              </a:rPr>
              <a:t> result</a:t>
            </a:r>
            <a:endParaRPr lang="en-AU" sz="1800" dirty="0">
              <a:solidFill>
                <a:srgbClr val="00B050"/>
              </a:solidFill>
              <a:highlight>
                <a:srgbClr val="FFFFFF"/>
              </a:highlight>
            </a:endParaRPr>
          </a:p>
          <a:p>
            <a:pPr marL="0" indent="0" defTabSz="360000">
              <a:buNone/>
            </a:pPr>
            <a:endParaRPr lang="en-AU" sz="1800" dirty="0">
              <a:solidFill>
                <a:srgbClr val="000000"/>
              </a:solidFill>
              <a:highlight>
                <a:srgbClr val="FFFFFF"/>
              </a:highlight>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endParaRPr lang="en-AU" sz="1800" dirty="0">
              <a:highlight>
                <a:srgbClr val="FFFFFF"/>
              </a:highlight>
            </a:endParaRPr>
          </a:p>
          <a:p>
            <a:pPr marL="0" indent="0">
              <a:buNone/>
            </a:pPr>
            <a:r>
              <a:rPr lang="en-AU" sz="1800" dirty="0">
                <a:highlight>
                  <a:srgbClr val="FFFFFF"/>
                </a:highlight>
              </a:rPr>
              <a:t>Total space usage = Local space used by the function * maximum depth of recursion</a:t>
            </a:r>
          </a:p>
          <a:p>
            <a:pPr marL="0" indent="0">
              <a:buNone/>
            </a:pPr>
            <a:endParaRPr lang="en-AU" sz="1800" dirty="0">
              <a:highlight>
                <a:srgbClr val="FFFFFF"/>
              </a:highlight>
            </a:endParaRPr>
          </a:p>
          <a:p>
            <a:pPr marL="0" indent="0">
              <a:buNone/>
            </a:pPr>
            <a:r>
              <a:rPr lang="en-AU" sz="1800" dirty="0">
                <a:highlight>
                  <a:srgbClr val="FFFFFF"/>
                </a:highlight>
              </a:rPr>
              <a:t>= c * maximum depth of recursion = c*N</a:t>
            </a:r>
          </a:p>
          <a:p>
            <a:pPr marL="0" indent="0">
              <a:buNone/>
            </a:pPr>
            <a:r>
              <a:rPr lang="en-AU" sz="1800" dirty="0">
                <a:highlight>
                  <a:srgbClr val="FFFFFF"/>
                </a:highlight>
              </a:rPr>
              <a:t>= O(N)</a:t>
            </a:r>
          </a:p>
          <a:p>
            <a:pPr marL="0" indent="0">
              <a:buNone/>
            </a:pPr>
            <a:r>
              <a:rPr lang="en-AU" sz="1800" b="1" dirty="0">
                <a:highlight>
                  <a:srgbClr val="FFFFFF"/>
                </a:highlight>
              </a:rPr>
              <a:t>Note:</a:t>
            </a:r>
            <a:r>
              <a:rPr lang="en-AU" sz="1800" dirty="0">
                <a:highlight>
                  <a:srgbClr val="FFFFFF"/>
                </a:highlight>
              </a:rPr>
              <a:t> We will not discuss tail-recursion in this unit because it is language specific, e.g., Python doesn’t utilize tail-recursion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Recursive power() is not an in-place algorithm</a:t>
            </a:r>
          </a:p>
          <a:p>
            <a:pPr marL="0" indent="0">
              <a:buNone/>
            </a:pPr>
            <a:r>
              <a:rPr lang="en-AU" sz="1800" dirty="0">
                <a:highlight>
                  <a:srgbClr val="FFFFFF"/>
                </a:highlight>
              </a:rPr>
              <a:t>Note that an iterative version of power uses O(1) space and is an in-place algorithm</a:t>
            </a:r>
          </a:p>
          <a:p>
            <a:pPr marL="0" indent="0">
              <a:buNone/>
            </a:pPr>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34882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066800"/>
            <a:ext cx="4953000" cy="5257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a:t>
            </a:r>
            <a:r>
              <a:rPr lang="en-AU" sz="1800" dirty="0">
                <a:highlight>
                  <a:srgbClr val="FFFFFF"/>
                </a:highlight>
              </a:rPr>
              <a:t>: T(1) = b (</a:t>
            </a:r>
            <a:r>
              <a:rPr lang="en-AU" sz="1800" dirty="0" err="1">
                <a:highlight>
                  <a:srgbClr val="FFFFFF"/>
                </a:highlight>
              </a:rPr>
              <a:t>b&amp;c</a:t>
            </a:r>
            <a:r>
              <a:rPr lang="en-AU" sz="1800" dirty="0">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T(N/2)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p>
          <a:p>
            <a:pPr marL="0" indent="0">
              <a:buNone/>
            </a:pPr>
            <a:r>
              <a:rPr lang="en-AU" sz="1800" dirty="0">
                <a:highlight>
                  <a:srgbClr val="FFFFFF"/>
                </a:highlight>
                <a:sym typeface="Wingdings" panose="05000000000000000000" pitchFamily="2" charset="2"/>
              </a:rPr>
              <a:t>T(N) = b + c* log</a:t>
            </a:r>
            <a:r>
              <a:rPr lang="en-AU" sz="1800" baseline="-25000" dirty="0">
                <a:highlight>
                  <a:srgbClr val="FFFFFF"/>
                </a:highlight>
                <a:sym typeface="Wingdings" panose="05000000000000000000" pitchFamily="2" charset="2"/>
              </a:rPr>
              <a:t>2</a:t>
            </a:r>
            <a:r>
              <a:rPr lang="en-AU" sz="1800" dirty="0">
                <a:highlight>
                  <a:srgbClr val="FFFFFF"/>
                </a:highlight>
                <a:sym typeface="Wingdings" panose="05000000000000000000" pitchFamily="2" charset="2"/>
              </a:rPr>
              <a:t> N</a:t>
            </a:r>
          </a:p>
          <a:p>
            <a:pPr marL="0" indent="0">
              <a:buNone/>
            </a:pPr>
            <a:r>
              <a:rPr lang="en-AU" sz="1800" dirty="0">
                <a:highlight>
                  <a:srgbClr val="FFFFFF"/>
                </a:highlight>
                <a:sym typeface="Wingdings" panose="05000000000000000000" pitchFamily="2" charset="2"/>
              </a:rPr>
              <a:t>Hence, the complexity is O(log 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7228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168021"/>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800" dirty="0">
                <a:highlight>
                  <a:srgbClr val="FFFFFF"/>
                </a:highlight>
              </a:rPr>
              <a:t>Space usage = Local space used by the function * maximum depth of recursion</a:t>
            </a:r>
          </a:p>
          <a:p>
            <a:pPr marL="0" indent="0">
              <a:buNone/>
            </a:pPr>
            <a:r>
              <a:rPr lang="en-AU" sz="1800" dirty="0">
                <a:highlight>
                  <a:srgbClr val="FFFFFF"/>
                </a:highlight>
              </a:rPr>
              <a:t>= c * maximum depth of recursion</a:t>
            </a:r>
          </a:p>
          <a:p>
            <a:pPr marL="0" indent="0">
              <a:buNone/>
            </a:pPr>
            <a:r>
              <a:rPr lang="en-AU" sz="1800" dirty="0">
                <a:highlight>
                  <a:srgbClr val="FFFFFF"/>
                </a:highlight>
              </a:rPr>
              <a:t>= c*log N</a:t>
            </a:r>
          </a:p>
          <a:p>
            <a:pPr marL="0" indent="0">
              <a:buNone/>
            </a:pPr>
            <a:r>
              <a:rPr lang="en-AU" sz="1800" dirty="0">
                <a:highlight>
                  <a:srgbClr val="FFFFFF"/>
                </a:highlight>
              </a:rPr>
              <a:t>= O(log N)</a:t>
            </a:r>
          </a:p>
          <a:p>
            <a:pPr marL="0" indent="0">
              <a:buNone/>
            </a:pPr>
            <a:endParaRPr lang="en-AU" sz="1800" dirty="0">
              <a:solidFill>
                <a:srgbClr val="00B0F0"/>
              </a:solidFill>
              <a:highlight>
                <a:srgbClr val="FFFFFF"/>
              </a:highlight>
            </a:endParaRPr>
          </a:p>
          <a:p>
            <a:pPr marL="0" indent="0">
              <a:buNone/>
            </a:pPr>
            <a:r>
              <a:rPr lang="en-AU" sz="1800" b="1" dirty="0">
                <a:solidFill>
                  <a:srgbClr val="FF0000"/>
                </a:solidFill>
                <a:highlight>
                  <a:srgbClr val="FFFFFF"/>
                </a:highlight>
              </a:rPr>
              <a:t>Is this algorithm in-place?</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17201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Problem: </a:t>
            </a:r>
            <a:r>
              <a:rPr lang="en-AU" sz="2400" dirty="0">
                <a:solidFill>
                  <a:srgbClr val="000000"/>
                </a:solidFill>
                <a:latin typeface="CMSS10"/>
              </a:rPr>
              <a:t>Given a sorted array of </a:t>
            </a:r>
            <a:r>
              <a:rPr lang="en-AU" sz="2400" b="1" u="sng" dirty="0">
                <a:solidFill>
                  <a:srgbClr val="000000"/>
                </a:solidFill>
                <a:latin typeface="CMSS10"/>
              </a:rPr>
              <a:t>unique</a:t>
            </a:r>
            <a:r>
              <a:rPr lang="en-AU" sz="2400" dirty="0">
                <a:solidFill>
                  <a:srgbClr val="000000"/>
                </a:solidFill>
                <a:latin typeface="CMSS10"/>
              </a:rPr>
              <a:t> numbers and two values x and y, find all numbers greater than x and smaller than y.</a:t>
            </a:r>
          </a:p>
          <a:p>
            <a:pPr marL="0" indent="0">
              <a:buNone/>
            </a:pPr>
            <a:r>
              <a:rPr lang="en-AU" sz="2400" dirty="0">
                <a:solidFill>
                  <a:srgbClr val="00B0F0"/>
                </a:solidFill>
                <a:latin typeface="CMSS10"/>
              </a:rPr>
              <a:t>Algorithm 1: </a:t>
            </a:r>
          </a:p>
          <a:p>
            <a:r>
              <a:rPr lang="en-AU" sz="2400" dirty="0">
                <a:solidFill>
                  <a:srgbClr val="000000"/>
                </a:solidFill>
                <a:latin typeface="CMSS10"/>
              </a:rPr>
              <a:t>For each number n in array:</a:t>
            </a:r>
          </a:p>
          <a:p>
            <a:pPr lvl="1"/>
            <a:r>
              <a:rPr lang="en-AU" sz="1900" dirty="0">
                <a:solidFill>
                  <a:srgbClr val="000000"/>
                </a:solidFill>
                <a:latin typeface="CMSS10"/>
              </a:rPr>
              <a:t>if n &gt; x and n &lt; y:</a:t>
            </a:r>
          </a:p>
          <a:p>
            <a:pPr lvl="2"/>
            <a:r>
              <a:rPr lang="en-AU" sz="1700" dirty="0">
                <a:solidFill>
                  <a:srgbClr val="000000"/>
                </a:solidFill>
                <a:latin typeface="CMSS10"/>
              </a:rPr>
              <a:t>print(n)</a:t>
            </a:r>
          </a:p>
          <a:p>
            <a:pPr marL="0" indent="0">
              <a:buNone/>
            </a:pPr>
            <a:r>
              <a:rPr lang="en-AU" sz="2400" dirty="0">
                <a:solidFill>
                  <a:srgbClr val="00B0F0"/>
                </a:solidFill>
                <a:latin typeface="CMSS10"/>
              </a:rPr>
              <a:t>Time complexity:</a:t>
            </a:r>
          </a:p>
          <a:p>
            <a:pPr marL="0" indent="0">
              <a:buNone/>
            </a:pPr>
            <a:r>
              <a:rPr lang="en-AU" sz="2400" dirty="0">
                <a:solidFill>
                  <a:srgbClr val="00B0F0"/>
                </a:solidFill>
                <a:latin typeface="CMSS10"/>
              </a:rPr>
              <a:t>	</a:t>
            </a:r>
            <a:r>
              <a:rPr lang="en-AU" sz="2400" dirty="0">
                <a:latin typeface="CMSS10"/>
              </a:rPr>
              <a:t>O(N)</a:t>
            </a:r>
            <a:endParaRPr lang="en-AU" sz="2400" dirty="0">
              <a:solidFill>
                <a:srgbClr val="00B0F0"/>
              </a:solidFill>
              <a:latin typeface="CMSS10"/>
            </a:endParaRPr>
          </a:p>
          <a:p>
            <a:pPr marL="0" indent="0">
              <a:buNone/>
            </a:pPr>
            <a:r>
              <a:rPr lang="en-AU" sz="2400" dirty="0">
                <a:solidFill>
                  <a:srgbClr val="00B0F0"/>
                </a:solidFill>
                <a:latin typeface="CMSS10"/>
              </a:rPr>
              <a:t>	</a:t>
            </a:r>
            <a:endParaRPr lang="en-AU" sz="2400" dirty="0">
              <a:solidFill>
                <a:srgbClr val="000000"/>
              </a:solidFill>
              <a:latin typeface="CMSS10"/>
            </a:endParaRPr>
          </a:p>
          <a:p>
            <a:pPr marL="0" indent="0">
              <a:buNone/>
            </a:pPr>
            <a:endParaRPr lang="en-AU" sz="2400" dirty="0">
              <a:solidFill>
                <a:srgbClr val="00B0F0"/>
              </a:solidFill>
              <a:latin typeface="CMSS10"/>
            </a:endParaRPr>
          </a:p>
          <a:p>
            <a:pPr marL="0" indent="0">
              <a:buNone/>
            </a:pPr>
            <a:r>
              <a:rPr lang="en-AU" sz="2400" dirty="0">
                <a:solidFill>
                  <a:srgbClr val="00B0F0"/>
                </a:solidFill>
                <a:latin typeface="CMSS10"/>
              </a:rPr>
              <a:t>	</a:t>
            </a:r>
          </a:p>
          <a:p>
            <a:pPr marL="0" indent="0">
              <a:buNone/>
            </a:pPr>
            <a:endParaRPr lang="en-AU" sz="2400" dirty="0">
              <a:solidFill>
                <a:srgbClr val="000000"/>
              </a:solidFill>
              <a:latin typeface="CMSS10"/>
            </a:endParaRPr>
          </a:p>
        </p:txBody>
      </p:sp>
    </p:spTree>
    <p:extLst>
      <p:ext uri="{BB962C8B-B14F-4D97-AF65-F5344CB8AC3E}">
        <p14:creationId xmlns:p14="http://schemas.microsoft.com/office/powerpoint/2010/main" val="351112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194665" y="1070283"/>
            <a:ext cx="8503920" cy="4572000"/>
          </a:xfrm>
        </p:spPr>
        <p:txBody>
          <a:bodyPr>
            <a:noAutofit/>
          </a:bodyPr>
          <a:lstStyle/>
          <a:p>
            <a:pPr marL="0" indent="0">
              <a:buNone/>
            </a:pPr>
            <a:r>
              <a:rPr lang="en-AU" sz="1600" dirty="0">
                <a:solidFill>
                  <a:srgbClr val="00B0F0"/>
                </a:solidFill>
                <a:latin typeface="CMSS10"/>
              </a:rPr>
              <a:t>Algorithm 2: </a:t>
            </a:r>
          </a:p>
          <a:p>
            <a:r>
              <a:rPr lang="en-AU" sz="1600" dirty="0">
                <a:solidFill>
                  <a:srgbClr val="000000"/>
                </a:solidFill>
                <a:latin typeface="CMSS10"/>
              </a:rPr>
              <a:t>Binary search to find the smallest number greater than x</a:t>
            </a:r>
          </a:p>
          <a:p>
            <a:r>
              <a:rPr lang="en-AU" sz="1600" dirty="0">
                <a:solidFill>
                  <a:srgbClr val="000000"/>
                </a:solidFill>
                <a:latin typeface="CMSS10"/>
              </a:rPr>
              <a:t>Continue linear search from x until next number is &gt;= y</a:t>
            </a:r>
          </a:p>
          <a:p>
            <a:pPr marL="0" indent="0">
              <a:buNone/>
            </a:pPr>
            <a:r>
              <a:rPr lang="en-AU" sz="1600" dirty="0">
                <a:solidFill>
                  <a:srgbClr val="00B0F0"/>
                </a:solidFill>
                <a:latin typeface="CMSS10"/>
              </a:rPr>
              <a:t>Time complexity?</a:t>
            </a:r>
          </a:p>
          <a:p>
            <a:r>
              <a:rPr lang="en-AU" sz="1600" dirty="0">
                <a:latin typeface="CMSS10"/>
              </a:rPr>
              <a:t>O(N) in the worst-case because in the worst-case all numbers may be within the range x to y</a:t>
            </a:r>
          </a:p>
          <a:p>
            <a:pPr marL="0" indent="0">
              <a:buNone/>
            </a:pPr>
            <a:r>
              <a:rPr lang="en-AU" sz="1600" dirty="0">
                <a:solidFill>
                  <a:srgbClr val="00B0F0"/>
                </a:solidFill>
                <a:latin typeface="CMSS10"/>
              </a:rPr>
              <a:t>Output-sensitive complexity </a:t>
            </a:r>
            <a:r>
              <a:rPr lang="en-AU" sz="1600" dirty="0">
                <a:latin typeface="CMSS10"/>
              </a:rPr>
              <a:t>is the time-complexity that also depends on the size of output.</a:t>
            </a:r>
          </a:p>
          <a:p>
            <a:pPr marL="0" indent="0">
              <a:buNone/>
            </a:pPr>
            <a:r>
              <a:rPr lang="en-AU" sz="1600" dirty="0">
                <a:latin typeface="CMSS10"/>
              </a:rPr>
              <a:t>Let W be the number of values in the range (i.e., in output). </a:t>
            </a:r>
          </a:p>
          <a:p>
            <a:pPr marL="0" indent="0">
              <a:buNone/>
            </a:pPr>
            <a:r>
              <a:rPr lang="en-AU" sz="1600" dirty="0">
                <a:solidFill>
                  <a:srgbClr val="00B0F0"/>
                </a:solidFill>
                <a:latin typeface="CMSS10"/>
              </a:rPr>
              <a:t>Output-sensitive complexity of Algorithm 2?  </a:t>
            </a:r>
            <a:r>
              <a:rPr lang="en-AU" sz="1600" dirty="0">
                <a:latin typeface="CMSS10"/>
              </a:rPr>
              <a:t>O(W + log N ) – note W may be N in the worst-case. </a:t>
            </a:r>
          </a:p>
          <a:p>
            <a:pPr marL="0" indent="0">
              <a:buNone/>
            </a:pPr>
            <a:r>
              <a:rPr lang="en-AU" sz="1600" dirty="0">
                <a:solidFill>
                  <a:srgbClr val="00B0F0"/>
                </a:solidFill>
                <a:latin typeface="CMSS10"/>
              </a:rPr>
              <a:t>Output-sensitive complexity of Algorithm 1? </a:t>
            </a:r>
            <a:r>
              <a:rPr lang="en-AU" sz="1600" dirty="0">
                <a:latin typeface="CMSS10"/>
              </a:rPr>
              <a:t>O(N)</a:t>
            </a:r>
          </a:p>
          <a:p>
            <a:pPr marL="0" indent="0">
              <a:buNone/>
            </a:pPr>
            <a:r>
              <a:rPr lang="en-AU" sz="1600" dirty="0">
                <a:latin typeface="CMSS10"/>
              </a:rPr>
              <a:t>Output-sensitive complexity is only relevant when output-size may vary, e.g., it is not relevant for sorting, finding minimum value etc.</a:t>
            </a:r>
          </a:p>
          <a:p>
            <a:pPr marL="0" indent="0">
              <a:buNone/>
            </a:pPr>
            <a:endParaRPr lang="en-AU" sz="1600" dirty="0">
              <a:solidFill>
                <a:srgbClr val="00B0F0"/>
              </a:solidFill>
              <a:latin typeface="CMSS10"/>
            </a:endParaRPr>
          </a:p>
          <a:p>
            <a:pPr marL="0" indent="0">
              <a:buNone/>
            </a:pPr>
            <a:endParaRPr lang="en-AU" sz="1600" dirty="0">
              <a:latin typeface="CMSS10"/>
            </a:endParaRPr>
          </a:p>
          <a:p>
            <a:pPr marL="0" indent="0">
              <a:buNone/>
            </a:pPr>
            <a:r>
              <a:rPr lang="en-AU" sz="1600" dirty="0">
                <a:solidFill>
                  <a:srgbClr val="00B0F0"/>
                </a:solidFill>
                <a:latin typeface="CMSS10"/>
              </a:rPr>
              <a:t>	</a:t>
            </a:r>
            <a:endParaRPr lang="en-AU" sz="1600" dirty="0">
              <a:solidFill>
                <a:srgbClr val="000000"/>
              </a:solidFill>
              <a:latin typeface="CMSS10"/>
            </a:endParaRPr>
          </a:p>
          <a:p>
            <a:pPr marL="0" indent="0">
              <a:buNone/>
            </a:pPr>
            <a:endParaRPr lang="en-AU" sz="1600" dirty="0">
              <a:solidFill>
                <a:srgbClr val="00B0F0"/>
              </a:solidFill>
              <a:latin typeface="CMSS10"/>
            </a:endParaRPr>
          </a:p>
          <a:p>
            <a:pPr marL="0" indent="0">
              <a:buNone/>
            </a:pPr>
            <a:r>
              <a:rPr lang="en-AU" sz="1600" dirty="0">
                <a:solidFill>
                  <a:srgbClr val="00B0F0"/>
                </a:solidFill>
                <a:latin typeface="CMSS10"/>
              </a:rPr>
              <a:t>	</a:t>
            </a:r>
          </a:p>
          <a:p>
            <a:pPr marL="0" indent="0">
              <a:buNone/>
            </a:pPr>
            <a:endParaRPr lang="en-AU" sz="1600" dirty="0">
              <a:solidFill>
                <a:srgbClr val="000000"/>
              </a:solidFill>
              <a:latin typeface="CMSS10"/>
            </a:endParaRPr>
          </a:p>
        </p:txBody>
      </p:sp>
      <p:graphicFrame>
        <p:nvGraphicFramePr>
          <p:cNvPr id="5" name="Table 4">
            <a:extLst>
              <a:ext uri="{FF2B5EF4-FFF2-40B4-BE49-F238E27FC236}">
                <a16:creationId xmlns:a16="http://schemas.microsoft.com/office/drawing/2014/main" xmlns="" id="{98312FB6-7292-45A3-A665-0FBF653A7DDA}"/>
              </a:ext>
            </a:extLst>
          </p:cNvPr>
          <p:cNvGraphicFramePr>
            <a:graphicFrameLocks noGrp="1"/>
          </p:cNvGraphicFramePr>
          <p:nvPr>
            <p:extLst>
              <p:ext uri="{D42A27DB-BD31-4B8C-83A1-F6EECF244321}">
                <p14:modId xmlns:p14="http://schemas.microsoft.com/office/powerpoint/2010/main" val="4013243501"/>
              </p:ext>
            </p:extLst>
          </p:nvPr>
        </p:nvGraphicFramePr>
        <p:xfrm>
          <a:off x="1714500" y="5595682"/>
          <a:ext cx="6324600" cy="370840"/>
        </p:xfrm>
        <a:graphic>
          <a:graphicData uri="http://schemas.openxmlformats.org/drawingml/2006/table">
            <a:tbl>
              <a:tblPr firstRow="1" bandRow="1">
                <a:tableStyleId>{616DA210-FB5B-4158-B5E0-FEB733F419BA}</a:tableStyleId>
              </a:tblPr>
              <a:tblGrid>
                <a:gridCol w="632460">
                  <a:extLst>
                    <a:ext uri="{9D8B030D-6E8A-4147-A177-3AD203B41FA5}">
                      <a16:colId xmlns:a16="http://schemas.microsoft.com/office/drawing/2014/main" xmlns="" val="20000"/>
                    </a:ext>
                  </a:extLst>
                </a:gridCol>
                <a:gridCol w="632460">
                  <a:extLst>
                    <a:ext uri="{9D8B030D-6E8A-4147-A177-3AD203B41FA5}">
                      <a16:colId xmlns:a16="http://schemas.microsoft.com/office/drawing/2014/main" xmlns="" val="20001"/>
                    </a:ext>
                  </a:extLst>
                </a:gridCol>
                <a:gridCol w="632460">
                  <a:extLst>
                    <a:ext uri="{9D8B030D-6E8A-4147-A177-3AD203B41FA5}">
                      <a16:colId xmlns:a16="http://schemas.microsoft.com/office/drawing/2014/main" xmlns="" val="20002"/>
                    </a:ext>
                  </a:extLst>
                </a:gridCol>
                <a:gridCol w="632460">
                  <a:extLst>
                    <a:ext uri="{9D8B030D-6E8A-4147-A177-3AD203B41FA5}">
                      <a16:colId xmlns:a16="http://schemas.microsoft.com/office/drawing/2014/main" xmlns="" val="20003"/>
                    </a:ext>
                  </a:extLst>
                </a:gridCol>
                <a:gridCol w="632460">
                  <a:extLst>
                    <a:ext uri="{9D8B030D-6E8A-4147-A177-3AD203B41FA5}">
                      <a16:colId xmlns:a16="http://schemas.microsoft.com/office/drawing/2014/main" xmlns="" val="20004"/>
                    </a:ext>
                  </a:extLst>
                </a:gridCol>
                <a:gridCol w="632460">
                  <a:extLst>
                    <a:ext uri="{9D8B030D-6E8A-4147-A177-3AD203B41FA5}">
                      <a16:colId xmlns:a16="http://schemas.microsoft.com/office/drawing/2014/main" xmlns="" val="20005"/>
                    </a:ext>
                  </a:extLst>
                </a:gridCol>
                <a:gridCol w="632460">
                  <a:extLst>
                    <a:ext uri="{9D8B030D-6E8A-4147-A177-3AD203B41FA5}">
                      <a16:colId xmlns:a16="http://schemas.microsoft.com/office/drawing/2014/main" xmlns="" val="20006"/>
                    </a:ext>
                  </a:extLst>
                </a:gridCol>
                <a:gridCol w="632460">
                  <a:extLst>
                    <a:ext uri="{9D8B030D-6E8A-4147-A177-3AD203B41FA5}">
                      <a16:colId xmlns:a16="http://schemas.microsoft.com/office/drawing/2014/main" xmlns="" val="20007"/>
                    </a:ext>
                  </a:extLst>
                </a:gridCol>
                <a:gridCol w="632460">
                  <a:extLst>
                    <a:ext uri="{9D8B030D-6E8A-4147-A177-3AD203B41FA5}">
                      <a16:colId xmlns:a16="http://schemas.microsoft.com/office/drawing/2014/main" xmlns="" val="20008"/>
                    </a:ext>
                  </a:extLst>
                </a:gridCol>
                <a:gridCol w="632460">
                  <a:extLst>
                    <a:ext uri="{9D8B030D-6E8A-4147-A177-3AD203B41FA5}">
                      <a16:colId xmlns:a16="http://schemas.microsoft.com/office/drawing/2014/main" xmlns="" val="20009"/>
                    </a:ext>
                  </a:extLst>
                </a:gridCol>
              </a:tblGrid>
              <a:tr h="370840">
                <a:tc>
                  <a:txBody>
                    <a:bodyPr/>
                    <a:lstStyle/>
                    <a:p>
                      <a:pPr algn="ctr"/>
                      <a:r>
                        <a:rPr lang="en-AU" dirty="0"/>
                        <a:t>5</a:t>
                      </a:r>
                    </a:p>
                  </a:txBody>
                  <a:tcPr/>
                </a:tc>
                <a:tc>
                  <a:txBody>
                    <a:bodyPr/>
                    <a:lstStyle/>
                    <a:p>
                      <a:pPr algn="ctr"/>
                      <a:r>
                        <a:rPr lang="en-AU" dirty="0"/>
                        <a:t>10</a:t>
                      </a:r>
                    </a:p>
                  </a:txBody>
                  <a:tcPr/>
                </a:tc>
                <a:tc>
                  <a:txBody>
                    <a:bodyPr/>
                    <a:lstStyle/>
                    <a:p>
                      <a:pPr algn="ctr"/>
                      <a:r>
                        <a:rPr lang="en-AU" dirty="0"/>
                        <a:t>15</a:t>
                      </a:r>
                    </a:p>
                  </a:txBody>
                  <a:tcPr/>
                </a:tc>
                <a:tc>
                  <a:txBody>
                    <a:bodyPr/>
                    <a:lstStyle/>
                    <a:p>
                      <a:pPr algn="ctr"/>
                      <a:r>
                        <a:rPr lang="en-AU" dirty="0"/>
                        <a:t>20</a:t>
                      </a:r>
                    </a:p>
                  </a:txBody>
                  <a:tcPr/>
                </a:tc>
                <a:tc>
                  <a:txBody>
                    <a:bodyPr/>
                    <a:lstStyle/>
                    <a:p>
                      <a:pPr algn="ctr"/>
                      <a:r>
                        <a:rPr lang="en-AU" dirty="0"/>
                        <a:t>25</a:t>
                      </a:r>
                    </a:p>
                  </a:txBody>
                  <a:tcPr/>
                </a:tc>
                <a:tc>
                  <a:txBody>
                    <a:bodyPr/>
                    <a:lstStyle/>
                    <a:p>
                      <a:pPr algn="ctr"/>
                      <a:r>
                        <a:rPr lang="en-AU" dirty="0"/>
                        <a:t>30</a:t>
                      </a:r>
                    </a:p>
                  </a:txBody>
                  <a:tcPr/>
                </a:tc>
                <a:tc>
                  <a:txBody>
                    <a:bodyPr/>
                    <a:lstStyle/>
                    <a:p>
                      <a:pPr algn="ctr"/>
                      <a:r>
                        <a:rPr lang="en-AU" dirty="0"/>
                        <a:t>35</a:t>
                      </a:r>
                    </a:p>
                  </a:txBody>
                  <a:tcPr/>
                </a:tc>
                <a:tc>
                  <a:txBody>
                    <a:bodyPr/>
                    <a:lstStyle/>
                    <a:p>
                      <a:pPr algn="ctr"/>
                      <a:r>
                        <a:rPr lang="en-AU" dirty="0"/>
                        <a:t>40</a:t>
                      </a:r>
                    </a:p>
                  </a:txBody>
                  <a:tcPr/>
                </a:tc>
                <a:tc>
                  <a:txBody>
                    <a:bodyPr/>
                    <a:lstStyle/>
                    <a:p>
                      <a:pPr algn="ctr"/>
                      <a:r>
                        <a:rPr lang="en-AU" dirty="0"/>
                        <a:t>45</a:t>
                      </a:r>
                    </a:p>
                  </a:txBody>
                  <a:tcPr/>
                </a:tc>
                <a:tc>
                  <a:txBody>
                    <a:bodyPr/>
                    <a:lstStyle/>
                    <a:p>
                      <a:pPr algn="ctr"/>
                      <a:r>
                        <a:rPr lang="en-AU" dirty="0"/>
                        <a:t>50</a:t>
                      </a:r>
                    </a:p>
                  </a:txBody>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2958EFA9-7815-495B-B963-EFD7D06D218D}"/>
              </a:ext>
            </a:extLst>
          </p:cNvPr>
          <p:cNvGraphicFramePr>
            <a:graphicFrameLocks noGrp="1"/>
          </p:cNvGraphicFramePr>
          <p:nvPr>
            <p:extLst>
              <p:ext uri="{D42A27DB-BD31-4B8C-83A1-F6EECF244321}">
                <p14:modId xmlns:p14="http://schemas.microsoft.com/office/powerpoint/2010/main" val="2285673666"/>
              </p:ext>
            </p:extLst>
          </p:nvPr>
        </p:nvGraphicFramePr>
        <p:xfrm>
          <a:off x="1714500" y="6027482"/>
          <a:ext cx="6400800" cy="37084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370840">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xmlns="" val="10000"/>
                  </a:ext>
                </a:extLst>
              </a:tr>
            </a:tbl>
          </a:graphicData>
        </a:graphic>
      </p:graphicFrame>
      <p:sp>
        <p:nvSpPr>
          <p:cNvPr id="4" name="TextBox 3">
            <a:extLst>
              <a:ext uri="{FF2B5EF4-FFF2-40B4-BE49-F238E27FC236}">
                <a16:creationId xmlns:a16="http://schemas.microsoft.com/office/drawing/2014/main" xmlns="" id="{448B97F6-7159-4BDC-9427-AA0BFECE4238}"/>
              </a:ext>
            </a:extLst>
          </p:cNvPr>
          <p:cNvSpPr txBox="1"/>
          <p:nvPr/>
        </p:nvSpPr>
        <p:spPr>
          <a:xfrm>
            <a:off x="6400800" y="5004941"/>
            <a:ext cx="2608406" cy="369332"/>
          </a:xfrm>
          <a:prstGeom prst="rect">
            <a:avLst/>
          </a:prstGeom>
          <a:noFill/>
        </p:spPr>
        <p:txBody>
          <a:bodyPr wrap="none" rtlCol="0">
            <a:spAutoFit/>
          </a:bodyPr>
          <a:lstStyle/>
          <a:p>
            <a:r>
              <a:rPr lang="en-AU" dirty="0"/>
              <a:t>Assume x=28 and y=38</a:t>
            </a:r>
          </a:p>
        </p:txBody>
      </p:sp>
      <p:cxnSp>
        <p:nvCxnSpPr>
          <p:cNvPr id="9" name="Straight Arrow Connector 8">
            <a:extLst>
              <a:ext uri="{FF2B5EF4-FFF2-40B4-BE49-F238E27FC236}">
                <a16:creationId xmlns:a16="http://schemas.microsoft.com/office/drawing/2014/main" xmlns="" id="{BCDE76B3-AD94-442C-9DAA-3B925FDA86E5}"/>
              </a:ext>
            </a:extLst>
          </p:cNvPr>
          <p:cNvCxnSpPr>
            <a:cxnSpLocks/>
          </p:cNvCxnSpPr>
          <p:nvPr/>
        </p:nvCxnSpPr>
        <p:spPr>
          <a:xfrm>
            <a:off x="52050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C4C28FE1-65E9-46AD-8D2C-2D27E3D4CCBC}"/>
              </a:ext>
            </a:extLst>
          </p:cNvPr>
          <p:cNvCxnSpPr>
            <a:cxnSpLocks/>
          </p:cNvCxnSpPr>
          <p:nvPr/>
        </p:nvCxnSpPr>
        <p:spPr>
          <a:xfrm>
            <a:off x="58146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45241EBC-1F38-4F5B-A706-E90E5C11C05E}"/>
              </a:ext>
            </a:extLst>
          </p:cNvPr>
          <p:cNvCxnSpPr>
            <a:cxnSpLocks/>
          </p:cNvCxnSpPr>
          <p:nvPr/>
        </p:nvCxnSpPr>
        <p:spPr>
          <a:xfrm>
            <a:off x="64242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Concluding Remarks</a:t>
            </a:r>
            <a:endParaRPr lang="en-AU" u="sng"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a:xfrm>
            <a:off x="381000" y="6410848"/>
            <a:ext cx="4572000" cy="365760"/>
          </a:xfrm>
        </p:spPr>
        <p:txBody>
          <a:bodyPr/>
          <a:lstStyle/>
          <a:p>
            <a:r>
              <a:rPr lang="en-AU"/>
              <a:t>FIT2004: Lec-2: Analysis of Algorithms</a:t>
            </a:r>
            <a:endParaRPr lang="en-US" dirty="0"/>
          </a:p>
        </p:txBody>
      </p:sp>
      <p:sp>
        <p:nvSpPr>
          <p:cNvPr id="27" name="Content Placeholder 3"/>
          <p:cNvSpPr txBox="1">
            <a:spLocks/>
          </p:cNvSpPr>
          <p:nvPr/>
        </p:nvSpPr>
        <p:spPr>
          <a:xfrm>
            <a:off x="205887" y="987552"/>
            <a:ext cx="8610600" cy="3581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Summary</a:t>
            </a:r>
          </a:p>
          <a:p>
            <a:r>
              <a:rPr lang="en-AU" sz="2000" dirty="0"/>
              <a:t>Best/worst/average space/time complexities</a:t>
            </a:r>
          </a:p>
          <a:p>
            <a:r>
              <a:rPr lang="en-AU" sz="2000" dirty="0"/>
              <a:t>Stable sorting, in-place algorithms</a:t>
            </a:r>
          </a:p>
          <a:p>
            <a:r>
              <a:rPr lang="en-AU" sz="2000" dirty="0"/>
              <a:t>Non-comparison sorting</a:t>
            </a:r>
          </a:p>
          <a:p>
            <a:r>
              <a:rPr lang="en-AU" sz="2000" dirty="0"/>
              <a:t>Complexity analysis of recursive algorithms</a:t>
            </a:r>
          </a:p>
          <a:p>
            <a:pPr marL="0" indent="0">
              <a:buNone/>
            </a:pPr>
            <a:r>
              <a:rPr lang="en-AU" sz="2000" b="1" dirty="0">
                <a:solidFill>
                  <a:srgbClr val="FF0000"/>
                </a:solidFill>
              </a:rPr>
              <a:t>Coming Up Next</a:t>
            </a:r>
            <a:endParaRPr lang="en-AU" sz="2000" dirty="0"/>
          </a:p>
          <a:p>
            <a:r>
              <a:rPr lang="en-AU" sz="2000" dirty="0"/>
              <a:t>Quick Sort and its best/worst/average case analysis</a:t>
            </a:r>
          </a:p>
          <a:p>
            <a:r>
              <a:rPr lang="en-AU" sz="2000" dirty="0"/>
              <a:t>How to improve worst-case complexity of Quick Sort to O(N log N)</a:t>
            </a:r>
          </a:p>
          <a:p>
            <a:pPr marL="0" indent="0">
              <a:buNone/>
            </a:pPr>
            <a:r>
              <a:rPr lang="en-AU" sz="2000" b="1" dirty="0">
                <a:solidFill>
                  <a:srgbClr val="FF0000"/>
                </a:solidFill>
              </a:rPr>
              <a:t>Things to do </a:t>
            </a:r>
            <a:r>
              <a:rPr lang="en-AU" sz="2000" b="1" u="sng" dirty="0">
                <a:solidFill>
                  <a:srgbClr val="FF0000"/>
                </a:solidFill>
              </a:rPr>
              <a:t>before</a:t>
            </a:r>
            <a:r>
              <a:rPr lang="en-AU" sz="2000" b="1" dirty="0">
                <a:solidFill>
                  <a:srgbClr val="FF0000"/>
                </a:solidFill>
              </a:rPr>
              <a:t> next lecture</a:t>
            </a:r>
          </a:p>
          <a:p>
            <a:r>
              <a:rPr lang="en-AU" sz="2000" dirty="0"/>
              <a:t>Make sure you understand this lecture completely (especially the complexity analysis)</a:t>
            </a:r>
          </a:p>
          <a:p>
            <a:r>
              <a:rPr lang="en-AU" sz="2000" dirty="0"/>
              <a:t>Solve all the recurrence relations yourself (including the ones we solved in lectures)</a:t>
            </a:r>
          </a:p>
          <a:p>
            <a:r>
              <a:rPr lang="en-AU" sz="2000" dirty="0"/>
              <a:t>Using induction, prove your solutions for the previous task </a:t>
            </a:r>
            <a:r>
              <a:rPr lang="en-AU" sz="2000"/>
              <a:t>are correct</a:t>
            </a:r>
            <a:endParaRPr lang="en-AU" sz="2000" dirty="0"/>
          </a:p>
        </p:txBody>
      </p:sp>
    </p:spTree>
    <p:extLst>
      <p:ext uri="{BB962C8B-B14F-4D97-AF65-F5344CB8AC3E}">
        <p14:creationId xmlns:p14="http://schemas.microsoft.com/office/powerpoint/2010/main" val="14152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rgbClr val="00B050"/>
                </a:solidFill>
              </a:rPr>
              <a:t>Finding minimum</a:t>
            </a:r>
          </a:p>
          <a:p>
            <a:pPr marL="788670" lvl="1" indent="-514350">
              <a:buFont typeface="+mj-lt"/>
              <a:buAutoNum type="alphaUcPeriod"/>
            </a:pPr>
            <a:r>
              <a:rPr lang="en-AU" dirty="0">
                <a:solidFill>
                  <a:schemeClr val="tx1"/>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87052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fontScale="90000"/>
          </a:bodyPr>
          <a:lstStyle/>
          <a:p>
            <a:r>
              <a:rPr lang="en-AU" dirty="0">
                <a:latin typeface="Arial Black" panose="020B0A04020102020204" pitchFamily="34" charset="0"/>
              </a:rPr>
              <a:t>Time Complexity: Finding minimum value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191000" y="3733800"/>
            <a:ext cx="4614672" cy="2514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highlight>
                  <a:srgbClr val="FFFFFF"/>
                </a:highlight>
              </a:rPr>
              <a:t>O(N)</a:t>
            </a:r>
          </a:p>
          <a:p>
            <a:r>
              <a:rPr lang="en-AU" sz="1800" dirty="0">
                <a:highlight>
                  <a:srgbClr val="FFFFFF"/>
                </a:highlight>
              </a:rPr>
              <a:t>Best-case </a:t>
            </a:r>
            <a:endParaRPr lang="en-AU" sz="1300" dirty="0">
              <a:highlight>
                <a:srgbClr val="FFFFFF"/>
              </a:highlight>
            </a:endParaRPr>
          </a:p>
          <a:p>
            <a:pPr lvl="1"/>
            <a:r>
              <a:rPr lang="en-AU" sz="1300" dirty="0">
                <a:highlight>
                  <a:srgbClr val="FFFFFF"/>
                </a:highlight>
              </a:rPr>
              <a:t>O(N)</a:t>
            </a:r>
          </a:p>
          <a:p>
            <a:pPr lvl="1"/>
            <a:r>
              <a:rPr lang="en-AU" sz="1300" dirty="0">
                <a:highlight>
                  <a:srgbClr val="FFFFFF"/>
                </a:highlight>
              </a:rPr>
              <a:t>We cannot say best-case is when N=1. Complexity must be defined in terms of input size N.</a:t>
            </a:r>
          </a:p>
          <a:p>
            <a:r>
              <a:rPr lang="en-AU" sz="1800" dirty="0">
                <a:highlight>
                  <a:srgbClr val="FFFFFF"/>
                </a:highlight>
              </a:rPr>
              <a:t>Average</a:t>
            </a:r>
          </a:p>
          <a:p>
            <a:pPr lvl="1"/>
            <a:r>
              <a:rPr lang="en-AU" sz="1300" dirty="0">
                <a:highlight>
                  <a:srgbClr val="FFFFFF"/>
                </a:highlight>
              </a:rPr>
              <a:t>O(N)</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9744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972B2-597E-4B07-8A7A-30E01AD70E45}"/>
              </a:ext>
            </a:extLst>
          </p:cNvPr>
          <p:cNvSpPr>
            <a:spLocks noGrp="1"/>
          </p:cNvSpPr>
          <p:nvPr>
            <p:ph type="title"/>
          </p:nvPr>
        </p:nvSpPr>
        <p:spPr/>
        <p:txBody>
          <a:bodyPr/>
          <a:lstStyle/>
          <a:p>
            <a:r>
              <a:rPr lang="en-AU" dirty="0"/>
              <a:t>Auxiliary Space Complexity</a:t>
            </a:r>
          </a:p>
        </p:txBody>
      </p:sp>
      <p:sp>
        <p:nvSpPr>
          <p:cNvPr id="3" name="Footer Placeholder 2">
            <a:extLst>
              <a:ext uri="{FF2B5EF4-FFF2-40B4-BE49-F238E27FC236}">
                <a16:creationId xmlns:a16="http://schemas.microsoft.com/office/drawing/2014/main" xmlns="" id="{FA2E7402-F02C-4092-B6F2-80A698AEECA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C051575F-82D8-46C0-A32E-21F5DBBF9A4A}"/>
              </a:ext>
            </a:extLst>
          </p:cNvPr>
          <p:cNvSpPr>
            <a:spLocks noGrp="1"/>
          </p:cNvSpPr>
          <p:nvPr>
            <p:ph sz="quarter" idx="1"/>
          </p:nvPr>
        </p:nvSpPr>
        <p:spPr>
          <a:xfrm>
            <a:off x="301752" y="1143000"/>
            <a:ext cx="8503920" cy="4267200"/>
          </a:xfrm>
        </p:spPr>
        <p:txBody>
          <a:bodyPr>
            <a:normAutofit fontScale="70000" lnSpcReduction="20000"/>
          </a:bodyPr>
          <a:lstStyle/>
          <a:p>
            <a:r>
              <a:rPr lang="en-AU" b="1" dirty="0">
                <a:solidFill>
                  <a:srgbClr val="00B050"/>
                </a:solidFill>
              </a:rPr>
              <a:t>Space complexity</a:t>
            </a:r>
            <a:r>
              <a:rPr lang="en-AU" dirty="0"/>
              <a:t> is the total amount of space taken by an algorithm as a function of input size</a:t>
            </a:r>
          </a:p>
          <a:p>
            <a:r>
              <a:rPr lang="en-AU" b="1" dirty="0">
                <a:solidFill>
                  <a:srgbClr val="00B050"/>
                </a:solidFill>
              </a:rPr>
              <a:t>Auxiliary space complexity</a:t>
            </a:r>
            <a:r>
              <a:rPr lang="en-AU" dirty="0"/>
              <a:t> is the amount of space taken by an algorithm </a:t>
            </a:r>
            <a:r>
              <a:rPr lang="en-AU" dirty="0">
                <a:solidFill>
                  <a:srgbClr val="FF0000"/>
                </a:solidFill>
              </a:rPr>
              <a:t>in addition to </a:t>
            </a:r>
            <a:r>
              <a:rPr lang="en-AU" dirty="0"/>
              <a:t>the space taken by the input</a:t>
            </a:r>
          </a:p>
          <a:p>
            <a:pPr lvl="1"/>
            <a:r>
              <a:rPr lang="en-AU" dirty="0"/>
              <a:t>Many textbooks and online resources do not distinguish between the above two terms and use the term “space complexity” when they are in fact referring to auxiliary space complexity. In this unit, we use these two terms to differentiate b/w them.</a:t>
            </a:r>
          </a:p>
          <a:p>
            <a:pPr marL="0" indent="0">
              <a:buNone/>
            </a:pPr>
            <a:r>
              <a:rPr lang="en-AU" dirty="0">
                <a:solidFill>
                  <a:srgbClr val="FF0000"/>
                </a:solidFill>
              </a:rPr>
              <a:t>Example:</a:t>
            </a:r>
          </a:p>
          <a:p>
            <a:r>
              <a:rPr lang="en-AU" dirty="0"/>
              <a:t>Merge() in merge sort merges two sorted lists A and B. Assume total # of elements in A and B is N.</a:t>
            </a:r>
          </a:p>
          <a:p>
            <a:r>
              <a:rPr lang="en-AU" dirty="0"/>
              <a:t>What is the space complexity?</a:t>
            </a:r>
          </a:p>
          <a:p>
            <a:r>
              <a:rPr lang="en-AU" dirty="0"/>
              <a:t>What is the auxiliary space complexity?</a:t>
            </a:r>
          </a:p>
          <a:p>
            <a:r>
              <a:rPr lang="en-AU" b="1" dirty="0">
                <a:solidFill>
                  <a:srgbClr val="00B050"/>
                </a:solidFill>
              </a:rPr>
              <a:t>In-place algorithm: </a:t>
            </a:r>
            <a:r>
              <a:rPr lang="en-AU" dirty="0"/>
              <a:t>An algorithm that has O(1) auxiliary space complexity</a:t>
            </a:r>
          </a:p>
          <a:p>
            <a:pPr lvl="1"/>
            <a:r>
              <a:rPr lang="en-AU" dirty="0"/>
              <a:t>i.e., it only requires constant space in addition to the space taken by input</a:t>
            </a:r>
          </a:p>
          <a:p>
            <a:pPr lvl="1"/>
            <a:r>
              <a:rPr lang="en-AU" dirty="0"/>
              <a:t>Merging is not an in-place algorithm</a:t>
            </a:r>
          </a:p>
          <a:p>
            <a:pPr lvl="2"/>
            <a:r>
              <a:rPr lang="en-AU" dirty="0"/>
              <a:t>Be mindful that some books use a different definition (e.g., space taken by recursion may be ignored). For the sake of this unit, we will use the above definition.</a:t>
            </a:r>
          </a:p>
        </p:txBody>
      </p:sp>
      <p:grpSp>
        <p:nvGrpSpPr>
          <p:cNvPr id="79" name="Group 78">
            <a:extLst>
              <a:ext uri="{FF2B5EF4-FFF2-40B4-BE49-F238E27FC236}">
                <a16:creationId xmlns:a16="http://schemas.microsoft.com/office/drawing/2014/main" xmlns="" id="{24740EB6-8D45-4561-8190-0A9A47A83377}"/>
              </a:ext>
            </a:extLst>
          </p:cNvPr>
          <p:cNvGrpSpPr/>
          <p:nvPr/>
        </p:nvGrpSpPr>
        <p:grpSpPr>
          <a:xfrm>
            <a:off x="4035615" y="5225906"/>
            <a:ext cx="4727385" cy="1140535"/>
            <a:chOff x="4035615" y="5225906"/>
            <a:chExt cx="4727385" cy="1140535"/>
          </a:xfrm>
        </p:grpSpPr>
        <p:sp>
          <p:nvSpPr>
            <p:cNvPr id="66" name="TextBox 65">
              <a:extLst>
                <a:ext uri="{FF2B5EF4-FFF2-40B4-BE49-F238E27FC236}">
                  <a16:creationId xmlns:a16="http://schemas.microsoft.com/office/drawing/2014/main" xmlns="" id="{DF8E6C5F-95BC-4525-BFEA-EE850A6BB0E8}"/>
                </a:ext>
              </a:extLst>
            </p:cNvPr>
            <p:cNvSpPr txBox="1"/>
            <p:nvPr/>
          </p:nvSpPr>
          <p:spPr>
            <a:xfrm>
              <a:off x="4270419" y="5231250"/>
              <a:ext cx="458780" cy="584775"/>
            </a:xfrm>
            <a:prstGeom prst="rect">
              <a:avLst/>
            </a:prstGeom>
            <a:noFill/>
          </p:spPr>
          <p:txBody>
            <a:bodyPr wrap="none" rtlCol="0">
              <a:spAutoFit/>
            </a:bodyPr>
            <a:lstStyle/>
            <a:p>
              <a:r>
                <a:rPr lang="en-AU" sz="3200" dirty="0"/>
                <a:t>A</a:t>
              </a:r>
            </a:p>
          </p:txBody>
        </p:sp>
        <p:sp>
          <p:nvSpPr>
            <p:cNvPr id="67" name="Rectangle 66">
              <a:extLst>
                <a:ext uri="{FF2B5EF4-FFF2-40B4-BE49-F238E27FC236}">
                  <a16:creationId xmlns:a16="http://schemas.microsoft.com/office/drawing/2014/main" xmlns="" id="{CCE73096-B093-4310-8102-12F7F08F3945}"/>
                </a:ext>
              </a:extLst>
            </p:cNvPr>
            <p:cNvSpPr/>
            <p:nvPr/>
          </p:nvSpPr>
          <p:spPr>
            <a:xfrm>
              <a:off x="4763693"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68" name="Rectangle 67">
              <a:extLst>
                <a:ext uri="{FF2B5EF4-FFF2-40B4-BE49-F238E27FC236}">
                  <a16:creationId xmlns:a16="http://schemas.microsoft.com/office/drawing/2014/main" xmlns="" id="{05D06E87-FCF6-4FE1-898C-4085AFC5F71D}"/>
                </a:ext>
              </a:extLst>
            </p:cNvPr>
            <p:cNvSpPr/>
            <p:nvPr/>
          </p:nvSpPr>
          <p:spPr>
            <a:xfrm>
              <a:off x="5403612"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69" name="TextBox 68">
              <a:extLst>
                <a:ext uri="{FF2B5EF4-FFF2-40B4-BE49-F238E27FC236}">
                  <a16:creationId xmlns:a16="http://schemas.microsoft.com/office/drawing/2014/main" xmlns="" id="{4EE3A31C-E49F-43A4-A2C9-68B9830C558F}"/>
                </a:ext>
              </a:extLst>
            </p:cNvPr>
            <p:cNvSpPr txBox="1"/>
            <p:nvPr/>
          </p:nvSpPr>
          <p:spPr>
            <a:xfrm>
              <a:off x="6395136" y="5225906"/>
              <a:ext cx="458780" cy="584775"/>
            </a:xfrm>
            <a:prstGeom prst="rect">
              <a:avLst/>
            </a:prstGeom>
            <a:noFill/>
          </p:spPr>
          <p:txBody>
            <a:bodyPr wrap="none" rtlCol="0">
              <a:spAutoFit/>
            </a:bodyPr>
            <a:lstStyle/>
            <a:p>
              <a:r>
                <a:rPr lang="en-AU" sz="3200" dirty="0"/>
                <a:t>B</a:t>
              </a:r>
            </a:p>
          </p:txBody>
        </p:sp>
        <p:sp>
          <p:nvSpPr>
            <p:cNvPr id="70" name="Rectangle 69">
              <a:extLst>
                <a:ext uri="{FF2B5EF4-FFF2-40B4-BE49-F238E27FC236}">
                  <a16:creationId xmlns:a16="http://schemas.microsoft.com/office/drawing/2014/main" xmlns="" id="{0D353331-10B3-4419-813D-A980395C30E9}"/>
                </a:ext>
              </a:extLst>
            </p:cNvPr>
            <p:cNvSpPr/>
            <p:nvPr/>
          </p:nvSpPr>
          <p:spPr>
            <a:xfrm>
              <a:off x="68580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1" name="Rectangle 70">
              <a:extLst>
                <a:ext uri="{FF2B5EF4-FFF2-40B4-BE49-F238E27FC236}">
                  <a16:creationId xmlns:a16="http://schemas.microsoft.com/office/drawing/2014/main" xmlns="" id="{1D61F3B4-9C70-40DD-A082-D9FB443C5C8C}"/>
                </a:ext>
              </a:extLst>
            </p:cNvPr>
            <p:cNvSpPr/>
            <p:nvPr/>
          </p:nvSpPr>
          <p:spPr>
            <a:xfrm>
              <a:off x="7497919"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2" name="Rectangle 71">
              <a:extLst>
                <a:ext uri="{FF2B5EF4-FFF2-40B4-BE49-F238E27FC236}">
                  <a16:creationId xmlns:a16="http://schemas.microsoft.com/office/drawing/2014/main" xmlns="" id="{F2C6FB1C-9051-4D3B-8810-5E879634ECC8}"/>
                </a:ext>
              </a:extLst>
            </p:cNvPr>
            <p:cNvSpPr/>
            <p:nvPr/>
          </p:nvSpPr>
          <p:spPr>
            <a:xfrm>
              <a:off x="81534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73" name="TextBox 72">
              <a:extLst>
                <a:ext uri="{FF2B5EF4-FFF2-40B4-BE49-F238E27FC236}">
                  <a16:creationId xmlns:a16="http://schemas.microsoft.com/office/drawing/2014/main" xmlns="" id="{BA016382-6E7A-4198-BD8E-22FD9EF362B1}"/>
                </a:ext>
              </a:extLst>
            </p:cNvPr>
            <p:cNvSpPr txBox="1"/>
            <p:nvPr/>
          </p:nvSpPr>
          <p:spPr>
            <a:xfrm>
              <a:off x="4035615" y="5781666"/>
              <a:ext cx="1572866" cy="584775"/>
            </a:xfrm>
            <a:prstGeom prst="rect">
              <a:avLst/>
            </a:prstGeom>
            <a:noFill/>
          </p:spPr>
          <p:txBody>
            <a:bodyPr wrap="none" rtlCol="0">
              <a:spAutoFit/>
            </a:bodyPr>
            <a:lstStyle/>
            <a:p>
              <a:r>
                <a:rPr lang="en-AU" sz="3200" dirty="0"/>
                <a:t>merged</a:t>
              </a:r>
            </a:p>
          </p:txBody>
        </p:sp>
        <p:sp>
          <p:nvSpPr>
            <p:cNvPr id="74" name="Rectangle 73">
              <a:extLst>
                <a:ext uri="{FF2B5EF4-FFF2-40B4-BE49-F238E27FC236}">
                  <a16:creationId xmlns:a16="http://schemas.microsoft.com/office/drawing/2014/main" xmlns="" id="{217EBAAE-F9D7-459F-98F9-255B0350DE50}"/>
                </a:ext>
              </a:extLst>
            </p:cNvPr>
            <p:cNvSpPr/>
            <p:nvPr/>
          </p:nvSpPr>
          <p:spPr>
            <a:xfrm>
              <a:off x="5578162"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75" name="Rectangle 74">
              <a:extLst>
                <a:ext uri="{FF2B5EF4-FFF2-40B4-BE49-F238E27FC236}">
                  <a16:creationId xmlns:a16="http://schemas.microsoft.com/office/drawing/2014/main" xmlns="" id="{6F3EDF04-AD2E-4BB0-BEB9-70B4AB932B77}"/>
                </a:ext>
              </a:extLst>
            </p:cNvPr>
            <p:cNvSpPr/>
            <p:nvPr/>
          </p:nvSpPr>
          <p:spPr>
            <a:xfrm>
              <a:off x="6218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6" name="Rectangle 75">
              <a:extLst>
                <a:ext uri="{FF2B5EF4-FFF2-40B4-BE49-F238E27FC236}">
                  <a16:creationId xmlns:a16="http://schemas.microsoft.com/office/drawing/2014/main" xmlns="" id="{99268EF6-7EE8-4205-9AED-802DAAF70ED6}"/>
                </a:ext>
              </a:extLst>
            </p:cNvPr>
            <p:cNvSpPr/>
            <p:nvPr/>
          </p:nvSpPr>
          <p:spPr>
            <a:xfrm>
              <a:off x="68276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7" name="Rectangle 76">
              <a:extLst>
                <a:ext uri="{FF2B5EF4-FFF2-40B4-BE49-F238E27FC236}">
                  <a16:creationId xmlns:a16="http://schemas.microsoft.com/office/drawing/2014/main" xmlns="" id="{06DFFA67-63B5-4456-87A2-FF758DEE74CA}"/>
                </a:ext>
              </a:extLst>
            </p:cNvPr>
            <p:cNvSpPr/>
            <p:nvPr/>
          </p:nvSpPr>
          <p:spPr>
            <a:xfrm>
              <a:off x="7467600"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8" name="Rectangle 77">
              <a:extLst>
                <a:ext uri="{FF2B5EF4-FFF2-40B4-BE49-F238E27FC236}">
                  <a16:creationId xmlns:a16="http://schemas.microsoft.com/office/drawing/2014/main" xmlns="" id="{0AF50C6C-CDCB-48E7-88E5-36F49042A59D}"/>
                </a:ext>
              </a:extLst>
            </p:cNvPr>
            <p:cNvSpPr/>
            <p:nvPr/>
          </p:nvSpPr>
          <p:spPr>
            <a:xfrm>
              <a:off x="8123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grpSp>
    </p:spTree>
    <p:extLst>
      <p:ext uri="{BB962C8B-B14F-4D97-AF65-F5344CB8AC3E}">
        <p14:creationId xmlns:p14="http://schemas.microsoft.com/office/powerpoint/2010/main" val="28335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a:bodyPr>
          <a:lstStyle/>
          <a:p>
            <a:r>
              <a:rPr lang="en-AU" dirty="0">
                <a:latin typeface="Arial Black" panose="020B0A04020102020204" pitchFamily="34" charset="0"/>
              </a:rPr>
              <a:t>Space Complexity: Finding minimum</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419600" y="4038600"/>
            <a:ext cx="4038600" cy="2057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a:solidFill>
                  <a:srgbClr val="FF0000"/>
                </a:solidFill>
                <a:highlight>
                  <a:srgbClr val="FFFFFF"/>
                </a:highlight>
              </a:rPr>
              <a:t>Space complexity?</a:t>
            </a:r>
          </a:p>
          <a:p>
            <a:pPr lvl="1"/>
            <a:r>
              <a:rPr lang="en-AU" sz="1300" dirty="0">
                <a:solidFill>
                  <a:srgbClr val="00B0F0"/>
                </a:solidFill>
                <a:highlight>
                  <a:srgbClr val="FFFFFF"/>
                </a:highlight>
              </a:rPr>
              <a:t>O(N)</a:t>
            </a:r>
            <a:endParaRPr lang="en-AU" sz="1800" dirty="0">
              <a:solidFill>
                <a:srgbClr val="00B0F0"/>
              </a:solidFill>
              <a:highlight>
                <a:srgbClr val="FFFFFF"/>
              </a:highlight>
            </a:endParaRPr>
          </a:p>
          <a:p>
            <a:r>
              <a:rPr lang="en-AU" sz="1800" dirty="0">
                <a:solidFill>
                  <a:srgbClr val="FF0000"/>
                </a:solidFill>
                <a:highlight>
                  <a:srgbClr val="FFFFFF"/>
                </a:highlight>
              </a:rPr>
              <a:t>Auxiliary space complexity?</a:t>
            </a:r>
          </a:p>
          <a:p>
            <a:pPr lvl="1"/>
            <a:r>
              <a:rPr lang="en-AU" sz="1300" dirty="0">
                <a:solidFill>
                  <a:srgbClr val="00B0F0"/>
                </a:solidFill>
                <a:highlight>
                  <a:srgbClr val="FFFFFF"/>
                </a:highlight>
              </a:rPr>
              <a:t>O(1)</a:t>
            </a:r>
          </a:p>
          <a:p>
            <a:r>
              <a:rPr lang="en-AU" sz="1800" dirty="0">
                <a:highlight>
                  <a:srgbClr val="FFFFFF"/>
                </a:highlight>
              </a:rPr>
              <a:t>This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614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rgbClr val="00B050"/>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59392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2">
      <a:dk1>
        <a:srgbClr val="000000"/>
      </a:dk1>
      <a:lt1>
        <a:srgbClr val="FFFFFF"/>
      </a:lt1>
      <a:dk2>
        <a:srgbClr val="0070C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9574</TotalTime>
  <Words>4551</Words>
  <Application>Microsoft Office PowerPoint</Application>
  <PresentationFormat>On-screen Show (4:3)</PresentationFormat>
  <Paragraphs>1326</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CG Times</vt:lpstr>
      <vt:lpstr>CMSS10</vt:lpstr>
      <vt:lpstr>Courier New</vt:lpstr>
      <vt:lpstr>Times New Roman</vt:lpstr>
      <vt:lpstr>Wingdings</vt:lpstr>
      <vt:lpstr>Wingdings 2</vt:lpstr>
      <vt:lpstr>Civic</vt:lpstr>
      <vt:lpstr>Faculty of Information Technology,  Monash University</vt:lpstr>
      <vt:lpstr>FIT2004: Algorithms and Data Structures</vt:lpstr>
      <vt:lpstr>Things to Note</vt:lpstr>
      <vt:lpstr>Recommended reading</vt:lpstr>
      <vt:lpstr>Outline</vt:lpstr>
      <vt:lpstr>Time Complexity: Finding minimum value</vt:lpstr>
      <vt:lpstr>Auxiliary Space Complexity</vt:lpstr>
      <vt:lpstr>Space Complexity: Finding minimum</vt:lpstr>
      <vt:lpstr>Outline</vt:lpstr>
      <vt:lpstr>Time/Space Complexity: Binary Search</vt:lpstr>
      <vt:lpstr>Outline</vt:lpstr>
      <vt:lpstr>Comparison-based Sorting</vt:lpstr>
      <vt:lpstr>Comparison Cost</vt:lpstr>
      <vt:lpstr>Comparison Cost</vt:lpstr>
      <vt:lpstr>Stable sorting algorithms</vt:lpstr>
      <vt:lpstr>Outline</vt:lpstr>
      <vt:lpstr>Selection Sort (Correctness)</vt:lpstr>
      <vt:lpstr>Selection Sort</vt:lpstr>
      <vt:lpstr>Selection Sort Analysis</vt:lpstr>
      <vt:lpstr>Outline</vt:lpstr>
      <vt:lpstr>Insertion Sort (Correctness)</vt:lpstr>
      <vt:lpstr>Insertion Sort</vt:lpstr>
      <vt:lpstr>Insertion Sort Analysis</vt:lpstr>
      <vt:lpstr>Outline</vt:lpstr>
      <vt:lpstr>Summary of comparison-based sorting algorithms</vt:lpstr>
      <vt:lpstr>Lower Bound Complexity</vt:lpstr>
      <vt:lpstr>Outline</vt:lpstr>
      <vt:lpstr>Game</vt:lpstr>
      <vt:lpstr>Counting Sort</vt:lpstr>
      <vt:lpstr>Analysis of Counting Sort</vt:lpstr>
      <vt:lpstr>Counting Sort for alphabets</vt:lpstr>
      <vt:lpstr>Analysis of Counting Sort for English Alphabets</vt:lpstr>
      <vt:lpstr>Stable Counting Sort</vt:lpstr>
      <vt:lpstr>Analysis of Stable Counting Sort</vt:lpstr>
      <vt:lpstr>Outline</vt:lpstr>
      <vt:lpstr>Radix Sort</vt:lpstr>
      <vt:lpstr>What happens if we don’t use stable sorting?</vt:lpstr>
      <vt:lpstr>What happens if we process columns from left to right?</vt:lpstr>
      <vt:lpstr>Analysis of Radix Sort</vt:lpstr>
      <vt:lpstr>Outline</vt:lpstr>
      <vt:lpstr>Outline</vt:lpstr>
      <vt:lpstr>Complexity of recursive algorithms</vt:lpstr>
      <vt:lpstr>Complexity of recursive algorithms</vt:lpstr>
      <vt:lpstr>Complexity of recursive algorithms</vt:lpstr>
      <vt:lpstr>Complexity of recursive algorithms</vt:lpstr>
      <vt:lpstr>Output-Sensitive Time Complexity</vt:lpstr>
      <vt:lpstr>Output-Sensitive Time Complexity</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Shams</cp:lastModifiedBy>
  <cp:revision>1759</cp:revision>
  <dcterms:created xsi:type="dcterms:W3CDTF">2006-08-16T00:00:00Z</dcterms:created>
  <dcterms:modified xsi:type="dcterms:W3CDTF">2019-03-12T21:15:03Z</dcterms:modified>
</cp:coreProperties>
</file>