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306" r:id="rId7"/>
    <p:sldId id="259" r:id="rId8"/>
    <p:sldId id="260" r:id="rId9"/>
    <p:sldId id="263" r:id="rId10"/>
    <p:sldId id="261" r:id="rId11"/>
    <p:sldId id="265" r:id="rId12"/>
    <p:sldId id="290" r:id="rId13"/>
    <p:sldId id="301" r:id="rId14"/>
    <p:sldId id="303" r:id="rId15"/>
    <p:sldId id="266" r:id="rId16"/>
    <p:sldId id="274" r:id="rId17"/>
    <p:sldId id="268" r:id="rId18"/>
    <p:sldId id="277" r:id="rId19"/>
    <p:sldId id="278" r:id="rId20"/>
    <p:sldId id="279" r:id="rId21"/>
    <p:sldId id="286" r:id="rId22"/>
    <p:sldId id="280" r:id="rId23"/>
    <p:sldId id="281" r:id="rId24"/>
    <p:sldId id="282" r:id="rId25"/>
    <p:sldId id="283" r:id="rId26"/>
    <p:sldId id="284" r:id="rId27"/>
    <p:sldId id="307" r:id="rId28"/>
    <p:sldId id="308" r:id="rId29"/>
    <p:sldId id="309" r:id="rId30"/>
    <p:sldId id="312" r:id="rId31"/>
    <p:sldId id="313" r:id="rId32"/>
    <p:sldId id="310" r:id="rId33"/>
    <p:sldId id="338" r:id="rId34"/>
    <p:sldId id="31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7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B9759-A614-4847-A007-8E33EB82764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833A8-9D1C-49EE-B3DF-A7646C4A614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833A8-9D1C-49EE-B3DF-A7646C4A61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833A8-9D1C-49EE-B3DF-A7646C4A61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833A8-9D1C-49EE-B3DF-A7646C4A61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D833A8-9D1C-49EE-B3DF-A7646C4A614F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128C5-5A22-4A66-ACDE-BE80B1302C57}" type="datetime1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72273-6A2F-4F83-A5E1-9EE3D0AAC90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CAB60-82C7-4AC0-9E3E-D75AC01A462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A4C6F-D0CC-4BB3-B13B-CD582027B07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EF5DF-5405-42C0-B974-0936D296163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3990-405B-4CF2-B88D-CD4071F041A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1ABCF-F42E-4772-84DC-C0ECCCD1DA5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5C86-D8A9-4C17-9AAE-A8930858799B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F320E-A127-4F47-BABB-2B275E8D0F55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6D5F-BAEF-4224-B032-1A234C492185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D2E0B-0767-44B8-86F1-48817B7630F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FCE97E-CEF2-4303-825A-9FF67DFF50B4}" type="datetime1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94763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Ethernet communication interface for kintex-7 KC-705 FPGA board using VHDL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endParaRPr lang="en-GB" altLang="en-US" dirty="0"/>
          </a:p>
          <a:p>
            <a:pPr marL="0" indent="0"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                                                                  </a:t>
            </a:r>
            <a:r>
              <a:rPr lang="en-US" alt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                                     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alt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Avanish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Ojha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Jasmine </a:t>
            </a:r>
            <a:r>
              <a:rPr lang="en-US" altLang="en-GB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Jinwal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T. A. Puntambekar                                                                                               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Picture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3657600" y="762000"/>
            <a:ext cx="1566545" cy="156654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62788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Python is a high-level, interpreted, interactive and object-oriented scripting language. It is designed to be highly readable.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Guido van </a:t>
            </a: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Rossum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the Python programming language in the late 1980s.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 to other popular languages such as C, C++, Java, and C#, Python strives to provide a simple but powerful syntax.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Compiling and interpreting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require you to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(translate) the program into a form that the machine understands.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sz="2200" dirty="0"/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instead directly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machine instructions.</a:t>
            </a: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066800" y="2514600"/>
            <a:ext cx="6397625" cy="1600200"/>
            <a:chOff x="48" y="2544"/>
            <a:chExt cx="5565" cy="1536"/>
          </a:xfrm>
        </p:grpSpPr>
        <p:sp>
          <p:nvSpPr>
            <p:cNvPr id="1490949" name="Line 5"/>
            <p:cNvSpPr>
              <a:spLocks noChangeShapeType="1"/>
            </p:cNvSpPr>
            <p:nvPr/>
          </p:nvSpPr>
          <p:spPr bwMode="auto">
            <a:xfrm>
              <a:off x="182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0950" name="Text Box 6"/>
            <p:cNvSpPr txBox="1">
              <a:spLocks noChangeArrowheads="1"/>
            </p:cNvSpPr>
            <p:nvPr/>
          </p:nvSpPr>
          <p:spPr bwMode="auto">
            <a:xfrm>
              <a:off x="1584" y="2544"/>
              <a:ext cx="829" cy="319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8945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compile</a:t>
              </a:r>
              <a:endParaRPr lang="en-GB" sz="1800" i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90951" name="Text Box 7"/>
            <p:cNvSpPr txBox="1">
              <a:spLocks noChangeArrowheads="1"/>
            </p:cNvSpPr>
            <p:nvPr/>
          </p:nvSpPr>
          <p:spPr bwMode="auto">
            <a:xfrm>
              <a:off x="3792" y="2544"/>
              <a:ext cx="838" cy="319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8945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i="1">
                  <a:solidFill>
                    <a:srgbClr val="000000"/>
                  </a:solidFill>
                  <a:latin typeface="Tahoma" panose="020B0604030504040204" pitchFamily="34" charset="0"/>
                </a:rPr>
                <a:t>execute</a:t>
              </a:r>
              <a:endParaRPr lang="en-GB" sz="1800" i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90952" name="Text Box 8"/>
            <p:cNvSpPr txBox="1">
              <a:spLocks noChangeArrowheads="1"/>
            </p:cNvSpPr>
            <p:nvPr/>
          </p:nvSpPr>
          <p:spPr bwMode="auto">
            <a:xfrm>
              <a:off x="4374" y="2910"/>
              <a:ext cx="729" cy="319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8945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  <a:endParaRPr lang="en-GB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490953" name="Picture 9"/>
            <p:cNvPicPr>
              <a:picLocks noChangeAspect="1" noChangeArrowheads="1"/>
            </p:cNvPicPr>
            <p:nvPr/>
          </p:nvPicPr>
          <p:blipFill>
            <a:blip r:embed="rId1"/>
            <a:srcRect r="48225" b="39371"/>
            <a:stretch>
              <a:fillRect/>
            </a:stretch>
          </p:blipFill>
          <p:spPr bwMode="auto">
            <a:xfrm>
              <a:off x="4368" y="3216"/>
              <a:ext cx="1245" cy="604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</p:pic>
        <p:grpSp>
          <p:nvGrpSpPr>
            <p:cNvPr id="3" name="Group 10"/>
            <p:cNvGrpSpPr/>
            <p:nvPr/>
          </p:nvGrpSpPr>
          <p:grpSpPr bwMode="auto">
            <a:xfrm>
              <a:off x="48" y="2880"/>
              <a:ext cx="1776" cy="1200"/>
              <a:chOff x="48" y="2880"/>
              <a:chExt cx="1776" cy="1200"/>
            </a:xfrm>
          </p:grpSpPr>
          <p:sp>
            <p:nvSpPr>
              <p:cNvPr id="1490955" name="Rectangle 11"/>
              <p:cNvSpPr>
                <a:spLocks noChangeArrowheads="1"/>
              </p:cNvSpPr>
              <p:nvPr/>
            </p:nvSpPr>
            <p:spPr bwMode="auto">
              <a:xfrm>
                <a:off x="4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0956" name="Text Box 12"/>
              <p:cNvSpPr txBox="1">
                <a:spLocks noChangeArrowheads="1"/>
              </p:cNvSpPr>
              <p:nvPr/>
            </p:nvSpPr>
            <p:spPr bwMode="auto">
              <a:xfrm>
                <a:off x="67" y="2910"/>
                <a:ext cx="1757" cy="558"/>
              </a:xfrm>
              <a:prstGeom prst="rect">
                <a:avLst/>
              </a:prstGeom>
              <a:noFill/>
              <a:ln w="9525">
                <a:noFill/>
                <a:rou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defTabSz="448945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source code</a:t>
                </a:r>
                <a:endParaRPr lang="en-GB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  <a:p>
                <a:pPr defTabSz="448945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Hello.java</a:t>
                </a:r>
                <a:endParaRPr lang="en-GB" sz="18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pic>
            <p:nvPicPr>
              <p:cNvPr id="1490957" name="Picture 13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24" y="3456"/>
                <a:ext cx="560" cy="606"/>
              </a:xfrm>
              <a:prstGeom prst="rect">
                <a:avLst/>
              </a:prstGeom>
              <a:noFill/>
              <a:ln w="9525">
                <a:noFill/>
                <a:round/>
              </a:ln>
              <a:effectLst/>
            </p:spPr>
          </p:pic>
        </p:grpSp>
        <p:grpSp>
          <p:nvGrpSpPr>
            <p:cNvPr id="4" name="Group 14"/>
            <p:cNvGrpSpPr/>
            <p:nvPr/>
          </p:nvGrpSpPr>
          <p:grpSpPr bwMode="auto">
            <a:xfrm>
              <a:off x="2208" y="2880"/>
              <a:ext cx="1776" cy="1200"/>
              <a:chOff x="2208" y="2880"/>
              <a:chExt cx="1776" cy="1200"/>
            </a:xfrm>
          </p:grpSpPr>
          <p:pic>
            <p:nvPicPr>
              <p:cNvPr id="1490959" name="Picture 15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784" y="3456"/>
                <a:ext cx="586" cy="572"/>
              </a:xfrm>
              <a:prstGeom prst="rect">
                <a:avLst/>
              </a:prstGeom>
              <a:noFill/>
              <a:ln w="9525">
                <a:noFill/>
                <a:round/>
              </a:ln>
              <a:effectLst/>
            </p:spPr>
          </p:pic>
          <p:sp>
            <p:nvSpPr>
              <p:cNvPr id="1490960" name="Rectangle 1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1776" cy="1200"/>
              </a:xfrm>
              <a:prstGeom prst="rect">
                <a:avLst/>
              </a:prstGeom>
              <a:noFill/>
              <a:ln w="9360">
                <a:solidFill>
                  <a:srgbClr val="0000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0961" name="Text Box 17"/>
              <p:cNvSpPr txBox="1">
                <a:spLocks noChangeArrowheads="1"/>
              </p:cNvSpPr>
              <p:nvPr/>
            </p:nvSpPr>
            <p:spPr bwMode="auto">
              <a:xfrm>
                <a:off x="2227" y="2910"/>
                <a:ext cx="1757" cy="558"/>
              </a:xfrm>
              <a:prstGeom prst="rect">
                <a:avLst/>
              </a:prstGeom>
              <a:noFill/>
              <a:ln w="9525">
                <a:noFill/>
                <a:round/>
              </a:ln>
              <a:effectLst/>
            </p:spPr>
            <p:txBody>
              <a:bodyPr lIns="90000" tIns="46800" rIns="90000" bIns="46800">
                <a:spAutoFit/>
              </a:bodyPr>
              <a:lstStyle/>
              <a:p>
                <a:pPr defTabSz="448945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byte code</a:t>
                </a:r>
                <a:endParaRPr lang="en-GB" sz="1800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  <a:p>
                <a:pPr defTabSz="448945"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Tahoma" panose="020B0604030504040204" pitchFamily="34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18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Hello.class</a:t>
                </a:r>
                <a:endParaRPr lang="en-GB" sz="1800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490962" name="Line 18"/>
            <p:cNvSpPr>
              <a:spLocks noChangeShapeType="1"/>
            </p:cNvSpPr>
            <p:nvPr/>
          </p:nvSpPr>
          <p:spPr bwMode="auto">
            <a:xfrm>
              <a:off x="3984" y="3456"/>
              <a:ext cx="336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6"/>
          <p:cNvGrpSpPr/>
          <p:nvPr/>
        </p:nvGrpSpPr>
        <p:grpSpPr bwMode="auto">
          <a:xfrm>
            <a:off x="1981200" y="4953000"/>
            <a:ext cx="3886200" cy="1676400"/>
            <a:chOff x="816" y="2928"/>
            <a:chExt cx="2448" cy="1112"/>
          </a:xfrm>
        </p:grpSpPr>
        <p:sp>
          <p:nvSpPr>
            <p:cNvPr id="1490964" name="Line 20"/>
            <p:cNvSpPr>
              <a:spLocks noChangeShapeType="1"/>
            </p:cNvSpPr>
            <p:nvPr/>
          </p:nvSpPr>
          <p:spPr bwMode="auto">
            <a:xfrm>
              <a:off x="2102" y="3588"/>
              <a:ext cx="243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0965" name="Text Box 21"/>
            <p:cNvSpPr txBox="1">
              <a:spLocks noChangeArrowheads="1"/>
            </p:cNvSpPr>
            <p:nvPr/>
          </p:nvSpPr>
          <p:spPr bwMode="auto">
            <a:xfrm>
              <a:off x="1928" y="2928"/>
              <a:ext cx="760" cy="231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defTabSz="448945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i="1" dirty="0">
                  <a:solidFill>
                    <a:srgbClr val="000000"/>
                  </a:solidFill>
                  <a:latin typeface="Tahoma" panose="020B0604030504040204" pitchFamily="34" charset="0"/>
                </a:rPr>
                <a:t>interpret</a:t>
              </a:r>
              <a:endParaRPr lang="en-GB" sz="1800" i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90967" name="Text Box 23"/>
            <p:cNvSpPr txBox="1">
              <a:spLocks noChangeArrowheads="1"/>
            </p:cNvSpPr>
            <p:nvPr/>
          </p:nvSpPr>
          <p:spPr bwMode="auto">
            <a:xfrm>
              <a:off x="2367" y="3193"/>
              <a:ext cx="528" cy="231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 defTabSz="448945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>
                  <a:solidFill>
                    <a:srgbClr val="000000"/>
                  </a:solidFill>
                  <a:latin typeface="Tahoma" panose="020B0604030504040204" pitchFamily="34" charset="0"/>
                </a:rPr>
                <a:t>output</a:t>
              </a:r>
              <a:endParaRPr lang="en-GB" sz="1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490968" name="Picture 24"/>
            <p:cNvPicPr>
              <a:picLocks noChangeAspect="1" noChangeArrowheads="1"/>
            </p:cNvPicPr>
            <p:nvPr/>
          </p:nvPicPr>
          <p:blipFill>
            <a:blip r:embed="rId1"/>
            <a:srcRect r="48225" b="39371"/>
            <a:stretch>
              <a:fillRect/>
            </a:stretch>
          </p:blipFill>
          <p:spPr bwMode="auto">
            <a:xfrm>
              <a:off x="2362" y="3415"/>
              <a:ext cx="902" cy="437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</p:pic>
        <p:sp>
          <p:nvSpPr>
            <p:cNvPr id="1490970" name="Rectangle 26"/>
            <p:cNvSpPr>
              <a:spLocks noChangeArrowheads="1"/>
            </p:cNvSpPr>
            <p:nvPr/>
          </p:nvSpPr>
          <p:spPr bwMode="auto">
            <a:xfrm>
              <a:off x="816" y="3171"/>
              <a:ext cx="1286" cy="869"/>
            </a:xfrm>
            <a:prstGeom prst="rect">
              <a:avLst/>
            </a:prstGeom>
            <a:noFill/>
            <a:ln w="9360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0971" name="Text Box 27"/>
            <p:cNvSpPr txBox="1">
              <a:spLocks noChangeArrowheads="1"/>
            </p:cNvSpPr>
            <p:nvPr/>
          </p:nvSpPr>
          <p:spPr bwMode="auto">
            <a:xfrm>
              <a:off x="830" y="3193"/>
              <a:ext cx="1272" cy="404"/>
            </a:xfrm>
            <a:prstGeom prst="rect">
              <a:avLst/>
            </a:prstGeom>
            <a:noFill/>
            <a:ln w="9525">
              <a:noFill/>
              <a:rou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pPr defTabSz="448945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dirty="0">
                  <a:solidFill>
                    <a:srgbClr val="000000"/>
                  </a:solidFill>
                  <a:latin typeface="Tahoma" panose="020B0604030504040204" pitchFamily="34" charset="0"/>
                </a:rPr>
                <a:t>source code</a:t>
              </a:r>
              <a:endParaRPr lang="en-GB" sz="18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  <a:p>
              <a:pPr defTabSz="448945">
                <a:spcBef>
                  <a:spcPct val="0"/>
                </a:spcBef>
                <a:buClr>
                  <a:srgbClr val="000000"/>
                </a:buClr>
                <a:buSzPct val="100000"/>
                <a:buFont typeface="Tahoma" panose="020B0604030504040204" pitchFamily="34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8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Hello.py</a:t>
              </a:r>
              <a:endParaRPr lang="en-GB" sz="18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490979" name="Picture 3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00" y="3582"/>
              <a:ext cx="406" cy="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130048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versus C++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601345" y="1397635"/>
          <a:ext cx="7941310" cy="470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910"/>
                <a:gridCol w="3280410"/>
                <a:gridCol w="3983990"/>
              </a:tblGrid>
              <a:tr h="522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</a:rPr>
                        <a:t>S.No</a:t>
                      </a:r>
                      <a:endParaRPr lang="en-US" altLang="en-GB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</a:rPr>
                        <a:t>Python</a:t>
                      </a:r>
                      <a:endParaRPr lang="en-US" altLang="en-GB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</a:rPr>
                        <a:t>C++</a:t>
                      </a:r>
                      <a:endParaRPr lang="en-US" altLang="en-GB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3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</a:rPr>
                        <a:t>1</a:t>
                      </a:r>
                      <a:endParaRPr lang="en-US" altLang="en-GB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</a:rPr>
                        <a:t>It supports garbage collection.</a:t>
                      </a:r>
                      <a:endParaRPr lang="en-US" altLang="en-GB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</a:rPr>
                        <a:t>It does not supports garbage collection</a:t>
                      </a:r>
                      <a:endParaRPr lang="en-US" altLang="en-GB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2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</a:rPr>
                        <a:t>2</a:t>
                      </a:r>
                      <a:endParaRPr lang="en-US" altLang="en-GB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</a:rPr>
                        <a:t>It is easier to write</a:t>
                      </a:r>
                      <a:endParaRPr lang="en-US" altLang="en-GB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</a:rPr>
                        <a:t>As compared to python the syntax is complex.</a:t>
                      </a:r>
                      <a:endParaRPr lang="en-US" altLang="en-GB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523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</a:rPr>
                        <a:t>3</a:t>
                      </a:r>
                      <a:endParaRPr lang="en-US" altLang="en-GB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</a:rPr>
                        <a:t>Python runs with interpreter.</a:t>
                      </a:r>
                      <a:endParaRPr lang="en-US" altLang="en-GB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</a:rPr>
                        <a:t>C++ is pre complied.</a:t>
                      </a:r>
                      <a:endParaRPr lang="en-US" altLang="en-GB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7797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</a:rPr>
                        <a:t>4</a:t>
                      </a:r>
                      <a:endParaRPr lang="en-US" altLang="en-GB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</a:rPr>
                        <a:t>Rapid prototyping is possible due to smaller code.</a:t>
                      </a:r>
                      <a:endParaRPr lang="en-US" altLang="en-GB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  <a:sym typeface="+mn-ea"/>
                        </a:rPr>
                        <a:t>Rapid prototyping is not possible due to larger code.</a:t>
                      </a:r>
                      <a:endParaRPr lang="en-US" altLang="en-GB" sz="1600">
                        <a:latin typeface="Times New Roman" panose="02020603050405020304" pitchFamily="18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en-GB" sz="1600">
                        <a:latin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</a:tr>
              <a:tr h="523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</a:rPr>
                        <a:t>5</a:t>
                      </a:r>
                      <a:endParaRPr lang="en-US" altLang="en-GB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</a:rPr>
                        <a:t>Easier to maintain,object oriented and simpler to use.</a:t>
                      </a:r>
                      <a:endParaRPr lang="en-US" altLang="en-GB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600">
                          <a:latin typeface="Times New Roman" panose="02020603050405020304" pitchFamily="18" charset="0"/>
                        </a:rPr>
                        <a:t>Less clean and manageable as compared to python .</a:t>
                      </a:r>
                      <a:endParaRPr lang="en-US" altLang="en-GB" sz="16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model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Systems Interconnection (OSI) Model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724400"/>
          </a:xfrm>
        </p:spPr>
        <p:txBody>
          <a:bodyPr>
            <a:normAutofit/>
          </a:bodyPr>
          <a:lstStyle/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standard organization (ISO) established a committee in 1977 to develop an architecture for computer communication. Open Systems Interconnection (OSI) reference model is the result of this effort.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OSI model describes how information or data makes its way from application programs through a network medium (such as wire) to another application programs located on another network.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OSI reference model divides the problem of moving information between computers over a network medium into seven smaller and more manageable problems . This separation into smaller more manageable functions is known as layering.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+mn-lt"/>
              </a:rPr>
              <a:t>Layers of OSI model</a:t>
            </a:r>
            <a:endParaRPr lang="en-US" sz="4000" b="1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3074" name="Content Placeholder 4"/>
          <p:cNvGraphicFramePr>
            <a:graphicFrameLocks noGrp="1" noChangeAspect="1"/>
          </p:cNvGraphicFramePr>
          <p:nvPr>
            <p:ph idx="1"/>
          </p:nvPr>
        </p:nvGraphicFramePr>
        <p:xfrm>
          <a:off x="609600" y="1981200"/>
          <a:ext cx="7944056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876675" imgH="1943100" progId="PBrush">
                  <p:embed/>
                </p:oleObj>
              </mc:Choice>
              <mc:Fallback>
                <p:oleObj name="" r:id="rId1" imgW="3876675" imgH="1943100" progId="PBrush">
                  <p:embed/>
                  <p:pic>
                    <p:nvPicPr>
                      <p:cNvPr id="0" name="Content Placeholder 4" descr="image5"/>
                      <p:cNvPicPr>
                        <a:picLocks noGrp="1"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1981200"/>
                        <a:ext cx="7944056" cy="43434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0F6FC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SI-Model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52400" y="152400"/>
            <a:ext cx="8839200" cy="639127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endParaRPr lang="en-US"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idx="1"/>
          </p:nvPr>
        </p:nvSpPr>
        <p:spPr>
          <a:xfrm>
            <a:off x="457200" y="645795"/>
            <a:ext cx="8229600" cy="58674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TCP/IP is a set of protocols developed to allow cooperating computers to share resources across a network.</a:t>
            </a:r>
            <a:endParaRPr lang="en-US" altLang="en-US" sz="1800" dirty="0" smtClean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Times New Roman" panose="02020603050405020304" pitchFamily="18" charset="0"/>
                <a:ea typeface="MS PGothic" panose="020B0600070205080204" pitchFamily="34" charset="-128"/>
              </a:rPr>
              <a:t>TCP stands for “Transmission Control Protocol” and IP stands for “Internet Protocol”.</a:t>
            </a:r>
            <a:endParaRPr lang="en-US" altLang="en-US" sz="1800" dirty="0" smtClean="0">
              <a:latin typeface="Times New Roman" panose="02020603050405020304" pitchFamily="18" charset="0"/>
              <a:ea typeface="MS PGothic" panose="020B0600070205080204" pitchFamily="34" charset="-128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1800" dirty="0" smtClean="0">
                <a:latin typeface="Times New Roman" panose="02020603050405020304" pitchFamily="18" charset="0"/>
              </a:rPr>
              <a:t>When TCP/IP is compared to OSI, we can say that the TCP/IP protocol suite is made of four layers: network interface, network, transport, and application.</a:t>
            </a:r>
            <a:endParaRPr lang="en-US" altLang="en-US" sz="1800" dirty="0" smtClean="0"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2400" dirty="0" smtClean="0"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en-US" sz="2400" dirty="0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4100" name="Object 4"/>
          <p:cNvGraphicFramePr/>
          <p:nvPr/>
        </p:nvGraphicFramePr>
        <p:xfrm>
          <a:off x="1447800" y="3048000"/>
          <a:ext cx="5486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676900" imgH="3714750" progId="PBrush">
                  <p:embed/>
                </p:oleObj>
              </mc:Choice>
              <mc:Fallback>
                <p:oleObj name="" r:id="rId1" imgW="5676900" imgH="3714750" progId="PBrush">
                  <p:embed/>
                  <p:pic>
                    <p:nvPicPr>
                      <p:cNvPr id="0" name="Object 4" descr="image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3048000"/>
                        <a:ext cx="5486400" cy="3657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229600" cy="780288"/>
          </a:xfrm>
        </p:spPr>
        <p:txBody>
          <a:bodyPr>
            <a:normAutofit/>
          </a:bodyPr>
          <a:lstStyle/>
          <a:p>
            <a:pPr algn="ctr"/>
            <a:r>
              <a:rPr lang="en-US" altLang="en-GB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using internet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09600" y="1600200"/>
            <a:ext cx="7848600" cy="5257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62788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3340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technologies used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OSI model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0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81000" y="5117753"/>
            <a:ext cx="8229600" cy="12649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ja-JP" sz="2000" b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Link Layer             </a:t>
            </a:r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: includes device driver and network interface card</a:t>
            </a:r>
            <a:endParaRPr kumimoji="1" lang="en-US" altLang="ja-JP" sz="2000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just"/>
            <a:r>
              <a:rPr kumimoji="1" lang="en-US" altLang="ja-JP" sz="2000" b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Network Layer      </a:t>
            </a:r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: handles the movement of packets, i.e. Routing</a:t>
            </a:r>
            <a:endParaRPr kumimoji="1" lang="en-US" altLang="ja-JP" sz="2000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just"/>
            <a:r>
              <a:rPr kumimoji="1" lang="en-US" altLang="ja-JP" sz="2000" b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Transport Layer    </a:t>
            </a:r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: provides a reliable flow of data between two hosts</a:t>
            </a:r>
            <a:endParaRPr kumimoji="1" lang="en-US" altLang="ja-JP" sz="2000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 algn="just"/>
            <a:r>
              <a:rPr kumimoji="1" lang="en-US" altLang="ja-JP" sz="2000" b="1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Application Layer </a:t>
            </a:r>
            <a:r>
              <a:rPr kumimoji="1" lang="en-US" altLang="ja-JP" sz="2000" dirty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: handles the details of the particular application</a:t>
            </a:r>
            <a:endParaRPr kumimoji="1" lang="en-US" altLang="ja-JP" sz="2000" dirty="0">
              <a:solidFill>
                <a:schemeClr val="tx1"/>
              </a:solidFill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685800" y="304800"/>
            <a:ext cx="7467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8028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Encapsulation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kumimoji="1" lang="en-US" altLang="ja-JP" sz="2200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The data is sent down the protocol stack.</a:t>
            </a:r>
            <a:endParaRPr kumimoji="1" lang="en-US" altLang="ja-JP" sz="2200" dirty="0" smtClean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kumimoji="1" lang="en-US" altLang="ja-JP" sz="2200" dirty="0" smtClean="0"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Each layer adds to the data by adding headers.</a:t>
            </a:r>
            <a:endParaRPr kumimoji="1" lang="en-US" altLang="ja-JP" sz="2200" dirty="0" smtClean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 descr="encapsulation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76400" y="2362200"/>
            <a:ext cx="5268913" cy="3867150"/>
          </a:xfrm>
          <a:prstGeom prst="rect">
            <a:avLst/>
          </a:prstGeom>
          <a:noFill/>
        </p:spPr>
      </p:pic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743200" y="601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429000" y="601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4152900" y="601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826000" y="601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172200" y="601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934200" y="6019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743200" y="617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2667000" y="6172200"/>
            <a:ext cx="8032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ja-JP" sz="1400">
                <a:latin typeface="Tahoma" panose="020B0604030504040204" pitchFamily="34" charset="0"/>
                <a:ea typeface="MS PGothic" panose="020B0600070205080204" pitchFamily="34" charset="-128"/>
              </a:rPr>
              <a:t>22Bytes</a:t>
            </a:r>
            <a:endParaRPr kumimoji="1" lang="en-US" altLang="ja-JP" sz="1400"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454400" y="617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387725" y="6172200"/>
            <a:ext cx="8032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ja-JP" sz="1400">
                <a:latin typeface="Tahoma" panose="020B0604030504040204" pitchFamily="34" charset="0"/>
                <a:ea typeface="MS PGothic" panose="020B0600070205080204" pitchFamily="34" charset="-128"/>
              </a:rPr>
              <a:t>20Bytes</a:t>
            </a:r>
            <a:endParaRPr kumimoji="1" lang="en-US" altLang="ja-JP" sz="1400"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152900" y="617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4114800" y="6172200"/>
            <a:ext cx="8032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ja-JP" sz="1400">
                <a:latin typeface="Tahoma" panose="020B0604030504040204" pitchFamily="34" charset="0"/>
                <a:ea typeface="MS PGothic" panose="020B0600070205080204" pitchFamily="34" charset="-128"/>
              </a:rPr>
              <a:t>20Bytes</a:t>
            </a:r>
            <a:endParaRPr kumimoji="1" lang="en-US" altLang="ja-JP" sz="1400"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172200" y="6172200"/>
            <a:ext cx="70643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ja-JP" sz="1400">
                <a:latin typeface="Tahoma" panose="020B0604030504040204" pitchFamily="34" charset="0"/>
                <a:ea typeface="MS PGothic" panose="020B0600070205080204" pitchFamily="34" charset="-128"/>
              </a:rPr>
              <a:t>4Bytes</a:t>
            </a:r>
            <a:endParaRPr kumimoji="1" lang="en-US" altLang="ja-JP" sz="1400"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172200" y="6172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685800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TCP and UDP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62175" y="1743075"/>
            <a:ext cx="4432935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6620" y="3867150"/>
            <a:ext cx="4428490" cy="2411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62788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UDP Frame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191000" y="426720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>
                <a:solidFill>
                  <a:schemeClr val="bg2"/>
                </a:solidFill>
              </a:rPr>
              <a:t>Destination Port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24000" y="426720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>
                <a:solidFill>
                  <a:schemeClr val="bg2"/>
                </a:solidFill>
              </a:rPr>
              <a:t>Source Port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524000" y="4876800"/>
            <a:ext cx="5321300" cy="2921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 dirty="0">
                <a:solidFill>
                  <a:schemeClr val="bg2"/>
                </a:solidFill>
              </a:rPr>
              <a:t>Application  data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1427163" y="3979863"/>
            <a:ext cx="2825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chemeClr val="accent2"/>
                </a:solidFill>
              </a:rPr>
              <a:t>0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4017963" y="3979863"/>
            <a:ext cx="382587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chemeClr val="accent2"/>
                </a:solidFill>
              </a:rPr>
              <a:t>16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530975" y="3979863"/>
            <a:ext cx="38258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chemeClr val="accent2"/>
                </a:solidFill>
              </a:rPr>
              <a:t>31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4191000" y="457200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>
                <a:solidFill>
                  <a:schemeClr val="bg2"/>
                </a:solidFill>
              </a:rPr>
              <a:t>Checksum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1524000" y="4572000"/>
            <a:ext cx="2654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 dirty="0">
                <a:solidFill>
                  <a:schemeClr val="bg2"/>
                </a:solidFill>
              </a:rPr>
              <a:t>Length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2" name="Rectangle 13"/>
          <p:cNvSpPr>
            <a:spLocks noGrp="1" noChangeArrowheads="1"/>
          </p:cNvSpPr>
          <p:nvPr>
            <p:ph idx="1"/>
          </p:nvPr>
        </p:nvSpPr>
        <p:spPr bwMode="auto">
          <a:xfrm>
            <a:off x="457200" y="1752600"/>
            <a:ext cx="8458200" cy="16840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hangingPunct="0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Field	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Purpose_______________________ </a:t>
            </a:r>
            <a:endParaRPr lang="en-US" sz="1800" b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Port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16-bit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number identifying originating application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                         16-bit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number identifying destination application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	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UDP datagram (UDP header + data)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Checksum	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Checksum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IP pseudo header, UDP header, and data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80" y="530860"/>
            <a:ext cx="7906385" cy="438150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Frame</a:t>
            </a:r>
            <a:endParaRPr lang="en-US" sz="3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969010"/>
            <a:ext cx="8229600" cy="2839720"/>
          </a:xfrm>
        </p:spPr>
        <p:txBody>
          <a:bodyPr>
            <a:normAutofit fontScale="92500" lnSpcReduction="10000"/>
          </a:bodyPr>
          <a:lstStyle/>
          <a:p>
            <a:pPr eaLnBrk="0" hangingPunct="0">
              <a:buNone/>
            </a:pPr>
            <a:r>
              <a:rPr lang="en-US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Field                                                                            Purpose______________________</a:t>
            </a:r>
            <a:endParaRPr lang="en-US" sz="1600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Source Port		                          Identifies originating application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Destination Port   	                          Identifies destination application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Sequence Number	                          Sequence number of first octet in the segment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Acknowledgment 	                          Sequence number of the next expected octet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Len		                          Length of TCP header in 4 octet units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Flags		                          TCP flags: SYN, FIN, RST, PSH, ACK, URG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Window	                                             Number of octets from ACK that sender will accept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Checksum	                                  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Checksum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of IP pseudo-header + TCP header + data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Urgent Pointer	                      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Pointer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 end of “urgent data”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Options	                                             Special TCP options such as MSS and Window</a:t>
            </a:r>
            <a:endParaRPr lang="en-GB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181475" y="4095750"/>
            <a:ext cx="3505200" cy="304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>
                <a:solidFill>
                  <a:schemeClr val="bg2"/>
                </a:solidFill>
              </a:rPr>
              <a:t>Destination Port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33475" y="4705350"/>
            <a:ext cx="6553200" cy="304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>
                <a:solidFill>
                  <a:schemeClr val="bg2"/>
                </a:solidFill>
              </a:rPr>
              <a:t>Acknowledgment Number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33475" y="5619750"/>
            <a:ext cx="4406900" cy="304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>
                <a:solidFill>
                  <a:schemeClr val="bg2"/>
                </a:solidFill>
              </a:rPr>
              <a:t>Options...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553075" y="5619750"/>
            <a:ext cx="2133600" cy="304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>
                <a:solidFill>
                  <a:schemeClr val="bg2"/>
                </a:solidFill>
              </a:rPr>
              <a:t>Padding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33475" y="5924550"/>
            <a:ext cx="6553200" cy="381000"/>
          </a:xfrm>
          <a:prstGeom prst="rect">
            <a:avLst/>
          </a:prstGeom>
          <a:solidFill>
            <a:schemeClr val="tx2"/>
          </a:solidFill>
          <a:ln w="12700">
            <a:solidFill>
              <a:schemeClr val="bg2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>
                <a:solidFill>
                  <a:schemeClr val="bg2"/>
                </a:solidFill>
              </a:rPr>
              <a:t>Data...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17638" y="3808413"/>
            <a:ext cx="2825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chemeClr val="accent2"/>
                </a:solidFill>
              </a:rPr>
              <a:t>0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103438" y="3808413"/>
            <a:ext cx="282575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chemeClr val="accent2"/>
                </a:solidFill>
              </a:rPr>
              <a:t>4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65438" y="3808413"/>
            <a:ext cx="382587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chemeClr val="accent2"/>
                </a:solidFill>
              </a:rPr>
              <a:t>10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008438" y="3808413"/>
            <a:ext cx="382587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chemeClr val="accent2"/>
                </a:solidFill>
              </a:rPr>
              <a:t>16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692650" y="3808413"/>
            <a:ext cx="38258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chemeClr val="accent2"/>
                </a:solidFill>
              </a:rPr>
              <a:t>19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454650" y="3808413"/>
            <a:ext cx="38258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chemeClr val="accent2"/>
                </a:solidFill>
              </a:rPr>
              <a:t>24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521450" y="3808413"/>
            <a:ext cx="382588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1400">
                <a:solidFill>
                  <a:schemeClr val="accent2"/>
                </a:solidFill>
              </a:rPr>
              <a:t>31</a:t>
            </a:r>
            <a:endParaRPr lang="en-US" sz="1400">
              <a:solidFill>
                <a:schemeClr val="accent2"/>
              </a:solidFill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133475" y="4095750"/>
            <a:ext cx="3035300" cy="304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>
                <a:solidFill>
                  <a:schemeClr val="bg2"/>
                </a:solidFill>
              </a:rPr>
              <a:t>Source Port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4181475" y="5010150"/>
            <a:ext cx="3505200" cy="304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 dirty="0">
                <a:solidFill>
                  <a:schemeClr val="bg2"/>
                </a:solidFill>
              </a:rPr>
              <a:t>Window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33475" y="5010150"/>
            <a:ext cx="1054100" cy="304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 dirty="0">
                <a:solidFill>
                  <a:schemeClr val="bg2"/>
                </a:solidFill>
              </a:rPr>
              <a:t>Len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33475" y="4400550"/>
            <a:ext cx="6553200" cy="304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>
                <a:solidFill>
                  <a:schemeClr val="bg2"/>
                </a:solidFill>
              </a:rPr>
              <a:t>Sequence Number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200275" y="5010150"/>
            <a:ext cx="9017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>
                <a:solidFill>
                  <a:schemeClr val="bg2"/>
                </a:solidFill>
              </a:rPr>
              <a:t>Reserved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114675" y="5010150"/>
            <a:ext cx="10541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>
                <a:solidFill>
                  <a:schemeClr val="bg2"/>
                </a:solidFill>
              </a:rPr>
              <a:t>Flags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4181475" y="5314950"/>
            <a:ext cx="3505200" cy="3048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>
                <a:solidFill>
                  <a:schemeClr val="bg2"/>
                </a:solidFill>
              </a:rPr>
              <a:t>Urgent Pointer</a:t>
            </a:r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1133475" y="5314950"/>
            <a:ext cx="3035300" cy="292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bg2"/>
            </a:solidFill>
            <a:miter lim="800000"/>
          </a:ln>
          <a:effectLst/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1400" dirty="0">
                <a:solidFill>
                  <a:schemeClr val="bg2"/>
                </a:solidFill>
              </a:rPr>
              <a:t>Checksum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5168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Addressing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 stands for Internet Protocol. It is unique identifier for a computer or device on a TCP/IP network.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32-bit binary number usually  represented as 4 decimal numbers separated by a period.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206   .   40    .    185  .    73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11001110.00101000. 10111001.01001001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  <a:buNone/>
            </a:pP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 addresses can range from 0.0.0.0 to 255.255.255.255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router is used to connect IP networks to minimize the amount of traffic each segment must receive.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Tx/>
              <a:buFont typeface="Wingdings" panose="05000000000000000000" pitchFamily="2" charset="2"/>
              <a:buChar char="Ø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/>
          </a:p>
          <a:p>
            <a:pPr algn="just">
              <a:lnSpc>
                <a:spcPct val="90000"/>
              </a:lnSpc>
              <a:buNone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943600"/>
          </a:xfrm>
        </p:spPr>
        <p:txBody>
          <a:bodyPr/>
          <a:lstStyle/>
          <a:p>
            <a:pPr marL="533400" indent="-533400">
              <a:buClrTx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device on a node has a unique MAC address.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buClrTx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device on a node needs a unique IP address.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buClrTx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devices on the same physical segment share a common network ID (subnet mask).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buClrTx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physical segment has a unique Network ID (subnet mask).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38915" name="Picture 3" descr="D:\Jasmine\ext\img1602334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200" y="3224444"/>
            <a:ext cx="7239000" cy="32525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04088"/>
          </a:xfrm>
        </p:spPr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Resolution Protocol (ARP</a:t>
            </a:r>
            <a:r>
              <a:rPr lang="en-US" sz="3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an IP packet can be forwarded to another host, the MAC address (Ex: 02-FE-87-4A-8C-A9) of the receiving machine must be known.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determines the MAC addresses that correspond to an IP address.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router will choose direct paths for the network packets based on the addressing of the IP frame it is handling (different routes to different networks).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55762" y="5257800"/>
            <a:ext cx="19812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Arial" panose="020B0604020202020204" pitchFamily="34" charset="0"/>
              </a:rPr>
              <a:t>Internet</a:t>
            </a:r>
            <a:endParaRPr lang="en-US" dirty="0">
              <a:latin typeface="Arial" panose="020B0604020202020204" pitchFamily="34" charset="0"/>
            </a:endParaRPr>
          </a:p>
          <a:p>
            <a:pPr algn="ctr" eaLnBrk="0" hangingPunct="0"/>
            <a:r>
              <a:rPr lang="en-US" dirty="0">
                <a:latin typeface="Arial" panose="020B0604020202020204" pitchFamily="34" charset="0"/>
              </a:rPr>
              <a:t>Process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55762" y="4724400"/>
            <a:ext cx="19812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panose="020B0604020202020204" pitchFamily="34" charset="0"/>
              </a:rPr>
              <a:t>Router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46762" y="5257800"/>
            <a:ext cx="1981200" cy="838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panose="020B0604020202020204" pitchFamily="34" charset="0"/>
              </a:rPr>
              <a:t>Internet</a:t>
            </a:r>
            <a:endParaRPr lang="en-US">
              <a:latin typeface="Arial" panose="020B0604020202020204" pitchFamily="34" charset="0"/>
            </a:endParaRPr>
          </a:p>
          <a:p>
            <a:pPr algn="ctr" eaLnBrk="0" hangingPunct="0"/>
            <a:r>
              <a:rPr lang="en-US">
                <a:latin typeface="Arial" panose="020B0604020202020204" pitchFamily="34" charset="0"/>
              </a:rPr>
              <a:t>Process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846762" y="4724400"/>
            <a:ext cx="19812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>
                <a:latin typeface="Arial" panose="020B0604020202020204" pitchFamily="34" charset="0"/>
              </a:rPr>
              <a:t>Destination Host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865562" y="54864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903662" y="5791200"/>
            <a:ext cx="1676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62400" y="5791200"/>
            <a:ext cx="1558925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>
                <a:latin typeface="Arial" panose="020B0604020202020204" pitchFamily="34" charset="0"/>
              </a:rPr>
              <a:t>ARP</a:t>
            </a:r>
            <a:br>
              <a:rPr lang="en-US">
                <a:latin typeface="Arial" panose="020B0604020202020204" pitchFamily="34" charset="0"/>
              </a:rPr>
            </a:br>
            <a:r>
              <a:rPr lang="en-US">
                <a:latin typeface="Arial" panose="020B0604020202020204" pitchFamily="34" charset="0"/>
              </a:rPr>
              <a:t>Response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038600" y="4724400"/>
            <a:ext cx="1320800" cy="8223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>
                <a:latin typeface="Arial" panose="020B0604020202020204" pitchFamily="34" charset="0"/>
              </a:rPr>
              <a:t>ARP</a:t>
            </a:r>
            <a:endParaRPr lang="en-US" dirty="0">
              <a:latin typeface="Arial" panose="020B0604020202020204" pitchFamily="34" charset="0"/>
            </a:endParaRPr>
          </a:p>
          <a:p>
            <a:pPr algn="ctr" eaLnBrk="0" hangingPunct="0"/>
            <a:r>
              <a:rPr lang="en-US" dirty="0">
                <a:latin typeface="Arial" panose="020B0604020202020204" pitchFamily="34" charset="0"/>
              </a:rPr>
              <a:t>Request</a:t>
            </a:r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Method - Cyclic Redundancy Check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2 types of errors- single bit error and burst error.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Cyclic Redundancy Check(CRC) is an error detection method in which a special number is appended to a block of data in order to detect any changes introduced during  transmission.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62000" y="3200400"/>
            <a:ext cx="7543800" cy="28622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5" name="Content Placeholder 4"/>
          <p:cNvPicPr>
            <a:picLocks noGrp="1" noChangeArrowheads="1"/>
          </p:cNvPicPr>
          <p:nvPr>
            <p:ph idx="4294967295"/>
          </p:nvPr>
        </p:nvPicPr>
        <p:blipFill>
          <a:blip r:embed="rId1"/>
          <a:srcRect/>
          <a:stretch>
            <a:fillRect/>
          </a:stretch>
        </p:blipFill>
        <p:spPr>
          <a:xfrm>
            <a:off x="1676400" y="1066800"/>
            <a:ext cx="3829050" cy="5105400"/>
          </a:xfrm>
          <a:noFill/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477000" y="1524000"/>
            <a:ext cx="2133600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plus extra zeros.  The number of zeros is one less than the number or bits in the divisor.</a:t>
            </a:r>
            <a:endParaRPr lang="th-TH" dirty="0">
              <a:latin typeface="Times New Roman" panose="02020603050405020304" pitchFamily="18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 flipV="1">
            <a:off x="5715000" y="2057397"/>
            <a:ext cx="685800" cy="4571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650230" y="5803900"/>
            <a:ext cx="6400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GB">
                <a:latin typeface="Times New Roman" panose="02020603050405020304" pitchFamily="18" charset="0"/>
              </a:rPr>
              <a:t>CRC</a:t>
            </a:r>
            <a:endParaRPr lang="en-US" altLang="en-GB">
              <a:latin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5505450" y="5484495"/>
            <a:ext cx="304800" cy="38100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76275"/>
            <a:ext cx="8229600" cy="627888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953000"/>
          </a:xfrm>
        </p:spPr>
        <p:txBody>
          <a:bodyPr/>
          <a:lstStyle/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Indus 2 is a synchrotron radiation source of electron energy of 2.5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GeV and beam current of 200 mA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Measurement of electron beam position is being done using analog and digital beam position monitors.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beam position monitors use gigabit ethernet communication for transfering FA position data.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gigabit ethernet interface will be developed for Kintex-7 Kc705 FPGA Board.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Tx/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future the same code may be utilized for indegenious digital beam position monitors.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475488"/>
          </a:xfrm>
        </p:spPr>
        <p:txBody>
          <a:bodyPr>
            <a:normAutofit fontScale="90000"/>
          </a:bodyPr>
          <a:lstStyle/>
          <a:p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 of different layers of TCP/IP model</a:t>
            </a:r>
            <a:endParaRPr 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39939" name="Picture 3" descr="D:\Jasmine\ext\dwsl0044.gif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304800" y="1752600"/>
            <a:ext cx="8366165" cy="4419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5153"/>
            <a:ext cx="8229600" cy="1143000"/>
          </a:xfrm>
        </p:spPr>
        <p:txBody>
          <a:bodyPr/>
          <a:p>
            <a:r>
              <a:rPr lang="en-US" altLang="en-GB" sz="2600" b="1">
                <a:solidFill>
                  <a:schemeClr val="tx1"/>
                </a:solidFill>
                <a:latin typeface="Times New Roman" panose="02020603050405020304" pitchFamily="18" charset="0"/>
                <a:ea typeface="FangSong" panose="02010609060101010101" charset="-122"/>
              </a:rPr>
              <a:t>References</a:t>
            </a:r>
            <a:endParaRPr lang="en-US" altLang="en-GB" sz="2600" b="1">
              <a:solidFill>
                <a:schemeClr val="tx1"/>
              </a:solidFill>
              <a:latin typeface="Times New Roman" panose="02020603050405020304" pitchFamily="18" charset="0"/>
              <a:ea typeface="FangSong" panose="02010609060101010101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565" y="1642110"/>
            <a:ext cx="8230235" cy="4845685"/>
          </a:xfrm>
        </p:spPr>
        <p:txBody>
          <a:bodyPr/>
          <a:p>
            <a:pPr marL="2857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altLang="en-US" sz="1600">
                <a:latin typeface="Times New Roman" panose="02020603050405020304" pitchFamily="18" charset="0"/>
              </a:rPr>
              <a:t>Andrew S. Tanenbaum and David J. Wetherall.Computer ne</a:t>
            </a:r>
            <a:r>
              <a:rPr lang="en-US" altLang="en-GB" sz="1600">
                <a:latin typeface="Times New Roman" panose="02020603050405020304" pitchFamily="18" charset="0"/>
              </a:rPr>
              <a:t>tworks</a:t>
            </a:r>
            <a:r>
              <a:rPr lang="en-GB" altLang="en-US" sz="1600">
                <a:latin typeface="Times New Roman" panose="02020603050405020304" pitchFamily="18" charset="0"/>
              </a:rPr>
              <a:t>. 5th ed. Munich:Pearson Deutschland GmbH, 2012. ISBN: 978-3-86894-137-1.</a:t>
            </a:r>
            <a:endParaRPr lang="en-GB" altLang="en-US" sz="1600"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altLang="en-US" sz="1600">
                <a:latin typeface="Times New Roman" panose="02020603050405020304" pitchFamily="18" charset="0"/>
              </a:rPr>
              <a:t>https://developers.google.com/edu/python/</a:t>
            </a:r>
            <a:endParaRPr lang="en-GB" altLang="en-US" sz="1600"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altLang="en-US" sz="1600">
                <a:latin typeface="Times New Roman" panose="02020603050405020304" pitchFamily="18" charset="0"/>
              </a:rPr>
              <a:t>https://github.com/jrjohansson/scientific-python-lectures</a:t>
            </a:r>
            <a:endParaRPr lang="en-GB" altLang="en-US" sz="1600"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altLang="en-US" sz="1600">
                <a:latin typeface="Times New Roman" panose="02020603050405020304" pitchFamily="18" charset="0"/>
              </a:rPr>
              <a:t>https://raw.githubusercontent.com/pkerling/ethernet_mac_doc/master/Thesis.pdf</a:t>
            </a:r>
            <a:endParaRPr lang="en-GB" altLang="en-US" sz="1600"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altLang="en-US" sz="1600">
                <a:latin typeface="Times New Roman" panose="02020603050405020304" pitchFamily="18" charset="0"/>
              </a:rPr>
              <a:t>https://www.xilinx.com/support/documentation/boards_and_kits/kc705/ug810_KC705_Eval_Bd.pdf</a:t>
            </a:r>
            <a:endParaRPr lang="en-GB" altLang="en-US" sz="1600">
              <a:latin typeface="Times New Roman" panose="02020603050405020304" pitchFamily="18" charset="0"/>
            </a:endParaRPr>
          </a:p>
          <a:p>
            <a:pPr marL="285750" indent="-28575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GB" altLang="en-US" sz="1600">
                <a:latin typeface="Times New Roman" panose="02020603050405020304" pitchFamily="18" charset="0"/>
              </a:rPr>
              <a:t>https://www.wikipedia.org/</a:t>
            </a:r>
            <a:endParaRPr lang="en-GB" altLang="en-US" sz="160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pic>
        <p:nvPicPr>
          <p:cNvPr id="40963" name="Picture 3" descr="D:\Jasmine\ext\Thank-you-images.jpe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04999" y="1538288"/>
            <a:ext cx="5461639" cy="38719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565" y="264668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Kintex</a:t>
            </a:r>
            <a:r>
              <a:rPr lang="en-US" sz="3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KC-705 FPGA board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ChangeAspect="1"/>
          </p:cNvGraphicFramePr>
          <p:nvPr>
            <p:ph idx="1"/>
          </p:nvPr>
        </p:nvGraphicFramePr>
        <p:xfrm>
          <a:off x="931545" y="2080895"/>
          <a:ext cx="7126605" cy="394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6905625" imgH="3819525" progId="Paint.Picture">
                  <p:embed/>
                </p:oleObj>
              </mc:Choice>
              <mc:Fallback>
                <p:oleObj name="" r:id="rId1" imgW="6905625" imgH="3819525" progId="Paint.Picture">
                  <p:embed/>
                  <p:pic>
                    <p:nvPicPr>
                      <p:cNvPr id="0" name="Picture 8"/>
                      <p:cNvPicPr/>
                      <p:nvPr/>
                    </p:nvPicPr>
                    <p:blipFill>
                      <a:blip r:embed="rId2"/>
                    </p:blipFill>
                    <p:spPr>
                      <a:xfrm>
                        <a:off x="931545" y="2080895"/>
                        <a:ext cx="7126605" cy="3942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"/>
          <p:cNvSpPr>
            <a:spLocks noChangeArrowheads="1"/>
          </p:cNvSpPr>
          <p:nvPr/>
        </p:nvSpPr>
        <p:spPr bwMode="auto">
          <a:xfrm rot="5400000">
            <a:off x="1142096" y="3445193"/>
            <a:ext cx="845736" cy="537371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18" tIns="41460" rIns="82918" bIns="41460" anchor="ctr"/>
          <a:lstStyle/>
          <a:p>
            <a:endParaRPr lang="it-IT">
              <a:solidFill>
                <a:prstClr val="black"/>
              </a:solidFill>
            </a:endParaRPr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43471" y="2692545"/>
            <a:ext cx="888392" cy="43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15" tIns="40807" rIns="81615" bIns="40807"/>
          <a:lstStyle>
            <a:lvl1pPr defTabSz="-63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 defTabSz="-63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 defTabSz="-63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 defTabSz="-63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 defTabSz="-63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  <a:lvl6pPr marL="25146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6pPr>
            <a:lvl7pPr marL="29718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7pPr>
            <a:lvl8pPr marL="34290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8pPr>
            <a:lvl9pPr marL="38862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9pPr>
          </a:lstStyle>
          <a:p>
            <a:pPr algn="ctr">
              <a:lnSpc>
                <a:spcPct val="123000"/>
              </a:lnSpc>
            </a:pPr>
            <a:r>
              <a:rPr lang="it-IT" b="1" dirty="0">
                <a:solidFill>
                  <a:srgbClr val="FF0000"/>
                </a:solidFill>
                <a:latin typeface="Garamond" panose="02020404030301010803"/>
              </a:rPr>
              <a:t>USB</a:t>
            </a:r>
            <a:endParaRPr lang="it-IT" b="1" dirty="0">
              <a:solidFill>
                <a:srgbClr val="FF0000"/>
              </a:solidFill>
              <a:latin typeface="Garamond" panose="02020404030301010803"/>
            </a:endParaRPr>
          </a:p>
        </p:txBody>
      </p:sp>
      <p:cxnSp>
        <p:nvCxnSpPr>
          <p:cNvPr id="42" name="Connettore 2 41"/>
          <p:cNvCxnSpPr/>
          <p:nvPr/>
        </p:nvCxnSpPr>
        <p:spPr>
          <a:xfrm flipH="1" flipV="1">
            <a:off x="456565" y="3126613"/>
            <a:ext cx="892852" cy="32330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"/>
          <p:cNvSpPr>
            <a:spLocks noChangeArrowheads="1"/>
          </p:cNvSpPr>
          <p:nvPr/>
        </p:nvSpPr>
        <p:spPr bwMode="auto">
          <a:xfrm rot="5400000">
            <a:off x="1467672" y="4106203"/>
            <a:ext cx="521066" cy="1074741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18" tIns="41460" rIns="82918" bIns="41460" anchor="ctr"/>
          <a:p>
            <a:endParaRPr lang="it-IT">
              <a:solidFill>
                <a:prstClr val="black"/>
              </a:solidFill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-169545" y="4096385"/>
            <a:ext cx="1465580" cy="38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15" tIns="40807" rIns="81615" bIns="40807"/>
          <a:lstStyle>
            <a:lvl1pPr defTabSz="-63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 defTabSz="-63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 defTabSz="-63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 defTabSz="-63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 defTabSz="-63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  <a:lvl6pPr marL="25146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6pPr>
            <a:lvl7pPr marL="29718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7pPr>
            <a:lvl8pPr marL="34290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8pPr>
            <a:lvl9pPr marL="38862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9pPr>
          </a:lstStyle>
          <a:p>
            <a:pPr algn="ctr">
              <a:lnSpc>
                <a:spcPct val="123000"/>
              </a:lnSpc>
            </a:pPr>
            <a:r>
              <a:rPr lang="it-IT" sz="1600" b="1" dirty="0">
                <a:solidFill>
                  <a:srgbClr val="FF0000"/>
                </a:solidFill>
                <a:latin typeface="Garamond" panose="02020404030301010803"/>
              </a:rPr>
              <a:t>E</a:t>
            </a:r>
            <a:r>
              <a:rPr lang="en-US" altLang="it-IT" sz="1600" b="1" dirty="0">
                <a:solidFill>
                  <a:srgbClr val="FF0000"/>
                </a:solidFill>
                <a:latin typeface="Garamond" panose="02020404030301010803"/>
              </a:rPr>
              <a:t>thernet</a:t>
            </a:r>
            <a:endParaRPr lang="en-US" altLang="it-IT" sz="1600" b="1" dirty="0">
              <a:solidFill>
                <a:srgbClr val="FF0000"/>
              </a:solidFill>
              <a:latin typeface="Garamond" panose="02020404030301010803"/>
            </a:endParaRPr>
          </a:p>
        </p:txBody>
      </p:sp>
      <p:cxnSp>
        <p:nvCxnSpPr>
          <p:cNvPr id="11" name="Connettore 2 41"/>
          <p:cNvCxnSpPr/>
          <p:nvPr/>
        </p:nvCxnSpPr>
        <p:spPr>
          <a:xfrm flipH="1" flipV="1">
            <a:off x="403225" y="4481703"/>
            <a:ext cx="892852" cy="32330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6457137" y="5773373"/>
            <a:ext cx="2025175" cy="36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1615" tIns="40807" rIns="81615" bIns="40807"/>
          <a:lstStyle>
            <a:lvl1pPr defTabSz="-63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 defTabSz="-63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 defTabSz="-63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 defTabSz="-63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 defTabSz="-635"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  <a:lvl6pPr marL="25146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6pPr>
            <a:lvl7pPr marL="29718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7pPr>
            <a:lvl8pPr marL="34290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8pPr>
            <a:lvl9pPr marL="3886200" indent="-228600" defTabSz="448945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charset="-122"/>
              </a:defRPr>
            </a:lvl9pPr>
          </a:lstStyle>
          <a:p>
            <a:pPr algn="ctr">
              <a:lnSpc>
                <a:spcPct val="123000"/>
              </a:lnSpc>
            </a:pPr>
            <a:r>
              <a:rPr lang="it-IT" b="1" dirty="0" smtClean="0">
                <a:solidFill>
                  <a:srgbClr val="FF0000"/>
                </a:solidFill>
                <a:latin typeface="Garamond" panose="02020404030301010803"/>
              </a:rPr>
              <a:t>S</a:t>
            </a:r>
            <a:r>
              <a:rPr lang="en-US" altLang="it-IT" b="1" dirty="0" smtClean="0">
                <a:solidFill>
                  <a:srgbClr val="FF0000"/>
                </a:solidFill>
                <a:latin typeface="Garamond" panose="02020404030301010803"/>
              </a:rPr>
              <a:t>witch</a:t>
            </a:r>
            <a:endParaRPr lang="en-US" altLang="it-IT" b="1" dirty="0" smtClean="0">
              <a:solidFill>
                <a:srgbClr val="FF0000"/>
              </a:solidFill>
              <a:latin typeface="Garamond" panose="02020404030301010803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151551" y="5338711"/>
            <a:ext cx="126189" cy="43486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918" tIns="41460" rIns="82918" bIns="41460"/>
          <a:lstStyle/>
          <a:p>
            <a:endParaRPr lang="it-IT">
              <a:solidFill>
                <a:prstClr val="black"/>
              </a:solidFill>
            </a:endParaRPr>
          </a:p>
        </p:txBody>
      </p:sp>
      <p:sp>
        <p:nvSpPr>
          <p:cNvPr id="34" name="Oval 2"/>
          <p:cNvSpPr>
            <a:spLocks noChangeArrowheads="1"/>
          </p:cNvSpPr>
          <p:nvPr/>
        </p:nvSpPr>
        <p:spPr bwMode="auto">
          <a:xfrm rot="5400000">
            <a:off x="6856396" y="4594690"/>
            <a:ext cx="601428" cy="886409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18" tIns="41460" rIns="82918" bIns="41460" anchor="ctr"/>
          <a:lstStyle/>
          <a:p>
            <a:endParaRPr lang="it-IT">
              <a:solidFill>
                <a:prstClr val="black"/>
              </a:solidFill>
            </a:endParaRPr>
          </a:p>
        </p:txBody>
      </p:sp>
      <p:sp>
        <p:nvSpPr>
          <p:cNvPr id="21" name="Oval 2"/>
          <p:cNvSpPr>
            <a:spLocks noChangeArrowheads="1"/>
          </p:cNvSpPr>
          <p:nvPr/>
        </p:nvSpPr>
        <p:spPr bwMode="auto">
          <a:xfrm rot="5400000">
            <a:off x="7411278" y="2393074"/>
            <a:ext cx="479849" cy="746943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918" tIns="41460" rIns="82918" bIns="41460" anchor="ctr"/>
          <a:p>
            <a:endParaRPr lang="it-IT">
              <a:solidFill>
                <a:prstClr val="black"/>
              </a:solidFill>
            </a:endParaRPr>
          </a:p>
        </p:txBody>
      </p:sp>
      <p:cxnSp>
        <p:nvCxnSpPr>
          <p:cNvPr id="32" name="Connettore 2 5"/>
          <p:cNvCxnSpPr>
            <a:stCxn id="21" idx="2"/>
          </p:cNvCxnSpPr>
          <p:nvPr/>
        </p:nvCxnSpPr>
        <p:spPr>
          <a:xfrm flipV="1">
            <a:off x="7651115" y="1752600"/>
            <a:ext cx="197485" cy="77406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/>
          <p:nvPr/>
        </p:nvGraphicFramePr>
        <p:xfrm>
          <a:off x="7075170" y="1466850"/>
          <a:ext cx="1610995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1609725" imgH="285750" progId="Paint.Picture">
                  <p:embed/>
                </p:oleObj>
              </mc:Choice>
              <mc:Fallback>
                <p:oleObj name="" r:id="rId3" imgW="1609725" imgH="285750" progId="Paint.Picture">
                  <p:embed/>
                  <p:pic>
                    <p:nvPicPr>
                      <p:cNvPr id="0" name="Picture 14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7075170" y="1466850"/>
                        <a:ext cx="1610995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55" y="268478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Open source technologies to be used</a:t>
            </a:r>
            <a:b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endParaRPr lang="en-US" sz="3600" b="1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305800" cy="5638800"/>
          </a:xfrm>
        </p:spPr>
        <p:txBody>
          <a:bodyPr>
            <a:normAutofit/>
          </a:bodyPr>
          <a:lstStyle/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goals are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Keep track of any changes we make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multiple versions of the same project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Clearly communicate what changes have been made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Tx/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is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 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is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powerful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(more than CVCS)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is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-342900">
              <a:lnSpc>
                <a:spcPct val="95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 is </a:t>
            </a:r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DVCS </a:t>
            </a:r>
            <a:endParaRPr lang="en-US" sz="20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389120"/>
          </a:xfrm>
        </p:spPr>
        <p:txBody>
          <a:bodyPr/>
          <a:lstStyle/>
          <a:p>
            <a:pPr marL="514350" indent="-514350" algn="just">
              <a:buClrTx/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 free and open source distributed version control system designed to handle everything from small to very large projects with speed and efficiency.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to manage a project, or a set of files, as they change over time.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a version control tool that will allow you to perform all kinds of operations to fetch data from the central server or push data to it.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ClrTx/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merges the code from different computers and different team members.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a DVCS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 descr="D:\Jasmine\distributed_vcs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600200" y="1219200"/>
            <a:ext cx="6400800" cy="56388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077200" cy="627888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534400" cy="5410200"/>
          </a:xfrm>
        </p:spPr>
        <p:txBody>
          <a:bodyPr/>
          <a:lstStyle/>
          <a:p>
            <a:pPr algn="just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web-based hosting service for version control using Git. It is mostly used for computer code. 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all of the distributed version  control and source code management (SCM) functionality of Git as well as adding its own features.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3400" y="2819400"/>
            <a:ext cx="7924800" cy="4038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8230</Words>
  <Application>WPS Presentation</Application>
  <PresentationFormat>On-screen Show (4:3)</PresentationFormat>
  <Paragraphs>392</Paragraphs>
  <Slides>32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56" baseType="lpstr">
      <vt:lpstr>Arial</vt:lpstr>
      <vt:lpstr>SimSun</vt:lpstr>
      <vt:lpstr>Wingdings</vt:lpstr>
      <vt:lpstr>Wingdings 2</vt:lpstr>
      <vt:lpstr>Times New Roman</vt:lpstr>
      <vt:lpstr>Tahoma</vt:lpstr>
      <vt:lpstr>Courier New</vt:lpstr>
      <vt:lpstr>MS PGothic</vt:lpstr>
      <vt:lpstr>FangSong</vt:lpstr>
      <vt:lpstr>Wingdings</vt:lpstr>
      <vt:lpstr>Constantia</vt:lpstr>
      <vt:lpstr>Microsoft YaHei</vt:lpstr>
      <vt:lpstr>Calibri</vt:lpstr>
      <vt:lpstr>Garamond</vt:lpstr>
      <vt:lpstr>Yu Mincho</vt:lpstr>
      <vt:lpstr>Browallia New</vt:lpstr>
      <vt:lpstr/>
      <vt:lpstr>Arial Unicode MS</vt:lpstr>
      <vt:lpstr>Segoe Print</vt:lpstr>
      <vt:lpstr>Flow</vt:lpstr>
      <vt:lpstr>Paint.Picture</vt:lpstr>
      <vt:lpstr>Paint.Picture</vt:lpstr>
      <vt:lpstr>PBrush</vt:lpstr>
      <vt:lpstr>PBrush</vt:lpstr>
      <vt:lpstr>Development of Ethernet communication interface for kintex-7 KC-705 FPGA board using VHDL</vt:lpstr>
      <vt:lpstr>Outline</vt:lpstr>
      <vt:lpstr>Introduction</vt:lpstr>
      <vt:lpstr>Kintex 7 KC-705 FPGA board</vt:lpstr>
      <vt:lpstr>Open source technologies to be used </vt:lpstr>
      <vt:lpstr>PowerPoint 演示文稿</vt:lpstr>
      <vt:lpstr>Git</vt:lpstr>
      <vt:lpstr>Working of a DVCS</vt:lpstr>
      <vt:lpstr>Github</vt:lpstr>
      <vt:lpstr>Python</vt:lpstr>
      <vt:lpstr>Compiling and interpreting</vt:lpstr>
      <vt:lpstr>Python versus C++</vt:lpstr>
      <vt:lpstr>OSI model</vt:lpstr>
      <vt:lpstr>Open Systems Interconnection (OSI) Model</vt:lpstr>
      <vt:lpstr>Layers of OSI model</vt:lpstr>
      <vt:lpstr>PowerPoint 演示文稿</vt:lpstr>
      <vt:lpstr>TCP/IP Protocol Suite</vt:lpstr>
      <vt:lpstr>PowerPoint 演示文稿</vt:lpstr>
      <vt:lpstr>Communicating using internet</vt:lpstr>
      <vt:lpstr>Application Layer : handles the details of the particular application</vt:lpstr>
      <vt:lpstr>Packet Encapsulation</vt:lpstr>
      <vt:lpstr>TCP and UDP</vt:lpstr>
      <vt:lpstr>UDP Frame</vt:lpstr>
      <vt:lpstr>TCP Frame</vt:lpstr>
      <vt:lpstr>IP Addressing</vt:lpstr>
      <vt:lpstr>PowerPoint 演示文稿</vt:lpstr>
      <vt:lpstr>Address Resolution Protocol (ARP)</vt:lpstr>
      <vt:lpstr>Error Detection Method - Cyclic Redundancy Check</vt:lpstr>
      <vt:lpstr>PowerPoint 演示文稿</vt:lpstr>
      <vt:lpstr>Connection of different layers of TCP/IP model</vt:lpstr>
      <vt:lpstr>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Ethernet communication interface for kintex-7 FPGA using VHDL coding</dc:title>
  <dc:creator>PARIVESH JINWAL</dc:creator>
  <cp:lastModifiedBy>bpm</cp:lastModifiedBy>
  <cp:revision>115</cp:revision>
  <dcterms:created xsi:type="dcterms:W3CDTF">2006-08-16T00:00:00Z</dcterms:created>
  <dcterms:modified xsi:type="dcterms:W3CDTF">2018-08-20T07:17:11Z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2057-10.2.0.5871</vt:lpwstr>
  </property>
</Properties>
</file>