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07"/>
  </p:notesMasterIdLst>
  <p:handoutMasterIdLst>
    <p:handoutMasterId r:id="rId108"/>
  </p:handoutMasterIdLst>
  <p:sldIdLst>
    <p:sldId id="301" r:id="rId3"/>
    <p:sldId id="306" r:id="rId4"/>
    <p:sldId id="308" r:id="rId5"/>
    <p:sldId id="307"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4" r:id="rId21"/>
    <p:sldId id="323"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7" r:id="rId41"/>
    <p:sldId id="348" r:id="rId42"/>
    <p:sldId id="349" r:id="rId43"/>
    <p:sldId id="350" r:id="rId44"/>
    <p:sldId id="351" r:id="rId45"/>
    <p:sldId id="352" r:id="rId46"/>
    <p:sldId id="343" r:id="rId47"/>
    <p:sldId id="344" r:id="rId48"/>
    <p:sldId id="345" r:id="rId49"/>
    <p:sldId id="346" r:id="rId50"/>
    <p:sldId id="353" r:id="rId51"/>
    <p:sldId id="406" r:id="rId52"/>
    <p:sldId id="354" r:id="rId53"/>
    <p:sldId id="355" r:id="rId54"/>
    <p:sldId id="356" r:id="rId55"/>
    <p:sldId id="357" r:id="rId56"/>
    <p:sldId id="358" r:id="rId57"/>
    <p:sldId id="359" r:id="rId58"/>
    <p:sldId id="360" r:id="rId59"/>
    <p:sldId id="361" r:id="rId60"/>
    <p:sldId id="363" r:id="rId61"/>
    <p:sldId id="362" r:id="rId62"/>
    <p:sldId id="364" r:id="rId63"/>
    <p:sldId id="405"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 id="391" r:id="rId91"/>
    <p:sldId id="392" r:id="rId92"/>
    <p:sldId id="393" r:id="rId93"/>
    <p:sldId id="394" r:id="rId94"/>
    <p:sldId id="395" r:id="rId95"/>
    <p:sldId id="396" r:id="rId96"/>
    <p:sldId id="403" r:id="rId97"/>
    <p:sldId id="397" r:id="rId98"/>
    <p:sldId id="407" r:id="rId99"/>
    <p:sldId id="404" r:id="rId100"/>
    <p:sldId id="398" r:id="rId101"/>
    <p:sldId id="399" r:id="rId102"/>
    <p:sldId id="400" r:id="rId103"/>
    <p:sldId id="401" r:id="rId104"/>
    <p:sldId id="402" r:id="rId105"/>
    <p:sldId id="305" r:id="rId10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337" autoAdjust="0"/>
  </p:normalViewPr>
  <p:slideViewPr>
    <p:cSldViewPr snapToGrid="0" snapToObjects="1">
      <p:cViewPr varScale="1">
        <p:scale>
          <a:sx n="105" d="100"/>
          <a:sy n="105" d="100"/>
        </p:scale>
        <p:origin x="20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handoutMaster" Target="handoutMasters/handout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4/20/2018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54708" y="6449931"/>
            <a:ext cx="6105194" cy="245837"/>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2014,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423"/>
            <a:ext cx="8363663" cy="942817"/>
          </a:xfrm>
        </p:spPr>
        <p:txBody>
          <a:bodyPr anchor="ctr"/>
          <a:lstStyle/>
          <a:p>
            <a:r>
              <a:rPr lang="en-US" dirty="0" smtClean="0"/>
              <a:t>C++ How to Program: Introducing the New C++14 Standard</a:t>
            </a:r>
            <a:endParaRPr lang="en-US" dirty="0"/>
          </a:p>
        </p:txBody>
      </p:sp>
      <p:sp>
        <p:nvSpPr>
          <p:cNvPr id="3" name="Text Placeholder 2"/>
          <p:cNvSpPr>
            <a:spLocks noGrp="1"/>
          </p:cNvSpPr>
          <p:nvPr>
            <p:ph type="body" idx="1"/>
          </p:nvPr>
        </p:nvSpPr>
        <p:spPr>
          <a:xfrm>
            <a:off x="457200" y="1249680"/>
            <a:ext cx="8302702" cy="351972"/>
          </a:xfrm>
        </p:spPr>
        <p:txBody>
          <a:bodyPr/>
          <a:lstStyle/>
          <a:p>
            <a:r>
              <a:rPr lang="en-IN" dirty="0" smtClean="0">
                <a:latin typeface="+mn-lt"/>
              </a:rPr>
              <a:t>Tenth </a:t>
            </a:r>
            <a:r>
              <a:rPr lang="en-IN"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11</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r>
              <a:rPr lang="en-IN" dirty="0">
                <a:latin typeface="+mn-lt"/>
              </a:rPr>
              <a:t>Object-Oriented </a:t>
            </a:r>
            <a:r>
              <a:rPr lang="en-IN" dirty="0" smtClean="0">
                <a:latin typeface="+mn-lt"/>
              </a:rPr>
              <a:t>Programming</a:t>
            </a:r>
            <a:r>
              <a:rPr lang="en-IN" dirty="0">
                <a:latin typeface="+mn-lt"/>
              </a:rPr>
              <a:t>: Inheritance</a:t>
            </a:r>
            <a:endParaRPr lang="en-US" dirty="0">
              <a:latin typeface="+mn-lt"/>
              <a:cs typeface="Arial" panose="020B0604020202020204" pitchFamily="34" charset="0"/>
            </a:endParaRPr>
          </a:p>
        </p:txBody>
      </p:sp>
      <p:pic>
        <p:nvPicPr>
          <p:cNvPr id="7" name="Picture 6" descr="Front Cover: C++ How to Program: Introducing the New C++14 Standard Tenth Edition by Paul Deitel and Harvey Deitel."/>
          <p:cNvPicPr>
            <a:picLocks noChangeAspect="1"/>
          </p:cNvPicPr>
          <p:nvPr/>
        </p:nvPicPr>
        <p:blipFill rotWithShape="1">
          <a:blip r:embed="rId3">
            <a:extLst>
              <a:ext uri="{28A0092B-C50C-407E-A947-70E740481C1C}">
                <a14:useLocalDpi xmlns:a14="http://schemas.microsoft.com/office/drawing/2010/main" val="0"/>
              </a:ext>
            </a:extLst>
          </a:blip>
          <a:srcRect t="3701"/>
          <a:stretch/>
        </p:blipFill>
        <p:spPr>
          <a:xfrm>
            <a:off x="661061" y="1954924"/>
            <a:ext cx="3402279" cy="4348322"/>
          </a:xfrm>
          <a:prstGeom prst="rect">
            <a:avLst/>
          </a:prstGeom>
          <a:ln w="9525">
            <a:solidFill>
              <a:schemeClr val="tx1"/>
            </a:solidFill>
          </a:ln>
        </p:spPr>
      </p:pic>
      <p:sp>
        <p:nvSpPr>
          <p:cNvPr id="9" name="Text Placeholder 5"/>
          <p:cNvSpPr>
            <a:spLocks noGrp="1"/>
          </p:cNvSpPr>
          <p:nvPr>
            <p:ph type="body" idx="13"/>
          </p:nvPr>
        </p:nvSpPr>
        <p:spPr>
          <a:xfrm>
            <a:off x="2654708" y="6449931"/>
            <a:ext cx="6105194" cy="245837"/>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2017, 2014, 2012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11.1 Inheritance Examples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2015526"/>
              </p:ext>
            </p:extLst>
          </p:nvPr>
        </p:nvGraphicFramePr>
        <p:xfrm>
          <a:off x="990600" y="2062480"/>
          <a:ext cx="7162800" cy="2225040"/>
        </p:xfrm>
        <a:graphic>
          <a:graphicData uri="http://schemas.openxmlformats.org/drawingml/2006/table">
            <a:tbl>
              <a:tblPr firstRow="1" bandRow="1">
                <a:tableStyleId>{2D5ABB26-0587-4C30-8999-92F81FD0307C}</a:tableStyleId>
              </a:tblPr>
              <a:tblGrid>
                <a:gridCol w="1880235">
                  <a:extLst>
                    <a:ext uri="{9D8B030D-6E8A-4147-A177-3AD203B41FA5}">
                      <a16:colId xmlns:a16="http://schemas.microsoft.com/office/drawing/2014/main" val="3918606775"/>
                    </a:ext>
                  </a:extLst>
                </a:gridCol>
                <a:gridCol w="5282565">
                  <a:extLst>
                    <a:ext uri="{9D8B030D-6E8A-4147-A177-3AD203B41FA5}">
                      <a16:colId xmlns:a16="http://schemas.microsoft.com/office/drawing/2014/main" val="3020679880"/>
                    </a:ext>
                  </a:extLst>
                </a:gridCol>
              </a:tblGrid>
              <a:tr h="370840">
                <a:tc>
                  <a:txBody>
                    <a:bodyPr/>
                    <a:lstStyle/>
                    <a:p>
                      <a:r>
                        <a:rPr lang="en-IN" sz="1800" b="1" i="0" u="none" strike="noStrike" cap="none" baseline="0" dirty="0" smtClean="0">
                          <a:solidFill>
                            <a:schemeClr val="tx1"/>
                          </a:solidFill>
                          <a:latin typeface="+mn-lt"/>
                          <a:ea typeface="+mn-ea"/>
                          <a:cs typeface="+mn-cs"/>
                          <a:sym typeface="Arial"/>
                        </a:rPr>
                        <a:t>Base class</a:t>
                      </a:r>
                      <a:endParaRPr lang="en-IN" sz="18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i="0" u="none" strike="noStrike" cap="none" baseline="0" dirty="0" smtClean="0">
                          <a:solidFill>
                            <a:schemeClr val="tx1"/>
                          </a:solidFill>
                          <a:latin typeface="+mn-lt"/>
                          <a:ea typeface="+mn-ea"/>
                          <a:cs typeface="+mn-cs"/>
                          <a:sym typeface="Arial"/>
                        </a:rPr>
                        <a:t>Derived classes</a:t>
                      </a:r>
                      <a:endParaRPr lang="en-IN" sz="18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9326396"/>
                  </a:ext>
                </a:extLst>
              </a:tr>
              <a:tr h="370840">
                <a:tc>
                  <a:txBody>
                    <a:bodyPr/>
                    <a:lstStyle/>
                    <a:p>
                      <a:r>
                        <a:rPr lang="en-IN" sz="1800" b="0" i="0" u="none" strike="noStrike" cap="none" baseline="0" dirty="0" smtClean="0">
                          <a:solidFill>
                            <a:schemeClr val="tx1"/>
                          </a:solidFill>
                          <a:latin typeface="+mn-lt"/>
                          <a:ea typeface="+mn-ea"/>
                          <a:cs typeface="+mn-cs"/>
                          <a:sym typeface="Arial"/>
                        </a:rPr>
                        <a:t>Student</a:t>
                      </a:r>
                      <a:endParaRPr lang="en-IN"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cap="none" baseline="0" dirty="0" smtClean="0">
                          <a:solidFill>
                            <a:schemeClr val="tx1"/>
                          </a:solidFill>
                          <a:latin typeface="+mn-lt"/>
                          <a:ea typeface="+mn-ea"/>
                          <a:cs typeface="+mn-cs"/>
                          <a:sym typeface="Arial"/>
                        </a:rPr>
                        <a:t>GraduateStudent, UndergraduateStudent</a:t>
                      </a:r>
                      <a:endParaRPr lang="en-IN"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259159"/>
                  </a:ext>
                </a:extLst>
              </a:tr>
              <a:tr h="370840">
                <a:tc>
                  <a:txBody>
                    <a:bodyPr/>
                    <a:lstStyle/>
                    <a:p>
                      <a:r>
                        <a:rPr lang="en-IN" sz="1800" b="0" i="0" u="none" strike="noStrike" cap="none" baseline="0" dirty="0" smtClean="0">
                          <a:solidFill>
                            <a:schemeClr val="tx1"/>
                          </a:solidFill>
                          <a:latin typeface="+mn-lt"/>
                          <a:ea typeface="+mn-ea"/>
                          <a:cs typeface="+mn-cs"/>
                          <a:sym typeface="Arial"/>
                        </a:rPr>
                        <a:t>Shape</a:t>
                      </a:r>
                      <a:endParaRPr lang="en-IN"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800" b="0" i="0" u="none" strike="noStrike" cap="none" baseline="0" dirty="0" smtClean="0">
                          <a:solidFill>
                            <a:schemeClr val="tx1"/>
                          </a:solidFill>
                          <a:latin typeface="+mn-lt"/>
                          <a:ea typeface="+mn-ea"/>
                          <a:cs typeface="+mn-cs"/>
                          <a:sym typeface="Arial"/>
                        </a:rPr>
                        <a:t>Circle, Triangle, Rectangle, Sphere, Cube</a:t>
                      </a:r>
                      <a:endParaRPr lang="en-IN"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6800980"/>
                  </a:ext>
                </a:extLst>
              </a:tr>
              <a:tr h="370840">
                <a:tc>
                  <a:txBody>
                    <a:bodyPr/>
                    <a:lstStyle/>
                    <a:p>
                      <a:r>
                        <a:rPr lang="en-IN" sz="1800" b="0" i="0" u="none" strike="noStrike" cap="none" baseline="0" dirty="0" smtClean="0">
                          <a:solidFill>
                            <a:schemeClr val="tx1"/>
                          </a:solidFill>
                          <a:latin typeface="+mn-lt"/>
                          <a:ea typeface="+mn-ea"/>
                          <a:cs typeface="+mn-cs"/>
                          <a:sym typeface="Arial"/>
                        </a:rPr>
                        <a:t>Loan</a:t>
                      </a:r>
                      <a:endParaRPr lang="en-IN"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cap="none" baseline="0" dirty="0" smtClean="0">
                          <a:solidFill>
                            <a:schemeClr val="tx1"/>
                          </a:solidFill>
                          <a:latin typeface="+mn-lt"/>
                          <a:ea typeface="+mn-ea"/>
                          <a:cs typeface="+mn-cs"/>
                          <a:sym typeface="Arial"/>
                        </a:rPr>
                        <a:t>CarLoan, HomeImprovementLoan, MortgageLoan</a:t>
                      </a:r>
                      <a:endParaRPr lang="en-IN"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6889050"/>
                  </a:ext>
                </a:extLst>
              </a:tr>
              <a:tr h="370840">
                <a:tc>
                  <a:txBody>
                    <a:bodyPr/>
                    <a:lstStyle/>
                    <a:p>
                      <a:r>
                        <a:rPr lang="en-IN" sz="1800" b="0" i="0" u="none" strike="noStrike" cap="none" baseline="0" dirty="0" smtClean="0">
                          <a:solidFill>
                            <a:schemeClr val="tx1"/>
                          </a:solidFill>
                          <a:latin typeface="+mn-lt"/>
                          <a:ea typeface="+mn-ea"/>
                          <a:cs typeface="+mn-cs"/>
                          <a:sym typeface="Arial"/>
                        </a:rPr>
                        <a:t>Employee</a:t>
                      </a:r>
                      <a:endParaRPr lang="en-IN"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cap="none" baseline="0" dirty="0" smtClean="0">
                          <a:solidFill>
                            <a:schemeClr val="tx1"/>
                          </a:solidFill>
                          <a:latin typeface="+mn-lt"/>
                          <a:ea typeface="+mn-ea"/>
                          <a:cs typeface="+mn-cs"/>
                          <a:sym typeface="Arial"/>
                        </a:rPr>
                        <a:t>Faculty, Staff</a:t>
                      </a:r>
                      <a:endParaRPr lang="en-IN"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7732096"/>
                  </a:ext>
                </a:extLst>
              </a:tr>
              <a:tr h="370840">
                <a:tc>
                  <a:txBody>
                    <a:bodyPr/>
                    <a:lstStyle/>
                    <a:p>
                      <a:r>
                        <a:rPr lang="en-IN" sz="1800" b="0" i="0" u="none" strike="noStrike" cap="none" baseline="0" dirty="0" smtClean="0">
                          <a:solidFill>
                            <a:schemeClr val="tx1"/>
                          </a:solidFill>
                          <a:latin typeface="+mn-lt"/>
                          <a:ea typeface="+mn-ea"/>
                          <a:cs typeface="+mn-cs"/>
                          <a:sym typeface="Arial"/>
                        </a:rPr>
                        <a:t>Account</a:t>
                      </a:r>
                      <a:endParaRPr lang="en-IN"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cap="none" baseline="0" dirty="0" smtClean="0">
                          <a:solidFill>
                            <a:schemeClr val="tx1"/>
                          </a:solidFill>
                          <a:latin typeface="+mn-lt"/>
                          <a:ea typeface="+mn-ea"/>
                          <a:cs typeface="+mn-cs"/>
                          <a:sym typeface="Arial"/>
                        </a:rPr>
                        <a:t>CheckingAccount, SavingsAccount</a:t>
                      </a:r>
                      <a:endParaRPr lang="en-IN"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6787304"/>
                  </a:ext>
                </a:extLst>
              </a:tr>
            </a:tbl>
          </a:graphicData>
        </a:graphic>
      </p:graphicFrame>
    </p:spTree>
    <p:extLst>
      <p:ext uri="{BB962C8B-B14F-4D97-AF65-F5344CB8AC3E}">
        <p14:creationId xmlns:p14="http://schemas.microsoft.com/office/powerpoint/2010/main" val="4804616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11.4 Constructors </a:t>
            </a:r>
            <a:r>
              <a:rPr lang="en-US" dirty="0">
                <a:solidFill>
                  <a:schemeClr val="tx2"/>
                </a:solidFill>
              </a:rPr>
              <a:t>and Destructors in Derived Classes </a:t>
            </a:r>
            <a:r>
              <a:rPr lang="en-US" sz="2000" b="0" dirty="0" smtClean="0">
                <a:solidFill>
                  <a:schemeClr val="tx2"/>
                </a:solidFill>
              </a:rPr>
              <a:t>(5 </a:t>
            </a:r>
            <a:r>
              <a:rPr lang="en-US" sz="2000" b="0" dirty="0">
                <a:solidFill>
                  <a:schemeClr val="tx2"/>
                </a:solidFill>
              </a:rPr>
              <a:t>of </a:t>
            </a:r>
            <a:r>
              <a:rPr lang="en-US" sz="2000" b="0" dirty="0" smtClean="0">
                <a:solidFill>
                  <a:schemeClr val="tx2"/>
                </a:solidFill>
              </a:rPr>
              <a:t>6)</a:t>
            </a:r>
            <a:endParaRPr lang="en-IN"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mn-lt"/>
              </a:rPr>
              <a:t>C++11: Inheriting Base Class Constructors</a:t>
            </a:r>
          </a:p>
          <a:p>
            <a:pPr>
              <a:defRPr/>
            </a:pPr>
            <a:r>
              <a:rPr lang="en-US" sz="2400" dirty="0">
                <a:solidFill>
                  <a:srgbClr val="000000"/>
                </a:solidFill>
                <a:latin typeface="+mn-lt"/>
              </a:rPr>
              <a:t>Sometimes a derived class’s constructors simply specify the same parameters as the base class’s constructors</a:t>
            </a:r>
            <a:r>
              <a:rPr lang="en-US" sz="2400" dirty="0" smtClean="0">
                <a:solidFill>
                  <a:srgbClr val="000000"/>
                </a:solidFill>
                <a:latin typeface="+mn-lt"/>
              </a:rPr>
              <a:t>.</a:t>
            </a:r>
            <a:endParaRPr lang="en-US" sz="2400" dirty="0">
              <a:solidFill>
                <a:srgbClr val="000000"/>
              </a:solidFill>
              <a:latin typeface="+mn-lt"/>
            </a:endParaRPr>
          </a:p>
          <a:p>
            <a:pPr eaLnBrk="1" hangingPunct="1">
              <a:defRPr/>
            </a:pPr>
            <a:r>
              <a:rPr lang="en-US" sz="2400" dirty="0">
                <a:solidFill>
                  <a:srgbClr val="000000"/>
                </a:solidFill>
                <a:latin typeface="+mn-lt"/>
              </a:rPr>
              <a:t>For such cases, C++11 allows you to specify that a derived class should </a:t>
            </a:r>
            <a:r>
              <a:rPr lang="en-US" sz="2400" b="1" dirty="0">
                <a:solidFill>
                  <a:srgbClr val="000000"/>
                </a:solidFill>
                <a:latin typeface="+mn-lt"/>
              </a:rPr>
              <a:t>inherit</a:t>
            </a:r>
            <a:r>
              <a:rPr lang="en-US" sz="2400" dirty="0">
                <a:solidFill>
                  <a:srgbClr val="000000"/>
                </a:solidFill>
                <a:latin typeface="+mn-lt"/>
              </a:rPr>
              <a:t> a base class’s constructors</a:t>
            </a:r>
            <a:r>
              <a:rPr lang="en-US" sz="2400" dirty="0" smtClean="0">
                <a:solidFill>
                  <a:srgbClr val="000000"/>
                </a:solidFill>
                <a:latin typeface="+mn-lt"/>
              </a:rPr>
              <a:t>.</a:t>
            </a:r>
            <a:endParaRPr lang="en-US" sz="2400" dirty="0">
              <a:solidFill>
                <a:srgbClr val="000000"/>
              </a:solidFill>
              <a:latin typeface="+mn-lt"/>
            </a:endParaRPr>
          </a:p>
          <a:p>
            <a:pPr>
              <a:defRPr/>
            </a:pPr>
            <a:r>
              <a:rPr lang="en-US" sz="2400" dirty="0">
                <a:solidFill>
                  <a:srgbClr val="000000"/>
                </a:solidFill>
                <a:latin typeface="+mn-lt"/>
              </a:rPr>
              <a:t>To do this explicitly include a using declaration of the following form </a:t>
            </a:r>
            <a:r>
              <a:rPr lang="en-US" sz="2400" b="1" dirty="0">
                <a:solidFill>
                  <a:srgbClr val="000000"/>
                </a:solidFill>
                <a:latin typeface="+mn-lt"/>
              </a:rPr>
              <a:t>anywhere</a:t>
            </a:r>
            <a:r>
              <a:rPr lang="en-US" sz="2400" dirty="0">
                <a:solidFill>
                  <a:srgbClr val="000000"/>
                </a:solidFill>
                <a:latin typeface="+mn-lt"/>
              </a:rPr>
              <a:t> in the derived-class definition:</a:t>
            </a:r>
          </a:p>
          <a:p>
            <a:pPr marL="603250" lvl="2" indent="0">
              <a:buNone/>
              <a:defRPr/>
            </a:pPr>
            <a:r>
              <a:rPr lang="en-US" sz="2400" b="1" dirty="0">
                <a:solidFill>
                  <a:schemeClr val="tx1"/>
                </a:solidFill>
                <a:latin typeface="Consolas" panose="020B0609020204030204" pitchFamily="49" charset="0"/>
                <a:cs typeface="Consolas" panose="020B0609020204030204" pitchFamily="49" charset="0"/>
              </a:rPr>
              <a:t>using</a:t>
            </a:r>
            <a:r>
              <a:rPr lang="en-US" sz="2400" dirty="0">
                <a:solidFill>
                  <a:srgbClr val="000000"/>
                </a:solidFill>
                <a:latin typeface="Consolas" panose="020B0609020204030204" pitchFamily="49" charset="0"/>
                <a:cs typeface="Consolas" panose="020B0609020204030204" pitchFamily="49" charset="0"/>
              </a:rPr>
              <a:t> BaseClass::BaseClass;</a:t>
            </a:r>
          </a:p>
          <a:p>
            <a:pPr eaLnBrk="1" hangingPunct="1">
              <a:defRPr/>
            </a:pPr>
            <a:r>
              <a:rPr lang="en-US" sz="2400" dirty="0">
                <a:solidFill>
                  <a:srgbClr val="000000"/>
                </a:solidFill>
                <a:latin typeface="+mn-lt"/>
              </a:rPr>
              <a:t>In the preceding declaration, </a:t>
            </a:r>
            <a:r>
              <a:rPr lang="en-US" sz="2400" dirty="0">
                <a:solidFill>
                  <a:srgbClr val="000000"/>
                </a:solidFill>
                <a:latin typeface="Consolas" panose="020B0609020204030204" pitchFamily="49" charset="0"/>
                <a:cs typeface="Consolas" panose="020B0609020204030204" pitchFamily="49" charset="0"/>
              </a:rPr>
              <a:t>BaseClass</a:t>
            </a:r>
            <a:r>
              <a:rPr lang="en-US" sz="2400" dirty="0">
                <a:solidFill>
                  <a:srgbClr val="000000"/>
                </a:solidFill>
                <a:latin typeface="+mn-lt"/>
              </a:rPr>
              <a:t> is the base class’s name</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5307299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11.4 Constructors </a:t>
            </a:r>
            <a:r>
              <a:rPr lang="en-US" dirty="0">
                <a:solidFill>
                  <a:schemeClr val="tx2"/>
                </a:solidFill>
              </a:rPr>
              <a:t>and Destructors in Derived Classes </a:t>
            </a:r>
            <a:r>
              <a:rPr lang="en-US" sz="2000" b="0" dirty="0" smtClean="0">
                <a:solidFill>
                  <a:schemeClr val="tx2"/>
                </a:solidFill>
              </a:rPr>
              <a:t>(6 </a:t>
            </a:r>
            <a:r>
              <a:rPr lang="en-US" sz="2000" b="0" dirty="0">
                <a:solidFill>
                  <a:schemeClr val="tx2"/>
                </a:solidFill>
              </a:rPr>
              <a:t>of </a:t>
            </a:r>
            <a:r>
              <a:rPr lang="en-US" sz="2000" b="0" dirty="0" smtClean="0">
                <a:solidFill>
                  <a:schemeClr val="tx2"/>
                </a:solidFill>
              </a:rPr>
              <a:t>6)</a:t>
            </a:r>
            <a:endParaRPr lang="en-IN" dirty="0"/>
          </a:p>
        </p:txBody>
      </p:sp>
      <p:sp>
        <p:nvSpPr>
          <p:cNvPr id="3" name="Text Placeholder 2"/>
          <p:cNvSpPr>
            <a:spLocks noGrp="1"/>
          </p:cNvSpPr>
          <p:nvPr>
            <p:ph type="body" idx="1"/>
          </p:nvPr>
        </p:nvSpPr>
        <p:spPr/>
        <p:txBody>
          <a:bodyPr/>
          <a:lstStyle/>
          <a:p>
            <a:pPr eaLnBrk="1" hangingPunct="1"/>
            <a:r>
              <a:rPr lang="en-US" altLang="en-US" sz="1800" dirty="0">
                <a:solidFill>
                  <a:srgbClr val="000000"/>
                </a:solidFill>
                <a:latin typeface="+mn-lt"/>
              </a:rPr>
              <a:t>When you inherit constructors:</a:t>
            </a:r>
          </a:p>
          <a:p>
            <a:pPr lvl="1" eaLnBrk="1" hangingPunct="1"/>
            <a:r>
              <a:rPr lang="en-US" altLang="en-US" sz="1800" dirty="0">
                <a:solidFill>
                  <a:srgbClr val="000000"/>
                </a:solidFill>
                <a:latin typeface="+mn-lt"/>
              </a:rPr>
              <a:t>Each inherited constructor has the same access specifier (</a:t>
            </a:r>
            <a:r>
              <a:rPr lang="en-US" altLang="en-US" sz="1800" dirty="0">
                <a:solidFill>
                  <a:srgbClr val="000000"/>
                </a:solidFill>
                <a:latin typeface="Consolas" panose="020B0609020204030204" pitchFamily="49" charset="0"/>
                <a:cs typeface="Consolas" panose="020B0609020204030204" pitchFamily="49" charset="0"/>
              </a:rPr>
              <a:t>public</a:t>
            </a:r>
            <a:r>
              <a:rPr lang="en-US" altLang="en-US" sz="1800" dirty="0">
                <a:solidFill>
                  <a:srgbClr val="000000"/>
                </a:solidFill>
                <a:latin typeface="+mn-lt"/>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protected</a:t>
            </a:r>
            <a:r>
              <a:rPr lang="en-US" altLang="en-US" sz="1800" dirty="0">
                <a:solidFill>
                  <a:srgbClr val="000000"/>
                </a:solidFill>
                <a:latin typeface="+mn-lt"/>
                <a:cs typeface="Consolas" panose="020B0609020204030204" pitchFamily="49" charset="0"/>
              </a:rPr>
              <a:t> </a:t>
            </a:r>
            <a:r>
              <a:rPr lang="en-US" altLang="en-US" sz="1800" dirty="0">
                <a:solidFill>
                  <a:srgbClr val="000000"/>
                </a:solidFill>
                <a:latin typeface="+mn-lt"/>
              </a:rPr>
              <a:t>or </a:t>
            </a:r>
            <a:r>
              <a:rPr lang="en-US" altLang="en-US" sz="1800" dirty="0">
                <a:solidFill>
                  <a:srgbClr val="000000"/>
                </a:solidFill>
                <a:latin typeface="Consolas" panose="020B0609020204030204" pitchFamily="49" charset="0"/>
                <a:cs typeface="Consolas" panose="020B0609020204030204" pitchFamily="49" charset="0"/>
              </a:rPr>
              <a:t>private</a:t>
            </a:r>
            <a:r>
              <a:rPr lang="en-US" altLang="en-US" sz="1800" dirty="0">
                <a:solidFill>
                  <a:srgbClr val="000000"/>
                </a:solidFill>
                <a:latin typeface="+mn-lt"/>
              </a:rPr>
              <a:t>) as its corresponding base-class constructor</a:t>
            </a:r>
            <a:r>
              <a:rPr lang="en-US" altLang="en-US" sz="1800" dirty="0" smtClean="0">
                <a:solidFill>
                  <a:srgbClr val="000000"/>
                </a:solidFill>
                <a:latin typeface="+mn-lt"/>
              </a:rPr>
              <a:t>.</a:t>
            </a:r>
            <a:endParaRPr lang="en-US" altLang="en-US" sz="1800" dirty="0">
              <a:solidFill>
                <a:srgbClr val="000000"/>
              </a:solidFill>
              <a:latin typeface="+mn-lt"/>
            </a:endParaRPr>
          </a:p>
          <a:p>
            <a:pPr lvl="1" eaLnBrk="1" hangingPunct="1"/>
            <a:r>
              <a:rPr lang="en-US" altLang="en-US" sz="1800" dirty="0">
                <a:solidFill>
                  <a:srgbClr val="000000"/>
                </a:solidFill>
                <a:latin typeface="+mn-lt"/>
              </a:rPr>
              <a:t>The default, copy and move constructors are </a:t>
            </a:r>
            <a:r>
              <a:rPr lang="en-US" altLang="en-US" sz="1800" b="1" dirty="0">
                <a:solidFill>
                  <a:srgbClr val="000000"/>
                </a:solidFill>
                <a:latin typeface="+mn-lt"/>
              </a:rPr>
              <a:t>not</a:t>
            </a:r>
            <a:r>
              <a:rPr lang="en-US" altLang="en-US" sz="1800" dirty="0">
                <a:solidFill>
                  <a:srgbClr val="000000"/>
                </a:solidFill>
                <a:latin typeface="+mn-lt"/>
              </a:rPr>
              <a:t> inherited</a:t>
            </a:r>
            <a:r>
              <a:rPr lang="en-US" altLang="en-US" sz="1800" dirty="0" smtClean="0">
                <a:solidFill>
                  <a:srgbClr val="000000"/>
                </a:solidFill>
                <a:latin typeface="+mn-lt"/>
              </a:rPr>
              <a:t>.</a:t>
            </a:r>
            <a:endParaRPr lang="en-US" altLang="en-US" sz="1800" dirty="0">
              <a:solidFill>
                <a:srgbClr val="000000"/>
              </a:solidFill>
              <a:latin typeface="+mn-lt"/>
            </a:endParaRPr>
          </a:p>
          <a:p>
            <a:pPr lvl="1" eaLnBrk="1" hangingPunct="1"/>
            <a:r>
              <a:rPr lang="en-US" altLang="en-US" sz="1800" dirty="0">
                <a:solidFill>
                  <a:srgbClr val="000000"/>
                </a:solidFill>
                <a:latin typeface="+mn-lt"/>
              </a:rPr>
              <a:t>If a constructor is </a:t>
            </a:r>
            <a:r>
              <a:rPr lang="en-US" altLang="en-US" sz="1800" b="1" dirty="0">
                <a:solidFill>
                  <a:srgbClr val="000000"/>
                </a:solidFill>
                <a:latin typeface="+mn-lt"/>
              </a:rPr>
              <a:t>deleted</a:t>
            </a:r>
            <a:r>
              <a:rPr lang="en-US" altLang="en-US" sz="1800" dirty="0">
                <a:solidFill>
                  <a:srgbClr val="000000"/>
                </a:solidFill>
                <a:latin typeface="+mn-lt"/>
              </a:rPr>
              <a:t> in the base class by placing </a:t>
            </a:r>
            <a:r>
              <a:rPr lang="en-US" altLang="en-US" sz="1800" dirty="0">
                <a:solidFill>
                  <a:srgbClr val="000000"/>
                </a:solidFill>
                <a:latin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delete</a:t>
            </a:r>
            <a:r>
              <a:rPr lang="en-US" altLang="en-US" sz="1800" dirty="0">
                <a:solidFill>
                  <a:srgbClr val="000000"/>
                </a:solidFill>
                <a:latin typeface="+mn-lt"/>
              </a:rPr>
              <a:t> in its prototype, the corresponding constructor in the derived class is </a:t>
            </a:r>
            <a:r>
              <a:rPr lang="en-US" altLang="en-US" sz="1800" b="1" dirty="0">
                <a:solidFill>
                  <a:srgbClr val="000000"/>
                </a:solidFill>
                <a:latin typeface="+mn-lt"/>
              </a:rPr>
              <a:t>also</a:t>
            </a:r>
            <a:r>
              <a:rPr lang="en-US" altLang="en-US" sz="1800" dirty="0">
                <a:solidFill>
                  <a:srgbClr val="000000"/>
                </a:solidFill>
                <a:latin typeface="+mn-lt"/>
              </a:rPr>
              <a:t> deleted.</a:t>
            </a:r>
          </a:p>
          <a:p>
            <a:pPr lvl="1" eaLnBrk="1" hangingPunct="1"/>
            <a:r>
              <a:rPr lang="en-US" altLang="en-US" sz="1800" dirty="0">
                <a:solidFill>
                  <a:srgbClr val="000000"/>
                </a:solidFill>
                <a:latin typeface="+mn-lt"/>
              </a:rPr>
              <a:t>If the derived class does not explicitly define constructors, the compiler still generates a default constructor in the derived class.</a:t>
            </a:r>
          </a:p>
          <a:p>
            <a:pPr lvl="1"/>
            <a:r>
              <a:rPr lang="en-US" altLang="en-US" sz="1800" dirty="0">
                <a:solidFill>
                  <a:srgbClr val="000000"/>
                </a:solidFill>
                <a:latin typeface="+mn-lt"/>
              </a:rPr>
              <a:t>A given base-class constructor is not inherited if a constructor that you explicitly define in the derived class has the same parameter list</a:t>
            </a:r>
            <a:r>
              <a:rPr lang="en-US" altLang="en-US" sz="1800" dirty="0" smtClean="0">
                <a:solidFill>
                  <a:srgbClr val="000000"/>
                </a:solidFill>
                <a:latin typeface="+mn-lt"/>
              </a:rPr>
              <a:t>.</a:t>
            </a:r>
            <a:endParaRPr lang="en-US" altLang="en-US" sz="1800" dirty="0">
              <a:solidFill>
                <a:srgbClr val="000000"/>
              </a:solidFill>
              <a:latin typeface="+mn-lt"/>
            </a:endParaRPr>
          </a:p>
          <a:p>
            <a:pPr lvl="1"/>
            <a:r>
              <a:rPr lang="en-US" altLang="en-US" sz="1800" dirty="0">
                <a:solidFill>
                  <a:srgbClr val="000000"/>
                </a:solidFill>
                <a:latin typeface="+mn-lt"/>
              </a:rPr>
              <a:t>A base-class constructor’s default arguments are </a:t>
            </a:r>
            <a:r>
              <a:rPr lang="en-US" altLang="en-US" sz="1800" b="1" dirty="0">
                <a:solidFill>
                  <a:srgbClr val="000000"/>
                </a:solidFill>
                <a:latin typeface="+mn-lt"/>
              </a:rPr>
              <a:t>not</a:t>
            </a:r>
            <a:r>
              <a:rPr lang="en-US" altLang="en-US" sz="1800" dirty="0">
                <a:solidFill>
                  <a:srgbClr val="000000"/>
                </a:solidFill>
                <a:latin typeface="+mn-lt"/>
              </a:rPr>
              <a:t> inherited. Instead, the compiler generates overloaded constructors in the derived class.</a:t>
            </a:r>
          </a:p>
        </p:txBody>
      </p:sp>
    </p:spTree>
    <p:extLst>
      <p:ext uri="{BB962C8B-B14F-4D97-AF65-F5344CB8AC3E}">
        <p14:creationId xmlns:p14="http://schemas.microsoft.com/office/powerpoint/2010/main" val="29628153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11.5 </a:t>
            </a:r>
            <a:r>
              <a:rPr lang="en-US" dirty="0" smtClean="0">
                <a:solidFill>
                  <a:schemeClr val="tx2"/>
                </a:solidFill>
                <a:latin typeface="Consolas" panose="020B0609020204030204" pitchFamily="49" charset="0"/>
                <a:cs typeface="Consolas" panose="020B0609020204030204" pitchFamily="49" charset="0"/>
              </a:rPr>
              <a:t>Public</a:t>
            </a:r>
            <a:r>
              <a:rPr lang="en-US" dirty="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Consolas" panose="020B0609020204030204" pitchFamily="49" charset="0"/>
                <a:cs typeface="Consolas" panose="020B0609020204030204" pitchFamily="49" charset="0"/>
              </a:rPr>
              <a:t>Protected</a:t>
            </a:r>
            <a:r>
              <a:rPr lang="en-US" dirty="0" smtClean="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and </a:t>
            </a:r>
            <a:r>
              <a:rPr lang="en-US" dirty="0" smtClean="0">
                <a:solidFill>
                  <a:schemeClr val="tx2"/>
                </a:solidFill>
                <a:latin typeface="Consolas" panose="020B0609020204030204" pitchFamily="49" charset="0"/>
                <a:cs typeface="Consolas" panose="020B0609020204030204" pitchFamily="49" charset="0"/>
              </a:rPr>
              <a:t>Private </a:t>
            </a:r>
            <a:r>
              <a:rPr lang="en-US" dirty="0">
                <a:solidFill>
                  <a:schemeClr val="tx2"/>
                </a:solidFill>
                <a:latin typeface="Times New Roman" panose="02020603050405020304" pitchFamily="18" charset="0"/>
                <a:cs typeface="Times New Roman" panose="02020603050405020304" pitchFamily="18" charset="0"/>
              </a:rPr>
              <a:t>Inheritance</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defRPr/>
            </a:pPr>
            <a:r>
              <a:rPr lang="en-US" sz="2200" dirty="0">
                <a:solidFill>
                  <a:srgbClr val="000000"/>
                </a:solidFill>
                <a:latin typeface="+mn-lt"/>
              </a:rPr>
              <a:t>When deriving a class from a base class, the base class may be inherited through </a:t>
            </a:r>
            <a:r>
              <a:rPr lang="en-US" sz="2200" dirty="0">
                <a:solidFill>
                  <a:srgbClr val="000000"/>
                </a:solidFill>
                <a:latin typeface="Consolas" panose="020B0609020204030204" pitchFamily="49" charset="0"/>
                <a:cs typeface="Consolas" panose="020B0609020204030204" pitchFamily="49" charset="0"/>
              </a:rPr>
              <a:t>public</a:t>
            </a:r>
            <a:r>
              <a:rPr lang="en-US" sz="2200" dirty="0">
                <a:solidFill>
                  <a:srgbClr val="000000"/>
                </a:solidFill>
                <a:latin typeface="+mn-lt"/>
              </a:rPr>
              <a:t>, p</a:t>
            </a:r>
            <a:r>
              <a:rPr lang="en-US" sz="2200" dirty="0">
                <a:solidFill>
                  <a:srgbClr val="000000"/>
                </a:solidFill>
                <a:latin typeface="Consolas" panose="020B0609020204030204" pitchFamily="49" charset="0"/>
                <a:cs typeface="Consolas" panose="020B0609020204030204" pitchFamily="49" charset="0"/>
              </a:rPr>
              <a:t>rotected</a:t>
            </a:r>
            <a:r>
              <a:rPr lang="en-US" sz="2200" dirty="0">
                <a:solidFill>
                  <a:srgbClr val="000000"/>
                </a:solidFill>
                <a:latin typeface="+mn-lt"/>
              </a:rPr>
              <a:t> or </a:t>
            </a:r>
            <a:r>
              <a:rPr lang="en-US" sz="2200" dirty="0">
                <a:solidFill>
                  <a:srgbClr val="000000"/>
                </a:solidFill>
                <a:latin typeface="Consolas" panose="020B0609020204030204" pitchFamily="49" charset="0"/>
                <a:cs typeface="Consolas" panose="020B0609020204030204" pitchFamily="49" charset="0"/>
              </a:rPr>
              <a:t>private</a:t>
            </a:r>
            <a:r>
              <a:rPr lang="en-US" sz="2200" dirty="0">
                <a:solidFill>
                  <a:srgbClr val="000000"/>
                </a:solidFill>
                <a:latin typeface="+mn-lt"/>
              </a:rPr>
              <a:t> inheritance.</a:t>
            </a:r>
          </a:p>
          <a:p>
            <a:pPr eaLnBrk="1" hangingPunct="1">
              <a:defRPr/>
            </a:pPr>
            <a:r>
              <a:rPr lang="en-US" sz="2200" dirty="0">
                <a:solidFill>
                  <a:srgbClr val="000000"/>
                </a:solidFill>
                <a:latin typeface="+mn-lt"/>
              </a:rPr>
              <a:t>Use of </a:t>
            </a:r>
            <a:r>
              <a:rPr lang="en-US" sz="2200" dirty="0">
                <a:solidFill>
                  <a:srgbClr val="000000"/>
                </a:solidFill>
                <a:latin typeface="Consolas" panose="020B0609020204030204" pitchFamily="49" charset="0"/>
                <a:cs typeface="Consolas" panose="020B0609020204030204" pitchFamily="49" charset="0"/>
              </a:rPr>
              <a:t>protected</a:t>
            </a:r>
            <a:r>
              <a:rPr lang="en-US" sz="2200" dirty="0">
                <a:solidFill>
                  <a:srgbClr val="000000"/>
                </a:solidFill>
                <a:latin typeface="+mn-lt"/>
              </a:rPr>
              <a:t> and </a:t>
            </a:r>
            <a:r>
              <a:rPr lang="en-US" sz="2200" dirty="0">
                <a:solidFill>
                  <a:srgbClr val="000000"/>
                </a:solidFill>
                <a:latin typeface="Consolas" panose="020B0609020204030204" pitchFamily="49" charset="0"/>
                <a:cs typeface="Consolas" panose="020B0609020204030204" pitchFamily="49" charset="0"/>
              </a:rPr>
              <a:t>private</a:t>
            </a:r>
            <a:r>
              <a:rPr lang="en-US" sz="2200" dirty="0">
                <a:solidFill>
                  <a:srgbClr val="000000"/>
                </a:solidFill>
                <a:latin typeface="+mn-lt"/>
              </a:rPr>
              <a:t> inheritance is rare.</a:t>
            </a:r>
          </a:p>
          <a:p>
            <a:pPr eaLnBrk="1" hangingPunct="1">
              <a:defRPr/>
            </a:pPr>
            <a:r>
              <a:rPr lang="en-US" sz="2200" dirty="0">
                <a:solidFill>
                  <a:srgbClr val="000000"/>
                </a:solidFill>
                <a:latin typeface="+mn-lt"/>
              </a:rPr>
              <a:t>Figure 11.16 summarizes for each type of inheritance the accessibility of base-class members in a derived class.</a:t>
            </a:r>
          </a:p>
          <a:p>
            <a:pPr eaLnBrk="1" hangingPunct="1">
              <a:defRPr/>
            </a:pPr>
            <a:r>
              <a:rPr lang="en-US" sz="2200" dirty="0">
                <a:solidFill>
                  <a:srgbClr val="000000"/>
                </a:solidFill>
                <a:latin typeface="+mn-lt"/>
                <a:cs typeface="Times New Roman" pitchFamily="18" charset="0"/>
              </a:rPr>
              <a:t>The first column contains the base-class access specifiers.</a:t>
            </a:r>
          </a:p>
          <a:p>
            <a:pPr eaLnBrk="1" hangingPunct="1">
              <a:defRPr/>
            </a:pPr>
            <a:r>
              <a:rPr lang="en-US" sz="2200" dirty="0">
                <a:solidFill>
                  <a:srgbClr val="000000"/>
                </a:solidFill>
                <a:latin typeface="+mn-lt"/>
              </a:rPr>
              <a:t>A base class’s </a:t>
            </a:r>
            <a:r>
              <a:rPr lang="en-US" sz="2200" dirty="0">
                <a:solidFill>
                  <a:srgbClr val="000000"/>
                </a:solidFill>
                <a:latin typeface="Consolas" panose="020B0609020204030204" pitchFamily="49" charset="0"/>
                <a:cs typeface="Consolas" panose="020B0609020204030204" pitchFamily="49" charset="0"/>
              </a:rPr>
              <a:t>private</a:t>
            </a:r>
            <a:r>
              <a:rPr lang="en-US" sz="2200" dirty="0">
                <a:solidFill>
                  <a:srgbClr val="000000"/>
                </a:solidFill>
                <a:latin typeface="+mn-lt"/>
              </a:rPr>
              <a:t> members are </a:t>
            </a:r>
            <a:r>
              <a:rPr lang="en-US" sz="2200" b="1" dirty="0">
                <a:solidFill>
                  <a:srgbClr val="000000"/>
                </a:solidFill>
                <a:latin typeface="+mn-lt"/>
              </a:rPr>
              <a:t>never</a:t>
            </a:r>
            <a:r>
              <a:rPr lang="en-US" sz="2200" dirty="0">
                <a:solidFill>
                  <a:srgbClr val="000000"/>
                </a:solidFill>
                <a:latin typeface="+mn-lt"/>
              </a:rPr>
              <a:t> accessible directly from a derived class, but can be accessed through calls to the </a:t>
            </a:r>
            <a:r>
              <a:rPr lang="en-US" sz="2200" dirty="0">
                <a:solidFill>
                  <a:srgbClr val="000000"/>
                </a:solidFill>
                <a:latin typeface="Consolas" panose="020B0609020204030204" pitchFamily="49" charset="0"/>
                <a:cs typeface="Consolas" panose="020B0609020204030204" pitchFamily="49" charset="0"/>
              </a:rPr>
              <a:t>public</a:t>
            </a:r>
            <a:r>
              <a:rPr lang="en-US" sz="2200" dirty="0">
                <a:solidFill>
                  <a:srgbClr val="000000"/>
                </a:solidFill>
                <a:latin typeface="+mn-lt"/>
              </a:rPr>
              <a:t> and </a:t>
            </a:r>
            <a:r>
              <a:rPr lang="en-US" sz="2200" dirty="0">
                <a:solidFill>
                  <a:srgbClr val="000000"/>
                </a:solidFill>
                <a:latin typeface="Consolas" panose="020B0609020204030204" pitchFamily="49" charset="0"/>
                <a:cs typeface="Consolas" panose="020B0609020204030204" pitchFamily="49" charset="0"/>
              </a:rPr>
              <a:t>protected</a:t>
            </a:r>
            <a:r>
              <a:rPr lang="en-US" sz="2200" dirty="0">
                <a:solidFill>
                  <a:srgbClr val="000000"/>
                </a:solidFill>
                <a:latin typeface="+mn-lt"/>
              </a:rPr>
              <a:t> members of the base </a:t>
            </a:r>
            <a:r>
              <a:rPr lang="en-US" sz="2200" dirty="0" smtClean="0">
                <a:solidFill>
                  <a:srgbClr val="000000"/>
                </a:solidFill>
                <a:latin typeface="+mn-lt"/>
              </a:rPr>
              <a:t>class.</a:t>
            </a:r>
          </a:p>
        </p:txBody>
      </p:sp>
    </p:spTree>
    <p:extLst>
      <p:ext uri="{BB962C8B-B14F-4D97-AF65-F5344CB8AC3E}">
        <p14:creationId xmlns:p14="http://schemas.microsoft.com/office/powerpoint/2010/main" val="19868754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IN" dirty="0" smtClean="0"/>
              <a:t>Figure 11.16 </a:t>
            </a:r>
            <a:r>
              <a:rPr lang="en-US" dirty="0"/>
              <a:t>Summary of Base-Class Member Accessibility in a Derived Class</a:t>
            </a:r>
            <a:endParaRPr lang="en-IN" dirty="0"/>
          </a:p>
        </p:txBody>
      </p:sp>
      <p:pic>
        <p:nvPicPr>
          <p:cNvPr id="6" name="Picture 5" descr="A table has 3 rows and 4 columns. The columns have the following headings from left to right. Base class member access specifier, Types of inheritance, public inheritance, protected inheritance, private inheritance. The row entries are as follows. Row 1. Base class member access specifier, public. public inheritance, public in derived class. Can be accessed directly by member functions, friend functions and nonmember functions. protected inheritance, protected in derived class. Can be accessed directly by member functions and friend functions. private inheritance, private in derived class. Can be accessed directly by member functions and friend functions. Row 2. Base class member access specifier, protected. public inheritance, protected in derived class. Can be accessed directly by member functions and friend functions. protected inheritance, protected in derived class. Can be accessed directly by member functions and friend functions. private inheritance, private in derived class. Can be accessed directly by member functions and friend functions. Row 3. Base class member access specifier, private. public inheritance, Hidden in derived class. Can be accessed by member functions and friend functions through public or protected member functions of the base class. protected inheritance, Hidden in derived class. Can be accessed by member functions and friend functions through public or protected member functions of the base class. private inheritance, Hidden in derived class. Can be accessed by member functions and friend functions through public or protected member functions of the base class."/>
          <p:cNvPicPr>
            <a:picLocks noChangeAspect="1"/>
          </p:cNvPicPr>
          <p:nvPr/>
        </p:nvPicPr>
        <p:blipFill>
          <a:blip r:embed="rId2"/>
          <a:stretch>
            <a:fillRect/>
          </a:stretch>
        </p:blipFill>
        <p:spPr>
          <a:xfrm>
            <a:off x="1548184" y="1617761"/>
            <a:ext cx="5734210" cy="4651889"/>
          </a:xfrm>
          <a:prstGeom prst="rect">
            <a:avLst/>
          </a:prstGeom>
        </p:spPr>
      </p:pic>
    </p:spTree>
    <p:extLst>
      <p:ext uri="{BB962C8B-B14F-4D97-AF65-F5344CB8AC3E}">
        <p14:creationId xmlns:p14="http://schemas.microsoft.com/office/powerpoint/2010/main" val="2365785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11.2.1 </a:t>
            </a:r>
            <a:r>
              <a:rPr lang="en-US" dirty="0" smtClean="0">
                <a:solidFill>
                  <a:schemeClr val="tx2"/>
                </a:solidFill>
              </a:rPr>
              <a:t>CommunityMember Class Hierarchy </a:t>
            </a:r>
            <a:r>
              <a:rPr lang="en-US" sz="2000" b="0" dirty="0" smtClean="0">
                <a:solidFill>
                  <a:schemeClr val="tx2"/>
                </a:solidFill>
              </a:rPr>
              <a:t>(1 </a:t>
            </a:r>
            <a:r>
              <a:rPr lang="en-US" sz="2000" b="0" dirty="0">
                <a:solidFill>
                  <a:schemeClr val="tx2"/>
                </a:solidFill>
              </a:rPr>
              <a:t>of </a:t>
            </a:r>
            <a:r>
              <a:rPr lang="en-US" sz="2000" b="0" dirty="0" smtClean="0">
                <a:solidFill>
                  <a:schemeClr val="tx2"/>
                </a:solidFill>
              </a:rPr>
              <a:t>3)</a:t>
            </a:r>
            <a:endParaRPr lang="en-IN" dirty="0">
              <a:solidFill>
                <a:schemeClr val="tx2"/>
              </a:solidFill>
            </a:endParaRPr>
          </a:p>
        </p:txBody>
      </p:sp>
      <p:sp>
        <p:nvSpPr>
          <p:cNvPr id="3" name="Text Placeholder 2"/>
          <p:cNvSpPr>
            <a:spLocks noGrp="1"/>
          </p:cNvSpPr>
          <p:nvPr>
            <p:ph type="body" idx="1"/>
          </p:nvPr>
        </p:nvSpPr>
        <p:spPr>
          <a:xfrm>
            <a:off x="457200" y="1600200"/>
            <a:ext cx="8229600" cy="4689764"/>
          </a:xfrm>
        </p:spPr>
        <p:txBody>
          <a:bodyPr/>
          <a:lstStyle/>
          <a:p>
            <a:pPr eaLnBrk="1" hangingPunct="1">
              <a:defRPr/>
            </a:pPr>
            <a:r>
              <a:rPr lang="en-US" sz="2400" dirty="0">
                <a:solidFill>
                  <a:srgbClr val="000000"/>
                </a:solidFill>
                <a:latin typeface="+mn-lt"/>
              </a:rPr>
              <a:t>Let’s develop a simple inheritance hierarchy with five levels (represented by the </a:t>
            </a:r>
            <a:r>
              <a:rPr lang="en-US" sz="2400" dirty="0" smtClean="0">
                <a:solidFill>
                  <a:srgbClr val="000000"/>
                </a:solidFill>
                <a:latin typeface="+mn-lt"/>
              </a:rPr>
              <a:t>U</a:t>
            </a:r>
            <a:r>
              <a:rPr lang="en-US" sz="100" dirty="0" smtClean="0">
                <a:solidFill>
                  <a:srgbClr val="000000"/>
                </a:solidFill>
                <a:latin typeface="+mn-lt"/>
              </a:rPr>
              <a:t> </a:t>
            </a:r>
            <a:r>
              <a:rPr lang="en-US" sz="2400" dirty="0" smtClean="0">
                <a:solidFill>
                  <a:srgbClr val="000000"/>
                </a:solidFill>
                <a:latin typeface="+mn-lt"/>
              </a:rPr>
              <a:t>M</a:t>
            </a:r>
            <a:r>
              <a:rPr lang="en-US" sz="100" dirty="0" smtClean="0">
                <a:solidFill>
                  <a:srgbClr val="000000"/>
                </a:solidFill>
                <a:latin typeface="+mn-lt"/>
              </a:rPr>
              <a:t> </a:t>
            </a:r>
            <a:r>
              <a:rPr lang="en-US" sz="2400" dirty="0" smtClean="0">
                <a:solidFill>
                  <a:srgbClr val="000000"/>
                </a:solidFill>
                <a:latin typeface="+mn-lt"/>
              </a:rPr>
              <a:t>L </a:t>
            </a:r>
            <a:r>
              <a:rPr lang="en-US" sz="2400" dirty="0">
                <a:solidFill>
                  <a:srgbClr val="000000"/>
                </a:solidFill>
                <a:latin typeface="+mn-lt"/>
              </a:rPr>
              <a:t>class diagram in </a:t>
            </a:r>
            <a:r>
              <a:rPr lang="en-US" sz="2400" dirty="0" smtClean="0">
                <a:solidFill>
                  <a:srgbClr val="000000"/>
                </a:solidFill>
                <a:latin typeface="+mn-lt"/>
              </a:rPr>
              <a:t>Figure</a:t>
            </a:r>
            <a:r>
              <a:rPr lang="en-US" sz="2400" dirty="0">
                <a:solidFill>
                  <a:srgbClr val="000000"/>
                </a:solidFill>
                <a:latin typeface="+mn-lt"/>
              </a:rPr>
              <a:t> 11.2).</a:t>
            </a:r>
          </a:p>
          <a:p>
            <a:pPr eaLnBrk="1" hangingPunct="1">
              <a:defRPr/>
            </a:pPr>
            <a:r>
              <a:rPr lang="en-US" sz="2400" dirty="0">
                <a:solidFill>
                  <a:srgbClr val="000000"/>
                </a:solidFill>
                <a:latin typeface="+mn-lt"/>
              </a:rPr>
              <a:t>A university community has thousands of </a:t>
            </a:r>
            <a:r>
              <a:rPr lang="en-US" sz="2400" dirty="0">
                <a:solidFill>
                  <a:srgbClr val="000000"/>
                </a:solidFill>
                <a:latin typeface="Consolas" panose="020B0609020204030204" pitchFamily="49" charset="0"/>
                <a:cs typeface="Consolas" panose="020B0609020204030204" pitchFamily="49" charset="0"/>
              </a:rPr>
              <a:t>CommunityMembers</a:t>
            </a:r>
            <a:r>
              <a:rPr lang="en-US" sz="2400" dirty="0">
                <a:solidFill>
                  <a:srgbClr val="000000"/>
                </a:solidFill>
                <a:latin typeface="+mn-lt"/>
              </a:rPr>
              <a:t>.</a:t>
            </a:r>
          </a:p>
          <a:p>
            <a:pPr eaLnBrk="1" hangingPunct="1">
              <a:defRPr/>
            </a:pPr>
            <a:r>
              <a:rPr lang="en-US" sz="2400" dirty="0">
                <a:solidFill>
                  <a:srgbClr val="000000"/>
                </a:solidFill>
                <a:latin typeface="Consolas" panose="020B0609020204030204" pitchFamily="49" charset="0"/>
                <a:cs typeface="Consolas" panose="020B0609020204030204" pitchFamily="49" charset="0"/>
              </a:rPr>
              <a:t>Employees</a:t>
            </a:r>
            <a:r>
              <a:rPr lang="en-US" sz="2400" dirty="0">
                <a:solidFill>
                  <a:srgbClr val="000000"/>
                </a:solidFill>
                <a:latin typeface="+mn-lt"/>
              </a:rPr>
              <a:t> are either </a:t>
            </a:r>
            <a:r>
              <a:rPr lang="en-US" sz="2400" dirty="0">
                <a:solidFill>
                  <a:srgbClr val="000000"/>
                </a:solidFill>
                <a:latin typeface="Consolas" panose="020B0609020204030204" pitchFamily="49" charset="0"/>
                <a:cs typeface="Consolas" panose="020B0609020204030204" pitchFamily="49" charset="0"/>
              </a:rPr>
              <a:t>Faculty</a:t>
            </a:r>
            <a:r>
              <a:rPr lang="en-US" sz="2400" dirty="0">
                <a:solidFill>
                  <a:srgbClr val="000000"/>
                </a:solidFill>
                <a:latin typeface="+mn-lt"/>
              </a:rPr>
              <a:t> or </a:t>
            </a:r>
            <a:r>
              <a:rPr lang="en-US" sz="2400" dirty="0">
                <a:solidFill>
                  <a:srgbClr val="000000"/>
                </a:solidFill>
                <a:latin typeface="Consolas" panose="020B0609020204030204" pitchFamily="49" charset="0"/>
                <a:cs typeface="Consolas" panose="020B0609020204030204" pitchFamily="49" charset="0"/>
              </a:rPr>
              <a:t>Staff</a:t>
            </a:r>
            <a:r>
              <a:rPr lang="en-US" sz="2400" dirty="0">
                <a:solidFill>
                  <a:srgbClr val="000000"/>
                </a:solidFill>
                <a:latin typeface="+mn-lt"/>
              </a:rPr>
              <a:t>.</a:t>
            </a:r>
          </a:p>
          <a:p>
            <a:pPr eaLnBrk="1" hangingPunct="1">
              <a:defRPr/>
            </a:pPr>
            <a:r>
              <a:rPr lang="en-US" sz="2400" dirty="0">
                <a:solidFill>
                  <a:srgbClr val="000000"/>
                </a:solidFill>
                <a:latin typeface="Consolas" panose="020B0609020204030204" pitchFamily="49" charset="0"/>
                <a:cs typeface="Consolas" panose="020B0609020204030204" pitchFamily="49" charset="0"/>
              </a:rPr>
              <a:t>Faculty</a:t>
            </a:r>
            <a:r>
              <a:rPr lang="en-US" sz="2400" dirty="0">
                <a:solidFill>
                  <a:srgbClr val="000000"/>
                </a:solidFill>
                <a:latin typeface="+mn-lt"/>
              </a:rPr>
              <a:t> are either </a:t>
            </a:r>
            <a:r>
              <a:rPr lang="en-US" sz="2400" dirty="0">
                <a:solidFill>
                  <a:srgbClr val="000000"/>
                </a:solidFill>
                <a:latin typeface="Consolas" panose="020B0609020204030204" pitchFamily="49" charset="0"/>
                <a:cs typeface="Consolas" panose="020B0609020204030204" pitchFamily="49" charset="0"/>
              </a:rPr>
              <a:t>Administrators</a:t>
            </a:r>
            <a:r>
              <a:rPr lang="en-US" sz="2400" dirty="0">
                <a:solidFill>
                  <a:srgbClr val="000000"/>
                </a:solidFill>
                <a:latin typeface="+mn-lt"/>
              </a:rPr>
              <a:t> or </a:t>
            </a:r>
            <a:r>
              <a:rPr lang="en-US" sz="2400" dirty="0">
                <a:solidFill>
                  <a:srgbClr val="000000"/>
                </a:solidFill>
                <a:latin typeface="Consolas" panose="020B0609020204030204" pitchFamily="49" charset="0"/>
                <a:cs typeface="Consolas" panose="020B0609020204030204" pitchFamily="49" charset="0"/>
              </a:rPr>
              <a:t>Teachers</a:t>
            </a:r>
            <a:r>
              <a:rPr lang="en-US" sz="2400" dirty="0">
                <a:solidFill>
                  <a:srgbClr val="000000"/>
                </a:solidFill>
                <a:latin typeface="+mn-lt"/>
                <a:cs typeface="Consolas" panose="020B0609020204030204" pitchFamily="49" charset="0"/>
              </a:rPr>
              <a:t>.</a:t>
            </a:r>
          </a:p>
          <a:p>
            <a:pPr eaLnBrk="1" hangingPunct="1">
              <a:defRPr/>
            </a:pPr>
            <a:r>
              <a:rPr lang="en-US" sz="2400" dirty="0">
                <a:solidFill>
                  <a:srgbClr val="000000"/>
                </a:solidFill>
                <a:latin typeface="+mn-lt"/>
              </a:rPr>
              <a:t>Some </a:t>
            </a:r>
            <a:r>
              <a:rPr lang="en-US" sz="2400" dirty="0">
                <a:solidFill>
                  <a:srgbClr val="000000"/>
                </a:solidFill>
                <a:latin typeface="Consolas" panose="020B0609020204030204" pitchFamily="49" charset="0"/>
                <a:cs typeface="Consolas" panose="020B0609020204030204" pitchFamily="49" charset="0"/>
              </a:rPr>
              <a:t>Administrators</a:t>
            </a:r>
            <a:r>
              <a:rPr lang="en-US" sz="2400" dirty="0">
                <a:solidFill>
                  <a:srgbClr val="000000"/>
                </a:solidFill>
                <a:latin typeface="+mn-lt"/>
              </a:rPr>
              <a:t>, however, are also </a:t>
            </a:r>
            <a:r>
              <a:rPr lang="en-US" sz="2400" dirty="0">
                <a:solidFill>
                  <a:srgbClr val="000000"/>
                </a:solidFill>
                <a:latin typeface="Consolas" panose="020B0609020204030204" pitchFamily="49" charset="0"/>
                <a:cs typeface="Consolas" panose="020B0609020204030204" pitchFamily="49" charset="0"/>
              </a:rPr>
              <a:t>Teachers</a:t>
            </a:r>
            <a:r>
              <a:rPr lang="en-US" sz="2400" dirty="0">
                <a:solidFill>
                  <a:srgbClr val="000000"/>
                </a:solidFill>
                <a:latin typeface="+mn-lt"/>
                <a:cs typeface="Consolas" panose="020B0609020204030204" pitchFamily="49" charset="0"/>
              </a:rPr>
              <a:t>.</a:t>
            </a:r>
          </a:p>
          <a:p>
            <a:pPr eaLnBrk="1" hangingPunct="1">
              <a:defRPr/>
            </a:pPr>
            <a:r>
              <a:rPr lang="en-US" sz="2400" dirty="0">
                <a:solidFill>
                  <a:srgbClr val="000000"/>
                </a:solidFill>
                <a:latin typeface="+mn-lt"/>
              </a:rPr>
              <a:t>We’ve used </a:t>
            </a:r>
            <a:r>
              <a:rPr lang="en-US" sz="2400" b="1" dirty="0">
                <a:solidFill>
                  <a:srgbClr val="000000"/>
                </a:solidFill>
                <a:latin typeface="+mn-lt"/>
              </a:rPr>
              <a:t>multiple inheritance </a:t>
            </a:r>
            <a:r>
              <a:rPr lang="en-US" sz="2400" dirty="0">
                <a:solidFill>
                  <a:srgbClr val="000000"/>
                </a:solidFill>
                <a:latin typeface="+mn-lt"/>
              </a:rPr>
              <a:t>to form class </a:t>
            </a:r>
            <a:r>
              <a:rPr lang="en-US" sz="2400" dirty="0">
                <a:solidFill>
                  <a:srgbClr val="000000"/>
                </a:solidFill>
                <a:latin typeface="Consolas" panose="020B0609020204030204" pitchFamily="49" charset="0"/>
                <a:cs typeface="Consolas" panose="020B0609020204030204" pitchFamily="49" charset="0"/>
              </a:rPr>
              <a:t>AdministratorTeacher</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280061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11.2 Inheritance Hierarchy </a:t>
            </a:r>
            <a:r>
              <a:rPr lang="en-IN" dirty="0"/>
              <a:t>for </a:t>
            </a:r>
            <a:r>
              <a:rPr lang="en-IN" dirty="0" smtClean="0"/>
              <a:t>University </a:t>
            </a:r>
            <a:r>
              <a:rPr lang="en-IN" dirty="0" smtClean="0">
                <a:latin typeface="Consolas" panose="020B0609020204030204" pitchFamily="49" charset="0"/>
                <a:cs typeface="Consolas" panose="020B0609020204030204" pitchFamily="49" charset="0"/>
              </a:rPr>
              <a:t>CommunityMembers</a:t>
            </a:r>
            <a:endParaRPr lang="en-IN" dirty="0">
              <a:latin typeface="Consolas" panose="020B0609020204030204" pitchFamily="49" charset="0"/>
              <a:cs typeface="Consolas" panose="020B0609020204030204" pitchFamily="49" charset="0"/>
            </a:endParaRPr>
          </a:p>
        </p:txBody>
      </p:sp>
      <p:pic>
        <p:nvPicPr>
          <p:cNvPr id="4" name="Picture 3" descr="An inheritance hierarchy chart. Level 1, Community Member. Level 2, single inheritance to community member. Employee, Student, and Alumnus. Level 3, single inheritance to employee. Faculty, and Staff. Level 4, single inheritance to faculty. Administrator, and Teacher. Level 5, multiple inheritance to administrator and teacher. Administrator Teacher."/>
          <p:cNvPicPr>
            <a:picLocks noChangeAspect="1"/>
          </p:cNvPicPr>
          <p:nvPr/>
        </p:nvPicPr>
        <p:blipFill>
          <a:blip r:embed="rId2"/>
          <a:stretch>
            <a:fillRect/>
          </a:stretch>
        </p:blipFill>
        <p:spPr>
          <a:xfrm>
            <a:off x="1232317" y="1916933"/>
            <a:ext cx="6679365" cy="3707936"/>
          </a:xfrm>
          <a:prstGeom prst="rect">
            <a:avLst/>
          </a:prstGeom>
        </p:spPr>
      </p:pic>
    </p:spTree>
    <p:extLst>
      <p:ext uri="{BB962C8B-B14F-4D97-AF65-F5344CB8AC3E}">
        <p14:creationId xmlns:p14="http://schemas.microsoft.com/office/powerpoint/2010/main" val="403926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11.2.1 CommunityMember </a:t>
            </a:r>
            <a:r>
              <a:rPr lang="en-US" dirty="0">
                <a:solidFill>
                  <a:schemeClr val="tx2"/>
                </a:solidFill>
              </a:rPr>
              <a:t>Class </a:t>
            </a:r>
            <a:r>
              <a:rPr lang="en-US" dirty="0" smtClean="0">
                <a:solidFill>
                  <a:schemeClr val="tx2"/>
                </a:solidFill>
              </a:rPr>
              <a:t>Hierarchy </a:t>
            </a:r>
            <a:r>
              <a:rPr lang="en-US" sz="2000" b="0" dirty="0" smtClean="0">
                <a:solidFill>
                  <a:schemeClr val="tx2"/>
                </a:solidFill>
              </a:rPr>
              <a:t>(2 of 3)</a:t>
            </a:r>
            <a:endParaRPr lang="en-IN"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With </a:t>
            </a:r>
            <a:r>
              <a:rPr lang="en-US" altLang="en-US" sz="2400" b="1" dirty="0">
                <a:solidFill>
                  <a:schemeClr val="tx1"/>
                </a:solidFill>
                <a:latin typeface="+mn-lt"/>
              </a:rPr>
              <a:t>single inheritance</a:t>
            </a:r>
            <a:r>
              <a:rPr lang="en-US" altLang="en-US" sz="2400" dirty="0">
                <a:solidFill>
                  <a:srgbClr val="000000"/>
                </a:solidFill>
                <a:latin typeface="+mn-lt"/>
              </a:rPr>
              <a:t>, a class is derived from </a:t>
            </a:r>
            <a:r>
              <a:rPr lang="en-US" altLang="en-US" sz="2400" b="1" dirty="0">
                <a:solidFill>
                  <a:srgbClr val="000000"/>
                </a:solidFill>
                <a:latin typeface="+mn-lt"/>
              </a:rPr>
              <a:t>one</a:t>
            </a:r>
            <a:r>
              <a:rPr lang="en-US" altLang="en-US" sz="2400" dirty="0">
                <a:solidFill>
                  <a:srgbClr val="000000"/>
                </a:solidFill>
                <a:latin typeface="+mn-lt"/>
              </a:rPr>
              <a:t> base class.</a:t>
            </a:r>
          </a:p>
          <a:p>
            <a:pPr eaLnBrk="1" hangingPunct="1"/>
            <a:r>
              <a:rPr lang="en-US" altLang="en-US" sz="2400" dirty="0">
                <a:solidFill>
                  <a:srgbClr val="000000"/>
                </a:solidFill>
                <a:latin typeface="+mn-lt"/>
              </a:rPr>
              <a:t>With </a:t>
            </a:r>
            <a:r>
              <a:rPr lang="en-US" altLang="en-US" sz="2400" b="1" dirty="0">
                <a:solidFill>
                  <a:schemeClr val="tx1"/>
                </a:solidFill>
                <a:latin typeface="+mn-lt"/>
              </a:rPr>
              <a:t>multiple inheritance</a:t>
            </a:r>
            <a:r>
              <a:rPr lang="en-US" altLang="en-US" sz="2400" dirty="0">
                <a:solidFill>
                  <a:srgbClr val="000000"/>
                </a:solidFill>
                <a:latin typeface="+mn-lt"/>
              </a:rPr>
              <a:t>, a derived class inherits simultaneously from </a:t>
            </a:r>
            <a:r>
              <a:rPr lang="en-US" altLang="en-US" sz="2400" b="1" dirty="0">
                <a:solidFill>
                  <a:srgbClr val="000000"/>
                </a:solidFill>
                <a:latin typeface="+mn-lt"/>
              </a:rPr>
              <a:t>two or more </a:t>
            </a:r>
            <a:r>
              <a:rPr lang="en-US" altLang="en-US" sz="2400" dirty="0">
                <a:solidFill>
                  <a:srgbClr val="000000"/>
                </a:solidFill>
                <a:latin typeface="+mn-lt"/>
              </a:rPr>
              <a:t>(possibly unrelated) base classes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46401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11.2.1 CommunityMember Class Hierarchy </a:t>
            </a:r>
            <a:r>
              <a:rPr lang="en-US" sz="2000" b="0" dirty="0" smtClean="0">
                <a:solidFill>
                  <a:schemeClr val="tx2"/>
                </a:solidFill>
              </a:rPr>
              <a:t>(3 </a:t>
            </a:r>
            <a:r>
              <a:rPr lang="en-US" sz="2000" b="0" dirty="0">
                <a:solidFill>
                  <a:schemeClr val="tx2"/>
                </a:solidFill>
              </a:rPr>
              <a:t>of </a:t>
            </a:r>
            <a:r>
              <a:rPr lang="en-US" sz="2000" b="0" dirty="0" smtClean="0">
                <a:solidFill>
                  <a:schemeClr val="tx2"/>
                </a:solidFill>
              </a:rPr>
              <a:t>3)</a:t>
            </a:r>
            <a:endParaRPr lang="en-IN"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000" dirty="0">
                <a:solidFill>
                  <a:srgbClr val="000000"/>
                </a:solidFill>
                <a:latin typeface="+mn-lt"/>
              </a:rPr>
              <a:t>Each arrow in the hierarchy </a:t>
            </a:r>
            <a:r>
              <a:rPr lang="en-US" altLang="en-US" sz="2000" dirty="0" smtClean="0">
                <a:solidFill>
                  <a:srgbClr val="000000"/>
                </a:solidFill>
                <a:latin typeface="+mn-lt"/>
              </a:rPr>
              <a:t>(Figure</a:t>
            </a:r>
            <a:r>
              <a:rPr lang="en-US" altLang="en-US" sz="2000" dirty="0">
                <a:solidFill>
                  <a:srgbClr val="000000"/>
                </a:solidFill>
                <a:latin typeface="+mn-lt"/>
              </a:rPr>
              <a:t> 11.2) represents an </a:t>
            </a:r>
            <a:r>
              <a:rPr lang="en-US" altLang="en-US" sz="2000" b="1" dirty="0">
                <a:solidFill>
                  <a:srgbClr val="000000"/>
                </a:solidFill>
                <a:latin typeface="+mn-lt"/>
              </a:rPr>
              <a:t>is-a relationship.</a:t>
            </a:r>
          </a:p>
          <a:p>
            <a:pPr lvl="1" eaLnBrk="1" hangingPunct="1"/>
            <a:r>
              <a:rPr lang="en-US" altLang="en-US" sz="2000" dirty="0">
                <a:solidFill>
                  <a:srgbClr val="000000"/>
                </a:solidFill>
                <a:latin typeface="+mn-lt"/>
              </a:rPr>
              <a:t>As we follow the arrows in this class hierarchy, we can state “an </a:t>
            </a:r>
            <a:r>
              <a:rPr lang="en-US" altLang="en-US" sz="2000" dirty="0">
                <a:solidFill>
                  <a:srgbClr val="000000"/>
                </a:solidFill>
                <a:latin typeface="Consolas" panose="020B0609020204030204" pitchFamily="49" charset="0"/>
                <a:cs typeface="Consolas" panose="020B0609020204030204" pitchFamily="49" charset="0"/>
              </a:rPr>
              <a:t>Employee</a:t>
            </a:r>
            <a:r>
              <a:rPr lang="en-US" altLang="en-US" sz="2000" dirty="0">
                <a:solidFill>
                  <a:srgbClr val="000000"/>
                </a:solidFill>
                <a:latin typeface="+mn-lt"/>
              </a:rPr>
              <a:t> </a:t>
            </a:r>
            <a:r>
              <a:rPr lang="en-US" altLang="en-US" sz="2000" b="1" dirty="0">
                <a:solidFill>
                  <a:srgbClr val="000000"/>
                </a:solidFill>
                <a:latin typeface="+mn-lt"/>
              </a:rPr>
              <a:t>is a </a:t>
            </a:r>
            <a:r>
              <a:rPr lang="en-US" altLang="en-US" sz="2000" dirty="0">
                <a:solidFill>
                  <a:srgbClr val="000000"/>
                </a:solidFill>
                <a:latin typeface="Consolas" panose="020B0609020204030204" pitchFamily="49" charset="0"/>
                <a:cs typeface="Consolas" panose="020B0609020204030204" pitchFamily="49" charset="0"/>
              </a:rPr>
              <a:t>CommunityMember</a:t>
            </a:r>
            <a:r>
              <a:rPr lang="en-US" altLang="en-US" sz="2000" dirty="0">
                <a:solidFill>
                  <a:srgbClr val="000000"/>
                </a:solidFill>
                <a:latin typeface="+mn-lt"/>
              </a:rPr>
              <a:t>” and “a </a:t>
            </a:r>
            <a:r>
              <a:rPr lang="en-US" altLang="en-US" sz="2000" dirty="0">
                <a:solidFill>
                  <a:srgbClr val="000000"/>
                </a:solidFill>
                <a:latin typeface="Consolas" panose="020B0609020204030204" pitchFamily="49" charset="0"/>
                <a:cs typeface="Consolas" panose="020B0609020204030204" pitchFamily="49" charset="0"/>
              </a:rPr>
              <a:t>Teacher</a:t>
            </a:r>
            <a:r>
              <a:rPr lang="en-US" altLang="en-US" sz="2000" dirty="0">
                <a:solidFill>
                  <a:srgbClr val="000000"/>
                </a:solidFill>
                <a:latin typeface="+mn-lt"/>
              </a:rPr>
              <a:t> </a:t>
            </a:r>
            <a:r>
              <a:rPr lang="en-US" altLang="en-US" sz="2000" b="1" dirty="0">
                <a:solidFill>
                  <a:srgbClr val="000000"/>
                </a:solidFill>
                <a:latin typeface="+mn-lt"/>
              </a:rPr>
              <a:t>is a </a:t>
            </a:r>
            <a:r>
              <a:rPr lang="en-US" altLang="en-US" sz="2000" dirty="0">
                <a:solidFill>
                  <a:srgbClr val="000000"/>
                </a:solidFill>
                <a:latin typeface="Consolas" panose="020B0609020204030204" pitchFamily="49" charset="0"/>
                <a:cs typeface="Consolas" panose="020B0609020204030204" pitchFamily="49" charset="0"/>
              </a:rPr>
              <a:t>Faculty</a:t>
            </a:r>
            <a:r>
              <a:rPr lang="en-US" altLang="en-US" sz="2000" dirty="0">
                <a:solidFill>
                  <a:srgbClr val="000000"/>
                </a:solidFill>
                <a:latin typeface="+mn-lt"/>
              </a:rPr>
              <a:t> member</a:t>
            </a:r>
            <a:r>
              <a:rPr lang="en-US" altLang="en-US" sz="2000" dirty="0" smtClean="0">
                <a:solidFill>
                  <a:srgbClr val="000000"/>
                </a:solidFill>
                <a:latin typeface="+mn-lt"/>
              </a:rPr>
              <a:t>.”</a:t>
            </a:r>
            <a:endParaRPr lang="en-US" altLang="en-US" sz="2000" dirty="0">
              <a:solidFill>
                <a:srgbClr val="000000"/>
              </a:solidFill>
              <a:latin typeface="+mn-lt"/>
            </a:endParaRPr>
          </a:p>
          <a:p>
            <a:pPr lvl="1" eaLnBrk="1" hangingPunct="1"/>
            <a:r>
              <a:rPr lang="en-US" altLang="en-US" sz="2000" dirty="0">
                <a:solidFill>
                  <a:srgbClr val="000000"/>
                </a:solidFill>
                <a:latin typeface="Consolas" panose="020B0609020204030204" pitchFamily="49" charset="0"/>
                <a:cs typeface="Consolas" panose="020B0609020204030204" pitchFamily="49" charset="0"/>
              </a:rPr>
              <a:t>CommunityMember</a:t>
            </a:r>
            <a:r>
              <a:rPr lang="en-US" altLang="en-US" sz="2000" dirty="0">
                <a:solidFill>
                  <a:srgbClr val="000000"/>
                </a:solidFill>
                <a:latin typeface="+mn-lt"/>
              </a:rPr>
              <a:t> is the </a:t>
            </a:r>
            <a:r>
              <a:rPr lang="en-US" altLang="en-US" sz="2000" b="1" dirty="0">
                <a:solidFill>
                  <a:schemeClr val="tx1"/>
                </a:solidFill>
                <a:latin typeface="+mn-lt"/>
              </a:rPr>
              <a:t>direct base class</a:t>
            </a:r>
            <a:r>
              <a:rPr lang="en-US" altLang="en-US" sz="2000" dirty="0">
                <a:solidFill>
                  <a:srgbClr val="0000FF"/>
                </a:solidFill>
                <a:latin typeface="+mn-lt"/>
              </a:rPr>
              <a:t> </a:t>
            </a:r>
            <a:r>
              <a:rPr lang="en-US" altLang="en-US" sz="2000" dirty="0">
                <a:solidFill>
                  <a:srgbClr val="000000"/>
                </a:solidFill>
                <a:latin typeface="+mn-lt"/>
              </a:rPr>
              <a:t>of </a:t>
            </a:r>
            <a:r>
              <a:rPr lang="en-US" altLang="en-US" sz="2000" dirty="0">
                <a:solidFill>
                  <a:srgbClr val="000000"/>
                </a:solidFill>
                <a:latin typeface="Consolas" panose="020B0609020204030204" pitchFamily="49" charset="0"/>
                <a:cs typeface="Consolas" panose="020B0609020204030204" pitchFamily="49" charset="0"/>
              </a:rPr>
              <a:t>Employee</a:t>
            </a:r>
            <a:r>
              <a:rPr lang="en-US" altLang="en-US" sz="2000" dirty="0">
                <a:solidFill>
                  <a:srgbClr val="000000"/>
                </a:solidFill>
                <a:latin typeface="+mn-lt"/>
              </a:rPr>
              <a:t>, </a:t>
            </a:r>
            <a:r>
              <a:rPr lang="en-US" altLang="en-US" sz="2000" dirty="0">
                <a:solidFill>
                  <a:srgbClr val="000000"/>
                </a:solidFill>
                <a:latin typeface="Consolas" panose="020B0609020204030204" pitchFamily="49" charset="0"/>
                <a:cs typeface="Consolas" panose="020B0609020204030204" pitchFamily="49" charset="0"/>
              </a:rPr>
              <a:t>Student</a:t>
            </a:r>
            <a:r>
              <a:rPr lang="en-US" altLang="en-US" sz="2000" dirty="0">
                <a:solidFill>
                  <a:srgbClr val="000000"/>
                </a:solidFill>
                <a:latin typeface="+mn-lt"/>
              </a:rPr>
              <a:t> and </a:t>
            </a:r>
            <a:r>
              <a:rPr lang="en-US" altLang="en-US" sz="2000" dirty="0">
                <a:solidFill>
                  <a:srgbClr val="000000"/>
                </a:solidFill>
                <a:latin typeface="Consolas" panose="020B0609020204030204" pitchFamily="49" charset="0"/>
                <a:cs typeface="Consolas" panose="020B0609020204030204" pitchFamily="49" charset="0"/>
              </a:rPr>
              <a:t>Alumnus</a:t>
            </a:r>
            <a:r>
              <a:rPr lang="en-US" altLang="en-US" sz="2000" dirty="0">
                <a:solidFill>
                  <a:srgbClr val="000000"/>
                </a:solidFill>
                <a:latin typeface="+mn-lt"/>
              </a:rPr>
              <a:t>.</a:t>
            </a:r>
          </a:p>
          <a:p>
            <a:pPr lvl="1" eaLnBrk="1" hangingPunct="1"/>
            <a:r>
              <a:rPr lang="en-US" altLang="en-US" sz="2000" dirty="0">
                <a:solidFill>
                  <a:srgbClr val="000000"/>
                </a:solidFill>
                <a:latin typeface="Consolas" panose="020B0609020204030204" pitchFamily="49" charset="0"/>
                <a:cs typeface="Consolas" panose="020B0609020204030204" pitchFamily="49" charset="0"/>
              </a:rPr>
              <a:t>CommunityMember</a:t>
            </a:r>
            <a:r>
              <a:rPr lang="en-US" altLang="en-US" sz="2000" dirty="0">
                <a:solidFill>
                  <a:srgbClr val="000000"/>
                </a:solidFill>
                <a:latin typeface="+mn-lt"/>
              </a:rPr>
              <a:t> is an </a:t>
            </a:r>
            <a:r>
              <a:rPr lang="en-US" altLang="en-US" sz="2000" b="1" dirty="0">
                <a:solidFill>
                  <a:schemeClr val="tx1"/>
                </a:solidFill>
                <a:latin typeface="+mn-lt"/>
              </a:rPr>
              <a:t>indirect </a:t>
            </a:r>
            <a:r>
              <a:rPr lang="en-US" altLang="en-US" sz="2000" b="1" dirty="0" smtClean="0">
                <a:solidFill>
                  <a:schemeClr val="tx1"/>
                </a:solidFill>
                <a:latin typeface="+mn-lt"/>
              </a:rPr>
              <a:t>base </a:t>
            </a:r>
            <a:r>
              <a:rPr lang="en-US" altLang="en-US" sz="2000" b="1" dirty="0">
                <a:solidFill>
                  <a:schemeClr val="tx1"/>
                </a:solidFill>
                <a:latin typeface="+mn-lt"/>
              </a:rPr>
              <a:t>class </a:t>
            </a:r>
            <a:r>
              <a:rPr lang="en-US" altLang="en-US" sz="2000" dirty="0">
                <a:solidFill>
                  <a:srgbClr val="000000"/>
                </a:solidFill>
                <a:latin typeface="+mn-lt"/>
              </a:rPr>
              <a:t>of all the other classes in the diagram.</a:t>
            </a:r>
          </a:p>
          <a:p>
            <a:pPr eaLnBrk="1" hangingPunct="1"/>
            <a:r>
              <a:rPr lang="en-US" altLang="en-US" sz="2000" dirty="0">
                <a:solidFill>
                  <a:srgbClr val="000000"/>
                </a:solidFill>
                <a:latin typeface="+mn-lt"/>
              </a:rPr>
              <a:t>Starting from the bottom of the diagram, you can follow the arrows and apply the </a:t>
            </a:r>
            <a:r>
              <a:rPr lang="en-US" altLang="en-US" sz="2000" b="1" dirty="0">
                <a:solidFill>
                  <a:srgbClr val="000000"/>
                </a:solidFill>
                <a:latin typeface="+mn-lt"/>
              </a:rPr>
              <a:t>is-a</a:t>
            </a:r>
            <a:r>
              <a:rPr lang="en-US" altLang="en-US" sz="2000" dirty="0">
                <a:solidFill>
                  <a:srgbClr val="000000"/>
                </a:solidFill>
                <a:latin typeface="+mn-lt"/>
              </a:rPr>
              <a:t> relationship to the topmost base class.</a:t>
            </a:r>
          </a:p>
          <a:p>
            <a:pPr lvl="1" eaLnBrk="1" hangingPunct="1"/>
            <a:r>
              <a:rPr lang="en-US" altLang="en-US" sz="2000" dirty="0">
                <a:solidFill>
                  <a:srgbClr val="000000"/>
                </a:solidFill>
                <a:latin typeface="+mn-lt"/>
              </a:rPr>
              <a:t>An </a:t>
            </a:r>
            <a:r>
              <a:rPr lang="en-US" altLang="en-US" sz="2000" dirty="0">
                <a:solidFill>
                  <a:srgbClr val="000000"/>
                </a:solidFill>
                <a:latin typeface="Consolas" panose="020B0609020204030204" pitchFamily="49" charset="0"/>
                <a:cs typeface="Consolas" panose="020B0609020204030204" pitchFamily="49" charset="0"/>
              </a:rPr>
              <a:t>AdministratorTeacher</a:t>
            </a:r>
            <a:r>
              <a:rPr lang="en-US" altLang="en-US" sz="2000" dirty="0">
                <a:solidFill>
                  <a:srgbClr val="000000"/>
                </a:solidFill>
                <a:latin typeface="+mn-lt"/>
              </a:rPr>
              <a:t> </a:t>
            </a:r>
            <a:r>
              <a:rPr lang="en-US" altLang="en-US" sz="2000" b="1" dirty="0">
                <a:solidFill>
                  <a:srgbClr val="000000"/>
                </a:solidFill>
                <a:latin typeface="+mn-lt"/>
              </a:rPr>
              <a:t>is an </a:t>
            </a:r>
            <a:r>
              <a:rPr lang="en-US" altLang="en-US" sz="2000" dirty="0">
                <a:solidFill>
                  <a:srgbClr val="000000"/>
                </a:solidFill>
                <a:latin typeface="Consolas" panose="020B0609020204030204" pitchFamily="49" charset="0"/>
                <a:cs typeface="Consolas" panose="020B0609020204030204" pitchFamily="49" charset="0"/>
              </a:rPr>
              <a:t>Administrator</a:t>
            </a:r>
            <a:r>
              <a:rPr lang="en-US" altLang="en-US" sz="2000" dirty="0">
                <a:solidFill>
                  <a:srgbClr val="000000"/>
                </a:solidFill>
                <a:latin typeface="+mn-lt"/>
              </a:rPr>
              <a:t>, </a:t>
            </a:r>
            <a:r>
              <a:rPr lang="en-US" altLang="en-US" sz="2000" b="1" dirty="0">
                <a:solidFill>
                  <a:srgbClr val="000000"/>
                </a:solidFill>
                <a:latin typeface="+mn-lt"/>
              </a:rPr>
              <a:t>is a </a:t>
            </a:r>
            <a:r>
              <a:rPr lang="en-US" altLang="en-US" sz="2000" dirty="0">
                <a:solidFill>
                  <a:srgbClr val="000000"/>
                </a:solidFill>
                <a:latin typeface="Consolas" panose="020B0609020204030204" pitchFamily="49" charset="0"/>
                <a:cs typeface="Consolas" panose="020B0609020204030204" pitchFamily="49" charset="0"/>
              </a:rPr>
              <a:t>Faculty</a:t>
            </a:r>
            <a:r>
              <a:rPr lang="en-US" altLang="en-US" sz="2000" dirty="0">
                <a:solidFill>
                  <a:srgbClr val="000000"/>
                </a:solidFill>
                <a:latin typeface="+mn-lt"/>
              </a:rPr>
              <a:t> member, </a:t>
            </a:r>
            <a:r>
              <a:rPr lang="en-US" altLang="en-US" sz="2000" b="1" dirty="0">
                <a:solidFill>
                  <a:srgbClr val="000000"/>
                </a:solidFill>
                <a:latin typeface="+mn-lt"/>
              </a:rPr>
              <a:t>is an </a:t>
            </a:r>
            <a:r>
              <a:rPr lang="en-US" altLang="en-US" sz="2000" dirty="0">
                <a:solidFill>
                  <a:srgbClr val="000000"/>
                </a:solidFill>
                <a:latin typeface="Consolas" panose="020B0609020204030204" pitchFamily="49" charset="0"/>
                <a:cs typeface="Consolas" panose="020B0609020204030204" pitchFamily="49" charset="0"/>
              </a:rPr>
              <a:t>Employee</a:t>
            </a:r>
            <a:r>
              <a:rPr lang="en-US" altLang="en-US" sz="2000" dirty="0">
                <a:solidFill>
                  <a:srgbClr val="000000"/>
                </a:solidFill>
                <a:latin typeface="+mn-lt"/>
              </a:rPr>
              <a:t> and </a:t>
            </a:r>
            <a:r>
              <a:rPr lang="en-US" altLang="en-US" sz="2000" b="1" dirty="0">
                <a:solidFill>
                  <a:srgbClr val="000000"/>
                </a:solidFill>
                <a:latin typeface="+mn-lt"/>
              </a:rPr>
              <a:t>is a</a:t>
            </a:r>
            <a:r>
              <a:rPr lang="en-US" altLang="en-US" sz="2000" dirty="0">
                <a:solidFill>
                  <a:srgbClr val="000000"/>
                </a:solidFill>
                <a:latin typeface="+mn-lt"/>
              </a:rPr>
              <a:t> </a:t>
            </a:r>
            <a:r>
              <a:rPr lang="en-US" altLang="en-US" sz="2000" dirty="0">
                <a:solidFill>
                  <a:srgbClr val="000000"/>
                </a:solidFill>
                <a:latin typeface="Consolas" panose="020B0609020204030204" pitchFamily="49" charset="0"/>
                <a:cs typeface="Consolas" panose="020B0609020204030204" pitchFamily="49" charset="0"/>
              </a:rPr>
              <a:t>CommunityMember</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29216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11.2.2</a:t>
            </a:r>
            <a:r>
              <a:rPr lang="en-US" dirty="0">
                <a:solidFill>
                  <a:schemeClr val="tx2"/>
                </a:solidFill>
              </a:rPr>
              <a:t> Shape Class Hierarchy</a:t>
            </a:r>
            <a:endParaRPr lang="en-IN" dirty="0">
              <a:solidFill>
                <a:schemeClr val="tx2"/>
              </a:solidFill>
            </a:endParaRPr>
          </a:p>
        </p:txBody>
      </p:sp>
      <p:sp>
        <p:nvSpPr>
          <p:cNvPr id="3" name="Text Placeholder 2"/>
          <p:cNvSpPr>
            <a:spLocks noGrp="1"/>
          </p:cNvSpPr>
          <p:nvPr>
            <p:ph type="body" idx="1"/>
          </p:nvPr>
        </p:nvSpPr>
        <p:spPr/>
        <p:txBody>
          <a:bodyPr/>
          <a:lstStyle/>
          <a:p>
            <a:pPr eaLnBrk="1" hangingPunct="1">
              <a:defRPr/>
            </a:pPr>
            <a:r>
              <a:rPr lang="en-US" sz="2000" dirty="0" smtClean="0">
                <a:solidFill>
                  <a:srgbClr val="000000"/>
                </a:solidFill>
                <a:latin typeface="+mn-lt"/>
              </a:rPr>
              <a:t>Consider the </a:t>
            </a:r>
            <a:r>
              <a:rPr lang="en-US" sz="2000" dirty="0" smtClean="0">
                <a:solidFill>
                  <a:srgbClr val="000000"/>
                </a:solidFill>
                <a:latin typeface="Consolas" panose="020B0609020204030204" pitchFamily="49" charset="0"/>
                <a:cs typeface="Consolas" panose="020B0609020204030204" pitchFamily="49" charset="0"/>
              </a:rPr>
              <a:t>Shape</a:t>
            </a:r>
            <a:r>
              <a:rPr lang="en-US" sz="2000" dirty="0" smtClean="0">
                <a:solidFill>
                  <a:srgbClr val="000000"/>
                </a:solidFill>
                <a:latin typeface="+mn-lt"/>
              </a:rPr>
              <a:t> inheritance hierarchy in Figure 11.3.</a:t>
            </a:r>
          </a:p>
          <a:p>
            <a:pPr eaLnBrk="1" hangingPunct="1">
              <a:defRPr/>
            </a:pPr>
            <a:r>
              <a:rPr lang="en-US" sz="2000" dirty="0" smtClean="0">
                <a:solidFill>
                  <a:srgbClr val="000000"/>
                </a:solidFill>
                <a:latin typeface="+mn-lt"/>
              </a:rPr>
              <a:t>Begins with base class </a:t>
            </a:r>
            <a:r>
              <a:rPr lang="en-US" sz="2000" dirty="0" smtClean="0">
                <a:solidFill>
                  <a:srgbClr val="000000"/>
                </a:solidFill>
                <a:latin typeface="Consolas" panose="020B0609020204030204" pitchFamily="49" charset="0"/>
                <a:cs typeface="Consolas" panose="020B0609020204030204" pitchFamily="49" charset="0"/>
              </a:rPr>
              <a:t>Shape</a:t>
            </a:r>
            <a:r>
              <a:rPr lang="en-US" sz="2000" dirty="0" smtClean="0">
                <a:solidFill>
                  <a:srgbClr val="000000"/>
                </a:solidFill>
                <a:latin typeface="+mn-lt"/>
              </a:rPr>
              <a:t>.</a:t>
            </a:r>
          </a:p>
          <a:p>
            <a:pPr eaLnBrk="1" hangingPunct="1">
              <a:defRPr/>
            </a:pPr>
            <a:r>
              <a:rPr lang="en-US" sz="2000" dirty="0" smtClean="0">
                <a:solidFill>
                  <a:srgbClr val="000000"/>
                </a:solidFill>
                <a:latin typeface="+mn-lt"/>
              </a:rPr>
              <a:t>Classes </a:t>
            </a:r>
            <a:r>
              <a:rPr lang="en-US" sz="2000" dirty="0" smtClean="0">
                <a:solidFill>
                  <a:srgbClr val="000000"/>
                </a:solidFill>
                <a:latin typeface="Consolas" panose="020B0609020204030204" pitchFamily="49" charset="0"/>
                <a:cs typeface="Consolas" panose="020B0609020204030204" pitchFamily="49" charset="0"/>
              </a:rPr>
              <a:t>TwoDimensionalShape</a:t>
            </a:r>
            <a:r>
              <a:rPr lang="en-US" sz="2000" dirty="0" smtClean="0">
                <a:solidFill>
                  <a:srgbClr val="000000"/>
                </a:solidFill>
                <a:latin typeface="+mn-lt"/>
              </a:rPr>
              <a:t> and </a:t>
            </a:r>
            <a:r>
              <a:rPr lang="en-US" sz="2000" dirty="0" smtClean="0">
                <a:solidFill>
                  <a:srgbClr val="000000"/>
                </a:solidFill>
                <a:latin typeface="Consolas" panose="020B0609020204030204" pitchFamily="49" charset="0"/>
                <a:cs typeface="Consolas" panose="020B0609020204030204" pitchFamily="49" charset="0"/>
              </a:rPr>
              <a:t>ThreeDimensionalShape</a:t>
            </a:r>
            <a:r>
              <a:rPr lang="en-US" sz="2000" dirty="0" smtClean="0">
                <a:solidFill>
                  <a:srgbClr val="000000"/>
                </a:solidFill>
                <a:latin typeface="+mn-lt"/>
              </a:rPr>
              <a:t> derive from base class </a:t>
            </a:r>
            <a:r>
              <a:rPr lang="en-US" sz="2000" dirty="0" smtClean="0">
                <a:solidFill>
                  <a:srgbClr val="000000"/>
                </a:solidFill>
                <a:latin typeface="Consolas" panose="020B0609020204030204" pitchFamily="49" charset="0"/>
                <a:cs typeface="Consolas" panose="020B0609020204030204" pitchFamily="49" charset="0"/>
              </a:rPr>
              <a:t>Shape</a:t>
            </a:r>
            <a:r>
              <a:rPr lang="en-US" sz="2000" dirty="0" smtClean="0">
                <a:solidFill>
                  <a:srgbClr val="000000"/>
                </a:solidFill>
                <a:latin typeface="+mn-lt"/>
              </a:rPr>
              <a:t>—</a:t>
            </a:r>
            <a:r>
              <a:rPr lang="en-US" sz="2000" dirty="0" smtClean="0">
                <a:solidFill>
                  <a:srgbClr val="000000"/>
                </a:solidFill>
                <a:latin typeface="Consolas" panose="020B0609020204030204" pitchFamily="49" charset="0"/>
                <a:cs typeface="Consolas" panose="020B0609020204030204" pitchFamily="49" charset="0"/>
              </a:rPr>
              <a:t>Shapes</a:t>
            </a:r>
            <a:r>
              <a:rPr lang="en-US" sz="2000" dirty="0" smtClean="0">
                <a:solidFill>
                  <a:srgbClr val="000000"/>
                </a:solidFill>
                <a:latin typeface="+mn-lt"/>
              </a:rPr>
              <a:t> are either </a:t>
            </a:r>
            <a:r>
              <a:rPr lang="en-US" sz="2000" dirty="0" smtClean="0">
                <a:solidFill>
                  <a:srgbClr val="000000"/>
                </a:solidFill>
                <a:latin typeface="Consolas" panose="020B0609020204030204" pitchFamily="49" charset="0"/>
                <a:cs typeface="Consolas" panose="020B0609020204030204" pitchFamily="49" charset="0"/>
              </a:rPr>
              <a:t>TwoDimensionalShapes</a:t>
            </a:r>
            <a:r>
              <a:rPr lang="en-US" sz="2000" dirty="0" smtClean="0">
                <a:solidFill>
                  <a:srgbClr val="000000"/>
                </a:solidFill>
                <a:latin typeface="+mn-lt"/>
              </a:rPr>
              <a:t> or </a:t>
            </a:r>
            <a:r>
              <a:rPr lang="en-US" sz="2000" dirty="0" smtClean="0">
                <a:solidFill>
                  <a:srgbClr val="000000"/>
                </a:solidFill>
                <a:latin typeface="Consolas" panose="020B0609020204030204" pitchFamily="49" charset="0"/>
                <a:cs typeface="Consolas" panose="020B0609020204030204" pitchFamily="49" charset="0"/>
              </a:rPr>
              <a:t>Three-DimensionalShapes</a:t>
            </a:r>
            <a:r>
              <a:rPr lang="en-US" sz="2000" dirty="0" smtClean="0">
                <a:solidFill>
                  <a:srgbClr val="000000"/>
                </a:solidFill>
                <a:latin typeface="+mn-lt"/>
              </a:rPr>
              <a:t>.</a:t>
            </a:r>
          </a:p>
          <a:p>
            <a:pPr eaLnBrk="1" hangingPunct="1">
              <a:defRPr/>
            </a:pPr>
            <a:r>
              <a:rPr lang="en-US" sz="2000" dirty="0" smtClean="0">
                <a:solidFill>
                  <a:srgbClr val="000000"/>
                </a:solidFill>
                <a:latin typeface="+mn-lt"/>
              </a:rPr>
              <a:t>The third level of this hierarchy contains some more specific types of </a:t>
            </a:r>
            <a:r>
              <a:rPr lang="en-US" sz="2000" dirty="0" smtClean="0">
                <a:solidFill>
                  <a:srgbClr val="000000"/>
                </a:solidFill>
                <a:latin typeface="Consolas" panose="020B0609020204030204" pitchFamily="49" charset="0"/>
                <a:cs typeface="Consolas" panose="020B0609020204030204" pitchFamily="49" charset="0"/>
              </a:rPr>
              <a:t>TwoDimensionalShapes</a:t>
            </a:r>
            <a:r>
              <a:rPr lang="en-US" sz="2000" dirty="0" smtClean="0">
                <a:solidFill>
                  <a:srgbClr val="000000"/>
                </a:solidFill>
                <a:latin typeface="+mn-lt"/>
              </a:rPr>
              <a:t> and </a:t>
            </a:r>
            <a:r>
              <a:rPr lang="en-US" sz="2000" dirty="0" smtClean="0">
                <a:solidFill>
                  <a:srgbClr val="000000"/>
                </a:solidFill>
                <a:latin typeface="Consolas" panose="020B0609020204030204" pitchFamily="49" charset="0"/>
                <a:cs typeface="Consolas" panose="020B0609020204030204" pitchFamily="49" charset="0"/>
              </a:rPr>
              <a:t>ThreeDimensionalShapes</a:t>
            </a:r>
            <a:r>
              <a:rPr lang="en-US" sz="2000" dirty="0" smtClean="0">
                <a:solidFill>
                  <a:srgbClr val="000000"/>
                </a:solidFill>
                <a:latin typeface="+mn-lt"/>
              </a:rPr>
              <a:t>.</a:t>
            </a:r>
          </a:p>
          <a:p>
            <a:pPr eaLnBrk="1" hangingPunct="1">
              <a:defRPr/>
            </a:pPr>
            <a:r>
              <a:rPr lang="en-US" sz="2000" dirty="0" smtClean="0">
                <a:solidFill>
                  <a:srgbClr val="000000"/>
                </a:solidFill>
                <a:latin typeface="+mn-lt"/>
              </a:rPr>
              <a:t>As in Figure 11.2, we can follow the arrows from the bottom of the diagram to the topmost base class in this class hierarchy to identify several </a:t>
            </a:r>
            <a:r>
              <a:rPr lang="en-US" sz="2000" b="1" dirty="0" smtClean="0">
                <a:solidFill>
                  <a:srgbClr val="000000"/>
                </a:solidFill>
                <a:latin typeface="+mn-lt"/>
              </a:rPr>
              <a:t>is-a</a:t>
            </a:r>
            <a:r>
              <a:rPr lang="en-US" sz="2000" i="1" dirty="0" smtClean="0">
                <a:solidFill>
                  <a:srgbClr val="000000"/>
                </a:solidFill>
                <a:latin typeface="+mn-lt"/>
              </a:rPr>
              <a:t> </a:t>
            </a:r>
            <a:r>
              <a:rPr lang="en-US" sz="2000" dirty="0" smtClean="0">
                <a:solidFill>
                  <a:srgbClr val="000000"/>
                </a:solidFill>
                <a:latin typeface="+mn-lt"/>
              </a:rPr>
              <a:t>relationships</a:t>
            </a:r>
            <a:r>
              <a:rPr lang="en-US" sz="2000" i="1" dirty="0" smtClean="0">
                <a:solidFill>
                  <a:srgbClr val="000000"/>
                </a:solidFill>
                <a:latin typeface="+mn-lt"/>
              </a:rPr>
              <a:t>.</a:t>
            </a:r>
            <a:endParaRPr lang="en-US" sz="2000" i="1" dirty="0">
              <a:solidFill>
                <a:srgbClr val="000000"/>
              </a:solidFill>
              <a:latin typeface="+mn-lt"/>
            </a:endParaRPr>
          </a:p>
        </p:txBody>
      </p:sp>
    </p:spTree>
    <p:extLst>
      <p:ext uri="{BB962C8B-B14F-4D97-AF65-F5344CB8AC3E}">
        <p14:creationId xmlns:p14="http://schemas.microsoft.com/office/powerpoint/2010/main" val="225712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11.3 Inheritance Hierarchy </a:t>
            </a:r>
            <a:r>
              <a:rPr lang="en-IN" dirty="0"/>
              <a:t>for </a:t>
            </a:r>
            <a:r>
              <a:rPr lang="en-IN" dirty="0" smtClean="0"/>
              <a:t>Shapes</a:t>
            </a:r>
            <a:endParaRPr lang="en-IN" dirty="0"/>
          </a:p>
        </p:txBody>
      </p:sp>
      <p:pic>
        <p:nvPicPr>
          <p:cNvPr id="4" name="Picture 3" descr="A shape inheritance hierarchy chart. Level 1, shape. Level 2, two dimensional shape and three dimensional shape, both inherited from, shape. Level 3. Circle, square, triangle are inherited from, two dimensional shape. Sphere, cube, and tetrahedron are inherited from, three dimensional shape."/>
          <p:cNvPicPr>
            <a:picLocks noChangeAspect="1"/>
          </p:cNvPicPr>
          <p:nvPr/>
        </p:nvPicPr>
        <p:blipFill>
          <a:blip r:embed="rId2"/>
          <a:stretch>
            <a:fillRect/>
          </a:stretch>
        </p:blipFill>
        <p:spPr>
          <a:xfrm>
            <a:off x="721604" y="2075563"/>
            <a:ext cx="7700793" cy="2244311"/>
          </a:xfrm>
          <a:prstGeom prst="rect">
            <a:avLst/>
          </a:prstGeom>
        </p:spPr>
      </p:pic>
    </p:spTree>
    <p:extLst>
      <p:ext uri="{BB962C8B-B14F-4D97-AF65-F5344CB8AC3E}">
        <p14:creationId xmlns:p14="http://schemas.microsoft.com/office/powerpoint/2010/main" val="3304987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11.3 Relationship Between Base and Derived Classes</a:t>
            </a:r>
            <a:endParaRPr lang="en-IN"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In this section, we use an inheritance hierarchy containing types of employees in a company’s payroll application to discuss the relationship between a base class and a derived class.</a:t>
            </a:r>
          </a:p>
          <a:p>
            <a:pPr eaLnBrk="1" hangingPunct="1"/>
            <a:r>
              <a:rPr lang="en-US" altLang="en-US" sz="2400" dirty="0">
                <a:solidFill>
                  <a:srgbClr val="000000"/>
                </a:solidFill>
                <a:latin typeface="+mn-lt"/>
              </a:rPr>
              <a:t>Commission employees (who will be represented as objects of a base class) are paid a percentage of their sales, while base-salaried commission employees (who will be represented as objects of a derived class) receive a base salary plus a percentage of their sales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98275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11.3.1 Creating and Using a </a:t>
            </a:r>
            <a:r>
              <a:rPr lang="en-US" dirty="0">
                <a:solidFill>
                  <a:schemeClr val="tx2"/>
                </a:solidFill>
                <a:latin typeface="Consolas" panose="020B0609020204030204" pitchFamily="49" charset="0"/>
              </a:rPr>
              <a:t>CommissionEmployee</a:t>
            </a:r>
            <a:r>
              <a:rPr lang="en-US" dirty="0">
                <a:solidFill>
                  <a:schemeClr val="tx2"/>
                </a:solidFill>
              </a:rPr>
              <a:t> </a:t>
            </a:r>
            <a:r>
              <a:rPr lang="en-US" dirty="0" smtClean="0">
                <a:solidFill>
                  <a:schemeClr val="tx2"/>
                </a:solidFill>
              </a:rPr>
              <a:t>Class </a:t>
            </a:r>
            <a:r>
              <a:rPr lang="en-US" sz="2000" b="0" dirty="0" smtClean="0">
                <a:solidFill>
                  <a:schemeClr val="tx2"/>
                </a:solidFill>
              </a:rPr>
              <a:t>(1 of 3)</a:t>
            </a:r>
            <a:endParaRPr lang="en-IN" sz="2000" b="0" dirty="0">
              <a:solidFill>
                <a:schemeClr val="tx2"/>
              </a:solidFill>
            </a:endParaRPr>
          </a:p>
        </p:txBody>
      </p:sp>
      <p:sp>
        <p:nvSpPr>
          <p:cNvPr id="3" name="Text Placeholder 2"/>
          <p:cNvSpPr>
            <a:spLocks noGrp="1"/>
          </p:cNvSpPr>
          <p:nvPr>
            <p:ph type="body" idx="1"/>
          </p:nvPr>
        </p:nvSpPr>
        <p:spPr>
          <a:xfrm>
            <a:off x="457200" y="1600200"/>
            <a:ext cx="8229600" cy="4689764"/>
          </a:xfrm>
        </p:spPr>
        <p:txBody>
          <a:bodyPr/>
          <a:lstStyle/>
          <a:p>
            <a:pPr eaLnBrk="1" hangingPunct="1"/>
            <a:r>
              <a:rPr lang="en-US" altLang="en-US" sz="2200" dirty="0">
                <a:solidFill>
                  <a:srgbClr val="000000"/>
                </a:solidFill>
                <a:latin typeface="Consolas" panose="020B0609020204030204" pitchFamily="49" charset="0"/>
                <a:cs typeface="Consolas" panose="020B0609020204030204" pitchFamily="49" charset="0"/>
              </a:rPr>
              <a:t>CommissionEmployee</a:t>
            </a:r>
            <a:r>
              <a:rPr lang="en-US" altLang="en-US" sz="2200" dirty="0">
                <a:solidFill>
                  <a:srgbClr val="000000"/>
                </a:solidFill>
                <a:latin typeface="+mn-lt"/>
              </a:rPr>
              <a:t>’s class definition (Figs. 11.4–11.5).</a:t>
            </a:r>
          </a:p>
          <a:p>
            <a:pPr eaLnBrk="1" hangingPunct="1"/>
            <a:r>
              <a:rPr lang="en-US" altLang="en-US" sz="2200" dirty="0">
                <a:solidFill>
                  <a:srgbClr val="000000"/>
                </a:solidFill>
                <a:latin typeface="Consolas" panose="020B0609020204030204" pitchFamily="49" charset="0"/>
                <a:cs typeface="Consolas" panose="020B0609020204030204" pitchFamily="49" charset="0"/>
              </a:rPr>
              <a:t>CommissionEmployee</a:t>
            </a:r>
            <a:r>
              <a:rPr lang="en-US" altLang="en-US" sz="2200" dirty="0">
                <a:solidFill>
                  <a:srgbClr val="000000"/>
                </a:solidFill>
                <a:latin typeface="+mn-lt"/>
              </a:rPr>
              <a:t>’s </a:t>
            </a:r>
            <a:r>
              <a:rPr lang="en-US" altLang="en-US" sz="2200" dirty="0">
                <a:solidFill>
                  <a:srgbClr val="000000"/>
                </a:solidFill>
                <a:latin typeface="Consolas" panose="020B0609020204030204" pitchFamily="49" charset="0"/>
                <a:cs typeface="Consolas" panose="020B0609020204030204" pitchFamily="49" charset="0"/>
              </a:rPr>
              <a:t>public</a:t>
            </a:r>
            <a:r>
              <a:rPr lang="en-US" altLang="en-US" sz="2200" dirty="0">
                <a:solidFill>
                  <a:srgbClr val="000000"/>
                </a:solidFill>
                <a:latin typeface="+mn-lt"/>
              </a:rPr>
              <a:t> services include a constructor and member functions </a:t>
            </a:r>
            <a:r>
              <a:rPr lang="en-US" altLang="en-US" sz="2200" dirty="0">
                <a:solidFill>
                  <a:srgbClr val="000000"/>
                </a:solidFill>
                <a:latin typeface="Consolas" panose="020B0609020204030204" pitchFamily="49" charset="0"/>
                <a:cs typeface="Consolas" panose="020B0609020204030204" pitchFamily="49" charset="0"/>
              </a:rPr>
              <a:t>earnings</a:t>
            </a:r>
            <a:r>
              <a:rPr lang="en-US" altLang="en-US" sz="2200" dirty="0">
                <a:solidFill>
                  <a:srgbClr val="000000"/>
                </a:solidFill>
                <a:latin typeface="+mn-lt"/>
              </a:rPr>
              <a:t> and </a:t>
            </a:r>
            <a:r>
              <a:rPr lang="en-US" altLang="en-US" sz="2200" dirty="0">
                <a:solidFill>
                  <a:srgbClr val="000000"/>
                </a:solidFill>
                <a:latin typeface="Consolas" panose="020B0609020204030204" pitchFamily="49" charset="0"/>
                <a:cs typeface="Consolas" panose="020B0609020204030204" pitchFamily="49" charset="0"/>
              </a:rPr>
              <a:t>toString</a:t>
            </a:r>
            <a:r>
              <a:rPr lang="en-US" altLang="en-US" sz="2200" dirty="0">
                <a:solidFill>
                  <a:srgbClr val="000000"/>
                </a:solidFill>
                <a:latin typeface="+mn-lt"/>
              </a:rPr>
              <a:t>.</a:t>
            </a:r>
          </a:p>
          <a:p>
            <a:pPr eaLnBrk="1" hangingPunct="1"/>
            <a:r>
              <a:rPr lang="en-US" altLang="en-US" sz="2200" dirty="0">
                <a:solidFill>
                  <a:srgbClr val="000000"/>
                </a:solidFill>
                <a:latin typeface="+mn-lt"/>
              </a:rPr>
              <a:t>Also includes </a:t>
            </a:r>
            <a:r>
              <a:rPr lang="en-US" altLang="en-US" sz="2200" dirty="0">
                <a:solidFill>
                  <a:srgbClr val="000000"/>
                </a:solidFill>
                <a:latin typeface="Consolas" panose="020B0609020204030204" pitchFamily="49" charset="0"/>
                <a:cs typeface="Consolas" panose="020B0609020204030204" pitchFamily="49" charset="0"/>
              </a:rPr>
              <a:t>public</a:t>
            </a:r>
            <a:r>
              <a:rPr lang="en-US" altLang="en-US" sz="2200" dirty="0">
                <a:solidFill>
                  <a:srgbClr val="000000"/>
                </a:solidFill>
                <a:latin typeface="+mn-lt"/>
              </a:rPr>
              <a:t> </a:t>
            </a:r>
            <a:r>
              <a:rPr lang="en-US" altLang="en-US" sz="2200" b="1" dirty="0">
                <a:solidFill>
                  <a:srgbClr val="000000"/>
                </a:solidFill>
                <a:latin typeface="+mn-lt"/>
              </a:rPr>
              <a:t>get</a:t>
            </a:r>
            <a:r>
              <a:rPr lang="en-US" altLang="en-US" sz="2200" i="1" dirty="0">
                <a:solidFill>
                  <a:srgbClr val="000000"/>
                </a:solidFill>
                <a:latin typeface="+mn-lt"/>
              </a:rPr>
              <a:t> </a:t>
            </a:r>
            <a:r>
              <a:rPr lang="en-US" altLang="en-US" sz="2200" dirty="0">
                <a:solidFill>
                  <a:srgbClr val="000000"/>
                </a:solidFill>
                <a:latin typeface="+mn-lt"/>
              </a:rPr>
              <a:t>and</a:t>
            </a:r>
            <a:r>
              <a:rPr lang="en-US" altLang="en-US" sz="2200" i="1" dirty="0">
                <a:solidFill>
                  <a:srgbClr val="000000"/>
                </a:solidFill>
                <a:latin typeface="+mn-lt"/>
              </a:rPr>
              <a:t> </a:t>
            </a:r>
            <a:r>
              <a:rPr lang="en-US" altLang="en-US" sz="2200" b="1" dirty="0">
                <a:solidFill>
                  <a:srgbClr val="000000"/>
                </a:solidFill>
                <a:latin typeface="+mn-lt"/>
              </a:rPr>
              <a:t>set</a:t>
            </a:r>
            <a:r>
              <a:rPr lang="en-US" altLang="en-US" sz="2200" i="1" dirty="0">
                <a:solidFill>
                  <a:srgbClr val="000000"/>
                </a:solidFill>
                <a:latin typeface="+mn-lt"/>
              </a:rPr>
              <a:t> </a:t>
            </a:r>
            <a:r>
              <a:rPr lang="en-US" altLang="en-US" sz="2200" dirty="0">
                <a:solidFill>
                  <a:srgbClr val="000000"/>
                </a:solidFill>
                <a:latin typeface="+mn-lt"/>
              </a:rPr>
              <a:t>functions that manipulate the class’s data members </a:t>
            </a:r>
            <a:r>
              <a:rPr lang="en-US" altLang="en-US" sz="2200" dirty="0">
                <a:solidFill>
                  <a:srgbClr val="000000"/>
                </a:solidFill>
                <a:latin typeface="Consolas" panose="020B0609020204030204" pitchFamily="49" charset="0"/>
                <a:cs typeface="Consolas" panose="020B0609020204030204" pitchFamily="49" charset="0"/>
              </a:rPr>
              <a:t>firstName</a:t>
            </a:r>
            <a:r>
              <a:rPr lang="en-US" altLang="en-US" sz="2200" dirty="0">
                <a:solidFill>
                  <a:srgbClr val="000000"/>
                </a:solidFill>
                <a:latin typeface="+mn-lt"/>
              </a:rPr>
              <a:t>, </a:t>
            </a:r>
            <a:r>
              <a:rPr lang="en-US" altLang="en-US" sz="2200" dirty="0">
                <a:solidFill>
                  <a:srgbClr val="000000"/>
                </a:solidFill>
                <a:latin typeface="Consolas" panose="020B0609020204030204" pitchFamily="49" charset="0"/>
                <a:cs typeface="Consolas" panose="020B0609020204030204" pitchFamily="49" charset="0"/>
              </a:rPr>
              <a:t>lastName</a:t>
            </a:r>
            <a:r>
              <a:rPr lang="en-US" altLang="en-US" sz="2200" dirty="0">
                <a:solidFill>
                  <a:srgbClr val="000000"/>
                </a:solidFill>
                <a:latin typeface="+mn-lt"/>
              </a:rPr>
              <a:t>, </a:t>
            </a:r>
            <a:r>
              <a:rPr lang="en-US" altLang="en-US" sz="2200" dirty="0">
                <a:solidFill>
                  <a:srgbClr val="000000"/>
                </a:solidFill>
                <a:latin typeface="Consolas" panose="020B0609020204030204" pitchFamily="49" charset="0"/>
                <a:cs typeface="Consolas" panose="020B0609020204030204" pitchFamily="49" charset="0"/>
              </a:rPr>
              <a:t>socialSecurityNumber</a:t>
            </a:r>
            <a:r>
              <a:rPr lang="en-US" altLang="en-US" sz="2200" dirty="0">
                <a:solidFill>
                  <a:srgbClr val="000000"/>
                </a:solidFill>
                <a:latin typeface="+mn-lt"/>
              </a:rPr>
              <a:t>, </a:t>
            </a:r>
            <a:r>
              <a:rPr lang="en-US" altLang="en-US" sz="2200" dirty="0">
                <a:solidFill>
                  <a:srgbClr val="000000"/>
                </a:solidFill>
                <a:latin typeface="Consolas" panose="020B0609020204030204" pitchFamily="49" charset="0"/>
                <a:cs typeface="Consolas" panose="020B0609020204030204" pitchFamily="49" charset="0"/>
              </a:rPr>
              <a:t>grossSales</a:t>
            </a:r>
            <a:r>
              <a:rPr lang="en-US" altLang="en-US" sz="2200" dirty="0">
                <a:solidFill>
                  <a:srgbClr val="000000"/>
                </a:solidFill>
                <a:latin typeface="+mn-lt"/>
              </a:rPr>
              <a:t> and </a:t>
            </a:r>
            <a:r>
              <a:rPr lang="en-US" altLang="en-US" sz="2200" dirty="0">
                <a:solidFill>
                  <a:srgbClr val="000000"/>
                </a:solidFill>
                <a:latin typeface="Consolas" panose="020B0609020204030204" pitchFamily="49" charset="0"/>
                <a:cs typeface="Consolas" panose="020B0609020204030204" pitchFamily="49" charset="0"/>
              </a:rPr>
              <a:t>commissionRate</a:t>
            </a:r>
            <a:r>
              <a:rPr lang="en-US" altLang="en-US" sz="2200" dirty="0">
                <a:solidFill>
                  <a:srgbClr val="000000"/>
                </a:solidFill>
                <a:latin typeface="+mn-lt"/>
              </a:rPr>
              <a:t>.</a:t>
            </a:r>
          </a:p>
          <a:p>
            <a:pPr lvl="1" eaLnBrk="1" hangingPunct="1"/>
            <a:r>
              <a:rPr lang="en-US" altLang="en-US" sz="2200" dirty="0">
                <a:solidFill>
                  <a:srgbClr val="000000"/>
                </a:solidFill>
                <a:latin typeface="Consolas" panose="020B0609020204030204" pitchFamily="49" charset="0"/>
                <a:cs typeface="Consolas" panose="020B0609020204030204" pitchFamily="49" charset="0"/>
              </a:rPr>
              <a:t>private</a:t>
            </a:r>
            <a:r>
              <a:rPr lang="en-US" altLang="en-US" sz="2200" dirty="0">
                <a:solidFill>
                  <a:srgbClr val="000000"/>
                </a:solidFill>
                <a:latin typeface="+mn-lt"/>
              </a:rPr>
              <a:t>, so objects of other classes cannot directly access this data.</a:t>
            </a:r>
          </a:p>
          <a:p>
            <a:pPr lvl="1" eaLnBrk="1" hangingPunct="1"/>
            <a:r>
              <a:rPr lang="en-US" altLang="en-US" sz="2200" dirty="0">
                <a:solidFill>
                  <a:srgbClr val="000000"/>
                </a:solidFill>
                <a:latin typeface="+mn-lt"/>
              </a:rPr>
              <a:t>Declaring data members as </a:t>
            </a:r>
            <a:r>
              <a:rPr lang="en-US" altLang="en-US" sz="2200" dirty="0">
                <a:solidFill>
                  <a:srgbClr val="000000"/>
                </a:solidFill>
                <a:latin typeface="Consolas" panose="020B0609020204030204" pitchFamily="49" charset="0"/>
                <a:cs typeface="Consolas" panose="020B0609020204030204" pitchFamily="49" charset="0"/>
              </a:rPr>
              <a:t>private</a:t>
            </a:r>
            <a:r>
              <a:rPr lang="en-US" altLang="en-US" sz="2200" dirty="0">
                <a:solidFill>
                  <a:srgbClr val="000000"/>
                </a:solidFill>
                <a:latin typeface="+mn-lt"/>
              </a:rPr>
              <a:t> and providing non-</a:t>
            </a:r>
            <a:r>
              <a:rPr lang="en-US" altLang="en-US" sz="2200" dirty="0">
                <a:solidFill>
                  <a:srgbClr val="000000"/>
                </a:solidFill>
                <a:latin typeface="Consolas" panose="020B0609020204030204" pitchFamily="49" charset="0"/>
                <a:cs typeface="Consolas" panose="020B0609020204030204" pitchFamily="49" charset="0"/>
              </a:rPr>
              <a:t>private</a:t>
            </a:r>
            <a:r>
              <a:rPr lang="en-US" altLang="en-US" sz="2200" dirty="0">
                <a:solidFill>
                  <a:srgbClr val="000000"/>
                </a:solidFill>
                <a:latin typeface="+mn-lt"/>
              </a:rPr>
              <a:t> </a:t>
            </a:r>
            <a:r>
              <a:rPr lang="en-US" altLang="en-US" sz="2200" b="1" dirty="0">
                <a:solidFill>
                  <a:srgbClr val="000000"/>
                </a:solidFill>
                <a:latin typeface="+mn-lt"/>
              </a:rPr>
              <a:t>get</a:t>
            </a:r>
            <a:r>
              <a:rPr lang="en-US" altLang="en-US" sz="2200" i="1" dirty="0">
                <a:solidFill>
                  <a:srgbClr val="000000"/>
                </a:solidFill>
                <a:latin typeface="+mn-lt"/>
              </a:rPr>
              <a:t> </a:t>
            </a:r>
            <a:r>
              <a:rPr lang="en-US" altLang="en-US" sz="2200" dirty="0">
                <a:solidFill>
                  <a:srgbClr val="000000"/>
                </a:solidFill>
                <a:latin typeface="+mn-lt"/>
              </a:rPr>
              <a:t>and</a:t>
            </a:r>
            <a:r>
              <a:rPr lang="en-US" altLang="en-US" sz="2200" i="1" dirty="0">
                <a:solidFill>
                  <a:srgbClr val="000000"/>
                </a:solidFill>
                <a:latin typeface="+mn-lt"/>
              </a:rPr>
              <a:t> </a:t>
            </a:r>
            <a:r>
              <a:rPr lang="en-US" altLang="en-US" sz="2200" b="1" dirty="0">
                <a:solidFill>
                  <a:srgbClr val="000000"/>
                </a:solidFill>
                <a:latin typeface="+mn-lt"/>
              </a:rPr>
              <a:t>set</a:t>
            </a:r>
            <a:r>
              <a:rPr lang="en-US" altLang="en-US" sz="2200" i="1" dirty="0">
                <a:solidFill>
                  <a:srgbClr val="000000"/>
                </a:solidFill>
                <a:latin typeface="+mn-lt"/>
              </a:rPr>
              <a:t> </a:t>
            </a:r>
            <a:r>
              <a:rPr lang="en-US" altLang="en-US" sz="2200" dirty="0">
                <a:solidFill>
                  <a:srgbClr val="000000"/>
                </a:solidFill>
                <a:latin typeface="+mn-lt"/>
              </a:rPr>
              <a:t>functions to manipulate and validate the data members helps enforce good software engineering</a:t>
            </a:r>
            <a:r>
              <a:rPr lang="en-US" altLang="en-US" sz="2200" dirty="0" smtClean="0">
                <a:solidFill>
                  <a:srgbClr val="000000"/>
                </a:solidFill>
                <a:latin typeface="+mn-lt"/>
              </a:rPr>
              <a:t>.</a:t>
            </a:r>
            <a:endParaRPr lang="en-US" altLang="en-US" sz="2200" dirty="0">
              <a:solidFill>
                <a:srgbClr val="000000"/>
              </a:solidFill>
              <a:latin typeface="+mn-lt"/>
            </a:endParaRPr>
          </a:p>
        </p:txBody>
      </p:sp>
    </p:spTree>
    <p:extLst>
      <p:ext uri="{BB962C8B-B14F-4D97-AF65-F5344CB8AC3E}">
        <p14:creationId xmlns:p14="http://schemas.microsoft.com/office/powerpoint/2010/main" val="288145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73942"/>
          </a:xfrm>
        </p:spPr>
        <p:txBody>
          <a:bodyPr anchor="b"/>
          <a:lstStyle/>
          <a:p>
            <a:r>
              <a:rPr lang="en-IN" dirty="0"/>
              <a:t>Figure 11.4 </a:t>
            </a:r>
            <a:r>
              <a:rPr lang="en-IN" dirty="0">
                <a:latin typeface="Consolas" panose="020B0609020204030204" pitchFamily="49" charset="0"/>
                <a:cs typeface="Consolas" panose="020B0609020204030204" pitchFamily="49" charset="0"/>
              </a:rPr>
              <a:t>CommissionEmployee</a:t>
            </a:r>
            <a:r>
              <a:rPr lang="en-IN" dirty="0"/>
              <a:t> Class Definition Represents a Commission </a:t>
            </a:r>
            <a:r>
              <a:rPr lang="en-IN" dirty="0" smtClean="0"/>
              <a:t>Employee </a:t>
            </a:r>
            <a:r>
              <a:rPr lang="en-IN" sz="2000" b="0" dirty="0" smtClean="0"/>
              <a:t>(1 of 2)</a:t>
            </a:r>
            <a:endParaRPr lang="en-IN" sz="2000" b="0" dirty="0"/>
          </a:p>
        </p:txBody>
      </p:sp>
      <p:pic>
        <p:nvPicPr>
          <p:cNvPr id="5" name="Picture 4" descr="Computer code has 38 lines. The lines read as follows. Line 1. forward slash forward slash F i g period 11 period 4 colon Commission Employee period h. Line 2. forward slash forward slash Commission Employee class definition represents a commission employee period. Line 3. hash if n d e f COMMISSION underscore H. Line 4. hash define COMMISSION underscore H. Line 5. Blank. Line 6. hash include left angle bracket string right angle bracket forward slash forward slash C plus plus standard string class. Line 7. Blank. Line 8. class Commission Employee left brace. Line 9. public colon. Line 10, indented once. Commission Employee left parenthesis c o n s t, s t d colon colon string ampersand comma c o n s t, s t d colon colon string ampersand comma. Line 11, indented twice. c o n s t, s t d colon colon string ampersand comma double equals 0 period 0 comma double equals 0 period 0 right parenthesis semicolon. Lines 10 and 11 are highlighted. Line 12. Blank. Line 13, indented once. void set First Name left parenthesis c o n s t, s t d colon colon string ampersand right parenthesis semicolon forward slash forward slash set first name. Line 14, indented once. s t d colon colon string get First Name left parenthesis right parenthesis c o n s t semicolon forward slash forward slash return first name. Line 15. Blank. Line 16, indented once. void set Last Name left parenthesis c o n s t, s t d colon colon string ampersand right parenthesis semicolon forward slash forward slash set last name. Line 17, indented once. s t d colon colon string get Last Name left parenthesis right parenthesis c o n s t semicolon forward slash forward slash return last name. Line 18. Blank. Line 19, indented once. void set Social Security Number left parenthesis c o n s t, s t d colon colon string ampersand right parenthesis semicolon forward slash forward slash set S S N. Line 20, indented once. s t d colon colon string get Social Security Number left parenthesis right parenthesis c o n s t semicolon forward slash forward slash return S S N."/>
          <p:cNvPicPr>
            <a:picLocks noChangeAspect="1"/>
          </p:cNvPicPr>
          <p:nvPr/>
        </p:nvPicPr>
        <p:blipFill>
          <a:blip r:embed="rId2"/>
          <a:stretch>
            <a:fillRect/>
          </a:stretch>
        </p:blipFill>
        <p:spPr>
          <a:xfrm>
            <a:off x="723255" y="2136680"/>
            <a:ext cx="7407297" cy="4067235"/>
          </a:xfrm>
          <a:prstGeom prst="rect">
            <a:avLst/>
          </a:prstGeom>
        </p:spPr>
      </p:pic>
    </p:spTree>
    <p:extLst>
      <p:ext uri="{BB962C8B-B14F-4D97-AF65-F5344CB8AC3E}">
        <p14:creationId xmlns:p14="http://schemas.microsoft.com/office/powerpoint/2010/main" val="14819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Learning Objectives </a:t>
            </a:r>
            <a:r>
              <a:rPr lang="en-US" sz="2000" b="0" dirty="0" smtClean="0">
                <a:solidFill>
                  <a:schemeClr val="tx2"/>
                </a:solidFill>
              </a:rPr>
              <a:t>(1 of 2)</a:t>
            </a:r>
            <a:endParaRPr lang="en-US" sz="2000" b="0" dirty="0">
              <a:solidFill>
                <a:schemeClr val="tx2"/>
              </a:solidFill>
            </a:endParaRPr>
          </a:p>
        </p:txBody>
      </p:sp>
      <p:sp>
        <p:nvSpPr>
          <p:cNvPr id="3" name="Text Placeholder 2"/>
          <p:cNvSpPr>
            <a:spLocks noGrp="1"/>
          </p:cNvSpPr>
          <p:nvPr>
            <p:ph idx="1"/>
          </p:nvPr>
        </p:nvSpPr>
        <p:spPr/>
        <p:txBody>
          <a:bodyPr/>
          <a:lstStyle/>
          <a:p>
            <a:pPr marL="0" indent="0">
              <a:buNone/>
            </a:pPr>
            <a:r>
              <a:rPr lang="en-IN" sz="2400" dirty="0">
                <a:latin typeface="+mn-lt"/>
              </a:rPr>
              <a:t>In this chapter you’ll</a:t>
            </a:r>
            <a:r>
              <a:rPr lang="en-IN" sz="2400" dirty="0" smtClean="0">
                <a:latin typeface="+mn-lt"/>
              </a:rPr>
              <a:t>:</a:t>
            </a:r>
          </a:p>
          <a:p>
            <a:pPr marL="0" indent="0">
              <a:buNone/>
            </a:pPr>
            <a:r>
              <a:rPr lang="en-IN" sz="2400" b="1" dirty="0" smtClean="0">
                <a:solidFill>
                  <a:schemeClr val="tx2"/>
                </a:solidFill>
                <a:latin typeface="+mn-lt"/>
              </a:rPr>
              <a:t>11.1</a:t>
            </a:r>
            <a:r>
              <a:rPr lang="en-IN" sz="2400" dirty="0" smtClean="0">
                <a:latin typeface="+mn-lt"/>
              </a:rPr>
              <a:t> Learn </a:t>
            </a:r>
            <a:r>
              <a:rPr lang="en-IN" sz="2400" dirty="0">
                <a:latin typeface="+mn-lt"/>
              </a:rPr>
              <a:t>what inheritance </a:t>
            </a:r>
            <a:r>
              <a:rPr lang="en-IN" sz="2400" dirty="0" smtClean="0">
                <a:latin typeface="+mn-lt"/>
              </a:rPr>
              <a:t>is.</a:t>
            </a:r>
          </a:p>
          <a:p>
            <a:pPr marL="0" indent="0">
              <a:buNone/>
            </a:pPr>
            <a:r>
              <a:rPr lang="en-IN" sz="2400" b="1" dirty="0" smtClean="0">
                <a:solidFill>
                  <a:schemeClr val="tx2"/>
                </a:solidFill>
                <a:latin typeface="+mn-lt"/>
              </a:rPr>
              <a:t>11.2</a:t>
            </a:r>
            <a:r>
              <a:rPr lang="en-IN" sz="2400" dirty="0" smtClean="0">
                <a:latin typeface="+mn-lt"/>
              </a:rPr>
              <a:t> Understand </a:t>
            </a:r>
            <a:r>
              <a:rPr lang="en-IN" sz="2400" dirty="0">
                <a:latin typeface="+mn-lt"/>
              </a:rPr>
              <a:t>the notions </a:t>
            </a:r>
            <a:r>
              <a:rPr lang="en-IN" sz="2400" dirty="0" smtClean="0">
                <a:latin typeface="+mn-lt"/>
              </a:rPr>
              <a:t>of base </a:t>
            </a:r>
            <a:r>
              <a:rPr lang="en-IN" sz="2400" dirty="0">
                <a:latin typeface="+mn-lt"/>
              </a:rPr>
              <a:t>classes and </a:t>
            </a:r>
            <a:r>
              <a:rPr lang="en-IN" sz="2400" dirty="0" smtClean="0">
                <a:latin typeface="+mn-lt"/>
              </a:rPr>
              <a:t>derived classes </a:t>
            </a:r>
            <a:r>
              <a:rPr lang="en-IN" sz="2400" dirty="0">
                <a:latin typeface="+mn-lt"/>
              </a:rPr>
              <a:t>and the </a:t>
            </a:r>
            <a:r>
              <a:rPr lang="en-IN" sz="2400" dirty="0" smtClean="0">
                <a:latin typeface="+mn-lt"/>
              </a:rPr>
              <a:t>relationships between </a:t>
            </a:r>
            <a:r>
              <a:rPr lang="en-IN" sz="2400" dirty="0">
                <a:latin typeface="+mn-lt"/>
              </a:rPr>
              <a:t>them</a:t>
            </a:r>
            <a:r>
              <a:rPr lang="en-IN" sz="2400" dirty="0" smtClean="0">
                <a:latin typeface="+mn-lt"/>
              </a:rPr>
              <a:t>.</a:t>
            </a:r>
          </a:p>
          <a:p>
            <a:pPr marL="0" indent="0">
              <a:buNone/>
            </a:pPr>
            <a:r>
              <a:rPr lang="en-IN" sz="2400" b="1" dirty="0" smtClean="0">
                <a:solidFill>
                  <a:schemeClr val="tx2"/>
                </a:solidFill>
                <a:latin typeface="+mn-lt"/>
              </a:rPr>
              <a:t>11.3</a:t>
            </a:r>
            <a:r>
              <a:rPr lang="en-IN" sz="2400" dirty="0" smtClean="0">
                <a:latin typeface="+mn-lt"/>
              </a:rPr>
              <a:t> Use </a:t>
            </a:r>
            <a:r>
              <a:rPr lang="en-IN" sz="2400" dirty="0">
                <a:latin typeface="+mn-lt"/>
              </a:rPr>
              <a:t>the </a:t>
            </a:r>
            <a:r>
              <a:rPr lang="en-IN" sz="2400" dirty="0" smtClean="0">
                <a:latin typeface="Consolas" panose="020B0609020204030204" pitchFamily="49" charset="0"/>
              </a:rPr>
              <a:t>protected</a:t>
            </a:r>
            <a:r>
              <a:rPr lang="en-IN" sz="2400" dirty="0" smtClean="0">
                <a:latin typeface="+mn-lt"/>
              </a:rPr>
              <a:t> member </a:t>
            </a:r>
            <a:r>
              <a:rPr lang="en-IN" sz="2400" dirty="0">
                <a:latin typeface="+mn-lt"/>
              </a:rPr>
              <a:t>access specifier</a:t>
            </a:r>
            <a:r>
              <a:rPr lang="en-IN" sz="2400" dirty="0" smtClean="0">
                <a:latin typeface="+mn-lt"/>
              </a:rPr>
              <a:t>.</a:t>
            </a:r>
          </a:p>
          <a:p>
            <a:pPr marL="0" indent="0">
              <a:buNone/>
            </a:pPr>
            <a:r>
              <a:rPr lang="en-IN" sz="2400" b="1" dirty="0" smtClean="0">
                <a:solidFill>
                  <a:schemeClr val="tx2"/>
                </a:solidFill>
                <a:latin typeface="+mn-lt"/>
              </a:rPr>
              <a:t>11.4</a:t>
            </a:r>
            <a:r>
              <a:rPr lang="en-IN" sz="2400" dirty="0" smtClean="0">
                <a:latin typeface="+mn-lt"/>
              </a:rPr>
              <a:t> Use </a:t>
            </a:r>
            <a:r>
              <a:rPr lang="en-IN" sz="2400" dirty="0">
                <a:latin typeface="+mn-lt"/>
              </a:rPr>
              <a:t>constructors </a:t>
            </a:r>
            <a:r>
              <a:rPr lang="en-IN" sz="2400" dirty="0" smtClean="0">
                <a:latin typeface="+mn-lt"/>
              </a:rPr>
              <a:t>and destructors </a:t>
            </a:r>
            <a:r>
              <a:rPr lang="en-IN" sz="2400" dirty="0">
                <a:latin typeface="+mn-lt"/>
              </a:rPr>
              <a:t>in </a:t>
            </a:r>
            <a:r>
              <a:rPr lang="en-IN" sz="2400" dirty="0" smtClean="0">
                <a:latin typeface="+mn-lt"/>
              </a:rPr>
              <a:t>inheritance hierarchies.</a:t>
            </a:r>
          </a:p>
          <a:p>
            <a:pPr marL="0" indent="0">
              <a:buNone/>
            </a:pPr>
            <a:r>
              <a:rPr lang="en-IN" sz="2400" b="1" dirty="0" smtClean="0">
                <a:solidFill>
                  <a:schemeClr val="tx2"/>
                </a:solidFill>
                <a:latin typeface="+mn-lt"/>
              </a:rPr>
              <a:t>11.5 </a:t>
            </a:r>
            <a:r>
              <a:rPr lang="en-IN" sz="2400" dirty="0" smtClean="0">
                <a:latin typeface="+mn-lt"/>
              </a:rPr>
              <a:t>Understand the order in which constructors and destructors are called in inheritance hierarchies.</a:t>
            </a:r>
          </a:p>
        </p:txBody>
      </p:sp>
    </p:spTree>
    <p:extLst>
      <p:ext uri="{BB962C8B-B14F-4D97-AF65-F5344CB8AC3E}">
        <p14:creationId xmlns:p14="http://schemas.microsoft.com/office/powerpoint/2010/main" val="3225328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18187"/>
          </a:xfrm>
        </p:spPr>
        <p:txBody>
          <a:bodyPr anchor="b"/>
          <a:lstStyle/>
          <a:p>
            <a:r>
              <a:rPr lang="en-IN" dirty="0" smtClean="0"/>
              <a:t>Figure 11.4 </a:t>
            </a:r>
            <a:r>
              <a:rPr lang="en-IN" dirty="0" smtClean="0">
                <a:latin typeface="Consolas" panose="020B0609020204030204" pitchFamily="49" charset="0"/>
                <a:cs typeface="Consolas" panose="020B0609020204030204" pitchFamily="49" charset="0"/>
              </a:rPr>
              <a:t>CommissionEmployee</a:t>
            </a:r>
            <a:r>
              <a:rPr lang="en-IN" dirty="0" smtClean="0"/>
              <a:t> Class Definition Represents a Commission Employee </a:t>
            </a:r>
            <a:r>
              <a:rPr lang="en-IN" sz="2000" b="0" dirty="0" smtClean="0"/>
              <a:t>(2 of 2)</a:t>
            </a:r>
            <a:endParaRPr lang="en-IN" dirty="0"/>
          </a:p>
        </p:txBody>
      </p:sp>
      <p:pic>
        <p:nvPicPr>
          <p:cNvPr id="5" name="Picture 4" descr="The code continues. Line 21. Blank. Line 22, indented once. void set Gross Sales left parenthesis double right parenthesis semicolon forward slash forward slash set gross sales amount. Line 23, indented once. double get Gross Sales left parenthesis right parenthesis c o n s t semicolon forward slash forward slash return gross sales amount. Line 24. Blank. Line 25, indented once. void set Commission Rate left parenthesis double right parenthesis semicolon forward slash forward slash set commission rate left parenthesis percentage right parenthesis. Line 26, indented once. double get Commission Rate left parenthesis right parenthesis c o n s t semicolon forward slash forward slash return commission rate. Line 27. Blank. Line 28, indented once. double earnings left parenthesis right parenthesis c o n s t semicolon forward slash forward slash calculate earnings. Line 29, indented once. s t d colon colon string to String left parenthesis right parenthesis c o n s t semicolon forward slash forward slash create string representation. Line 30. private colon. Line 31, indented once. s t d colon colon string first Name semicolon. Line 32, indented once. s t d colon colon string last Name semicolon. Line 33, indented once. s t d colon colon string social Security Number semicolon. Line 34, indented once. double gross Sales semicolon forward slash forward slash gross weekly sales. Line 35, indented once. double commission Rate semicolon forward slash forward slash commission percentage. Line 36. right brace semicolon. Line 37. Blank. Line 38. hash end if."/>
          <p:cNvPicPr>
            <a:picLocks noChangeAspect="1"/>
          </p:cNvPicPr>
          <p:nvPr/>
        </p:nvPicPr>
        <p:blipFill>
          <a:blip r:embed="rId2"/>
          <a:stretch>
            <a:fillRect/>
          </a:stretch>
        </p:blipFill>
        <p:spPr>
          <a:xfrm>
            <a:off x="756127" y="2090098"/>
            <a:ext cx="7631746" cy="3809524"/>
          </a:xfrm>
          <a:prstGeom prst="rect">
            <a:avLst/>
          </a:prstGeom>
        </p:spPr>
      </p:pic>
    </p:spTree>
    <p:extLst>
      <p:ext uri="{BB962C8B-B14F-4D97-AF65-F5344CB8AC3E}">
        <p14:creationId xmlns:p14="http://schemas.microsoft.com/office/powerpoint/2010/main" val="257853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80419"/>
          </a:xfrm>
        </p:spPr>
        <p:txBody>
          <a:bodyPr anchor="b"/>
          <a:lstStyle/>
          <a:p>
            <a:r>
              <a:rPr lang="en-IN" sz="3000" dirty="0"/>
              <a:t>Figure 11.5 Implementation File for </a:t>
            </a:r>
            <a:r>
              <a:rPr lang="en-IN" sz="3000" dirty="0">
                <a:latin typeface="Consolas" panose="020B0609020204030204" pitchFamily="49" charset="0"/>
                <a:cs typeface="Consolas" panose="020B0609020204030204" pitchFamily="49" charset="0"/>
              </a:rPr>
              <a:t>CommissionEmployee</a:t>
            </a:r>
            <a:r>
              <a:rPr lang="en-IN" sz="3000" dirty="0"/>
              <a:t> Class </a:t>
            </a:r>
            <a:r>
              <a:rPr lang="en-IN" sz="3000" dirty="0" smtClean="0"/>
              <a:t>that </a:t>
            </a:r>
            <a:r>
              <a:rPr lang="en-IN" sz="3000" dirty="0"/>
              <a:t>Represents an Employee Who </a:t>
            </a:r>
            <a:r>
              <a:rPr lang="en-IN" sz="3000" dirty="0" smtClean="0"/>
              <a:t>is </a:t>
            </a:r>
            <a:r>
              <a:rPr lang="en-IN" sz="3000" dirty="0"/>
              <a:t>Paid a Percentage of Gross </a:t>
            </a:r>
            <a:r>
              <a:rPr lang="en-IN" sz="3000" dirty="0" smtClean="0"/>
              <a:t>Sales </a:t>
            </a:r>
            <a:r>
              <a:rPr lang="en-IN" sz="2000" b="0" dirty="0" smtClean="0"/>
              <a:t>(1 of 4)</a:t>
            </a:r>
            <a:endParaRPr lang="en-IN" sz="2000" b="0" dirty="0"/>
          </a:p>
        </p:txBody>
      </p:sp>
      <p:pic>
        <p:nvPicPr>
          <p:cNvPr id="4" name="Picture 3" descr="Computer code. The code has 85 lines. The lines read as follows. Line 1. forward slash forward slash F i g period 11 period 5 colon Commission Employee period c p p. Line 2. forward slash forward slash Class Commission Employee member hyphen function definitions period. Line 3. hash include left angle bracket i o m a n i p right angle bracket. Line 4. hash include left angle bracket s t d except right angle bracket. Line 5. hash include left angle bracket s stream right angle bracket. Line 6. hash include double quote Commission Employee period h double quote forward slash forward slash Commission Employee class definition. Line 7. using namespace s t d semicolon. Line 8. Blank. Line 9. forward slash forward slash constructor. Line 10. Commission Employee colon colon Commission Employee left parenthesis c o n s t string ampersand first comma. Line 11, indented once. c o n s t string ampersand last comma c o n s t string ampersand s s n comma double sales comma double rate right parenthesis left brace. Line 12, indented once. first Name equals first semicolon forward slash forward slash should validate. Line 13, indented once. last Name equals last semicolon forward slash forward slash should validate. Line 14, indented once. social Security Number equals s s n semicolon forward slash forward slash should validate. Line 15, indented once. set Gross Sales left parenthesis sales right parenthesis semicolon forward slash forward slash validate and store gross sales. Line 16, indented once. set Commission Rate left parenthesis rate right parenthesis semicolon forward slash forward slash validate and store commission rate. Line 17. right brace. Lines 9 to 17 are highlighted. Line 18. Blank. Line 19. forward slash forward slash set first name. Line 20. void Commission Employee colon colon set First Name left parenthesis c o n s t string ampersand first right parenthesis left brace. Line 21, indented once. first Name equals first semicolon forward slash forward slash should validate. Line 22. right brace."/>
          <p:cNvPicPr>
            <a:picLocks noChangeAspect="1"/>
          </p:cNvPicPr>
          <p:nvPr/>
        </p:nvPicPr>
        <p:blipFill>
          <a:blip r:embed="rId2"/>
          <a:stretch>
            <a:fillRect/>
          </a:stretch>
        </p:blipFill>
        <p:spPr>
          <a:xfrm>
            <a:off x="1266672" y="2328206"/>
            <a:ext cx="6610657" cy="4022418"/>
          </a:xfrm>
          <a:prstGeom prst="rect">
            <a:avLst/>
          </a:prstGeom>
        </p:spPr>
      </p:pic>
    </p:spTree>
    <p:extLst>
      <p:ext uri="{BB962C8B-B14F-4D97-AF65-F5344CB8AC3E}">
        <p14:creationId xmlns:p14="http://schemas.microsoft.com/office/powerpoint/2010/main" val="89872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80419"/>
          </a:xfrm>
        </p:spPr>
        <p:txBody>
          <a:bodyPr anchor="b"/>
          <a:lstStyle/>
          <a:p>
            <a:r>
              <a:rPr lang="en-IN" sz="3000" dirty="0"/>
              <a:t>Figure 11.5 Implementation File for </a:t>
            </a:r>
            <a:r>
              <a:rPr lang="en-IN" sz="3000" dirty="0" smtClean="0">
                <a:latin typeface="Consolas" panose="020B0609020204030204" pitchFamily="49" charset="0"/>
                <a:cs typeface="Consolas" panose="020B0609020204030204" pitchFamily="49" charset="0"/>
              </a:rPr>
              <a:t>CommissionEmployee</a:t>
            </a:r>
            <a:r>
              <a:rPr lang="en-IN" sz="3000" dirty="0" smtClean="0"/>
              <a:t> </a:t>
            </a:r>
            <a:r>
              <a:rPr lang="en-IN" sz="3000" dirty="0"/>
              <a:t>Class </a:t>
            </a:r>
            <a:r>
              <a:rPr lang="en-IN" sz="3000" dirty="0" smtClean="0"/>
              <a:t>that </a:t>
            </a:r>
            <a:r>
              <a:rPr lang="en-IN" sz="3000" dirty="0"/>
              <a:t>Represents an Employee Who </a:t>
            </a:r>
            <a:r>
              <a:rPr lang="en-IN" sz="3000" dirty="0" smtClean="0"/>
              <a:t>is </a:t>
            </a:r>
            <a:r>
              <a:rPr lang="en-IN" sz="3000" dirty="0"/>
              <a:t>Paid a Percentage of Gross Sales </a:t>
            </a:r>
            <a:r>
              <a:rPr lang="en-IN" sz="2000" b="0" dirty="0" smtClean="0"/>
              <a:t>(2 </a:t>
            </a:r>
            <a:r>
              <a:rPr lang="en-IN" sz="2000" b="0" dirty="0"/>
              <a:t>of </a:t>
            </a:r>
            <a:r>
              <a:rPr lang="en-IN" sz="2000" b="0" dirty="0" smtClean="0"/>
              <a:t>4)</a:t>
            </a:r>
            <a:endParaRPr lang="en-IN" sz="2000" dirty="0"/>
          </a:p>
        </p:txBody>
      </p:sp>
      <p:pic>
        <p:nvPicPr>
          <p:cNvPr id="4" name="Picture 3" descr="The code continues. Line 23. Blank. Line 24. forward slash forward slash return first name. Line 25. string Commission Employee colon colon get First Name left parenthesis right parenthesis c o n s t left brace return first Name semicolon right brace. Line 26. Blank. Line 27. forward slash forward slash set last name. Line 28. void Commission Employee colon colon set Last Name left parenthesis c o n s t string ampersand last right parenthesis left brace. Line 29, indented once. last Name equals last semicolon forward slash forward slash should validate. Line 30. right brace. Line 31. Blank. Line 32. forward slash forward slash return last name. Line 33. string Commission Employee colon colon get Last Name left parenthesis right parenthesis c o n s t left brace return last Name semicolon right brace. Line 34. Blank. Line 35. forward slash forward slash set social security number. Line 36. void Commission Employee colon colon set Social Security Number left parenthesis c o n s t string ampersand s s n right parenthesis left brace. Line 37, indented once. social Security Number equals s s n semicolon forward slash forward slash should validate. Line 38. right brace. Line 39. Blank. Line 40. forward slash forward slash return social security number. Line 41. string Commission Employee colon colon get Social Security Number left parenthesis right parenthesis c o n s t left brace. Line 42, indented once. return social Security Number semicolon. Line 43. right brace. Line 44. Blank."/>
          <p:cNvPicPr>
            <a:picLocks noChangeAspect="1"/>
          </p:cNvPicPr>
          <p:nvPr/>
        </p:nvPicPr>
        <p:blipFill>
          <a:blip r:embed="rId2"/>
          <a:stretch>
            <a:fillRect/>
          </a:stretch>
        </p:blipFill>
        <p:spPr>
          <a:xfrm>
            <a:off x="1387689" y="2302426"/>
            <a:ext cx="6368622" cy="4046488"/>
          </a:xfrm>
          <a:prstGeom prst="rect">
            <a:avLst/>
          </a:prstGeom>
        </p:spPr>
      </p:pic>
    </p:spTree>
    <p:extLst>
      <p:ext uri="{BB962C8B-B14F-4D97-AF65-F5344CB8AC3E}">
        <p14:creationId xmlns:p14="http://schemas.microsoft.com/office/powerpoint/2010/main" val="94507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95168"/>
          </a:xfrm>
        </p:spPr>
        <p:txBody>
          <a:bodyPr anchor="b"/>
          <a:lstStyle/>
          <a:p>
            <a:r>
              <a:rPr lang="en-IN" sz="3000" dirty="0"/>
              <a:t>Figure 11.5 Implementation File for </a:t>
            </a:r>
            <a:r>
              <a:rPr lang="en-IN" sz="3000" dirty="0">
                <a:latin typeface="Consolas" panose="020B0609020204030204" pitchFamily="49" charset="0"/>
                <a:cs typeface="Consolas" panose="020B0609020204030204" pitchFamily="49" charset="0"/>
              </a:rPr>
              <a:t>CommissionEmployee</a:t>
            </a:r>
            <a:r>
              <a:rPr lang="en-IN" sz="3000" dirty="0"/>
              <a:t> Class </a:t>
            </a:r>
            <a:r>
              <a:rPr lang="en-IN" sz="3000" dirty="0" smtClean="0"/>
              <a:t>that </a:t>
            </a:r>
            <a:r>
              <a:rPr lang="en-IN" sz="3000" dirty="0"/>
              <a:t>Represents an Employee Who </a:t>
            </a:r>
            <a:r>
              <a:rPr lang="en-IN" sz="3000" dirty="0" smtClean="0"/>
              <a:t>is </a:t>
            </a:r>
            <a:r>
              <a:rPr lang="en-IN" sz="3000" dirty="0"/>
              <a:t>Paid a Percentage of Gross Sales </a:t>
            </a:r>
            <a:r>
              <a:rPr lang="en-IN" sz="2000" b="0" dirty="0" smtClean="0"/>
              <a:t>(3 </a:t>
            </a:r>
            <a:r>
              <a:rPr lang="en-IN" sz="2000" b="0" dirty="0"/>
              <a:t>of </a:t>
            </a:r>
            <a:r>
              <a:rPr lang="en-IN" sz="2000" b="0" dirty="0" smtClean="0"/>
              <a:t>4)</a:t>
            </a:r>
            <a:endParaRPr lang="en-IN" sz="2000" dirty="0"/>
          </a:p>
        </p:txBody>
      </p:sp>
      <p:pic>
        <p:nvPicPr>
          <p:cNvPr id="4" name="Picture 3" descr="The code continues. Line 45. forward slash forward slash set gross sales amount. Line 46. void Commission Employee colon colon set Gross Sales left parenthesis double sales right parenthesis left brace. Line 47, indented once. if left parenthesis sales less than sign 0 period 0 right parenthesis left brace. Line 48, indented twice. throw invalid underscore argument left parenthesis double quote Gross sales must be right angle bracket equals 0 period 0 double quote right parenthesis semicolon. Line 49, indented once. right brace. Line 50. Blank. Line 51, indented once. gross Sales equals sales semicolon. Line 52. right brace. Line 53. Blank. Line 54. forward slash forward slash return gross sales amount. Line 55. double Commission Employee colon colon get Gross Sales left parenthesis right parenthesis c o n s t left brace return gross Sales semicolon right brace. Line 56. Blank. Line 57. forward slash forward slash set commission rate. Line 58. void Commission Employee colon colon set Commission Rate left parenthesis double rate right parenthesis left brace. Line 59, indented once. if left parenthesis rate less than sign equals 0.0 double pipe rate greater than sign equals 1.0 right parenthesis left brace. Line 60, indented twice. throw invalid underscore argument left parenthesis double quote Commission rate must be right angle bracket 0.0 and left angle bracket 1.0 double quote right parenthesis semicolon. Line 61, indented once. right brace. Line 62. Blank. Line 63, indented once. commission Rate equals rate semicolon. Line 64. right brace."/>
          <p:cNvPicPr>
            <a:picLocks noChangeAspect="1"/>
          </p:cNvPicPr>
          <p:nvPr/>
        </p:nvPicPr>
        <p:blipFill>
          <a:blip r:embed="rId2"/>
          <a:stretch>
            <a:fillRect/>
          </a:stretch>
        </p:blipFill>
        <p:spPr>
          <a:xfrm>
            <a:off x="1100410" y="2340274"/>
            <a:ext cx="6943178" cy="4017291"/>
          </a:xfrm>
          <a:prstGeom prst="rect">
            <a:avLst/>
          </a:prstGeom>
        </p:spPr>
      </p:pic>
    </p:spTree>
    <p:extLst>
      <p:ext uri="{BB962C8B-B14F-4D97-AF65-F5344CB8AC3E}">
        <p14:creationId xmlns:p14="http://schemas.microsoft.com/office/powerpoint/2010/main" val="103456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50923"/>
          </a:xfrm>
        </p:spPr>
        <p:txBody>
          <a:bodyPr anchor="b"/>
          <a:lstStyle/>
          <a:p>
            <a:r>
              <a:rPr lang="en-IN" sz="3000" dirty="0" smtClean="0"/>
              <a:t>Figure 11.5 Implementation File for </a:t>
            </a:r>
            <a:r>
              <a:rPr lang="en-IN" sz="3000" dirty="0" smtClean="0">
                <a:latin typeface="Consolas" panose="020B0609020204030204" pitchFamily="49" charset="0"/>
                <a:cs typeface="Consolas" panose="020B0609020204030204" pitchFamily="49" charset="0"/>
              </a:rPr>
              <a:t>CommissionEmployee</a:t>
            </a:r>
            <a:r>
              <a:rPr lang="en-IN" sz="3000" dirty="0" smtClean="0"/>
              <a:t> Class that Represents an Employee Who is Paid a Percentage of Gross Sales </a:t>
            </a:r>
            <a:r>
              <a:rPr lang="en-IN" sz="2000" b="0" dirty="0" smtClean="0"/>
              <a:t>(4 </a:t>
            </a:r>
            <a:r>
              <a:rPr lang="en-IN" sz="2000" b="0" dirty="0"/>
              <a:t>of </a:t>
            </a:r>
            <a:r>
              <a:rPr lang="en-IN" sz="2000" b="0" dirty="0" smtClean="0"/>
              <a:t>4)</a:t>
            </a:r>
            <a:endParaRPr lang="en-IN" sz="2000" dirty="0"/>
          </a:p>
        </p:txBody>
      </p:sp>
      <p:pic>
        <p:nvPicPr>
          <p:cNvPr id="4" name="Picture 3" descr="The code continues. Line 65. Blank. Line 66. forward slash forward slash return commission rate. Line 67. double Commission Employee colon colon get Commission Rate left parenthesis right parenthesis c o n s t left brace. Line 68, indented once. return commission Rate semicolon. Line 69. right brace. Line 70. Blank. Line 71. forward slash forward slash calculate earnings. Line 72. double Commission Employee colon colon earnings left parenthesis right parenthesis c o n s t left brace. Line 73, indented once. return commission Rate asterisk gross Sales semicolon. Line 74. right brace. Lines 71 to 74 are highlighted. Line 75. Blank. Line 76. forward slash forward slash return string representation of Commission Employee object. Line 77. string Commission Employee colon colon to String left parenthesis right parenthesis c o n s t left brace. Line 78, indented once. o string stream output semicolon. Line 79, indented once. output left angle bracket left angle bracket fixed left angle bracket left angle bracket set precision left parenthesis 2 right parenthesis semicolon forward slash forward slash two digits of precision. Line 80, indented once. output left angle bracket left angle bracket double quote commission employee colon double quote left angle bracket left angle bracket first Name left angle bracket left angle bracket double quote double quote left angle bracket left angle bracket last Name. Line 81, indented twice. left angle bracket left angle bracket double quote back slash n social security number colon double quote left angle bracket left angle bracket social Security Number. Line 82, indented twice. left angle bracket left angle bracket double quote back slash n gross sales colon double quote left angle bracket left angle bracket gross Sales. Line 83, indented twice. left angle bracket left angle bracket double quote back slash n commission rate colon double quote left angle bracket left angle bracket commission Rate semicolon. Line 84, indented once. return output period s t r left parenthesis right parenthesis semicolon. Line 85. right brace. Lines 76 to 85 are highlighted."/>
          <p:cNvPicPr>
            <a:picLocks noChangeAspect="1"/>
          </p:cNvPicPr>
          <p:nvPr/>
        </p:nvPicPr>
        <p:blipFill>
          <a:blip r:embed="rId2"/>
          <a:stretch>
            <a:fillRect/>
          </a:stretch>
        </p:blipFill>
        <p:spPr>
          <a:xfrm>
            <a:off x="1082996" y="2308172"/>
            <a:ext cx="6978009" cy="4052122"/>
          </a:xfrm>
          <a:prstGeom prst="rect">
            <a:avLst/>
          </a:prstGeom>
        </p:spPr>
      </p:pic>
    </p:spTree>
    <p:extLst>
      <p:ext uri="{BB962C8B-B14F-4D97-AF65-F5344CB8AC3E}">
        <p14:creationId xmlns:p14="http://schemas.microsoft.com/office/powerpoint/2010/main" val="224467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11.3.1 Creating and Using a </a:t>
            </a:r>
            <a:r>
              <a:rPr lang="en-US" dirty="0">
                <a:solidFill>
                  <a:schemeClr val="tx2"/>
                </a:solidFill>
                <a:latin typeface="Consolas" panose="020B0609020204030204" pitchFamily="49" charset="0"/>
              </a:rPr>
              <a:t>CommissionEmployee</a:t>
            </a:r>
            <a:r>
              <a:rPr lang="en-US" dirty="0">
                <a:solidFill>
                  <a:schemeClr val="tx2"/>
                </a:solidFill>
              </a:rPr>
              <a:t> Class </a:t>
            </a:r>
            <a:r>
              <a:rPr lang="en-US" sz="2000" b="0" dirty="0" smtClean="0">
                <a:solidFill>
                  <a:schemeClr val="tx2"/>
                </a:solidFill>
              </a:rPr>
              <a:t>(2 </a:t>
            </a:r>
            <a:r>
              <a:rPr lang="en-US" sz="2000" b="0" dirty="0">
                <a:solidFill>
                  <a:schemeClr val="tx2"/>
                </a:solidFill>
              </a:rPr>
              <a:t>of </a:t>
            </a:r>
            <a:r>
              <a:rPr lang="en-US" sz="2000" b="0" dirty="0" smtClean="0">
                <a:solidFill>
                  <a:schemeClr val="tx2"/>
                </a:solidFill>
              </a:rPr>
              <a:t>3)</a:t>
            </a:r>
            <a:endParaRPr lang="en-IN" dirty="0"/>
          </a:p>
        </p:txBody>
      </p:sp>
      <p:sp>
        <p:nvSpPr>
          <p:cNvPr id="5" name="Text Placeholder 4"/>
          <p:cNvSpPr>
            <a:spLocks noGrp="1"/>
          </p:cNvSpPr>
          <p:nvPr>
            <p:ph type="body" idx="1"/>
          </p:nvPr>
        </p:nvSpPr>
        <p:spPr/>
        <p:txBody>
          <a:bodyPr/>
          <a:lstStyle/>
          <a:p>
            <a:pPr marL="0" indent="0">
              <a:buNone/>
              <a:defRPr/>
            </a:pPr>
            <a:r>
              <a:rPr lang="en-US" sz="2400" b="1" dirty="0">
                <a:solidFill>
                  <a:srgbClr val="000000"/>
                </a:solidFill>
                <a:latin typeface="Consolas" panose="020B0609020204030204" pitchFamily="49" charset="0"/>
              </a:rPr>
              <a:t>CommissionEmployee</a:t>
            </a:r>
            <a:r>
              <a:rPr lang="en-US" sz="2400" b="1" dirty="0">
                <a:solidFill>
                  <a:srgbClr val="000000"/>
                </a:solidFill>
                <a:latin typeface="+mn-lt"/>
              </a:rPr>
              <a:t> Constructor</a:t>
            </a:r>
          </a:p>
          <a:p>
            <a:pPr eaLnBrk="1" hangingPunct="1">
              <a:defRPr/>
            </a:pPr>
            <a:r>
              <a:rPr lang="en-US" sz="2400" dirty="0">
                <a:solidFill>
                  <a:srgbClr val="000000"/>
                </a:solidFill>
                <a:latin typeface="+mn-lt"/>
              </a:rPr>
              <a:t>The </a:t>
            </a:r>
            <a:r>
              <a:rPr lang="en-US" sz="2400" dirty="0">
                <a:solidFill>
                  <a:srgbClr val="000000"/>
                </a:solidFill>
                <a:latin typeface="Consolas" panose="020B0609020204030204" pitchFamily="49" charset="0"/>
                <a:cs typeface="Consolas" panose="020B0609020204030204" pitchFamily="49" charset="0"/>
              </a:rPr>
              <a:t>CommissionEmployee</a:t>
            </a:r>
            <a:r>
              <a:rPr lang="en-US" sz="2400" dirty="0">
                <a:solidFill>
                  <a:srgbClr val="000000"/>
                </a:solidFill>
                <a:latin typeface="+mn-lt"/>
              </a:rPr>
              <a:t> constructor definition </a:t>
            </a:r>
            <a:r>
              <a:rPr lang="en-US" sz="2400" b="1" dirty="0">
                <a:solidFill>
                  <a:srgbClr val="000000"/>
                </a:solidFill>
                <a:latin typeface="+mn-lt"/>
              </a:rPr>
              <a:t>purposely does not use member-initializer syntax </a:t>
            </a:r>
            <a:r>
              <a:rPr lang="en-US" sz="2400" dirty="0">
                <a:solidFill>
                  <a:srgbClr val="000000"/>
                </a:solidFill>
                <a:latin typeface="+mn-lt"/>
              </a:rPr>
              <a:t>in the first several examples of this section, so that we can demonstrate how </a:t>
            </a:r>
            <a:r>
              <a:rPr lang="en-US" sz="2400" dirty="0">
                <a:solidFill>
                  <a:srgbClr val="000000"/>
                </a:solidFill>
                <a:latin typeface="Consolas" panose="020B0609020204030204" pitchFamily="49" charset="0"/>
                <a:cs typeface="Consolas" panose="020B0609020204030204" pitchFamily="49" charset="0"/>
              </a:rPr>
              <a:t>private</a:t>
            </a:r>
            <a:r>
              <a:rPr lang="en-US" sz="2400" dirty="0">
                <a:solidFill>
                  <a:srgbClr val="000000"/>
                </a:solidFill>
                <a:latin typeface="+mn-lt"/>
              </a:rPr>
              <a:t> and </a:t>
            </a:r>
            <a:r>
              <a:rPr lang="en-US" sz="2400" dirty="0">
                <a:solidFill>
                  <a:srgbClr val="000000"/>
                </a:solidFill>
                <a:latin typeface="Consolas" panose="020B0609020204030204" pitchFamily="49" charset="0"/>
                <a:cs typeface="Consolas" panose="020B0609020204030204" pitchFamily="49" charset="0"/>
              </a:rPr>
              <a:t>protected</a:t>
            </a:r>
            <a:r>
              <a:rPr lang="en-US" sz="2400" dirty="0">
                <a:solidFill>
                  <a:srgbClr val="000000"/>
                </a:solidFill>
                <a:latin typeface="+mn-lt"/>
              </a:rPr>
              <a:t> specifiers affect member access in derived classes.</a:t>
            </a:r>
          </a:p>
          <a:p>
            <a:pPr lvl="1" eaLnBrk="1" hangingPunct="1">
              <a:defRPr/>
            </a:pPr>
            <a:r>
              <a:rPr lang="en-US" sz="2400" dirty="0">
                <a:solidFill>
                  <a:srgbClr val="000000"/>
                </a:solidFill>
                <a:latin typeface="+mn-lt"/>
              </a:rPr>
              <a:t>Later in this section, we’ll return to using member-initializer lists in the constructors</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4224041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11.3.1 Creating and Using a </a:t>
            </a:r>
            <a:r>
              <a:rPr lang="en-US" dirty="0">
                <a:solidFill>
                  <a:schemeClr val="tx2"/>
                </a:solidFill>
                <a:latin typeface="Consolas" panose="020B0609020204030204" pitchFamily="49" charset="0"/>
              </a:rPr>
              <a:t>CommissionEmployee</a:t>
            </a:r>
            <a:r>
              <a:rPr lang="en-US" dirty="0">
                <a:solidFill>
                  <a:schemeClr val="tx2"/>
                </a:solidFill>
              </a:rPr>
              <a:t> Class </a:t>
            </a:r>
            <a:r>
              <a:rPr lang="en-US" sz="2000" b="0" dirty="0" smtClean="0">
                <a:solidFill>
                  <a:schemeClr val="tx2"/>
                </a:solidFill>
              </a:rPr>
              <a:t>(3 </a:t>
            </a:r>
            <a:r>
              <a:rPr lang="en-US" sz="2000" b="0" dirty="0">
                <a:solidFill>
                  <a:schemeClr val="tx2"/>
                </a:solidFill>
              </a:rPr>
              <a:t>of 3)</a:t>
            </a:r>
            <a:endParaRPr lang="en-IN"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Consolas" panose="020B0609020204030204" pitchFamily="49" charset="0"/>
                <a:cs typeface="Consolas" panose="020B0609020204030204" pitchFamily="49" charset="0"/>
              </a:rPr>
              <a:t>CommissionEmployee</a:t>
            </a:r>
            <a:r>
              <a:rPr lang="en-US" sz="2400" b="1" dirty="0">
                <a:solidFill>
                  <a:srgbClr val="000000"/>
                </a:solidFill>
                <a:latin typeface="+mn-lt"/>
              </a:rPr>
              <a:t> </a:t>
            </a:r>
            <a:r>
              <a:rPr lang="en-US" sz="2400" b="1" dirty="0">
                <a:solidFill>
                  <a:srgbClr val="000000"/>
                </a:solidFill>
                <a:latin typeface="+mn-lt"/>
                <a:cs typeface="Times New Roman" pitchFamily="18" charset="0"/>
              </a:rPr>
              <a:t>Member Functions </a:t>
            </a:r>
            <a:r>
              <a:rPr lang="en-US" sz="2400" b="1" dirty="0">
                <a:solidFill>
                  <a:srgbClr val="000000"/>
                </a:solidFill>
                <a:latin typeface="Consolas" panose="020B0609020204030204" pitchFamily="49" charset="0"/>
                <a:cs typeface="Consolas" panose="020B0609020204030204" pitchFamily="49" charset="0"/>
              </a:rPr>
              <a:t>earnings</a:t>
            </a:r>
            <a:r>
              <a:rPr lang="en-US" sz="2400" b="1" dirty="0">
                <a:solidFill>
                  <a:srgbClr val="000000"/>
                </a:solidFill>
                <a:latin typeface="+mn-lt"/>
              </a:rPr>
              <a:t> </a:t>
            </a:r>
            <a:r>
              <a:rPr lang="en-US" sz="2400" b="1" dirty="0">
                <a:solidFill>
                  <a:srgbClr val="000000"/>
                </a:solidFill>
                <a:latin typeface="+mn-lt"/>
                <a:cs typeface="Times New Roman" pitchFamily="18" charset="0"/>
              </a:rPr>
              <a:t>and</a:t>
            </a:r>
            <a:r>
              <a:rPr lang="en-US" sz="2400" b="1" dirty="0">
                <a:solidFill>
                  <a:srgbClr val="000000"/>
                </a:solidFill>
                <a:latin typeface="+mn-lt"/>
              </a:rPr>
              <a:t> </a:t>
            </a:r>
            <a:r>
              <a:rPr lang="en-US" sz="2400" b="1" dirty="0">
                <a:solidFill>
                  <a:srgbClr val="000000"/>
                </a:solidFill>
                <a:latin typeface="Consolas" panose="020B0609020204030204" pitchFamily="49" charset="0"/>
                <a:cs typeface="Consolas" panose="020B0609020204030204" pitchFamily="49" charset="0"/>
              </a:rPr>
              <a:t>toString</a:t>
            </a:r>
          </a:p>
          <a:p>
            <a:pPr eaLnBrk="1" hangingPunct="1">
              <a:defRPr/>
            </a:pPr>
            <a:r>
              <a:rPr lang="en-US" sz="2400" dirty="0">
                <a:solidFill>
                  <a:srgbClr val="000000"/>
                </a:solidFill>
                <a:latin typeface="+mn-lt"/>
              </a:rPr>
              <a:t>Member function </a:t>
            </a:r>
            <a:r>
              <a:rPr lang="en-US" sz="2400" dirty="0">
                <a:solidFill>
                  <a:srgbClr val="000000"/>
                </a:solidFill>
                <a:latin typeface="Consolas" panose="020B0609020204030204" pitchFamily="49" charset="0"/>
                <a:cs typeface="Consolas" panose="020B0609020204030204" pitchFamily="49" charset="0"/>
              </a:rPr>
              <a:t>earnings</a:t>
            </a:r>
            <a:r>
              <a:rPr lang="en-US" sz="2400" dirty="0">
                <a:solidFill>
                  <a:srgbClr val="000000"/>
                </a:solidFill>
                <a:latin typeface="+mn-lt"/>
              </a:rPr>
              <a:t> calculates a </a:t>
            </a:r>
            <a:r>
              <a:rPr lang="en-US" sz="2400" dirty="0">
                <a:solidFill>
                  <a:srgbClr val="000000"/>
                </a:solidFill>
                <a:latin typeface="Consolas" panose="020B0609020204030204" pitchFamily="49" charset="0"/>
                <a:cs typeface="Consolas" panose="020B0609020204030204" pitchFamily="49" charset="0"/>
              </a:rPr>
              <a:t>CommissionEmployee</a:t>
            </a:r>
            <a:r>
              <a:rPr lang="en-US" sz="2400" dirty="0">
                <a:solidFill>
                  <a:srgbClr val="000000"/>
                </a:solidFill>
                <a:latin typeface="+mn-lt"/>
              </a:rPr>
              <a:t>’s earnings.</a:t>
            </a:r>
          </a:p>
          <a:p>
            <a:pPr eaLnBrk="1" hangingPunct="1">
              <a:defRPr/>
            </a:pPr>
            <a:r>
              <a:rPr lang="en-US" sz="2400" dirty="0">
                <a:solidFill>
                  <a:srgbClr val="000000"/>
                </a:solidFill>
                <a:latin typeface="+mn-lt"/>
              </a:rPr>
              <a:t>Member function </a:t>
            </a:r>
            <a:r>
              <a:rPr lang="en-US" sz="2400" dirty="0">
                <a:solidFill>
                  <a:srgbClr val="000000"/>
                </a:solidFill>
                <a:latin typeface="Consolas" panose="020B0609020204030204" pitchFamily="49" charset="0"/>
                <a:cs typeface="Consolas" panose="020B0609020204030204" pitchFamily="49" charset="0"/>
              </a:rPr>
              <a:t>toString</a:t>
            </a:r>
            <a:r>
              <a:rPr lang="en-US" sz="2400" dirty="0">
                <a:solidFill>
                  <a:srgbClr val="000000"/>
                </a:solidFill>
                <a:latin typeface="+mn-lt"/>
              </a:rPr>
              <a:t> </a:t>
            </a:r>
            <a:r>
              <a:rPr lang="en-US" sz="2400" dirty="0" smtClean="0">
                <a:solidFill>
                  <a:srgbClr val="000000"/>
                </a:solidFill>
                <a:latin typeface="+mn-lt"/>
              </a:rPr>
              <a:t>displays </a:t>
            </a:r>
            <a:r>
              <a:rPr lang="en-US" sz="2400" dirty="0">
                <a:solidFill>
                  <a:srgbClr val="000000"/>
                </a:solidFill>
                <a:latin typeface="+mn-lt"/>
              </a:rPr>
              <a:t>the values of a </a:t>
            </a:r>
            <a:r>
              <a:rPr lang="en-US" sz="2400" dirty="0" smtClean="0">
                <a:solidFill>
                  <a:srgbClr val="000000"/>
                </a:solidFill>
                <a:latin typeface="Consolas" panose="020B0609020204030204" pitchFamily="49" charset="0"/>
                <a:cs typeface="Consolas" panose="020B0609020204030204" pitchFamily="49" charset="0"/>
              </a:rPr>
              <a:t>CommissionEmployee</a:t>
            </a:r>
            <a:r>
              <a:rPr lang="en-US" sz="2400" dirty="0" smtClean="0">
                <a:solidFill>
                  <a:srgbClr val="000000"/>
                </a:solidFill>
                <a:latin typeface="+mn-lt"/>
                <a:cs typeface="Consolas" panose="020B0609020204030204" pitchFamily="49" charset="0"/>
              </a:rPr>
              <a:t> object</a:t>
            </a:r>
            <a:r>
              <a:rPr lang="en-US" sz="2400" dirty="0" smtClean="0">
                <a:solidFill>
                  <a:srgbClr val="000000"/>
                </a:solidFill>
                <a:latin typeface="+mn-lt"/>
              </a:rPr>
              <a:t>’s data </a:t>
            </a:r>
            <a:r>
              <a:rPr lang="en-US" sz="2400" dirty="0">
                <a:solidFill>
                  <a:srgbClr val="000000"/>
                </a:solidFill>
                <a:latin typeface="+mn-lt"/>
              </a:rPr>
              <a:t>members.</a:t>
            </a:r>
          </a:p>
          <a:p>
            <a:pPr marL="0" indent="0">
              <a:buNone/>
              <a:defRPr/>
            </a:pPr>
            <a:r>
              <a:rPr lang="en-US" sz="2400" b="1" dirty="0">
                <a:solidFill>
                  <a:srgbClr val="000000"/>
                </a:solidFill>
                <a:latin typeface="+mn-lt"/>
                <a:cs typeface="Times New Roman" pitchFamily="18" charset="0"/>
              </a:rPr>
              <a:t>Testing Class </a:t>
            </a:r>
            <a:r>
              <a:rPr lang="en-US" sz="2400" b="1" dirty="0">
                <a:solidFill>
                  <a:srgbClr val="000000"/>
                </a:solidFill>
                <a:latin typeface="Consolas" panose="020B0609020204030204" pitchFamily="49" charset="0"/>
                <a:cs typeface="Consolas" panose="020B0609020204030204" pitchFamily="49" charset="0"/>
              </a:rPr>
              <a:t>CommissionEmployee</a:t>
            </a:r>
          </a:p>
          <a:p>
            <a:pPr eaLnBrk="1" hangingPunct="1">
              <a:defRPr/>
            </a:pPr>
            <a:r>
              <a:rPr lang="en-US" sz="2400" dirty="0">
                <a:solidFill>
                  <a:srgbClr val="000000"/>
                </a:solidFill>
                <a:latin typeface="+mn-lt"/>
              </a:rPr>
              <a:t>Figure 11.6 tests class </a:t>
            </a:r>
            <a:r>
              <a:rPr lang="en-US" sz="2400" dirty="0">
                <a:solidFill>
                  <a:srgbClr val="000000"/>
                </a:solidFill>
                <a:latin typeface="Consolas" panose="020B0609020204030204" pitchFamily="49" charset="0"/>
                <a:cs typeface="Consolas" panose="020B0609020204030204" pitchFamily="49" charset="0"/>
              </a:rPr>
              <a:t>CommissionEmployee</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333542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11.6 </a:t>
            </a:r>
            <a:r>
              <a:rPr lang="en-IN" dirty="0" smtClean="0">
                <a:latin typeface="Consolas" panose="020B0609020204030204" pitchFamily="49" charset="0"/>
                <a:cs typeface="Consolas" panose="020B0609020204030204" pitchFamily="49" charset="0"/>
              </a:rPr>
              <a:t>CommissionEmployee</a:t>
            </a:r>
            <a:r>
              <a:rPr lang="en-IN" dirty="0" smtClean="0">
                <a:latin typeface="Times New Roman" panose="02020603050405020304" pitchFamily="18" charset="0"/>
                <a:cs typeface="Times New Roman" panose="02020603050405020304" pitchFamily="18" charset="0"/>
              </a:rPr>
              <a:t> </a:t>
            </a:r>
            <a:r>
              <a:rPr lang="en-IN" dirty="0" smtClean="0"/>
              <a:t>Class Test Program </a:t>
            </a:r>
            <a:r>
              <a:rPr lang="en-IN" sz="2000" b="0" dirty="0" smtClean="0"/>
              <a:t>(1 of 3)</a:t>
            </a:r>
            <a:endParaRPr lang="en-IN" sz="2000" b="0" dirty="0"/>
          </a:p>
        </p:txBody>
      </p:sp>
      <p:pic>
        <p:nvPicPr>
          <p:cNvPr id="5" name="Picture 4" descr="Computer code and output. The code has 29 lines. The lines read as follows. Line 1. forward slash forward slash F i g period 11 period 6 colon f i g 11 underscore 06 period c p p. Line 2. forward slash forward slash Commission Employee class test program period. Line 3. hash include left angle bracket i o stream right angle bracket. Line 4. hash include left angle bracket i o m a n i p right angle bracket. Line 5. hash include double quote Commission Employee period h double quote forward slash forward slash Commission Employee class definition. Line 6. using name space s t d semicolon. Line 7. Blank. Line 8. i n t main left parenthesis right parenthesis left brace. Line 9, indented once. forward slash forward slash instantiate a Commission Employee object. Line 10, indented once. Commission Employee employee left brace double quote Sue double quote comma double quote Jones double quote comma double quote 222 hyphen 22 hyphen 2222 double quote comma 10000 comma period 06 right brace semicolon. Line 11. Blank. Line 12, indented once. forward slash forward slash get commission employee data. Line 13, indented once. c out left angle bracket left angle bracket fixed left angle bracket left angle bracket set precision left parenthesis 2 right parenthesis semicolon forward slash forward slash set floating hyphen point formatting. Line 14, indented once. c out left angle bracket left angle bracket double quote Employee information obtained by get functions colon back slash n double quote. Line 15, indented twice. left angle bracket left angle bracket double quote back slash n First name is double quote left angle bracket left angle bracket employee period get First Name left parenthesis right parenthesis. The words, employee period get First Name left parenthesis right parenthesis are highlighted. Line 16, indented twice. left angle bracket left angle bracket double quote back slash n Last name is double quote left angle bracket left angle bracket employee period get Last Name left parenthesis right parenthesis. The words, employee period get Last Name left parenthesis right parenthesis are highlighted. Line 17, indented twice. left angle bracket left angle bracket double quote back slash n Social security number is double quote. Line 18, indented twice. left angle bracket left angle bracket employee period get Social Security Number left parenthesis right parenthesis. Line 19, indented twice. left angle bracket left angle bracket double quote back slash n Gross sales is double quote left angle bracket left angle bracket employee period get Gross Sales left parenthesis right parenthesis. The words, employee period get Gross Sales left parenthesis right parenthesis are highlighted. Line 20, indented twice. left angle bracket left angle bracket double quote back slash n Commission rate is double quote left angle bracket left angle bracket employee period get Commission Rate left parenthesis right parenthesis left angle bracket left angle bracket end l semicolon. The words, employee period get Commission Rate left parenthesis right parenthesis are highlighted."/>
          <p:cNvPicPr>
            <a:picLocks noChangeAspect="1"/>
          </p:cNvPicPr>
          <p:nvPr/>
        </p:nvPicPr>
        <p:blipFill>
          <a:blip r:embed="rId2"/>
          <a:stretch>
            <a:fillRect/>
          </a:stretch>
        </p:blipFill>
        <p:spPr>
          <a:xfrm>
            <a:off x="756127" y="1890109"/>
            <a:ext cx="7631746" cy="4165079"/>
          </a:xfrm>
          <a:prstGeom prst="rect">
            <a:avLst/>
          </a:prstGeom>
        </p:spPr>
      </p:pic>
    </p:spTree>
    <p:extLst>
      <p:ext uri="{BB962C8B-B14F-4D97-AF65-F5344CB8AC3E}">
        <p14:creationId xmlns:p14="http://schemas.microsoft.com/office/powerpoint/2010/main" val="1519681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11.6 </a:t>
            </a:r>
            <a:r>
              <a:rPr lang="en-IN" dirty="0">
                <a:latin typeface="Consolas" panose="020B0609020204030204" pitchFamily="49" charset="0"/>
                <a:cs typeface="Consolas" panose="020B0609020204030204" pitchFamily="49" charset="0"/>
              </a:rPr>
              <a:t>CommissionEmployee</a:t>
            </a:r>
            <a:r>
              <a:rPr lang="en-IN" dirty="0"/>
              <a:t> Class Test </a:t>
            </a:r>
            <a:r>
              <a:rPr lang="en-IN" dirty="0" smtClean="0"/>
              <a:t>Program </a:t>
            </a:r>
            <a:r>
              <a:rPr lang="en-IN" sz="2000" b="0" dirty="0" smtClean="0"/>
              <a:t>(2 </a:t>
            </a:r>
            <a:r>
              <a:rPr lang="en-IN" sz="2000" b="0" dirty="0"/>
              <a:t>of 3)</a:t>
            </a:r>
            <a:endParaRPr lang="en-IN" dirty="0"/>
          </a:p>
        </p:txBody>
      </p:sp>
      <p:pic>
        <p:nvPicPr>
          <p:cNvPr id="5" name="Picture 4" descr="The code continues. Line 21. Blank. Line 22, indented once. employee period set Gross Sales left parenthesis 8000 right parenthesis semicolon forward slash forward slash set gross sales. Line 23, indented once. employee period set Commission Rate left parenthesis period 1 right parenthesis semicolon forward slash forward slash set commission rate. Lines 22 and 23 are highlighted. Line 24, indented once. c out left angle bracket left angle bracket double quote back slash n Updated employee information from function to String colon back slash n back slash n double quote. Line 25, indented twice. left angle bracket left angle bracket employee period to String left parenthesis right parenthesis semicolon. Line 26. Blank. Line 27, indented once. forward slash forward slash display the employee single quote s earnings. Line 28, indented once. c out left angle bracket left angle bracket double quote back slash n back slash n Employee single quote s earnings colon dollar sign double quote left angle bracket left angle bracket left angle bracket left angle bracket end l semicolon. Line 29. right brace."/>
          <p:cNvPicPr>
            <a:picLocks noChangeAspect="1"/>
          </p:cNvPicPr>
          <p:nvPr/>
        </p:nvPicPr>
        <p:blipFill>
          <a:blip r:embed="rId2"/>
          <a:stretch>
            <a:fillRect/>
          </a:stretch>
        </p:blipFill>
        <p:spPr>
          <a:xfrm>
            <a:off x="914857" y="2242670"/>
            <a:ext cx="7314285" cy="1930159"/>
          </a:xfrm>
          <a:prstGeom prst="rect">
            <a:avLst/>
          </a:prstGeom>
        </p:spPr>
      </p:pic>
    </p:spTree>
    <p:extLst>
      <p:ext uri="{BB962C8B-B14F-4D97-AF65-F5344CB8AC3E}">
        <p14:creationId xmlns:p14="http://schemas.microsoft.com/office/powerpoint/2010/main" val="1842326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11.6 </a:t>
            </a:r>
            <a:r>
              <a:rPr lang="en-IN" dirty="0">
                <a:latin typeface="Consolas" panose="020B0609020204030204" pitchFamily="49" charset="0"/>
                <a:cs typeface="Consolas" panose="020B0609020204030204" pitchFamily="49" charset="0"/>
              </a:rPr>
              <a:t>CommissionEmployee</a:t>
            </a:r>
            <a:r>
              <a:rPr lang="en-IN" dirty="0"/>
              <a:t> Class Test </a:t>
            </a:r>
            <a:r>
              <a:rPr lang="en-IN" dirty="0" smtClean="0"/>
              <a:t>Program </a:t>
            </a:r>
            <a:r>
              <a:rPr lang="en-IN" sz="2000" b="0" dirty="0" smtClean="0"/>
              <a:t>(3 </a:t>
            </a:r>
            <a:r>
              <a:rPr lang="en-IN" sz="2000" b="0" dirty="0"/>
              <a:t>of 3)</a:t>
            </a:r>
            <a:endParaRPr lang="en-IN" dirty="0"/>
          </a:p>
        </p:txBody>
      </p:sp>
      <p:pic>
        <p:nvPicPr>
          <p:cNvPr id="4" name="Picture 3" descr="The code output has 12 lines. The lines read as follows. Line 1. Employee information obtained by get functions colon. Line 2. First name is Sue. Line 3. Last name is Jones. Line 4. Social security number is 2 2 2 hyphen 2 2 hyphen 2 2 2 2. Line 5. Gross sales is 10000.00. Line 6. Commission rate is 0.06. Line 7. Updated employee information from function to String colon. Line 8. commission employee colon Sue Jones. Line 9. social security number colon 2 2 2 hyphen 2 2 hyphen 2 2 2 2. Line 10. gross sales colon 8000.00. Line 11. commission rate colon 0.10. Line 12. Employee single quote s earnings colon dollar sign 800.00."/>
          <p:cNvPicPr>
            <a:picLocks noChangeAspect="1"/>
          </p:cNvPicPr>
          <p:nvPr/>
        </p:nvPicPr>
        <p:blipFill>
          <a:blip r:embed="rId2"/>
          <a:stretch>
            <a:fillRect/>
          </a:stretch>
        </p:blipFill>
        <p:spPr>
          <a:xfrm>
            <a:off x="743428" y="1953341"/>
            <a:ext cx="7657143" cy="3352381"/>
          </a:xfrm>
          <a:prstGeom prst="rect">
            <a:avLst/>
          </a:prstGeom>
        </p:spPr>
      </p:pic>
    </p:spTree>
    <p:extLst>
      <p:ext uri="{BB962C8B-B14F-4D97-AF65-F5344CB8AC3E}">
        <p14:creationId xmlns:p14="http://schemas.microsoft.com/office/powerpoint/2010/main" val="417449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Objectives </a:t>
            </a:r>
            <a:r>
              <a:rPr lang="en-US" sz="2000" b="0" dirty="0" smtClean="0">
                <a:solidFill>
                  <a:schemeClr val="tx2"/>
                </a:solidFill>
              </a:rPr>
              <a:t>(2 </a:t>
            </a:r>
            <a:r>
              <a:rPr lang="en-US" sz="2000" b="0" dirty="0">
                <a:solidFill>
                  <a:schemeClr val="tx2"/>
                </a:solidFill>
              </a:rPr>
              <a:t>of 2)</a:t>
            </a:r>
            <a:endParaRPr lang="en-IN" dirty="0">
              <a:solidFill>
                <a:schemeClr val="tx2"/>
              </a:solidFill>
            </a:endParaRPr>
          </a:p>
        </p:txBody>
      </p:sp>
      <p:sp>
        <p:nvSpPr>
          <p:cNvPr id="3" name="Text Placeholder 2"/>
          <p:cNvSpPr>
            <a:spLocks noGrp="1"/>
          </p:cNvSpPr>
          <p:nvPr>
            <p:ph idx="1"/>
          </p:nvPr>
        </p:nvSpPr>
        <p:spPr/>
        <p:txBody>
          <a:bodyPr/>
          <a:lstStyle/>
          <a:p>
            <a:pPr marL="0" indent="0">
              <a:buNone/>
            </a:pPr>
            <a:r>
              <a:rPr lang="en-IN" sz="2400" b="1" dirty="0" smtClean="0">
                <a:solidFill>
                  <a:schemeClr val="tx2"/>
                </a:solidFill>
                <a:latin typeface="+mn-lt"/>
              </a:rPr>
              <a:t>11.6</a:t>
            </a:r>
            <a:r>
              <a:rPr lang="en-IN" sz="2400" dirty="0" smtClean="0">
                <a:latin typeface="+mn-lt"/>
              </a:rPr>
              <a:t> Understand </a:t>
            </a:r>
            <a:r>
              <a:rPr lang="en-IN" sz="2400" dirty="0">
                <a:latin typeface="+mn-lt"/>
              </a:rPr>
              <a:t>the differences between </a:t>
            </a:r>
            <a:r>
              <a:rPr lang="en-IN" sz="2400" dirty="0">
                <a:latin typeface="Consolas" panose="020B0609020204030204" pitchFamily="49" charset="0"/>
              </a:rPr>
              <a:t>public, protected</a:t>
            </a:r>
            <a:r>
              <a:rPr lang="en-IN" sz="2400" dirty="0">
                <a:latin typeface="+mn-lt"/>
              </a:rPr>
              <a:t> and </a:t>
            </a:r>
            <a:r>
              <a:rPr lang="en-IN" sz="2400" dirty="0">
                <a:latin typeface="Consolas" panose="020B0609020204030204" pitchFamily="49" charset="0"/>
              </a:rPr>
              <a:t>private</a:t>
            </a:r>
            <a:r>
              <a:rPr lang="en-IN" sz="2400" dirty="0">
                <a:latin typeface="+mn-lt"/>
              </a:rPr>
              <a:t> inheritance.</a:t>
            </a:r>
          </a:p>
          <a:p>
            <a:pPr marL="0" indent="0">
              <a:buNone/>
            </a:pPr>
            <a:r>
              <a:rPr lang="en-IN" sz="2400" b="1" dirty="0" smtClean="0">
                <a:solidFill>
                  <a:schemeClr val="tx2"/>
                </a:solidFill>
                <a:latin typeface="+mn-lt"/>
              </a:rPr>
              <a:t>11.7</a:t>
            </a:r>
            <a:r>
              <a:rPr lang="en-IN" sz="2400" dirty="0" smtClean="0">
                <a:latin typeface="+mn-lt"/>
              </a:rPr>
              <a:t> Use </a:t>
            </a:r>
            <a:r>
              <a:rPr lang="en-IN" sz="2400" dirty="0">
                <a:latin typeface="+mn-lt"/>
              </a:rPr>
              <a:t>inheritance to customize existing software</a:t>
            </a:r>
            <a:r>
              <a:rPr lang="en-IN" sz="2400" dirty="0" smtClean="0">
                <a:latin typeface="+mn-lt"/>
              </a:rPr>
              <a:t>.</a:t>
            </a:r>
            <a:endParaRPr lang="en-US" sz="2400" dirty="0">
              <a:latin typeface="+mn-lt"/>
            </a:endParaRPr>
          </a:p>
        </p:txBody>
      </p:sp>
    </p:spTree>
    <p:extLst>
      <p:ext uri="{BB962C8B-B14F-4D97-AF65-F5344CB8AC3E}">
        <p14:creationId xmlns:p14="http://schemas.microsoft.com/office/powerpoint/2010/main" val="3951361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smtClean="0">
                <a:solidFill>
                  <a:schemeClr val="tx2"/>
                </a:solidFill>
                <a:latin typeface="Times New Roman" panose="02020603050405020304" pitchFamily="18" charset="0"/>
                <a:cs typeface="Times New Roman" panose="02020603050405020304" pitchFamily="18" charset="0"/>
              </a:rPr>
              <a:t>11.3.2 Creating a </a:t>
            </a:r>
            <a:r>
              <a:rPr lang="en-US" sz="2800" dirty="0" smtClean="0">
                <a:solidFill>
                  <a:schemeClr val="tx2"/>
                </a:solidFill>
                <a:latin typeface="Consolas" panose="020B0609020204030204" pitchFamily="49" charset="0"/>
                <a:cs typeface="Consolas" panose="020B0609020204030204" pitchFamily="49" charset="0"/>
              </a:rPr>
              <a:t>BasePlusCommissionEmployee</a:t>
            </a:r>
            <a:r>
              <a:rPr lang="en-US" sz="2800" dirty="0" smtClean="0">
                <a:solidFill>
                  <a:schemeClr val="tx2"/>
                </a:solidFill>
                <a:latin typeface="Times New Roman" panose="02020603050405020304" pitchFamily="18" charset="0"/>
                <a:cs typeface="Times New Roman" panose="02020603050405020304" pitchFamily="18" charset="0"/>
              </a:rPr>
              <a:t> Class Without Using Inheritance </a:t>
            </a:r>
            <a:r>
              <a:rPr lang="en-US" sz="2000" b="0" dirty="0" smtClean="0">
                <a:solidFill>
                  <a:schemeClr val="tx2"/>
                </a:solidFill>
                <a:latin typeface="Times New Roman" panose="02020603050405020304" pitchFamily="18" charset="0"/>
                <a:cs typeface="Times New Roman" panose="02020603050405020304" pitchFamily="18" charset="0"/>
              </a:rPr>
              <a:t>(1 of 6)</a:t>
            </a:r>
            <a:endParaRPr lang="en-IN" sz="2000" b="0" dirty="0"/>
          </a:p>
        </p:txBody>
      </p:sp>
      <p:sp>
        <p:nvSpPr>
          <p:cNvPr id="6" name="Text Placeholder 5"/>
          <p:cNvSpPr>
            <a:spLocks noGrp="1"/>
          </p:cNvSpPr>
          <p:nvPr>
            <p:ph type="body" idx="1"/>
          </p:nvPr>
        </p:nvSpPr>
        <p:spPr/>
        <p:txBody>
          <a:bodyPr/>
          <a:lstStyle/>
          <a:p>
            <a:r>
              <a:rPr lang="en-US" altLang="en-US" sz="2400" dirty="0">
                <a:solidFill>
                  <a:srgbClr val="000000"/>
                </a:solidFill>
                <a:latin typeface="+mn-lt"/>
              </a:rPr>
              <a:t>We now discuss the second part of our introduction to inheritance by creating and testing (a completely new and) independent class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(Figs. 11.7–11.8), which contains a first name, last name, social security number, gross sales amount, commission rate </a:t>
            </a:r>
            <a:r>
              <a:rPr lang="en-US" altLang="en-US" sz="2400" b="1" dirty="0">
                <a:solidFill>
                  <a:srgbClr val="000000"/>
                </a:solidFill>
                <a:latin typeface="+mn-lt"/>
              </a:rPr>
              <a:t>and</a:t>
            </a:r>
            <a:r>
              <a:rPr lang="en-US" altLang="en-US" sz="2400" dirty="0">
                <a:solidFill>
                  <a:srgbClr val="000000"/>
                </a:solidFill>
                <a:latin typeface="+mn-lt"/>
              </a:rPr>
              <a:t> base salary</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47882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nchor="b"/>
          <a:lstStyle/>
          <a:p>
            <a:r>
              <a:rPr lang="en-IN" sz="3200" dirty="0" smtClean="0"/>
              <a:t>Figure 11.7 </a:t>
            </a:r>
            <a:r>
              <a:rPr lang="en-IN" sz="3200" dirty="0" smtClean="0">
                <a:latin typeface="Consolas" panose="020B0609020204030204" pitchFamily="49" charset="0"/>
                <a:cs typeface="Consolas" panose="020B0609020204030204" pitchFamily="49" charset="0"/>
              </a:rPr>
              <a:t>BasePlusCommissionEmployee</a:t>
            </a:r>
            <a:r>
              <a:rPr lang="en-IN" sz="3200" dirty="0" smtClean="0"/>
              <a:t> Class Header </a:t>
            </a:r>
            <a:r>
              <a:rPr lang="en-IN" sz="2000" b="0" dirty="0" smtClean="0"/>
              <a:t>(1 of 2)</a:t>
            </a:r>
            <a:endParaRPr lang="en-IN" sz="2000" b="0" dirty="0"/>
          </a:p>
        </p:txBody>
      </p:sp>
      <p:pic>
        <p:nvPicPr>
          <p:cNvPr id="3" name="Picture 2" descr="Computer code has 43 lines. The lines read as follows. Line 1. forward slash forward slash F i g period 11 period 7 colon Base Plus Commission Employee period h. Line 2. forward slash forward slash Base Plus Commission Employee class definition represents an employee. Line 3. forward slash forward slash that receives a base salary in addition to commission period. Line 4. hash if n d e f BASE PLUS underscore H. Line 5. hash define BASE PLUS underscore H. Line 6. Blank. Line 7. hash include left angle bracket string right angle bracket forward slash forward slash C plus plus standard string class. Line 8. Blank. Line 9. class Base Plus Commission Employee left brace. Line 10. public colon. Line 11, indented once. Base Plus Commission Employee left parenthesis c o n s t, s t d colon colon string ampersand comma c o n s t, s t d colon colon string ampersand comma. Line 12, indented twice. c o n s t, s t d colon colon string ampersand comma double equals 0 period 0 comma double equals 0 period 0 comma double equals 0 period 0 right parenthesis semicolon. The words, double equals 0 period 0 are highlighted. Line 13. Blank. Line 14, indented once. void set First Name left parenthesis c o n s t, s t d colon colon string ampersand right parenthesis semicolon forward slash forward slash set first name. Line 15, indented once. s t d colon colon string get First Name left parenthesis right parenthesis c o n s t semicolon forward slash forward slash return first name. Line 16. Blank. Line 17, indented once. void set Last Name left parenthesis c o n s t, s t d colon colon string ampersand right parenthesis semicolon forward slash forward slash set last name. Line 18, indented once. s t d colon colon string get Last Name left parenthesis right parenthesis c o n s t semicolon forward slash forward slash return last name. Line 19. Blank. Line 20, indented once. void set Social Security Number left parenthesis c o n s t, s t d colon colon string ampersand right parenthesis semicolon forward slash forward slash set S S N. Line 21, indented once. s t d colon colon string get Social Security Number left parenthesis right parenthesis c o n s t semicolon forward slash forward slash return S S N. Line 22. Blank."/>
          <p:cNvPicPr>
            <a:picLocks noChangeAspect="1"/>
          </p:cNvPicPr>
          <p:nvPr/>
        </p:nvPicPr>
        <p:blipFill>
          <a:blip r:embed="rId2"/>
          <a:stretch>
            <a:fillRect/>
          </a:stretch>
        </p:blipFill>
        <p:spPr>
          <a:xfrm>
            <a:off x="1328133" y="1972795"/>
            <a:ext cx="6487735" cy="4144300"/>
          </a:xfrm>
          <a:prstGeom prst="rect">
            <a:avLst/>
          </a:prstGeom>
        </p:spPr>
      </p:pic>
    </p:spTree>
    <p:extLst>
      <p:ext uri="{BB962C8B-B14F-4D97-AF65-F5344CB8AC3E}">
        <p14:creationId xmlns:p14="http://schemas.microsoft.com/office/powerpoint/2010/main" val="1571973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sz="3200" dirty="0"/>
              <a:t>Figure 11.7 </a:t>
            </a:r>
            <a:r>
              <a:rPr lang="en-IN" sz="3200" dirty="0" smtClean="0">
                <a:latin typeface="Consolas" panose="020B0609020204030204" pitchFamily="49" charset="0"/>
                <a:cs typeface="Consolas" panose="020B0609020204030204" pitchFamily="49" charset="0"/>
              </a:rPr>
              <a:t>BasePlusCommissionEmployee</a:t>
            </a:r>
            <a:r>
              <a:rPr lang="en-IN" sz="3200" dirty="0" smtClean="0"/>
              <a:t> Class Header </a:t>
            </a:r>
            <a:r>
              <a:rPr lang="en-IN" sz="2000" b="0" dirty="0" smtClean="0"/>
              <a:t>(2 </a:t>
            </a:r>
            <a:r>
              <a:rPr lang="en-IN" sz="2000" b="0" dirty="0"/>
              <a:t>of 2)</a:t>
            </a:r>
            <a:endParaRPr lang="en-IN" dirty="0"/>
          </a:p>
        </p:txBody>
      </p:sp>
      <p:pic>
        <p:nvPicPr>
          <p:cNvPr id="4" name="Picture 3" descr="The code continues. Line 23, indented once. void set Gross Sales left parenthesis double right parenthesis semicolon forward slash forward slash set gross sales amount. Line 24, indented once. double get Gross Sales left parenthesis right parenthesis c o n s t semicolon forward slash forward slash return gross sales amount. Line 25. Blank. Line 26, indented once. void set Commission Rate left parenthesis double right parenthesis semicolon forward slash forward slash set commission rate. Line 27, indented once. double get Commission Rate left parenthesis right parenthesis c o n s t semicolon forward slash forward slash return commission rate. Line 28. Blank. Line 29, indented once. void set Base Salary left parenthesis double right parenthesis semicolon forward slash forward slash set base salary. Line 30, indented once. double get Base Salary left parenthesis right parenthesis c o n s t semicolon forward slash forward slash return base salary. Lines 29 and 30 are highlighted. Line 31. Blank. Line 32, indented once. double earnings left parenthesis right parenthesis c o n s t semicolon forward slash forward slash calculate earnings. Line 33, indented once. s td colon colon string to String left parenthesis right parenthesis c o n s t semicolon forward slash forward slash create string representation. Line 34. private colon. Line 35, indented once. s t d colon colon string first Name semicolon. Line 36, indented once. s t d colon colon string last Name semicolon. Line 37, indented once. s t d colon colon string social Security Number semicolon. Line 38, indented once. double gross Sales semicolon forward slash forward slash gross weekly sales. Line 39, indented once. double commission Rate semicolon forward slash forward slash commission percentage. Line 40, indented once. double base Salary semicolon forward slash forward slash base salary. This line is highlighted. Line 41. right brace semicolon. Line 42. Blank. Line 43. hash end if."/>
          <p:cNvPicPr>
            <a:picLocks noChangeAspect="1"/>
          </p:cNvPicPr>
          <p:nvPr/>
        </p:nvPicPr>
        <p:blipFill>
          <a:blip r:embed="rId2"/>
          <a:stretch>
            <a:fillRect/>
          </a:stretch>
        </p:blipFill>
        <p:spPr>
          <a:xfrm>
            <a:off x="1455116" y="2068369"/>
            <a:ext cx="6233766" cy="4028860"/>
          </a:xfrm>
          <a:prstGeom prst="rect">
            <a:avLst/>
          </a:prstGeom>
        </p:spPr>
      </p:pic>
    </p:spTree>
    <p:extLst>
      <p:ext uri="{BB962C8B-B14F-4D97-AF65-F5344CB8AC3E}">
        <p14:creationId xmlns:p14="http://schemas.microsoft.com/office/powerpoint/2010/main" val="2330746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37968"/>
          </a:xfrm>
        </p:spPr>
        <p:txBody>
          <a:bodyPr anchor="b"/>
          <a:lstStyle/>
          <a:p>
            <a:r>
              <a:rPr lang="en-IN" sz="2800" dirty="0"/>
              <a:t>Figure 11.8 </a:t>
            </a:r>
            <a:r>
              <a:rPr lang="en-IN" sz="2800" dirty="0">
                <a:latin typeface="Consolas" panose="020B0609020204030204" pitchFamily="49" charset="0"/>
                <a:cs typeface="Consolas" panose="020B0609020204030204" pitchFamily="49" charset="0"/>
              </a:rPr>
              <a:t>BasePlusCommissionEmployee</a:t>
            </a:r>
            <a:r>
              <a:rPr lang="en-IN" sz="2800" dirty="0"/>
              <a:t> Class Represents an Employee Who Receives a Base Salary in Addition to a Commission </a:t>
            </a:r>
            <a:r>
              <a:rPr lang="en-IN" sz="2000" b="0" dirty="0"/>
              <a:t>(1 of 6)</a:t>
            </a:r>
          </a:p>
        </p:txBody>
      </p:sp>
      <p:pic>
        <p:nvPicPr>
          <p:cNvPr id="4" name="Picture 3" descr="Computer code has 107 lines. The lines read as follows. Line 1. forward slash forward slash F i g period 11 period 8 colon Base Plus Commission Employee period c p p. Line 2. forward slash forward slash Class Base Plus Commission Employee member hyphen function definitions period. Line 3. hash include left angle bracket i o m a n i p right angle bracket. Line 4. hash include left angle bracket s t d except right angle bracket. Line 5. hash include left angle bracket s stream right angle bracket. Line 6. hash include double quote Base Plus Commission Employee period h double quote. Line 7. using namespace s t d semicolon. Line 8. Blank. Line 9. forward slash forward slash constructor. Line 10. Base Plus Commission Employee colon colon Base Plus Commission Employee left parenthesis. Line 11, indented once. c o n s t string ampersand first comma c o n s t string ampersand last comma c o n s t string ampersand s s n comma. Line 12, indented once. double sales comma double rate comma double salary right parenthesis left brace. Line 13, indented once. first Name equals first semicolon forward slash forward slash should validate. Line 14, indented once. last Name equals last semicolon forward slash forward slash should validate. Line 15, indented once. social Security Number equals s s n semicolon forward slash forward slash should validate. Line 16, indented once. set Gross Sales left parenthesis sales right parenthesis semicolon forward slash forward slash validate and store gross sales. Line 17, indented once. set Commission Rate left parenthesis rate right parenthesis semicolon forward slash forward slash validate and store commission rate. Line 18, indented once. set Base Salary left parenthesis salary right parenthesis semicolon forward slash forward slash validate and store base salary. This line is highlighted. Line 19. right brace. Line 20. Blank."/>
          <p:cNvPicPr>
            <a:picLocks noChangeAspect="1"/>
          </p:cNvPicPr>
          <p:nvPr/>
        </p:nvPicPr>
        <p:blipFill>
          <a:blip r:embed="rId2"/>
          <a:stretch>
            <a:fillRect/>
          </a:stretch>
        </p:blipFill>
        <p:spPr>
          <a:xfrm>
            <a:off x="883111" y="1937314"/>
            <a:ext cx="7377778" cy="4101587"/>
          </a:xfrm>
          <a:prstGeom prst="rect">
            <a:avLst/>
          </a:prstGeom>
        </p:spPr>
      </p:pic>
    </p:spTree>
    <p:extLst>
      <p:ext uri="{BB962C8B-B14F-4D97-AF65-F5344CB8AC3E}">
        <p14:creationId xmlns:p14="http://schemas.microsoft.com/office/powerpoint/2010/main" val="3833617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49477"/>
          </a:xfrm>
        </p:spPr>
        <p:txBody>
          <a:bodyPr anchor="b"/>
          <a:lstStyle/>
          <a:p>
            <a:r>
              <a:rPr lang="en-IN" sz="2800" dirty="0"/>
              <a:t>Figure 11.8 </a:t>
            </a:r>
            <a:r>
              <a:rPr lang="en-IN" sz="2800" dirty="0">
                <a:latin typeface="Consolas" panose="020B0609020204030204" pitchFamily="49" charset="0"/>
                <a:cs typeface="Consolas" panose="020B0609020204030204" pitchFamily="49" charset="0"/>
              </a:rPr>
              <a:t>BasePlusCommissionEmployee</a:t>
            </a:r>
            <a:r>
              <a:rPr lang="en-IN" sz="2800" dirty="0"/>
              <a:t> Class Represents an Employee Who Receives a Base Salary in Addition to a Commission </a:t>
            </a:r>
            <a:r>
              <a:rPr lang="en-IN" sz="2000" b="0" dirty="0" smtClean="0"/>
              <a:t>(2 </a:t>
            </a:r>
            <a:r>
              <a:rPr lang="en-IN" sz="2000" b="0" dirty="0"/>
              <a:t>of 6)</a:t>
            </a:r>
            <a:endParaRPr lang="en-IN" sz="2000" dirty="0"/>
          </a:p>
        </p:txBody>
      </p:sp>
      <p:pic>
        <p:nvPicPr>
          <p:cNvPr id="4" name="Picture 3" descr="The code continues. Line 21. forward slash forward slash set first name. Line 22. void Base Plus Commission Employee colon colon set First Name left parenthesis c o n s t string ampersand first right parenthesis left brace. Line 23, indented once. first Name equals first semicolon forward slash forward slash should validate. Line 24. right brace. Line 25. Blank. Line 26. forward slash forward slash return first name. Line 27. string Base Plus Commission Employee colon colon get First Name left parenthesis right parenthesis c o n s t left brace. Line 28, indented once. return first Name semicolon. Line 29. right brace. Line 30. Blank. Line 31. forward slash forward slash set last name. Line 32. void Base Plus Commission Employee colon colon set Last Name left parenthesis c o n s t string ampersand last right parenthesis left brace. Line 33, indented once. last Name equals last semicolon forward slash forward slash should validate. Line 34. right brace. Line 35. Blank. Line 36. forward slash forward slash return last name. Line 37. string Base Plus Commission Employee colon colon get Last Name left parenthesis right parenthesis c o n s t left brace return last Name semicolon right brace. Line 38. Blank."/>
          <p:cNvPicPr>
            <a:picLocks noChangeAspect="1"/>
          </p:cNvPicPr>
          <p:nvPr/>
        </p:nvPicPr>
        <p:blipFill>
          <a:blip r:embed="rId2"/>
          <a:stretch>
            <a:fillRect/>
          </a:stretch>
        </p:blipFill>
        <p:spPr>
          <a:xfrm>
            <a:off x="1070006" y="1990430"/>
            <a:ext cx="7403174" cy="3758730"/>
          </a:xfrm>
          <a:prstGeom prst="rect">
            <a:avLst/>
          </a:prstGeom>
        </p:spPr>
      </p:pic>
    </p:spTree>
    <p:extLst>
      <p:ext uri="{BB962C8B-B14F-4D97-AF65-F5344CB8AC3E}">
        <p14:creationId xmlns:p14="http://schemas.microsoft.com/office/powerpoint/2010/main" val="3064524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67465"/>
          </a:xfrm>
        </p:spPr>
        <p:txBody>
          <a:bodyPr anchor="b"/>
          <a:lstStyle/>
          <a:p>
            <a:r>
              <a:rPr lang="en-IN" sz="2800" dirty="0"/>
              <a:t>Figure 11.8 </a:t>
            </a:r>
            <a:r>
              <a:rPr lang="en-IN" sz="2800" dirty="0">
                <a:latin typeface="Consolas" panose="020B0609020204030204" pitchFamily="49" charset="0"/>
                <a:cs typeface="Consolas" panose="020B0609020204030204" pitchFamily="49" charset="0"/>
              </a:rPr>
              <a:t>BasePlusCommissionEmployee</a:t>
            </a:r>
            <a:r>
              <a:rPr lang="en-IN" sz="2800" dirty="0"/>
              <a:t> Class Represents an Employee Who Receives a Base Salary in Addition to a Commission </a:t>
            </a:r>
            <a:r>
              <a:rPr lang="en-IN" sz="2000" b="0" dirty="0" smtClean="0"/>
              <a:t>(3 </a:t>
            </a:r>
            <a:r>
              <a:rPr lang="en-IN" sz="2000" b="0" dirty="0"/>
              <a:t>of 6)</a:t>
            </a:r>
            <a:endParaRPr lang="en-IN" sz="2000" dirty="0"/>
          </a:p>
        </p:txBody>
      </p:sp>
      <p:pic>
        <p:nvPicPr>
          <p:cNvPr id="4" name="Picture 3" descr="The code continues. Line 39. forward slash forward slash set social security number. Line 40. void Base Plus Commission Employee colon colon set Social Security Number left parenthesis. Line 41, indented once. c o n s t string ampersand s s n right parenthesis left brace. Line 42, indented once. social Security Number equals s s n semicolon forward slash forward slash should validate. Line 43. right brace. Line 44. Blank. Line 45. forward slash forward slash return social security number. Line 46. string Base Plus Commission Employee colon colon get Social Security Number left parenthesis right parenthesis c o n s t left brace. Line 47, indented once. return social Security Number semicolon. Line 48. right brace. Line 49. Blank. Line 50. forward slash forward slash set gross sales amount. Line 51. void Base Plus Commission Employee colon colon set Gross Sales left parenthesis double sales right parenthesis left brace. Line 52, indented once. if left parenthesis sales less than sign 0 period 0 right parenthesis left brace. Line 53, indented twice. throw invalid underscore argument left parenthesis double quote Gross sales must be greater than sign equals 0 period 0 double quote right parenthesis semicolon. Line 54, indented once. right brace. Line 55. Blank. Line 56, indented once. gross Sales equals sales semicolon. Line 57. right brace."/>
          <p:cNvPicPr>
            <a:picLocks noChangeAspect="1"/>
          </p:cNvPicPr>
          <p:nvPr/>
        </p:nvPicPr>
        <p:blipFill>
          <a:blip r:embed="rId2"/>
          <a:stretch>
            <a:fillRect/>
          </a:stretch>
        </p:blipFill>
        <p:spPr>
          <a:xfrm>
            <a:off x="984698" y="1938235"/>
            <a:ext cx="7174603" cy="4000000"/>
          </a:xfrm>
          <a:prstGeom prst="rect">
            <a:avLst/>
          </a:prstGeom>
        </p:spPr>
      </p:pic>
    </p:spTree>
    <p:extLst>
      <p:ext uri="{BB962C8B-B14F-4D97-AF65-F5344CB8AC3E}">
        <p14:creationId xmlns:p14="http://schemas.microsoft.com/office/powerpoint/2010/main" val="688241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8974"/>
          </a:xfrm>
        </p:spPr>
        <p:txBody>
          <a:bodyPr anchor="b"/>
          <a:lstStyle/>
          <a:p>
            <a:r>
              <a:rPr lang="en-IN" sz="2800" dirty="0"/>
              <a:t>Figure 11.8 </a:t>
            </a:r>
            <a:r>
              <a:rPr lang="en-IN" sz="2800" dirty="0">
                <a:latin typeface="Consolas" panose="020B0609020204030204" pitchFamily="49" charset="0"/>
                <a:cs typeface="Consolas" panose="020B0609020204030204" pitchFamily="49" charset="0"/>
              </a:rPr>
              <a:t>BasePlusCommissionEmployee</a:t>
            </a:r>
            <a:r>
              <a:rPr lang="en-IN" sz="2800" dirty="0"/>
              <a:t> Class Represents an Employee Who Receives a Base Salary in Addition to a </a:t>
            </a:r>
            <a:r>
              <a:rPr lang="en-IN" sz="2800" dirty="0" smtClean="0"/>
              <a:t>Commission </a:t>
            </a:r>
            <a:r>
              <a:rPr lang="en-IN" sz="2000" b="0" dirty="0" smtClean="0"/>
              <a:t>(4 </a:t>
            </a:r>
            <a:r>
              <a:rPr lang="en-IN" sz="2000" b="0" dirty="0"/>
              <a:t>of 6)</a:t>
            </a:r>
            <a:endParaRPr lang="en-IN" sz="2000" dirty="0"/>
          </a:p>
        </p:txBody>
      </p:sp>
      <p:pic>
        <p:nvPicPr>
          <p:cNvPr id="4" name="Picture 3" descr="The code continues. Line 58. Blank. Line 59. forward slash forward slash return gross sales amount. Line 60. double Base Plus Commission Employee colon colon get Gross Sales left parenthesis right parenthesis c o n s t left brace. Line 61, indented once. return gross Sales semicolon. Line 62. right brace. Line 63. Blank. Line 64. forward slash forward slash set commission rate. Line 65. void Base Plus Commission Employee colon colon set Commission Rate left parenthesis double rate right parenthesis left brace. Line 66, indented once. if left parenthesis rate less than sign equals 0 period 0 double pipe rate greater than sign equals 1 period 0 right parenthesis left brace. Line 67, indented twice. throw invalid underscore argument left parenthesis double quote Commission rate must be right angle bracket 0 period 0 and left angle bracket 1 period 0 double quote right parenthesis semicolon. Line 68, indented once. right brace. Line 69. Blank. Line 70, indented once. commission Rate equals rate semicolon. Line 71. right brace. Line 72. Blank. Line 73. forward slash forward slash return commission rate. Line 74. double Base Plus Commission Employee colon colon get Commission Rate left parenthesis right parenthesis c o n s t left brace. Line 75, indented once. return commission Rate semicolon. Line 76. right brace. Line 77. Blank."/>
          <p:cNvPicPr>
            <a:picLocks noChangeAspect="1"/>
          </p:cNvPicPr>
          <p:nvPr/>
        </p:nvPicPr>
        <p:blipFill>
          <a:blip r:embed="rId2"/>
          <a:stretch>
            <a:fillRect/>
          </a:stretch>
        </p:blipFill>
        <p:spPr>
          <a:xfrm>
            <a:off x="921206" y="1923274"/>
            <a:ext cx="7301587" cy="4177778"/>
          </a:xfrm>
          <a:prstGeom prst="rect">
            <a:avLst/>
          </a:prstGeom>
        </p:spPr>
      </p:pic>
    </p:spTree>
    <p:extLst>
      <p:ext uri="{BB962C8B-B14F-4D97-AF65-F5344CB8AC3E}">
        <p14:creationId xmlns:p14="http://schemas.microsoft.com/office/powerpoint/2010/main" val="387184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64226"/>
          </a:xfrm>
        </p:spPr>
        <p:txBody>
          <a:bodyPr anchor="b"/>
          <a:lstStyle/>
          <a:p>
            <a:r>
              <a:rPr lang="en-IN" sz="2800" dirty="0"/>
              <a:t>Figure 11.8 </a:t>
            </a:r>
            <a:r>
              <a:rPr lang="en-IN" sz="2800" dirty="0">
                <a:latin typeface="Consolas" panose="020B0609020204030204" pitchFamily="49" charset="0"/>
                <a:cs typeface="Consolas" panose="020B0609020204030204" pitchFamily="49" charset="0"/>
              </a:rPr>
              <a:t>BasePlusCommissionEmployee</a:t>
            </a:r>
            <a:r>
              <a:rPr lang="en-IN" sz="2800" dirty="0"/>
              <a:t> Class Represents an Employee Who Receives a Base Salary in Addition to a </a:t>
            </a:r>
            <a:r>
              <a:rPr lang="en-IN" sz="2800" dirty="0" smtClean="0"/>
              <a:t>Commission </a:t>
            </a:r>
            <a:r>
              <a:rPr lang="en-IN" sz="2000" b="0" dirty="0" smtClean="0"/>
              <a:t>(5 </a:t>
            </a:r>
            <a:r>
              <a:rPr lang="en-IN" sz="2000" b="0" dirty="0"/>
              <a:t>of 6)</a:t>
            </a:r>
            <a:endParaRPr lang="en-IN" sz="2000" dirty="0"/>
          </a:p>
        </p:txBody>
      </p:sp>
      <p:pic>
        <p:nvPicPr>
          <p:cNvPr id="4" name="Picture 3" descr="The code continues. Line 78. forward slash forward slash set base salary. Line 79. void Base Plus Commission Employee colon colon set Base Salary left parenthesis double salary right parenthesis left brace. Line 80, indented once. if left parenthesis salary less than sign 0 period 0 right parenthesis left brace. Line 81, indented twice. throw invalid underscore argument left parenthesis double quote Salary must be greater than sign equals 0 period 0 double quote right parenthesis semicolon. Line 82, indented once. right brace. Line 83. Blank. Line 84, indented once. base Salary equals salary semicolon. Line 85. right brace. Line 86. Blank. Line 87. forward slash forward slash return base salary. Line 88. double Base Plus Commission Employee colon colon get Base Salary left parenthesis right parenthesis c o n s t left brace. Line 89, indented once. return base Salary semicolon. Line 90. right brace. Line 91. Blank. Line 92. forward slash forward slash calculate earnings. Line 93. double Base Plus Commission Employee colon colon earnings left parenthesis right parenthesis c o n s t left brace. Line 94, indented once. return base Salary plus left parenthesis commission Rate asterisk gross Sales right parenthesis semicolon. Line 95. right brace. Lines 78 to 95 are highlighted."/>
          <p:cNvPicPr>
            <a:picLocks noChangeAspect="1"/>
          </p:cNvPicPr>
          <p:nvPr/>
        </p:nvPicPr>
        <p:blipFill>
          <a:blip r:embed="rId2"/>
          <a:stretch>
            <a:fillRect/>
          </a:stretch>
        </p:blipFill>
        <p:spPr>
          <a:xfrm>
            <a:off x="1333905" y="1928175"/>
            <a:ext cx="6476190" cy="3898413"/>
          </a:xfrm>
          <a:prstGeom prst="rect">
            <a:avLst/>
          </a:prstGeom>
        </p:spPr>
      </p:pic>
    </p:spTree>
    <p:extLst>
      <p:ext uri="{BB962C8B-B14F-4D97-AF65-F5344CB8AC3E}">
        <p14:creationId xmlns:p14="http://schemas.microsoft.com/office/powerpoint/2010/main" val="2619341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96961"/>
          </a:xfrm>
        </p:spPr>
        <p:txBody>
          <a:bodyPr anchor="b"/>
          <a:lstStyle/>
          <a:p>
            <a:r>
              <a:rPr lang="en-IN" sz="2800" dirty="0"/>
              <a:t>Figure 11.8 </a:t>
            </a:r>
            <a:r>
              <a:rPr lang="en-IN" sz="2800" dirty="0">
                <a:latin typeface="Consolas" panose="020B0609020204030204" pitchFamily="49" charset="0"/>
                <a:cs typeface="Consolas" panose="020B0609020204030204" pitchFamily="49" charset="0"/>
              </a:rPr>
              <a:t>BasePlusCommissionEmployee</a:t>
            </a:r>
            <a:r>
              <a:rPr lang="en-IN" sz="2800" dirty="0"/>
              <a:t> Class Represents an Employee Who Receives a Base Salary in Addition to a </a:t>
            </a:r>
            <a:r>
              <a:rPr lang="en-IN" sz="2800" dirty="0" smtClean="0"/>
              <a:t>Commission </a:t>
            </a:r>
            <a:r>
              <a:rPr lang="en-IN" sz="2000" b="0" dirty="0" smtClean="0"/>
              <a:t>(6 </a:t>
            </a:r>
            <a:r>
              <a:rPr lang="en-IN" sz="2000" b="0" dirty="0"/>
              <a:t>of 6)</a:t>
            </a:r>
            <a:endParaRPr lang="en-IN" sz="2000" dirty="0"/>
          </a:p>
        </p:txBody>
      </p:sp>
      <p:pic>
        <p:nvPicPr>
          <p:cNvPr id="4" name="Picture 3" descr="The code continues. Line 96. Blank. Line 97. forward slash forward slash return string representation of Base Plus Commission Employee object. Line 98. string Base Plus Commission Employee colon colon to String left parenthesis right parenthesis c o n s t left brace. Line 99, indented once. o string stream output semicolon. Line 100, indented once. output left angle bracket left angle bracket fixed left angle bracket left angle bracket set precision left parenthesis 2 right parenthesis semicolon forward slash forward slash two digits of precision. Line 101, indented once. output left angle bracket left angle bracket double quote base hyphen salaried commission employee colon double quote left angle bracket left angle bracket first Name left angle bracket left angle bracket single quote single quote. Line 102, indented twice. left angle bracket left angle bracket last Name left angle bracket left angle bracket double quote back slash n social security number colon double quote left angle bracket left angle bracket social Security Number. Line 103, indented twice. left angle bracket left angle bracket double quote back slash n gross sales colon double quote left angle bracket left angle bracket gross Sales. Line 104, indented twice. left angle bracket left angle bracket double quote back slash n commission rate colon double quote left angle bracket left angle bracket commission Rate. Line 105, indented twice. left angle bracket left angle bracket double quote back slash n base salary colon double quote left angle bracket left angle bracket base Salary semicolon. This line is highlighted. Line 106, indented once. return output period s t r left parenthesis right parenthesis semicolon. Line 107. right brace."/>
          <p:cNvPicPr>
            <a:picLocks noChangeAspect="1"/>
          </p:cNvPicPr>
          <p:nvPr/>
        </p:nvPicPr>
        <p:blipFill>
          <a:blip r:embed="rId2"/>
          <a:stretch>
            <a:fillRect/>
          </a:stretch>
        </p:blipFill>
        <p:spPr>
          <a:xfrm>
            <a:off x="743428" y="2227229"/>
            <a:ext cx="7657143" cy="2679365"/>
          </a:xfrm>
          <a:prstGeom prst="rect">
            <a:avLst/>
          </a:prstGeom>
        </p:spPr>
      </p:pic>
    </p:spTree>
    <p:extLst>
      <p:ext uri="{BB962C8B-B14F-4D97-AF65-F5344CB8AC3E}">
        <p14:creationId xmlns:p14="http://schemas.microsoft.com/office/powerpoint/2010/main" val="1163920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2"/>
                </a:solidFill>
                <a:latin typeface="Times New Roman" panose="02020603050405020304" pitchFamily="18" charset="0"/>
                <a:cs typeface="Times New Roman" panose="02020603050405020304" pitchFamily="18" charset="0"/>
              </a:rPr>
              <a:t>11.3.2 Creating a </a:t>
            </a:r>
            <a:r>
              <a:rPr lang="en-US" sz="2800" dirty="0" smtClean="0">
                <a:solidFill>
                  <a:schemeClr val="tx2"/>
                </a:solidFill>
                <a:latin typeface="Consolas" panose="020B0609020204030204" pitchFamily="49" charset="0"/>
                <a:cs typeface="Consolas" panose="020B0609020204030204" pitchFamily="49" charset="0"/>
              </a:rPr>
              <a:t>BasePlusCommissionEmployee</a:t>
            </a:r>
            <a:r>
              <a:rPr lang="en-US" sz="2800" dirty="0" smtClean="0">
                <a:solidFill>
                  <a:schemeClr val="tx2"/>
                </a:solidFill>
                <a:latin typeface="Times New Roman" panose="02020603050405020304" pitchFamily="18" charset="0"/>
                <a:cs typeface="Times New Roman" panose="02020603050405020304" pitchFamily="18" charset="0"/>
              </a:rPr>
              <a:t> Class Without Using Inheritance </a:t>
            </a:r>
            <a:r>
              <a:rPr lang="en-US" sz="2000" b="0" dirty="0" smtClean="0">
                <a:solidFill>
                  <a:schemeClr val="tx2"/>
                </a:solidFill>
                <a:latin typeface="Times New Roman" panose="02020603050405020304" pitchFamily="18" charset="0"/>
                <a:cs typeface="Times New Roman" panose="02020603050405020304" pitchFamily="18" charset="0"/>
              </a:rPr>
              <a:t>(2 of 6)</a:t>
            </a:r>
            <a:endParaRPr lang="en-IN" sz="2000" dirty="0"/>
          </a:p>
        </p:txBody>
      </p:sp>
      <p:sp>
        <p:nvSpPr>
          <p:cNvPr id="7" name="Text Placeholder 6"/>
          <p:cNvSpPr>
            <a:spLocks noGrp="1"/>
          </p:cNvSpPr>
          <p:nvPr>
            <p:ph type="body" idx="1"/>
          </p:nvPr>
        </p:nvSpPr>
        <p:spPr/>
        <p:txBody>
          <a:bodyPr/>
          <a:lstStyle/>
          <a:p>
            <a:pPr marL="0" indent="0">
              <a:buNone/>
              <a:defRPr/>
            </a:pPr>
            <a:r>
              <a:rPr lang="en-US" sz="2400" b="1" dirty="0">
                <a:solidFill>
                  <a:srgbClr val="000000"/>
                </a:solidFill>
                <a:latin typeface="+mn-lt"/>
              </a:rPr>
              <a:t>Defining Class </a:t>
            </a:r>
            <a:r>
              <a:rPr lang="en-US" sz="2400" b="1" dirty="0">
                <a:solidFill>
                  <a:srgbClr val="000000"/>
                </a:solidFill>
                <a:latin typeface="Consolas" panose="020B0609020204030204" pitchFamily="49" charset="0"/>
                <a:cs typeface="Consolas" panose="020B0609020204030204" pitchFamily="49" charset="0"/>
              </a:rPr>
              <a:t>BasePlusCommissionEmployee</a:t>
            </a:r>
          </a:p>
          <a:p>
            <a:pPr eaLnBrk="1" hangingPunct="1">
              <a:defRPr/>
            </a:pPr>
            <a:r>
              <a:rPr lang="en-US" sz="2400" dirty="0">
                <a:solidFill>
                  <a:srgbClr val="000000"/>
                </a:solidFill>
                <a:latin typeface="+mn-lt"/>
              </a:rPr>
              <a:t>The</a:t>
            </a:r>
            <a:r>
              <a:rPr lang="en-US" sz="2400" dirty="0">
                <a:solidFill>
                  <a:srgbClr val="000000"/>
                </a:solidFill>
                <a:latin typeface="+mj-lt"/>
              </a:rPr>
              <a:t> </a:t>
            </a:r>
            <a:r>
              <a:rPr lang="en-US" sz="2400" dirty="0">
                <a:solidFill>
                  <a:srgbClr val="000000"/>
                </a:solidFill>
                <a:latin typeface="Consolas" panose="020B0609020204030204" pitchFamily="49" charset="0"/>
                <a:cs typeface="Consolas" panose="020B0609020204030204" pitchFamily="49" charset="0"/>
              </a:rPr>
              <a:t>BasePlusCommissionEmployee</a:t>
            </a:r>
            <a:r>
              <a:rPr lang="en-US" sz="2400" dirty="0">
                <a:solidFill>
                  <a:srgbClr val="000000"/>
                </a:solidFill>
                <a:latin typeface="+mn-lt"/>
              </a:rPr>
              <a:t> header </a:t>
            </a:r>
            <a:r>
              <a:rPr lang="en-US" sz="2400" dirty="0" smtClean="0">
                <a:solidFill>
                  <a:srgbClr val="000000"/>
                </a:solidFill>
                <a:latin typeface="+mn-lt"/>
              </a:rPr>
              <a:t>(Figure</a:t>
            </a:r>
            <a:r>
              <a:rPr lang="en-US" sz="2400" dirty="0">
                <a:solidFill>
                  <a:srgbClr val="000000"/>
                </a:solidFill>
                <a:latin typeface="+mn-lt"/>
              </a:rPr>
              <a:t> 11.7) specifies class </a:t>
            </a:r>
            <a:r>
              <a:rPr lang="en-US" sz="2400" dirty="0">
                <a:solidFill>
                  <a:srgbClr val="000000"/>
                </a:solidFill>
                <a:latin typeface="Consolas" panose="020B0609020204030204" pitchFamily="49" charset="0"/>
                <a:cs typeface="Consolas" panose="020B0609020204030204" pitchFamily="49" charset="0"/>
              </a:rPr>
              <a:t>BasePlusCommissionEmployee</a:t>
            </a:r>
            <a:r>
              <a:rPr lang="en-US" sz="2400" dirty="0">
                <a:solidFill>
                  <a:srgbClr val="000000"/>
                </a:solidFill>
                <a:latin typeface="+mn-lt"/>
                <a:cs typeface="Consolas" panose="020B0609020204030204" pitchFamily="49" charset="0"/>
              </a:rPr>
              <a:t>’s </a:t>
            </a:r>
            <a:r>
              <a:rPr lang="en-US" sz="2400" dirty="0">
                <a:solidFill>
                  <a:srgbClr val="000000"/>
                </a:solidFill>
                <a:latin typeface="Consolas" panose="020B0609020204030204" pitchFamily="49" charset="0"/>
                <a:cs typeface="Consolas" panose="020B0609020204030204" pitchFamily="49" charset="0"/>
              </a:rPr>
              <a:t>public</a:t>
            </a:r>
            <a:r>
              <a:rPr lang="en-US" sz="2400" dirty="0">
                <a:solidFill>
                  <a:srgbClr val="000000"/>
                </a:solidFill>
                <a:latin typeface="+mn-lt"/>
                <a:cs typeface="Consolas" panose="020B0609020204030204" pitchFamily="49" charset="0"/>
              </a:rPr>
              <a:t> </a:t>
            </a:r>
            <a:r>
              <a:rPr lang="en-US" sz="2400" dirty="0">
                <a:solidFill>
                  <a:srgbClr val="000000"/>
                </a:solidFill>
                <a:latin typeface="+mn-lt"/>
              </a:rPr>
              <a:t>services, which include the </a:t>
            </a:r>
            <a:r>
              <a:rPr lang="en-US" sz="2400" dirty="0">
                <a:solidFill>
                  <a:srgbClr val="000000"/>
                </a:solidFill>
                <a:latin typeface="Consolas" panose="020B0609020204030204" pitchFamily="49" charset="0"/>
                <a:cs typeface="Consolas" panose="020B0609020204030204" pitchFamily="49" charset="0"/>
              </a:rPr>
              <a:t>BasePlusCommissionEmployee</a:t>
            </a:r>
            <a:r>
              <a:rPr lang="en-US" sz="2400" dirty="0">
                <a:solidFill>
                  <a:srgbClr val="000000"/>
                </a:solidFill>
                <a:latin typeface="+mn-lt"/>
              </a:rPr>
              <a:t> constructor and member functions </a:t>
            </a:r>
            <a:r>
              <a:rPr lang="en-US" sz="2400" dirty="0">
                <a:solidFill>
                  <a:srgbClr val="000000"/>
                </a:solidFill>
                <a:latin typeface="Consolas" panose="020B0609020204030204" pitchFamily="49" charset="0"/>
                <a:cs typeface="Consolas" panose="020B0609020204030204" pitchFamily="49" charset="0"/>
              </a:rPr>
              <a:t>earnings</a:t>
            </a:r>
            <a:r>
              <a:rPr lang="en-US" sz="2400" dirty="0">
                <a:solidFill>
                  <a:srgbClr val="000000"/>
                </a:solidFill>
                <a:latin typeface="+mn-lt"/>
              </a:rPr>
              <a:t> and </a:t>
            </a:r>
            <a:r>
              <a:rPr lang="en-US" sz="2400" dirty="0">
                <a:solidFill>
                  <a:srgbClr val="000000"/>
                </a:solidFill>
                <a:latin typeface="Consolas" panose="020B0609020204030204" pitchFamily="49" charset="0"/>
                <a:cs typeface="Consolas" panose="020B0609020204030204" pitchFamily="49" charset="0"/>
              </a:rPr>
              <a:t>toString</a:t>
            </a:r>
            <a:r>
              <a:rPr lang="en-US" sz="2400" dirty="0">
                <a:solidFill>
                  <a:srgbClr val="000000"/>
                </a:solidFill>
                <a:latin typeface="+mn-lt"/>
              </a:rPr>
              <a:t>.</a:t>
            </a:r>
          </a:p>
          <a:p>
            <a:pPr eaLnBrk="1" hangingPunct="1">
              <a:defRPr/>
            </a:pPr>
            <a:r>
              <a:rPr lang="en-US" sz="2400" dirty="0">
                <a:solidFill>
                  <a:srgbClr val="000000"/>
                </a:solidFill>
                <a:latin typeface="+mn-lt"/>
              </a:rPr>
              <a:t>Lines 14–30 declare </a:t>
            </a:r>
            <a:r>
              <a:rPr lang="en-US" sz="2400" dirty="0">
                <a:solidFill>
                  <a:srgbClr val="000000"/>
                </a:solidFill>
                <a:latin typeface="Consolas" panose="020B0609020204030204" pitchFamily="49" charset="0"/>
                <a:cs typeface="Consolas" panose="020B0609020204030204" pitchFamily="49" charset="0"/>
              </a:rPr>
              <a:t>public</a:t>
            </a:r>
            <a:r>
              <a:rPr lang="en-US" sz="2400" dirty="0">
                <a:solidFill>
                  <a:srgbClr val="000000"/>
                </a:solidFill>
                <a:latin typeface="+mn-lt"/>
              </a:rPr>
              <a:t> </a:t>
            </a:r>
            <a:r>
              <a:rPr lang="en-US" sz="2400" b="1" dirty="0">
                <a:solidFill>
                  <a:srgbClr val="000000"/>
                </a:solidFill>
                <a:latin typeface="+mn-lt"/>
              </a:rPr>
              <a:t>get </a:t>
            </a:r>
            <a:r>
              <a:rPr lang="en-US" sz="2400" dirty="0">
                <a:solidFill>
                  <a:srgbClr val="000000"/>
                </a:solidFill>
                <a:latin typeface="+mn-lt"/>
              </a:rPr>
              <a:t>and</a:t>
            </a:r>
            <a:r>
              <a:rPr lang="en-US" sz="2400" b="1" dirty="0">
                <a:solidFill>
                  <a:srgbClr val="000000"/>
                </a:solidFill>
                <a:latin typeface="+mn-lt"/>
              </a:rPr>
              <a:t> set </a:t>
            </a:r>
            <a:r>
              <a:rPr lang="en-US" sz="2400" dirty="0">
                <a:solidFill>
                  <a:srgbClr val="000000"/>
                </a:solidFill>
                <a:latin typeface="+mn-lt"/>
              </a:rPr>
              <a:t>functions for the class’s </a:t>
            </a:r>
            <a:r>
              <a:rPr lang="en-US" sz="2400" dirty="0">
                <a:solidFill>
                  <a:srgbClr val="000000"/>
                </a:solidFill>
                <a:latin typeface="Consolas" panose="020B0609020204030204" pitchFamily="49" charset="0"/>
                <a:cs typeface="Consolas" panose="020B0609020204030204" pitchFamily="49" charset="0"/>
              </a:rPr>
              <a:t>private</a:t>
            </a:r>
            <a:r>
              <a:rPr lang="en-US" sz="2400" dirty="0">
                <a:solidFill>
                  <a:srgbClr val="000000"/>
                </a:solidFill>
                <a:latin typeface="+mn-lt"/>
              </a:rPr>
              <a:t> data membe</a:t>
            </a:r>
            <a:r>
              <a:rPr lang="en-US" sz="2400" dirty="0">
                <a:solidFill>
                  <a:srgbClr val="000000"/>
                </a:solidFill>
                <a:latin typeface="+mn-lt"/>
                <a:cs typeface="Consolas" panose="020B0609020204030204" pitchFamily="49" charset="0"/>
              </a:rPr>
              <a:t>rs</a:t>
            </a:r>
            <a:r>
              <a:rPr lang="en-US" sz="2400" dirty="0">
                <a:solidFill>
                  <a:srgbClr val="000000"/>
                </a:solidFill>
                <a:latin typeface="+mn-lt"/>
              </a:rPr>
              <a:t> </a:t>
            </a:r>
            <a:r>
              <a:rPr lang="en-US" sz="2400" dirty="0">
                <a:solidFill>
                  <a:srgbClr val="000000"/>
                </a:solidFill>
                <a:latin typeface="Consolas" panose="020B0609020204030204" pitchFamily="49" charset="0"/>
                <a:cs typeface="Consolas" panose="020B0609020204030204" pitchFamily="49" charset="0"/>
              </a:rPr>
              <a:t>firstName</a:t>
            </a:r>
            <a:r>
              <a:rPr lang="en-US" sz="2400" dirty="0">
                <a:solidFill>
                  <a:srgbClr val="000000"/>
                </a:solidFill>
                <a:latin typeface="+mn-lt"/>
              </a:rPr>
              <a:t>, </a:t>
            </a:r>
            <a:r>
              <a:rPr lang="en-US" sz="2400" dirty="0">
                <a:solidFill>
                  <a:srgbClr val="000000"/>
                </a:solidFill>
                <a:latin typeface="Consolas" panose="020B0609020204030204" pitchFamily="49" charset="0"/>
                <a:cs typeface="Consolas" panose="020B0609020204030204" pitchFamily="49" charset="0"/>
              </a:rPr>
              <a:t>lastName</a:t>
            </a:r>
            <a:r>
              <a:rPr lang="en-US" sz="2400" dirty="0">
                <a:solidFill>
                  <a:srgbClr val="000000"/>
                </a:solidFill>
                <a:latin typeface="+mn-lt"/>
              </a:rPr>
              <a:t>, </a:t>
            </a:r>
            <a:r>
              <a:rPr lang="en-US" sz="2400" dirty="0">
                <a:solidFill>
                  <a:srgbClr val="000000"/>
                </a:solidFill>
                <a:latin typeface="Consolas" panose="020B0609020204030204" pitchFamily="49" charset="0"/>
                <a:cs typeface="Consolas" panose="020B0609020204030204" pitchFamily="49" charset="0"/>
              </a:rPr>
              <a:t>socialSecurityNumber</a:t>
            </a:r>
            <a:r>
              <a:rPr lang="en-US" sz="2400" dirty="0">
                <a:solidFill>
                  <a:srgbClr val="000000"/>
                </a:solidFill>
                <a:latin typeface="+mn-lt"/>
                <a:cs typeface="Consolas" panose="020B0609020204030204" pitchFamily="49" charset="0"/>
              </a:rPr>
              <a:t>, </a:t>
            </a:r>
            <a:r>
              <a:rPr lang="en-US" sz="2400" dirty="0">
                <a:solidFill>
                  <a:srgbClr val="000000"/>
                </a:solidFill>
                <a:latin typeface="Consolas" panose="020B0609020204030204" pitchFamily="49" charset="0"/>
                <a:cs typeface="Consolas" panose="020B0609020204030204" pitchFamily="49" charset="0"/>
              </a:rPr>
              <a:t>grossSales</a:t>
            </a:r>
            <a:r>
              <a:rPr lang="en-US" sz="2400" dirty="0">
                <a:solidFill>
                  <a:srgbClr val="000000"/>
                </a:solidFill>
                <a:latin typeface="+mn-lt"/>
                <a:cs typeface="Consolas" panose="020B0609020204030204" pitchFamily="49" charset="0"/>
              </a:rPr>
              <a:t>, </a:t>
            </a:r>
            <a:r>
              <a:rPr lang="en-US" sz="2400" dirty="0">
                <a:solidFill>
                  <a:srgbClr val="000000"/>
                </a:solidFill>
                <a:latin typeface="Consolas" panose="020B0609020204030204" pitchFamily="49" charset="0"/>
                <a:cs typeface="Consolas" panose="020B0609020204030204" pitchFamily="49" charset="0"/>
              </a:rPr>
              <a:t>commissionRate</a:t>
            </a:r>
            <a:r>
              <a:rPr lang="en-US" sz="2400" dirty="0">
                <a:solidFill>
                  <a:srgbClr val="000000"/>
                </a:solidFill>
                <a:latin typeface="+mn-lt"/>
                <a:cs typeface="Consolas" panose="020B0609020204030204" pitchFamily="49" charset="0"/>
              </a:rPr>
              <a:t> </a:t>
            </a:r>
            <a:r>
              <a:rPr lang="en-US" sz="2400" b="1" dirty="0">
                <a:solidFill>
                  <a:srgbClr val="000000"/>
                </a:solidFill>
                <a:latin typeface="+mn-lt"/>
              </a:rPr>
              <a:t>and</a:t>
            </a:r>
            <a:r>
              <a:rPr lang="en-US" sz="2400" dirty="0">
                <a:solidFill>
                  <a:srgbClr val="000000"/>
                </a:solidFill>
                <a:latin typeface="+mn-lt"/>
              </a:rPr>
              <a:t> </a:t>
            </a:r>
            <a:r>
              <a:rPr lang="en-US" sz="2400" dirty="0">
                <a:solidFill>
                  <a:srgbClr val="000000"/>
                </a:solidFill>
                <a:latin typeface="Consolas" panose="020B0609020204030204" pitchFamily="49" charset="0"/>
                <a:cs typeface="Consolas" panose="020B0609020204030204" pitchFamily="49" charset="0"/>
              </a:rPr>
              <a:t>baseSalary</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7745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Outline </a:t>
            </a:r>
            <a:r>
              <a:rPr lang="en-IN" sz="2000" b="0" dirty="0" smtClean="0">
                <a:solidFill>
                  <a:schemeClr val="tx2"/>
                </a:solidFill>
                <a:latin typeface="Times New Roman" panose="02020603050405020304" pitchFamily="18" charset="0"/>
                <a:cs typeface="Times New Roman" panose="02020603050405020304" pitchFamily="18" charset="0"/>
              </a:rPr>
              <a:t>(1 of 2)</a:t>
            </a:r>
            <a:endParaRPr lang="en-IN"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0" indent="0">
              <a:buNone/>
            </a:pPr>
            <a:r>
              <a:rPr lang="en-IN" sz="2200" b="1" dirty="0">
                <a:solidFill>
                  <a:schemeClr val="tx2"/>
                </a:solidFill>
                <a:latin typeface="+mn-lt"/>
              </a:rPr>
              <a:t>11.1</a:t>
            </a:r>
            <a:r>
              <a:rPr lang="en-IN" sz="2200" b="1" dirty="0">
                <a:latin typeface="+mn-lt"/>
              </a:rPr>
              <a:t> </a:t>
            </a:r>
            <a:r>
              <a:rPr lang="en-IN" sz="2200" dirty="0">
                <a:latin typeface="+mn-lt"/>
              </a:rPr>
              <a:t>Introduction</a:t>
            </a:r>
          </a:p>
          <a:p>
            <a:pPr marL="0" indent="0">
              <a:buNone/>
            </a:pPr>
            <a:r>
              <a:rPr lang="en-IN" sz="2200" b="1" dirty="0">
                <a:solidFill>
                  <a:schemeClr val="tx2"/>
                </a:solidFill>
                <a:latin typeface="+mn-lt"/>
              </a:rPr>
              <a:t>11.2</a:t>
            </a:r>
            <a:r>
              <a:rPr lang="en-IN" sz="2200" b="1" dirty="0">
                <a:latin typeface="+mn-lt"/>
              </a:rPr>
              <a:t> </a:t>
            </a:r>
            <a:r>
              <a:rPr lang="en-IN" sz="2200" dirty="0">
                <a:latin typeface="+mn-lt"/>
              </a:rPr>
              <a:t>Base Classes and Derived Classes</a:t>
            </a:r>
          </a:p>
          <a:p>
            <a:pPr marL="741600" lvl="1" indent="-284400">
              <a:buNone/>
            </a:pPr>
            <a:r>
              <a:rPr lang="en-IN" sz="2200" dirty="0" smtClean="0">
                <a:solidFill>
                  <a:schemeClr val="tx2"/>
                </a:solidFill>
                <a:latin typeface="+mn-lt"/>
              </a:rPr>
              <a:t>11.2.1</a:t>
            </a:r>
            <a:r>
              <a:rPr lang="en-IN" sz="2200" dirty="0" smtClean="0">
                <a:latin typeface="+mn-lt"/>
              </a:rPr>
              <a:t> </a:t>
            </a:r>
            <a:r>
              <a:rPr lang="en-IN" sz="2200" dirty="0">
                <a:latin typeface="Consolas" panose="020B0609020204030204" pitchFamily="49" charset="0"/>
              </a:rPr>
              <a:t>CommunityMember</a:t>
            </a:r>
            <a:r>
              <a:rPr lang="en-IN" sz="2200" dirty="0">
                <a:latin typeface="+mn-lt"/>
              </a:rPr>
              <a:t> Class Hierarchy</a:t>
            </a:r>
          </a:p>
          <a:p>
            <a:pPr marL="741600" lvl="1" indent="-284400">
              <a:buNone/>
            </a:pPr>
            <a:r>
              <a:rPr lang="en-IN" sz="2200" dirty="0" smtClean="0">
                <a:solidFill>
                  <a:schemeClr val="tx2"/>
                </a:solidFill>
                <a:latin typeface="+mn-lt"/>
              </a:rPr>
              <a:t>11.2.2</a:t>
            </a:r>
            <a:r>
              <a:rPr lang="en-IN" sz="2200" dirty="0" smtClean="0">
                <a:latin typeface="+mn-lt"/>
              </a:rPr>
              <a:t> </a:t>
            </a:r>
            <a:r>
              <a:rPr lang="en-IN" sz="2200" dirty="0">
                <a:latin typeface="Consolas" panose="020B0609020204030204" pitchFamily="49" charset="0"/>
              </a:rPr>
              <a:t>Shape</a:t>
            </a:r>
            <a:r>
              <a:rPr lang="en-IN" sz="2200" dirty="0">
                <a:latin typeface="+mn-lt"/>
              </a:rPr>
              <a:t> Class Hierarchy</a:t>
            </a:r>
          </a:p>
          <a:p>
            <a:pPr marL="0" indent="0">
              <a:buNone/>
            </a:pPr>
            <a:r>
              <a:rPr lang="en-IN" sz="2200" b="1" dirty="0">
                <a:solidFill>
                  <a:schemeClr val="tx2"/>
                </a:solidFill>
                <a:latin typeface="+mn-lt"/>
              </a:rPr>
              <a:t>11.3</a:t>
            </a:r>
            <a:r>
              <a:rPr lang="en-IN" sz="2200" b="1" dirty="0">
                <a:latin typeface="+mn-lt"/>
              </a:rPr>
              <a:t> </a:t>
            </a:r>
            <a:r>
              <a:rPr lang="en-IN" sz="2200" dirty="0">
                <a:latin typeface="+mn-lt"/>
              </a:rPr>
              <a:t>Relationship between Base </a:t>
            </a:r>
            <a:r>
              <a:rPr lang="en-IN" sz="2200" dirty="0" smtClean="0">
                <a:latin typeface="+mn-lt"/>
              </a:rPr>
              <a:t>and </a:t>
            </a:r>
            <a:r>
              <a:rPr lang="en-IN" sz="2200" dirty="0">
                <a:latin typeface="+mn-lt"/>
              </a:rPr>
              <a:t>Derived </a:t>
            </a:r>
            <a:r>
              <a:rPr lang="en-IN" sz="2200" dirty="0" smtClean="0">
                <a:latin typeface="+mn-lt"/>
              </a:rPr>
              <a:t>Classes</a:t>
            </a:r>
          </a:p>
          <a:p>
            <a:pPr marL="741600" lvl="1" indent="-284400">
              <a:buNone/>
            </a:pPr>
            <a:r>
              <a:rPr lang="en-IN" sz="2200" dirty="0">
                <a:solidFill>
                  <a:schemeClr val="tx2"/>
                </a:solidFill>
                <a:latin typeface="+mn-lt"/>
              </a:rPr>
              <a:t>11.3.1</a:t>
            </a:r>
            <a:r>
              <a:rPr lang="en-IN" sz="2200" dirty="0">
                <a:latin typeface="+mn-lt"/>
              </a:rPr>
              <a:t> Creating and Using </a:t>
            </a:r>
            <a:r>
              <a:rPr lang="en-IN" sz="2200" dirty="0" smtClean="0">
                <a:latin typeface="+mn-lt"/>
              </a:rPr>
              <a:t>a </a:t>
            </a:r>
            <a:r>
              <a:rPr lang="en-IN" sz="2200" dirty="0" smtClean="0">
                <a:latin typeface="Consolas" panose="020B0609020204030204" pitchFamily="49" charset="0"/>
              </a:rPr>
              <a:t>CommissionEmployee</a:t>
            </a:r>
            <a:r>
              <a:rPr lang="en-IN" sz="2200" dirty="0" smtClean="0">
                <a:latin typeface="+mn-lt"/>
              </a:rPr>
              <a:t> Class</a:t>
            </a:r>
          </a:p>
          <a:p>
            <a:pPr marL="741600" lvl="1" indent="-284400">
              <a:buNone/>
            </a:pPr>
            <a:r>
              <a:rPr lang="en-IN" sz="2200" dirty="0" smtClean="0">
                <a:solidFill>
                  <a:schemeClr val="tx2"/>
                </a:solidFill>
                <a:latin typeface="+mn-lt"/>
              </a:rPr>
              <a:t>11.3.2</a:t>
            </a:r>
            <a:r>
              <a:rPr lang="en-IN" sz="2200" dirty="0" smtClean="0">
                <a:latin typeface="+mn-lt"/>
              </a:rPr>
              <a:t> </a:t>
            </a:r>
            <a:r>
              <a:rPr lang="en-IN" sz="2200" dirty="0">
                <a:latin typeface="+mn-lt"/>
              </a:rPr>
              <a:t>Creating a </a:t>
            </a:r>
            <a:r>
              <a:rPr lang="en-IN" sz="2200" dirty="0" smtClean="0">
                <a:latin typeface="Consolas" panose="020B0609020204030204" pitchFamily="49" charset="0"/>
              </a:rPr>
              <a:t>BasePlusCommission-Employee</a:t>
            </a:r>
            <a:r>
              <a:rPr lang="en-IN" sz="2200" dirty="0" smtClean="0">
                <a:latin typeface="+mn-lt"/>
              </a:rPr>
              <a:t> </a:t>
            </a:r>
            <a:r>
              <a:rPr lang="en-IN" sz="2200" dirty="0">
                <a:latin typeface="+mn-lt"/>
              </a:rPr>
              <a:t>Class Without </a:t>
            </a:r>
            <a:r>
              <a:rPr lang="en-IN" sz="2200" dirty="0" smtClean="0">
                <a:latin typeface="+mn-lt"/>
              </a:rPr>
              <a:t>Using Inheritance</a:t>
            </a:r>
          </a:p>
          <a:p>
            <a:pPr marL="741600" lvl="1" indent="-284400">
              <a:buNone/>
            </a:pPr>
            <a:r>
              <a:rPr lang="en-IN" sz="2200" dirty="0">
                <a:solidFill>
                  <a:schemeClr val="tx2"/>
                </a:solidFill>
                <a:latin typeface="+mn-lt"/>
              </a:rPr>
              <a:t>11.3.3</a:t>
            </a:r>
            <a:r>
              <a:rPr lang="en-IN" sz="2200" dirty="0">
                <a:latin typeface="+mn-lt"/>
              </a:rPr>
              <a:t> Creating a </a:t>
            </a:r>
            <a:r>
              <a:rPr lang="en-IN" sz="2200" dirty="0">
                <a:latin typeface="Consolas" panose="020B0609020204030204" pitchFamily="49" charset="0"/>
              </a:rPr>
              <a:t>CommissionEmployee– BasePlusCommissionEmployee</a:t>
            </a:r>
            <a:r>
              <a:rPr lang="en-IN" sz="2200" dirty="0">
                <a:latin typeface="+mn-lt"/>
              </a:rPr>
              <a:t> Inheritance </a:t>
            </a:r>
            <a:r>
              <a:rPr lang="en-IN" sz="2200" dirty="0" smtClean="0">
                <a:latin typeface="+mn-lt"/>
              </a:rPr>
              <a:t>Hierarchy</a:t>
            </a:r>
            <a:endParaRPr lang="en-IN" sz="2200" dirty="0">
              <a:latin typeface="+mn-lt"/>
            </a:endParaRPr>
          </a:p>
        </p:txBody>
      </p:sp>
    </p:spTree>
    <p:extLst>
      <p:ext uri="{BB962C8B-B14F-4D97-AF65-F5344CB8AC3E}">
        <p14:creationId xmlns:p14="http://schemas.microsoft.com/office/powerpoint/2010/main" val="477632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chemeClr val="tx2"/>
                </a:solidFill>
                <a:latin typeface="Times New Roman" panose="02020603050405020304" pitchFamily="18" charset="0"/>
                <a:cs typeface="Times New Roman" panose="02020603050405020304" pitchFamily="18" charset="0"/>
              </a:rPr>
              <a:t>11.3.2 Creating a </a:t>
            </a:r>
            <a:r>
              <a:rPr lang="en-US" sz="2800" dirty="0">
                <a:solidFill>
                  <a:schemeClr val="tx2"/>
                </a:solidFill>
                <a:latin typeface="Consolas" panose="020B0609020204030204" pitchFamily="49" charset="0"/>
                <a:cs typeface="Consolas" panose="020B0609020204030204" pitchFamily="49" charset="0"/>
              </a:rPr>
              <a:t>BasePlusCommissionEmployee</a:t>
            </a:r>
            <a:r>
              <a:rPr lang="en-US" sz="2800" dirty="0">
                <a:solidFill>
                  <a:schemeClr val="tx2"/>
                </a:solidFill>
                <a:latin typeface="Times New Roman" panose="02020603050405020304" pitchFamily="18" charset="0"/>
                <a:cs typeface="Times New Roman" panose="02020603050405020304" pitchFamily="18" charset="0"/>
              </a:rPr>
              <a:t> Class Without Using Inheritance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6)</a:t>
            </a:r>
            <a:endParaRPr lang="en-IN" sz="2000" dirty="0"/>
          </a:p>
        </p:txBody>
      </p:sp>
      <p:sp>
        <p:nvSpPr>
          <p:cNvPr id="5" name="Text Placeholder 4"/>
          <p:cNvSpPr>
            <a:spLocks noGrp="1"/>
          </p:cNvSpPr>
          <p:nvPr>
            <p:ph type="body" idx="1"/>
          </p:nvPr>
        </p:nvSpPr>
        <p:spPr/>
        <p:txBody>
          <a:bodyPr/>
          <a:lstStyle/>
          <a:p>
            <a:pPr eaLnBrk="1" hangingPunct="1">
              <a:defRPr/>
            </a:pPr>
            <a:r>
              <a:rPr lang="en-US" sz="2400" dirty="0">
                <a:solidFill>
                  <a:srgbClr val="000000"/>
                </a:solidFill>
                <a:latin typeface="+mn-lt"/>
              </a:rPr>
              <a:t>Note the similarity between this class and class </a:t>
            </a:r>
            <a:r>
              <a:rPr lang="en-US" sz="2400" dirty="0" smtClean="0">
                <a:solidFill>
                  <a:srgbClr val="000000"/>
                </a:solidFill>
                <a:latin typeface="Consolas" panose="020B0609020204030204" pitchFamily="49" charset="0"/>
                <a:cs typeface="Consolas" panose="020B0609020204030204" pitchFamily="49" charset="0"/>
              </a:rPr>
              <a:t>Commission-Employee</a:t>
            </a:r>
            <a:r>
              <a:rPr lang="en-US" sz="2400" dirty="0" smtClean="0">
                <a:solidFill>
                  <a:srgbClr val="000000"/>
                </a:solidFill>
                <a:latin typeface="+mn-lt"/>
              </a:rPr>
              <a:t> </a:t>
            </a:r>
            <a:r>
              <a:rPr lang="en-US" sz="2400" dirty="0">
                <a:solidFill>
                  <a:srgbClr val="000000"/>
                </a:solidFill>
                <a:latin typeface="+mn-lt"/>
              </a:rPr>
              <a:t>(Figs. 11.4–11.5)—in this example, we won’t yet exploit that similarity.</a:t>
            </a:r>
          </a:p>
          <a:p>
            <a:pPr eaLnBrk="1" hangingPunct="1">
              <a:defRPr/>
            </a:pPr>
            <a:r>
              <a:rPr lang="en-US" sz="2400" dirty="0">
                <a:solidFill>
                  <a:srgbClr val="000000"/>
                </a:solidFill>
                <a:latin typeface="+mn-lt"/>
              </a:rPr>
              <a:t>Class </a:t>
            </a:r>
            <a:r>
              <a:rPr lang="en-US" sz="2400" dirty="0" smtClean="0">
                <a:solidFill>
                  <a:srgbClr val="000000"/>
                </a:solidFill>
                <a:latin typeface="Consolas" panose="020B0609020204030204" pitchFamily="49" charset="0"/>
                <a:cs typeface="Consolas" panose="020B0609020204030204" pitchFamily="49" charset="0"/>
              </a:rPr>
              <a:t>BasePlusCommissionEmployee</a:t>
            </a:r>
            <a:r>
              <a:rPr lang="en-US" sz="2400" dirty="0" smtClean="0">
                <a:solidFill>
                  <a:srgbClr val="000000"/>
                </a:solidFill>
                <a:latin typeface="+mn-lt"/>
                <a:cs typeface="Consolas" panose="020B0609020204030204" pitchFamily="49" charset="0"/>
              </a:rPr>
              <a:t>’s </a:t>
            </a:r>
            <a:r>
              <a:rPr lang="en-US" sz="2400" dirty="0" smtClean="0">
                <a:solidFill>
                  <a:srgbClr val="000000"/>
                </a:solidFill>
                <a:latin typeface="Consolas" panose="020B0609020204030204" pitchFamily="49" charset="0"/>
                <a:cs typeface="Consolas" panose="020B0609020204030204" pitchFamily="49" charset="0"/>
              </a:rPr>
              <a:t>earnings</a:t>
            </a:r>
            <a:r>
              <a:rPr lang="en-US" sz="2400" dirty="0" smtClean="0">
                <a:solidFill>
                  <a:srgbClr val="000000"/>
                </a:solidFill>
                <a:latin typeface="+mn-lt"/>
                <a:cs typeface="Consolas" panose="020B0609020204030204" pitchFamily="49" charset="0"/>
              </a:rPr>
              <a:t> </a:t>
            </a:r>
            <a:r>
              <a:rPr lang="en-US" sz="2400" dirty="0" smtClean="0">
                <a:solidFill>
                  <a:srgbClr val="000000"/>
                </a:solidFill>
                <a:latin typeface="+mn-lt"/>
              </a:rPr>
              <a:t>member </a:t>
            </a:r>
            <a:r>
              <a:rPr lang="en-US" sz="2400" dirty="0">
                <a:solidFill>
                  <a:srgbClr val="000000"/>
                </a:solidFill>
                <a:latin typeface="+mn-lt"/>
              </a:rPr>
              <a:t>function computes the earnings of a base-salaried commission employee</a:t>
            </a:r>
            <a:r>
              <a:rPr lang="en-US" sz="2400" dirty="0" smtClean="0">
                <a:solidFill>
                  <a:srgbClr val="000000"/>
                </a:solidFill>
                <a:latin typeface="+mn-lt"/>
              </a:rPr>
              <a:t>.</a:t>
            </a:r>
            <a:endParaRPr lang="en-US" sz="2400" b="1" i="1" dirty="0">
              <a:solidFill>
                <a:srgbClr val="000000"/>
              </a:solidFill>
              <a:latin typeface="+mn-lt"/>
            </a:endParaRPr>
          </a:p>
          <a:p>
            <a:pPr marL="0" indent="0">
              <a:buNone/>
              <a:defRPr/>
            </a:pPr>
            <a:r>
              <a:rPr lang="en-US" sz="2400" b="1" dirty="0" smtClean="0">
                <a:solidFill>
                  <a:srgbClr val="000000"/>
                </a:solidFill>
                <a:latin typeface="+mn-lt"/>
              </a:rPr>
              <a:t>Testing Class </a:t>
            </a:r>
            <a:r>
              <a:rPr lang="en-US" sz="2400" b="1" dirty="0" smtClean="0">
                <a:solidFill>
                  <a:srgbClr val="000000"/>
                </a:solidFill>
                <a:latin typeface="Consolas" panose="020B0609020204030204" pitchFamily="49" charset="0"/>
                <a:cs typeface="Consolas" panose="020B0609020204030204" pitchFamily="49" charset="0"/>
              </a:rPr>
              <a:t>BasePlusCommissionEmployee</a:t>
            </a:r>
          </a:p>
          <a:p>
            <a:pPr eaLnBrk="1" hangingPunct="1">
              <a:defRPr/>
            </a:pPr>
            <a:r>
              <a:rPr lang="en-US" sz="2400" dirty="0" smtClean="0">
                <a:solidFill>
                  <a:srgbClr val="000000"/>
                </a:solidFill>
                <a:latin typeface="+mn-lt"/>
              </a:rPr>
              <a:t>Figure 11.9 tests class </a:t>
            </a:r>
            <a:r>
              <a:rPr lang="en-US" sz="2400" dirty="0" smtClean="0">
                <a:solidFill>
                  <a:srgbClr val="000000"/>
                </a:solidFill>
                <a:latin typeface="Consolas" panose="020B0609020204030204" pitchFamily="49" charset="0"/>
                <a:cs typeface="Consolas" panose="020B0609020204030204" pitchFamily="49" charset="0"/>
              </a:rPr>
              <a:t>BasePlusCommissionEmployee</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1135320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14948"/>
          </a:xfrm>
        </p:spPr>
        <p:txBody>
          <a:bodyPr anchor="b"/>
          <a:lstStyle/>
          <a:p>
            <a:r>
              <a:rPr lang="en-IN" sz="3200" dirty="0" smtClean="0"/>
              <a:t>Figure 11.9 </a:t>
            </a:r>
            <a:r>
              <a:rPr lang="en-IN" sz="3200" dirty="0" smtClean="0">
                <a:latin typeface="Consolas" panose="020B0609020204030204" pitchFamily="49" charset="0"/>
                <a:cs typeface="Consolas" panose="020B0609020204030204" pitchFamily="49" charset="0"/>
              </a:rPr>
              <a:t>BasePlusCommissionEmployee</a:t>
            </a:r>
            <a:r>
              <a:rPr lang="en-IN" sz="3200" dirty="0" smtClean="0"/>
              <a:t> Class Test Program </a:t>
            </a:r>
            <a:r>
              <a:rPr lang="en-IN" sz="2000" b="0" dirty="0" smtClean="0"/>
              <a:t>(1 of 3)</a:t>
            </a:r>
            <a:endParaRPr lang="en-IN" sz="2000" b="0" dirty="0"/>
          </a:p>
        </p:txBody>
      </p:sp>
      <p:pic>
        <p:nvPicPr>
          <p:cNvPr id="4" name="Picture 3" descr="Computer code and output. The code has 29 lines. The lines read as follows. Line 1. forward slash forward slash F i g period 11 period 9 colon f i g 11 underscore 09 period c p p. Line 2. forward slash forward slash Base Plus Commission Employee class test program period. Line 3. hash include left angle bracket i o stream right angle bracket. Line 4. hash include left angle bracket i o m a n i p right angle bracket. Line 5. hash include double quote Base Plus Commission Employee period h double quote. Line 6. using namespace s t d semicolon. Line 7. Blank. Line 8. i n t main left parenthesis right parenthesis left brace. Line 9, indented once. forward slash forward slash instantiate Base Plus Commission Employee object. Line 10, indented once. Base Plus Commission Employee employee left brace double quote Bob double quote comma double quote Lewis double quote comma double quote 333 hyphen 33 hyphen 3333 double quote comma. Line 11, indented twice. 5000 comma period 04 comma 300 right brace semicolon. The value 100 is highlighted. Line 12. Blank. Line 13, indented once. forward slash forward slash get commission employee data. Line 14, indented once. c out left angle bracket left angle bracket fixed left angle bracket left angle bracket set precision left parenthesis 2 right parenthesis semicolon forward slash forward slash set floating hyphen point formatting. Line 15, indented once. c out left angle bracket left angle bracket double quote Employee information obtained by get functions colon back slash n double quote. Line 16, indented twice. left angle bracket left angle bracket double quote back slash n First name is double quote left angle bracket left angle bracket employee period get First Name left parenthesis right parenthesis. Line 17, indented twice. left angle bracket left angle bracket double quote back slash n Last name is double quote left angle bracket left angle bracket employee period get Last Name left parenthesis right parenthesis. Line 18, indented twice. left angle bracket left angle bracket double quote back slash n Social security number is double quote. Line 19, indented twice. left angle bracket left angle bracket employee period get Social Security Number left parenthesis right parenthesis. Line 20, indented twice. left angle bracket left angle bracket double quote back slash n Gross sales is double quote left angle bracket left angle bracket employee period get Gross Sales left parenthesis right parenthesis. Line 21, indented twice. left angle bracket left angle bracket double quote back slash n Commission rate is double quote left angle bracket left angle bracket employee period get Commission Rate left parenthesis right parenthesis. Line 22, indented twice. left angle bracket left angle bracket double quote back slash n Base salary is double quote left angle bracket left angle bracket employee period get Base Salary left parenthesis right parenthesis left angle bracket left angle bracket end l semicolon."/>
          <p:cNvPicPr>
            <a:picLocks noChangeAspect="1"/>
          </p:cNvPicPr>
          <p:nvPr/>
        </p:nvPicPr>
        <p:blipFill>
          <a:blip r:embed="rId2"/>
          <a:stretch>
            <a:fillRect/>
          </a:stretch>
        </p:blipFill>
        <p:spPr>
          <a:xfrm>
            <a:off x="1160745" y="1989253"/>
            <a:ext cx="6822511" cy="4213564"/>
          </a:xfrm>
          <a:prstGeom prst="rect">
            <a:avLst/>
          </a:prstGeom>
        </p:spPr>
      </p:pic>
    </p:spTree>
    <p:extLst>
      <p:ext uri="{BB962C8B-B14F-4D97-AF65-F5344CB8AC3E}">
        <p14:creationId xmlns:p14="http://schemas.microsoft.com/office/powerpoint/2010/main" val="781638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nchor="b"/>
          <a:lstStyle/>
          <a:p>
            <a:r>
              <a:rPr lang="en-IN" sz="3200" dirty="0"/>
              <a:t>Figure 11.9 </a:t>
            </a:r>
            <a:r>
              <a:rPr lang="en-IN" sz="3200" dirty="0">
                <a:latin typeface="Consolas" panose="020B0609020204030204" pitchFamily="49" charset="0"/>
                <a:cs typeface="Consolas" panose="020B0609020204030204" pitchFamily="49" charset="0"/>
              </a:rPr>
              <a:t>BasePlusCommissionEmployee</a:t>
            </a:r>
            <a:r>
              <a:rPr lang="en-IN" sz="3200" dirty="0"/>
              <a:t> </a:t>
            </a:r>
            <a:r>
              <a:rPr lang="en-IN" sz="3200" dirty="0" smtClean="0"/>
              <a:t>Class Test Program </a:t>
            </a:r>
            <a:r>
              <a:rPr lang="en-IN" sz="2000" b="0" dirty="0" smtClean="0"/>
              <a:t>(2 </a:t>
            </a:r>
            <a:r>
              <a:rPr lang="en-IN" sz="2000" b="0" dirty="0"/>
              <a:t>of 3)</a:t>
            </a:r>
            <a:endParaRPr lang="en-IN" dirty="0"/>
          </a:p>
        </p:txBody>
      </p:sp>
      <p:pic>
        <p:nvPicPr>
          <p:cNvPr id="4" name="Picture 3" descr="The code continues. Line 23, indented once. employee period set Base Salary left parenthesis 1000 right parenthesis semicolon forward slash forward slash set base salary. Lines 22 and 23 are highlighted. Line 24, indented once. c out left angle bracket left angle bracket double quote back slash n Updated employee information from function to String colon back slash n back slash n double quote. Line 25, indented twice. left angle bracket left angle bracket employee period to String left parenthesis right parenthesis semicolon. Line 26. Blank. Line 27, indented once. forward slash forward slash display the employee single quote s earnings. Line 28, indented once. c out left angle bracket left angle bracket double quote back slash n back slash n Employee single quote s earnings colon dollar sign double quote left angle bracket left angle bracket employee period earnings left parenthesis right parenthesis left angle bracket left angle bracket end l semicolon. The words, employee period earnings left parenthesis right parenthesis are highlighted. Line 29. right brace."/>
          <p:cNvPicPr>
            <a:picLocks noChangeAspect="1"/>
          </p:cNvPicPr>
          <p:nvPr/>
        </p:nvPicPr>
        <p:blipFill>
          <a:blip r:embed="rId2"/>
          <a:stretch>
            <a:fillRect/>
          </a:stretch>
        </p:blipFill>
        <p:spPr>
          <a:xfrm>
            <a:off x="838667" y="2471242"/>
            <a:ext cx="7466666" cy="1561905"/>
          </a:xfrm>
          <a:prstGeom prst="rect">
            <a:avLst/>
          </a:prstGeom>
        </p:spPr>
      </p:pic>
    </p:spTree>
    <p:extLst>
      <p:ext uri="{BB962C8B-B14F-4D97-AF65-F5344CB8AC3E}">
        <p14:creationId xmlns:p14="http://schemas.microsoft.com/office/powerpoint/2010/main" val="386166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sz="3200" dirty="0"/>
              <a:t>Figure 11.9 </a:t>
            </a:r>
            <a:r>
              <a:rPr lang="en-IN" sz="3200" dirty="0">
                <a:latin typeface="Consolas" panose="020B0609020204030204" pitchFamily="49" charset="0"/>
                <a:cs typeface="Consolas" panose="020B0609020204030204" pitchFamily="49" charset="0"/>
              </a:rPr>
              <a:t>BasePlusCommissionEmployee</a:t>
            </a:r>
            <a:r>
              <a:rPr lang="en-IN" sz="3200" dirty="0">
                <a:latin typeface="Times New Roman" panose="02020603050405020304" pitchFamily="18" charset="0"/>
                <a:cs typeface="Times New Roman" panose="02020603050405020304" pitchFamily="18" charset="0"/>
              </a:rPr>
              <a:t> </a:t>
            </a:r>
            <a:r>
              <a:rPr lang="en-IN" sz="3200" dirty="0" smtClean="0"/>
              <a:t>Class Test Program </a:t>
            </a:r>
            <a:r>
              <a:rPr lang="en-IN" sz="2000" b="0" dirty="0" smtClean="0"/>
              <a:t>(3 </a:t>
            </a:r>
            <a:r>
              <a:rPr lang="en-IN" sz="2000" b="0" dirty="0"/>
              <a:t>of 3)</a:t>
            </a:r>
            <a:endParaRPr lang="en-IN" dirty="0"/>
          </a:p>
        </p:txBody>
      </p:sp>
      <p:pic>
        <p:nvPicPr>
          <p:cNvPr id="4" name="Picture 3" descr="The code output has 14 lines. The lines read as follows. Line 1. Employee information obtained by get functions colon. Line 2. First name is Bob. Line 3. Last name is Lewis. Line 4. Social security number is 333 hyphen 33 hyphen 3333. Line 5. Gross sales is 5000 period 00. Line 6. Commission rate is 0 period 04. Line 7. Base salary is 300 period 00. Line 8. Updated employee information from function to String colon. Line 9. base hyphen salaried commission employee colon Bob Lewis. Line 10. social security number colon 333 hyphen 33 hyphen 3333. Line 11. gross sales colon 5000 period 00. Line 12. commission rate colon 0 period 04. Line 13. base salary colon 1000 period 00. Line 14. Employee single quote s earnings colon dollar sign 1200 period 00."/>
          <p:cNvPicPr>
            <a:picLocks noChangeAspect="1"/>
          </p:cNvPicPr>
          <p:nvPr/>
        </p:nvPicPr>
        <p:blipFill>
          <a:blip r:embed="rId2"/>
          <a:stretch>
            <a:fillRect/>
          </a:stretch>
        </p:blipFill>
        <p:spPr>
          <a:xfrm>
            <a:off x="743428" y="2343726"/>
            <a:ext cx="7657143" cy="3758730"/>
          </a:xfrm>
          <a:prstGeom prst="rect">
            <a:avLst/>
          </a:prstGeom>
        </p:spPr>
      </p:pic>
    </p:spTree>
    <p:extLst>
      <p:ext uri="{BB962C8B-B14F-4D97-AF65-F5344CB8AC3E}">
        <p14:creationId xmlns:p14="http://schemas.microsoft.com/office/powerpoint/2010/main" val="1776795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chemeClr val="tx2"/>
                </a:solidFill>
                <a:latin typeface="Times New Roman" panose="02020603050405020304" pitchFamily="18" charset="0"/>
                <a:cs typeface="Times New Roman" panose="02020603050405020304" pitchFamily="18" charset="0"/>
              </a:rPr>
              <a:t>11.3.2 Creating a </a:t>
            </a:r>
            <a:r>
              <a:rPr lang="en-US" sz="2800" dirty="0">
                <a:solidFill>
                  <a:schemeClr val="tx2"/>
                </a:solidFill>
                <a:latin typeface="Consolas" panose="020B0609020204030204" pitchFamily="49" charset="0"/>
                <a:cs typeface="Consolas" panose="020B0609020204030204" pitchFamily="49" charset="0"/>
              </a:rPr>
              <a:t>BasePlusCommissionEmployee</a:t>
            </a:r>
            <a:r>
              <a:rPr lang="en-US" sz="2800" dirty="0">
                <a:solidFill>
                  <a:schemeClr val="tx2"/>
                </a:solidFill>
                <a:latin typeface="Times New Roman" panose="02020603050405020304" pitchFamily="18" charset="0"/>
                <a:cs typeface="Times New Roman" panose="02020603050405020304" pitchFamily="18" charset="0"/>
              </a:rPr>
              <a:t> Class Without Using Inheritance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6)</a:t>
            </a:r>
            <a:endParaRPr lang="en-IN" sz="2000" dirty="0"/>
          </a:p>
        </p:txBody>
      </p:sp>
      <p:sp>
        <p:nvSpPr>
          <p:cNvPr id="5" name="Text Placeholder 4"/>
          <p:cNvSpPr>
            <a:spLocks noGrp="1"/>
          </p:cNvSpPr>
          <p:nvPr>
            <p:ph type="body" idx="1"/>
          </p:nvPr>
        </p:nvSpPr>
        <p:spPr/>
        <p:txBody>
          <a:bodyPr/>
          <a:lstStyle/>
          <a:p>
            <a:pPr marL="0" indent="0">
              <a:buNone/>
              <a:defRPr/>
            </a:pPr>
            <a:r>
              <a:rPr lang="en-US" sz="2000" b="1" dirty="0">
                <a:solidFill>
                  <a:srgbClr val="000000"/>
                </a:solidFill>
                <a:latin typeface="+mn-lt"/>
              </a:rPr>
              <a:t>Exploring the Similarities Between Class </a:t>
            </a:r>
            <a:r>
              <a:rPr lang="en-US" sz="2000" b="1" dirty="0">
                <a:solidFill>
                  <a:srgbClr val="000000"/>
                </a:solidFill>
                <a:latin typeface="Consolas" panose="020B0609020204030204" pitchFamily="49" charset="0"/>
                <a:cs typeface="Consolas" panose="020B0609020204030204" pitchFamily="49" charset="0"/>
              </a:rPr>
              <a:t>BasePlusCommissionEmployee</a:t>
            </a:r>
            <a:r>
              <a:rPr lang="en-US" sz="2000" b="1" dirty="0">
                <a:solidFill>
                  <a:srgbClr val="000000"/>
                </a:solidFill>
                <a:latin typeface="+mn-lt"/>
              </a:rPr>
              <a:t> and Class </a:t>
            </a:r>
            <a:r>
              <a:rPr lang="en-US" sz="2000" b="1" dirty="0">
                <a:solidFill>
                  <a:srgbClr val="000000"/>
                </a:solidFill>
                <a:latin typeface="Consolas" panose="020B0609020204030204" pitchFamily="49" charset="0"/>
                <a:cs typeface="Consolas" panose="020B0609020204030204" pitchFamily="49" charset="0"/>
              </a:rPr>
              <a:t>CommissionEmployee</a:t>
            </a:r>
          </a:p>
          <a:p>
            <a:pPr eaLnBrk="1" hangingPunct="1">
              <a:defRPr/>
            </a:pPr>
            <a:r>
              <a:rPr lang="en-US" sz="2000" dirty="0">
                <a:solidFill>
                  <a:srgbClr val="000000"/>
                </a:solidFill>
                <a:latin typeface="+mn-lt"/>
              </a:rPr>
              <a:t>Most of the code for class </a:t>
            </a:r>
            <a:r>
              <a:rPr lang="en-US" sz="2000" dirty="0">
                <a:solidFill>
                  <a:srgbClr val="000000"/>
                </a:solidFill>
                <a:latin typeface="Consolas" panose="020B0609020204030204" pitchFamily="49" charset="0"/>
                <a:cs typeface="Consolas" panose="020B0609020204030204" pitchFamily="49" charset="0"/>
              </a:rPr>
              <a:t>BasePlusCommissionEmployee</a:t>
            </a:r>
            <a:r>
              <a:rPr lang="en-US" sz="2000" dirty="0">
                <a:solidFill>
                  <a:srgbClr val="000000"/>
                </a:solidFill>
                <a:latin typeface="+mn-lt"/>
              </a:rPr>
              <a:t> (Figs. 11.7–11.8) is similar, if not identical, to the code for class </a:t>
            </a:r>
            <a:r>
              <a:rPr lang="en-US" sz="2000" dirty="0">
                <a:solidFill>
                  <a:srgbClr val="000000"/>
                </a:solidFill>
                <a:latin typeface="Consolas" panose="020B0609020204030204" pitchFamily="49" charset="0"/>
                <a:cs typeface="Consolas" panose="020B0609020204030204" pitchFamily="49" charset="0"/>
              </a:rPr>
              <a:t>CommissionEmployee</a:t>
            </a:r>
            <a:r>
              <a:rPr lang="en-US" sz="2000" dirty="0">
                <a:solidFill>
                  <a:srgbClr val="000000"/>
                </a:solidFill>
                <a:latin typeface="+mn-lt"/>
              </a:rPr>
              <a:t> (Figs. 11.4–11.5).</a:t>
            </a:r>
          </a:p>
          <a:p>
            <a:pPr eaLnBrk="1" hangingPunct="1">
              <a:defRPr/>
            </a:pPr>
            <a:r>
              <a:rPr lang="en-US" sz="2000" dirty="0">
                <a:solidFill>
                  <a:srgbClr val="000000"/>
                </a:solidFill>
                <a:latin typeface="+mn-lt"/>
              </a:rPr>
              <a:t>In class </a:t>
            </a:r>
            <a:r>
              <a:rPr lang="en-US" sz="2000" dirty="0">
                <a:solidFill>
                  <a:srgbClr val="000000"/>
                </a:solidFill>
                <a:latin typeface="Consolas" panose="020B0609020204030204" pitchFamily="49" charset="0"/>
                <a:cs typeface="Consolas" panose="020B0609020204030204" pitchFamily="49" charset="0"/>
              </a:rPr>
              <a:t>BasePlusCommissionEmployee</a:t>
            </a:r>
            <a:r>
              <a:rPr lang="en-US" sz="2000" dirty="0">
                <a:solidFill>
                  <a:srgbClr val="000000"/>
                </a:solidFill>
                <a:latin typeface="+mn-lt"/>
              </a:rPr>
              <a:t>, </a:t>
            </a:r>
            <a:r>
              <a:rPr lang="en-US" sz="2000" dirty="0">
                <a:solidFill>
                  <a:srgbClr val="000000"/>
                </a:solidFill>
                <a:latin typeface="Consolas" panose="020B0609020204030204" pitchFamily="49" charset="0"/>
                <a:cs typeface="Consolas" panose="020B0609020204030204" pitchFamily="49" charset="0"/>
              </a:rPr>
              <a:t>private</a:t>
            </a:r>
            <a:r>
              <a:rPr lang="en-US" sz="2000" dirty="0">
                <a:solidFill>
                  <a:srgbClr val="000000"/>
                </a:solidFill>
                <a:latin typeface="+mn-lt"/>
              </a:rPr>
              <a:t> data members </a:t>
            </a:r>
            <a:r>
              <a:rPr lang="en-US" sz="2000" dirty="0">
                <a:solidFill>
                  <a:srgbClr val="000000"/>
                </a:solidFill>
                <a:latin typeface="Consolas" panose="020B0609020204030204" pitchFamily="49" charset="0"/>
                <a:cs typeface="Consolas" panose="020B0609020204030204" pitchFamily="49" charset="0"/>
              </a:rPr>
              <a:t>firstName</a:t>
            </a:r>
            <a:r>
              <a:rPr lang="en-US" sz="2000" dirty="0">
                <a:solidFill>
                  <a:srgbClr val="000000"/>
                </a:solidFill>
                <a:latin typeface="+mn-lt"/>
              </a:rPr>
              <a:t> and </a:t>
            </a:r>
            <a:r>
              <a:rPr lang="en-US" sz="2000" dirty="0">
                <a:solidFill>
                  <a:srgbClr val="000000"/>
                </a:solidFill>
                <a:latin typeface="Consolas" panose="020B0609020204030204" pitchFamily="49" charset="0"/>
                <a:cs typeface="Consolas" panose="020B0609020204030204" pitchFamily="49" charset="0"/>
              </a:rPr>
              <a:t>lastName</a:t>
            </a:r>
            <a:r>
              <a:rPr lang="en-US" sz="2000" dirty="0">
                <a:solidFill>
                  <a:srgbClr val="000000"/>
                </a:solidFill>
                <a:latin typeface="+mn-lt"/>
              </a:rPr>
              <a:t> and member functions </a:t>
            </a:r>
            <a:r>
              <a:rPr lang="en-US" sz="2000" dirty="0">
                <a:solidFill>
                  <a:srgbClr val="000000"/>
                </a:solidFill>
                <a:latin typeface="Consolas" panose="020B0609020204030204" pitchFamily="49" charset="0"/>
                <a:cs typeface="Consolas" panose="020B0609020204030204" pitchFamily="49" charset="0"/>
              </a:rPr>
              <a:t>setFirstName</a:t>
            </a:r>
            <a:r>
              <a:rPr lang="en-US" sz="2000" dirty="0">
                <a:solidFill>
                  <a:srgbClr val="000000"/>
                </a:solidFill>
                <a:latin typeface="+mn-lt"/>
                <a:cs typeface="Consolas" panose="020B0609020204030204" pitchFamily="49" charset="0"/>
              </a:rPr>
              <a:t>,</a:t>
            </a:r>
            <a:r>
              <a:rPr lang="en-US" sz="2000" dirty="0">
                <a:solidFill>
                  <a:srgbClr val="000000"/>
                </a:solidFill>
                <a:latin typeface="Consolas" panose="020B0609020204030204" pitchFamily="49" charset="0"/>
                <a:cs typeface="Consolas" panose="020B0609020204030204" pitchFamily="49" charset="0"/>
              </a:rPr>
              <a:t> getFirstName</a:t>
            </a:r>
            <a:r>
              <a:rPr lang="en-US" sz="2000" dirty="0">
                <a:solidFill>
                  <a:srgbClr val="000000"/>
                </a:solidFill>
                <a:latin typeface="+mn-lt"/>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setLastName</a:t>
            </a:r>
            <a:r>
              <a:rPr lang="en-US" sz="2000" dirty="0">
                <a:solidFill>
                  <a:srgbClr val="000000"/>
                </a:solidFill>
                <a:latin typeface="+mn-lt"/>
                <a:cs typeface="Consolas" panose="020B0609020204030204" pitchFamily="49" charset="0"/>
              </a:rPr>
              <a:t> and </a:t>
            </a:r>
            <a:r>
              <a:rPr lang="en-US" sz="2000" dirty="0">
                <a:solidFill>
                  <a:srgbClr val="000000"/>
                </a:solidFill>
                <a:latin typeface="Consolas" panose="020B0609020204030204" pitchFamily="49" charset="0"/>
                <a:cs typeface="Consolas" panose="020B0609020204030204" pitchFamily="49" charset="0"/>
              </a:rPr>
              <a:t>getLastName</a:t>
            </a:r>
            <a:r>
              <a:rPr lang="en-US" sz="2000" dirty="0">
                <a:solidFill>
                  <a:srgbClr val="000000"/>
                </a:solidFill>
                <a:latin typeface="+mn-lt"/>
                <a:cs typeface="Consolas" panose="020B0609020204030204" pitchFamily="49" charset="0"/>
              </a:rPr>
              <a:t> </a:t>
            </a:r>
            <a:r>
              <a:rPr lang="en-US" sz="2000" dirty="0">
                <a:solidFill>
                  <a:srgbClr val="000000"/>
                </a:solidFill>
                <a:latin typeface="+mn-lt"/>
              </a:rPr>
              <a:t>are identical to those of class </a:t>
            </a:r>
            <a:r>
              <a:rPr lang="en-US" sz="2000" dirty="0">
                <a:solidFill>
                  <a:srgbClr val="000000"/>
                </a:solidFill>
                <a:latin typeface="Consolas" panose="020B0609020204030204" pitchFamily="49" charset="0"/>
                <a:cs typeface="Consolas" panose="020B0609020204030204" pitchFamily="49" charset="0"/>
              </a:rPr>
              <a:t>CommissionEmployee</a:t>
            </a:r>
            <a:r>
              <a:rPr lang="en-US" sz="2000" dirty="0">
                <a:solidFill>
                  <a:srgbClr val="000000"/>
                </a:solidFill>
                <a:latin typeface="+mn-lt"/>
              </a:rPr>
              <a:t>.</a:t>
            </a:r>
          </a:p>
          <a:p>
            <a:pPr eaLnBrk="1" hangingPunct="1">
              <a:defRPr/>
            </a:pPr>
            <a:r>
              <a:rPr lang="en-US" sz="2000" dirty="0">
                <a:solidFill>
                  <a:srgbClr val="000000"/>
                </a:solidFill>
                <a:latin typeface="+mn-lt"/>
              </a:rPr>
              <a:t>Both classes contain </a:t>
            </a:r>
            <a:r>
              <a:rPr lang="en-US" sz="2000" dirty="0">
                <a:solidFill>
                  <a:srgbClr val="000000"/>
                </a:solidFill>
                <a:latin typeface="Consolas" panose="020B0609020204030204" pitchFamily="49" charset="0"/>
                <a:cs typeface="Consolas" panose="020B0609020204030204" pitchFamily="49" charset="0"/>
              </a:rPr>
              <a:t>private</a:t>
            </a:r>
            <a:r>
              <a:rPr lang="en-US" sz="2000" dirty="0">
                <a:solidFill>
                  <a:srgbClr val="000000"/>
                </a:solidFill>
                <a:latin typeface="+mn-lt"/>
              </a:rPr>
              <a:t> data members </a:t>
            </a:r>
            <a:r>
              <a:rPr lang="en-US" sz="2000" dirty="0">
                <a:solidFill>
                  <a:srgbClr val="000000"/>
                </a:solidFill>
                <a:latin typeface="Consolas" panose="020B0609020204030204" pitchFamily="49" charset="0"/>
                <a:cs typeface="Consolas" panose="020B0609020204030204" pitchFamily="49" charset="0"/>
              </a:rPr>
              <a:t>socialSecurityNumber</a:t>
            </a:r>
            <a:r>
              <a:rPr lang="en-US" sz="2000" dirty="0">
                <a:solidFill>
                  <a:srgbClr val="000000"/>
                </a:solidFill>
                <a:latin typeface="+mn-lt"/>
              </a:rPr>
              <a:t>, </a:t>
            </a:r>
            <a:r>
              <a:rPr lang="en-US" sz="2000" dirty="0">
                <a:solidFill>
                  <a:srgbClr val="000000"/>
                </a:solidFill>
                <a:latin typeface="Consolas" panose="020B0609020204030204" pitchFamily="49" charset="0"/>
                <a:cs typeface="Consolas" panose="020B0609020204030204" pitchFamily="49" charset="0"/>
              </a:rPr>
              <a:t>commissionRate</a:t>
            </a:r>
            <a:r>
              <a:rPr lang="en-US" sz="2000" dirty="0">
                <a:solidFill>
                  <a:srgbClr val="000000"/>
                </a:solidFill>
                <a:latin typeface="+mn-lt"/>
              </a:rPr>
              <a:t> and </a:t>
            </a:r>
            <a:r>
              <a:rPr lang="en-US" sz="2000" dirty="0">
                <a:solidFill>
                  <a:srgbClr val="000000"/>
                </a:solidFill>
                <a:latin typeface="Consolas" panose="020B0609020204030204" pitchFamily="49" charset="0"/>
                <a:cs typeface="Consolas" panose="020B0609020204030204" pitchFamily="49" charset="0"/>
              </a:rPr>
              <a:t>grossSales</a:t>
            </a:r>
            <a:r>
              <a:rPr lang="en-US" sz="2000" dirty="0">
                <a:solidFill>
                  <a:srgbClr val="000000"/>
                </a:solidFill>
                <a:latin typeface="+mn-lt"/>
              </a:rPr>
              <a:t>, as well as </a:t>
            </a:r>
            <a:r>
              <a:rPr lang="en-US" sz="2000" b="1" dirty="0">
                <a:solidFill>
                  <a:srgbClr val="000000"/>
                </a:solidFill>
                <a:latin typeface="+mn-lt"/>
              </a:rPr>
              <a:t>get</a:t>
            </a:r>
            <a:r>
              <a:rPr lang="en-US" sz="2000" i="1" dirty="0">
                <a:solidFill>
                  <a:srgbClr val="000000"/>
                </a:solidFill>
                <a:latin typeface="+mn-lt"/>
              </a:rPr>
              <a:t> </a:t>
            </a:r>
            <a:r>
              <a:rPr lang="en-US" sz="2000" dirty="0">
                <a:solidFill>
                  <a:srgbClr val="000000"/>
                </a:solidFill>
                <a:latin typeface="+mn-lt"/>
              </a:rPr>
              <a:t>and</a:t>
            </a:r>
            <a:r>
              <a:rPr lang="en-US" sz="2000" i="1" dirty="0">
                <a:solidFill>
                  <a:srgbClr val="000000"/>
                </a:solidFill>
                <a:latin typeface="+mn-lt"/>
              </a:rPr>
              <a:t> </a:t>
            </a:r>
            <a:r>
              <a:rPr lang="en-US" sz="2000" b="1" dirty="0">
                <a:solidFill>
                  <a:srgbClr val="000000"/>
                </a:solidFill>
                <a:latin typeface="+mn-lt"/>
              </a:rPr>
              <a:t>set</a:t>
            </a:r>
            <a:r>
              <a:rPr lang="en-US" sz="2000" i="1" dirty="0">
                <a:solidFill>
                  <a:srgbClr val="000000"/>
                </a:solidFill>
                <a:latin typeface="+mn-lt"/>
              </a:rPr>
              <a:t> </a:t>
            </a:r>
            <a:r>
              <a:rPr lang="en-US" sz="2000" dirty="0">
                <a:solidFill>
                  <a:srgbClr val="000000"/>
                </a:solidFill>
                <a:latin typeface="+mn-lt"/>
              </a:rPr>
              <a:t>functions to manipulate these members</a:t>
            </a:r>
            <a:r>
              <a:rPr lang="en-US" sz="2000" dirty="0" smtClean="0">
                <a:solidFill>
                  <a:srgbClr val="000000"/>
                </a:solidFill>
                <a:latin typeface="+mn-lt"/>
              </a:rPr>
              <a:t>.</a:t>
            </a:r>
            <a:endParaRPr lang="en-US" sz="2000" dirty="0">
              <a:solidFill>
                <a:srgbClr val="000000"/>
              </a:solidFill>
              <a:latin typeface="+mn-lt"/>
            </a:endParaRPr>
          </a:p>
        </p:txBody>
      </p:sp>
    </p:spTree>
    <p:extLst>
      <p:ext uri="{BB962C8B-B14F-4D97-AF65-F5344CB8AC3E}">
        <p14:creationId xmlns:p14="http://schemas.microsoft.com/office/powerpoint/2010/main" val="3966089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chemeClr val="tx2"/>
                </a:solidFill>
                <a:latin typeface="Times New Roman" panose="02020603050405020304" pitchFamily="18" charset="0"/>
                <a:cs typeface="Times New Roman" panose="02020603050405020304" pitchFamily="18" charset="0"/>
              </a:rPr>
              <a:t>11.3.2 Creating a </a:t>
            </a:r>
            <a:r>
              <a:rPr lang="en-US" sz="2800" dirty="0">
                <a:solidFill>
                  <a:schemeClr val="tx2"/>
                </a:solidFill>
                <a:latin typeface="Consolas" panose="020B0609020204030204" pitchFamily="49" charset="0"/>
                <a:cs typeface="Consolas" panose="020B0609020204030204" pitchFamily="49" charset="0"/>
              </a:rPr>
              <a:t>BasePlusCommissionEmployee</a:t>
            </a:r>
            <a:r>
              <a:rPr lang="en-US" sz="2800" dirty="0">
                <a:solidFill>
                  <a:schemeClr val="tx2"/>
                </a:solidFill>
                <a:latin typeface="Times New Roman" panose="02020603050405020304" pitchFamily="18" charset="0"/>
                <a:cs typeface="Times New Roman" panose="02020603050405020304" pitchFamily="18" charset="0"/>
              </a:rPr>
              <a:t> Class Without Using Inheritance </a:t>
            </a:r>
            <a:r>
              <a:rPr lang="en-US" sz="2000" b="0" dirty="0" smtClean="0">
                <a:solidFill>
                  <a:schemeClr val="tx2"/>
                </a:solidFill>
                <a:latin typeface="Times New Roman" panose="02020603050405020304" pitchFamily="18" charset="0"/>
                <a:cs typeface="Times New Roman" panose="02020603050405020304" pitchFamily="18" charset="0"/>
              </a:rPr>
              <a:t>(5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6)</a:t>
            </a: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lstStyle/>
          <a:p>
            <a:pPr eaLnBrk="1" hangingPunct="1"/>
            <a:r>
              <a:rPr lang="en-US" altLang="en-US" sz="2200" dirty="0" smtClean="0">
                <a:solidFill>
                  <a:srgbClr val="000000"/>
                </a:solidFill>
                <a:latin typeface="+mn-lt"/>
              </a:rPr>
              <a:t>The </a:t>
            </a:r>
            <a:r>
              <a:rPr lang="en-US" altLang="en-US" sz="2200" dirty="0" smtClean="0">
                <a:solidFill>
                  <a:srgbClr val="000000"/>
                </a:solidFill>
                <a:latin typeface="Consolas" panose="020B0609020204030204" pitchFamily="49" charset="0"/>
                <a:cs typeface="Consolas" panose="020B0609020204030204" pitchFamily="49" charset="0"/>
              </a:rPr>
              <a:t>BasePlusCommissionEmployee</a:t>
            </a:r>
            <a:r>
              <a:rPr lang="en-US" altLang="en-US" sz="2200" dirty="0" smtClean="0">
                <a:solidFill>
                  <a:srgbClr val="000000"/>
                </a:solidFill>
                <a:latin typeface="+mn-lt"/>
              </a:rPr>
              <a:t> constructor is </a:t>
            </a:r>
            <a:r>
              <a:rPr lang="en-US" altLang="en-US" sz="2200" b="1" dirty="0" smtClean="0">
                <a:solidFill>
                  <a:srgbClr val="000000"/>
                </a:solidFill>
                <a:latin typeface="+mn-lt"/>
              </a:rPr>
              <a:t>almost</a:t>
            </a:r>
            <a:r>
              <a:rPr lang="en-US" altLang="en-US" sz="2200" dirty="0" smtClean="0">
                <a:solidFill>
                  <a:srgbClr val="000000"/>
                </a:solidFill>
                <a:latin typeface="+mn-lt"/>
              </a:rPr>
              <a:t> identical to that of class </a:t>
            </a:r>
            <a:r>
              <a:rPr lang="en-US" altLang="en-US" sz="2200" dirty="0" smtClean="0">
                <a:solidFill>
                  <a:srgbClr val="000000"/>
                </a:solidFill>
                <a:latin typeface="Consolas" panose="020B0609020204030204" pitchFamily="49" charset="0"/>
                <a:cs typeface="Consolas" panose="020B0609020204030204" pitchFamily="49" charset="0"/>
              </a:rPr>
              <a:t>CommissionEmployee</a:t>
            </a:r>
            <a:r>
              <a:rPr lang="en-US" altLang="en-US" sz="2200" dirty="0" smtClean="0">
                <a:solidFill>
                  <a:srgbClr val="000000"/>
                </a:solidFill>
                <a:latin typeface="+mn-lt"/>
              </a:rPr>
              <a:t>, except that </a:t>
            </a:r>
            <a:r>
              <a:rPr lang="en-US" altLang="en-US" sz="2200" dirty="0" smtClean="0">
                <a:solidFill>
                  <a:srgbClr val="000000"/>
                </a:solidFill>
                <a:latin typeface="Consolas" panose="020B0609020204030204" pitchFamily="49" charset="0"/>
                <a:cs typeface="Consolas" panose="020B0609020204030204" pitchFamily="49" charset="0"/>
              </a:rPr>
              <a:t>BasePlusCommissionEmployee</a:t>
            </a:r>
            <a:r>
              <a:rPr lang="en-US" altLang="en-US" sz="2200" dirty="0" smtClean="0">
                <a:solidFill>
                  <a:srgbClr val="000000"/>
                </a:solidFill>
                <a:latin typeface="+mn-lt"/>
              </a:rPr>
              <a:t>’s constructor also sets the </a:t>
            </a:r>
            <a:r>
              <a:rPr lang="en-US" altLang="en-US" sz="2200" dirty="0" smtClean="0">
                <a:solidFill>
                  <a:srgbClr val="000000"/>
                </a:solidFill>
                <a:latin typeface="Consolas" panose="020B0609020204030204" pitchFamily="49" charset="0"/>
                <a:cs typeface="Consolas" panose="020B0609020204030204" pitchFamily="49" charset="0"/>
              </a:rPr>
              <a:t>baseSalary</a:t>
            </a:r>
            <a:r>
              <a:rPr lang="en-US" altLang="en-US" sz="2200" dirty="0" smtClean="0">
                <a:solidFill>
                  <a:srgbClr val="000000"/>
                </a:solidFill>
                <a:latin typeface="+mn-lt"/>
              </a:rPr>
              <a:t>.</a:t>
            </a:r>
          </a:p>
          <a:p>
            <a:pPr eaLnBrk="1" hangingPunct="1"/>
            <a:r>
              <a:rPr lang="en-US" altLang="en-US" sz="2200" dirty="0" smtClean="0">
                <a:solidFill>
                  <a:srgbClr val="000000"/>
                </a:solidFill>
                <a:latin typeface="+mn-lt"/>
              </a:rPr>
              <a:t>The </a:t>
            </a:r>
            <a:r>
              <a:rPr lang="en-US" altLang="en-US" sz="2200" dirty="0">
                <a:solidFill>
                  <a:srgbClr val="000000"/>
                </a:solidFill>
                <a:latin typeface="+mn-lt"/>
              </a:rPr>
              <a:t>other additions to class </a:t>
            </a:r>
            <a:r>
              <a:rPr lang="en-US" altLang="en-US" sz="2200" dirty="0">
                <a:solidFill>
                  <a:srgbClr val="000000"/>
                </a:solidFill>
                <a:latin typeface="Consolas" panose="020B0609020204030204" pitchFamily="49" charset="0"/>
                <a:cs typeface="Consolas" panose="020B0609020204030204" pitchFamily="49" charset="0"/>
              </a:rPr>
              <a:t>BasePlusCommissionEmployee</a:t>
            </a:r>
            <a:r>
              <a:rPr lang="en-US" altLang="en-US" sz="2200" dirty="0">
                <a:solidFill>
                  <a:srgbClr val="000000"/>
                </a:solidFill>
                <a:latin typeface="+mn-lt"/>
              </a:rPr>
              <a:t> are </a:t>
            </a:r>
            <a:r>
              <a:rPr lang="en-US" altLang="en-US" sz="2200" dirty="0">
                <a:solidFill>
                  <a:srgbClr val="000000"/>
                </a:solidFill>
                <a:latin typeface="Consolas" panose="020B0609020204030204" pitchFamily="49" charset="0"/>
                <a:cs typeface="Consolas" panose="020B0609020204030204" pitchFamily="49" charset="0"/>
              </a:rPr>
              <a:t>private</a:t>
            </a:r>
            <a:r>
              <a:rPr lang="en-US" altLang="en-US" sz="2200" dirty="0">
                <a:solidFill>
                  <a:srgbClr val="000000"/>
                </a:solidFill>
                <a:latin typeface="+mn-lt"/>
              </a:rPr>
              <a:t> data member </a:t>
            </a:r>
            <a:r>
              <a:rPr lang="en-US" altLang="en-US" sz="2200" dirty="0">
                <a:solidFill>
                  <a:srgbClr val="000000"/>
                </a:solidFill>
                <a:latin typeface="Consolas" panose="020B0609020204030204" pitchFamily="49" charset="0"/>
                <a:cs typeface="Consolas" panose="020B0609020204030204" pitchFamily="49" charset="0"/>
              </a:rPr>
              <a:t>baseSalary</a:t>
            </a:r>
            <a:r>
              <a:rPr lang="en-US" altLang="en-US" sz="2200" dirty="0">
                <a:solidFill>
                  <a:srgbClr val="000000"/>
                </a:solidFill>
                <a:latin typeface="+mn-lt"/>
              </a:rPr>
              <a:t> </a:t>
            </a:r>
            <a:r>
              <a:rPr lang="en-US" altLang="en-US" sz="2200" b="1" dirty="0">
                <a:solidFill>
                  <a:srgbClr val="000000"/>
                </a:solidFill>
                <a:latin typeface="+mn-lt"/>
              </a:rPr>
              <a:t>and</a:t>
            </a:r>
            <a:r>
              <a:rPr lang="en-US" altLang="en-US" sz="2200" dirty="0">
                <a:solidFill>
                  <a:srgbClr val="000000"/>
                </a:solidFill>
                <a:latin typeface="+mn-lt"/>
              </a:rPr>
              <a:t> member functions </a:t>
            </a:r>
            <a:r>
              <a:rPr lang="en-US" altLang="en-US" sz="2200" dirty="0">
                <a:solidFill>
                  <a:srgbClr val="000000"/>
                </a:solidFill>
                <a:latin typeface="Consolas" panose="020B0609020204030204" pitchFamily="49" charset="0"/>
                <a:cs typeface="Consolas" panose="020B0609020204030204" pitchFamily="49" charset="0"/>
              </a:rPr>
              <a:t>setBaseSalary</a:t>
            </a:r>
            <a:r>
              <a:rPr lang="en-US" altLang="en-US" sz="2200" dirty="0">
                <a:solidFill>
                  <a:srgbClr val="000000"/>
                </a:solidFill>
                <a:latin typeface="+mn-lt"/>
              </a:rPr>
              <a:t> and </a:t>
            </a:r>
            <a:r>
              <a:rPr lang="en-US" altLang="en-US" sz="2200" dirty="0">
                <a:solidFill>
                  <a:srgbClr val="000000"/>
                </a:solidFill>
                <a:latin typeface="Consolas" panose="020B0609020204030204" pitchFamily="49" charset="0"/>
                <a:cs typeface="Consolas" panose="020B0609020204030204" pitchFamily="49" charset="0"/>
              </a:rPr>
              <a:t>getBaseSalary</a:t>
            </a:r>
            <a:r>
              <a:rPr lang="en-US" altLang="en-US" sz="2200" dirty="0">
                <a:solidFill>
                  <a:srgbClr val="000000"/>
                </a:solidFill>
                <a:latin typeface="+mn-lt"/>
              </a:rPr>
              <a:t>.</a:t>
            </a:r>
          </a:p>
          <a:p>
            <a:pPr eaLnBrk="1" hangingPunct="1"/>
            <a:r>
              <a:rPr lang="en-US" altLang="en-US" sz="2200" dirty="0">
                <a:solidFill>
                  <a:srgbClr val="000000"/>
                </a:solidFill>
                <a:latin typeface="+mn-lt"/>
              </a:rPr>
              <a:t>Class </a:t>
            </a:r>
            <a:r>
              <a:rPr lang="en-US" altLang="en-US" sz="2200" dirty="0">
                <a:solidFill>
                  <a:srgbClr val="000000"/>
                </a:solidFill>
                <a:latin typeface="Consolas" panose="020B0609020204030204" pitchFamily="49" charset="0"/>
                <a:cs typeface="Consolas" panose="020B0609020204030204" pitchFamily="49" charset="0"/>
              </a:rPr>
              <a:t>BasePlusCommissionEmployee’s toString </a:t>
            </a:r>
            <a:r>
              <a:rPr lang="en-US" altLang="en-US" sz="2200" dirty="0">
                <a:solidFill>
                  <a:srgbClr val="000000"/>
                </a:solidFill>
                <a:latin typeface="+mn-lt"/>
              </a:rPr>
              <a:t>member function is </a:t>
            </a:r>
            <a:r>
              <a:rPr lang="en-US" altLang="en-US" sz="2200" b="1" dirty="0">
                <a:solidFill>
                  <a:srgbClr val="000000"/>
                </a:solidFill>
                <a:latin typeface="+mn-lt"/>
              </a:rPr>
              <a:t>nearly identical</a:t>
            </a:r>
            <a:r>
              <a:rPr lang="en-US" altLang="en-US" sz="2200" i="1" dirty="0">
                <a:solidFill>
                  <a:srgbClr val="000000"/>
                </a:solidFill>
                <a:latin typeface="+mn-lt"/>
              </a:rPr>
              <a:t> </a:t>
            </a:r>
            <a:r>
              <a:rPr lang="en-US" altLang="en-US" sz="2200" dirty="0">
                <a:solidFill>
                  <a:srgbClr val="000000"/>
                </a:solidFill>
                <a:latin typeface="+mn-lt"/>
              </a:rPr>
              <a:t>to that of class </a:t>
            </a:r>
            <a:r>
              <a:rPr lang="en-US" altLang="en-US" sz="2200" dirty="0">
                <a:solidFill>
                  <a:srgbClr val="000000"/>
                </a:solidFill>
                <a:latin typeface="Consolas" panose="020B0609020204030204" pitchFamily="49" charset="0"/>
                <a:cs typeface="Consolas" panose="020B0609020204030204" pitchFamily="49" charset="0"/>
              </a:rPr>
              <a:t>CommissionEmployee</a:t>
            </a:r>
            <a:r>
              <a:rPr lang="en-US" altLang="en-US" sz="2200" dirty="0">
                <a:solidFill>
                  <a:srgbClr val="000000"/>
                </a:solidFill>
                <a:latin typeface="+mn-lt"/>
              </a:rPr>
              <a:t>, except that </a:t>
            </a:r>
            <a:r>
              <a:rPr lang="en-US" altLang="en-US" sz="2200" dirty="0">
                <a:solidFill>
                  <a:srgbClr val="000000"/>
                </a:solidFill>
                <a:latin typeface="Consolas" panose="020B0609020204030204" pitchFamily="49" charset="0"/>
                <a:cs typeface="Consolas" panose="020B0609020204030204" pitchFamily="49" charset="0"/>
              </a:rPr>
              <a:t>BasePlusCommissionEmployee’s toString </a:t>
            </a:r>
            <a:r>
              <a:rPr lang="en-US" altLang="en-US" sz="2200" dirty="0">
                <a:solidFill>
                  <a:srgbClr val="000000"/>
                </a:solidFill>
                <a:latin typeface="+mn-lt"/>
              </a:rPr>
              <a:t>also outputs the value of data member </a:t>
            </a:r>
            <a:r>
              <a:rPr lang="en-US" altLang="en-US" sz="2200" dirty="0">
                <a:solidFill>
                  <a:srgbClr val="000000"/>
                </a:solidFill>
                <a:latin typeface="Consolas" panose="020B0609020204030204" pitchFamily="49" charset="0"/>
                <a:cs typeface="Consolas" panose="020B0609020204030204" pitchFamily="49" charset="0"/>
              </a:rPr>
              <a:t>baseSalary</a:t>
            </a:r>
            <a:r>
              <a:rPr lang="en-US" altLang="en-US" sz="2200" dirty="0" smtClean="0">
                <a:solidFill>
                  <a:srgbClr val="000000"/>
                </a:solidFill>
                <a:latin typeface="+mn-lt"/>
              </a:rPr>
              <a:t>.</a:t>
            </a:r>
            <a:endParaRPr lang="en-US" altLang="en-US" sz="2200" dirty="0">
              <a:solidFill>
                <a:srgbClr val="000000"/>
              </a:solidFill>
              <a:latin typeface="+mn-lt"/>
            </a:endParaRPr>
          </a:p>
        </p:txBody>
      </p:sp>
    </p:spTree>
    <p:extLst>
      <p:ext uri="{BB962C8B-B14F-4D97-AF65-F5344CB8AC3E}">
        <p14:creationId xmlns:p14="http://schemas.microsoft.com/office/powerpoint/2010/main" val="2554145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2"/>
                </a:solidFill>
                <a:latin typeface="Times New Roman" panose="02020603050405020304" pitchFamily="18" charset="0"/>
                <a:cs typeface="Times New Roman" panose="02020603050405020304" pitchFamily="18" charset="0"/>
              </a:rPr>
              <a:t>11.3.2 Creating a </a:t>
            </a:r>
            <a:r>
              <a:rPr lang="en-US" sz="2800" dirty="0">
                <a:solidFill>
                  <a:schemeClr val="tx2"/>
                </a:solidFill>
                <a:latin typeface="Consolas" panose="020B0609020204030204" pitchFamily="49" charset="0"/>
                <a:cs typeface="Consolas" panose="020B0609020204030204" pitchFamily="49" charset="0"/>
              </a:rPr>
              <a:t>BasePlusCommissionEmployee</a:t>
            </a:r>
            <a:r>
              <a:rPr lang="en-US" sz="2800" dirty="0">
                <a:solidFill>
                  <a:schemeClr val="tx2"/>
                </a:solidFill>
                <a:latin typeface="Times New Roman" panose="02020603050405020304" pitchFamily="18" charset="0"/>
                <a:cs typeface="Times New Roman" panose="02020603050405020304" pitchFamily="18" charset="0"/>
              </a:rPr>
              <a:t> Class Without Using Inheritance </a:t>
            </a:r>
            <a:r>
              <a:rPr lang="en-US" sz="2000" b="0" dirty="0" smtClean="0">
                <a:solidFill>
                  <a:schemeClr val="tx2"/>
                </a:solidFill>
                <a:latin typeface="Times New Roman" panose="02020603050405020304" pitchFamily="18" charset="0"/>
                <a:cs typeface="Times New Roman" panose="02020603050405020304" pitchFamily="18" charset="0"/>
              </a:rPr>
              <a:t>(6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6)</a:t>
            </a:r>
            <a:endParaRPr lang="en-IN" sz="2000"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We literally </a:t>
            </a:r>
            <a:r>
              <a:rPr lang="en-US" altLang="en-US" sz="2400" b="1" dirty="0">
                <a:solidFill>
                  <a:srgbClr val="000000"/>
                </a:solidFill>
                <a:latin typeface="+mn-lt"/>
              </a:rPr>
              <a:t>copied</a:t>
            </a:r>
            <a:r>
              <a:rPr lang="en-US" altLang="en-US" sz="2400" dirty="0">
                <a:solidFill>
                  <a:srgbClr val="000000"/>
                </a:solidFill>
                <a:latin typeface="+mn-lt"/>
              </a:rPr>
              <a:t> code from class </a:t>
            </a:r>
            <a:r>
              <a:rPr lang="en-US" altLang="en-US" sz="2400" dirty="0">
                <a:solidFill>
                  <a:srgbClr val="000000"/>
                </a:solidFill>
                <a:latin typeface="Consolas" panose="020B0609020204030204" pitchFamily="49" charset="0"/>
                <a:cs typeface="Consolas" panose="020B0609020204030204" pitchFamily="49" charset="0"/>
              </a:rPr>
              <a:t>CommissionEmployee</a:t>
            </a:r>
            <a:r>
              <a:rPr lang="en-US" altLang="en-US" sz="2400" dirty="0">
                <a:solidFill>
                  <a:srgbClr val="000000"/>
                </a:solidFill>
                <a:latin typeface="+mn-lt"/>
              </a:rPr>
              <a:t> and </a:t>
            </a:r>
            <a:r>
              <a:rPr lang="en-US" altLang="en-US" sz="2400" b="1" dirty="0">
                <a:solidFill>
                  <a:srgbClr val="000000"/>
                </a:solidFill>
                <a:latin typeface="+mn-lt"/>
              </a:rPr>
              <a:t>pasted</a:t>
            </a:r>
            <a:r>
              <a:rPr lang="en-US" altLang="en-US" sz="2400" dirty="0">
                <a:solidFill>
                  <a:srgbClr val="000000"/>
                </a:solidFill>
                <a:latin typeface="+mn-lt"/>
              </a:rPr>
              <a:t> it into class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then modified class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to include a base salary and member functions that manipulate the base salary.</a:t>
            </a:r>
          </a:p>
          <a:p>
            <a:pPr eaLnBrk="1" hangingPunct="1"/>
            <a:r>
              <a:rPr lang="en-US" altLang="en-US" sz="2400" dirty="0">
                <a:solidFill>
                  <a:srgbClr val="000000"/>
                </a:solidFill>
                <a:latin typeface="+mn-lt"/>
              </a:rPr>
              <a:t>This </a:t>
            </a:r>
            <a:r>
              <a:rPr lang="en-US" altLang="en-US" sz="2400" b="1" dirty="0">
                <a:solidFill>
                  <a:srgbClr val="000000"/>
                </a:solidFill>
                <a:latin typeface="+mn-lt"/>
              </a:rPr>
              <a:t>copy-and-paste approach </a:t>
            </a:r>
            <a:r>
              <a:rPr lang="en-US" altLang="en-US" sz="2400" dirty="0">
                <a:solidFill>
                  <a:srgbClr val="000000"/>
                </a:solidFill>
                <a:latin typeface="+mn-lt"/>
              </a:rPr>
              <a:t>is error prone and time consuming.</a:t>
            </a:r>
          </a:p>
          <a:p>
            <a:pPr eaLnBrk="1" hangingPunct="1"/>
            <a:r>
              <a:rPr lang="en-US" altLang="en-US" sz="2400" dirty="0">
                <a:solidFill>
                  <a:srgbClr val="000000"/>
                </a:solidFill>
                <a:latin typeface="+mn-lt"/>
              </a:rPr>
              <a:t>Worse yet, it can spread many physical copies of the same code throughout a system, creating a code-maintenance nightmare</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204742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 Observation 11.1</a:t>
            </a:r>
          </a:p>
        </p:txBody>
      </p:sp>
      <p:sp>
        <p:nvSpPr>
          <p:cNvPr id="3" name="Text Placeholder 2"/>
          <p:cNvSpPr>
            <a:spLocks noGrp="1"/>
          </p:cNvSpPr>
          <p:nvPr>
            <p:ph type="body" idx="1"/>
          </p:nvPr>
        </p:nvSpPr>
        <p:spPr/>
        <p:txBody>
          <a:bodyPr/>
          <a:lstStyle/>
          <a:p>
            <a:pPr marL="0" indent="0">
              <a:buNone/>
            </a:pPr>
            <a:r>
              <a:rPr lang="en-IN" sz="2400" dirty="0">
                <a:latin typeface="+mn-lt"/>
              </a:rPr>
              <a:t>Copying and pasting code from one class to another can spread many physical copies of </a:t>
            </a:r>
            <a:r>
              <a:rPr lang="en-IN" sz="2400" dirty="0" smtClean="0">
                <a:latin typeface="+mn-lt"/>
              </a:rPr>
              <a:t>the same </a:t>
            </a:r>
            <a:r>
              <a:rPr lang="en-IN" sz="2400" dirty="0">
                <a:latin typeface="+mn-lt"/>
              </a:rPr>
              <a:t>code and can spread errors throughout a system, creating a </a:t>
            </a:r>
            <a:r>
              <a:rPr lang="en-IN" sz="2400" dirty="0" smtClean="0">
                <a:latin typeface="+mn-lt"/>
              </a:rPr>
              <a:t>code-maintenance nightmare</a:t>
            </a:r>
            <a:r>
              <a:rPr lang="en-IN" sz="2400" dirty="0">
                <a:latin typeface="+mn-lt"/>
              </a:rPr>
              <a:t>. To avoid duplicating code (and possibly errors), use inheritance, rather </a:t>
            </a:r>
            <a:r>
              <a:rPr lang="en-IN" sz="2400" dirty="0" smtClean="0">
                <a:latin typeface="+mn-lt"/>
              </a:rPr>
              <a:t>than the </a:t>
            </a:r>
            <a:r>
              <a:rPr lang="en-IN" sz="2400" dirty="0">
                <a:latin typeface="+mn-lt"/>
              </a:rPr>
              <a:t>“copy-and-paste” approach, in situations where you want one class to “absorb” </a:t>
            </a:r>
            <a:r>
              <a:rPr lang="en-IN" sz="2400" dirty="0" smtClean="0">
                <a:latin typeface="+mn-lt"/>
              </a:rPr>
              <a:t>the data </a:t>
            </a:r>
            <a:r>
              <a:rPr lang="en-IN" sz="2400" dirty="0">
                <a:latin typeface="+mn-lt"/>
              </a:rPr>
              <a:t>members and member functions of another class.</a:t>
            </a:r>
          </a:p>
        </p:txBody>
      </p:sp>
    </p:spTree>
    <p:extLst>
      <p:ext uri="{BB962C8B-B14F-4D97-AF65-F5344CB8AC3E}">
        <p14:creationId xmlns:p14="http://schemas.microsoft.com/office/powerpoint/2010/main" val="735367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 Observation 11.2</a:t>
            </a:r>
          </a:p>
        </p:txBody>
      </p:sp>
      <p:sp>
        <p:nvSpPr>
          <p:cNvPr id="3" name="Text Placeholder 2"/>
          <p:cNvSpPr>
            <a:spLocks noGrp="1"/>
          </p:cNvSpPr>
          <p:nvPr>
            <p:ph type="body" idx="1"/>
          </p:nvPr>
        </p:nvSpPr>
        <p:spPr/>
        <p:txBody>
          <a:bodyPr/>
          <a:lstStyle/>
          <a:p>
            <a:pPr marL="0" indent="0">
              <a:buNone/>
            </a:pPr>
            <a:r>
              <a:rPr lang="en-IN" sz="2400" dirty="0">
                <a:latin typeface="+mn-lt"/>
              </a:rPr>
              <a:t>With inheritance, the common data members and member functions of all the classes </a:t>
            </a:r>
            <a:r>
              <a:rPr lang="en-IN" sz="2400" dirty="0" smtClean="0">
                <a:latin typeface="+mn-lt"/>
              </a:rPr>
              <a:t>in the </a:t>
            </a:r>
            <a:r>
              <a:rPr lang="en-IN" sz="2400" dirty="0">
                <a:latin typeface="+mn-lt"/>
              </a:rPr>
              <a:t>hierarchy are declared in a base class. When changes are required for these </a:t>
            </a:r>
            <a:r>
              <a:rPr lang="en-IN" sz="2400" dirty="0" smtClean="0">
                <a:latin typeface="+mn-lt"/>
              </a:rPr>
              <a:t>common features</a:t>
            </a:r>
            <a:r>
              <a:rPr lang="en-IN" sz="2400" dirty="0">
                <a:latin typeface="+mn-lt"/>
              </a:rPr>
              <a:t>, you need to make the changes </a:t>
            </a:r>
            <a:r>
              <a:rPr lang="en-IN" sz="2400" b="1" dirty="0">
                <a:latin typeface="+mn-lt"/>
              </a:rPr>
              <a:t>only</a:t>
            </a:r>
            <a:r>
              <a:rPr lang="en-IN" sz="2400" dirty="0">
                <a:latin typeface="+mn-lt"/>
              </a:rPr>
              <a:t> in the base class—derived classes then </a:t>
            </a:r>
            <a:r>
              <a:rPr lang="en-IN" sz="2400" dirty="0" smtClean="0">
                <a:latin typeface="+mn-lt"/>
              </a:rPr>
              <a:t>inherit the </a:t>
            </a:r>
            <a:r>
              <a:rPr lang="en-IN" sz="2400" dirty="0">
                <a:latin typeface="+mn-lt"/>
              </a:rPr>
              <a:t>changes. Without inheritance, changes would need to be made to </a:t>
            </a:r>
            <a:r>
              <a:rPr lang="en-IN" sz="2400" b="1" dirty="0">
                <a:latin typeface="+mn-lt"/>
              </a:rPr>
              <a:t>all</a:t>
            </a:r>
            <a:r>
              <a:rPr lang="en-IN" sz="2400" dirty="0">
                <a:latin typeface="+mn-lt"/>
              </a:rPr>
              <a:t> the </a:t>
            </a:r>
            <a:r>
              <a:rPr lang="en-IN" sz="2400" dirty="0" smtClean="0">
                <a:latin typeface="+mn-lt"/>
              </a:rPr>
              <a:t>source-code files </a:t>
            </a:r>
            <a:r>
              <a:rPr lang="en-IN" sz="2400" dirty="0">
                <a:latin typeface="+mn-lt"/>
              </a:rPr>
              <a:t>that contain a copy of the code in question.</a:t>
            </a:r>
          </a:p>
        </p:txBody>
      </p:sp>
    </p:spTree>
    <p:extLst>
      <p:ext uri="{BB962C8B-B14F-4D97-AF65-F5344CB8AC3E}">
        <p14:creationId xmlns:p14="http://schemas.microsoft.com/office/powerpoint/2010/main" val="25500002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7654414" cy="1259468"/>
          </a:xfrm>
        </p:spPr>
        <p:txBody>
          <a:bodyPr/>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a:solidFill>
                  <a:schemeClr val="tx2"/>
                </a:solidFill>
                <a:latin typeface="Times New Roman" panose="02020603050405020304" pitchFamily="18" charset="0"/>
                <a:cs typeface="Times New Roman" panose="02020603050405020304" pitchFamily="18" charset="0"/>
              </a:rPr>
              <a:t>(1 of 10)</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Now we create and test a new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class </a:t>
            </a:r>
            <a:r>
              <a:rPr lang="en-US" altLang="en-US" sz="2400" dirty="0" smtClean="0">
                <a:solidFill>
                  <a:srgbClr val="000000"/>
                </a:solidFill>
                <a:latin typeface="+mn-lt"/>
              </a:rPr>
              <a:t>(Figs. 11.10–11.11</a:t>
            </a:r>
            <a:r>
              <a:rPr lang="en-US" altLang="en-US" sz="2400" dirty="0">
                <a:solidFill>
                  <a:srgbClr val="000000"/>
                </a:solidFill>
                <a:latin typeface="+mn-lt"/>
              </a:rPr>
              <a:t>) that derives from </a:t>
            </a:r>
            <a:r>
              <a:rPr lang="en-US" altLang="en-US" sz="2400" dirty="0" smtClean="0">
                <a:solidFill>
                  <a:srgbClr val="000000"/>
                </a:solidFill>
                <a:latin typeface="Consolas" panose="020B0609020204030204" pitchFamily="49" charset="0"/>
                <a:cs typeface="Consolas" panose="020B0609020204030204" pitchFamily="49" charset="0"/>
              </a:rPr>
              <a:t>CommissionEmployee</a:t>
            </a:r>
            <a:r>
              <a:rPr lang="en-US" altLang="en-US" sz="2400" dirty="0" smtClean="0">
                <a:solidFill>
                  <a:srgbClr val="000000"/>
                </a:solidFill>
                <a:latin typeface="+mn-lt"/>
                <a:cs typeface="Consolas" panose="020B0609020204030204" pitchFamily="49" charset="0"/>
              </a:rPr>
              <a:t> </a:t>
            </a:r>
            <a:r>
              <a:rPr lang="en-US" altLang="en-US" sz="2400" dirty="0">
                <a:solidFill>
                  <a:srgbClr val="000000"/>
                </a:solidFill>
                <a:latin typeface="+mn-lt"/>
              </a:rPr>
              <a:t>(Figs. 11.4–11.5).</a:t>
            </a:r>
          </a:p>
          <a:p>
            <a:pPr eaLnBrk="1" hangingPunct="1"/>
            <a:r>
              <a:rPr lang="en-US" altLang="en-US" sz="2400" dirty="0">
                <a:solidFill>
                  <a:srgbClr val="000000"/>
                </a:solidFill>
                <a:latin typeface="+mn-lt"/>
              </a:rPr>
              <a:t>In this example, a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object </a:t>
            </a:r>
            <a:r>
              <a:rPr lang="en-US" altLang="en-US" sz="2400" b="1" dirty="0">
                <a:solidFill>
                  <a:srgbClr val="000000"/>
                </a:solidFill>
                <a:latin typeface="+mn-lt"/>
              </a:rPr>
              <a:t>is a </a:t>
            </a:r>
            <a:r>
              <a:rPr lang="en-US" altLang="en-US" sz="2400" dirty="0">
                <a:solidFill>
                  <a:srgbClr val="000000"/>
                </a:solidFill>
                <a:latin typeface="Consolas" panose="020B0609020204030204" pitchFamily="49" charset="0"/>
                <a:cs typeface="Consolas" panose="020B0609020204030204" pitchFamily="49" charset="0"/>
              </a:rPr>
              <a:t>CommissionEmployee</a:t>
            </a:r>
            <a:r>
              <a:rPr lang="en-US" altLang="en-US" sz="2400" b="1" dirty="0">
                <a:solidFill>
                  <a:srgbClr val="000000"/>
                </a:solidFill>
                <a:latin typeface="+mn-lt"/>
              </a:rPr>
              <a:t> </a:t>
            </a:r>
            <a:r>
              <a:rPr lang="en-US" altLang="en-US" sz="2400" dirty="0">
                <a:solidFill>
                  <a:srgbClr val="000000"/>
                </a:solidFill>
                <a:latin typeface="+mn-lt"/>
              </a:rPr>
              <a:t>(because inheritance passes on the capabilities of class </a:t>
            </a:r>
            <a:r>
              <a:rPr lang="en-US" altLang="en-US" sz="2400" dirty="0">
                <a:solidFill>
                  <a:srgbClr val="000000"/>
                </a:solidFill>
                <a:latin typeface="Consolas" panose="020B0609020204030204" pitchFamily="49" charset="0"/>
                <a:cs typeface="Consolas" panose="020B0609020204030204" pitchFamily="49" charset="0"/>
              </a:rPr>
              <a:t>CommissionEmployee</a:t>
            </a:r>
            <a:r>
              <a:rPr lang="en-US" altLang="en-US" sz="2400" dirty="0">
                <a:solidFill>
                  <a:srgbClr val="000000"/>
                </a:solidFill>
                <a:latin typeface="+mn-lt"/>
              </a:rPr>
              <a:t>), but class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also has data member </a:t>
            </a:r>
            <a:r>
              <a:rPr lang="en-US" altLang="en-US" sz="2400" dirty="0">
                <a:solidFill>
                  <a:srgbClr val="000000"/>
                </a:solidFill>
                <a:latin typeface="Consolas" panose="020B0609020204030204" pitchFamily="49" charset="0"/>
                <a:cs typeface="Consolas" panose="020B0609020204030204" pitchFamily="49" charset="0"/>
              </a:rPr>
              <a:t>baseSalary</a:t>
            </a:r>
            <a:r>
              <a:rPr lang="en-US" altLang="en-US" sz="2400" dirty="0">
                <a:solidFill>
                  <a:srgbClr val="000000"/>
                </a:solidFill>
                <a:latin typeface="+mn-lt"/>
                <a:cs typeface="Consolas" panose="020B0609020204030204" pitchFamily="49" charset="0"/>
              </a:rPr>
              <a:t> </a:t>
            </a:r>
            <a:r>
              <a:rPr lang="en-US" altLang="en-US" sz="2400" dirty="0" smtClean="0">
                <a:solidFill>
                  <a:srgbClr val="000000"/>
                </a:solidFill>
                <a:latin typeface="+mn-lt"/>
              </a:rPr>
              <a:t>(Figure</a:t>
            </a:r>
            <a:r>
              <a:rPr lang="en-US" altLang="en-US" sz="2400" dirty="0">
                <a:solidFill>
                  <a:srgbClr val="000000"/>
                </a:solidFill>
                <a:latin typeface="+mn-lt"/>
              </a:rPr>
              <a:t> 11.10, line 21</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64764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latin typeface="Times New Roman" panose="02020603050405020304" pitchFamily="18" charset="0"/>
                <a:cs typeface="Times New Roman" panose="02020603050405020304" pitchFamily="18" charset="0"/>
              </a:rPr>
              <a:t>(2 </a:t>
            </a:r>
            <a:r>
              <a:rPr lang="en-IN" sz="2000" b="0" dirty="0">
                <a:latin typeface="Times New Roman" panose="02020603050405020304" pitchFamily="18" charset="0"/>
                <a:cs typeface="Times New Roman" panose="02020603050405020304" pitchFamily="18" charset="0"/>
              </a:rPr>
              <a:t>of 2)</a:t>
            </a:r>
            <a:endParaRPr lang="en-IN" dirty="0"/>
          </a:p>
        </p:txBody>
      </p:sp>
      <p:sp>
        <p:nvSpPr>
          <p:cNvPr id="3" name="Text Placeholder 2"/>
          <p:cNvSpPr>
            <a:spLocks noGrp="1"/>
          </p:cNvSpPr>
          <p:nvPr>
            <p:ph type="body" idx="1"/>
          </p:nvPr>
        </p:nvSpPr>
        <p:spPr/>
        <p:txBody>
          <a:bodyPr/>
          <a:lstStyle/>
          <a:p>
            <a:pPr marL="740664" lvl="1">
              <a:buNone/>
            </a:pPr>
            <a:r>
              <a:rPr lang="en-IN" sz="2200" dirty="0" smtClean="0">
                <a:solidFill>
                  <a:schemeClr val="tx2"/>
                </a:solidFill>
                <a:latin typeface="+mn-lt"/>
              </a:rPr>
              <a:t>11.3.4</a:t>
            </a:r>
            <a:r>
              <a:rPr lang="en-IN" sz="2200" dirty="0" smtClean="0">
                <a:latin typeface="+mn-lt"/>
              </a:rPr>
              <a:t> </a:t>
            </a:r>
            <a:r>
              <a:rPr lang="en-IN" sz="2200" dirty="0">
                <a:latin typeface="Consolas" panose="020B0609020204030204" pitchFamily="49" charset="0"/>
              </a:rPr>
              <a:t>CommissionEmployee– BasePlusCommissionEmployee</a:t>
            </a:r>
            <a:r>
              <a:rPr lang="en-IN" sz="2200" dirty="0">
                <a:latin typeface="+mn-lt"/>
              </a:rPr>
              <a:t> Inheritance Hierarchy Using protected </a:t>
            </a:r>
            <a:r>
              <a:rPr lang="en-IN" sz="2200" dirty="0" smtClean="0">
                <a:latin typeface="+mn-lt"/>
              </a:rPr>
              <a:t>Data</a:t>
            </a:r>
          </a:p>
          <a:p>
            <a:pPr marL="740664" lvl="1">
              <a:buNone/>
            </a:pPr>
            <a:r>
              <a:rPr lang="en-IN" sz="2200" dirty="0">
                <a:solidFill>
                  <a:schemeClr val="tx2"/>
                </a:solidFill>
                <a:latin typeface="+mn-lt"/>
              </a:rPr>
              <a:t>11.3.5</a:t>
            </a:r>
            <a:r>
              <a:rPr lang="en-IN" sz="2200" dirty="0">
                <a:latin typeface="+mn-lt"/>
              </a:rPr>
              <a:t> </a:t>
            </a:r>
            <a:r>
              <a:rPr lang="en-IN" sz="2200" dirty="0" smtClean="0">
                <a:latin typeface="Consolas" panose="020B0609020204030204" pitchFamily="49" charset="0"/>
              </a:rPr>
              <a:t>CommissionEmployee–BasePlusCommissionEmployee </a:t>
            </a:r>
            <a:r>
              <a:rPr lang="en-IN" sz="2200" dirty="0" smtClean="0">
                <a:latin typeface="+mn-lt"/>
              </a:rPr>
              <a:t>Inheritance Hierarchy Using private Data</a:t>
            </a:r>
          </a:p>
          <a:p>
            <a:pPr marL="0" indent="0">
              <a:buNone/>
            </a:pPr>
            <a:r>
              <a:rPr lang="en-IN" sz="2200" b="1" dirty="0" smtClean="0">
                <a:solidFill>
                  <a:schemeClr val="tx2"/>
                </a:solidFill>
                <a:latin typeface="+mn-lt"/>
              </a:rPr>
              <a:t>11.4</a:t>
            </a:r>
            <a:r>
              <a:rPr lang="en-IN" sz="2200" b="1" dirty="0" smtClean="0">
                <a:latin typeface="+mn-lt"/>
              </a:rPr>
              <a:t> </a:t>
            </a:r>
            <a:r>
              <a:rPr lang="en-IN" sz="2200" dirty="0">
                <a:latin typeface="+mn-lt"/>
              </a:rPr>
              <a:t>Constructors and Destructors </a:t>
            </a:r>
            <a:r>
              <a:rPr lang="en-IN" sz="2200" dirty="0" smtClean="0">
                <a:latin typeface="+mn-lt"/>
              </a:rPr>
              <a:t>in Derived </a:t>
            </a:r>
            <a:r>
              <a:rPr lang="en-IN" sz="2200" dirty="0">
                <a:latin typeface="+mn-lt"/>
              </a:rPr>
              <a:t>Classes</a:t>
            </a:r>
          </a:p>
          <a:p>
            <a:pPr marL="0" indent="0">
              <a:buNone/>
            </a:pPr>
            <a:r>
              <a:rPr lang="en-IN" sz="2200" b="1" dirty="0">
                <a:solidFill>
                  <a:schemeClr val="tx2"/>
                </a:solidFill>
                <a:latin typeface="+mn-lt"/>
              </a:rPr>
              <a:t>11.5</a:t>
            </a:r>
            <a:r>
              <a:rPr lang="en-IN" sz="2200" b="1" dirty="0">
                <a:latin typeface="+mn-lt"/>
              </a:rPr>
              <a:t> </a:t>
            </a:r>
            <a:r>
              <a:rPr lang="en-IN" sz="2200" dirty="0">
                <a:latin typeface="Consolas" panose="020B0609020204030204" pitchFamily="49" charset="0"/>
              </a:rPr>
              <a:t>public</a:t>
            </a:r>
            <a:r>
              <a:rPr lang="en-IN" sz="2200" dirty="0">
                <a:latin typeface="+mn-lt"/>
              </a:rPr>
              <a:t>, </a:t>
            </a:r>
            <a:r>
              <a:rPr lang="en-IN" sz="2200" dirty="0">
                <a:latin typeface="Consolas" panose="020B0609020204030204" pitchFamily="49" charset="0"/>
              </a:rPr>
              <a:t>protected</a:t>
            </a:r>
            <a:r>
              <a:rPr lang="en-IN" sz="2200" dirty="0">
                <a:latin typeface="+mn-lt"/>
              </a:rPr>
              <a:t> and </a:t>
            </a:r>
            <a:r>
              <a:rPr lang="en-IN" sz="2200" dirty="0" smtClean="0">
                <a:latin typeface="Consolas" panose="020B0609020204030204" pitchFamily="49" charset="0"/>
              </a:rPr>
              <a:t>private</a:t>
            </a:r>
            <a:r>
              <a:rPr lang="en-IN" sz="2200" dirty="0" smtClean="0">
                <a:latin typeface="+mn-lt"/>
              </a:rPr>
              <a:t> Inheritance</a:t>
            </a:r>
            <a:endParaRPr lang="en-IN" sz="2200" dirty="0">
              <a:latin typeface="+mn-lt"/>
            </a:endParaRPr>
          </a:p>
          <a:p>
            <a:pPr marL="0" indent="0">
              <a:buNone/>
            </a:pPr>
            <a:r>
              <a:rPr lang="en-IN" sz="2200" b="1" dirty="0">
                <a:solidFill>
                  <a:schemeClr val="tx2"/>
                </a:solidFill>
                <a:latin typeface="+mn-lt"/>
              </a:rPr>
              <a:t>11.6</a:t>
            </a:r>
            <a:r>
              <a:rPr lang="en-IN" sz="2200" b="1" dirty="0">
                <a:latin typeface="+mn-lt"/>
              </a:rPr>
              <a:t> </a:t>
            </a:r>
            <a:r>
              <a:rPr lang="en-IN" sz="2200" dirty="0">
                <a:latin typeface="+mn-lt"/>
              </a:rPr>
              <a:t>Wrap-Up</a:t>
            </a:r>
          </a:p>
        </p:txBody>
      </p:sp>
    </p:spTree>
    <p:extLst>
      <p:ext uri="{BB962C8B-B14F-4D97-AF65-F5344CB8AC3E}">
        <p14:creationId xmlns:p14="http://schemas.microsoft.com/office/powerpoint/2010/main" val="3798696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80218" cy="1225502"/>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The colon (</a:t>
            </a:r>
            <a:r>
              <a:rPr lang="en-US" altLang="en-US" sz="2400" dirty="0">
                <a:solidFill>
                  <a:srgbClr val="000000"/>
                </a:solidFill>
                <a:latin typeface="Consolas" panose="020B0609020204030204" pitchFamily="49" charset="0"/>
              </a:rPr>
              <a:t>:</a:t>
            </a:r>
            <a:r>
              <a:rPr lang="en-US" altLang="en-US" sz="2400" dirty="0">
                <a:solidFill>
                  <a:srgbClr val="000000"/>
                </a:solidFill>
                <a:latin typeface="+mn-lt"/>
              </a:rPr>
              <a:t>) in line 10 of the class definition indicates inheritance.</a:t>
            </a:r>
          </a:p>
          <a:p>
            <a:pPr eaLnBrk="1" hangingPunct="1"/>
            <a:r>
              <a:rPr lang="en-US" altLang="en-US" sz="2400" dirty="0">
                <a:solidFill>
                  <a:srgbClr val="000000"/>
                </a:solidFill>
                <a:latin typeface="+mn-lt"/>
                <a:cs typeface="Consolas" panose="020B0609020204030204" pitchFamily="49" charset="0"/>
              </a:rPr>
              <a:t>Keyword </a:t>
            </a:r>
            <a:r>
              <a:rPr lang="en-US" altLang="en-US" sz="2400" dirty="0">
                <a:solidFill>
                  <a:srgbClr val="000000"/>
                </a:solidFill>
                <a:latin typeface="Consolas" panose="020B0609020204030204" pitchFamily="49" charset="0"/>
                <a:cs typeface="Consolas" panose="020B0609020204030204" pitchFamily="49" charset="0"/>
              </a:rPr>
              <a:t>public</a:t>
            </a:r>
            <a:r>
              <a:rPr lang="en-US" altLang="en-US" sz="2400" dirty="0">
                <a:solidFill>
                  <a:srgbClr val="000000"/>
                </a:solidFill>
                <a:latin typeface="+mn-lt"/>
              </a:rPr>
              <a:t> indicates the </a:t>
            </a:r>
            <a:r>
              <a:rPr lang="en-US" altLang="en-US" sz="2400" b="1" dirty="0">
                <a:solidFill>
                  <a:srgbClr val="000000"/>
                </a:solidFill>
                <a:latin typeface="+mn-lt"/>
              </a:rPr>
              <a:t>type of inheritance</a:t>
            </a:r>
            <a:r>
              <a:rPr lang="en-US" altLang="en-US" sz="2400" dirty="0">
                <a:solidFill>
                  <a:srgbClr val="000000"/>
                </a:solidFill>
                <a:latin typeface="+mn-lt"/>
              </a:rPr>
              <a:t>.</a:t>
            </a:r>
          </a:p>
          <a:p>
            <a:pPr eaLnBrk="1" hangingPunct="1"/>
            <a:r>
              <a:rPr lang="en-US" altLang="en-US" sz="2400" dirty="0">
                <a:solidFill>
                  <a:srgbClr val="000000"/>
                </a:solidFill>
                <a:latin typeface="+mn-lt"/>
              </a:rPr>
              <a:t>As a derived class (formed with </a:t>
            </a:r>
            <a:r>
              <a:rPr lang="en-US" altLang="en-US" sz="2400" dirty="0">
                <a:solidFill>
                  <a:srgbClr val="000000"/>
                </a:solidFill>
                <a:latin typeface="Consolas" panose="020B0609020204030204" pitchFamily="49" charset="0"/>
                <a:cs typeface="Consolas" panose="020B0609020204030204" pitchFamily="49" charset="0"/>
              </a:rPr>
              <a:t>public</a:t>
            </a:r>
            <a:r>
              <a:rPr lang="en-US" altLang="en-US" sz="2400" dirty="0">
                <a:solidFill>
                  <a:srgbClr val="000000"/>
                </a:solidFill>
                <a:latin typeface="+mn-lt"/>
              </a:rPr>
              <a:t> inheritance),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inherits all the members of class </a:t>
            </a:r>
            <a:r>
              <a:rPr lang="en-US" altLang="en-US" sz="2400" dirty="0">
                <a:solidFill>
                  <a:srgbClr val="000000"/>
                </a:solidFill>
                <a:latin typeface="Consolas" panose="020B0609020204030204" pitchFamily="49" charset="0"/>
                <a:cs typeface="Consolas" panose="020B0609020204030204" pitchFamily="49" charset="0"/>
              </a:rPr>
              <a:t>CommissionEmployee</a:t>
            </a:r>
            <a:r>
              <a:rPr lang="en-US" altLang="en-US" sz="2400" dirty="0">
                <a:solidFill>
                  <a:srgbClr val="000000"/>
                </a:solidFill>
                <a:latin typeface="+mn-lt"/>
              </a:rPr>
              <a:t>, except for the constructor—each class provides its own constructors that are specific to the class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4502933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80218" cy="1211647"/>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IN" sz="2000" dirty="0"/>
          </a:p>
        </p:txBody>
      </p:sp>
      <p:sp>
        <p:nvSpPr>
          <p:cNvPr id="3" name="Text Placeholder 2"/>
          <p:cNvSpPr>
            <a:spLocks noGrp="1"/>
          </p:cNvSpPr>
          <p:nvPr>
            <p:ph type="body" idx="1"/>
          </p:nvPr>
        </p:nvSpPr>
        <p:spPr/>
        <p:txBody>
          <a:bodyPr/>
          <a:lstStyle/>
          <a:p>
            <a:pPr eaLnBrk="1" hangingPunct="1"/>
            <a:r>
              <a:rPr lang="en-US" altLang="en-US" sz="2200" dirty="0">
                <a:solidFill>
                  <a:srgbClr val="000000"/>
                </a:solidFill>
                <a:latin typeface="+mn-lt"/>
              </a:rPr>
              <a:t>Destructors, too, are not inherited</a:t>
            </a:r>
          </a:p>
          <a:p>
            <a:pPr eaLnBrk="1" hangingPunct="1"/>
            <a:r>
              <a:rPr lang="en-US" altLang="en-US" sz="2200" dirty="0">
                <a:solidFill>
                  <a:srgbClr val="000000"/>
                </a:solidFill>
                <a:latin typeface="+mn-lt"/>
              </a:rPr>
              <a:t>Thus, the </a:t>
            </a:r>
            <a:r>
              <a:rPr lang="en-US" altLang="en-US" sz="2200" dirty="0">
                <a:solidFill>
                  <a:srgbClr val="000000"/>
                </a:solidFill>
                <a:latin typeface="Consolas" panose="020B0609020204030204" pitchFamily="49" charset="0"/>
              </a:rPr>
              <a:t>public</a:t>
            </a:r>
            <a:r>
              <a:rPr lang="en-US" altLang="en-US" sz="2200" dirty="0">
                <a:solidFill>
                  <a:srgbClr val="000000"/>
                </a:solidFill>
                <a:latin typeface="+mn-lt"/>
              </a:rPr>
              <a:t> services of </a:t>
            </a:r>
            <a:r>
              <a:rPr lang="en-US" altLang="en-US" sz="2200" dirty="0">
                <a:solidFill>
                  <a:srgbClr val="000000"/>
                </a:solidFill>
                <a:latin typeface="Consolas" panose="020B0609020204030204" pitchFamily="49" charset="0"/>
              </a:rPr>
              <a:t>BasePlusCommissionEmployee</a:t>
            </a:r>
            <a:r>
              <a:rPr lang="en-US" altLang="en-US" sz="2200" dirty="0">
                <a:solidFill>
                  <a:srgbClr val="000000"/>
                </a:solidFill>
                <a:latin typeface="+mn-lt"/>
              </a:rPr>
              <a:t> include its constructor and the </a:t>
            </a:r>
            <a:r>
              <a:rPr lang="en-US" altLang="en-US" sz="2200" dirty="0">
                <a:solidFill>
                  <a:srgbClr val="000000"/>
                </a:solidFill>
                <a:latin typeface="Consolas" panose="020B0609020204030204" pitchFamily="49" charset="0"/>
              </a:rPr>
              <a:t>public</a:t>
            </a:r>
            <a:r>
              <a:rPr lang="en-US" altLang="en-US" sz="2200" dirty="0">
                <a:solidFill>
                  <a:srgbClr val="000000"/>
                </a:solidFill>
                <a:latin typeface="+mn-lt"/>
              </a:rPr>
              <a:t> member functions inherited from class </a:t>
            </a:r>
            <a:r>
              <a:rPr lang="en-US" altLang="en-US" sz="2200" b="1" dirty="0">
                <a:solidFill>
                  <a:srgbClr val="000000"/>
                </a:solidFill>
                <a:latin typeface="Consolas" panose="020B0609020204030204" pitchFamily="49" charset="0"/>
              </a:rPr>
              <a:t>CommissionEmployee</a:t>
            </a:r>
            <a:r>
              <a:rPr lang="en-US" altLang="en-US" sz="2200" b="1" dirty="0">
                <a:solidFill>
                  <a:srgbClr val="000000"/>
                </a:solidFill>
                <a:latin typeface="+mn-lt"/>
              </a:rPr>
              <a:t>—although we cannot see these inherited member functions in </a:t>
            </a:r>
            <a:r>
              <a:rPr lang="en-US" altLang="en-US" sz="2200" dirty="0">
                <a:solidFill>
                  <a:srgbClr val="000000"/>
                </a:solidFill>
                <a:latin typeface="Consolas" panose="020B0609020204030204" pitchFamily="49" charset="0"/>
              </a:rPr>
              <a:t>BasePlusCommissionEmployee</a:t>
            </a:r>
            <a:r>
              <a:rPr lang="en-US" altLang="en-US" sz="2200" dirty="0">
                <a:solidFill>
                  <a:srgbClr val="000000"/>
                </a:solidFill>
                <a:latin typeface="+mn-lt"/>
              </a:rPr>
              <a:t>’s source code, they’re nevertheless a part of derived class </a:t>
            </a:r>
            <a:r>
              <a:rPr lang="en-US" altLang="en-US" sz="2200" dirty="0">
                <a:solidFill>
                  <a:srgbClr val="000000"/>
                </a:solidFill>
                <a:latin typeface="Consolas" panose="020B0609020204030204" pitchFamily="49" charset="0"/>
              </a:rPr>
              <a:t>BasePlusCommissionEmployee</a:t>
            </a:r>
            <a:r>
              <a:rPr lang="en-US" altLang="en-US" sz="2200" dirty="0">
                <a:solidFill>
                  <a:srgbClr val="000000"/>
                </a:solidFill>
                <a:latin typeface="+mn-lt"/>
              </a:rPr>
              <a:t>.</a:t>
            </a:r>
          </a:p>
          <a:p>
            <a:pPr eaLnBrk="1" hangingPunct="1"/>
            <a:r>
              <a:rPr lang="en-US" altLang="en-US" sz="2200" dirty="0">
                <a:solidFill>
                  <a:srgbClr val="000000"/>
                </a:solidFill>
                <a:latin typeface="+mn-lt"/>
              </a:rPr>
              <a:t>The derived class’s </a:t>
            </a:r>
            <a:r>
              <a:rPr lang="en-US" altLang="en-US" sz="2200" dirty="0">
                <a:solidFill>
                  <a:srgbClr val="000000"/>
                </a:solidFill>
                <a:latin typeface="Consolas" panose="020B0609020204030204" pitchFamily="49" charset="0"/>
              </a:rPr>
              <a:t>public</a:t>
            </a:r>
            <a:r>
              <a:rPr lang="en-US" altLang="en-US" sz="2200" dirty="0">
                <a:solidFill>
                  <a:srgbClr val="000000"/>
                </a:solidFill>
                <a:latin typeface="+mn-lt"/>
              </a:rPr>
              <a:t> services also include member functions </a:t>
            </a:r>
            <a:r>
              <a:rPr lang="en-US" altLang="en-US" sz="2200" dirty="0">
                <a:solidFill>
                  <a:srgbClr val="000000"/>
                </a:solidFill>
                <a:latin typeface="Consolas" panose="020B0609020204030204" pitchFamily="49" charset="0"/>
              </a:rPr>
              <a:t>setBaseSalary</a:t>
            </a:r>
            <a:r>
              <a:rPr lang="en-US" altLang="en-US" sz="2200" dirty="0">
                <a:solidFill>
                  <a:srgbClr val="000000"/>
                </a:solidFill>
                <a:latin typeface="+mn-lt"/>
              </a:rPr>
              <a:t>, </a:t>
            </a:r>
            <a:r>
              <a:rPr lang="en-US" altLang="en-US" sz="2200" dirty="0">
                <a:solidFill>
                  <a:srgbClr val="000000"/>
                </a:solidFill>
                <a:latin typeface="Consolas" panose="020B0609020204030204" pitchFamily="49" charset="0"/>
              </a:rPr>
              <a:t>getBaseSalary</a:t>
            </a:r>
            <a:r>
              <a:rPr lang="en-US" altLang="en-US" sz="2200" dirty="0">
                <a:solidFill>
                  <a:srgbClr val="000000"/>
                </a:solidFill>
                <a:latin typeface="+mn-lt"/>
              </a:rPr>
              <a:t>, </a:t>
            </a:r>
            <a:r>
              <a:rPr lang="en-US" altLang="en-US" sz="2200" dirty="0">
                <a:solidFill>
                  <a:srgbClr val="000000"/>
                </a:solidFill>
                <a:latin typeface="Consolas" panose="020B0609020204030204" pitchFamily="49" charset="0"/>
              </a:rPr>
              <a:t>earnings</a:t>
            </a:r>
            <a:r>
              <a:rPr lang="en-US" altLang="en-US" sz="2200" dirty="0">
                <a:solidFill>
                  <a:srgbClr val="000000"/>
                </a:solidFill>
                <a:latin typeface="+mn-lt"/>
              </a:rPr>
              <a:t> and </a:t>
            </a:r>
            <a:r>
              <a:rPr lang="en-US" altLang="en-US" sz="2200" dirty="0">
                <a:solidFill>
                  <a:srgbClr val="000000"/>
                </a:solidFill>
                <a:latin typeface="Consolas" panose="020B0609020204030204" pitchFamily="49" charset="0"/>
              </a:rPr>
              <a:t>toString</a:t>
            </a:r>
            <a:r>
              <a:rPr lang="en-US" altLang="en-US" sz="2200" dirty="0" smtClean="0">
                <a:solidFill>
                  <a:srgbClr val="000000"/>
                </a:solidFill>
                <a:latin typeface="+mn-lt"/>
              </a:rPr>
              <a:t>.</a:t>
            </a:r>
            <a:endParaRPr lang="en-US" altLang="en-US" sz="2200" dirty="0">
              <a:solidFill>
                <a:srgbClr val="000000"/>
              </a:solidFill>
              <a:latin typeface="+mn-lt"/>
            </a:endParaRPr>
          </a:p>
        </p:txBody>
      </p:sp>
    </p:spTree>
    <p:extLst>
      <p:ext uri="{BB962C8B-B14F-4D97-AF65-F5344CB8AC3E}">
        <p14:creationId xmlns:p14="http://schemas.microsoft.com/office/powerpoint/2010/main" val="4114853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229600" cy="1433945"/>
          </a:xfrm>
        </p:spPr>
        <p:txBody>
          <a:bodyPr anchor="b"/>
          <a:lstStyle/>
          <a:p>
            <a:r>
              <a:rPr lang="en-IN" sz="2800" dirty="0"/>
              <a:t>Figure 11.10</a:t>
            </a:r>
            <a:r>
              <a:rPr lang="en-IN" sz="2800" dirty="0">
                <a:latin typeface="+mn-lt"/>
                <a:cs typeface="Consolas" panose="020B0609020204030204" pitchFamily="49" charset="0"/>
              </a:rPr>
              <a:t> </a:t>
            </a:r>
            <a:r>
              <a:rPr lang="en-IN" sz="2800" dirty="0">
                <a:latin typeface="Consolas" panose="020B0609020204030204" pitchFamily="49" charset="0"/>
                <a:cs typeface="Consolas" panose="020B0609020204030204" pitchFamily="49" charset="0"/>
              </a:rPr>
              <a:t>BasePlusCommissionEmployee </a:t>
            </a:r>
            <a:r>
              <a:rPr lang="en-IN" sz="2800" dirty="0"/>
              <a:t>Class Definition Indicating Inheritance Relationship with Class </a:t>
            </a:r>
            <a:r>
              <a:rPr lang="en-IN" sz="2800" dirty="0" smtClean="0">
                <a:latin typeface="Consolas" panose="020B0609020204030204" pitchFamily="49" charset="0"/>
                <a:cs typeface="Consolas" panose="020B0609020204030204" pitchFamily="49" charset="0"/>
              </a:rPr>
              <a:t>CommissionEmployee</a:t>
            </a:r>
            <a:r>
              <a:rPr lang="en-IN" sz="2800" dirty="0" smtClean="0"/>
              <a:t> </a:t>
            </a:r>
            <a:r>
              <a:rPr lang="en-IN" sz="2000" b="0" dirty="0" smtClean="0"/>
              <a:t>(1 of 2)</a:t>
            </a:r>
            <a:endParaRPr lang="en-IN" sz="2000" b="0" dirty="0"/>
          </a:p>
        </p:txBody>
      </p:sp>
      <p:pic>
        <p:nvPicPr>
          <p:cNvPr id="8" name="Picture 7" descr="Computer code has 24 lines. The lines read as follows. Line 1. forward slash forward slash F i g period 11 period 10 colon Base Plus Commission Employee period h. Line 2. forward slash forward slash Base Plus Commission Employee class derived from class. Line 3. forward slash forward slash Commission Employee period. Line 4. hash if n d e f BASE PLUS underscore H. Line 5. hash define BASE PLUS underscore H. Line 6. Blank. Line 7. hash include left angle bracket string right angle bracket forward slash forward slash C plus plus standard string class. Line 8. hash include double quote Commission Employee period h double quote forward slash forward slash Commission Employee class declaration. Line 9. Blank. Line 10. class Base Plus Commission Employee colon public Commission Employee left brace. Line 11. public colon. Line 12, indented once. Base Plus Commission Employee left parenthesis c o n s t, s t d colon colon string ampersand comma c o n s t, s t d colon colon string ampersand comma. Line 13, indented twice. c o n s t, s t d colon colon string ampersand comma double equals 0 period 0 comma double equals 0 period 0 comma double equals 0 period 0 right parenthesis semicolon. Line 14. Blank. Line 15, indented once. void set Base Salary left parenthesis double right parenthesis semicolon forward slash forward slash set base salary. Line 16, indented once. double get Base Salary left parenthesis right parenthesis c o n s t semicolon forward slash forward slash return base salary."/>
          <p:cNvPicPr>
            <a:picLocks noChangeAspect="1"/>
          </p:cNvPicPr>
          <p:nvPr/>
        </p:nvPicPr>
        <p:blipFill>
          <a:blip r:embed="rId2"/>
          <a:stretch>
            <a:fillRect/>
          </a:stretch>
        </p:blipFill>
        <p:spPr>
          <a:xfrm>
            <a:off x="756127" y="2090530"/>
            <a:ext cx="7631746" cy="3403174"/>
          </a:xfrm>
          <a:prstGeom prst="rect">
            <a:avLst/>
          </a:prstGeom>
        </p:spPr>
      </p:pic>
    </p:spTree>
    <p:extLst>
      <p:ext uri="{BB962C8B-B14F-4D97-AF65-F5344CB8AC3E}">
        <p14:creationId xmlns:p14="http://schemas.microsoft.com/office/powerpoint/2010/main" val="735034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8527"/>
          </a:xfrm>
        </p:spPr>
        <p:txBody>
          <a:bodyPr anchor="b"/>
          <a:lstStyle/>
          <a:p>
            <a:r>
              <a:rPr lang="en-IN" sz="2800" dirty="0"/>
              <a:t>Figure 11.10 </a:t>
            </a:r>
            <a:r>
              <a:rPr lang="en-IN" sz="2800" dirty="0">
                <a:latin typeface="Consolas" panose="020B0609020204030204" pitchFamily="49" charset="0"/>
                <a:cs typeface="Consolas" panose="020B0609020204030204" pitchFamily="49" charset="0"/>
              </a:rPr>
              <a:t>BasePlusCommissionEmployee</a:t>
            </a:r>
            <a:r>
              <a:rPr lang="en-IN" sz="2800" dirty="0"/>
              <a:t> Class Definition Indicating Inheritance Relationship with Class </a:t>
            </a:r>
            <a:r>
              <a:rPr lang="en-IN" sz="2800" dirty="0" smtClean="0">
                <a:latin typeface="Consolas" panose="020B0609020204030204" pitchFamily="49" charset="0"/>
                <a:cs typeface="Consolas" panose="020B0609020204030204" pitchFamily="49" charset="0"/>
              </a:rPr>
              <a:t>CommissionEmployee</a:t>
            </a:r>
            <a:r>
              <a:rPr lang="en-IN" sz="2800" dirty="0" smtClean="0"/>
              <a:t> </a:t>
            </a:r>
            <a:r>
              <a:rPr lang="en-IN" sz="2000" b="0" dirty="0" smtClean="0"/>
              <a:t>(2 </a:t>
            </a:r>
            <a:r>
              <a:rPr lang="en-IN" sz="2000" b="0" dirty="0"/>
              <a:t>of 2)</a:t>
            </a:r>
            <a:endParaRPr lang="en-IN" sz="2000" dirty="0"/>
          </a:p>
        </p:txBody>
      </p:sp>
      <p:pic>
        <p:nvPicPr>
          <p:cNvPr id="4" name="Picture 3" descr="The code continues. Line 17. Blank. Line 18, indented once. double earnings left parenthesis right parenthesis c o n s t semicolon forward slash forward slash calculate earnings. Line 19, indented once. s t d colon colon string to String left parenthesis right parenthesis c o n s t semicolon forward slash forward slash create string representation. Line 20. private colon. Line 21, indented once. double base Salary semicolon forward slash forward slash base salary. Line 22. right brace semicolon. Line 23. Blank. Line 24. hash end if."/>
          <p:cNvPicPr>
            <a:picLocks noChangeAspect="1"/>
          </p:cNvPicPr>
          <p:nvPr/>
        </p:nvPicPr>
        <p:blipFill>
          <a:blip r:embed="rId2"/>
          <a:stretch>
            <a:fillRect/>
          </a:stretch>
        </p:blipFill>
        <p:spPr>
          <a:xfrm>
            <a:off x="1149778" y="2623843"/>
            <a:ext cx="6844444" cy="1853315"/>
          </a:xfrm>
          <a:prstGeom prst="rect">
            <a:avLst/>
          </a:prstGeom>
        </p:spPr>
      </p:pic>
    </p:spTree>
    <p:extLst>
      <p:ext uri="{BB962C8B-B14F-4D97-AF65-F5344CB8AC3E}">
        <p14:creationId xmlns:p14="http://schemas.microsoft.com/office/powerpoint/2010/main" val="4161650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chor="b"/>
          <a:lstStyle/>
          <a:p>
            <a:r>
              <a:rPr lang="en-IN" sz="3000" dirty="0"/>
              <a:t>Figure 11.11 </a:t>
            </a:r>
            <a:r>
              <a:rPr lang="en-IN" sz="3000" dirty="0">
                <a:latin typeface="Consolas" panose="020B0609020204030204" pitchFamily="49" charset="0"/>
                <a:cs typeface="Consolas" panose="020B0609020204030204" pitchFamily="49" charset="0"/>
              </a:rPr>
              <a:t>BasePlusCommissionEmployee</a:t>
            </a:r>
            <a:r>
              <a:rPr lang="en-IN" sz="3000" dirty="0"/>
              <a:t> Implementation File: </a:t>
            </a:r>
            <a:r>
              <a:rPr lang="en-IN" sz="3000" dirty="0">
                <a:latin typeface="Consolas" panose="020B0609020204030204" pitchFamily="49" charset="0"/>
                <a:cs typeface="Consolas" panose="020B0609020204030204" pitchFamily="49" charset="0"/>
              </a:rPr>
              <a:t>Private</a:t>
            </a:r>
            <a:r>
              <a:rPr lang="en-IN" sz="3000" dirty="0"/>
              <a:t> Base-Class Data</a:t>
            </a:r>
            <a:br>
              <a:rPr lang="en-IN" sz="3000" dirty="0"/>
            </a:br>
            <a:r>
              <a:rPr lang="en-IN" sz="3000" dirty="0"/>
              <a:t>Cannot </a:t>
            </a:r>
            <a:r>
              <a:rPr lang="en-IN" sz="3000" dirty="0" smtClean="0"/>
              <a:t>be </a:t>
            </a:r>
            <a:r>
              <a:rPr lang="en-IN" sz="3000" dirty="0"/>
              <a:t>Accessed from Derived </a:t>
            </a:r>
            <a:r>
              <a:rPr lang="en-IN" sz="3000" dirty="0" smtClean="0"/>
              <a:t>Class </a:t>
            </a:r>
            <a:r>
              <a:rPr lang="en-IN" sz="2000" b="0" dirty="0" smtClean="0"/>
              <a:t>(1 of 4)</a:t>
            </a:r>
            <a:endParaRPr lang="en-IN" sz="2000" b="0" dirty="0"/>
          </a:p>
        </p:txBody>
      </p:sp>
      <p:pic>
        <p:nvPicPr>
          <p:cNvPr id="4" name="Picture 3" descr="Computer code and output. The code has 50 lines. The lines read as follows. Line 1. forward slash forward slash F i g period 11 period 11 colon Base Plus Commission Employee period c p p. Line 2. forward slash forward slash Class Base Plus Commission Employee member hyphen function definitions period. Line 3. hash include left angle bracket i o m a n i p right angle bracket. Line 4. hash include left angle bracket s stream right angle bracket. Line 5. hash include left angle bracket s t d except right angle bracket. Line 6. hash include double quote Base Plus Commission Employee period h double quote. Line 7. using namespace s t d semicolon. Line 8. Blank. Line 9. forward slash forward slash constructor. Line 10. Base Plus Commission Employee colon colon Base Plus Commission Employee left parenthesis. Line 11, indented once. c o n s t string ampersand first comma c o n s t string ampersand last comma c o n s t string ampersand s s n comma. Line 12, indented once. double sales comma double rate comma double salary right parenthesis. Line 13, indented once. forward slash forward slash explicitly call base hyphen class constructor. Line 14, indented once. colon Commission Employee left parenthesis first comma last comma s s n comma sales comma rate right parenthesis left brace. Line 15, indented once. set Base Salary left parenthesis salary right parenthesis semicolon forward slash forward slash validate and store base salary. Line 16. right brace. Line 17. Blank."/>
          <p:cNvPicPr>
            <a:picLocks noChangeAspect="1"/>
          </p:cNvPicPr>
          <p:nvPr/>
        </p:nvPicPr>
        <p:blipFill>
          <a:blip r:embed="rId2"/>
          <a:stretch>
            <a:fillRect/>
          </a:stretch>
        </p:blipFill>
        <p:spPr>
          <a:xfrm>
            <a:off x="1206921" y="2278302"/>
            <a:ext cx="6730158" cy="3580952"/>
          </a:xfrm>
          <a:prstGeom prst="rect">
            <a:avLst/>
          </a:prstGeom>
        </p:spPr>
      </p:pic>
    </p:spTree>
    <p:extLst>
      <p:ext uri="{BB962C8B-B14F-4D97-AF65-F5344CB8AC3E}">
        <p14:creationId xmlns:p14="http://schemas.microsoft.com/office/powerpoint/2010/main" val="1195050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75509"/>
          </a:xfrm>
        </p:spPr>
        <p:txBody>
          <a:bodyPr anchor="b"/>
          <a:lstStyle/>
          <a:p>
            <a:r>
              <a:rPr lang="en-IN" sz="3000" dirty="0"/>
              <a:t>Figure 11.11 </a:t>
            </a:r>
            <a:r>
              <a:rPr lang="en-IN" sz="3000" dirty="0">
                <a:latin typeface="Consolas" panose="020B0609020204030204" pitchFamily="49" charset="0"/>
                <a:cs typeface="Consolas" panose="020B0609020204030204" pitchFamily="49" charset="0"/>
              </a:rPr>
              <a:t>BasePlusCommissionEmployee </a:t>
            </a:r>
            <a:r>
              <a:rPr lang="en-IN" sz="3000" dirty="0"/>
              <a:t>Implementation File: </a:t>
            </a:r>
            <a:r>
              <a:rPr lang="en-IN" sz="3000" dirty="0">
                <a:latin typeface="Consolas" panose="020B0609020204030204" pitchFamily="49" charset="0"/>
                <a:cs typeface="Consolas" panose="020B0609020204030204" pitchFamily="49" charset="0"/>
              </a:rPr>
              <a:t>Private</a:t>
            </a:r>
            <a:r>
              <a:rPr lang="en-IN" sz="3000" dirty="0"/>
              <a:t> Base-Class Data</a:t>
            </a:r>
            <a:br>
              <a:rPr lang="en-IN" sz="3000" dirty="0"/>
            </a:br>
            <a:r>
              <a:rPr lang="en-IN" sz="3000" dirty="0"/>
              <a:t>Cannot </a:t>
            </a:r>
            <a:r>
              <a:rPr lang="en-IN" sz="3000" dirty="0" smtClean="0"/>
              <a:t>be </a:t>
            </a:r>
            <a:r>
              <a:rPr lang="en-IN" sz="3000" dirty="0"/>
              <a:t>Accessed from Derived </a:t>
            </a:r>
            <a:r>
              <a:rPr lang="en-IN" sz="3000" dirty="0" smtClean="0"/>
              <a:t>Class </a:t>
            </a:r>
            <a:r>
              <a:rPr lang="en-IN" sz="2000" b="0" dirty="0" smtClean="0"/>
              <a:t>(2 </a:t>
            </a:r>
            <a:r>
              <a:rPr lang="en-IN" sz="2000" b="0" dirty="0"/>
              <a:t>of 4)</a:t>
            </a:r>
            <a:endParaRPr lang="en-IN" sz="2000" dirty="0"/>
          </a:p>
        </p:txBody>
      </p:sp>
      <p:pic>
        <p:nvPicPr>
          <p:cNvPr id="4" name="Picture 3" descr="The code continues. Line 18. forward slash forward slash set base salary. Line 19. void Base Plus Commission Employee colon colon set Base Salary left parenthesis double salary right parenthesis left brace. Line 20, indented once. if left parenthesis salary less than sign 0 period 0 right parenthesis left brace. Line 21, indented twice. throw invalid underscore argument left parenthesis double quote Salary must be greater than sign equals 0 period 0 double quote right parenthesis semicolon. Line 22, indented once. right brace. Line 23. Blank. Line 24, indented once. base Salary equals salary semicolon. Line 25. right brace. Line 26. Blank. Line 27. forward slash forward slash return base salary. Line 28. 28 double Base Plus Commission Employee colon colon get Base Salary left parenthesis right parenthesis c o n s t left brace. Line 29, indented once. return base Salary semicolon. Line 30. right brace. Line 31. Blank. Line 32. forward slash forward slash calculate earnings. Line 33. double Base Plus Commission Employee colon colon earnings left parenthesis right parenthesis c o n s t left brace. Line 34, indented once. forward slash forward slash derived class cannot access the base class single quote s private data. Line 35, indented once. return base Salary plus left parenthesis commission Rate asterisk gross Sales right parenthesis semicolon. Lines 34 and 35 are highlighted. Line 36. right brace."/>
          <p:cNvPicPr>
            <a:picLocks noChangeAspect="1"/>
          </p:cNvPicPr>
          <p:nvPr/>
        </p:nvPicPr>
        <p:blipFill>
          <a:blip r:embed="rId2"/>
          <a:stretch>
            <a:fillRect/>
          </a:stretch>
        </p:blipFill>
        <p:spPr>
          <a:xfrm>
            <a:off x="1149778" y="2173205"/>
            <a:ext cx="6844444" cy="3974603"/>
          </a:xfrm>
          <a:prstGeom prst="rect">
            <a:avLst/>
          </a:prstGeom>
        </p:spPr>
      </p:pic>
    </p:spTree>
    <p:extLst>
      <p:ext uri="{BB962C8B-B14F-4D97-AF65-F5344CB8AC3E}">
        <p14:creationId xmlns:p14="http://schemas.microsoft.com/office/powerpoint/2010/main" val="967539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61655"/>
          </a:xfrm>
        </p:spPr>
        <p:txBody>
          <a:bodyPr anchor="b"/>
          <a:lstStyle/>
          <a:p>
            <a:r>
              <a:rPr lang="en-IN" sz="3000" dirty="0"/>
              <a:t>Figure 11.11 </a:t>
            </a:r>
            <a:r>
              <a:rPr lang="en-IN" sz="3000" dirty="0">
                <a:latin typeface="Consolas" panose="020B0609020204030204" pitchFamily="49" charset="0"/>
                <a:cs typeface="Consolas" panose="020B0609020204030204" pitchFamily="49" charset="0"/>
              </a:rPr>
              <a:t>BasePlusCommissionEmployee</a:t>
            </a:r>
            <a:r>
              <a:rPr lang="en-IN" sz="3000" dirty="0"/>
              <a:t> Implementation File: </a:t>
            </a:r>
            <a:r>
              <a:rPr lang="en-IN" sz="3000" dirty="0">
                <a:latin typeface="Consolas" panose="020B0609020204030204" pitchFamily="49" charset="0"/>
                <a:cs typeface="Consolas" panose="020B0609020204030204" pitchFamily="49" charset="0"/>
              </a:rPr>
              <a:t>Private</a:t>
            </a:r>
            <a:r>
              <a:rPr lang="en-IN" sz="3000" dirty="0"/>
              <a:t> Base-Class Data</a:t>
            </a:r>
            <a:br>
              <a:rPr lang="en-IN" sz="3000" dirty="0"/>
            </a:br>
            <a:r>
              <a:rPr lang="en-IN" sz="3000" dirty="0"/>
              <a:t>Cannot </a:t>
            </a:r>
            <a:r>
              <a:rPr lang="en-IN" sz="3000" dirty="0" smtClean="0"/>
              <a:t>be </a:t>
            </a:r>
            <a:r>
              <a:rPr lang="en-IN" sz="3000" dirty="0"/>
              <a:t>Accessed from Derived </a:t>
            </a:r>
            <a:r>
              <a:rPr lang="en-IN" sz="3000" dirty="0" smtClean="0"/>
              <a:t>Class </a:t>
            </a:r>
            <a:r>
              <a:rPr lang="en-IN" sz="2000" b="0" dirty="0" smtClean="0"/>
              <a:t>(3 </a:t>
            </a:r>
            <a:r>
              <a:rPr lang="en-IN" sz="2000" b="0" dirty="0"/>
              <a:t>of 4)</a:t>
            </a:r>
            <a:endParaRPr lang="en-IN" sz="2000" dirty="0"/>
          </a:p>
        </p:txBody>
      </p:sp>
      <p:pic>
        <p:nvPicPr>
          <p:cNvPr id="4" name="Picture 3" descr="The code continues. Line 37. Blank. Line 38. forward slash forward slash returns string representation of Base Plus Commission Employee object. Line 39. string Base Plus Commission Employee colon colon to String left parenthesis right parenthesis c o n s t left brace. Line 40, indented once. o string stream output semicolon. Line 41, indented once. output left angle bracket left angle bracket fixed left angle bracket left angle bracket set precision left parenthesis 2 right parenthesis semicolon forward slash forward slash two digits of precision. Line 42. Blank. Line 43, indented once. forward slash forward slash derived class cannot access the base class single quote s private data. Line 44, indented once. output left angle bracket left angle bracket double quote base hyphen salaried commission employee colon double quote left angle bracket left angle bracket first Name left angle bracket left angle bracket single quote single quote. Line 45, indented twice. left angle bracket left angle bracket last Name left angle bracket left angle bracket double quote back slash n social security number colon double quote left angle bracket left angle bracket social Security Number. Line 46, indented twice. left angle bracket left angle bracket double quote back slash n gross sales colon double quote left angle bracket left angle bracket gross Sales. Line 47, indented twice. left angle bracket left angle bracket double quote back slash n commission rate colon double quote left angle bracket left angle bracket commission Rate. Line 48, indented twice. left angle bracket left angle bracket double quote back slash n base salary colon double quote left angle bracket left angle bracket base Salary semicolon. Lines 43 to 48 are highlighted. Line 49, indented once. return output period s t r left parenthesis right parenthesis semicolon. Line 50. right brace."/>
          <p:cNvPicPr>
            <a:picLocks noChangeAspect="1"/>
          </p:cNvPicPr>
          <p:nvPr/>
        </p:nvPicPr>
        <p:blipFill>
          <a:blip r:embed="rId2"/>
          <a:stretch>
            <a:fillRect/>
          </a:stretch>
        </p:blipFill>
        <p:spPr>
          <a:xfrm>
            <a:off x="838667" y="2319197"/>
            <a:ext cx="7466666" cy="3022222"/>
          </a:xfrm>
          <a:prstGeom prst="rect">
            <a:avLst/>
          </a:prstGeom>
        </p:spPr>
      </p:pic>
    </p:spTree>
    <p:extLst>
      <p:ext uri="{BB962C8B-B14F-4D97-AF65-F5344CB8AC3E}">
        <p14:creationId xmlns:p14="http://schemas.microsoft.com/office/powerpoint/2010/main" val="227500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89364"/>
          </a:xfrm>
        </p:spPr>
        <p:txBody>
          <a:bodyPr anchor="b"/>
          <a:lstStyle/>
          <a:p>
            <a:r>
              <a:rPr lang="en-IN" sz="3000" dirty="0"/>
              <a:t>Figure 11.11 </a:t>
            </a:r>
            <a:r>
              <a:rPr lang="en-IN" sz="3000" dirty="0">
                <a:latin typeface="Consolas" panose="020B0609020204030204" pitchFamily="49" charset="0"/>
                <a:cs typeface="Consolas" panose="020B0609020204030204" pitchFamily="49" charset="0"/>
              </a:rPr>
              <a:t>BasePlusCommissionEmployee </a:t>
            </a:r>
            <a:r>
              <a:rPr lang="en-IN" sz="3000" dirty="0"/>
              <a:t>Implementation File: </a:t>
            </a:r>
            <a:r>
              <a:rPr lang="en-IN" sz="3000" dirty="0">
                <a:latin typeface="Consolas" panose="020B0609020204030204" pitchFamily="49" charset="0"/>
                <a:cs typeface="Consolas" panose="020B0609020204030204" pitchFamily="49" charset="0"/>
              </a:rPr>
              <a:t>Private</a:t>
            </a:r>
            <a:r>
              <a:rPr lang="en-IN" sz="3000" dirty="0"/>
              <a:t> Base-Class Data</a:t>
            </a:r>
            <a:br>
              <a:rPr lang="en-IN" sz="3000" dirty="0"/>
            </a:br>
            <a:r>
              <a:rPr lang="en-IN" sz="3000" dirty="0"/>
              <a:t>Cannot </a:t>
            </a:r>
            <a:r>
              <a:rPr lang="en-IN" sz="3000" dirty="0" smtClean="0"/>
              <a:t>be </a:t>
            </a:r>
            <a:r>
              <a:rPr lang="en-IN" sz="3000" dirty="0"/>
              <a:t>Accessed from Derived </a:t>
            </a:r>
            <a:r>
              <a:rPr lang="en-IN" sz="3000" dirty="0" smtClean="0"/>
              <a:t>Class </a:t>
            </a:r>
            <a:r>
              <a:rPr lang="en-IN" sz="2000" b="0" dirty="0" smtClean="0"/>
              <a:t>(4 </a:t>
            </a:r>
            <a:r>
              <a:rPr lang="en-IN" sz="2000" b="0" dirty="0"/>
              <a:t>of 4)</a:t>
            </a:r>
            <a:endParaRPr lang="en-IN" sz="2000" dirty="0"/>
          </a:p>
        </p:txBody>
      </p:sp>
      <p:pic>
        <p:nvPicPr>
          <p:cNvPr id="5" name="Picture 4" descr="The code output has 14 lines. The lines read as follows. Line 1. Base Plus Commission Employee period c p p colon 34 colon 25 colon. Line 2, indented once. single quote commission Rate single quote is a private member of single quote Commission Employee single quote. Line 3. Base Plus Commission Employee period c p p colon 34 colon 42 colon. Line 4, indented once. single quote gross Sales single quote is a private member of single quote Commission Employee single quote. Line 5. Base Plus Commission Employee period c p p colon 42 colon 55 colon. Line 6, indented once. single quote first Name single quote is a private member of single quote Commission Employee single quote. Line 7. Base Plus Commission Employee period c p p colon 43 colon 10 colon. Line 8, indented once. single quote last Name single quote is a private member of single quote Commission Employee single quote. Line 9. Base Plus Commission Employee period c p p colon 43 colon 54 colon. Line 10, indented once. single quote social Security Number single quote is a private member of single quote Commission Employee single quote. Line 11. Base Plus Commission Employee period c p p colon 44 colon 31 colon. Line 12, indented once. single quote gross Sales single quote is a private member of single quote Commission Employee single quote. Line 13. Base Plus Commission Employee period c p p colon 45 colon 35 colon. Line 14, indented once. single quote commission Rate single quote is a private member of single quote Commission Employee single quote."/>
          <p:cNvPicPr>
            <a:picLocks noChangeAspect="1"/>
          </p:cNvPicPr>
          <p:nvPr/>
        </p:nvPicPr>
        <p:blipFill>
          <a:blip r:embed="rId2"/>
          <a:stretch>
            <a:fillRect/>
          </a:stretch>
        </p:blipFill>
        <p:spPr>
          <a:xfrm>
            <a:off x="757149" y="2192571"/>
            <a:ext cx="7629701" cy="3536347"/>
          </a:xfrm>
          <a:prstGeom prst="rect">
            <a:avLst/>
          </a:prstGeom>
        </p:spPr>
      </p:pic>
    </p:spTree>
    <p:extLst>
      <p:ext uri="{BB962C8B-B14F-4D97-AF65-F5344CB8AC3E}">
        <p14:creationId xmlns:p14="http://schemas.microsoft.com/office/powerpoint/2010/main" val="642284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07927" cy="1253211"/>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IN" sz="2400" dirty="0"/>
          </a:p>
        </p:txBody>
      </p:sp>
      <p:sp>
        <p:nvSpPr>
          <p:cNvPr id="3" name="Text Placeholder 2"/>
          <p:cNvSpPr>
            <a:spLocks noGrp="1"/>
          </p:cNvSpPr>
          <p:nvPr>
            <p:ph type="body" idx="1"/>
          </p:nvPr>
        </p:nvSpPr>
        <p:spPr>
          <a:xfrm>
            <a:off x="457200" y="1600200"/>
            <a:ext cx="8229600" cy="4675909"/>
          </a:xfrm>
        </p:spPr>
        <p:txBody>
          <a:bodyPr/>
          <a:lstStyle/>
          <a:p>
            <a:pPr eaLnBrk="1" hangingPunct="1"/>
            <a:r>
              <a:rPr lang="en-US" altLang="en-US" sz="2000" dirty="0">
                <a:solidFill>
                  <a:srgbClr val="000000"/>
                </a:solidFill>
                <a:latin typeface="+mn-lt"/>
              </a:rPr>
              <a:t>Figure 11.11 shows </a:t>
            </a:r>
            <a:r>
              <a:rPr lang="en-US" altLang="en-US" sz="2000" dirty="0">
                <a:solidFill>
                  <a:srgbClr val="000000"/>
                </a:solidFill>
                <a:latin typeface="Consolas" panose="020B0609020204030204" pitchFamily="49" charset="0"/>
                <a:cs typeface="Consolas" panose="020B0609020204030204" pitchFamily="49" charset="0"/>
              </a:rPr>
              <a:t>BasePlusCommissionEmployee</a:t>
            </a:r>
            <a:r>
              <a:rPr lang="en-US" altLang="en-US" sz="2000" dirty="0">
                <a:solidFill>
                  <a:srgbClr val="000000"/>
                </a:solidFill>
                <a:latin typeface="+mn-lt"/>
                <a:cs typeface="Consolas" panose="020B0609020204030204" pitchFamily="49" charset="0"/>
              </a:rPr>
              <a:t>’s </a:t>
            </a:r>
            <a:r>
              <a:rPr lang="en-US" altLang="en-US" sz="2000" dirty="0">
                <a:solidFill>
                  <a:srgbClr val="000000"/>
                </a:solidFill>
                <a:latin typeface="+mn-lt"/>
              </a:rPr>
              <a:t>member-function implementations.</a:t>
            </a:r>
          </a:p>
          <a:p>
            <a:pPr eaLnBrk="1" hangingPunct="1"/>
            <a:r>
              <a:rPr lang="en-US" altLang="en-US" sz="2000" dirty="0">
                <a:solidFill>
                  <a:srgbClr val="000000"/>
                </a:solidFill>
                <a:latin typeface="+mn-lt"/>
              </a:rPr>
              <a:t>The constructor introduces </a:t>
            </a:r>
            <a:r>
              <a:rPr lang="en-US" altLang="en-US" sz="2000" b="1" dirty="0">
                <a:solidFill>
                  <a:schemeClr val="tx1"/>
                </a:solidFill>
                <a:latin typeface="+mn-lt"/>
              </a:rPr>
              <a:t>base-class initializer syntax</a:t>
            </a:r>
            <a:r>
              <a:rPr lang="en-US" altLang="en-US" sz="2000" dirty="0">
                <a:solidFill>
                  <a:srgbClr val="000000"/>
                </a:solidFill>
                <a:latin typeface="+mn-lt"/>
              </a:rPr>
              <a:t>, which uses a member initializer to pass arguments to the base-class constructor.</a:t>
            </a:r>
          </a:p>
          <a:p>
            <a:pPr eaLnBrk="1" hangingPunct="1"/>
            <a:r>
              <a:rPr lang="en-US" altLang="en-US" sz="2000" dirty="0">
                <a:solidFill>
                  <a:srgbClr val="000000"/>
                </a:solidFill>
                <a:latin typeface="+mn-lt"/>
              </a:rPr>
              <a:t>C++ requires that a derived-class constructor call its base-class constructor to initialize the base-class data members that are inherited into the derived class.</a:t>
            </a:r>
          </a:p>
          <a:p>
            <a:pPr eaLnBrk="1" hangingPunct="1"/>
            <a:r>
              <a:rPr lang="en-US" altLang="en-US" sz="2000" dirty="0">
                <a:solidFill>
                  <a:srgbClr val="000000"/>
                </a:solidFill>
                <a:latin typeface="+mn-lt"/>
              </a:rPr>
              <a:t>If </a:t>
            </a:r>
            <a:r>
              <a:rPr lang="en-US" altLang="en-US" sz="2000" dirty="0">
                <a:solidFill>
                  <a:srgbClr val="000000"/>
                </a:solidFill>
                <a:latin typeface="Consolas" panose="020B0609020204030204" pitchFamily="49" charset="0"/>
                <a:cs typeface="Consolas" panose="020B0609020204030204" pitchFamily="49" charset="0"/>
              </a:rPr>
              <a:t>BasePlusCommissionEmployee</a:t>
            </a:r>
            <a:r>
              <a:rPr lang="en-US" altLang="en-US" sz="2000" dirty="0">
                <a:solidFill>
                  <a:srgbClr val="000000"/>
                </a:solidFill>
                <a:latin typeface="+mn-lt"/>
                <a:cs typeface="Consolas" panose="020B0609020204030204" pitchFamily="49" charset="0"/>
              </a:rPr>
              <a:t>’s </a:t>
            </a:r>
            <a:r>
              <a:rPr lang="en-US" altLang="en-US" sz="2000" dirty="0">
                <a:solidFill>
                  <a:srgbClr val="000000"/>
                </a:solidFill>
                <a:latin typeface="+mn-lt"/>
              </a:rPr>
              <a:t>constructor did not invoke class </a:t>
            </a:r>
            <a:r>
              <a:rPr lang="en-US" altLang="en-US" sz="2000" dirty="0">
                <a:solidFill>
                  <a:srgbClr val="000000"/>
                </a:solidFill>
                <a:latin typeface="Consolas" panose="020B0609020204030204" pitchFamily="49" charset="0"/>
                <a:cs typeface="Consolas" panose="020B0609020204030204" pitchFamily="49" charset="0"/>
              </a:rPr>
              <a:t>CommissionEmployee</a:t>
            </a:r>
            <a:r>
              <a:rPr lang="en-US" altLang="en-US" sz="2000" dirty="0">
                <a:solidFill>
                  <a:srgbClr val="000000"/>
                </a:solidFill>
                <a:latin typeface="+mn-lt"/>
                <a:cs typeface="Consolas" panose="020B0609020204030204" pitchFamily="49" charset="0"/>
              </a:rPr>
              <a:t>’s</a:t>
            </a:r>
            <a:r>
              <a:rPr lang="en-US" altLang="en-US" sz="2000" dirty="0">
                <a:solidFill>
                  <a:srgbClr val="000000"/>
                </a:solidFill>
                <a:latin typeface="+mn-lt"/>
              </a:rPr>
              <a:t> constructor </a:t>
            </a:r>
            <a:r>
              <a:rPr lang="en-US" altLang="en-US" sz="2000" b="1" dirty="0">
                <a:solidFill>
                  <a:srgbClr val="000000"/>
                </a:solidFill>
                <a:latin typeface="+mn-lt"/>
              </a:rPr>
              <a:t>explicitly</a:t>
            </a:r>
            <a:r>
              <a:rPr lang="en-US" altLang="en-US" sz="2000" dirty="0">
                <a:solidFill>
                  <a:srgbClr val="000000"/>
                </a:solidFill>
                <a:latin typeface="+mn-lt"/>
              </a:rPr>
              <a:t>, C++ would attempt to invoke class </a:t>
            </a:r>
            <a:r>
              <a:rPr lang="en-US" altLang="en-US" sz="2000" dirty="0">
                <a:solidFill>
                  <a:srgbClr val="000000"/>
                </a:solidFill>
                <a:latin typeface="Consolas" panose="020B0609020204030204" pitchFamily="49" charset="0"/>
                <a:cs typeface="Consolas" panose="020B0609020204030204" pitchFamily="49" charset="0"/>
              </a:rPr>
              <a:t>CommissionEmployee</a:t>
            </a:r>
            <a:r>
              <a:rPr lang="en-US" altLang="en-US" sz="2000" dirty="0">
                <a:solidFill>
                  <a:srgbClr val="000000"/>
                </a:solidFill>
                <a:latin typeface="+mn-lt"/>
                <a:cs typeface="Consolas" panose="020B0609020204030204" pitchFamily="49" charset="0"/>
              </a:rPr>
              <a:t>’s</a:t>
            </a:r>
            <a:r>
              <a:rPr lang="en-US" altLang="en-US" sz="2000" dirty="0">
                <a:solidFill>
                  <a:srgbClr val="000000"/>
                </a:solidFill>
                <a:latin typeface="+mn-lt"/>
              </a:rPr>
              <a:t> default constructor—but the class does not have such a constructor, so the compiler would issue an error.</a:t>
            </a:r>
          </a:p>
        </p:txBody>
      </p:sp>
    </p:spTree>
    <p:extLst>
      <p:ext uri="{BB962C8B-B14F-4D97-AF65-F5344CB8AC3E}">
        <p14:creationId xmlns:p14="http://schemas.microsoft.com/office/powerpoint/2010/main" val="502617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Programming Error 11.1</a:t>
            </a:r>
          </a:p>
        </p:txBody>
      </p:sp>
      <p:sp>
        <p:nvSpPr>
          <p:cNvPr id="3" name="Text Placeholder 2"/>
          <p:cNvSpPr>
            <a:spLocks noGrp="1"/>
          </p:cNvSpPr>
          <p:nvPr>
            <p:ph type="body" idx="1"/>
          </p:nvPr>
        </p:nvSpPr>
        <p:spPr/>
        <p:txBody>
          <a:bodyPr/>
          <a:lstStyle/>
          <a:p>
            <a:pPr marL="0" indent="0">
              <a:buNone/>
            </a:pPr>
            <a:r>
              <a:rPr lang="en-IN" sz="2400" dirty="0">
                <a:latin typeface="+mn-lt"/>
              </a:rPr>
              <a:t>When a derived-class constructor calls a base-class constructor, the arguments passed to </a:t>
            </a:r>
            <a:r>
              <a:rPr lang="en-IN" sz="2400" dirty="0" smtClean="0">
                <a:latin typeface="+mn-lt"/>
              </a:rPr>
              <a:t>the base-class </a:t>
            </a:r>
            <a:r>
              <a:rPr lang="en-IN" sz="2400" dirty="0">
                <a:latin typeface="+mn-lt"/>
              </a:rPr>
              <a:t>constructor must be consistent with the number and types of parameters </a:t>
            </a:r>
            <a:r>
              <a:rPr lang="en-IN" sz="2400" dirty="0" smtClean="0">
                <a:latin typeface="+mn-lt"/>
              </a:rPr>
              <a:t>specified in </a:t>
            </a:r>
            <a:r>
              <a:rPr lang="en-IN" sz="2400" dirty="0">
                <a:latin typeface="+mn-lt"/>
              </a:rPr>
              <a:t>one of the base-class constructors; otherwise, a compilation error occurs.</a:t>
            </a:r>
          </a:p>
        </p:txBody>
      </p:sp>
    </p:spTree>
    <p:extLst>
      <p:ext uri="{BB962C8B-B14F-4D97-AF65-F5344CB8AC3E}">
        <p14:creationId xmlns:p14="http://schemas.microsoft.com/office/powerpoint/2010/main" val="152598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11.1</a:t>
            </a:r>
            <a:r>
              <a:rPr lang="en-US" dirty="0">
                <a:solidFill>
                  <a:schemeClr val="tx2"/>
                </a:solidFill>
              </a:rPr>
              <a:t> </a:t>
            </a:r>
            <a:r>
              <a:rPr lang="en-US" dirty="0" smtClean="0">
                <a:solidFill>
                  <a:schemeClr val="tx2"/>
                </a:solidFill>
              </a:rPr>
              <a:t>Introduction </a:t>
            </a:r>
            <a:r>
              <a:rPr lang="en-US" sz="2000" b="0" dirty="0" smtClean="0">
                <a:solidFill>
                  <a:schemeClr val="tx2"/>
                </a:solidFill>
              </a:rPr>
              <a:t>(1 of 2)</a:t>
            </a:r>
            <a:endParaRPr lang="en-IN"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1800" dirty="0" smtClean="0">
                <a:solidFill>
                  <a:srgbClr val="000000"/>
                </a:solidFill>
                <a:latin typeface="+mn-lt"/>
              </a:rPr>
              <a:t>Inheritance</a:t>
            </a:r>
            <a:endParaRPr lang="en-US" altLang="en-US" sz="1800" dirty="0">
              <a:solidFill>
                <a:srgbClr val="000000"/>
              </a:solidFill>
              <a:latin typeface="+mn-lt"/>
            </a:endParaRPr>
          </a:p>
          <a:p>
            <a:pPr lvl="1"/>
            <a:r>
              <a:rPr lang="en-US" altLang="en-US" sz="1800" dirty="0">
                <a:solidFill>
                  <a:srgbClr val="000000"/>
                </a:solidFill>
                <a:latin typeface="+mn-lt"/>
              </a:rPr>
              <a:t>A form of software reuse in which you create a class that absorbs an existing class’s data and behaviors and enhances them with new capabilities.</a:t>
            </a:r>
          </a:p>
          <a:p>
            <a:pPr eaLnBrk="1" hangingPunct="1"/>
            <a:r>
              <a:rPr lang="en-US" altLang="en-US" sz="1800" dirty="0">
                <a:solidFill>
                  <a:srgbClr val="000000"/>
                </a:solidFill>
                <a:latin typeface="+mn-lt"/>
              </a:rPr>
              <a:t>You can designate that a new class should </a:t>
            </a:r>
            <a:r>
              <a:rPr lang="en-US" altLang="en-US" sz="1800" b="1" dirty="0">
                <a:solidFill>
                  <a:schemeClr val="tx1"/>
                </a:solidFill>
                <a:latin typeface="+mn-lt"/>
              </a:rPr>
              <a:t>inherit</a:t>
            </a:r>
            <a:r>
              <a:rPr lang="en-US" altLang="en-US" sz="1800" dirty="0">
                <a:solidFill>
                  <a:srgbClr val="000000"/>
                </a:solidFill>
                <a:latin typeface="+mn-lt"/>
              </a:rPr>
              <a:t> the members of an existing class.</a:t>
            </a:r>
          </a:p>
          <a:p>
            <a:pPr eaLnBrk="1" hangingPunct="1"/>
            <a:r>
              <a:rPr lang="en-US" altLang="en-US" sz="1800" dirty="0">
                <a:solidFill>
                  <a:srgbClr val="000000"/>
                </a:solidFill>
                <a:latin typeface="+mn-lt"/>
              </a:rPr>
              <a:t>This existing class is called the </a:t>
            </a:r>
            <a:r>
              <a:rPr lang="en-US" altLang="en-US" sz="1800" b="1" dirty="0">
                <a:solidFill>
                  <a:schemeClr val="tx1"/>
                </a:solidFill>
                <a:latin typeface="+mn-lt"/>
              </a:rPr>
              <a:t>base class</a:t>
            </a:r>
            <a:r>
              <a:rPr lang="en-US" altLang="en-US" sz="1800" dirty="0">
                <a:solidFill>
                  <a:srgbClr val="000000"/>
                </a:solidFill>
                <a:latin typeface="+mn-lt"/>
              </a:rPr>
              <a:t>, and the new class is referred to as the </a:t>
            </a:r>
            <a:r>
              <a:rPr lang="en-US" altLang="en-US" sz="1800" b="1" dirty="0">
                <a:solidFill>
                  <a:schemeClr val="tx1"/>
                </a:solidFill>
                <a:latin typeface="+mn-lt"/>
              </a:rPr>
              <a:t>derived class</a:t>
            </a:r>
            <a:r>
              <a:rPr lang="en-US" altLang="en-US" sz="1800" dirty="0">
                <a:solidFill>
                  <a:srgbClr val="000000"/>
                </a:solidFill>
                <a:latin typeface="+mn-lt"/>
              </a:rPr>
              <a:t>.</a:t>
            </a:r>
          </a:p>
          <a:p>
            <a:pPr eaLnBrk="1" hangingPunct="1"/>
            <a:r>
              <a:rPr lang="en-US" altLang="en-US" sz="1800" dirty="0">
                <a:solidFill>
                  <a:srgbClr val="000000"/>
                </a:solidFill>
                <a:latin typeface="+mn-lt"/>
              </a:rPr>
              <a:t>A derived class represents a </a:t>
            </a:r>
            <a:r>
              <a:rPr lang="en-US" altLang="en-US" sz="1800" b="1" dirty="0">
                <a:solidFill>
                  <a:srgbClr val="000000"/>
                </a:solidFill>
                <a:latin typeface="+mn-lt"/>
              </a:rPr>
              <a:t>more specialized </a:t>
            </a:r>
            <a:r>
              <a:rPr lang="en-US" altLang="en-US" sz="1800" dirty="0">
                <a:solidFill>
                  <a:srgbClr val="000000"/>
                </a:solidFill>
                <a:latin typeface="+mn-lt"/>
              </a:rPr>
              <a:t>group of objects.</a:t>
            </a:r>
          </a:p>
          <a:p>
            <a:r>
              <a:rPr lang="en-US" altLang="en-US" sz="1800" dirty="0">
                <a:solidFill>
                  <a:srgbClr val="000000"/>
                </a:solidFill>
                <a:latin typeface="+mn-lt"/>
              </a:rPr>
              <a:t>C++ offers </a:t>
            </a:r>
            <a:r>
              <a:rPr lang="en-US" altLang="en-US" sz="1800" dirty="0">
                <a:solidFill>
                  <a:srgbClr val="000000"/>
                </a:solidFill>
                <a:latin typeface="Consolas" panose="020B0609020204030204" pitchFamily="49" charset="0"/>
                <a:cs typeface="Consolas" panose="020B0609020204030204" pitchFamily="49" charset="0"/>
              </a:rPr>
              <a:t>public</a:t>
            </a:r>
            <a:r>
              <a:rPr lang="en-US" altLang="en-US" sz="1800" dirty="0">
                <a:solidFill>
                  <a:srgbClr val="000000"/>
                </a:solidFill>
                <a:latin typeface="+mn-lt"/>
              </a:rPr>
              <a:t>, </a:t>
            </a:r>
            <a:r>
              <a:rPr lang="en-US" altLang="en-US" sz="1800" dirty="0">
                <a:solidFill>
                  <a:srgbClr val="000000"/>
                </a:solidFill>
                <a:latin typeface="Consolas" panose="020B0609020204030204" pitchFamily="49" charset="0"/>
                <a:cs typeface="Consolas" panose="020B0609020204030204" pitchFamily="49" charset="0"/>
              </a:rPr>
              <a:t>protected</a:t>
            </a:r>
            <a:r>
              <a:rPr lang="en-US" altLang="en-US" sz="1800" dirty="0">
                <a:solidFill>
                  <a:srgbClr val="000000"/>
                </a:solidFill>
                <a:latin typeface="+mn-lt"/>
              </a:rPr>
              <a:t> and </a:t>
            </a:r>
            <a:r>
              <a:rPr lang="en-US" altLang="en-US" sz="1800" dirty="0">
                <a:solidFill>
                  <a:srgbClr val="000000"/>
                </a:solidFill>
                <a:latin typeface="Consolas" panose="020B0609020204030204" pitchFamily="49" charset="0"/>
                <a:cs typeface="Consolas" panose="020B0609020204030204" pitchFamily="49" charset="0"/>
              </a:rPr>
              <a:t>private</a:t>
            </a:r>
            <a:r>
              <a:rPr lang="en-US" altLang="en-US" sz="1800" dirty="0">
                <a:solidFill>
                  <a:srgbClr val="000000"/>
                </a:solidFill>
                <a:latin typeface="+mn-lt"/>
              </a:rPr>
              <a:t> inheritance.</a:t>
            </a:r>
          </a:p>
          <a:p>
            <a:r>
              <a:rPr lang="en-US" altLang="en-US" sz="1800" dirty="0">
                <a:solidFill>
                  <a:srgbClr val="000000"/>
                </a:solidFill>
                <a:latin typeface="+mn-lt"/>
              </a:rPr>
              <a:t>With </a:t>
            </a:r>
            <a:r>
              <a:rPr lang="en-US" altLang="en-US" sz="1800" dirty="0">
                <a:solidFill>
                  <a:srgbClr val="000000"/>
                </a:solidFill>
                <a:latin typeface="Consolas" panose="020B0609020204030204" pitchFamily="49" charset="0"/>
                <a:cs typeface="Consolas" panose="020B0609020204030204" pitchFamily="49" charset="0"/>
              </a:rPr>
              <a:t>public</a:t>
            </a:r>
            <a:r>
              <a:rPr lang="en-US" altLang="en-US" sz="1800" dirty="0">
                <a:solidFill>
                  <a:srgbClr val="000000"/>
                </a:solidFill>
                <a:latin typeface="+mn-lt"/>
              </a:rPr>
              <a:t> inheritance, every object of a derived class is also an object of that derived class’s base class</a:t>
            </a:r>
            <a:r>
              <a:rPr lang="en-US" altLang="en-US" sz="1800" dirty="0" smtClean="0">
                <a:solidFill>
                  <a:srgbClr val="000000"/>
                </a:solidFill>
                <a:latin typeface="+mn-lt"/>
              </a:rPr>
              <a:t>.</a:t>
            </a:r>
            <a:endParaRPr lang="en-US" altLang="en-US" sz="1800" dirty="0">
              <a:solidFill>
                <a:srgbClr val="000000"/>
              </a:solidFill>
              <a:latin typeface="+mn-lt"/>
            </a:endParaRPr>
          </a:p>
        </p:txBody>
      </p:sp>
    </p:spTree>
    <p:extLst>
      <p:ext uri="{BB962C8B-B14F-4D97-AF65-F5344CB8AC3E}">
        <p14:creationId xmlns:p14="http://schemas.microsoft.com/office/powerpoint/2010/main" val="3380673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Tip 11.1</a:t>
            </a:r>
          </a:p>
        </p:txBody>
      </p:sp>
      <p:sp>
        <p:nvSpPr>
          <p:cNvPr id="3" name="Text Placeholder 2"/>
          <p:cNvSpPr>
            <a:spLocks noGrp="1"/>
          </p:cNvSpPr>
          <p:nvPr>
            <p:ph type="body" idx="1"/>
          </p:nvPr>
        </p:nvSpPr>
        <p:spPr/>
        <p:txBody>
          <a:bodyPr/>
          <a:lstStyle/>
          <a:p>
            <a:pPr marL="0" indent="0">
              <a:buNone/>
            </a:pPr>
            <a:r>
              <a:rPr lang="en-IN" sz="2400" dirty="0">
                <a:latin typeface="+mn-lt"/>
              </a:rPr>
              <a:t>In a derived-class constructor, invoking base-class constructors and initializing </a:t>
            </a:r>
            <a:r>
              <a:rPr lang="en-IN" sz="2400" dirty="0" smtClean="0">
                <a:latin typeface="+mn-lt"/>
              </a:rPr>
              <a:t>member objects </a:t>
            </a:r>
            <a:r>
              <a:rPr lang="en-IN" sz="2400" dirty="0">
                <a:latin typeface="+mn-lt"/>
              </a:rPr>
              <a:t>explicitly in the member initializer list prevents duplicate initialization in </a:t>
            </a:r>
            <a:r>
              <a:rPr lang="en-IN" sz="2400" dirty="0" smtClean="0">
                <a:latin typeface="+mn-lt"/>
              </a:rPr>
              <a:t>which a </a:t>
            </a:r>
            <a:r>
              <a:rPr lang="en-IN" sz="2400" dirty="0">
                <a:latin typeface="+mn-lt"/>
              </a:rPr>
              <a:t>default constructor is called, then data members are modified again in the </a:t>
            </a:r>
            <a:r>
              <a:rPr lang="en-IN" sz="2400" dirty="0" smtClean="0">
                <a:latin typeface="+mn-lt"/>
              </a:rPr>
              <a:t>derived-class constructor’s body.</a:t>
            </a:r>
            <a:endParaRPr lang="en-IN" sz="2400" dirty="0">
              <a:latin typeface="+mn-lt"/>
            </a:endParaRPr>
          </a:p>
        </p:txBody>
      </p:sp>
    </p:spTree>
    <p:extLst>
      <p:ext uri="{BB962C8B-B14F-4D97-AF65-F5344CB8AC3E}">
        <p14:creationId xmlns:p14="http://schemas.microsoft.com/office/powerpoint/2010/main" val="3372646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21782" cy="1239356"/>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(5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IN" sz="2000"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mn-lt"/>
              </a:rPr>
              <a:t>Compilation Errors from Accessing Base-Class </a:t>
            </a:r>
            <a:r>
              <a:rPr lang="en-US" sz="2400" b="1" dirty="0">
                <a:solidFill>
                  <a:srgbClr val="000000"/>
                </a:solidFill>
                <a:latin typeface="Consolas" panose="020B0609020204030204" pitchFamily="49" charset="0"/>
                <a:cs typeface="Consolas" panose="020B0609020204030204" pitchFamily="49" charset="0"/>
              </a:rPr>
              <a:t>private</a:t>
            </a:r>
            <a:r>
              <a:rPr lang="en-US" sz="2400" b="1" dirty="0">
                <a:solidFill>
                  <a:srgbClr val="000000"/>
                </a:solidFill>
                <a:latin typeface="+mn-lt"/>
              </a:rPr>
              <a:t> Members</a:t>
            </a:r>
          </a:p>
          <a:p>
            <a:pPr marL="255600" lvl="1" indent="-255600">
              <a:spcBef>
                <a:spcPts val="1500"/>
              </a:spcBef>
              <a:buFont typeface="Arial" panose="020B0604020202020204" pitchFamily="34" charset="0"/>
              <a:buChar char="•"/>
              <a:defRPr/>
            </a:pPr>
            <a:r>
              <a:rPr lang="en-US" sz="2400" dirty="0">
                <a:solidFill>
                  <a:srgbClr val="000000"/>
                </a:solidFill>
                <a:latin typeface="+mn-lt"/>
              </a:rPr>
              <a:t>The compiler generates errors for line 35 of </a:t>
            </a:r>
            <a:r>
              <a:rPr lang="en-US" sz="2400" dirty="0" smtClean="0">
                <a:solidFill>
                  <a:srgbClr val="000000"/>
                </a:solidFill>
                <a:latin typeface="+mn-lt"/>
              </a:rPr>
              <a:t>Figure</a:t>
            </a:r>
            <a:r>
              <a:rPr lang="en-US" sz="2400" dirty="0">
                <a:solidFill>
                  <a:srgbClr val="000000"/>
                </a:solidFill>
                <a:latin typeface="+mn-lt"/>
              </a:rPr>
              <a:t> 11.11 because base class </a:t>
            </a:r>
            <a:r>
              <a:rPr lang="en-US" sz="2400" dirty="0">
                <a:solidFill>
                  <a:srgbClr val="000000"/>
                </a:solidFill>
                <a:latin typeface="Consolas" panose="020B0609020204030204" pitchFamily="49" charset="0"/>
                <a:cs typeface="Consolas" panose="020B0609020204030204" pitchFamily="49" charset="0"/>
              </a:rPr>
              <a:t>CommissionEmployee</a:t>
            </a:r>
            <a:r>
              <a:rPr lang="en-US" sz="2400" dirty="0">
                <a:solidFill>
                  <a:srgbClr val="000000"/>
                </a:solidFill>
                <a:latin typeface="+mn-lt"/>
                <a:cs typeface="Consolas" panose="020B0609020204030204" pitchFamily="49" charset="0"/>
              </a:rPr>
              <a:t>’s</a:t>
            </a:r>
            <a:r>
              <a:rPr lang="en-US" sz="2400" dirty="0">
                <a:solidFill>
                  <a:srgbClr val="000000"/>
                </a:solidFill>
                <a:latin typeface="+mn-lt"/>
              </a:rPr>
              <a:t> data members </a:t>
            </a:r>
            <a:r>
              <a:rPr lang="en-US" sz="2400" dirty="0">
                <a:solidFill>
                  <a:srgbClr val="000000"/>
                </a:solidFill>
                <a:latin typeface="Consolas" panose="020B0609020204030204" pitchFamily="49" charset="0"/>
                <a:cs typeface="Consolas" panose="020B0609020204030204" pitchFamily="49" charset="0"/>
              </a:rPr>
              <a:t>commissionRate</a:t>
            </a:r>
            <a:r>
              <a:rPr lang="en-US" sz="2400" dirty="0">
                <a:solidFill>
                  <a:srgbClr val="000000"/>
                </a:solidFill>
                <a:latin typeface="+mn-lt"/>
              </a:rPr>
              <a:t> and </a:t>
            </a:r>
            <a:r>
              <a:rPr lang="en-US" sz="2400" dirty="0">
                <a:solidFill>
                  <a:srgbClr val="000000"/>
                </a:solidFill>
                <a:latin typeface="Consolas" panose="020B0609020204030204" pitchFamily="49" charset="0"/>
                <a:cs typeface="Consolas" panose="020B0609020204030204" pitchFamily="49" charset="0"/>
              </a:rPr>
              <a:t>grossSales</a:t>
            </a:r>
            <a:r>
              <a:rPr lang="en-US" sz="2400" dirty="0">
                <a:solidFill>
                  <a:srgbClr val="000000"/>
                </a:solidFill>
                <a:latin typeface="+mn-lt"/>
              </a:rPr>
              <a:t> are </a:t>
            </a:r>
            <a:r>
              <a:rPr lang="en-US" sz="2400" dirty="0">
                <a:solidFill>
                  <a:srgbClr val="000000"/>
                </a:solidFill>
                <a:latin typeface="Consolas" panose="020B0609020204030204" pitchFamily="49" charset="0"/>
                <a:cs typeface="Consolas" panose="020B0609020204030204" pitchFamily="49" charset="0"/>
              </a:rPr>
              <a:t>private</a:t>
            </a:r>
            <a:r>
              <a:rPr lang="en-US" sz="2400" dirty="0">
                <a:solidFill>
                  <a:srgbClr val="000000"/>
                </a:solidFill>
                <a:latin typeface="+mn-lt"/>
              </a:rPr>
              <a:t>—derived class </a:t>
            </a:r>
            <a:r>
              <a:rPr lang="en-US" sz="2400" dirty="0">
                <a:solidFill>
                  <a:srgbClr val="000000"/>
                </a:solidFill>
                <a:latin typeface="Consolas" panose="020B0609020204030204" pitchFamily="49" charset="0"/>
                <a:cs typeface="Consolas" panose="020B0609020204030204" pitchFamily="49" charset="0"/>
              </a:rPr>
              <a:t>BasePlusCommissionEmployee</a:t>
            </a:r>
            <a:r>
              <a:rPr lang="en-US" sz="2400" dirty="0">
                <a:solidFill>
                  <a:srgbClr val="000000"/>
                </a:solidFill>
                <a:latin typeface="+mn-lt"/>
                <a:cs typeface="Consolas" panose="020B0609020204030204" pitchFamily="49" charset="0"/>
              </a:rPr>
              <a:t>’s</a:t>
            </a:r>
            <a:r>
              <a:rPr lang="en-US" sz="2400" dirty="0">
                <a:solidFill>
                  <a:srgbClr val="000000"/>
                </a:solidFill>
                <a:latin typeface="+mn-lt"/>
              </a:rPr>
              <a:t> member functions are </a:t>
            </a:r>
            <a:r>
              <a:rPr lang="en-US" sz="2400" b="1" dirty="0">
                <a:solidFill>
                  <a:srgbClr val="000000"/>
                </a:solidFill>
                <a:latin typeface="+mn-lt"/>
              </a:rPr>
              <a:t>not </a:t>
            </a:r>
            <a:r>
              <a:rPr lang="en-US" sz="2400" dirty="0">
                <a:solidFill>
                  <a:srgbClr val="000000"/>
                </a:solidFill>
                <a:latin typeface="+mn-lt"/>
              </a:rPr>
              <a:t>allowed to access base class </a:t>
            </a:r>
            <a:r>
              <a:rPr lang="en-US" sz="2400" dirty="0">
                <a:solidFill>
                  <a:srgbClr val="000000"/>
                </a:solidFill>
                <a:latin typeface="Consolas" panose="020B0609020204030204" pitchFamily="49" charset="0"/>
                <a:cs typeface="Consolas" panose="020B0609020204030204" pitchFamily="49" charset="0"/>
              </a:rPr>
              <a:t>CommissionEmployee</a:t>
            </a:r>
            <a:r>
              <a:rPr lang="en-US" sz="2400" dirty="0">
                <a:solidFill>
                  <a:srgbClr val="000000"/>
                </a:solidFill>
                <a:latin typeface="+mn-lt"/>
                <a:cs typeface="Consolas" panose="020B0609020204030204" pitchFamily="49" charset="0"/>
              </a:rPr>
              <a:t>’s </a:t>
            </a:r>
            <a:r>
              <a:rPr lang="en-US" sz="2400" dirty="0">
                <a:solidFill>
                  <a:srgbClr val="000000"/>
                </a:solidFill>
                <a:latin typeface="Consolas" panose="020B0609020204030204" pitchFamily="49" charset="0"/>
                <a:cs typeface="Consolas" panose="020B0609020204030204" pitchFamily="49" charset="0"/>
              </a:rPr>
              <a:t>private</a:t>
            </a:r>
            <a:r>
              <a:rPr lang="en-US" sz="2400" dirty="0">
                <a:solidFill>
                  <a:srgbClr val="000000"/>
                </a:solidFill>
                <a:latin typeface="+mn-lt"/>
                <a:cs typeface="Consolas" panose="020B0609020204030204" pitchFamily="49" charset="0"/>
              </a:rPr>
              <a:t> </a:t>
            </a:r>
            <a:r>
              <a:rPr lang="en-US" sz="2400" dirty="0">
                <a:solidFill>
                  <a:srgbClr val="000000"/>
                </a:solidFill>
                <a:latin typeface="+mn-lt"/>
              </a:rPr>
              <a:t>data.</a:t>
            </a:r>
          </a:p>
          <a:p>
            <a:pPr marL="255600" lvl="1" indent="-255600">
              <a:spcBef>
                <a:spcPts val="1500"/>
              </a:spcBef>
              <a:buFont typeface="Arial" panose="020B0604020202020204" pitchFamily="34" charset="0"/>
              <a:buChar char="•"/>
              <a:defRPr/>
            </a:pPr>
            <a:r>
              <a:rPr lang="en-US" sz="2400" dirty="0">
                <a:solidFill>
                  <a:srgbClr val="000000"/>
                </a:solidFill>
                <a:latin typeface="+mn-lt"/>
              </a:rPr>
              <a:t>We used red text in </a:t>
            </a:r>
            <a:r>
              <a:rPr lang="en-US" sz="2400" dirty="0" smtClean="0">
                <a:solidFill>
                  <a:srgbClr val="000000"/>
                </a:solidFill>
                <a:latin typeface="+mn-lt"/>
              </a:rPr>
              <a:t>Figure</a:t>
            </a:r>
            <a:r>
              <a:rPr lang="en-US" sz="2400" dirty="0">
                <a:solidFill>
                  <a:srgbClr val="000000"/>
                </a:solidFill>
                <a:latin typeface="+mn-lt"/>
              </a:rPr>
              <a:t> 11.11 to indicate erroneous code</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22773567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49491" cy="1280920"/>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(6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US" sz="2000" dirty="0"/>
          </a:p>
        </p:txBody>
      </p:sp>
      <p:sp>
        <p:nvSpPr>
          <p:cNvPr id="3" name="Text Placeholder 2"/>
          <p:cNvSpPr>
            <a:spLocks noGrp="1"/>
          </p:cNvSpPr>
          <p:nvPr>
            <p:ph type="body" idx="1"/>
          </p:nvPr>
        </p:nvSpPr>
        <p:spPr/>
        <p:txBody>
          <a:bodyPr/>
          <a:lstStyle/>
          <a:p>
            <a:pPr marL="255600" lvl="1" indent="-255600">
              <a:spcBef>
                <a:spcPts val="1500"/>
              </a:spcBef>
              <a:buFont typeface="Arial" panose="020B0604020202020204" pitchFamily="34" charset="0"/>
              <a:buChar char="•"/>
              <a:defRPr/>
            </a:pPr>
            <a:r>
              <a:rPr lang="en-US" sz="2400" dirty="0">
                <a:solidFill>
                  <a:srgbClr val="000000"/>
                </a:solidFill>
                <a:latin typeface="+mn-lt"/>
              </a:rPr>
              <a:t>The compiler issues additional errors in lines 44–47 of </a:t>
            </a:r>
            <a:r>
              <a:rPr lang="en-US" sz="2400" dirty="0">
                <a:solidFill>
                  <a:srgbClr val="000000"/>
                </a:solidFill>
                <a:latin typeface="Consolas" panose="020B0609020204030204" pitchFamily="49" charset="0"/>
                <a:cs typeface="Consolas" panose="020B0609020204030204" pitchFamily="49" charset="0"/>
              </a:rPr>
              <a:t>BasePlus-Commission-Employee</a:t>
            </a:r>
            <a:r>
              <a:rPr lang="en-US" sz="2400" dirty="0">
                <a:solidFill>
                  <a:srgbClr val="000000"/>
                </a:solidFill>
                <a:latin typeface="+mn-lt"/>
              </a:rPr>
              <a:t>’s </a:t>
            </a:r>
            <a:r>
              <a:rPr lang="en-US" sz="2400" dirty="0">
                <a:solidFill>
                  <a:srgbClr val="000000"/>
                </a:solidFill>
                <a:latin typeface="Consolas" panose="020B0609020204030204" pitchFamily="49" charset="0"/>
                <a:cs typeface="Consolas" panose="020B0609020204030204" pitchFamily="49" charset="0"/>
              </a:rPr>
              <a:t>toString</a:t>
            </a:r>
            <a:r>
              <a:rPr lang="en-US" sz="2400" dirty="0">
                <a:solidFill>
                  <a:srgbClr val="000000"/>
                </a:solidFill>
                <a:latin typeface="+mn-lt"/>
                <a:cs typeface="Consolas" panose="020B0609020204030204" pitchFamily="49" charset="0"/>
              </a:rPr>
              <a:t> </a:t>
            </a:r>
            <a:r>
              <a:rPr lang="en-US" sz="2400" dirty="0">
                <a:solidFill>
                  <a:srgbClr val="000000"/>
                </a:solidFill>
                <a:latin typeface="+mn-lt"/>
              </a:rPr>
              <a:t>member function for the same reason.</a:t>
            </a:r>
          </a:p>
          <a:p>
            <a:pPr marL="255600" lvl="1" indent="-255600">
              <a:spcBef>
                <a:spcPts val="1500"/>
              </a:spcBef>
              <a:buFont typeface="Arial" panose="020B0604020202020204" pitchFamily="34" charset="0"/>
              <a:buChar char="•"/>
              <a:defRPr/>
            </a:pPr>
            <a:r>
              <a:rPr lang="en-US" sz="2400" dirty="0">
                <a:solidFill>
                  <a:srgbClr val="000000"/>
                </a:solidFill>
                <a:latin typeface="+mn-lt"/>
              </a:rPr>
              <a:t>C++ rigidly enforces restrictions on accessing </a:t>
            </a:r>
            <a:r>
              <a:rPr lang="en-US" sz="2400" dirty="0">
                <a:solidFill>
                  <a:srgbClr val="000000"/>
                </a:solidFill>
                <a:latin typeface="Consolas" panose="020B0609020204030204" pitchFamily="49" charset="0"/>
                <a:cs typeface="Consolas" panose="020B0609020204030204" pitchFamily="49" charset="0"/>
              </a:rPr>
              <a:t>private</a:t>
            </a:r>
            <a:r>
              <a:rPr lang="en-US" sz="2400" dirty="0">
                <a:solidFill>
                  <a:srgbClr val="000000"/>
                </a:solidFill>
                <a:latin typeface="+mn-lt"/>
              </a:rPr>
              <a:t> data members, so that </a:t>
            </a:r>
            <a:r>
              <a:rPr lang="en-US" sz="2400" b="1" dirty="0">
                <a:solidFill>
                  <a:srgbClr val="000000"/>
                </a:solidFill>
                <a:latin typeface="+mn-lt"/>
              </a:rPr>
              <a:t>even a derived class (which is intimately related to its base class) cannot access the base class’s </a:t>
            </a:r>
            <a:r>
              <a:rPr lang="en-US" sz="2400" b="1" dirty="0">
                <a:solidFill>
                  <a:srgbClr val="000000"/>
                </a:solidFill>
                <a:latin typeface="Consolas" panose="020B0609020204030204" pitchFamily="49" charset="0"/>
                <a:cs typeface="Consolas" panose="020B0609020204030204" pitchFamily="49" charset="0"/>
              </a:rPr>
              <a:t>private</a:t>
            </a:r>
            <a:r>
              <a:rPr lang="en-US" sz="2400" b="1" dirty="0">
                <a:solidFill>
                  <a:srgbClr val="000000"/>
                </a:solidFill>
                <a:latin typeface="+mn-lt"/>
              </a:rPr>
              <a:t> data</a:t>
            </a:r>
            <a:r>
              <a:rPr lang="en-US" sz="2400" b="1" dirty="0" smtClean="0">
                <a:solidFill>
                  <a:srgbClr val="000000"/>
                </a:solidFill>
                <a:latin typeface="+mn-lt"/>
              </a:rPr>
              <a:t>.</a:t>
            </a:r>
            <a:endParaRPr lang="en-US" sz="2400" b="1" dirty="0">
              <a:solidFill>
                <a:srgbClr val="000000"/>
              </a:solidFill>
              <a:latin typeface="+mn-lt"/>
            </a:endParaRPr>
          </a:p>
        </p:txBody>
      </p:sp>
    </p:spTree>
    <p:extLst>
      <p:ext uri="{BB962C8B-B14F-4D97-AF65-F5344CB8AC3E}">
        <p14:creationId xmlns:p14="http://schemas.microsoft.com/office/powerpoint/2010/main" val="9899875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04909" cy="1267065"/>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(7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IN" sz="2000"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mn-lt"/>
              </a:rPr>
              <a:t>Preventing the Errors in </a:t>
            </a:r>
            <a:r>
              <a:rPr lang="en-US" sz="2400" b="1" dirty="0">
                <a:solidFill>
                  <a:srgbClr val="000000"/>
                </a:solidFill>
                <a:latin typeface="Consolas" panose="020B0609020204030204" pitchFamily="49" charset="0"/>
                <a:cs typeface="Consolas" panose="020B0609020204030204" pitchFamily="49" charset="0"/>
              </a:rPr>
              <a:t>BasePlusCommissionEmployee</a:t>
            </a:r>
          </a:p>
          <a:p>
            <a:pPr marL="255600" lvl="1" indent="-255600">
              <a:spcBef>
                <a:spcPts val="1500"/>
              </a:spcBef>
              <a:buFont typeface="Arial" panose="020B0604020202020204" pitchFamily="34" charset="0"/>
              <a:buChar char="•"/>
              <a:defRPr/>
            </a:pPr>
            <a:r>
              <a:rPr lang="en-US" sz="2400" dirty="0">
                <a:solidFill>
                  <a:srgbClr val="000000"/>
                </a:solidFill>
                <a:latin typeface="+mn-lt"/>
              </a:rPr>
              <a:t>We purposely included the erroneous code in </a:t>
            </a:r>
            <a:r>
              <a:rPr lang="en-US" sz="2400" dirty="0" smtClean="0">
                <a:solidFill>
                  <a:srgbClr val="000000"/>
                </a:solidFill>
                <a:latin typeface="+mn-lt"/>
              </a:rPr>
              <a:t>Figure</a:t>
            </a:r>
            <a:r>
              <a:rPr lang="en-US" sz="2400" dirty="0">
                <a:solidFill>
                  <a:srgbClr val="000000"/>
                </a:solidFill>
                <a:latin typeface="+mn-lt"/>
              </a:rPr>
              <a:t> 11.11 to emphasize that a derived class’s member functions cannot access its base class’s </a:t>
            </a:r>
            <a:r>
              <a:rPr lang="en-US" sz="2400" dirty="0">
                <a:solidFill>
                  <a:srgbClr val="000000"/>
                </a:solidFill>
                <a:latin typeface="Consolas" panose="020B0609020204030204" pitchFamily="49" charset="0"/>
                <a:cs typeface="Consolas" panose="020B0609020204030204" pitchFamily="49" charset="0"/>
              </a:rPr>
              <a:t>private</a:t>
            </a:r>
            <a:r>
              <a:rPr lang="en-US" sz="2400" dirty="0">
                <a:solidFill>
                  <a:srgbClr val="000000"/>
                </a:solidFill>
                <a:latin typeface="+mn-lt"/>
              </a:rPr>
              <a:t> data.</a:t>
            </a:r>
          </a:p>
          <a:p>
            <a:pPr marL="255600" lvl="1" indent="-255600">
              <a:spcBef>
                <a:spcPts val="1500"/>
              </a:spcBef>
              <a:buFont typeface="Arial" panose="020B0604020202020204" pitchFamily="34" charset="0"/>
              <a:buChar char="•"/>
              <a:defRPr/>
            </a:pPr>
            <a:r>
              <a:rPr lang="en-US" sz="2400" dirty="0">
                <a:solidFill>
                  <a:srgbClr val="000000"/>
                </a:solidFill>
                <a:latin typeface="+mn-lt"/>
              </a:rPr>
              <a:t>The errors in </a:t>
            </a:r>
            <a:r>
              <a:rPr lang="en-US" sz="2400" dirty="0">
                <a:solidFill>
                  <a:srgbClr val="000000"/>
                </a:solidFill>
                <a:latin typeface="Consolas" panose="020B0609020204030204" pitchFamily="49" charset="0"/>
                <a:cs typeface="Consolas" panose="020B0609020204030204" pitchFamily="49" charset="0"/>
              </a:rPr>
              <a:t>BasePlusCommissionEmployee</a:t>
            </a:r>
            <a:r>
              <a:rPr lang="en-US" sz="2400" dirty="0">
                <a:solidFill>
                  <a:srgbClr val="000000"/>
                </a:solidFill>
                <a:latin typeface="+mn-lt"/>
              </a:rPr>
              <a:t> could have been prevented by using the </a:t>
            </a:r>
            <a:r>
              <a:rPr lang="en-US" sz="2400" b="1" dirty="0">
                <a:solidFill>
                  <a:srgbClr val="000000"/>
                </a:solidFill>
                <a:latin typeface="+mn-lt"/>
              </a:rPr>
              <a:t>get</a:t>
            </a:r>
            <a:r>
              <a:rPr lang="en-US" sz="2400" i="1" dirty="0">
                <a:solidFill>
                  <a:srgbClr val="000000"/>
                </a:solidFill>
                <a:latin typeface="+mn-lt"/>
              </a:rPr>
              <a:t> </a:t>
            </a:r>
            <a:r>
              <a:rPr lang="en-US" sz="2400" dirty="0">
                <a:solidFill>
                  <a:srgbClr val="000000"/>
                </a:solidFill>
                <a:latin typeface="+mn-lt"/>
              </a:rPr>
              <a:t>member functions inherited from class </a:t>
            </a:r>
            <a:r>
              <a:rPr lang="en-US" sz="2400" dirty="0">
                <a:solidFill>
                  <a:srgbClr val="000000"/>
                </a:solidFill>
                <a:latin typeface="Consolas" panose="020B0609020204030204" pitchFamily="49" charset="0"/>
                <a:cs typeface="Consolas" panose="020B0609020204030204" pitchFamily="49" charset="0"/>
              </a:rPr>
              <a:t>CommissionEmployee</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2236669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32618" cy="1239356"/>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(8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IN" sz="2000" dirty="0"/>
          </a:p>
        </p:txBody>
      </p:sp>
      <p:sp>
        <p:nvSpPr>
          <p:cNvPr id="3" name="Text Placeholder 2"/>
          <p:cNvSpPr>
            <a:spLocks noGrp="1"/>
          </p:cNvSpPr>
          <p:nvPr>
            <p:ph type="body" idx="1"/>
          </p:nvPr>
        </p:nvSpPr>
        <p:spPr/>
        <p:txBody>
          <a:bodyPr/>
          <a:lstStyle/>
          <a:p>
            <a:pPr eaLnBrk="1" hangingPunct="1"/>
            <a:r>
              <a:rPr lang="en-US" altLang="en-US" sz="2400" dirty="0" smtClean="0">
                <a:solidFill>
                  <a:srgbClr val="000000"/>
                </a:solidFill>
                <a:latin typeface="+mn-lt"/>
              </a:rPr>
              <a:t>For example, line 37 could have invoked </a:t>
            </a:r>
            <a:r>
              <a:rPr lang="en-US" altLang="en-US" sz="2400" dirty="0" smtClean="0">
                <a:solidFill>
                  <a:srgbClr val="000000"/>
                </a:solidFill>
                <a:latin typeface="Consolas" panose="020B0609020204030204" pitchFamily="49" charset="0"/>
                <a:cs typeface="Consolas" panose="020B0609020204030204" pitchFamily="49" charset="0"/>
              </a:rPr>
              <a:t>getCommissionRate</a:t>
            </a:r>
            <a:r>
              <a:rPr lang="en-US" altLang="en-US" sz="2400" dirty="0" smtClean="0">
                <a:solidFill>
                  <a:srgbClr val="000000"/>
                </a:solidFill>
                <a:latin typeface="+mn-lt"/>
              </a:rPr>
              <a:t> and </a:t>
            </a:r>
            <a:r>
              <a:rPr lang="en-US" altLang="en-US" sz="2400" dirty="0" smtClean="0">
                <a:solidFill>
                  <a:srgbClr val="000000"/>
                </a:solidFill>
                <a:latin typeface="Consolas" panose="020B0609020204030204" pitchFamily="49" charset="0"/>
                <a:cs typeface="Consolas" panose="020B0609020204030204" pitchFamily="49" charset="0"/>
              </a:rPr>
              <a:t>getGrossSales</a:t>
            </a:r>
            <a:r>
              <a:rPr lang="en-US" altLang="en-US" sz="2400" dirty="0" smtClean="0">
                <a:solidFill>
                  <a:srgbClr val="000000"/>
                </a:solidFill>
                <a:latin typeface="+mn-lt"/>
              </a:rPr>
              <a:t> to access </a:t>
            </a:r>
            <a:r>
              <a:rPr lang="en-US" altLang="en-US" sz="2400" dirty="0" smtClean="0">
                <a:solidFill>
                  <a:srgbClr val="000000"/>
                </a:solidFill>
                <a:latin typeface="Consolas" panose="020B0609020204030204" pitchFamily="49" charset="0"/>
                <a:cs typeface="Consolas" panose="020B0609020204030204" pitchFamily="49" charset="0"/>
              </a:rPr>
              <a:t>CommissionEmployee</a:t>
            </a:r>
            <a:r>
              <a:rPr lang="en-US" altLang="en-US" sz="2400" dirty="0" smtClean="0">
                <a:solidFill>
                  <a:srgbClr val="000000"/>
                </a:solidFill>
                <a:latin typeface="+mn-lt"/>
                <a:cs typeface="Consolas" panose="020B0609020204030204" pitchFamily="49" charset="0"/>
              </a:rPr>
              <a:t>’s</a:t>
            </a:r>
            <a:r>
              <a:rPr lang="en-US" altLang="en-US" sz="2400" dirty="0" smtClean="0">
                <a:solidFill>
                  <a:srgbClr val="000000"/>
                </a:solidFill>
                <a:latin typeface="+mn-lt"/>
              </a:rPr>
              <a:t> private data members </a:t>
            </a:r>
            <a:r>
              <a:rPr lang="en-US" altLang="en-US" sz="2400" dirty="0" smtClean="0">
                <a:solidFill>
                  <a:srgbClr val="000000"/>
                </a:solidFill>
                <a:latin typeface="Consolas" panose="020B0609020204030204" pitchFamily="49" charset="0"/>
                <a:cs typeface="Consolas" panose="020B0609020204030204" pitchFamily="49" charset="0"/>
              </a:rPr>
              <a:t>commissionRate</a:t>
            </a:r>
            <a:r>
              <a:rPr lang="en-US" altLang="en-US" sz="2400" dirty="0" smtClean="0">
                <a:solidFill>
                  <a:srgbClr val="000000"/>
                </a:solidFill>
                <a:latin typeface="+mn-lt"/>
              </a:rPr>
              <a:t> and </a:t>
            </a:r>
            <a:r>
              <a:rPr lang="en-US" altLang="en-US" sz="2400" dirty="0" smtClean="0">
                <a:solidFill>
                  <a:srgbClr val="000000"/>
                </a:solidFill>
                <a:latin typeface="Consolas" panose="020B0609020204030204" pitchFamily="49" charset="0"/>
                <a:cs typeface="Consolas" panose="020B0609020204030204" pitchFamily="49" charset="0"/>
              </a:rPr>
              <a:t>grossSales</a:t>
            </a:r>
            <a:r>
              <a:rPr lang="en-US" altLang="en-US" sz="2400" dirty="0" smtClean="0">
                <a:solidFill>
                  <a:srgbClr val="000000"/>
                </a:solidFill>
                <a:latin typeface="+mn-lt"/>
              </a:rPr>
              <a:t>, respectively.</a:t>
            </a:r>
          </a:p>
          <a:p>
            <a:pPr eaLnBrk="1" hangingPunct="1"/>
            <a:r>
              <a:rPr lang="en-US" altLang="en-US" sz="2400" dirty="0" smtClean="0">
                <a:solidFill>
                  <a:srgbClr val="000000"/>
                </a:solidFill>
                <a:latin typeface="+mn-lt"/>
              </a:rPr>
              <a:t>Similarly, lines 44–47 could have used appropriate </a:t>
            </a:r>
            <a:r>
              <a:rPr lang="en-US" altLang="en-US" sz="2400" b="1" dirty="0" smtClean="0">
                <a:solidFill>
                  <a:srgbClr val="000000"/>
                </a:solidFill>
                <a:latin typeface="+mn-lt"/>
              </a:rPr>
              <a:t>get</a:t>
            </a:r>
            <a:r>
              <a:rPr lang="en-US" altLang="en-US" sz="2400" i="1" dirty="0" smtClean="0">
                <a:solidFill>
                  <a:srgbClr val="000000"/>
                </a:solidFill>
                <a:latin typeface="+mn-lt"/>
              </a:rPr>
              <a:t> </a:t>
            </a:r>
            <a:r>
              <a:rPr lang="en-US" altLang="en-US" sz="2400" dirty="0" smtClean="0">
                <a:solidFill>
                  <a:srgbClr val="000000"/>
                </a:solidFill>
                <a:latin typeface="+mn-lt"/>
              </a:rPr>
              <a:t>member functions to retrieve the values of the base class’s data members.</a:t>
            </a:r>
            <a:endParaRPr lang="en-US" altLang="en-US" sz="2400" dirty="0">
              <a:solidFill>
                <a:srgbClr val="000000"/>
              </a:solidFill>
              <a:latin typeface="+mn-lt"/>
            </a:endParaRPr>
          </a:p>
        </p:txBody>
      </p:sp>
    </p:spTree>
    <p:extLst>
      <p:ext uri="{BB962C8B-B14F-4D97-AF65-F5344CB8AC3E}">
        <p14:creationId xmlns:p14="http://schemas.microsoft.com/office/powerpoint/2010/main" val="590036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49491" cy="1280920"/>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(9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IN" sz="2000" dirty="0"/>
          </a:p>
        </p:txBody>
      </p:sp>
      <p:sp>
        <p:nvSpPr>
          <p:cNvPr id="3" name="Text Placeholder 2"/>
          <p:cNvSpPr>
            <a:spLocks noGrp="1"/>
          </p:cNvSpPr>
          <p:nvPr>
            <p:ph type="body" idx="1"/>
          </p:nvPr>
        </p:nvSpPr>
        <p:spPr>
          <a:xfrm>
            <a:off x="457200" y="1600200"/>
            <a:ext cx="8229600" cy="4689764"/>
          </a:xfrm>
        </p:spPr>
        <p:txBody>
          <a:bodyPr/>
          <a:lstStyle/>
          <a:p>
            <a:pPr marL="0" indent="0">
              <a:buNone/>
              <a:defRPr/>
            </a:pPr>
            <a:r>
              <a:rPr lang="en-US" sz="2000" b="1" dirty="0">
                <a:solidFill>
                  <a:srgbClr val="000000"/>
                </a:solidFill>
                <a:latin typeface="+mn-lt"/>
              </a:rPr>
              <a:t>Including the Base-Class Header in the Derived-Class Header with </a:t>
            </a:r>
            <a:r>
              <a:rPr lang="en-US" sz="2000" b="1" dirty="0" smtClean="0">
                <a:solidFill>
                  <a:srgbClr val="000000"/>
                </a:solidFill>
                <a:latin typeface="+mn-lt"/>
                <a:cs typeface="Consolas" panose="020B0609020204030204" pitchFamily="49" charset="0"/>
              </a:rPr>
              <a:t>#</a:t>
            </a:r>
            <a:r>
              <a:rPr lang="en-US" sz="2000" b="1" dirty="0" smtClean="0">
                <a:solidFill>
                  <a:srgbClr val="000000"/>
                </a:solidFill>
                <a:latin typeface="Consolas" panose="020B0609020204030204" pitchFamily="49" charset="0"/>
                <a:cs typeface="Consolas" panose="020B0609020204030204" pitchFamily="49" charset="0"/>
              </a:rPr>
              <a:t>include</a:t>
            </a:r>
          </a:p>
          <a:p>
            <a:pPr marL="255600" lvl="1" indent="-255600">
              <a:spcBef>
                <a:spcPts val="1500"/>
              </a:spcBef>
              <a:buFont typeface="Arial" panose="020B0604020202020204" pitchFamily="34" charset="0"/>
              <a:buChar char="•"/>
              <a:defRPr/>
            </a:pPr>
            <a:r>
              <a:rPr lang="en-US" sz="2000" dirty="0" smtClean="0">
                <a:solidFill>
                  <a:srgbClr val="000000"/>
                </a:solidFill>
                <a:latin typeface="+mn-lt"/>
              </a:rPr>
              <a:t>We </a:t>
            </a:r>
            <a:r>
              <a:rPr lang="en-US" sz="2000" dirty="0" smtClean="0">
                <a:solidFill>
                  <a:srgbClr val="000000"/>
                </a:solidFill>
                <a:latin typeface="Consolas" panose="020B0609020204030204" pitchFamily="49" charset="0"/>
                <a:cs typeface="Consolas" panose="020B0609020204030204" pitchFamily="49" charset="0"/>
              </a:rPr>
              <a:t>#include</a:t>
            </a:r>
            <a:r>
              <a:rPr lang="en-US" sz="2000" dirty="0" smtClean="0">
                <a:solidFill>
                  <a:srgbClr val="000000"/>
                </a:solidFill>
                <a:latin typeface="+mn-lt"/>
              </a:rPr>
              <a:t> the base class’s header in the derived class’s header (line 8 of Figure 11.10).</a:t>
            </a:r>
          </a:p>
          <a:p>
            <a:pPr marL="255600" lvl="1" indent="-255600">
              <a:spcBef>
                <a:spcPts val="1500"/>
              </a:spcBef>
              <a:buFont typeface="Arial" panose="020B0604020202020204" pitchFamily="34" charset="0"/>
              <a:buChar char="•"/>
              <a:defRPr/>
            </a:pPr>
            <a:r>
              <a:rPr lang="en-US" sz="2000" dirty="0" smtClean="0">
                <a:solidFill>
                  <a:srgbClr val="000000"/>
                </a:solidFill>
                <a:latin typeface="+mn-lt"/>
              </a:rPr>
              <a:t>This </a:t>
            </a:r>
            <a:r>
              <a:rPr lang="en-US" sz="2000" dirty="0">
                <a:solidFill>
                  <a:srgbClr val="000000"/>
                </a:solidFill>
                <a:latin typeface="+mn-lt"/>
              </a:rPr>
              <a:t>is necessary for three reasons.</a:t>
            </a:r>
          </a:p>
          <a:p>
            <a:pPr marL="741600" lvl="2" indent="-284400">
              <a:buFont typeface="Arial" panose="020B0604020202020204" pitchFamily="34" charset="0"/>
              <a:buChar char="–"/>
              <a:defRPr/>
            </a:pPr>
            <a:r>
              <a:rPr lang="en-US" sz="2000" dirty="0">
                <a:solidFill>
                  <a:srgbClr val="000000"/>
                </a:solidFill>
                <a:latin typeface="+mn-lt"/>
              </a:rPr>
              <a:t>The derived class uses the base class’s name, so we must tell the compiler that the base class exists.</a:t>
            </a:r>
          </a:p>
          <a:p>
            <a:pPr marL="741600" lvl="2" indent="-284400">
              <a:buFont typeface="Arial" panose="020B0604020202020204" pitchFamily="34" charset="0"/>
              <a:buChar char="–"/>
              <a:defRPr/>
            </a:pPr>
            <a:r>
              <a:rPr lang="en-US" sz="2000" dirty="0">
                <a:solidFill>
                  <a:srgbClr val="000000"/>
                </a:solidFill>
                <a:latin typeface="+mn-lt"/>
              </a:rPr>
              <a:t>The compiler uses a class definition to determine the size of an object of that class. A client program that creates an object of a class </a:t>
            </a:r>
            <a:r>
              <a:rPr lang="en-US" sz="2000" dirty="0">
                <a:solidFill>
                  <a:srgbClr val="000000"/>
                </a:solidFill>
                <a:latin typeface="Consolas" panose="020B0609020204030204" pitchFamily="49" charset="0"/>
                <a:cs typeface="Consolas" panose="020B0609020204030204" pitchFamily="49" charset="0"/>
              </a:rPr>
              <a:t>#include</a:t>
            </a:r>
            <a:r>
              <a:rPr lang="en-US" sz="2000" dirty="0" smtClean="0">
                <a:solidFill>
                  <a:srgbClr val="000000"/>
                </a:solidFill>
                <a:latin typeface="+mn-lt"/>
              </a:rPr>
              <a:t> </a:t>
            </a:r>
            <a:r>
              <a:rPr lang="en-US" sz="2000" dirty="0">
                <a:solidFill>
                  <a:srgbClr val="000000"/>
                </a:solidFill>
                <a:latin typeface="+mn-lt"/>
              </a:rPr>
              <a:t>the class definition to enable the compiler to reserve the proper amount of memory.</a:t>
            </a:r>
          </a:p>
          <a:p>
            <a:pPr marL="741600" lvl="2" indent="-284400">
              <a:buFont typeface="Arial" panose="020B0604020202020204" pitchFamily="34" charset="0"/>
              <a:buChar char="–"/>
              <a:defRPr/>
            </a:pPr>
            <a:r>
              <a:rPr lang="en-US" sz="2000" dirty="0">
                <a:solidFill>
                  <a:srgbClr val="000000"/>
                </a:solidFill>
                <a:latin typeface="+mn-lt"/>
              </a:rPr>
              <a:t>The compiler must determine whether the derived class uses the base class’s inherited members properly</a:t>
            </a:r>
            <a:r>
              <a:rPr lang="en-US" sz="2000" dirty="0" smtClean="0">
                <a:solidFill>
                  <a:srgbClr val="000000"/>
                </a:solidFill>
                <a:latin typeface="+mn-lt"/>
              </a:rPr>
              <a:t>.</a:t>
            </a:r>
            <a:endParaRPr lang="en-US" sz="2000" dirty="0">
              <a:solidFill>
                <a:srgbClr val="000000"/>
              </a:solidFill>
              <a:latin typeface="+mn-lt"/>
            </a:endParaRPr>
          </a:p>
        </p:txBody>
      </p:sp>
    </p:spTree>
    <p:extLst>
      <p:ext uri="{BB962C8B-B14F-4D97-AF65-F5344CB8AC3E}">
        <p14:creationId xmlns:p14="http://schemas.microsoft.com/office/powerpoint/2010/main" val="178896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32618" cy="1267065"/>
          </a:xfrm>
        </p:spPr>
        <p:txBody>
          <a:bodyPr anchor="b"/>
          <a:lstStyle/>
          <a:p>
            <a:r>
              <a:rPr lang="en-US" sz="2600" dirty="0">
                <a:solidFill>
                  <a:schemeClr val="tx2"/>
                </a:solidFill>
                <a:latin typeface="Times New Roman" panose="02020603050405020304" pitchFamily="18" charset="0"/>
                <a:cs typeface="Times New Roman" panose="02020603050405020304" pitchFamily="18" charset="0"/>
              </a:rPr>
              <a:t>11.3.3 Creating a </a:t>
            </a:r>
            <a:r>
              <a:rPr lang="en-US" sz="2600" dirty="0">
                <a:solidFill>
                  <a:schemeClr val="tx2"/>
                </a:solidFill>
                <a:latin typeface="Consolas" panose="020B0609020204030204" pitchFamily="49" charset="0"/>
                <a:cs typeface="Consolas" panose="020B0609020204030204" pitchFamily="49" charset="0"/>
              </a:rPr>
              <a:t>CommissionEmployee</a:t>
            </a:r>
            <a:r>
              <a:rPr lang="en-US" sz="2600" dirty="0">
                <a:solidFill>
                  <a:schemeClr val="tx2"/>
                </a:solidFill>
                <a:latin typeface="Times New Roman" panose="02020603050405020304" pitchFamily="18" charset="0"/>
                <a:cs typeface="Times New Roman" panose="02020603050405020304" pitchFamily="18" charset="0"/>
              </a:rPr>
              <a:t>–</a:t>
            </a:r>
            <a:r>
              <a:rPr lang="en-US" sz="2600" dirty="0">
                <a:solidFill>
                  <a:schemeClr val="tx2"/>
                </a:solidFill>
                <a:latin typeface="Consolas" panose="020B0609020204030204" pitchFamily="49" charset="0"/>
                <a:cs typeface="Consolas" panose="020B0609020204030204" pitchFamily="49" charset="0"/>
              </a:rPr>
              <a:t>BasePlusCommissionEmployee</a:t>
            </a:r>
            <a:r>
              <a:rPr lang="en-US" sz="2600" dirty="0">
                <a:solidFill>
                  <a:schemeClr val="tx2"/>
                </a:solidFill>
                <a:latin typeface="Times New Roman" panose="02020603050405020304" pitchFamily="18" charset="0"/>
                <a:cs typeface="Times New Roman" panose="02020603050405020304" pitchFamily="18" charset="0"/>
              </a:rPr>
              <a:t> Inheritance Hierarchy </a:t>
            </a:r>
            <a:r>
              <a:rPr lang="en-US" sz="2000" b="0" dirty="0" smtClean="0">
                <a:solidFill>
                  <a:schemeClr val="tx2"/>
                </a:solidFill>
                <a:latin typeface="Times New Roman" panose="02020603050405020304" pitchFamily="18" charset="0"/>
                <a:cs typeface="Times New Roman" panose="02020603050405020304" pitchFamily="18" charset="0"/>
              </a:rPr>
              <a:t>(10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IN" sz="2000" dirty="0"/>
          </a:p>
        </p:txBody>
      </p:sp>
      <p:sp>
        <p:nvSpPr>
          <p:cNvPr id="3" name="Text Placeholder 2"/>
          <p:cNvSpPr>
            <a:spLocks noGrp="1"/>
          </p:cNvSpPr>
          <p:nvPr>
            <p:ph type="body" idx="1"/>
          </p:nvPr>
        </p:nvSpPr>
        <p:spPr/>
        <p:txBody>
          <a:bodyPr/>
          <a:lstStyle/>
          <a:p>
            <a:pPr marL="0" indent="0">
              <a:buNone/>
              <a:defRPr/>
            </a:pPr>
            <a:r>
              <a:rPr lang="en-US" sz="2200" b="1" dirty="0">
                <a:solidFill>
                  <a:srgbClr val="000000"/>
                </a:solidFill>
                <a:latin typeface="+mn-lt"/>
              </a:rPr>
              <a:t>Linking Process in an Inheritance Hierarchy</a:t>
            </a:r>
          </a:p>
          <a:p>
            <a:pPr eaLnBrk="1" hangingPunct="1">
              <a:defRPr/>
            </a:pPr>
            <a:r>
              <a:rPr lang="en-US" sz="2200" dirty="0">
                <a:solidFill>
                  <a:srgbClr val="000000"/>
                </a:solidFill>
                <a:latin typeface="+mn-lt"/>
              </a:rPr>
              <a:t>In Section 9.3, we discussed the linking process for creating an executable </a:t>
            </a:r>
            <a:r>
              <a:rPr lang="en-US" sz="2200" dirty="0">
                <a:solidFill>
                  <a:srgbClr val="000000"/>
                </a:solidFill>
                <a:latin typeface="Consolas" panose="020B0609020204030204" pitchFamily="49" charset="0"/>
                <a:cs typeface="Consolas" panose="020B0609020204030204" pitchFamily="49" charset="0"/>
              </a:rPr>
              <a:t>Time</a:t>
            </a:r>
            <a:r>
              <a:rPr lang="en-US" sz="2200" dirty="0">
                <a:solidFill>
                  <a:srgbClr val="000000"/>
                </a:solidFill>
                <a:latin typeface="+mn-lt"/>
              </a:rPr>
              <a:t> application.</a:t>
            </a:r>
          </a:p>
          <a:p>
            <a:pPr eaLnBrk="1" hangingPunct="1">
              <a:defRPr/>
            </a:pPr>
            <a:r>
              <a:rPr lang="en-US" sz="2200" dirty="0">
                <a:solidFill>
                  <a:srgbClr val="000000"/>
                </a:solidFill>
                <a:latin typeface="+mn-lt"/>
              </a:rPr>
              <a:t>The linking process is similar for a program that uses classes in an inheritance hierarchy.</a:t>
            </a:r>
          </a:p>
          <a:p>
            <a:pPr eaLnBrk="1" hangingPunct="1">
              <a:defRPr/>
            </a:pPr>
            <a:r>
              <a:rPr lang="en-US" sz="2200" dirty="0">
                <a:solidFill>
                  <a:srgbClr val="000000"/>
                </a:solidFill>
                <a:latin typeface="+mn-lt"/>
              </a:rPr>
              <a:t>The process requires the object code for all classes used in the program and the object code for the direct and indirect base classes of any derived classes used by the program.</a:t>
            </a:r>
          </a:p>
          <a:p>
            <a:pPr eaLnBrk="1" hangingPunct="1">
              <a:defRPr/>
            </a:pPr>
            <a:r>
              <a:rPr lang="en-US" sz="2200" dirty="0">
                <a:solidFill>
                  <a:srgbClr val="000000"/>
                </a:solidFill>
                <a:latin typeface="+mn-lt"/>
              </a:rPr>
              <a:t>The code is also linked with the object code for any C++ Standard Library classes used</a:t>
            </a:r>
            <a:r>
              <a:rPr lang="en-US" sz="2200" dirty="0" smtClean="0">
                <a:solidFill>
                  <a:srgbClr val="000000"/>
                </a:solidFill>
                <a:latin typeface="+mn-lt"/>
              </a:rPr>
              <a:t>.</a:t>
            </a:r>
            <a:endParaRPr lang="en-US" sz="2200" dirty="0">
              <a:solidFill>
                <a:srgbClr val="000000"/>
              </a:solidFill>
              <a:latin typeface="+mn-lt"/>
            </a:endParaRPr>
          </a:p>
        </p:txBody>
      </p:sp>
    </p:spTree>
    <p:extLst>
      <p:ext uri="{BB962C8B-B14F-4D97-AF65-F5344CB8AC3E}">
        <p14:creationId xmlns:p14="http://schemas.microsoft.com/office/powerpoint/2010/main" val="1397732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32618" cy="1384829"/>
          </a:xfrm>
        </p:spPr>
        <p:txBody>
          <a:bodyPr anchor="b"/>
          <a:lstStyle/>
          <a:p>
            <a:r>
              <a:rPr lang="en-US" sz="2600" dirty="0">
                <a:solidFill>
                  <a:schemeClr val="tx2"/>
                </a:solidFill>
              </a:rPr>
              <a:t>11.3.4 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Protected</a:t>
            </a:r>
            <a:r>
              <a:rPr lang="en-US" sz="2600" dirty="0" smtClean="0">
                <a:solidFill>
                  <a:schemeClr val="tx2"/>
                </a:solidFill>
              </a:rPr>
              <a:t> Data </a:t>
            </a:r>
            <a:r>
              <a:rPr lang="en-US" sz="2000" b="0" dirty="0" smtClean="0">
                <a:solidFill>
                  <a:schemeClr val="tx2"/>
                </a:solidFill>
              </a:rPr>
              <a:t>(1 of 6)</a:t>
            </a:r>
            <a:endParaRPr lang="en-IN"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In this section, we introduce the access specifier </a:t>
            </a:r>
            <a:r>
              <a:rPr lang="en-US" altLang="en-US" sz="2400" b="1" dirty="0">
                <a:solidFill>
                  <a:schemeClr val="tx1"/>
                </a:solidFill>
                <a:latin typeface="+mn-lt"/>
              </a:rPr>
              <a:t>protected.</a:t>
            </a:r>
          </a:p>
          <a:p>
            <a:pPr eaLnBrk="1" hangingPunct="1"/>
            <a:r>
              <a:rPr lang="en-US" altLang="en-US" sz="2400" dirty="0">
                <a:solidFill>
                  <a:srgbClr val="000000"/>
                </a:solidFill>
                <a:latin typeface="+mn-lt"/>
              </a:rPr>
              <a:t>To enable class </a:t>
            </a:r>
            <a:r>
              <a:rPr lang="en-US" altLang="en-US" sz="2400" dirty="0">
                <a:solidFill>
                  <a:srgbClr val="000000"/>
                </a:solidFill>
                <a:latin typeface="Consolas" panose="020B0609020204030204" pitchFamily="49" charset="0"/>
                <a:cs typeface="Consolas" panose="020B0609020204030204" pitchFamily="49" charset="0"/>
              </a:rPr>
              <a:t>BasePlusCommissionEmployee</a:t>
            </a:r>
            <a:r>
              <a:rPr lang="en-US" altLang="en-US" sz="2400" dirty="0">
                <a:solidFill>
                  <a:srgbClr val="000000"/>
                </a:solidFill>
                <a:latin typeface="+mn-lt"/>
              </a:rPr>
              <a:t> to </a:t>
            </a:r>
            <a:r>
              <a:rPr lang="en-US" altLang="en-US" sz="2400" b="1" dirty="0">
                <a:solidFill>
                  <a:srgbClr val="000000"/>
                </a:solidFill>
                <a:latin typeface="+mn-lt"/>
              </a:rPr>
              <a:t>directly access </a:t>
            </a:r>
            <a:r>
              <a:rPr lang="en-US" altLang="en-US" sz="2400" dirty="0">
                <a:solidFill>
                  <a:srgbClr val="000000"/>
                </a:solidFill>
                <a:latin typeface="Consolas" panose="020B0609020204030204" pitchFamily="49" charset="0"/>
                <a:cs typeface="Consolas" panose="020B0609020204030204" pitchFamily="49" charset="0"/>
              </a:rPr>
              <a:t>CommissionEmployee</a:t>
            </a:r>
            <a:r>
              <a:rPr lang="en-US" altLang="en-US" sz="2400" dirty="0">
                <a:solidFill>
                  <a:srgbClr val="000000"/>
                </a:solidFill>
                <a:latin typeface="+mn-lt"/>
              </a:rPr>
              <a:t> data members </a:t>
            </a:r>
            <a:r>
              <a:rPr lang="en-US" altLang="en-US" sz="2400" dirty="0">
                <a:solidFill>
                  <a:srgbClr val="000000"/>
                </a:solidFill>
                <a:latin typeface="Consolas" panose="020B0609020204030204" pitchFamily="49" charset="0"/>
                <a:cs typeface="Consolas" panose="020B0609020204030204" pitchFamily="49" charset="0"/>
              </a:rPr>
              <a:t>firstName</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cs typeface="Consolas" panose="020B0609020204030204" pitchFamily="49" charset="0"/>
              </a:rPr>
              <a:t>lastName</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cs typeface="Consolas" panose="020B0609020204030204" pitchFamily="49" charset="0"/>
              </a:rPr>
              <a:t>socialSecurityNumber</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cs typeface="Consolas" panose="020B0609020204030204" pitchFamily="49" charset="0"/>
              </a:rPr>
              <a:t>grossSales</a:t>
            </a:r>
            <a:r>
              <a:rPr lang="en-US" altLang="en-US" sz="2400" dirty="0">
                <a:solidFill>
                  <a:srgbClr val="000000"/>
                </a:solidFill>
                <a:latin typeface="+mn-lt"/>
                <a:cs typeface="Consolas" panose="020B0609020204030204" pitchFamily="49" charset="0"/>
              </a:rPr>
              <a:t> </a:t>
            </a:r>
            <a:r>
              <a:rPr lang="en-US" altLang="en-US" sz="2400" dirty="0">
                <a:solidFill>
                  <a:srgbClr val="000000"/>
                </a:solidFill>
                <a:latin typeface="+mn-lt"/>
              </a:rPr>
              <a:t>and </a:t>
            </a:r>
            <a:r>
              <a:rPr lang="en-US" altLang="en-US" sz="2400" dirty="0">
                <a:solidFill>
                  <a:srgbClr val="000000"/>
                </a:solidFill>
                <a:latin typeface="Consolas" panose="020B0609020204030204" pitchFamily="49" charset="0"/>
                <a:cs typeface="Consolas" panose="020B0609020204030204" pitchFamily="49" charset="0"/>
              </a:rPr>
              <a:t>commissionRate</a:t>
            </a:r>
            <a:r>
              <a:rPr lang="en-US" altLang="en-US" sz="2400" dirty="0">
                <a:solidFill>
                  <a:srgbClr val="000000"/>
                </a:solidFill>
                <a:latin typeface="+mn-lt"/>
              </a:rPr>
              <a:t>, we can declare those members as </a:t>
            </a:r>
            <a:r>
              <a:rPr lang="en-US" altLang="en-US" sz="2400" dirty="0">
                <a:solidFill>
                  <a:srgbClr val="000000"/>
                </a:solidFill>
                <a:latin typeface="Consolas" panose="020B0609020204030204" pitchFamily="49" charset="0"/>
                <a:cs typeface="Consolas" panose="020B0609020204030204" pitchFamily="49" charset="0"/>
              </a:rPr>
              <a:t>protected</a:t>
            </a:r>
            <a:r>
              <a:rPr lang="en-US" altLang="en-US" sz="2400" dirty="0">
                <a:solidFill>
                  <a:srgbClr val="000000"/>
                </a:solidFill>
                <a:latin typeface="+mn-lt"/>
              </a:rPr>
              <a:t> in the base class.</a:t>
            </a:r>
          </a:p>
          <a:p>
            <a:pPr eaLnBrk="1" hangingPunct="1"/>
            <a:r>
              <a:rPr lang="en-US" altLang="en-US" sz="2400" dirty="0">
                <a:solidFill>
                  <a:srgbClr val="000000"/>
                </a:solidFill>
                <a:latin typeface="+mn-lt"/>
              </a:rPr>
              <a:t>A base class’s </a:t>
            </a:r>
            <a:r>
              <a:rPr lang="en-US" altLang="en-US" sz="2400" dirty="0">
                <a:solidFill>
                  <a:srgbClr val="000000"/>
                </a:solidFill>
                <a:latin typeface="Consolas" panose="020B0609020204030204" pitchFamily="49" charset="0"/>
                <a:cs typeface="Consolas" panose="020B0609020204030204" pitchFamily="49" charset="0"/>
              </a:rPr>
              <a:t>protected</a:t>
            </a:r>
            <a:r>
              <a:rPr lang="en-US" altLang="en-US" sz="2400" dirty="0">
                <a:solidFill>
                  <a:srgbClr val="000000"/>
                </a:solidFill>
                <a:latin typeface="+mn-lt"/>
              </a:rPr>
              <a:t> members can be accessed within the body of that base class, by members and </a:t>
            </a:r>
            <a:r>
              <a:rPr lang="en-US" altLang="en-US" sz="2400" dirty="0">
                <a:solidFill>
                  <a:srgbClr val="000000"/>
                </a:solidFill>
                <a:latin typeface="Consolas" panose="020B0609020204030204" pitchFamily="49" charset="0"/>
                <a:cs typeface="Consolas" panose="020B0609020204030204" pitchFamily="49" charset="0"/>
              </a:rPr>
              <a:t>friends</a:t>
            </a:r>
            <a:r>
              <a:rPr lang="en-US" altLang="en-US" sz="2400" dirty="0">
                <a:solidFill>
                  <a:srgbClr val="000000"/>
                </a:solidFill>
                <a:latin typeface="+mn-lt"/>
              </a:rPr>
              <a:t> of that base class, and by members and </a:t>
            </a:r>
            <a:r>
              <a:rPr lang="en-US" altLang="en-US" sz="2400" dirty="0">
                <a:solidFill>
                  <a:srgbClr val="000000"/>
                </a:solidFill>
                <a:latin typeface="Consolas" panose="020B0609020204030204" pitchFamily="49" charset="0"/>
                <a:cs typeface="Consolas" panose="020B0609020204030204" pitchFamily="49" charset="0"/>
              </a:rPr>
              <a:t>friends</a:t>
            </a:r>
            <a:r>
              <a:rPr lang="en-US" altLang="en-US" sz="2400" dirty="0">
                <a:solidFill>
                  <a:srgbClr val="000000"/>
                </a:solidFill>
                <a:latin typeface="+mn-lt"/>
              </a:rPr>
              <a:t> of any classes derived from that base class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3776292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77200" cy="1239356"/>
          </a:xfrm>
        </p:spPr>
        <p:txBody>
          <a:bodyPr anchor="b"/>
          <a:lstStyle/>
          <a:p>
            <a:r>
              <a:rPr lang="en-US" sz="2600" dirty="0">
                <a:solidFill>
                  <a:schemeClr val="tx2"/>
                </a:solidFill>
              </a:rPr>
              <a:t>11.3.4 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Protected</a:t>
            </a:r>
            <a:r>
              <a:rPr lang="en-US" sz="2600" dirty="0" smtClean="0">
                <a:solidFill>
                  <a:schemeClr val="tx2"/>
                </a:solidFill>
              </a:rPr>
              <a:t> </a:t>
            </a:r>
            <a:r>
              <a:rPr lang="en-US" sz="2600" dirty="0">
                <a:solidFill>
                  <a:schemeClr val="tx2"/>
                </a:solidFill>
              </a:rPr>
              <a:t>Data </a:t>
            </a:r>
            <a:r>
              <a:rPr lang="en-US" sz="2000" b="0" dirty="0" smtClean="0">
                <a:solidFill>
                  <a:schemeClr val="tx2"/>
                </a:solidFill>
              </a:rPr>
              <a:t>(2 </a:t>
            </a:r>
            <a:r>
              <a:rPr lang="en-US" sz="2000" b="0" dirty="0">
                <a:solidFill>
                  <a:schemeClr val="tx2"/>
                </a:solidFill>
              </a:rPr>
              <a:t>of </a:t>
            </a:r>
            <a:r>
              <a:rPr lang="en-US" sz="2000" b="0" dirty="0" smtClean="0">
                <a:solidFill>
                  <a:schemeClr val="tx2"/>
                </a:solidFill>
              </a:rPr>
              <a:t>6)</a:t>
            </a:r>
            <a:endParaRPr lang="en-IN" sz="2000" b="0"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mn-lt"/>
              </a:rPr>
              <a:t>Defining Base Class </a:t>
            </a:r>
            <a:r>
              <a:rPr lang="en-US" sz="2400" b="1" dirty="0">
                <a:solidFill>
                  <a:srgbClr val="000000"/>
                </a:solidFill>
                <a:latin typeface="Consolas" panose="020B0609020204030204" pitchFamily="49" charset="0"/>
                <a:cs typeface="Consolas" panose="020B0609020204030204" pitchFamily="49" charset="0"/>
              </a:rPr>
              <a:t>CommissionEmployee</a:t>
            </a:r>
            <a:r>
              <a:rPr lang="en-US" sz="2400" b="1" dirty="0">
                <a:solidFill>
                  <a:srgbClr val="000000"/>
                </a:solidFill>
                <a:latin typeface="+mn-lt"/>
              </a:rPr>
              <a:t> with protected Data</a:t>
            </a:r>
          </a:p>
          <a:p>
            <a:pPr marL="255600" lvl="1" indent="-255600">
              <a:spcBef>
                <a:spcPts val="1500"/>
              </a:spcBef>
              <a:buFont typeface="Arial" panose="020B0604020202020204" pitchFamily="34" charset="0"/>
              <a:buChar char="•"/>
              <a:defRPr/>
            </a:pPr>
            <a:r>
              <a:rPr lang="en-US" sz="2400" dirty="0">
                <a:solidFill>
                  <a:srgbClr val="000000"/>
                </a:solidFill>
                <a:latin typeface="+mn-lt"/>
              </a:rPr>
              <a:t>Class </a:t>
            </a:r>
            <a:r>
              <a:rPr lang="en-US" sz="2400" dirty="0">
                <a:solidFill>
                  <a:srgbClr val="000000"/>
                </a:solidFill>
                <a:latin typeface="Consolas" panose="020B0609020204030204" pitchFamily="49" charset="0"/>
                <a:cs typeface="Consolas" panose="020B0609020204030204" pitchFamily="49" charset="0"/>
              </a:rPr>
              <a:t>CommissionEmployee</a:t>
            </a:r>
            <a:r>
              <a:rPr lang="en-US" sz="2400" dirty="0">
                <a:solidFill>
                  <a:srgbClr val="000000"/>
                </a:solidFill>
                <a:latin typeface="+mn-lt"/>
              </a:rPr>
              <a:t> </a:t>
            </a:r>
            <a:r>
              <a:rPr lang="en-US" sz="2400" dirty="0" smtClean="0">
                <a:solidFill>
                  <a:srgbClr val="000000"/>
                </a:solidFill>
                <a:latin typeface="+mn-lt"/>
              </a:rPr>
              <a:t>(Figure</a:t>
            </a:r>
            <a:r>
              <a:rPr lang="en-US" sz="2400" dirty="0">
                <a:solidFill>
                  <a:srgbClr val="000000"/>
                </a:solidFill>
                <a:latin typeface="+mn-lt"/>
              </a:rPr>
              <a:t> 11.12) now declares data members </a:t>
            </a:r>
            <a:r>
              <a:rPr lang="en-US" sz="2400" dirty="0">
                <a:solidFill>
                  <a:srgbClr val="000000"/>
                </a:solidFill>
                <a:latin typeface="Consolas" panose="020B0609020204030204" pitchFamily="49" charset="0"/>
                <a:cs typeface="Consolas" panose="020B0609020204030204" pitchFamily="49" charset="0"/>
              </a:rPr>
              <a:t>firstName</a:t>
            </a:r>
            <a:r>
              <a:rPr lang="en-US" sz="2400" dirty="0">
                <a:solidFill>
                  <a:srgbClr val="000000"/>
                </a:solidFill>
                <a:latin typeface="+mn-lt"/>
              </a:rPr>
              <a:t>, </a:t>
            </a:r>
            <a:r>
              <a:rPr lang="en-US" sz="2400" dirty="0">
                <a:solidFill>
                  <a:srgbClr val="000000"/>
                </a:solidFill>
                <a:latin typeface="Consolas" panose="020B0609020204030204" pitchFamily="49" charset="0"/>
                <a:cs typeface="Consolas" panose="020B0609020204030204" pitchFamily="49" charset="0"/>
              </a:rPr>
              <a:t>lastName</a:t>
            </a:r>
            <a:r>
              <a:rPr lang="en-US" sz="2400" dirty="0">
                <a:solidFill>
                  <a:srgbClr val="000000"/>
                </a:solidFill>
                <a:latin typeface="+mn-lt"/>
              </a:rPr>
              <a:t>, </a:t>
            </a:r>
            <a:r>
              <a:rPr lang="en-US" sz="2400" dirty="0">
                <a:solidFill>
                  <a:srgbClr val="000000"/>
                </a:solidFill>
                <a:latin typeface="Consolas" panose="020B0609020204030204" pitchFamily="49" charset="0"/>
                <a:cs typeface="Consolas" panose="020B0609020204030204" pitchFamily="49" charset="0"/>
              </a:rPr>
              <a:t>socialSecurityNumber</a:t>
            </a:r>
            <a:r>
              <a:rPr lang="en-US" sz="2400" dirty="0">
                <a:solidFill>
                  <a:srgbClr val="000000"/>
                </a:solidFill>
                <a:latin typeface="+mn-lt"/>
              </a:rPr>
              <a:t>, </a:t>
            </a:r>
            <a:r>
              <a:rPr lang="en-US" sz="2400" dirty="0">
                <a:solidFill>
                  <a:srgbClr val="000000"/>
                </a:solidFill>
                <a:latin typeface="Consolas" panose="020B0609020204030204" pitchFamily="49" charset="0"/>
                <a:cs typeface="Consolas" panose="020B0609020204030204" pitchFamily="49" charset="0"/>
              </a:rPr>
              <a:t>grossSales</a:t>
            </a:r>
            <a:r>
              <a:rPr lang="en-US" sz="2400" dirty="0">
                <a:solidFill>
                  <a:srgbClr val="000000"/>
                </a:solidFill>
                <a:latin typeface="+mn-lt"/>
              </a:rPr>
              <a:t> and </a:t>
            </a:r>
            <a:r>
              <a:rPr lang="en-US" sz="2400" dirty="0">
                <a:solidFill>
                  <a:srgbClr val="000000"/>
                </a:solidFill>
                <a:latin typeface="Consolas" panose="020B0609020204030204" pitchFamily="49" charset="0"/>
                <a:cs typeface="Consolas" panose="020B0609020204030204" pitchFamily="49" charset="0"/>
              </a:rPr>
              <a:t>commissionRate</a:t>
            </a:r>
            <a:r>
              <a:rPr lang="en-US" sz="2400" dirty="0">
                <a:solidFill>
                  <a:srgbClr val="000000"/>
                </a:solidFill>
                <a:latin typeface="+mn-lt"/>
              </a:rPr>
              <a:t> as </a:t>
            </a:r>
            <a:r>
              <a:rPr lang="en-US" sz="2400" dirty="0">
                <a:solidFill>
                  <a:srgbClr val="000000"/>
                </a:solidFill>
                <a:latin typeface="Consolas" panose="020B0609020204030204" pitchFamily="49" charset="0"/>
                <a:cs typeface="Consolas" panose="020B0609020204030204" pitchFamily="49" charset="0"/>
              </a:rPr>
              <a:t>protected</a:t>
            </a:r>
            <a:r>
              <a:rPr lang="en-US" sz="2400" dirty="0">
                <a:solidFill>
                  <a:srgbClr val="000000"/>
                </a:solidFill>
                <a:latin typeface="+mn-lt"/>
              </a:rPr>
              <a:t> (lines 30–35) rather than </a:t>
            </a:r>
            <a:r>
              <a:rPr lang="en-US" sz="2400" dirty="0">
                <a:solidFill>
                  <a:srgbClr val="000000"/>
                </a:solidFill>
                <a:latin typeface="Consolas" panose="020B0609020204030204" pitchFamily="49" charset="0"/>
                <a:cs typeface="Consolas" panose="020B0609020204030204" pitchFamily="49" charset="0"/>
              </a:rPr>
              <a:t>private</a:t>
            </a:r>
            <a:r>
              <a:rPr lang="en-US" sz="2400" dirty="0">
                <a:solidFill>
                  <a:srgbClr val="000000"/>
                </a:solidFill>
                <a:latin typeface="+mn-lt"/>
              </a:rPr>
              <a:t>.</a:t>
            </a:r>
          </a:p>
          <a:p>
            <a:pPr marL="255600" lvl="1" indent="-255600">
              <a:spcBef>
                <a:spcPts val="1500"/>
              </a:spcBef>
              <a:buFont typeface="Arial" panose="020B0604020202020204" pitchFamily="34" charset="0"/>
              <a:buChar char="•"/>
              <a:defRPr/>
            </a:pPr>
            <a:r>
              <a:rPr lang="en-US" sz="2400" dirty="0">
                <a:solidFill>
                  <a:srgbClr val="000000"/>
                </a:solidFill>
                <a:latin typeface="+mn-lt"/>
              </a:rPr>
              <a:t>The member-function implementations are identical to those in </a:t>
            </a:r>
            <a:r>
              <a:rPr lang="en-US" sz="2400" dirty="0" smtClean="0">
                <a:solidFill>
                  <a:srgbClr val="000000"/>
                </a:solidFill>
                <a:latin typeface="+mn-lt"/>
              </a:rPr>
              <a:t>Figure</a:t>
            </a:r>
            <a:r>
              <a:rPr lang="en-US" sz="2400" dirty="0">
                <a:solidFill>
                  <a:srgbClr val="000000"/>
                </a:solidFill>
                <a:latin typeface="+mn-lt"/>
              </a:rPr>
              <a:t> 11.5.</a:t>
            </a:r>
          </a:p>
        </p:txBody>
      </p:sp>
    </p:spTree>
    <p:extLst>
      <p:ext uri="{BB962C8B-B14F-4D97-AF65-F5344CB8AC3E}">
        <p14:creationId xmlns:p14="http://schemas.microsoft.com/office/powerpoint/2010/main" val="2647160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627909"/>
          </a:xfrm>
        </p:spPr>
        <p:txBody>
          <a:bodyPr anchor="b"/>
          <a:lstStyle/>
          <a:p>
            <a:r>
              <a:rPr lang="en-IN" dirty="0"/>
              <a:t>Figure 11.12 </a:t>
            </a:r>
            <a:r>
              <a:rPr lang="en-IN" dirty="0">
                <a:latin typeface="Consolas" panose="020B0609020204030204" pitchFamily="49" charset="0"/>
                <a:cs typeface="Consolas" panose="020B0609020204030204" pitchFamily="49" charset="0"/>
              </a:rPr>
              <a:t>CommissionEmployee</a:t>
            </a:r>
            <a:r>
              <a:rPr lang="en-IN" dirty="0"/>
              <a:t> Class Definition </a:t>
            </a:r>
            <a:r>
              <a:rPr lang="en-IN" dirty="0" smtClean="0"/>
              <a:t>that </a:t>
            </a:r>
            <a:r>
              <a:rPr lang="en-IN" dirty="0"/>
              <a:t>Declares </a:t>
            </a:r>
            <a:r>
              <a:rPr lang="en-IN" dirty="0">
                <a:latin typeface="Consolas" panose="020B0609020204030204" pitchFamily="49" charset="0"/>
                <a:cs typeface="Consolas" panose="020B0609020204030204" pitchFamily="49" charset="0"/>
              </a:rPr>
              <a:t>Protected</a:t>
            </a:r>
            <a:r>
              <a:rPr lang="en-IN" dirty="0"/>
              <a:t> Data to Allow Access by Derived </a:t>
            </a:r>
            <a:r>
              <a:rPr lang="en-IN" dirty="0" smtClean="0"/>
              <a:t>Classes </a:t>
            </a:r>
            <a:r>
              <a:rPr lang="en-IN" sz="2000" b="0" dirty="0" smtClean="0"/>
              <a:t>(1 of 2)</a:t>
            </a:r>
            <a:endParaRPr lang="en-IN" sz="2000" b="0" dirty="0"/>
          </a:p>
        </p:txBody>
      </p:sp>
      <p:pic>
        <p:nvPicPr>
          <p:cNvPr id="7" name="Picture 6" descr="Computer code has 38 lines. The lines read as follows. Line 1. forward slash forward slash F i g period 11 period 12 colon Commission Employee period h. Line 2. forward slash forward slash Commission Employee class definition with protected data period. Line 3. hash if n d e f COMMISSION underscore H. Line 4. hash define COMMISSION underscore H. Line 5. Blank. Line 6. hash include left angle bracket string right angle bracket forward slash forward slash C plus plus standard string class. Line 7. Blank. Line 8. class Commission Employee left brace. Line 9. public colon. Line 10, indented once. Commission Employee left parenthesis c o n s t, s t d colon colon string ampersand comma c o n s t, s t d colon colon string ampersand comma. Line 11, indented twice. c o n s t, s t d colon colon string ampersand comma double equals 0 period 0 comma double equals 0 period 0 right parenthesis semicolon. Line 12. Blank. Line 13, indented once. void set First Name left parenthesis c o n s t, s t d colon colon string ampersand right parenthesis semicolon forward slash forward slash set first name. Line 14, indented once. s t d colon colon string get First Name left parenthesis right parenthesis c o n s t semicolon forward slash forward slash return first name. Line 15. Blank. Line 16, indented once. void set Last Name left parenthesis c o n s t, s t d colon colon string ampersand right parenthesis semicolon forward slash forward slash set last name. Line 17, indented once. s t d colon colon string get Last Name left parenthesis right parenthesis c o n s t semicolon forward slash forward slash return last name. Line 18. Blank. Line 19, indented once. void set Social Security Number left parenthesis c o n s t, s t d colon colon string ampersand right parenthesis semicolon forward slash forward slash set S S N. Line 20, indented once. s t d colon colon string get Social Security Number left parenthesis right parenthesis c o n s t semicolon forward slash forward slash return S S N. Line 21. Blank."/>
          <p:cNvPicPr>
            <a:picLocks noChangeAspect="1"/>
          </p:cNvPicPr>
          <p:nvPr/>
        </p:nvPicPr>
        <p:blipFill>
          <a:blip r:embed="rId2"/>
          <a:stretch>
            <a:fillRect/>
          </a:stretch>
        </p:blipFill>
        <p:spPr>
          <a:xfrm>
            <a:off x="1037290" y="2129883"/>
            <a:ext cx="6526984" cy="4253968"/>
          </a:xfrm>
          <a:prstGeom prst="rect">
            <a:avLst/>
          </a:prstGeom>
        </p:spPr>
      </p:pic>
    </p:spTree>
    <p:extLst>
      <p:ext uri="{BB962C8B-B14F-4D97-AF65-F5344CB8AC3E}">
        <p14:creationId xmlns:p14="http://schemas.microsoft.com/office/powerpoint/2010/main" val="3396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11.1</a:t>
            </a:r>
            <a:r>
              <a:rPr lang="en-US" dirty="0">
                <a:solidFill>
                  <a:schemeClr val="tx2"/>
                </a:solidFill>
              </a:rPr>
              <a:t> Introduction </a:t>
            </a:r>
            <a:r>
              <a:rPr lang="en-US" sz="2000" b="0" dirty="0" smtClean="0">
                <a:solidFill>
                  <a:schemeClr val="tx2"/>
                </a:solidFill>
              </a:rPr>
              <a:t>(2 </a:t>
            </a:r>
            <a:r>
              <a:rPr lang="en-US" sz="2000" b="0" dirty="0">
                <a:solidFill>
                  <a:schemeClr val="tx2"/>
                </a:solidFill>
              </a:rPr>
              <a:t>of 2)</a:t>
            </a:r>
            <a:endParaRPr lang="en-IN" dirty="0"/>
          </a:p>
        </p:txBody>
      </p:sp>
      <p:sp>
        <p:nvSpPr>
          <p:cNvPr id="3" name="Text Placeholder 2"/>
          <p:cNvSpPr>
            <a:spLocks noGrp="1"/>
          </p:cNvSpPr>
          <p:nvPr>
            <p:ph type="body" idx="1"/>
          </p:nvPr>
        </p:nvSpPr>
        <p:spPr/>
        <p:txBody>
          <a:bodyPr/>
          <a:lstStyle/>
          <a:p>
            <a:r>
              <a:rPr lang="en-US" altLang="en-US" sz="1800" dirty="0">
                <a:solidFill>
                  <a:srgbClr val="000000"/>
                </a:solidFill>
              </a:rPr>
              <a:t>However, base-class objects are not objects of their derived classes</a:t>
            </a:r>
            <a:r>
              <a:rPr lang="en-US" altLang="en-US" sz="1800" dirty="0" smtClean="0">
                <a:solidFill>
                  <a:srgbClr val="000000"/>
                </a:solidFill>
              </a:rPr>
              <a:t>.</a:t>
            </a:r>
            <a:endParaRPr lang="en-US" altLang="en-US" sz="1800" dirty="0" smtClean="0">
              <a:solidFill>
                <a:srgbClr val="000000"/>
              </a:solidFill>
              <a:latin typeface="+mn-lt"/>
            </a:endParaRPr>
          </a:p>
          <a:p>
            <a:pPr eaLnBrk="1" hangingPunct="1"/>
            <a:r>
              <a:rPr lang="en-US" altLang="en-US" sz="1800" dirty="0" smtClean="0">
                <a:solidFill>
                  <a:srgbClr val="000000"/>
                </a:solidFill>
                <a:latin typeface="+mn-lt"/>
              </a:rPr>
              <a:t>With </a:t>
            </a:r>
            <a:r>
              <a:rPr lang="en-US" altLang="en-US" sz="1800" dirty="0">
                <a:solidFill>
                  <a:srgbClr val="000000"/>
                </a:solidFill>
                <a:latin typeface="+mn-lt"/>
              </a:rPr>
              <a:t>object-oriented programming, you focus on the commonalities among objects in the system rather than on the special cases.</a:t>
            </a:r>
          </a:p>
          <a:p>
            <a:pPr eaLnBrk="1" hangingPunct="1"/>
            <a:r>
              <a:rPr lang="en-US" altLang="en-US" sz="1800" dirty="0">
                <a:solidFill>
                  <a:srgbClr val="000000"/>
                </a:solidFill>
                <a:latin typeface="+mn-lt"/>
              </a:rPr>
              <a:t>We distinguish between the </a:t>
            </a:r>
            <a:r>
              <a:rPr lang="en-US" altLang="en-US" sz="1800" b="1" dirty="0">
                <a:solidFill>
                  <a:schemeClr val="tx1"/>
                </a:solidFill>
                <a:latin typeface="+mn-lt"/>
              </a:rPr>
              <a:t>is-a relationship</a:t>
            </a:r>
            <a:r>
              <a:rPr lang="en-US" altLang="en-US" sz="1800" dirty="0">
                <a:solidFill>
                  <a:srgbClr val="000000"/>
                </a:solidFill>
                <a:latin typeface="+mn-lt"/>
              </a:rPr>
              <a:t> and the </a:t>
            </a:r>
            <a:r>
              <a:rPr lang="en-US" altLang="en-US" sz="1800" b="1" dirty="0">
                <a:solidFill>
                  <a:schemeClr val="tx1"/>
                </a:solidFill>
                <a:latin typeface="+mn-lt"/>
              </a:rPr>
              <a:t>has-a</a:t>
            </a:r>
            <a:r>
              <a:rPr lang="en-US" altLang="en-US" sz="1800" i="1" dirty="0">
                <a:solidFill>
                  <a:srgbClr val="000000"/>
                </a:solidFill>
                <a:latin typeface="+mn-lt"/>
              </a:rPr>
              <a:t> </a:t>
            </a:r>
            <a:r>
              <a:rPr lang="en-US" altLang="en-US" sz="1800" dirty="0">
                <a:solidFill>
                  <a:srgbClr val="000000"/>
                </a:solidFill>
                <a:latin typeface="+mn-lt"/>
              </a:rPr>
              <a:t>relationship</a:t>
            </a:r>
            <a:r>
              <a:rPr lang="en-US" altLang="en-US" sz="1800" i="1" dirty="0">
                <a:solidFill>
                  <a:srgbClr val="000000"/>
                </a:solidFill>
                <a:latin typeface="+mn-lt"/>
              </a:rPr>
              <a:t>.</a:t>
            </a:r>
          </a:p>
          <a:p>
            <a:pPr eaLnBrk="1" hangingPunct="1"/>
            <a:r>
              <a:rPr lang="en-US" altLang="en-US" sz="1800" dirty="0">
                <a:solidFill>
                  <a:srgbClr val="000000"/>
                </a:solidFill>
                <a:latin typeface="+mn-lt"/>
              </a:rPr>
              <a:t>The </a:t>
            </a:r>
            <a:r>
              <a:rPr lang="en-US" altLang="en-US" sz="1800" b="1" dirty="0">
                <a:solidFill>
                  <a:srgbClr val="000000"/>
                </a:solidFill>
                <a:latin typeface="+mn-lt"/>
              </a:rPr>
              <a:t>is-a</a:t>
            </a:r>
            <a:r>
              <a:rPr lang="en-US" altLang="en-US" sz="1800" i="1" dirty="0">
                <a:solidFill>
                  <a:srgbClr val="000000"/>
                </a:solidFill>
                <a:latin typeface="+mn-lt"/>
              </a:rPr>
              <a:t> </a:t>
            </a:r>
            <a:r>
              <a:rPr lang="en-US" altLang="en-US" sz="1800" dirty="0">
                <a:solidFill>
                  <a:srgbClr val="000000"/>
                </a:solidFill>
                <a:latin typeface="+mn-lt"/>
              </a:rPr>
              <a:t>relationship represents inheritance.</a:t>
            </a:r>
          </a:p>
          <a:p>
            <a:pPr eaLnBrk="1" hangingPunct="1"/>
            <a:r>
              <a:rPr lang="en-US" altLang="en-US" sz="1800" dirty="0">
                <a:solidFill>
                  <a:srgbClr val="000000"/>
                </a:solidFill>
                <a:latin typeface="+mn-lt"/>
              </a:rPr>
              <a:t>In an </a:t>
            </a:r>
            <a:r>
              <a:rPr lang="en-US" altLang="en-US" sz="1800" b="1" dirty="0">
                <a:solidFill>
                  <a:srgbClr val="000000"/>
                </a:solidFill>
              </a:rPr>
              <a:t>is-a</a:t>
            </a:r>
            <a:r>
              <a:rPr lang="en-US" altLang="en-US" sz="1800" i="1" dirty="0" smtClean="0">
                <a:solidFill>
                  <a:srgbClr val="000000"/>
                </a:solidFill>
                <a:latin typeface="+mn-lt"/>
              </a:rPr>
              <a:t> </a:t>
            </a:r>
            <a:r>
              <a:rPr lang="en-US" altLang="en-US" sz="1800" dirty="0">
                <a:solidFill>
                  <a:srgbClr val="000000"/>
                </a:solidFill>
                <a:latin typeface="+mn-lt"/>
              </a:rPr>
              <a:t>relationship, an object of a derived class also can be treated as an object of its base class.</a:t>
            </a:r>
          </a:p>
          <a:p>
            <a:pPr eaLnBrk="1" hangingPunct="1"/>
            <a:r>
              <a:rPr lang="en-US" altLang="en-US" sz="1800" dirty="0">
                <a:solidFill>
                  <a:srgbClr val="000000"/>
                </a:solidFill>
                <a:latin typeface="+mn-lt"/>
              </a:rPr>
              <a:t>By contrast, the </a:t>
            </a:r>
            <a:r>
              <a:rPr lang="en-US" altLang="en-US" sz="1800" b="1" dirty="0">
                <a:solidFill>
                  <a:schemeClr val="tx1"/>
                </a:solidFill>
              </a:rPr>
              <a:t>has-a</a:t>
            </a:r>
            <a:r>
              <a:rPr lang="en-US" altLang="en-US" sz="1800" i="1" dirty="0" smtClean="0">
                <a:solidFill>
                  <a:srgbClr val="000000"/>
                </a:solidFill>
                <a:latin typeface="+mn-lt"/>
              </a:rPr>
              <a:t> </a:t>
            </a:r>
            <a:r>
              <a:rPr lang="en-US" altLang="en-US" sz="1800" dirty="0">
                <a:solidFill>
                  <a:srgbClr val="000000"/>
                </a:solidFill>
                <a:latin typeface="+mn-lt"/>
              </a:rPr>
              <a:t>relationship represents composition</a:t>
            </a:r>
            <a:r>
              <a:rPr lang="en-US" altLang="en-US" sz="1800" dirty="0" smtClean="0">
                <a:solidFill>
                  <a:srgbClr val="000000"/>
                </a:solidFill>
                <a:latin typeface="+mn-lt"/>
              </a:rPr>
              <a:t>.</a:t>
            </a:r>
            <a:endParaRPr lang="en-US" altLang="en-US" sz="1800" dirty="0">
              <a:solidFill>
                <a:srgbClr val="000000"/>
              </a:solidFill>
              <a:latin typeface="+mn-lt"/>
            </a:endParaRPr>
          </a:p>
        </p:txBody>
      </p:sp>
    </p:spTree>
    <p:extLst>
      <p:ext uri="{BB962C8B-B14F-4D97-AF65-F5344CB8AC3E}">
        <p14:creationId xmlns:p14="http://schemas.microsoft.com/office/powerpoint/2010/main" val="27633066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nchor="b"/>
          <a:lstStyle/>
          <a:p>
            <a:r>
              <a:rPr lang="en-IN" dirty="0"/>
              <a:t>Figure 11.12 </a:t>
            </a:r>
            <a:r>
              <a:rPr lang="en-IN" dirty="0">
                <a:latin typeface="Consolas" panose="020B0609020204030204" pitchFamily="49" charset="0"/>
                <a:cs typeface="Consolas" panose="020B0609020204030204" pitchFamily="49" charset="0"/>
              </a:rPr>
              <a:t>CommissionEmployee</a:t>
            </a:r>
            <a:r>
              <a:rPr lang="en-IN" dirty="0"/>
              <a:t> Class Definition </a:t>
            </a:r>
            <a:r>
              <a:rPr lang="en-IN" dirty="0" smtClean="0"/>
              <a:t>that </a:t>
            </a:r>
            <a:r>
              <a:rPr lang="en-IN" dirty="0"/>
              <a:t>Declares </a:t>
            </a:r>
            <a:r>
              <a:rPr lang="en-IN" dirty="0">
                <a:latin typeface="Consolas" panose="020B0609020204030204" pitchFamily="49" charset="0"/>
                <a:cs typeface="Consolas" panose="020B0609020204030204" pitchFamily="49" charset="0"/>
              </a:rPr>
              <a:t>Protected</a:t>
            </a:r>
            <a:r>
              <a:rPr lang="en-IN" dirty="0">
                <a:latin typeface="Times New Roman" panose="02020603050405020304" pitchFamily="18" charset="0"/>
                <a:cs typeface="Times New Roman" panose="02020603050405020304" pitchFamily="18" charset="0"/>
              </a:rPr>
              <a:t> </a:t>
            </a:r>
            <a:r>
              <a:rPr lang="en-IN" dirty="0"/>
              <a:t>Data to Allow Access by Derived </a:t>
            </a:r>
            <a:r>
              <a:rPr lang="en-IN" dirty="0" smtClean="0"/>
              <a:t>Classes </a:t>
            </a:r>
            <a:r>
              <a:rPr lang="en-IN" sz="2000" b="0" dirty="0" smtClean="0"/>
              <a:t>(2 </a:t>
            </a:r>
            <a:r>
              <a:rPr lang="en-IN" sz="2000" b="0" dirty="0"/>
              <a:t>of 2)</a:t>
            </a:r>
            <a:endParaRPr lang="en-IN" dirty="0"/>
          </a:p>
        </p:txBody>
      </p:sp>
      <p:pic>
        <p:nvPicPr>
          <p:cNvPr id="4" name="Picture 3" descr="The code continues. Line 22, indented once. void set Gross Sales left parenthesis double right parenthesis semicolon forward slash forward slash set gross sales amount. Line 23, indented once. double get Gross Sales left parenthesis right parenthesis c o n s t semicolon forward slash forward slash return gross sales amount. Line 24. Blank. Line 25, indented once. void set Commission Rate left parenthesis double right parenthesis semicolon forward slash forward slash set commission rate. Line 26, indented once. double get Commission Rate left parenthesis right parenthesis c o n s t semicolon forward slash forward slash return commission rate. Line 27. Blank. Line 28, indented once. double earnings left parenthesis right parenthesis c o n s t semicolon forward slash forward slash calculate earnings. Line 29, indented once. s t d colon colon string to String left parenthesis right parenthesis c o n s t semicolon forward slash forward slash return string representation. Line 30. protected colon. Line 31, indented once. s t d colon colon string first Name semicolon. Line 32, indented once. s t d colon colon string last Name semicolon. Line 33, indented once. s t d colon colon string social Security Number semicolon. Line 34, indented once. double gross Sales semicolon forward slash forward slash gross weekly sales. Line 35, indented once. double commission Rate semicolon forward slash forward slash commission percentage. Lines 30 to 35 are highlighted. Line 36. right brace semicolon. Line 37. Blank. Line 38. hash end if."/>
          <p:cNvPicPr>
            <a:picLocks noChangeAspect="1"/>
          </p:cNvPicPr>
          <p:nvPr/>
        </p:nvPicPr>
        <p:blipFill>
          <a:blip r:embed="rId2"/>
          <a:stretch>
            <a:fillRect/>
          </a:stretch>
        </p:blipFill>
        <p:spPr>
          <a:xfrm>
            <a:off x="1124381" y="2166816"/>
            <a:ext cx="6895238" cy="3593651"/>
          </a:xfrm>
          <a:prstGeom prst="rect">
            <a:avLst/>
          </a:prstGeom>
        </p:spPr>
      </p:pic>
    </p:spTree>
    <p:extLst>
      <p:ext uri="{BB962C8B-B14F-4D97-AF65-F5344CB8AC3E}">
        <p14:creationId xmlns:p14="http://schemas.microsoft.com/office/powerpoint/2010/main" val="2595198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41673" cy="1280920"/>
          </a:xfrm>
        </p:spPr>
        <p:txBody>
          <a:bodyPr anchor="b"/>
          <a:lstStyle/>
          <a:p>
            <a:r>
              <a:rPr lang="en-US" sz="2600" dirty="0">
                <a:solidFill>
                  <a:schemeClr val="tx2"/>
                </a:solidFill>
              </a:rPr>
              <a:t>11.3.4 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Protected</a:t>
            </a:r>
            <a:r>
              <a:rPr lang="en-US" sz="2600" dirty="0" smtClean="0">
                <a:solidFill>
                  <a:schemeClr val="tx2"/>
                </a:solidFill>
              </a:rPr>
              <a:t> </a:t>
            </a:r>
            <a:r>
              <a:rPr lang="en-US" sz="2600" dirty="0">
                <a:solidFill>
                  <a:schemeClr val="tx2"/>
                </a:solidFill>
              </a:rPr>
              <a:t>Data </a:t>
            </a:r>
            <a:r>
              <a:rPr lang="en-US" sz="2000" b="0" dirty="0" smtClean="0">
                <a:solidFill>
                  <a:schemeClr val="tx2"/>
                </a:solidFill>
              </a:rPr>
              <a:t>(3 </a:t>
            </a:r>
            <a:r>
              <a:rPr lang="en-US" sz="2000" b="0" dirty="0">
                <a:solidFill>
                  <a:schemeClr val="tx2"/>
                </a:solidFill>
              </a:rPr>
              <a:t>of 6)</a:t>
            </a:r>
            <a:endParaRPr lang="en-IN" sz="2000" dirty="0"/>
          </a:p>
        </p:txBody>
      </p:sp>
      <p:sp>
        <p:nvSpPr>
          <p:cNvPr id="3" name="Text Placeholder 2"/>
          <p:cNvSpPr>
            <a:spLocks noGrp="1"/>
          </p:cNvSpPr>
          <p:nvPr>
            <p:ph type="body" idx="1"/>
          </p:nvPr>
        </p:nvSpPr>
        <p:spPr/>
        <p:txBody>
          <a:bodyPr/>
          <a:lstStyle/>
          <a:p>
            <a:pPr eaLnBrk="1" hangingPunct="1"/>
            <a:r>
              <a:rPr lang="en-US" altLang="en-US" sz="2000" dirty="0">
                <a:solidFill>
                  <a:srgbClr val="000000"/>
                </a:solidFill>
                <a:latin typeface="Consolas" panose="020B0609020204030204" pitchFamily="49" charset="0"/>
              </a:rPr>
              <a:t>BasePlusCommissionEmployee</a:t>
            </a:r>
            <a:r>
              <a:rPr lang="en-US" altLang="en-US" sz="2000" dirty="0">
                <a:solidFill>
                  <a:srgbClr val="000000"/>
                </a:solidFill>
                <a:latin typeface="+mn-lt"/>
              </a:rPr>
              <a:t> inherits from class </a:t>
            </a:r>
            <a:r>
              <a:rPr lang="en-US" altLang="en-US" sz="2000" dirty="0">
                <a:solidFill>
                  <a:srgbClr val="000000"/>
                </a:solidFill>
                <a:latin typeface="Consolas" panose="020B0609020204030204" pitchFamily="49" charset="0"/>
              </a:rPr>
              <a:t>CommissionEmployee</a:t>
            </a:r>
            <a:r>
              <a:rPr lang="en-US" altLang="en-US" sz="2000" dirty="0">
                <a:solidFill>
                  <a:srgbClr val="000000"/>
                </a:solidFill>
                <a:latin typeface="+mn-lt"/>
              </a:rPr>
              <a:t> in </a:t>
            </a:r>
            <a:r>
              <a:rPr lang="en-US" altLang="en-US" sz="2000" dirty="0" smtClean="0">
                <a:solidFill>
                  <a:srgbClr val="000000"/>
                </a:solidFill>
                <a:latin typeface="+mn-lt"/>
              </a:rPr>
              <a:t>Figure</a:t>
            </a:r>
            <a:r>
              <a:rPr lang="en-US" altLang="en-US" sz="2000" dirty="0">
                <a:solidFill>
                  <a:srgbClr val="000000"/>
                </a:solidFill>
                <a:latin typeface="+mn-lt"/>
              </a:rPr>
              <a:t> 11.12.</a:t>
            </a:r>
          </a:p>
          <a:p>
            <a:pPr eaLnBrk="1" hangingPunct="1"/>
            <a:r>
              <a:rPr lang="en-US" altLang="en-US" sz="2000" dirty="0">
                <a:solidFill>
                  <a:srgbClr val="000000"/>
                </a:solidFill>
                <a:latin typeface="+mn-lt"/>
              </a:rPr>
              <a:t>Objects of class </a:t>
            </a:r>
            <a:r>
              <a:rPr lang="en-US" altLang="en-US" sz="2000" dirty="0">
                <a:solidFill>
                  <a:srgbClr val="000000"/>
                </a:solidFill>
                <a:latin typeface="Consolas" panose="020B0609020204030204" pitchFamily="49" charset="0"/>
              </a:rPr>
              <a:t>BasePlusCommissionEmployee</a:t>
            </a:r>
            <a:r>
              <a:rPr lang="en-US" altLang="en-US" sz="2000" dirty="0">
                <a:solidFill>
                  <a:srgbClr val="000000"/>
                </a:solidFill>
                <a:latin typeface="+mn-lt"/>
              </a:rPr>
              <a:t> can access inherited data members that are declared </a:t>
            </a:r>
            <a:r>
              <a:rPr lang="en-US" altLang="en-US" sz="2000" dirty="0">
                <a:solidFill>
                  <a:srgbClr val="000000"/>
                </a:solidFill>
                <a:latin typeface="Consolas" panose="020B0609020204030204" pitchFamily="49" charset="0"/>
              </a:rPr>
              <a:t>protected</a:t>
            </a:r>
            <a:r>
              <a:rPr lang="en-US" altLang="en-US" sz="2000" dirty="0">
                <a:solidFill>
                  <a:srgbClr val="000000"/>
                </a:solidFill>
                <a:latin typeface="+mn-lt"/>
              </a:rPr>
              <a:t> in class </a:t>
            </a:r>
            <a:r>
              <a:rPr lang="en-US" altLang="en-US" sz="2000" dirty="0">
                <a:solidFill>
                  <a:srgbClr val="000000"/>
                </a:solidFill>
                <a:latin typeface="Consolas" panose="020B0609020204030204" pitchFamily="49" charset="0"/>
              </a:rPr>
              <a:t>CommissionEmployee</a:t>
            </a:r>
            <a:r>
              <a:rPr lang="en-US" altLang="en-US" sz="2000" dirty="0">
                <a:solidFill>
                  <a:srgbClr val="000000"/>
                </a:solidFill>
                <a:latin typeface="+mn-lt"/>
              </a:rPr>
              <a:t> (i.e., data members </a:t>
            </a:r>
            <a:r>
              <a:rPr lang="en-US" altLang="en-US" sz="2000" dirty="0">
                <a:solidFill>
                  <a:srgbClr val="000000"/>
                </a:solidFill>
                <a:latin typeface="Consolas" panose="020B0609020204030204" pitchFamily="49" charset="0"/>
              </a:rPr>
              <a:t>firstName</a:t>
            </a:r>
            <a:r>
              <a:rPr lang="en-US" altLang="en-US" sz="2000" dirty="0">
                <a:solidFill>
                  <a:srgbClr val="000000"/>
                </a:solidFill>
                <a:latin typeface="+mn-lt"/>
              </a:rPr>
              <a:t>, </a:t>
            </a:r>
            <a:r>
              <a:rPr lang="en-US" altLang="en-US" sz="2000" dirty="0">
                <a:solidFill>
                  <a:srgbClr val="000000"/>
                </a:solidFill>
                <a:latin typeface="Consolas" panose="020B0609020204030204" pitchFamily="49" charset="0"/>
              </a:rPr>
              <a:t>lastName</a:t>
            </a:r>
            <a:r>
              <a:rPr lang="en-US" altLang="en-US" sz="2000" dirty="0">
                <a:solidFill>
                  <a:srgbClr val="000000"/>
                </a:solidFill>
                <a:latin typeface="+mn-lt"/>
              </a:rPr>
              <a:t>, </a:t>
            </a:r>
            <a:r>
              <a:rPr lang="en-US" altLang="en-US" sz="2000" dirty="0" smtClean="0">
                <a:solidFill>
                  <a:srgbClr val="000000"/>
                </a:solidFill>
                <a:latin typeface="Consolas" panose="020B0609020204030204" pitchFamily="49" charset="0"/>
              </a:rPr>
              <a:t>socialSecurityNumber</a:t>
            </a:r>
            <a:r>
              <a:rPr lang="en-US" altLang="en-US" sz="2000" dirty="0" smtClean="0">
                <a:solidFill>
                  <a:srgbClr val="000000"/>
                </a:solidFill>
                <a:latin typeface="+mn-lt"/>
              </a:rPr>
              <a:t>, </a:t>
            </a:r>
            <a:r>
              <a:rPr lang="en-US" altLang="en-US" sz="2000" dirty="0">
                <a:solidFill>
                  <a:srgbClr val="000000"/>
                </a:solidFill>
                <a:latin typeface="Consolas" panose="020B0609020204030204" pitchFamily="49" charset="0"/>
              </a:rPr>
              <a:t>grossSales</a:t>
            </a:r>
            <a:r>
              <a:rPr lang="en-US" altLang="en-US" sz="2000" dirty="0">
                <a:solidFill>
                  <a:srgbClr val="000000"/>
                </a:solidFill>
                <a:latin typeface="+mn-lt"/>
              </a:rPr>
              <a:t> and </a:t>
            </a:r>
            <a:r>
              <a:rPr lang="en-US" altLang="en-US" sz="2000" dirty="0">
                <a:solidFill>
                  <a:srgbClr val="000000"/>
                </a:solidFill>
                <a:latin typeface="Consolas" panose="020B0609020204030204" pitchFamily="49" charset="0"/>
              </a:rPr>
              <a:t>commissionRate</a:t>
            </a:r>
            <a:r>
              <a:rPr lang="en-US" altLang="en-US" sz="2000" dirty="0">
                <a:solidFill>
                  <a:srgbClr val="000000"/>
                </a:solidFill>
                <a:latin typeface="+mn-lt"/>
              </a:rPr>
              <a:t>).</a:t>
            </a:r>
          </a:p>
          <a:p>
            <a:pPr eaLnBrk="1" hangingPunct="1"/>
            <a:r>
              <a:rPr lang="en-US" altLang="en-US" sz="2000" dirty="0">
                <a:solidFill>
                  <a:srgbClr val="000000"/>
                </a:solidFill>
                <a:latin typeface="+mn-lt"/>
                <a:cs typeface="Consolas" panose="020B0609020204030204" pitchFamily="49" charset="0"/>
              </a:rPr>
              <a:t>As a result, the compiler does </a:t>
            </a:r>
            <a:r>
              <a:rPr lang="en-US" altLang="en-US" sz="2000" b="1" dirty="0">
                <a:solidFill>
                  <a:srgbClr val="000000"/>
                </a:solidFill>
                <a:latin typeface="+mn-lt"/>
                <a:cs typeface="Consolas" panose="020B0609020204030204" pitchFamily="49" charset="0"/>
              </a:rPr>
              <a:t>not</a:t>
            </a:r>
            <a:r>
              <a:rPr lang="en-US" altLang="en-US" sz="2000" dirty="0">
                <a:solidFill>
                  <a:srgbClr val="000000"/>
                </a:solidFill>
                <a:latin typeface="+mn-lt"/>
                <a:cs typeface="Consolas" panose="020B0609020204030204" pitchFamily="49" charset="0"/>
              </a:rPr>
              <a:t> generate errors when compiling the </a:t>
            </a:r>
            <a:r>
              <a:rPr lang="en-US" altLang="en-US" sz="2000" dirty="0">
                <a:solidFill>
                  <a:srgbClr val="000000"/>
                </a:solidFill>
                <a:latin typeface="Consolas" panose="020B0609020204030204" pitchFamily="49" charset="0"/>
              </a:rPr>
              <a:t>BasePlusCommissionEmployee</a:t>
            </a:r>
            <a:r>
              <a:rPr lang="en-US" altLang="en-US" sz="2000" dirty="0">
                <a:solidFill>
                  <a:srgbClr val="000000"/>
                </a:solidFill>
                <a:latin typeface="+mn-lt"/>
              </a:rPr>
              <a:t> earnings and </a:t>
            </a:r>
            <a:r>
              <a:rPr lang="en-US" altLang="en-US" sz="2000" dirty="0">
                <a:solidFill>
                  <a:srgbClr val="000000"/>
                </a:solidFill>
                <a:latin typeface="Consolas" panose="020B0609020204030204" pitchFamily="49" charset="0"/>
              </a:rPr>
              <a:t>toString</a:t>
            </a:r>
            <a:r>
              <a:rPr lang="en-US" altLang="en-US" sz="2000" dirty="0">
                <a:solidFill>
                  <a:srgbClr val="000000"/>
                </a:solidFill>
                <a:latin typeface="+mn-lt"/>
              </a:rPr>
              <a:t> member-function definitions in </a:t>
            </a:r>
            <a:r>
              <a:rPr lang="en-US" altLang="en-US" sz="2000" dirty="0" smtClean="0">
                <a:solidFill>
                  <a:srgbClr val="000000"/>
                </a:solidFill>
                <a:latin typeface="+mn-lt"/>
              </a:rPr>
              <a:t>Figure</a:t>
            </a:r>
            <a:r>
              <a:rPr lang="en-US" altLang="en-US" sz="2000" dirty="0">
                <a:solidFill>
                  <a:srgbClr val="000000"/>
                </a:solidFill>
                <a:latin typeface="+mn-lt"/>
              </a:rPr>
              <a:t> 11.11 (lines 34–38 and 41–49, respectively).</a:t>
            </a:r>
          </a:p>
          <a:p>
            <a:pPr eaLnBrk="1" hangingPunct="1"/>
            <a:r>
              <a:rPr lang="en-US" altLang="en-US" sz="2000" dirty="0">
                <a:solidFill>
                  <a:srgbClr val="000000"/>
                </a:solidFill>
                <a:latin typeface="+mn-lt"/>
              </a:rPr>
              <a:t>Objects of a derived class also can access </a:t>
            </a:r>
            <a:r>
              <a:rPr lang="en-US" altLang="en-US" sz="2000" dirty="0">
                <a:solidFill>
                  <a:srgbClr val="000000"/>
                </a:solidFill>
                <a:latin typeface="Consolas" panose="020B0609020204030204" pitchFamily="49" charset="0"/>
              </a:rPr>
              <a:t>protected</a:t>
            </a:r>
            <a:r>
              <a:rPr lang="en-US" altLang="en-US" sz="2000" dirty="0">
                <a:solidFill>
                  <a:srgbClr val="000000"/>
                </a:solidFill>
                <a:latin typeface="+mn-lt"/>
              </a:rPr>
              <a:t> members in any of that derived class’s </a:t>
            </a:r>
            <a:r>
              <a:rPr lang="en-US" altLang="en-US" sz="2000" b="1" dirty="0">
                <a:solidFill>
                  <a:srgbClr val="000000"/>
                </a:solidFill>
                <a:latin typeface="+mn-lt"/>
              </a:rPr>
              <a:t>indirect</a:t>
            </a:r>
            <a:r>
              <a:rPr lang="en-US" altLang="en-US" sz="2000" dirty="0">
                <a:solidFill>
                  <a:srgbClr val="000000"/>
                </a:solidFill>
                <a:latin typeface="+mn-lt"/>
              </a:rPr>
              <a:t> base classes</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30602373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07927" cy="1239356"/>
          </a:xfrm>
        </p:spPr>
        <p:txBody>
          <a:bodyPr anchor="b"/>
          <a:lstStyle/>
          <a:p>
            <a:r>
              <a:rPr lang="en-US" sz="2600" dirty="0">
                <a:solidFill>
                  <a:schemeClr val="tx2"/>
                </a:solidFill>
              </a:rPr>
              <a:t>11.3.4 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Protected</a:t>
            </a:r>
            <a:r>
              <a:rPr lang="en-US" sz="2600" dirty="0" smtClean="0">
                <a:solidFill>
                  <a:schemeClr val="tx2"/>
                </a:solidFill>
              </a:rPr>
              <a:t> </a:t>
            </a:r>
            <a:r>
              <a:rPr lang="en-US" sz="2600" dirty="0">
                <a:solidFill>
                  <a:schemeClr val="tx2"/>
                </a:solidFill>
              </a:rPr>
              <a:t>Data </a:t>
            </a:r>
            <a:r>
              <a:rPr lang="en-US" sz="2000" b="0" dirty="0" smtClean="0">
                <a:solidFill>
                  <a:schemeClr val="tx2"/>
                </a:solidFill>
              </a:rPr>
              <a:t>(4 </a:t>
            </a:r>
            <a:r>
              <a:rPr lang="en-US" sz="2000" b="0" dirty="0">
                <a:solidFill>
                  <a:schemeClr val="tx2"/>
                </a:solidFill>
              </a:rPr>
              <a:t>of 6)</a:t>
            </a:r>
            <a:endParaRPr lang="en-IN" sz="2000" dirty="0"/>
          </a:p>
        </p:txBody>
      </p:sp>
      <p:sp>
        <p:nvSpPr>
          <p:cNvPr id="3" name="Text Placeholder 2"/>
          <p:cNvSpPr>
            <a:spLocks noGrp="1"/>
          </p:cNvSpPr>
          <p:nvPr>
            <p:ph type="body" idx="1"/>
          </p:nvPr>
        </p:nvSpPr>
        <p:spPr/>
        <p:txBody>
          <a:bodyPr/>
          <a:lstStyle/>
          <a:p>
            <a:pPr marL="0" indent="0">
              <a:buNone/>
              <a:defRPr/>
            </a:pPr>
            <a:r>
              <a:rPr lang="en-US" sz="1800" b="1" dirty="0">
                <a:solidFill>
                  <a:srgbClr val="000000"/>
                </a:solidFill>
                <a:latin typeface="+mn-lt"/>
              </a:rPr>
              <a:t>Testing the Modified </a:t>
            </a:r>
            <a:r>
              <a:rPr lang="en-US" sz="1800" b="1" dirty="0">
                <a:solidFill>
                  <a:srgbClr val="000000"/>
                </a:solidFill>
                <a:latin typeface="Consolas" panose="020B0609020204030204" pitchFamily="49" charset="0"/>
                <a:cs typeface="Consolas" panose="020B0609020204030204" pitchFamily="49" charset="0"/>
              </a:rPr>
              <a:t>BasePlusCommissionEmployee</a:t>
            </a:r>
            <a:r>
              <a:rPr lang="en-US" sz="1800" b="1" dirty="0">
                <a:solidFill>
                  <a:srgbClr val="000000"/>
                </a:solidFill>
                <a:latin typeface="+mn-lt"/>
              </a:rPr>
              <a:t> Class</a:t>
            </a:r>
          </a:p>
          <a:p>
            <a:pPr eaLnBrk="1" hangingPunct="1">
              <a:defRPr/>
            </a:pPr>
            <a:r>
              <a:rPr lang="en-US" sz="1800" dirty="0">
                <a:solidFill>
                  <a:srgbClr val="000000"/>
                </a:solidFill>
                <a:latin typeface="+mn-lt"/>
              </a:rPr>
              <a:t>To test the updated class hierarchy, we reused the test program from </a:t>
            </a:r>
            <a:r>
              <a:rPr lang="en-US" sz="1800" dirty="0" smtClean="0">
                <a:solidFill>
                  <a:srgbClr val="000000"/>
                </a:solidFill>
                <a:latin typeface="+mn-lt"/>
              </a:rPr>
              <a:t>Figure</a:t>
            </a:r>
            <a:r>
              <a:rPr lang="en-US" sz="1800" dirty="0">
                <a:solidFill>
                  <a:srgbClr val="000000"/>
                </a:solidFill>
                <a:latin typeface="+mn-lt"/>
              </a:rPr>
              <a:t> 11.9.</a:t>
            </a:r>
          </a:p>
          <a:p>
            <a:pPr eaLnBrk="1" hangingPunct="1">
              <a:defRPr/>
            </a:pPr>
            <a:r>
              <a:rPr lang="en-US" sz="1800" dirty="0">
                <a:solidFill>
                  <a:srgbClr val="000000"/>
                </a:solidFill>
                <a:latin typeface="+mn-lt"/>
              </a:rPr>
              <a:t>As shown in </a:t>
            </a:r>
            <a:r>
              <a:rPr lang="en-US" sz="1800" dirty="0" smtClean="0">
                <a:solidFill>
                  <a:srgbClr val="000000"/>
                </a:solidFill>
                <a:latin typeface="+mn-lt"/>
              </a:rPr>
              <a:t>Figure </a:t>
            </a:r>
            <a:r>
              <a:rPr lang="en-US" sz="1800" dirty="0">
                <a:solidFill>
                  <a:srgbClr val="000000"/>
                </a:solidFill>
                <a:latin typeface="+mn-lt"/>
              </a:rPr>
              <a:t>11.13, the output is identical to that of </a:t>
            </a:r>
            <a:r>
              <a:rPr lang="en-US" sz="1800" dirty="0" smtClean="0">
                <a:solidFill>
                  <a:srgbClr val="000000"/>
                </a:solidFill>
                <a:latin typeface="+mn-lt"/>
              </a:rPr>
              <a:t>Figure </a:t>
            </a:r>
            <a:r>
              <a:rPr lang="en-US" sz="1800" dirty="0">
                <a:solidFill>
                  <a:srgbClr val="000000"/>
                </a:solidFill>
                <a:latin typeface="+mn-lt"/>
              </a:rPr>
              <a:t>11.9.</a:t>
            </a:r>
          </a:p>
          <a:p>
            <a:pPr eaLnBrk="1" hangingPunct="1">
              <a:defRPr/>
            </a:pPr>
            <a:r>
              <a:rPr lang="en-US" sz="1800" dirty="0">
                <a:solidFill>
                  <a:srgbClr val="000000"/>
                </a:solidFill>
                <a:latin typeface="+mn-lt"/>
              </a:rPr>
              <a:t>The code for class </a:t>
            </a:r>
            <a:r>
              <a:rPr lang="en-US" sz="1800" dirty="0">
                <a:solidFill>
                  <a:srgbClr val="000000"/>
                </a:solidFill>
                <a:latin typeface="Consolas" panose="020B0609020204030204" pitchFamily="49" charset="0"/>
                <a:cs typeface="Consolas" panose="020B0609020204030204" pitchFamily="49" charset="0"/>
              </a:rPr>
              <a:t>BasePlusCommissionEmployee</a:t>
            </a:r>
            <a:r>
              <a:rPr lang="en-US" sz="1800" dirty="0">
                <a:solidFill>
                  <a:srgbClr val="000000"/>
                </a:solidFill>
                <a:latin typeface="+mn-lt"/>
              </a:rPr>
              <a:t> is considerably shorter than the code for the noninherited version of the class, because the inherited version absorbs part of its functionality from </a:t>
            </a:r>
            <a:r>
              <a:rPr lang="en-US" sz="1800" dirty="0">
                <a:solidFill>
                  <a:srgbClr val="000000"/>
                </a:solidFill>
                <a:latin typeface="Consolas" panose="020B0609020204030204" pitchFamily="49" charset="0"/>
                <a:cs typeface="Consolas" panose="020B0609020204030204" pitchFamily="49" charset="0"/>
              </a:rPr>
              <a:t>CommissionEmployee</a:t>
            </a:r>
            <a:r>
              <a:rPr lang="en-US" sz="1800" dirty="0">
                <a:solidFill>
                  <a:srgbClr val="000000"/>
                </a:solidFill>
                <a:latin typeface="+mn-lt"/>
              </a:rPr>
              <a:t>, whereas the noninherited version does not absorb any functionality.</a:t>
            </a:r>
          </a:p>
          <a:p>
            <a:pPr eaLnBrk="1" hangingPunct="1">
              <a:defRPr/>
            </a:pPr>
            <a:r>
              <a:rPr lang="en-US" sz="1800" dirty="0">
                <a:solidFill>
                  <a:srgbClr val="000000"/>
                </a:solidFill>
                <a:latin typeface="+mn-lt"/>
              </a:rPr>
              <a:t>Also, there is now only </a:t>
            </a:r>
            <a:r>
              <a:rPr lang="en-US" sz="1800" b="1" dirty="0">
                <a:solidFill>
                  <a:srgbClr val="000000"/>
                </a:solidFill>
                <a:latin typeface="+mn-lt"/>
              </a:rPr>
              <a:t>one</a:t>
            </a:r>
            <a:r>
              <a:rPr lang="en-US" sz="1800" dirty="0">
                <a:solidFill>
                  <a:srgbClr val="000000"/>
                </a:solidFill>
                <a:latin typeface="+mn-lt"/>
              </a:rPr>
              <a:t> copy of the </a:t>
            </a:r>
            <a:r>
              <a:rPr lang="en-US" sz="1800" dirty="0">
                <a:solidFill>
                  <a:srgbClr val="000000"/>
                </a:solidFill>
                <a:latin typeface="Consolas" panose="020B0609020204030204" pitchFamily="49" charset="0"/>
                <a:cs typeface="Consolas" panose="020B0609020204030204" pitchFamily="49" charset="0"/>
              </a:rPr>
              <a:t>CommissionEmployee</a:t>
            </a:r>
            <a:r>
              <a:rPr lang="en-US" sz="1800" dirty="0">
                <a:solidFill>
                  <a:srgbClr val="000000"/>
                </a:solidFill>
                <a:latin typeface="+mn-lt"/>
              </a:rPr>
              <a:t> functionality declared and defined in class </a:t>
            </a:r>
            <a:r>
              <a:rPr lang="en-US" sz="1800" dirty="0">
                <a:solidFill>
                  <a:srgbClr val="000000"/>
                </a:solidFill>
                <a:latin typeface="Consolas" panose="020B0609020204030204" pitchFamily="49" charset="0"/>
                <a:cs typeface="Consolas" panose="020B0609020204030204" pitchFamily="49" charset="0"/>
              </a:rPr>
              <a:t>CommissionEmployee</a:t>
            </a:r>
            <a:r>
              <a:rPr lang="en-US" sz="1800" dirty="0">
                <a:solidFill>
                  <a:srgbClr val="000000"/>
                </a:solidFill>
                <a:latin typeface="+mn-lt"/>
              </a:rPr>
              <a:t>.</a:t>
            </a:r>
          </a:p>
          <a:p>
            <a:pPr lvl="1" eaLnBrk="1" hangingPunct="1">
              <a:defRPr/>
            </a:pPr>
            <a:r>
              <a:rPr lang="en-US" sz="1800" dirty="0">
                <a:solidFill>
                  <a:srgbClr val="000000"/>
                </a:solidFill>
                <a:latin typeface="+mn-lt"/>
              </a:rPr>
              <a:t>Makes the source code easier to maintain, modify and debug</a:t>
            </a:r>
            <a:r>
              <a:rPr lang="en-US" sz="1800" dirty="0" smtClean="0">
                <a:solidFill>
                  <a:srgbClr val="000000"/>
                </a:solidFill>
                <a:latin typeface="+mn-lt"/>
              </a:rPr>
              <a:t>.</a:t>
            </a:r>
            <a:endParaRPr lang="en-US" sz="1800" dirty="0">
              <a:solidFill>
                <a:srgbClr val="000000"/>
              </a:solidFill>
              <a:latin typeface="+mn-lt"/>
            </a:endParaRPr>
          </a:p>
        </p:txBody>
      </p:sp>
    </p:spTree>
    <p:extLst>
      <p:ext uri="{BB962C8B-B14F-4D97-AF65-F5344CB8AC3E}">
        <p14:creationId xmlns:p14="http://schemas.microsoft.com/office/powerpoint/2010/main" val="554854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IN" dirty="0"/>
              <a:t>Figure 11.13 </a:t>
            </a:r>
            <a:r>
              <a:rPr lang="en-IN" dirty="0">
                <a:latin typeface="Consolas" panose="020B0609020204030204" pitchFamily="49" charset="0"/>
                <a:cs typeface="Consolas" panose="020B0609020204030204" pitchFamily="49" charset="0"/>
              </a:rPr>
              <a:t>Protected</a:t>
            </a:r>
            <a:r>
              <a:rPr lang="en-IN" dirty="0"/>
              <a:t> Base-Class Data Can </a:t>
            </a:r>
            <a:r>
              <a:rPr lang="en-IN" dirty="0" smtClean="0"/>
              <a:t>be </a:t>
            </a:r>
            <a:r>
              <a:rPr lang="en-IN" dirty="0"/>
              <a:t>Accessed from Derived Class</a:t>
            </a:r>
          </a:p>
        </p:txBody>
      </p:sp>
      <p:pic>
        <p:nvPicPr>
          <p:cNvPr id="6" name="Picture 5" descr="Computer code output has 14 lines. The lines read as follows. Line 1. Employee information obtained by get functions colon. Line 2. First name is Bob. Line 3. Last name is Lewis. Line 4. Social security number is 3 3 3 hyphen 3 3 hyphen 3 3 3 3. Line 5. Gross sales is 5000.00. Line 6. Commission rate is 0.04. Line 7. Base salary is 300.00. Line 8. Updated employee information from function to String colon. Line 9. base hyphen salaried commission employee colon Bob Lewis. Line 10. social security number colon 3 3 3 hyphen 3 3 hyphen 3 3 3 3. Line 11. gross sales colon 5000.00. Line 12. commission rate colon 0.04. Line 13. base salary colon 1000.00. Line 14. Employee single quote s earnings colon dollar sign 1200.00."/>
          <p:cNvPicPr>
            <a:picLocks noChangeAspect="1"/>
          </p:cNvPicPr>
          <p:nvPr/>
        </p:nvPicPr>
        <p:blipFill>
          <a:blip r:embed="rId2"/>
          <a:stretch>
            <a:fillRect/>
          </a:stretch>
        </p:blipFill>
        <p:spPr>
          <a:xfrm>
            <a:off x="832317" y="1850605"/>
            <a:ext cx="7479365" cy="3695238"/>
          </a:xfrm>
          <a:prstGeom prst="rect">
            <a:avLst/>
          </a:prstGeom>
        </p:spPr>
      </p:pic>
    </p:spTree>
    <p:extLst>
      <p:ext uri="{BB962C8B-B14F-4D97-AF65-F5344CB8AC3E}">
        <p14:creationId xmlns:p14="http://schemas.microsoft.com/office/powerpoint/2010/main" val="25034624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38655" cy="1253211"/>
          </a:xfrm>
        </p:spPr>
        <p:txBody>
          <a:bodyPr anchor="b"/>
          <a:lstStyle/>
          <a:p>
            <a:r>
              <a:rPr lang="en-US" sz="2600" dirty="0">
                <a:solidFill>
                  <a:schemeClr val="tx2"/>
                </a:solidFill>
              </a:rPr>
              <a:t>11.3.4 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Protected</a:t>
            </a:r>
            <a:r>
              <a:rPr lang="en-US" sz="2600" dirty="0" smtClean="0">
                <a:solidFill>
                  <a:schemeClr val="tx2"/>
                </a:solidFill>
              </a:rPr>
              <a:t> </a:t>
            </a:r>
            <a:r>
              <a:rPr lang="en-US" sz="2600" dirty="0">
                <a:solidFill>
                  <a:schemeClr val="tx2"/>
                </a:solidFill>
              </a:rPr>
              <a:t>Data </a:t>
            </a:r>
            <a:r>
              <a:rPr lang="en-US" sz="2000" b="0" dirty="0" smtClean="0">
                <a:solidFill>
                  <a:schemeClr val="tx2"/>
                </a:solidFill>
              </a:rPr>
              <a:t>(5 </a:t>
            </a:r>
            <a:r>
              <a:rPr lang="en-US" sz="2000" b="0" dirty="0">
                <a:solidFill>
                  <a:schemeClr val="tx2"/>
                </a:solidFill>
              </a:rPr>
              <a:t>of 6)</a:t>
            </a:r>
            <a:endParaRPr lang="en-IN" sz="2000" dirty="0"/>
          </a:p>
        </p:txBody>
      </p:sp>
      <p:sp>
        <p:nvSpPr>
          <p:cNvPr id="5" name="Text Placeholder 4"/>
          <p:cNvSpPr>
            <a:spLocks noGrp="1"/>
          </p:cNvSpPr>
          <p:nvPr>
            <p:ph type="body" idx="1"/>
          </p:nvPr>
        </p:nvSpPr>
        <p:spPr/>
        <p:txBody>
          <a:bodyPr/>
          <a:lstStyle/>
          <a:p>
            <a:pPr marL="0" indent="0">
              <a:buNone/>
              <a:defRPr/>
            </a:pPr>
            <a:r>
              <a:rPr lang="en-US" sz="2400" b="1" dirty="0">
                <a:solidFill>
                  <a:srgbClr val="000000"/>
                </a:solidFill>
                <a:latin typeface="+mn-lt"/>
              </a:rPr>
              <a:t>Notes on Using </a:t>
            </a:r>
            <a:r>
              <a:rPr lang="en-US" sz="2400" b="1" dirty="0">
                <a:solidFill>
                  <a:srgbClr val="000000"/>
                </a:solidFill>
                <a:latin typeface="Consolas" panose="020B0609020204030204" pitchFamily="49" charset="0"/>
                <a:cs typeface="Consolas" panose="020B0609020204030204" pitchFamily="49" charset="0"/>
              </a:rPr>
              <a:t>protected</a:t>
            </a:r>
            <a:r>
              <a:rPr lang="en-US" sz="2400" b="1" dirty="0">
                <a:solidFill>
                  <a:srgbClr val="000000"/>
                </a:solidFill>
                <a:latin typeface="+mn-lt"/>
              </a:rPr>
              <a:t> Data</a:t>
            </a:r>
          </a:p>
          <a:p>
            <a:pPr eaLnBrk="1" hangingPunct="1">
              <a:defRPr/>
            </a:pPr>
            <a:r>
              <a:rPr lang="en-US" sz="2400" dirty="0">
                <a:solidFill>
                  <a:srgbClr val="000000"/>
                </a:solidFill>
                <a:latin typeface="+mn-lt"/>
              </a:rPr>
              <a:t>Inheriting </a:t>
            </a:r>
            <a:r>
              <a:rPr lang="en-US" sz="2400" dirty="0">
                <a:solidFill>
                  <a:srgbClr val="000000"/>
                </a:solidFill>
                <a:latin typeface="Consolas" panose="020B0609020204030204" pitchFamily="49" charset="0"/>
                <a:cs typeface="Consolas" panose="020B0609020204030204" pitchFamily="49" charset="0"/>
              </a:rPr>
              <a:t>protected</a:t>
            </a:r>
            <a:r>
              <a:rPr lang="en-US" sz="2400" dirty="0">
                <a:solidFill>
                  <a:srgbClr val="000000"/>
                </a:solidFill>
                <a:latin typeface="+mn-lt"/>
              </a:rPr>
              <a:t> data members slightly increases performance, because we can directly access the members without incurring the overhead of calls to </a:t>
            </a:r>
            <a:r>
              <a:rPr lang="en-US" sz="2400" b="1" dirty="0">
                <a:solidFill>
                  <a:srgbClr val="000000"/>
                </a:solidFill>
                <a:latin typeface="+mn-lt"/>
              </a:rPr>
              <a:t>set</a:t>
            </a:r>
            <a:r>
              <a:rPr lang="en-US" sz="2400" i="1" dirty="0">
                <a:solidFill>
                  <a:srgbClr val="000000"/>
                </a:solidFill>
                <a:latin typeface="+mn-lt"/>
              </a:rPr>
              <a:t> </a:t>
            </a:r>
            <a:r>
              <a:rPr lang="en-US" sz="2400" dirty="0">
                <a:solidFill>
                  <a:srgbClr val="000000"/>
                </a:solidFill>
                <a:latin typeface="+mn-lt"/>
              </a:rPr>
              <a:t>or</a:t>
            </a:r>
            <a:r>
              <a:rPr lang="en-US" sz="2400" i="1" dirty="0">
                <a:solidFill>
                  <a:srgbClr val="000000"/>
                </a:solidFill>
                <a:latin typeface="+mn-lt"/>
              </a:rPr>
              <a:t> </a:t>
            </a:r>
            <a:r>
              <a:rPr lang="en-US" sz="2400" b="1" dirty="0">
                <a:solidFill>
                  <a:srgbClr val="000000"/>
                </a:solidFill>
                <a:latin typeface="+mn-lt"/>
              </a:rPr>
              <a:t>get</a:t>
            </a:r>
            <a:r>
              <a:rPr lang="en-US" sz="2400" i="1" dirty="0">
                <a:solidFill>
                  <a:srgbClr val="000000"/>
                </a:solidFill>
                <a:latin typeface="+mn-lt"/>
              </a:rPr>
              <a:t> </a:t>
            </a:r>
            <a:r>
              <a:rPr lang="en-US" sz="2400" dirty="0">
                <a:solidFill>
                  <a:srgbClr val="000000"/>
                </a:solidFill>
                <a:latin typeface="+mn-lt"/>
              </a:rPr>
              <a:t>member functions</a:t>
            </a:r>
            <a:r>
              <a:rPr lang="en-US" sz="2400" i="1" dirty="0" smtClean="0">
                <a:solidFill>
                  <a:srgbClr val="000000"/>
                </a:solidFill>
                <a:latin typeface="+mn-lt"/>
              </a:rPr>
              <a:t>.</a:t>
            </a:r>
            <a:endParaRPr lang="en-US" sz="2400" i="1" dirty="0">
              <a:solidFill>
                <a:srgbClr val="000000"/>
              </a:solidFill>
              <a:latin typeface="+mn-lt"/>
            </a:endParaRPr>
          </a:p>
        </p:txBody>
      </p:sp>
    </p:spTree>
    <p:extLst>
      <p:ext uri="{BB962C8B-B14F-4D97-AF65-F5344CB8AC3E}">
        <p14:creationId xmlns:p14="http://schemas.microsoft.com/office/powerpoint/2010/main" val="9915026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 Observation 11.3</a:t>
            </a:r>
          </a:p>
        </p:txBody>
      </p:sp>
      <p:sp>
        <p:nvSpPr>
          <p:cNvPr id="3" name="Text Placeholder 2"/>
          <p:cNvSpPr>
            <a:spLocks noGrp="1"/>
          </p:cNvSpPr>
          <p:nvPr>
            <p:ph type="body" idx="1"/>
          </p:nvPr>
        </p:nvSpPr>
        <p:spPr/>
        <p:txBody>
          <a:bodyPr/>
          <a:lstStyle/>
          <a:p>
            <a:pPr marL="0" indent="0">
              <a:buNone/>
            </a:pPr>
            <a:r>
              <a:rPr lang="en-IN" sz="2400" dirty="0">
                <a:latin typeface="+mn-lt"/>
              </a:rPr>
              <a:t>In most cases, it’s better to use </a:t>
            </a:r>
            <a:r>
              <a:rPr lang="en-IN" sz="2400" dirty="0">
                <a:latin typeface="Consolas" panose="020B0609020204030204" pitchFamily="49" charset="0"/>
              </a:rPr>
              <a:t>private</a:t>
            </a:r>
            <a:r>
              <a:rPr lang="en-IN" sz="2400" dirty="0">
                <a:latin typeface="+mn-lt"/>
              </a:rPr>
              <a:t> data members to encourage proper </a:t>
            </a:r>
            <a:r>
              <a:rPr lang="en-IN" sz="2400" dirty="0" smtClean="0">
                <a:latin typeface="+mn-lt"/>
              </a:rPr>
              <a:t>software engineering</a:t>
            </a:r>
            <a:r>
              <a:rPr lang="en-IN" sz="2400" dirty="0">
                <a:latin typeface="+mn-lt"/>
              </a:rPr>
              <a:t>, and leave code optimization issues to the compiler. Your code will be </a:t>
            </a:r>
            <a:r>
              <a:rPr lang="en-IN" sz="2400" dirty="0" smtClean="0">
                <a:latin typeface="+mn-lt"/>
              </a:rPr>
              <a:t>easier to </a:t>
            </a:r>
            <a:r>
              <a:rPr lang="en-IN" sz="2400" dirty="0">
                <a:latin typeface="+mn-lt"/>
              </a:rPr>
              <a:t>maintain, modify and debug.</a:t>
            </a:r>
          </a:p>
        </p:txBody>
      </p:sp>
    </p:spTree>
    <p:extLst>
      <p:ext uri="{BB962C8B-B14F-4D97-AF65-F5344CB8AC3E}">
        <p14:creationId xmlns:p14="http://schemas.microsoft.com/office/powerpoint/2010/main" val="756687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49491" cy="1384829"/>
          </a:xfrm>
        </p:spPr>
        <p:txBody>
          <a:bodyPr anchor="b"/>
          <a:lstStyle/>
          <a:p>
            <a:r>
              <a:rPr lang="en-US" sz="2600" dirty="0">
                <a:solidFill>
                  <a:schemeClr val="tx2"/>
                </a:solidFill>
              </a:rPr>
              <a:t>11.3.4 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Protected</a:t>
            </a:r>
            <a:r>
              <a:rPr lang="en-US" sz="2600" dirty="0" smtClean="0">
                <a:solidFill>
                  <a:schemeClr val="tx2"/>
                </a:solidFill>
              </a:rPr>
              <a:t> </a:t>
            </a:r>
            <a:r>
              <a:rPr lang="en-US" sz="2600" dirty="0">
                <a:solidFill>
                  <a:schemeClr val="tx2"/>
                </a:solidFill>
              </a:rPr>
              <a:t>Data </a:t>
            </a:r>
            <a:r>
              <a:rPr lang="en-US" sz="2000" b="0" dirty="0" smtClean="0">
                <a:solidFill>
                  <a:schemeClr val="tx2"/>
                </a:solidFill>
              </a:rPr>
              <a:t>(6 </a:t>
            </a:r>
            <a:r>
              <a:rPr lang="en-US" sz="2000" b="0" dirty="0">
                <a:solidFill>
                  <a:schemeClr val="tx2"/>
                </a:solidFill>
              </a:rPr>
              <a:t>of 6)</a:t>
            </a:r>
            <a:endParaRPr lang="en-IN" sz="2000" dirty="0"/>
          </a:p>
        </p:txBody>
      </p:sp>
      <p:sp>
        <p:nvSpPr>
          <p:cNvPr id="3" name="Text Placeholder 2"/>
          <p:cNvSpPr>
            <a:spLocks noGrp="1"/>
          </p:cNvSpPr>
          <p:nvPr>
            <p:ph type="body" idx="1"/>
          </p:nvPr>
        </p:nvSpPr>
        <p:spPr/>
        <p:txBody>
          <a:bodyPr/>
          <a:lstStyle/>
          <a:p>
            <a:pPr eaLnBrk="1" hangingPunct="1"/>
            <a:r>
              <a:rPr lang="en-US" altLang="en-US" sz="1800" dirty="0">
                <a:solidFill>
                  <a:srgbClr val="000000"/>
                </a:solidFill>
                <a:latin typeface="+mn-lt"/>
              </a:rPr>
              <a:t>Using </a:t>
            </a:r>
            <a:r>
              <a:rPr lang="en-US" altLang="en-US" sz="1800" dirty="0">
                <a:solidFill>
                  <a:srgbClr val="000000"/>
                </a:solidFill>
                <a:latin typeface="Consolas" panose="020B0609020204030204" pitchFamily="49" charset="0"/>
                <a:cs typeface="Consolas" panose="020B0609020204030204" pitchFamily="49" charset="0"/>
              </a:rPr>
              <a:t>protected</a:t>
            </a:r>
            <a:r>
              <a:rPr lang="en-US" altLang="en-US" sz="1800" dirty="0">
                <a:solidFill>
                  <a:srgbClr val="000000"/>
                </a:solidFill>
                <a:latin typeface="+mn-lt"/>
              </a:rPr>
              <a:t> data members creates two serious problems.</a:t>
            </a:r>
          </a:p>
          <a:p>
            <a:pPr lvl="1" eaLnBrk="1" hangingPunct="1"/>
            <a:r>
              <a:rPr lang="en-US" altLang="en-US" sz="1800" dirty="0">
                <a:solidFill>
                  <a:srgbClr val="000000"/>
                </a:solidFill>
                <a:latin typeface="+mn-lt"/>
              </a:rPr>
              <a:t>The derived-class object does not have to use a member function to set the value of the base class’s </a:t>
            </a:r>
            <a:r>
              <a:rPr lang="en-US" altLang="en-US" sz="1800" dirty="0">
                <a:solidFill>
                  <a:srgbClr val="000000"/>
                </a:solidFill>
                <a:latin typeface="Consolas" panose="020B0609020204030204" pitchFamily="49" charset="0"/>
                <a:cs typeface="Consolas" panose="020B0609020204030204" pitchFamily="49" charset="0"/>
              </a:rPr>
              <a:t>protected</a:t>
            </a:r>
            <a:r>
              <a:rPr lang="en-US" altLang="en-US" sz="1800" dirty="0">
                <a:solidFill>
                  <a:srgbClr val="000000"/>
                </a:solidFill>
                <a:latin typeface="+mn-lt"/>
              </a:rPr>
              <a:t> data member.</a:t>
            </a:r>
          </a:p>
          <a:p>
            <a:pPr lvl="1" eaLnBrk="1" hangingPunct="1"/>
            <a:r>
              <a:rPr lang="en-US" altLang="en-US" sz="1800" dirty="0">
                <a:solidFill>
                  <a:srgbClr val="000000"/>
                </a:solidFill>
                <a:latin typeface="+mn-lt"/>
              </a:rPr>
              <a:t>Derived-class member functions are more likely to be written so that they depend on the base-class implementation. Derived classes should depend only on the base-class services (i.e., non-</a:t>
            </a:r>
            <a:r>
              <a:rPr lang="en-US" altLang="en-US" sz="1800" dirty="0">
                <a:solidFill>
                  <a:srgbClr val="000000"/>
                </a:solidFill>
                <a:latin typeface="Consolas" panose="020B0609020204030204" pitchFamily="49" charset="0"/>
                <a:cs typeface="Consolas" panose="020B0609020204030204" pitchFamily="49" charset="0"/>
              </a:rPr>
              <a:t>private</a:t>
            </a:r>
            <a:r>
              <a:rPr lang="en-US" altLang="en-US" sz="1800" dirty="0">
                <a:solidFill>
                  <a:srgbClr val="000000"/>
                </a:solidFill>
                <a:latin typeface="+mn-lt"/>
              </a:rPr>
              <a:t> member functions) and not on the base-class implementation.</a:t>
            </a:r>
          </a:p>
          <a:p>
            <a:pPr eaLnBrk="1" hangingPunct="1"/>
            <a:r>
              <a:rPr lang="en-US" altLang="en-US" sz="1800" dirty="0">
                <a:solidFill>
                  <a:srgbClr val="000000"/>
                </a:solidFill>
                <a:latin typeface="+mn-lt"/>
              </a:rPr>
              <a:t>With </a:t>
            </a:r>
            <a:r>
              <a:rPr lang="en-US" altLang="en-US" sz="1800" dirty="0">
                <a:solidFill>
                  <a:srgbClr val="000000"/>
                </a:solidFill>
                <a:latin typeface="Consolas" panose="020B0609020204030204" pitchFamily="49" charset="0"/>
                <a:cs typeface="Consolas" panose="020B0609020204030204" pitchFamily="49" charset="0"/>
              </a:rPr>
              <a:t>protected</a:t>
            </a:r>
            <a:r>
              <a:rPr lang="en-US" altLang="en-US" sz="1800" dirty="0">
                <a:solidFill>
                  <a:srgbClr val="000000"/>
                </a:solidFill>
                <a:latin typeface="+mn-lt"/>
              </a:rPr>
              <a:t> data members in the base class, if the base-class implementation changes, we may need to modify all derived classes of that base class.</a:t>
            </a:r>
          </a:p>
          <a:p>
            <a:pPr eaLnBrk="1" hangingPunct="1"/>
            <a:r>
              <a:rPr lang="en-US" altLang="en-US" sz="1800" dirty="0">
                <a:solidFill>
                  <a:srgbClr val="000000"/>
                </a:solidFill>
                <a:latin typeface="+mn-lt"/>
              </a:rPr>
              <a:t>Such software is said to be </a:t>
            </a:r>
            <a:r>
              <a:rPr lang="en-US" altLang="en-US" sz="1800" b="1" dirty="0">
                <a:solidFill>
                  <a:schemeClr val="tx1"/>
                </a:solidFill>
                <a:latin typeface="+mn-lt"/>
              </a:rPr>
              <a:t>fragile</a:t>
            </a:r>
            <a:r>
              <a:rPr lang="en-US" altLang="en-US" sz="1800" dirty="0">
                <a:solidFill>
                  <a:srgbClr val="000000"/>
                </a:solidFill>
                <a:latin typeface="+mn-lt"/>
              </a:rPr>
              <a:t> or </a:t>
            </a:r>
            <a:r>
              <a:rPr lang="en-US" altLang="en-US" sz="1800" b="1" dirty="0">
                <a:solidFill>
                  <a:schemeClr val="tx1"/>
                </a:solidFill>
                <a:latin typeface="+mn-lt"/>
              </a:rPr>
              <a:t>brittle</a:t>
            </a:r>
            <a:r>
              <a:rPr lang="en-US" altLang="en-US" sz="1800" dirty="0">
                <a:solidFill>
                  <a:srgbClr val="000000"/>
                </a:solidFill>
                <a:latin typeface="+mn-lt"/>
              </a:rPr>
              <a:t>, because a small change in the base class can “break” derived-class implementation</a:t>
            </a:r>
            <a:r>
              <a:rPr lang="en-US" altLang="en-US" sz="1800" dirty="0" smtClean="0">
                <a:solidFill>
                  <a:srgbClr val="000000"/>
                </a:solidFill>
                <a:latin typeface="+mn-lt"/>
              </a:rPr>
              <a:t>.</a:t>
            </a:r>
            <a:endParaRPr lang="en-US" altLang="en-US" sz="1800" dirty="0">
              <a:solidFill>
                <a:srgbClr val="000000"/>
              </a:solidFill>
              <a:latin typeface="+mn-lt"/>
            </a:endParaRPr>
          </a:p>
        </p:txBody>
      </p:sp>
    </p:spTree>
    <p:extLst>
      <p:ext uri="{BB962C8B-B14F-4D97-AF65-F5344CB8AC3E}">
        <p14:creationId xmlns:p14="http://schemas.microsoft.com/office/powerpoint/2010/main" val="20034200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 Observation 11.4</a:t>
            </a:r>
          </a:p>
        </p:txBody>
      </p:sp>
      <p:sp>
        <p:nvSpPr>
          <p:cNvPr id="3" name="Text Placeholder 2"/>
          <p:cNvSpPr>
            <a:spLocks noGrp="1"/>
          </p:cNvSpPr>
          <p:nvPr>
            <p:ph type="body" idx="1"/>
          </p:nvPr>
        </p:nvSpPr>
        <p:spPr/>
        <p:txBody>
          <a:bodyPr/>
          <a:lstStyle/>
          <a:p>
            <a:pPr marL="0" indent="0">
              <a:buNone/>
            </a:pPr>
            <a:r>
              <a:rPr lang="en-IN" sz="2400" dirty="0">
                <a:latin typeface="+mj-lt"/>
              </a:rPr>
              <a:t>It’s appropriate to use the </a:t>
            </a:r>
            <a:r>
              <a:rPr lang="en-IN" sz="2400" dirty="0">
                <a:latin typeface="Consolas" panose="020B0609020204030204" pitchFamily="49" charset="0"/>
                <a:cs typeface="Consolas" panose="020B0609020204030204" pitchFamily="49" charset="0"/>
              </a:rPr>
              <a:t>protected</a:t>
            </a:r>
            <a:r>
              <a:rPr lang="en-IN" sz="2400" dirty="0">
                <a:latin typeface="+mj-lt"/>
              </a:rPr>
              <a:t> access specifier when a base class should provide </a:t>
            </a:r>
            <a:r>
              <a:rPr lang="en-IN" sz="2400" dirty="0" smtClean="0">
                <a:latin typeface="+mj-lt"/>
              </a:rPr>
              <a:t>a service </a:t>
            </a:r>
            <a:r>
              <a:rPr lang="en-IN" sz="2400" dirty="0">
                <a:latin typeface="+mj-lt"/>
              </a:rPr>
              <a:t>(i.e., a non-</a:t>
            </a:r>
            <a:r>
              <a:rPr lang="en-IN" sz="2400" dirty="0">
                <a:latin typeface="Consolas" panose="020B0609020204030204" pitchFamily="49" charset="0"/>
                <a:cs typeface="Consolas" panose="020B0609020204030204" pitchFamily="49" charset="0"/>
              </a:rPr>
              <a:t>private</a:t>
            </a:r>
            <a:r>
              <a:rPr lang="en-IN" sz="2400" dirty="0">
                <a:latin typeface="+mj-lt"/>
              </a:rPr>
              <a:t> member function) only to its derived classes and </a:t>
            </a:r>
            <a:r>
              <a:rPr lang="en-IN" sz="2400" dirty="0">
                <a:latin typeface="Consolas" panose="020B0609020204030204" pitchFamily="49" charset="0"/>
                <a:cs typeface="Consolas" panose="020B0609020204030204" pitchFamily="49" charset="0"/>
              </a:rPr>
              <a:t>friends</a:t>
            </a:r>
            <a:r>
              <a:rPr lang="en-IN" sz="2400" dirty="0">
                <a:latin typeface="+mj-lt"/>
              </a:rPr>
              <a:t>.</a:t>
            </a:r>
          </a:p>
        </p:txBody>
      </p:sp>
    </p:spTree>
    <p:extLst>
      <p:ext uri="{BB962C8B-B14F-4D97-AF65-F5344CB8AC3E}">
        <p14:creationId xmlns:p14="http://schemas.microsoft.com/office/powerpoint/2010/main" val="42192642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 Observation 11.5</a:t>
            </a:r>
          </a:p>
        </p:txBody>
      </p:sp>
      <p:sp>
        <p:nvSpPr>
          <p:cNvPr id="3" name="Text Placeholder 2"/>
          <p:cNvSpPr>
            <a:spLocks noGrp="1"/>
          </p:cNvSpPr>
          <p:nvPr>
            <p:ph type="body" idx="1"/>
          </p:nvPr>
        </p:nvSpPr>
        <p:spPr/>
        <p:txBody>
          <a:bodyPr/>
          <a:lstStyle/>
          <a:p>
            <a:pPr marL="0" indent="0">
              <a:buNone/>
            </a:pPr>
            <a:r>
              <a:rPr lang="en-IN" sz="2400" dirty="0">
                <a:latin typeface="+mn-lt"/>
              </a:rPr>
              <a:t>Declaring base-class data members </a:t>
            </a:r>
            <a:r>
              <a:rPr lang="en-IN" sz="2400" dirty="0">
                <a:latin typeface="Consolas" panose="020B0609020204030204" pitchFamily="49" charset="0"/>
                <a:cs typeface="Consolas" panose="020B0609020204030204" pitchFamily="49" charset="0"/>
              </a:rPr>
              <a:t>private</a:t>
            </a:r>
            <a:r>
              <a:rPr lang="en-IN" sz="2400" dirty="0">
                <a:latin typeface="+mn-lt"/>
              </a:rPr>
              <a:t> (as opposed to declaring them </a:t>
            </a:r>
            <a:r>
              <a:rPr lang="en-IN" sz="2400" dirty="0" smtClean="0">
                <a:latin typeface="Consolas" panose="020B0609020204030204" pitchFamily="49" charset="0"/>
                <a:cs typeface="Consolas" panose="020B0609020204030204" pitchFamily="49" charset="0"/>
              </a:rPr>
              <a:t>protected</a:t>
            </a:r>
            <a:r>
              <a:rPr lang="en-IN" sz="2400" dirty="0" smtClean="0">
                <a:latin typeface="+mn-lt"/>
              </a:rPr>
              <a:t>) enables </a:t>
            </a:r>
            <a:r>
              <a:rPr lang="en-IN" sz="2400" dirty="0">
                <a:latin typeface="+mn-lt"/>
              </a:rPr>
              <a:t>you to change the base-class implementation without having to change </a:t>
            </a:r>
            <a:r>
              <a:rPr lang="en-IN" sz="2400" dirty="0" smtClean="0">
                <a:latin typeface="+mn-lt"/>
              </a:rPr>
              <a:t>derivedclass implementations</a:t>
            </a:r>
            <a:r>
              <a:rPr lang="en-IN" sz="2400" dirty="0">
                <a:latin typeface="+mn-lt"/>
              </a:rPr>
              <a:t>.</a:t>
            </a:r>
          </a:p>
        </p:txBody>
      </p:sp>
    </p:spTree>
    <p:extLst>
      <p:ext uri="{BB962C8B-B14F-4D97-AF65-F5344CB8AC3E}">
        <p14:creationId xmlns:p14="http://schemas.microsoft.com/office/powerpoint/2010/main" val="19719132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49491" cy="1253211"/>
          </a:xfrm>
        </p:spPr>
        <p:txBody>
          <a:bodyPr anchor="b"/>
          <a:lstStyle/>
          <a:p>
            <a:r>
              <a:rPr lang="en-US" sz="2600" dirty="0">
                <a:solidFill>
                  <a:schemeClr val="tx2"/>
                </a:solidFill>
              </a:rPr>
              <a:t>11.3.5 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Private</a:t>
            </a:r>
            <a:r>
              <a:rPr lang="en-US" sz="2600" dirty="0" smtClean="0">
                <a:solidFill>
                  <a:schemeClr val="tx2"/>
                </a:solidFill>
              </a:rPr>
              <a:t> Data </a:t>
            </a:r>
            <a:r>
              <a:rPr lang="en-US" sz="2000" b="0" dirty="0" smtClean="0">
                <a:solidFill>
                  <a:schemeClr val="tx2"/>
                </a:solidFill>
              </a:rPr>
              <a:t>(1 of 5)</a:t>
            </a:r>
            <a:endParaRPr lang="en-IN"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We now reexamine our hierarchy once more, this time using the best software engineering practices.</a:t>
            </a:r>
          </a:p>
          <a:p>
            <a:pPr eaLnBrk="1" hangingPunct="1"/>
            <a:r>
              <a:rPr lang="en-US" altLang="en-US" sz="2400" dirty="0">
                <a:solidFill>
                  <a:srgbClr val="000000"/>
                </a:solidFill>
                <a:latin typeface="+mn-lt"/>
              </a:rPr>
              <a:t>Class </a:t>
            </a:r>
            <a:r>
              <a:rPr lang="en-US" altLang="en-US" sz="2400" dirty="0">
                <a:solidFill>
                  <a:srgbClr val="000000"/>
                </a:solidFill>
                <a:latin typeface="Consolas" panose="020B0609020204030204" pitchFamily="49" charset="0"/>
                <a:cs typeface="Consolas" panose="020B0609020204030204" pitchFamily="49" charset="0"/>
              </a:rPr>
              <a:t>CommissionEmployee</a:t>
            </a:r>
            <a:r>
              <a:rPr lang="en-US" altLang="en-US" sz="2400" dirty="0">
                <a:solidFill>
                  <a:srgbClr val="000000"/>
                </a:solidFill>
                <a:latin typeface="+mn-lt"/>
              </a:rPr>
              <a:t> now declares data members </a:t>
            </a:r>
            <a:r>
              <a:rPr lang="en-US" altLang="en-US" sz="2400" dirty="0">
                <a:solidFill>
                  <a:srgbClr val="000000"/>
                </a:solidFill>
                <a:latin typeface="Consolas" panose="020B0609020204030204" pitchFamily="49" charset="0"/>
                <a:cs typeface="Consolas" panose="020B0609020204030204" pitchFamily="49" charset="0"/>
              </a:rPr>
              <a:t>firstName</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cs typeface="Consolas" panose="020B0609020204030204" pitchFamily="49" charset="0"/>
              </a:rPr>
              <a:t>lastName</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cs typeface="Consolas" panose="020B0609020204030204" pitchFamily="49" charset="0"/>
              </a:rPr>
              <a:t>socialSecurityNumber</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cs typeface="Consolas" panose="020B0609020204030204" pitchFamily="49" charset="0"/>
              </a:rPr>
              <a:t>grossSales</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cs typeface="Consolas" panose="020B0609020204030204" pitchFamily="49" charset="0"/>
              </a:rPr>
              <a:t>commissionRate</a:t>
            </a:r>
            <a:r>
              <a:rPr lang="en-US" altLang="en-US" sz="2400" dirty="0">
                <a:solidFill>
                  <a:srgbClr val="000000"/>
                </a:solidFill>
                <a:latin typeface="+mn-lt"/>
              </a:rPr>
              <a:t> as private (as shown previously in lines 31–35 of </a:t>
            </a:r>
            <a:r>
              <a:rPr lang="en-US" altLang="en-US" sz="2400" dirty="0" smtClean="0">
                <a:solidFill>
                  <a:srgbClr val="000000"/>
                </a:solidFill>
                <a:latin typeface="+mn-lt"/>
              </a:rPr>
              <a:t>Figure </a:t>
            </a:r>
            <a:r>
              <a:rPr lang="en-US" altLang="en-US" sz="2400" dirty="0">
                <a:solidFill>
                  <a:srgbClr val="000000"/>
                </a:solidFill>
                <a:latin typeface="+mn-lt"/>
              </a:rPr>
              <a:t>11.4</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00105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11.2 Base Classes and Derived Classes </a:t>
            </a:r>
            <a:r>
              <a:rPr lang="en-US" sz="2000" b="0" dirty="0" smtClean="0">
                <a:solidFill>
                  <a:schemeClr val="tx2"/>
                </a:solidFill>
              </a:rPr>
              <a:t>(1 of 2)</a:t>
            </a:r>
            <a:endParaRPr lang="en-IN"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Figure 11.1 lists several simple examples of base classes and derived classes.</a:t>
            </a:r>
          </a:p>
          <a:p>
            <a:pPr lvl="1" eaLnBrk="1" hangingPunct="1"/>
            <a:r>
              <a:rPr lang="en-US" altLang="en-US" sz="2400" dirty="0">
                <a:solidFill>
                  <a:srgbClr val="000000"/>
                </a:solidFill>
                <a:latin typeface="+mn-lt"/>
              </a:rPr>
              <a:t>Base classes tend to be </a:t>
            </a:r>
            <a:r>
              <a:rPr lang="en-US" altLang="en-US" sz="2400" b="1" dirty="0">
                <a:solidFill>
                  <a:srgbClr val="000000"/>
                </a:solidFill>
                <a:latin typeface="+mn-lt"/>
              </a:rPr>
              <a:t>more general </a:t>
            </a:r>
            <a:r>
              <a:rPr lang="en-US" altLang="en-US" sz="2400" dirty="0">
                <a:solidFill>
                  <a:srgbClr val="000000"/>
                </a:solidFill>
                <a:latin typeface="+mn-lt"/>
              </a:rPr>
              <a:t>and derived classes tend to be </a:t>
            </a:r>
            <a:r>
              <a:rPr lang="en-US" altLang="en-US" sz="2400" b="1" dirty="0">
                <a:solidFill>
                  <a:srgbClr val="000000"/>
                </a:solidFill>
                <a:latin typeface="+mn-lt"/>
              </a:rPr>
              <a:t>more specific</a:t>
            </a:r>
            <a:r>
              <a:rPr lang="en-US" altLang="en-US" sz="2400" dirty="0">
                <a:solidFill>
                  <a:srgbClr val="000000"/>
                </a:solidFill>
                <a:latin typeface="+mn-lt"/>
              </a:rPr>
              <a:t>.</a:t>
            </a:r>
          </a:p>
          <a:p>
            <a:pPr eaLnBrk="1" hangingPunct="1"/>
            <a:r>
              <a:rPr lang="en-US" altLang="en-US" sz="2400" dirty="0">
                <a:solidFill>
                  <a:srgbClr val="000000"/>
                </a:solidFill>
                <a:latin typeface="+mn-lt"/>
              </a:rPr>
              <a:t>Because every derived-class object </a:t>
            </a:r>
            <a:r>
              <a:rPr lang="en-US" altLang="en-US" sz="2400" b="1" dirty="0">
                <a:solidFill>
                  <a:srgbClr val="000000"/>
                </a:solidFill>
                <a:latin typeface="+mn-lt"/>
              </a:rPr>
              <a:t>is an </a:t>
            </a:r>
            <a:r>
              <a:rPr lang="en-US" altLang="en-US" sz="2400" dirty="0">
                <a:solidFill>
                  <a:srgbClr val="000000"/>
                </a:solidFill>
                <a:latin typeface="+mn-lt"/>
              </a:rPr>
              <a:t>object of its base class, and one base class can have </a:t>
            </a:r>
            <a:r>
              <a:rPr lang="en-US" altLang="en-US" sz="2400" b="1" dirty="0">
                <a:solidFill>
                  <a:srgbClr val="000000"/>
                </a:solidFill>
                <a:latin typeface="+mn-lt"/>
              </a:rPr>
              <a:t>many</a:t>
            </a:r>
            <a:r>
              <a:rPr lang="en-US" altLang="en-US" sz="2400" dirty="0">
                <a:solidFill>
                  <a:srgbClr val="000000"/>
                </a:solidFill>
                <a:latin typeface="+mn-lt"/>
              </a:rPr>
              <a:t> derived classes, the set of objects represented by a base class typically is </a:t>
            </a:r>
            <a:r>
              <a:rPr lang="en-US" altLang="en-US" sz="2400" b="1" dirty="0">
                <a:solidFill>
                  <a:srgbClr val="000000"/>
                </a:solidFill>
                <a:latin typeface="+mn-lt"/>
              </a:rPr>
              <a:t>larger</a:t>
            </a:r>
            <a:r>
              <a:rPr lang="en-US" altLang="en-US" sz="2400" dirty="0">
                <a:solidFill>
                  <a:srgbClr val="000000"/>
                </a:solidFill>
                <a:latin typeface="+mn-lt"/>
              </a:rPr>
              <a:t> than the set of objects represented by any of its derived classes.</a:t>
            </a:r>
          </a:p>
          <a:p>
            <a:pPr eaLnBrk="1" hangingPunct="1"/>
            <a:r>
              <a:rPr lang="en-US" altLang="en-US" sz="2400" dirty="0">
                <a:solidFill>
                  <a:srgbClr val="000000"/>
                </a:solidFill>
                <a:latin typeface="+mn-lt"/>
              </a:rPr>
              <a:t>Inheritance relationships form </a:t>
            </a:r>
            <a:r>
              <a:rPr lang="en-US" altLang="en-US" sz="2400" b="1" dirty="0">
                <a:solidFill>
                  <a:schemeClr val="tx1"/>
                </a:solidFill>
                <a:latin typeface="+mn-lt"/>
              </a:rPr>
              <a:t>class </a:t>
            </a:r>
            <a:r>
              <a:rPr lang="en-US" altLang="en-US" sz="2400" b="1" dirty="0" smtClean="0">
                <a:solidFill>
                  <a:schemeClr val="tx1"/>
                </a:solidFill>
                <a:latin typeface="+mn-lt"/>
              </a:rPr>
              <a:t>hierarchies.</a:t>
            </a:r>
            <a:endParaRPr lang="en-US" altLang="en-US" sz="2400" b="1" dirty="0">
              <a:solidFill>
                <a:schemeClr val="tx1"/>
              </a:solidFill>
              <a:latin typeface="+mn-lt"/>
            </a:endParaRPr>
          </a:p>
        </p:txBody>
      </p:sp>
    </p:spTree>
    <p:extLst>
      <p:ext uri="{BB962C8B-B14F-4D97-AF65-F5344CB8AC3E}">
        <p14:creationId xmlns:p14="http://schemas.microsoft.com/office/powerpoint/2010/main" val="6463954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91055" cy="1239356"/>
          </a:xfrm>
        </p:spPr>
        <p:txBody>
          <a:bodyPr anchor="b"/>
          <a:lstStyle/>
          <a:p>
            <a:r>
              <a:rPr lang="en-US" sz="2600" dirty="0">
                <a:solidFill>
                  <a:schemeClr val="tx2"/>
                </a:solidFill>
              </a:rPr>
              <a:t>11.3.5 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Private</a:t>
            </a:r>
            <a:r>
              <a:rPr lang="en-US" sz="2600" dirty="0" smtClean="0">
                <a:solidFill>
                  <a:schemeClr val="tx2"/>
                </a:solidFill>
              </a:rPr>
              <a:t> </a:t>
            </a:r>
            <a:r>
              <a:rPr lang="en-US" sz="2600" dirty="0">
                <a:solidFill>
                  <a:schemeClr val="tx2"/>
                </a:solidFill>
              </a:rPr>
              <a:t>Data </a:t>
            </a:r>
            <a:r>
              <a:rPr lang="en-US" sz="2000" b="0" dirty="0" smtClean="0">
                <a:solidFill>
                  <a:schemeClr val="tx2"/>
                </a:solidFill>
              </a:rPr>
              <a:t>(2 </a:t>
            </a:r>
            <a:r>
              <a:rPr lang="en-US" sz="2000" b="0" dirty="0">
                <a:solidFill>
                  <a:schemeClr val="tx2"/>
                </a:solidFill>
              </a:rPr>
              <a:t>of 5)</a:t>
            </a:r>
            <a:endParaRPr lang="en-IN" sz="2000" dirty="0"/>
          </a:p>
        </p:txBody>
      </p:sp>
      <p:sp>
        <p:nvSpPr>
          <p:cNvPr id="3" name="Text Placeholder 2"/>
          <p:cNvSpPr>
            <a:spLocks noGrp="1"/>
          </p:cNvSpPr>
          <p:nvPr>
            <p:ph type="body" idx="1"/>
          </p:nvPr>
        </p:nvSpPr>
        <p:spPr/>
        <p:txBody>
          <a:bodyPr/>
          <a:lstStyle/>
          <a:p>
            <a:pPr marL="0" indent="0">
              <a:buNone/>
              <a:defRPr/>
            </a:pPr>
            <a:r>
              <a:rPr lang="en-US" sz="2000" b="1" dirty="0">
                <a:solidFill>
                  <a:srgbClr val="000000"/>
                </a:solidFill>
                <a:latin typeface="+mn-lt"/>
              </a:rPr>
              <a:t>Changes to Class </a:t>
            </a:r>
            <a:r>
              <a:rPr lang="en-US" sz="2000" b="1" dirty="0">
                <a:solidFill>
                  <a:srgbClr val="000000"/>
                </a:solidFill>
                <a:latin typeface="Consolas" panose="020B0609020204030204" pitchFamily="49" charset="0"/>
                <a:cs typeface="Consolas" panose="020B0609020204030204" pitchFamily="49" charset="0"/>
              </a:rPr>
              <a:t>CommissionEmployee</a:t>
            </a:r>
            <a:r>
              <a:rPr lang="en-US" sz="2000" b="1" dirty="0">
                <a:solidFill>
                  <a:srgbClr val="000000"/>
                </a:solidFill>
                <a:latin typeface="+mn-lt"/>
                <a:cs typeface="Consolas" panose="020B0609020204030204" pitchFamily="49" charset="0"/>
              </a:rPr>
              <a:t>’s</a:t>
            </a:r>
            <a:r>
              <a:rPr lang="en-US" sz="2000" b="1" dirty="0">
                <a:solidFill>
                  <a:srgbClr val="000000"/>
                </a:solidFill>
                <a:latin typeface="+mn-lt"/>
              </a:rPr>
              <a:t> Member Function Definitions</a:t>
            </a:r>
          </a:p>
          <a:p>
            <a:pPr eaLnBrk="1" hangingPunct="1">
              <a:defRPr/>
            </a:pPr>
            <a:r>
              <a:rPr lang="en-US" sz="2000" dirty="0">
                <a:solidFill>
                  <a:srgbClr val="000000"/>
                </a:solidFill>
                <a:latin typeface="+mn-lt"/>
              </a:rPr>
              <a:t>In the </a:t>
            </a:r>
            <a:r>
              <a:rPr lang="en-US" sz="2000" dirty="0">
                <a:solidFill>
                  <a:srgbClr val="000000"/>
                </a:solidFill>
                <a:latin typeface="Consolas" panose="020B0609020204030204" pitchFamily="49" charset="0"/>
                <a:cs typeface="Consolas" panose="020B0609020204030204" pitchFamily="49" charset="0"/>
              </a:rPr>
              <a:t>CommissionEmployee</a:t>
            </a:r>
            <a:r>
              <a:rPr lang="en-US" sz="2000" dirty="0">
                <a:solidFill>
                  <a:srgbClr val="000000"/>
                </a:solidFill>
                <a:latin typeface="+mn-lt"/>
              </a:rPr>
              <a:t> constructor implementation </a:t>
            </a:r>
            <a:r>
              <a:rPr lang="en-US" sz="2000" dirty="0" smtClean="0">
                <a:solidFill>
                  <a:srgbClr val="000000"/>
                </a:solidFill>
                <a:latin typeface="+mn-lt"/>
              </a:rPr>
              <a:t>(Figure</a:t>
            </a:r>
            <a:r>
              <a:rPr lang="en-US" sz="2000" dirty="0">
                <a:solidFill>
                  <a:srgbClr val="000000"/>
                </a:solidFill>
                <a:latin typeface="+mn-lt"/>
              </a:rPr>
              <a:t> 11.14, lines 10–15), we use member initializers (line 12) to set the values of members </a:t>
            </a:r>
            <a:r>
              <a:rPr lang="en-US" sz="2000" dirty="0">
                <a:solidFill>
                  <a:srgbClr val="000000"/>
                </a:solidFill>
                <a:latin typeface="Consolas" panose="020B0609020204030204" pitchFamily="49" charset="0"/>
                <a:cs typeface="Consolas" panose="020B0609020204030204" pitchFamily="49" charset="0"/>
              </a:rPr>
              <a:t>firstName</a:t>
            </a:r>
            <a:r>
              <a:rPr lang="en-US" sz="2000" dirty="0">
                <a:solidFill>
                  <a:srgbClr val="000000"/>
                </a:solidFill>
                <a:latin typeface="+mn-lt"/>
              </a:rPr>
              <a:t>, </a:t>
            </a:r>
            <a:r>
              <a:rPr lang="en-US" sz="2000" dirty="0">
                <a:solidFill>
                  <a:srgbClr val="000000"/>
                </a:solidFill>
                <a:latin typeface="Consolas" panose="020B0609020204030204" pitchFamily="49" charset="0"/>
                <a:cs typeface="Consolas" panose="020B0609020204030204" pitchFamily="49" charset="0"/>
              </a:rPr>
              <a:t>lastName</a:t>
            </a:r>
            <a:r>
              <a:rPr lang="en-US" sz="2000" dirty="0">
                <a:solidFill>
                  <a:srgbClr val="000000"/>
                </a:solidFill>
                <a:latin typeface="+mn-lt"/>
              </a:rPr>
              <a:t> and </a:t>
            </a:r>
            <a:r>
              <a:rPr lang="en-US" sz="2000" dirty="0">
                <a:solidFill>
                  <a:srgbClr val="000000"/>
                </a:solidFill>
                <a:latin typeface="Consolas" panose="020B0609020204030204" pitchFamily="49" charset="0"/>
                <a:cs typeface="Consolas" panose="020B0609020204030204" pitchFamily="49" charset="0"/>
              </a:rPr>
              <a:t>socialSecurityNumber</a:t>
            </a:r>
            <a:r>
              <a:rPr lang="en-US" sz="2000" dirty="0">
                <a:solidFill>
                  <a:srgbClr val="000000"/>
                </a:solidFill>
                <a:latin typeface="+mn-lt"/>
              </a:rPr>
              <a:t>.</a:t>
            </a:r>
          </a:p>
          <a:p>
            <a:pPr>
              <a:defRPr/>
            </a:pPr>
            <a:r>
              <a:rPr lang="en-US" sz="2000" dirty="0">
                <a:solidFill>
                  <a:srgbClr val="000000"/>
                </a:solidFill>
                <a:latin typeface="+mn-lt"/>
              </a:rPr>
              <a:t>Though we do not do so here, derived-class </a:t>
            </a:r>
            <a:r>
              <a:rPr lang="en-US" sz="2000" dirty="0">
                <a:solidFill>
                  <a:srgbClr val="000000"/>
                </a:solidFill>
                <a:latin typeface="Consolas" panose="020B0609020204030204" pitchFamily="49" charset="0"/>
                <a:cs typeface="Consolas" panose="020B0609020204030204" pitchFamily="49" charset="0"/>
              </a:rPr>
              <a:t>BasePlusCommissionEmployee</a:t>
            </a:r>
            <a:r>
              <a:rPr lang="en-US" sz="2000" dirty="0">
                <a:solidFill>
                  <a:srgbClr val="000000"/>
                </a:solidFill>
                <a:latin typeface="+mn-lt"/>
              </a:rPr>
              <a:t> </a:t>
            </a:r>
            <a:r>
              <a:rPr lang="en-US" sz="2000" dirty="0" smtClean="0">
                <a:solidFill>
                  <a:srgbClr val="000000"/>
                </a:solidFill>
                <a:latin typeface="+mn-lt"/>
              </a:rPr>
              <a:t>(Figure</a:t>
            </a:r>
            <a:r>
              <a:rPr lang="en-US" sz="2000" dirty="0">
                <a:solidFill>
                  <a:srgbClr val="000000"/>
                </a:solidFill>
                <a:latin typeface="+mn-lt"/>
              </a:rPr>
              <a:t> 11.15) can invoke non-</a:t>
            </a:r>
            <a:r>
              <a:rPr lang="en-US" sz="2000" dirty="0">
                <a:solidFill>
                  <a:srgbClr val="000000"/>
                </a:solidFill>
                <a:latin typeface="Consolas" panose="020B0609020204030204" pitchFamily="49" charset="0"/>
                <a:cs typeface="Consolas" panose="020B0609020204030204" pitchFamily="49" charset="0"/>
              </a:rPr>
              <a:t>private</a:t>
            </a:r>
            <a:r>
              <a:rPr lang="en-US" sz="2000" dirty="0">
                <a:solidFill>
                  <a:srgbClr val="000000"/>
                </a:solidFill>
                <a:latin typeface="+mn-lt"/>
              </a:rPr>
              <a:t> base-class member functions (</a:t>
            </a:r>
            <a:r>
              <a:rPr lang="en-US" sz="2000" dirty="0">
                <a:solidFill>
                  <a:srgbClr val="000000"/>
                </a:solidFill>
                <a:latin typeface="Consolas" panose="020B0609020204030204" pitchFamily="49" charset="0"/>
                <a:cs typeface="Consolas" panose="020B0609020204030204" pitchFamily="49" charset="0"/>
              </a:rPr>
              <a:t>setFirstName</a:t>
            </a:r>
            <a:r>
              <a:rPr lang="en-US" sz="2000" dirty="0">
                <a:solidFill>
                  <a:srgbClr val="000000"/>
                </a:solidFill>
                <a:latin typeface="+mn-lt"/>
              </a:rPr>
              <a:t>, </a:t>
            </a:r>
            <a:r>
              <a:rPr lang="en-US" sz="2000" dirty="0">
                <a:solidFill>
                  <a:srgbClr val="000000"/>
                </a:solidFill>
                <a:latin typeface="Consolas" panose="020B0609020204030204" pitchFamily="49" charset="0"/>
                <a:cs typeface="Consolas" panose="020B0609020204030204" pitchFamily="49" charset="0"/>
              </a:rPr>
              <a:t>getFirstName</a:t>
            </a:r>
            <a:r>
              <a:rPr lang="en-US" sz="2000" dirty="0">
                <a:solidFill>
                  <a:srgbClr val="000000"/>
                </a:solidFill>
                <a:latin typeface="+mn-lt"/>
              </a:rPr>
              <a:t>, </a:t>
            </a:r>
            <a:r>
              <a:rPr lang="en-US" sz="2000" dirty="0">
                <a:solidFill>
                  <a:srgbClr val="000000"/>
                </a:solidFill>
                <a:latin typeface="Consolas" panose="020B0609020204030204" pitchFamily="49" charset="0"/>
                <a:cs typeface="Consolas" panose="020B0609020204030204" pitchFamily="49" charset="0"/>
              </a:rPr>
              <a:t>setLastName</a:t>
            </a:r>
            <a:r>
              <a:rPr lang="en-US" sz="2000" dirty="0">
                <a:solidFill>
                  <a:srgbClr val="000000"/>
                </a:solidFill>
                <a:latin typeface="+mn-lt"/>
              </a:rPr>
              <a:t>,</a:t>
            </a:r>
            <a:r>
              <a:rPr lang="en-US" sz="2000" dirty="0">
                <a:solidFill>
                  <a:srgbClr val="000000"/>
                </a:solidFill>
                <a:latin typeface="Consolas" panose="020B0609020204030204" pitchFamily="49" charset="0"/>
                <a:cs typeface="Consolas" panose="020B0609020204030204" pitchFamily="49" charset="0"/>
              </a:rPr>
              <a:t> getLastName</a:t>
            </a:r>
            <a:r>
              <a:rPr lang="en-US" sz="2000" dirty="0">
                <a:solidFill>
                  <a:srgbClr val="000000"/>
                </a:solidFill>
                <a:latin typeface="+mn-lt"/>
              </a:rPr>
              <a:t>, </a:t>
            </a:r>
            <a:r>
              <a:rPr lang="en-US" sz="2000" dirty="0">
                <a:solidFill>
                  <a:srgbClr val="000000"/>
                </a:solidFill>
                <a:latin typeface="Consolas" panose="020B0609020204030204" pitchFamily="49" charset="0"/>
                <a:cs typeface="Consolas" panose="020B0609020204030204" pitchFamily="49" charset="0"/>
              </a:rPr>
              <a:t>setSocialSecurityNumber</a:t>
            </a:r>
            <a:r>
              <a:rPr lang="en-US" sz="2000" dirty="0">
                <a:solidFill>
                  <a:srgbClr val="000000"/>
                </a:solidFill>
                <a:latin typeface="+mn-lt"/>
              </a:rPr>
              <a:t> and </a:t>
            </a:r>
            <a:r>
              <a:rPr lang="en-US" sz="2000" dirty="0">
                <a:solidFill>
                  <a:srgbClr val="000000"/>
                </a:solidFill>
                <a:latin typeface="Consolas" panose="020B0609020204030204" pitchFamily="49" charset="0"/>
                <a:cs typeface="Consolas" panose="020B0609020204030204" pitchFamily="49" charset="0"/>
              </a:rPr>
              <a:t>getSocialSecurityNumber) </a:t>
            </a:r>
            <a:r>
              <a:rPr lang="en-US" sz="2000" dirty="0">
                <a:solidFill>
                  <a:srgbClr val="000000"/>
                </a:solidFill>
                <a:latin typeface="+mn-lt"/>
              </a:rPr>
              <a:t>to manipulate these data members, , as can any client code of class </a:t>
            </a:r>
            <a:r>
              <a:rPr lang="en-US" sz="2000" dirty="0">
                <a:solidFill>
                  <a:srgbClr val="000000"/>
                </a:solidFill>
                <a:latin typeface="Consolas" panose="020B0609020204030204" pitchFamily="49" charset="0"/>
                <a:cs typeface="Consolas" panose="020B0609020204030204" pitchFamily="49" charset="0"/>
              </a:rPr>
              <a:t>BasePlusCommissionEmployee</a:t>
            </a:r>
            <a:r>
              <a:rPr lang="en-US" sz="2000" dirty="0">
                <a:solidFill>
                  <a:srgbClr val="000000"/>
                </a:solidFill>
                <a:latin typeface="+mn-lt"/>
              </a:rPr>
              <a:t> (such as </a:t>
            </a:r>
            <a:r>
              <a:rPr lang="en-US" sz="2000" dirty="0">
                <a:solidFill>
                  <a:srgbClr val="000000"/>
                </a:solidFill>
                <a:latin typeface="Consolas" panose="020B0609020204030204" pitchFamily="49" charset="0"/>
                <a:cs typeface="Consolas" panose="020B0609020204030204" pitchFamily="49" charset="0"/>
              </a:rPr>
              <a:t>main</a:t>
            </a:r>
            <a:r>
              <a:rPr lang="en-US" sz="2000" dirty="0" smtClean="0">
                <a:solidFill>
                  <a:srgbClr val="000000"/>
                </a:solidFill>
                <a:latin typeface="+mn-lt"/>
              </a:rPr>
              <a:t>).</a:t>
            </a:r>
            <a:endParaRPr lang="en-US" sz="2000" dirty="0">
              <a:solidFill>
                <a:srgbClr val="000000"/>
              </a:solidFill>
              <a:latin typeface="+mn-lt"/>
            </a:endParaRPr>
          </a:p>
        </p:txBody>
      </p:sp>
    </p:spTree>
    <p:extLst>
      <p:ext uri="{BB962C8B-B14F-4D97-AF65-F5344CB8AC3E}">
        <p14:creationId xmlns:p14="http://schemas.microsoft.com/office/powerpoint/2010/main" val="3938517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752600"/>
          </a:xfrm>
        </p:spPr>
        <p:txBody>
          <a:bodyPr anchor="b"/>
          <a:lstStyle/>
          <a:p>
            <a:r>
              <a:rPr lang="en-IN" sz="2800" dirty="0"/>
              <a:t>Figure 11.14 </a:t>
            </a:r>
            <a:r>
              <a:rPr lang="en-IN" sz="2800" dirty="0">
                <a:latin typeface="Consolas" panose="020B0609020204030204" pitchFamily="49" charset="0"/>
                <a:cs typeface="Consolas" panose="020B0609020204030204" pitchFamily="49" charset="0"/>
              </a:rPr>
              <a:t>CommissionEmployee</a:t>
            </a:r>
            <a:r>
              <a:rPr lang="en-IN" sz="2800" dirty="0"/>
              <a:t> Class Implementation File: </a:t>
            </a:r>
            <a:r>
              <a:rPr lang="en-IN" sz="2800" dirty="0">
                <a:latin typeface="Consolas" panose="020B0609020204030204" pitchFamily="49" charset="0"/>
                <a:cs typeface="Consolas" panose="020B0609020204030204" pitchFamily="49" charset="0"/>
              </a:rPr>
              <a:t>CommissionEmployee</a:t>
            </a:r>
            <a:r>
              <a:rPr lang="en-IN" sz="2800" dirty="0"/>
              <a:t> Class Uses Member Functions to Manipulate </a:t>
            </a:r>
            <a:r>
              <a:rPr lang="en-IN" sz="2800" dirty="0" smtClean="0"/>
              <a:t>its </a:t>
            </a:r>
            <a:r>
              <a:rPr lang="en-IN" sz="2800" dirty="0">
                <a:latin typeface="Consolas" panose="020B0609020204030204" pitchFamily="49" charset="0"/>
                <a:cs typeface="Consolas" panose="020B0609020204030204" pitchFamily="49" charset="0"/>
              </a:rPr>
              <a:t>Private</a:t>
            </a:r>
            <a:r>
              <a:rPr lang="en-IN" sz="2800" dirty="0"/>
              <a:t> Data </a:t>
            </a:r>
            <a:r>
              <a:rPr lang="en-IN" sz="2000" b="0" dirty="0" smtClean="0"/>
              <a:t>(1 </a:t>
            </a:r>
            <a:r>
              <a:rPr lang="en-IN" sz="2000" b="0" dirty="0"/>
              <a:t>of </a:t>
            </a:r>
            <a:r>
              <a:rPr lang="en-IN" sz="2000" b="0" dirty="0" smtClean="0"/>
              <a:t>5)</a:t>
            </a:r>
            <a:endParaRPr lang="en-IN" sz="2000" b="0" dirty="0"/>
          </a:p>
        </p:txBody>
      </p:sp>
      <p:pic>
        <p:nvPicPr>
          <p:cNvPr id="6" name="Picture 5" descr="Computer code has 84 lines. The lines read as follows. Line 1. forward slash forward slash F i g period 11 period 14 colon Commission Employee period c p p. Line 2. forward slash forward slash Class Commission Employee member hyphen function definitions period. Line 3. hash include left angle bracket i o m a n i p right angle bracket. Line 4. hash include left angle bracket s t d except right angle bracket. Line 5. hash include left angle bracket s stream right angle bracket. Line 6. hash include double quote Commission Employee period h double quote forward slash forward slash Commission Employee class definition. Line 7. using namespace s t d semicolon. Line 8. Blank. Line 9. forward slash forward slash constructor. Line 10. Commission Employee colon colon Commission Employee left parenthesis c o n s t string ampersand first comma. Line 11, indented once. c o n s t string ampersand last comma c o n s t string ampersand s s n comma double sales comma double rate right parenthesis. Line 12, indented once. colon first Name left parenthesis first right parenthesis comma last Name left parenthesis last right parenthesis comma social Security Number left parenthesis s s n right parenthesis left brace. This line is highlighted. Line 13, indented once. set Gross Sales left parenthesis sales right parenthesis semicolon forward slash forward slash validate and store gross sales. Line 14, indented once. set Commission Rate left parenthesis rate right parenthesis semicolon forward slash forward slash validate and store commission rate. Line 15. right brace. Line 16. Blank. Line 17. forward slash forward slash set first name. Line 18. 18 void Commission Employee colon colon set First Name left parenthesis c o n s t string ampersand first right parenthesis left brace. Line 19, indented once. first Name equals first semicolon forward slash forward slash should validate. Line 20. right brace."/>
          <p:cNvPicPr>
            <a:picLocks noChangeAspect="1"/>
          </p:cNvPicPr>
          <p:nvPr/>
        </p:nvPicPr>
        <p:blipFill>
          <a:blip r:embed="rId2"/>
          <a:stretch>
            <a:fillRect/>
          </a:stretch>
        </p:blipFill>
        <p:spPr>
          <a:xfrm>
            <a:off x="991048" y="2334571"/>
            <a:ext cx="7161904" cy="4076190"/>
          </a:xfrm>
          <a:prstGeom prst="rect">
            <a:avLst/>
          </a:prstGeom>
        </p:spPr>
      </p:pic>
    </p:spTree>
    <p:extLst>
      <p:ext uri="{BB962C8B-B14F-4D97-AF65-F5344CB8AC3E}">
        <p14:creationId xmlns:p14="http://schemas.microsoft.com/office/powerpoint/2010/main" val="34625351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35727"/>
          </a:xfrm>
        </p:spPr>
        <p:txBody>
          <a:bodyPr anchor="b"/>
          <a:lstStyle/>
          <a:p>
            <a:r>
              <a:rPr lang="en-IN" sz="2800" dirty="0"/>
              <a:t>Figure 11.14 </a:t>
            </a:r>
            <a:r>
              <a:rPr lang="en-IN" sz="2800" dirty="0">
                <a:latin typeface="Consolas" panose="020B0609020204030204" pitchFamily="49" charset="0"/>
                <a:cs typeface="Consolas" panose="020B0609020204030204" pitchFamily="49" charset="0"/>
              </a:rPr>
              <a:t>CommissionEmployee</a:t>
            </a:r>
            <a:r>
              <a:rPr lang="en-IN" sz="2800" dirty="0"/>
              <a:t> Class Implementation File: </a:t>
            </a:r>
            <a:r>
              <a:rPr lang="en-IN" sz="2800" dirty="0">
                <a:latin typeface="Consolas" panose="020B0609020204030204" pitchFamily="49" charset="0"/>
                <a:cs typeface="Consolas" panose="020B0609020204030204" pitchFamily="49" charset="0"/>
              </a:rPr>
              <a:t>CommissionEmployee</a:t>
            </a:r>
            <a:r>
              <a:rPr lang="en-IN" sz="2800" dirty="0"/>
              <a:t> Class Uses Member Functions to Manipulate </a:t>
            </a:r>
            <a:r>
              <a:rPr lang="en-IN" sz="2800" dirty="0" smtClean="0"/>
              <a:t>its </a:t>
            </a:r>
            <a:r>
              <a:rPr lang="en-IN" sz="2800" dirty="0">
                <a:latin typeface="Consolas" panose="020B0609020204030204" pitchFamily="49" charset="0"/>
                <a:cs typeface="Consolas" panose="020B0609020204030204" pitchFamily="49" charset="0"/>
              </a:rPr>
              <a:t>Private</a:t>
            </a:r>
            <a:r>
              <a:rPr lang="en-IN" sz="2800" dirty="0"/>
              <a:t> Data </a:t>
            </a:r>
            <a:r>
              <a:rPr lang="en-IN" sz="2000" b="0" dirty="0" smtClean="0"/>
              <a:t>(2 </a:t>
            </a:r>
            <a:r>
              <a:rPr lang="en-IN" sz="2000" b="0" dirty="0"/>
              <a:t>of </a:t>
            </a:r>
            <a:r>
              <a:rPr lang="en-IN" sz="2000" b="0" dirty="0" smtClean="0"/>
              <a:t>5)</a:t>
            </a:r>
            <a:endParaRPr lang="en-IN" sz="2000" dirty="0"/>
          </a:p>
        </p:txBody>
      </p:sp>
      <p:pic>
        <p:nvPicPr>
          <p:cNvPr id="4" name="Picture 3" descr="The code continues. Line 21. Blank. Line 22. forward slash forward slash return first name. Line 23. string Commission Employee colon colon get First Name left parenthesis right parenthesis c o n s t left brace return first Name semicolon right brace. Line 24. Blank. Line 25. forward slash forward slash set last name. Line 26. 26 void Commission Employee colon colon set Last Name left parenthesis c o n s t string ampersand last right parenthesis left brace. Line 27, indented once. last Name equals last semicolon forward slash forward slash should validate. Line 28. right brace. Line 29. Blank. Line 30. forward slash forward slash return last name. Line 31. string Commission Employee colon colon get Last Name left parenthesis right parenthesis c o n s t left brace return last Name semicolon right brace. Line 32. Blank."/>
          <p:cNvPicPr>
            <a:picLocks noChangeAspect="1"/>
          </p:cNvPicPr>
          <p:nvPr/>
        </p:nvPicPr>
        <p:blipFill>
          <a:blip r:embed="rId2"/>
          <a:stretch>
            <a:fillRect/>
          </a:stretch>
        </p:blipFill>
        <p:spPr>
          <a:xfrm>
            <a:off x="1137079" y="2791339"/>
            <a:ext cx="6869841" cy="2577778"/>
          </a:xfrm>
          <a:prstGeom prst="rect">
            <a:avLst/>
          </a:prstGeom>
        </p:spPr>
      </p:pic>
    </p:spTree>
    <p:extLst>
      <p:ext uri="{BB962C8B-B14F-4D97-AF65-F5344CB8AC3E}">
        <p14:creationId xmlns:p14="http://schemas.microsoft.com/office/powerpoint/2010/main" val="3246154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94164"/>
          </a:xfrm>
        </p:spPr>
        <p:txBody>
          <a:bodyPr anchor="b"/>
          <a:lstStyle/>
          <a:p>
            <a:r>
              <a:rPr lang="en-IN" sz="2800" dirty="0"/>
              <a:t>Figure 11.14 </a:t>
            </a:r>
            <a:r>
              <a:rPr lang="en-IN" sz="2800" dirty="0">
                <a:latin typeface="Consolas" panose="020B0609020204030204" pitchFamily="49" charset="0"/>
                <a:cs typeface="Consolas" panose="020B0609020204030204" pitchFamily="49" charset="0"/>
              </a:rPr>
              <a:t>CommissionEmployee</a:t>
            </a:r>
            <a:r>
              <a:rPr lang="en-IN" sz="2800" dirty="0">
                <a:latin typeface="Times New Roman" panose="02020603050405020304" pitchFamily="18" charset="0"/>
                <a:cs typeface="Times New Roman" panose="02020603050405020304" pitchFamily="18" charset="0"/>
              </a:rPr>
              <a:t> </a:t>
            </a:r>
            <a:r>
              <a:rPr lang="en-IN" sz="2800" dirty="0"/>
              <a:t>Class Implementation File: </a:t>
            </a:r>
            <a:r>
              <a:rPr lang="en-IN" sz="2800" dirty="0">
                <a:latin typeface="Consolas" panose="020B0609020204030204" pitchFamily="49" charset="0"/>
                <a:cs typeface="Consolas" panose="020B0609020204030204" pitchFamily="49" charset="0"/>
              </a:rPr>
              <a:t>CommissionEmployee</a:t>
            </a:r>
            <a:r>
              <a:rPr lang="en-IN" sz="2800" dirty="0"/>
              <a:t> Class Uses Member Functions to Manipulate </a:t>
            </a:r>
            <a:r>
              <a:rPr lang="en-IN" sz="2800" dirty="0" smtClean="0"/>
              <a:t>its </a:t>
            </a:r>
            <a:r>
              <a:rPr lang="en-IN" sz="2800" dirty="0">
                <a:latin typeface="Consolas" panose="020B0609020204030204" pitchFamily="49" charset="0"/>
                <a:cs typeface="Consolas" panose="020B0609020204030204" pitchFamily="49" charset="0"/>
              </a:rPr>
              <a:t>Private</a:t>
            </a:r>
            <a:r>
              <a:rPr lang="en-IN" sz="2800" dirty="0"/>
              <a:t> Data </a:t>
            </a:r>
            <a:r>
              <a:rPr lang="en-IN" sz="2000" b="0" dirty="0" smtClean="0"/>
              <a:t>(3 </a:t>
            </a:r>
            <a:r>
              <a:rPr lang="en-IN" sz="2000" b="0" dirty="0"/>
              <a:t>of 5)</a:t>
            </a:r>
            <a:endParaRPr lang="en-IN" sz="2000" dirty="0"/>
          </a:p>
        </p:txBody>
      </p:sp>
      <p:pic>
        <p:nvPicPr>
          <p:cNvPr id="4" name="Picture 3" descr="The code continues. Line 33. forward slash forward slash set social security number. Line 34. void Commission Employee colon colon set Social Security Number left parenthesis c o n s t string ampersand s s n right parenthesis left brace. Line 35, indented once. social Security Number equals s s n semicolon forward slash forward slash should validate. Line 36. right brace. Line 37. Blank. Line 38. forward slash forward slash return social security number. Line 39. string Commission Employee colon colon get Social Security Number left parenthesis right parenthesis c o n s t left brace. Line 40, indented once. return social Security Number semicolon. Line 41. right brace. Line 42. Blank. Line 43. forward slash forward slash set gross sales amount. Line 44. void Commission Employee colon colon set Gross Sales left parenthesis double sales right parenthesis left brace. Line 45, indented once. if left parenthesis sales left angle bracket 0 period 0 right parenthesis left brace. Line 46, indented twice. throw invalid underscore argument left parenthesis double quote Gross sales must be right angle bracket equals 0 period 0 double quote right parenthesis semicolon. Line 47, indented once. right brace. Line 48. Blank. Line 49, indented once. gross Sales equals sales semicolon. Line 50. right brace. Line 51. Blank. Line 52. forward slash forward slash return gross sales amount. Line 53. double Commission Employee colon colon get Gross Sales left parenthesis right parenthesis c o n s t left brace return gross Sales semicolon right brace."/>
          <p:cNvPicPr>
            <a:picLocks noChangeAspect="1"/>
          </p:cNvPicPr>
          <p:nvPr/>
        </p:nvPicPr>
        <p:blipFill>
          <a:blip r:embed="rId2"/>
          <a:stretch>
            <a:fillRect/>
          </a:stretch>
        </p:blipFill>
        <p:spPr>
          <a:xfrm>
            <a:off x="1270355" y="2265676"/>
            <a:ext cx="6603289" cy="4043317"/>
          </a:xfrm>
          <a:prstGeom prst="rect">
            <a:avLst/>
          </a:prstGeom>
        </p:spPr>
      </p:pic>
    </p:spTree>
    <p:extLst>
      <p:ext uri="{BB962C8B-B14F-4D97-AF65-F5344CB8AC3E}">
        <p14:creationId xmlns:p14="http://schemas.microsoft.com/office/powerpoint/2010/main" val="38537016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66455"/>
          </a:xfrm>
        </p:spPr>
        <p:txBody>
          <a:bodyPr anchor="b"/>
          <a:lstStyle/>
          <a:p>
            <a:r>
              <a:rPr lang="en-IN" sz="2800" dirty="0"/>
              <a:t>Figure 11.14 </a:t>
            </a:r>
            <a:r>
              <a:rPr lang="en-IN" sz="2800" dirty="0">
                <a:latin typeface="Consolas" panose="020B0609020204030204" pitchFamily="49" charset="0"/>
                <a:cs typeface="Consolas" panose="020B0609020204030204" pitchFamily="49" charset="0"/>
              </a:rPr>
              <a:t>CommissionEmployee</a:t>
            </a:r>
            <a:r>
              <a:rPr lang="en-IN" sz="2800" dirty="0"/>
              <a:t> Class Implementation File: </a:t>
            </a:r>
            <a:r>
              <a:rPr lang="en-IN" sz="2800" dirty="0">
                <a:latin typeface="Consolas" panose="020B0609020204030204" pitchFamily="49" charset="0"/>
                <a:cs typeface="Consolas" panose="020B0609020204030204" pitchFamily="49" charset="0"/>
              </a:rPr>
              <a:t>CommissionEmployee</a:t>
            </a:r>
            <a:r>
              <a:rPr lang="en-IN" sz="2800" dirty="0"/>
              <a:t> Class Uses Member Functions to Manipulate </a:t>
            </a:r>
            <a:r>
              <a:rPr lang="en-IN" sz="2800" dirty="0" smtClean="0"/>
              <a:t>its </a:t>
            </a:r>
            <a:r>
              <a:rPr lang="en-IN" sz="2800" dirty="0">
                <a:latin typeface="Consolas" panose="020B0609020204030204" pitchFamily="49" charset="0"/>
                <a:cs typeface="Consolas" panose="020B0609020204030204" pitchFamily="49" charset="0"/>
              </a:rPr>
              <a:t>Private</a:t>
            </a:r>
            <a:r>
              <a:rPr lang="en-IN" sz="2800" dirty="0"/>
              <a:t> Data </a:t>
            </a:r>
            <a:r>
              <a:rPr lang="en-IN" sz="2000" b="0" dirty="0" smtClean="0"/>
              <a:t>(4 </a:t>
            </a:r>
            <a:r>
              <a:rPr lang="en-IN" sz="2000" b="0" dirty="0"/>
              <a:t>of 5)</a:t>
            </a:r>
            <a:endParaRPr lang="en-IN" sz="2000" dirty="0"/>
          </a:p>
        </p:txBody>
      </p:sp>
      <p:pic>
        <p:nvPicPr>
          <p:cNvPr id="3" name="Picture 2" descr="The code continues. Line 54. Blank. Line 55. forward slash forward slash set commission rate. Line 56. void Commission Employee colon colon set Commission Rate left parenthesis double rate right parenthesis left brace. Line 57, indented once. if left parenthesis rate left angle bracket equals 0 period 0 double pipe rate right angle bracket equals 1 period 0 right parenthesis left brace. Line 58, indented twice. throw invalid underscore argument left parenthesis double quote Commission rate must be right angle bracket 0 period 0 and left angle bracket 1 period 0 double quote right parenthesis semicolon. Line 59, indented once. right brace. Line 60. Blank. Line 61, indented once. commission Rate equals rate semicolon. Line 62. right brace. Line 63. Blank. Line 64. forward slash forward slash return commission rate. Line 65. double Commission Employee colon colon get Commission Rate left parenthesis right parenthesis c o n s t left brace. Line 66, indented once. return commission Rate semicolon. Line 67. right brace. Line 68. Blank. Line 69. forward slash forward slash calculate earnings. Line 70. double Commission Employee colon colon earnings left parenthesis right parenthesis c o n s t left brace. Line 71, indented once. return get Commission Rate left parenthesis right parenthesis asterisk get Gross Sales left parenthesis right parenthesis semicolon. This line is highlighted. Line 72. right brace. Line 73. Blank."/>
          <p:cNvPicPr>
            <a:picLocks noChangeAspect="1"/>
          </p:cNvPicPr>
          <p:nvPr/>
        </p:nvPicPr>
        <p:blipFill>
          <a:blip r:embed="rId2"/>
          <a:stretch>
            <a:fillRect/>
          </a:stretch>
        </p:blipFill>
        <p:spPr>
          <a:xfrm>
            <a:off x="1010095" y="2257728"/>
            <a:ext cx="7123809" cy="4114286"/>
          </a:xfrm>
          <a:prstGeom prst="rect">
            <a:avLst/>
          </a:prstGeom>
        </p:spPr>
      </p:pic>
    </p:spTree>
    <p:extLst>
      <p:ext uri="{BB962C8B-B14F-4D97-AF65-F5344CB8AC3E}">
        <p14:creationId xmlns:p14="http://schemas.microsoft.com/office/powerpoint/2010/main" val="4153801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35727"/>
          </a:xfrm>
        </p:spPr>
        <p:txBody>
          <a:bodyPr anchor="b"/>
          <a:lstStyle/>
          <a:p>
            <a:r>
              <a:rPr lang="en-IN" sz="2800" dirty="0"/>
              <a:t>Figure 11.14 </a:t>
            </a:r>
            <a:r>
              <a:rPr lang="en-IN" sz="2800" dirty="0">
                <a:latin typeface="Consolas" panose="020B0609020204030204" pitchFamily="49" charset="0"/>
                <a:cs typeface="Consolas" panose="020B0609020204030204" pitchFamily="49" charset="0"/>
              </a:rPr>
              <a:t>CommissionEmployee</a:t>
            </a:r>
            <a:r>
              <a:rPr lang="en-IN" sz="2800" dirty="0">
                <a:latin typeface="Times New Roman" panose="02020603050405020304" pitchFamily="18" charset="0"/>
                <a:cs typeface="Times New Roman" panose="02020603050405020304" pitchFamily="18" charset="0"/>
              </a:rPr>
              <a:t> </a:t>
            </a:r>
            <a:r>
              <a:rPr lang="en-IN" sz="2800" dirty="0"/>
              <a:t>Class Implementation File: </a:t>
            </a:r>
            <a:r>
              <a:rPr lang="en-IN" sz="2800" dirty="0">
                <a:latin typeface="Consolas" panose="020B0609020204030204" pitchFamily="49" charset="0"/>
                <a:cs typeface="Consolas" panose="020B0609020204030204" pitchFamily="49" charset="0"/>
              </a:rPr>
              <a:t>CommissionEmployee</a:t>
            </a:r>
            <a:r>
              <a:rPr lang="en-IN" sz="2800" dirty="0">
                <a:latin typeface="Times New Roman" panose="02020603050405020304" pitchFamily="18" charset="0"/>
                <a:cs typeface="Times New Roman" panose="02020603050405020304" pitchFamily="18" charset="0"/>
              </a:rPr>
              <a:t> </a:t>
            </a:r>
            <a:r>
              <a:rPr lang="en-IN" sz="2800" dirty="0"/>
              <a:t>Class Uses Member Functions to Manipulate </a:t>
            </a:r>
            <a:r>
              <a:rPr lang="en-IN" sz="2800" dirty="0" smtClean="0"/>
              <a:t>its </a:t>
            </a:r>
            <a:r>
              <a:rPr lang="en-IN" sz="2800" dirty="0">
                <a:latin typeface="Consolas" panose="020B0609020204030204" pitchFamily="49" charset="0"/>
                <a:cs typeface="Consolas" panose="020B0609020204030204" pitchFamily="49" charset="0"/>
              </a:rPr>
              <a:t>Private</a:t>
            </a:r>
            <a:r>
              <a:rPr lang="en-IN" sz="2800" dirty="0"/>
              <a:t> Data </a:t>
            </a:r>
            <a:r>
              <a:rPr lang="en-IN" sz="2000" b="0" dirty="0" smtClean="0"/>
              <a:t>(5 </a:t>
            </a:r>
            <a:r>
              <a:rPr lang="en-IN" sz="2000" b="0" dirty="0"/>
              <a:t>of 5)</a:t>
            </a:r>
            <a:endParaRPr lang="en-IN" sz="2000" dirty="0"/>
          </a:p>
        </p:txBody>
      </p:sp>
      <p:pic>
        <p:nvPicPr>
          <p:cNvPr id="4" name="Picture 3" descr="The code continues. Line 74. forward slash forward slash return string representation of Commission Employee object. Line 75. string Commission Employee colon colon to String left parenthesis right parenthesis c o n s t left brace. Line 76, indented once. o string stream output semicolon. Line 77, indented once. output left angle bracket left angle bracket fixed left angle bracket left angle bracket set precision left parenthesis 2 right parenthesis semicolon forward slash forward slash two digits of precision. Line 78, indented once. output left angle bracket left angle bracket double quote commission employee colon double quote. Line 79, indented twice. left angle bracket left angle bracket get First Name left parenthesis right parenthesis left angle bracket left angle bracket single quote single quote left angle bracket left angle bracket get Last Name left parenthesis right parenthesis. Line 80, indented twice. left angle bracket left angle bracket double quote back slash n social security number colon double quote left angle bracket left angle bracket get Social Security Number left parenthesis right parenthesis. The words, get Social Security Number left parenthesis right parenthesis are highlighted. Line 81, indented twice. left angle bracket left angle bracket double quote back slash n gross sales colon double quote left angle bracket left angle bracket get Gross Sales left parenthesis right parenthesis. The words, get Gross Sales left parenthesis right parenthesis are highlighted. Line 82, indented twice. left angle bracket left angle bracket double quote back slash n commission rate colon double quote left angle bracket left angle bracket get Commission Rate left parenthesis right parenthesis semicolon. The words, get Commission Rate left parenthesis right parenthesis are highlighted. Line 83, indented once. return output period s t r left parenthesis right parenthesis semicolon. Line 84. right brace."/>
          <p:cNvPicPr>
            <a:picLocks noChangeAspect="1"/>
          </p:cNvPicPr>
          <p:nvPr/>
        </p:nvPicPr>
        <p:blipFill>
          <a:blip r:embed="rId2"/>
          <a:stretch>
            <a:fillRect/>
          </a:stretch>
        </p:blipFill>
        <p:spPr>
          <a:xfrm>
            <a:off x="1052623" y="2573040"/>
            <a:ext cx="7038755" cy="2433473"/>
          </a:xfrm>
          <a:prstGeom prst="rect">
            <a:avLst/>
          </a:prstGeom>
        </p:spPr>
      </p:pic>
    </p:spTree>
    <p:extLst>
      <p:ext uri="{BB962C8B-B14F-4D97-AF65-F5344CB8AC3E}">
        <p14:creationId xmlns:p14="http://schemas.microsoft.com/office/powerpoint/2010/main" val="20116160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Tip 11.2</a:t>
            </a:r>
          </a:p>
        </p:txBody>
      </p:sp>
      <p:sp>
        <p:nvSpPr>
          <p:cNvPr id="4" name="Text Placeholder 3"/>
          <p:cNvSpPr>
            <a:spLocks noGrp="1"/>
          </p:cNvSpPr>
          <p:nvPr>
            <p:ph type="body" idx="1"/>
          </p:nvPr>
        </p:nvSpPr>
        <p:spPr/>
        <p:txBody>
          <a:bodyPr/>
          <a:lstStyle/>
          <a:p>
            <a:pPr marL="0" indent="0">
              <a:buNone/>
            </a:pPr>
            <a:r>
              <a:rPr lang="en-IN" sz="2400" dirty="0">
                <a:latin typeface="+mn-lt"/>
              </a:rPr>
              <a:t>Using a member function to access a data member’s value can be slightly slower than </a:t>
            </a:r>
            <a:r>
              <a:rPr lang="en-IN" sz="2400" dirty="0" smtClean="0">
                <a:latin typeface="+mn-lt"/>
              </a:rPr>
              <a:t>accessing the </a:t>
            </a:r>
            <a:r>
              <a:rPr lang="en-IN" sz="2400" dirty="0">
                <a:latin typeface="+mn-lt"/>
              </a:rPr>
              <a:t>data directly. However, today’s optimizing compilers perform many </a:t>
            </a:r>
            <a:r>
              <a:rPr lang="en-IN" sz="2400" dirty="0" smtClean="0">
                <a:latin typeface="+mn-lt"/>
              </a:rPr>
              <a:t>optimizations implicitly </a:t>
            </a:r>
            <a:r>
              <a:rPr lang="en-IN" sz="2400" dirty="0">
                <a:latin typeface="+mn-lt"/>
              </a:rPr>
              <a:t>(such as inlining </a:t>
            </a:r>
            <a:r>
              <a:rPr lang="en-IN" sz="2400" b="1" dirty="0">
                <a:latin typeface="+mn-lt"/>
              </a:rPr>
              <a:t>set</a:t>
            </a:r>
            <a:r>
              <a:rPr lang="en-IN" sz="2400" dirty="0">
                <a:latin typeface="+mn-lt"/>
              </a:rPr>
              <a:t> and </a:t>
            </a:r>
            <a:r>
              <a:rPr lang="en-IN" sz="2400" b="1" dirty="0">
                <a:latin typeface="+mn-lt"/>
              </a:rPr>
              <a:t>get</a:t>
            </a:r>
            <a:r>
              <a:rPr lang="en-IN" sz="2400" dirty="0">
                <a:latin typeface="+mn-lt"/>
              </a:rPr>
              <a:t> member-function calls). You should </a:t>
            </a:r>
            <a:r>
              <a:rPr lang="en-IN" sz="2400" dirty="0" smtClean="0">
                <a:latin typeface="+mn-lt"/>
              </a:rPr>
              <a:t>write code </a:t>
            </a:r>
            <a:r>
              <a:rPr lang="en-IN" sz="2400" dirty="0">
                <a:latin typeface="+mn-lt"/>
              </a:rPr>
              <a:t>that adheres to proper software engineering principles, and leave optimization to </a:t>
            </a:r>
            <a:r>
              <a:rPr lang="en-IN" sz="2400" dirty="0" smtClean="0">
                <a:latin typeface="+mn-lt"/>
              </a:rPr>
              <a:t>the compiler</a:t>
            </a:r>
            <a:r>
              <a:rPr lang="en-IN" sz="2400" dirty="0">
                <a:latin typeface="+mn-lt"/>
              </a:rPr>
              <a:t>. A good rule is, “Do not second-guess the compiler.”</a:t>
            </a:r>
          </a:p>
        </p:txBody>
      </p:sp>
    </p:spTree>
    <p:extLst>
      <p:ext uri="{BB962C8B-B14F-4D97-AF65-F5344CB8AC3E}">
        <p14:creationId xmlns:p14="http://schemas.microsoft.com/office/powerpoint/2010/main" val="30536899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18764" cy="1267065"/>
          </a:xfrm>
        </p:spPr>
        <p:txBody>
          <a:bodyPr anchor="b"/>
          <a:lstStyle/>
          <a:p>
            <a:r>
              <a:rPr lang="en-US" sz="2600" dirty="0">
                <a:solidFill>
                  <a:schemeClr val="tx2"/>
                </a:solidFill>
              </a:rPr>
              <a:t>11.3.5 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smtClean="0">
                <a:solidFill>
                  <a:schemeClr val="tx2"/>
                </a:solidFill>
                <a:latin typeface="Consolas" panose="020B0609020204030204" pitchFamily="49" charset="0"/>
              </a:rPr>
              <a:t>Private</a:t>
            </a:r>
            <a:r>
              <a:rPr lang="en-US" sz="2600" dirty="0" smtClean="0">
                <a:solidFill>
                  <a:schemeClr val="tx2"/>
                </a:solidFill>
              </a:rPr>
              <a:t> </a:t>
            </a:r>
            <a:r>
              <a:rPr lang="en-US" sz="2600" dirty="0">
                <a:solidFill>
                  <a:schemeClr val="tx2"/>
                </a:solidFill>
              </a:rPr>
              <a:t>Data </a:t>
            </a:r>
            <a:r>
              <a:rPr lang="en-US" sz="2000" b="0" dirty="0" smtClean="0">
                <a:solidFill>
                  <a:schemeClr val="tx2"/>
                </a:solidFill>
              </a:rPr>
              <a:t>(3 </a:t>
            </a:r>
            <a:r>
              <a:rPr lang="en-US" sz="2000" b="0" dirty="0">
                <a:solidFill>
                  <a:schemeClr val="tx2"/>
                </a:solidFill>
              </a:rPr>
              <a:t>of 5)</a:t>
            </a:r>
            <a:endParaRPr lang="en-IN" sz="2000"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mn-lt"/>
              </a:rPr>
              <a:t>Changes to Class </a:t>
            </a:r>
            <a:r>
              <a:rPr lang="en-US" sz="2400" b="1" dirty="0">
                <a:solidFill>
                  <a:srgbClr val="000000"/>
                </a:solidFill>
                <a:latin typeface="Consolas" panose="020B0609020204030204" pitchFamily="49" charset="0"/>
                <a:cs typeface="Consolas" panose="020B0609020204030204" pitchFamily="49" charset="0"/>
              </a:rPr>
              <a:t>BasePlusCommissionEmployee</a:t>
            </a:r>
            <a:r>
              <a:rPr lang="en-US" sz="2400" b="1" dirty="0">
                <a:solidFill>
                  <a:srgbClr val="000000"/>
                </a:solidFill>
                <a:latin typeface="+mn-lt"/>
                <a:cs typeface="Consolas" panose="020B0609020204030204" pitchFamily="49" charset="0"/>
              </a:rPr>
              <a:t>’s </a:t>
            </a:r>
            <a:r>
              <a:rPr lang="en-US" sz="2400" b="1" dirty="0">
                <a:solidFill>
                  <a:srgbClr val="000000"/>
                </a:solidFill>
                <a:latin typeface="+mn-lt"/>
              </a:rPr>
              <a:t>Member Function Definitions</a:t>
            </a:r>
          </a:p>
          <a:p>
            <a:pPr eaLnBrk="1" hangingPunct="1">
              <a:defRPr/>
            </a:pPr>
            <a:r>
              <a:rPr lang="en-US" sz="2400" dirty="0">
                <a:solidFill>
                  <a:srgbClr val="000000"/>
                </a:solidFill>
                <a:latin typeface="+mn-lt"/>
              </a:rPr>
              <a:t>Class </a:t>
            </a:r>
            <a:r>
              <a:rPr lang="en-US" sz="2400" dirty="0">
                <a:solidFill>
                  <a:srgbClr val="000000"/>
                </a:solidFill>
                <a:latin typeface="Consolas" panose="020B0609020204030204" pitchFamily="49" charset="0"/>
                <a:cs typeface="Consolas" panose="020B0609020204030204" pitchFamily="49" charset="0"/>
              </a:rPr>
              <a:t>BasePlusCommissionEmployee</a:t>
            </a:r>
            <a:r>
              <a:rPr lang="en-US" sz="2400" dirty="0">
                <a:solidFill>
                  <a:srgbClr val="000000"/>
                </a:solidFill>
                <a:latin typeface="+mn-lt"/>
              </a:rPr>
              <a:t> has several changes to its member-function implementations </a:t>
            </a:r>
            <a:r>
              <a:rPr lang="en-US" sz="2400" dirty="0" smtClean="0">
                <a:solidFill>
                  <a:srgbClr val="000000"/>
                </a:solidFill>
                <a:latin typeface="+mn-lt"/>
              </a:rPr>
              <a:t>(Figure</a:t>
            </a:r>
            <a:r>
              <a:rPr lang="en-US" sz="2400" dirty="0">
                <a:solidFill>
                  <a:srgbClr val="000000"/>
                </a:solidFill>
                <a:latin typeface="+mn-lt"/>
              </a:rPr>
              <a:t> 11.15) that distinguish it from the previous version of the class (Figs. 11.10–11.11).</a:t>
            </a:r>
          </a:p>
          <a:p>
            <a:pPr eaLnBrk="1" hangingPunct="1">
              <a:defRPr/>
            </a:pPr>
            <a:r>
              <a:rPr lang="en-US" sz="2400" dirty="0">
                <a:solidFill>
                  <a:srgbClr val="000000"/>
                </a:solidFill>
                <a:latin typeface="+mn-lt"/>
              </a:rPr>
              <a:t>Member functions </a:t>
            </a:r>
            <a:r>
              <a:rPr lang="en-US" sz="2400" dirty="0">
                <a:solidFill>
                  <a:srgbClr val="000000"/>
                </a:solidFill>
                <a:latin typeface="Consolas" panose="020B0609020204030204" pitchFamily="49" charset="0"/>
                <a:cs typeface="Consolas" panose="020B0609020204030204" pitchFamily="49" charset="0"/>
              </a:rPr>
              <a:t>earnings</a:t>
            </a:r>
            <a:r>
              <a:rPr lang="en-US" sz="2400" dirty="0">
                <a:solidFill>
                  <a:srgbClr val="000000"/>
                </a:solidFill>
                <a:latin typeface="+mn-lt"/>
              </a:rPr>
              <a:t> </a:t>
            </a:r>
            <a:r>
              <a:rPr lang="en-US" sz="2400" dirty="0" smtClean="0">
                <a:solidFill>
                  <a:srgbClr val="000000"/>
                </a:solidFill>
                <a:latin typeface="+mn-lt"/>
              </a:rPr>
              <a:t>(Figure</a:t>
            </a:r>
            <a:r>
              <a:rPr lang="en-US" sz="2400" dirty="0">
                <a:solidFill>
                  <a:srgbClr val="000000"/>
                </a:solidFill>
                <a:latin typeface="+mn-lt"/>
              </a:rPr>
              <a:t> 11.15, lines 32–34) and </a:t>
            </a:r>
            <a:r>
              <a:rPr lang="en-US" sz="2400" dirty="0">
                <a:solidFill>
                  <a:srgbClr val="000000"/>
                </a:solidFill>
                <a:latin typeface="Consolas" panose="020B0609020204030204" pitchFamily="49" charset="0"/>
                <a:cs typeface="Consolas" panose="020B0609020204030204" pitchFamily="49" charset="0"/>
              </a:rPr>
              <a:t>toString</a:t>
            </a:r>
            <a:r>
              <a:rPr lang="en-US" sz="2400" dirty="0">
                <a:solidFill>
                  <a:srgbClr val="000000"/>
                </a:solidFill>
                <a:latin typeface="+mn-lt"/>
              </a:rPr>
              <a:t> (lines 37–42) each invoke </a:t>
            </a:r>
            <a:r>
              <a:rPr lang="en-US" sz="2400" dirty="0" smtClean="0">
                <a:solidFill>
                  <a:srgbClr val="000000"/>
                </a:solidFill>
                <a:latin typeface="Consolas" panose="020B0609020204030204" pitchFamily="49" charset="0"/>
                <a:cs typeface="Consolas" panose="020B0609020204030204" pitchFamily="49" charset="0"/>
              </a:rPr>
              <a:t>getBaseSalary</a:t>
            </a:r>
            <a:r>
              <a:rPr lang="en-US" sz="2400" dirty="0" smtClean="0">
                <a:solidFill>
                  <a:srgbClr val="000000"/>
                </a:solidFill>
                <a:latin typeface="+mn-lt"/>
              </a:rPr>
              <a:t> </a:t>
            </a:r>
            <a:r>
              <a:rPr lang="en-US" sz="2400" dirty="0">
                <a:solidFill>
                  <a:srgbClr val="000000"/>
                </a:solidFill>
                <a:latin typeface="+mn-lt"/>
              </a:rPr>
              <a:t>to obtain the base salary value.</a:t>
            </a:r>
          </a:p>
        </p:txBody>
      </p:sp>
    </p:spTree>
    <p:extLst>
      <p:ext uri="{BB962C8B-B14F-4D97-AF65-F5344CB8AC3E}">
        <p14:creationId xmlns:p14="http://schemas.microsoft.com/office/powerpoint/2010/main" val="14164563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309255"/>
          </a:xfrm>
        </p:spPr>
        <p:txBody>
          <a:bodyPr anchor="b"/>
          <a:lstStyle/>
          <a:p>
            <a:r>
              <a:rPr lang="en-IN" sz="2600" dirty="0"/>
              <a:t>Figure 11.15 </a:t>
            </a:r>
            <a:r>
              <a:rPr lang="en-IN" sz="2600" dirty="0">
                <a:latin typeface="Consolas" panose="020B0609020204030204" pitchFamily="49" charset="0"/>
                <a:cs typeface="Consolas" panose="020B0609020204030204" pitchFamily="49" charset="0"/>
              </a:rPr>
              <a:t>BasePlusCommissionEmployee</a:t>
            </a:r>
            <a:r>
              <a:rPr lang="en-IN" sz="2600" dirty="0"/>
              <a:t> Class </a:t>
            </a:r>
            <a:r>
              <a:rPr lang="en-IN" sz="2600" dirty="0" smtClean="0"/>
              <a:t>that </a:t>
            </a:r>
            <a:r>
              <a:rPr lang="en-IN" sz="2600" dirty="0"/>
              <a:t>Inherits from Class </a:t>
            </a:r>
            <a:r>
              <a:rPr lang="en-IN" sz="2600" dirty="0">
                <a:latin typeface="Consolas" panose="020B0609020204030204" pitchFamily="49" charset="0"/>
                <a:cs typeface="Consolas" panose="020B0609020204030204" pitchFamily="49" charset="0"/>
              </a:rPr>
              <a:t>CommissionEmployee</a:t>
            </a:r>
            <a:r>
              <a:rPr lang="en-IN" sz="2600" dirty="0"/>
              <a:t> but Cannot Directly Access the </a:t>
            </a:r>
            <a:r>
              <a:rPr lang="en-IN" sz="2600" dirty="0" smtClean="0"/>
              <a:t>Class’s </a:t>
            </a:r>
            <a:r>
              <a:rPr lang="en-IN" sz="2600" dirty="0">
                <a:latin typeface="Consolas" panose="020B0609020204030204" pitchFamily="49" charset="0"/>
                <a:cs typeface="Consolas" panose="020B0609020204030204" pitchFamily="49" charset="0"/>
              </a:rPr>
              <a:t>Private</a:t>
            </a:r>
            <a:r>
              <a:rPr lang="en-IN" sz="2600" dirty="0"/>
              <a:t> </a:t>
            </a:r>
            <a:r>
              <a:rPr lang="en-IN" sz="2600" dirty="0" smtClean="0"/>
              <a:t>Data </a:t>
            </a:r>
            <a:r>
              <a:rPr lang="en-IN" sz="2000" b="0" dirty="0" smtClean="0"/>
              <a:t>(1 </a:t>
            </a:r>
            <a:r>
              <a:rPr lang="en-IN" sz="2000" b="0" dirty="0"/>
              <a:t>of </a:t>
            </a:r>
            <a:r>
              <a:rPr lang="en-IN" sz="2000" b="0" dirty="0" smtClean="0"/>
              <a:t>3)</a:t>
            </a:r>
            <a:endParaRPr lang="en-IN" sz="2000" b="0" dirty="0"/>
          </a:p>
        </p:txBody>
      </p:sp>
      <p:pic>
        <p:nvPicPr>
          <p:cNvPr id="6" name="Picture 5" descr="Computer code has 42 lines. The lines read as follows. Line 1. forward slash forward slash F i g period 11 period 15 colon Base Plus Commission Employee period c p p. Line 2. forward slash forward slash Class Base Plus Commission Employee member hyphen function definitions period. Line 3. hash include left angle bracket s t d except right angle bracket. Line 4. hash include left angle bracket s stream right angle bracket. Line 5. hash include double quote Base Plus Commission Employee period h double quote. Line 6. using namespace s t d semicolon. Line 7. Blank. Line 8. forward slash forward slash constructor. Line 9. Base Plus Commission Employee colon colon Base Plus Commission Employee left parenthesis. Line 10, indented once. c o n s t string ampersand first comma c o n s t string ampersand last comma c o n s t string ampersand s s n comma. Line 11, indented once. double sales comma double rate comma double salary right parenthesis. Line 12, indented once. forward slash forward slash explicitly call base hyphen class constructor. Line 13, indented once. colon Commission Employee left parenthesis first comma last comma s s n comma sales comma rate right parenthesis left brace. Line 14, indented once. set Base Salary left parenthesis salary right parenthesis semicolon forward slash forward slash validate and store base salary. Line 15. right brace. Line 16. Blank."/>
          <p:cNvPicPr>
            <a:picLocks noChangeAspect="1"/>
          </p:cNvPicPr>
          <p:nvPr/>
        </p:nvPicPr>
        <p:blipFill>
          <a:blip r:embed="rId2"/>
          <a:stretch>
            <a:fillRect/>
          </a:stretch>
        </p:blipFill>
        <p:spPr>
          <a:xfrm>
            <a:off x="1194222" y="2197382"/>
            <a:ext cx="6755555" cy="3365079"/>
          </a:xfrm>
          <a:prstGeom prst="rect">
            <a:avLst/>
          </a:prstGeom>
        </p:spPr>
      </p:pic>
    </p:spTree>
    <p:extLst>
      <p:ext uri="{BB962C8B-B14F-4D97-AF65-F5344CB8AC3E}">
        <p14:creationId xmlns:p14="http://schemas.microsoft.com/office/powerpoint/2010/main" val="13093692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36964"/>
          </a:xfrm>
        </p:spPr>
        <p:txBody>
          <a:bodyPr anchor="b"/>
          <a:lstStyle/>
          <a:p>
            <a:r>
              <a:rPr lang="en-IN" sz="2600" dirty="0"/>
              <a:t>Figure 11.15 </a:t>
            </a:r>
            <a:r>
              <a:rPr lang="en-IN" sz="2600" dirty="0">
                <a:latin typeface="Consolas" panose="020B0609020204030204" pitchFamily="49" charset="0"/>
                <a:cs typeface="Consolas" panose="020B0609020204030204" pitchFamily="49" charset="0"/>
              </a:rPr>
              <a:t>BasePlusCommissionEmployee</a:t>
            </a:r>
            <a:r>
              <a:rPr lang="en-IN" sz="2600" dirty="0"/>
              <a:t> Class </a:t>
            </a:r>
            <a:r>
              <a:rPr lang="en-IN" sz="2600" dirty="0" smtClean="0"/>
              <a:t>that </a:t>
            </a:r>
            <a:r>
              <a:rPr lang="en-IN" sz="2600" dirty="0"/>
              <a:t>Inherits from Class </a:t>
            </a:r>
            <a:r>
              <a:rPr lang="en-IN" sz="2600" dirty="0">
                <a:latin typeface="Consolas" panose="020B0609020204030204" pitchFamily="49" charset="0"/>
                <a:cs typeface="Consolas" panose="020B0609020204030204" pitchFamily="49" charset="0"/>
              </a:rPr>
              <a:t>CommissionEmployee</a:t>
            </a:r>
            <a:r>
              <a:rPr lang="en-IN" sz="2600" dirty="0"/>
              <a:t> but Cannot Directly Access the </a:t>
            </a:r>
            <a:r>
              <a:rPr lang="en-IN" sz="2600" dirty="0" smtClean="0"/>
              <a:t>Class’s </a:t>
            </a:r>
            <a:r>
              <a:rPr lang="en-IN" sz="2600" dirty="0" smtClean="0">
                <a:latin typeface="Consolas" panose="020B0609020204030204" pitchFamily="49" charset="0"/>
                <a:cs typeface="Consolas" panose="020B0609020204030204" pitchFamily="49" charset="0"/>
              </a:rPr>
              <a:t>Private</a:t>
            </a:r>
            <a:r>
              <a:rPr lang="en-IN" sz="2600" dirty="0" smtClean="0">
                <a:latin typeface="Times New Roman" panose="02020603050405020304" pitchFamily="18" charset="0"/>
                <a:cs typeface="Times New Roman" panose="02020603050405020304" pitchFamily="18" charset="0"/>
              </a:rPr>
              <a:t> </a:t>
            </a:r>
            <a:r>
              <a:rPr lang="en-IN" sz="2600" dirty="0" smtClean="0"/>
              <a:t>Data </a:t>
            </a:r>
            <a:r>
              <a:rPr lang="en-IN" sz="2000" b="0" dirty="0" smtClean="0"/>
              <a:t>(2 </a:t>
            </a:r>
            <a:r>
              <a:rPr lang="en-IN" sz="2000" b="0" dirty="0"/>
              <a:t>of </a:t>
            </a:r>
            <a:r>
              <a:rPr lang="en-IN" sz="2000" b="0" dirty="0" smtClean="0"/>
              <a:t>3)</a:t>
            </a:r>
            <a:endParaRPr lang="en-IN" sz="2000" dirty="0"/>
          </a:p>
        </p:txBody>
      </p:sp>
      <p:pic>
        <p:nvPicPr>
          <p:cNvPr id="4" name="Picture 3" descr="The code continues. Line 17. forward slash forward slash set base salary. Line 18. void Base Plus Commission Employee colon colon set Base Salary left parenthesis double salary right parenthesis left brace. Line 19, indented once. if left parenthesis salary left angle bracket 0 period 0 right parenthesis left brace. Line 20, indented twice. throw invalid underscore argument left parenthesis double quote Salary must be right angle bracket equals 0 period 0 double quote right parenthesis semicolon. Line 21, indented once. right brace. Line 22. Blank. Line 23, indented once. base Salary equals salary semicolon. Line 24. right brace. Line 25. Blank. Line 26. forward slash forward slash return base salary. Line 27. double Base Plus Commission Employee colon colon get Base Salary left parenthesis right parenthesis c o n s t left brace. Line 28, indented once. return base Salary semicolon. Line 29. right brace. Line 30. Blank."/>
          <p:cNvPicPr>
            <a:picLocks noChangeAspect="1"/>
          </p:cNvPicPr>
          <p:nvPr/>
        </p:nvPicPr>
        <p:blipFill>
          <a:blip r:embed="rId2"/>
          <a:stretch>
            <a:fillRect/>
          </a:stretch>
        </p:blipFill>
        <p:spPr>
          <a:xfrm>
            <a:off x="1156127" y="2136374"/>
            <a:ext cx="6831746" cy="2882540"/>
          </a:xfrm>
          <a:prstGeom prst="rect">
            <a:avLst/>
          </a:prstGeom>
        </p:spPr>
      </p:pic>
    </p:spTree>
    <p:extLst>
      <p:ext uri="{BB962C8B-B14F-4D97-AF65-F5344CB8AC3E}">
        <p14:creationId xmlns:p14="http://schemas.microsoft.com/office/powerpoint/2010/main" val="143154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11.2 Base </a:t>
            </a:r>
            <a:r>
              <a:rPr lang="en-US" dirty="0">
                <a:solidFill>
                  <a:schemeClr val="tx2"/>
                </a:solidFill>
              </a:rPr>
              <a:t>Classes and Derived Classes </a:t>
            </a:r>
            <a:r>
              <a:rPr lang="en-US" sz="2000" b="0" dirty="0" smtClean="0">
                <a:solidFill>
                  <a:schemeClr val="tx2"/>
                </a:solidFill>
              </a:rPr>
              <a:t>(2 </a:t>
            </a:r>
            <a:r>
              <a:rPr lang="en-US" sz="2000" b="0" dirty="0">
                <a:solidFill>
                  <a:schemeClr val="tx2"/>
                </a:solidFill>
              </a:rPr>
              <a:t>of 2)</a:t>
            </a:r>
            <a:endParaRPr lang="en-IN"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A base class exists in a hierarchical relationship with its derived classes.</a:t>
            </a:r>
          </a:p>
          <a:p>
            <a:pPr eaLnBrk="1" hangingPunct="1"/>
            <a:r>
              <a:rPr lang="en-US" altLang="en-US" sz="2400" dirty="0">
                <a:solidFill>
                  <a:srgbClr val="000000"/>
                </a:solidFill>
                <a:latin typeface="+mn-lt"/>
              </a:rPr>
              <a:t>Although classes can exist independently, once they’re employed in inheritance relationships, they become affiliated with other classes.</a:t>
            </a:r>
          </a:p>
          <a:p>
            <a:pPr eaLnBrk="1" hangingPunct="1"/>
            <a:r>
              <a:rPr lang="en-US" altLang="en-US" sz="2400" dirty="0">
                <a:solidFill>
                  <a:srgbClr val="000000"/>
                </a:solidFill>
                <a:latin typeface="+mn-lt"/>
              </a:rPr>
              <a:t>A class becomes either a base class—supplying members to other classes, a derived class—inheriting its members from other classes, or </a:t>
            </a:r>
            <a:r>
              <a:rPr lang="en-US" altLang="en-US" sz="2400" b="1" dirty="0">
                <a:solidFill>
                  <a:srgbClr val="000000"/>
                </a:solidFill>
                <a:latin typeface="+mn-lt"/>
              </a:rPr>
              <a:t>both</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7012503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36964"/>
          </a:xfrm>
        </p:spPr>
        <p:txBody>
          <a:bodyPr anchor="b"/>
          <a:lstStyle/>
          <a:p>
            <a:r>
              <a:rPr lang="en-IN" sz="2600" dirty="0"/>
              <a:t>Figure 11.15 </a:t>
            </a:r>
            <a:r>
              <a:rPr lang="en-IN" sz="2600" dirty="0" smtClean="0">
                <a:latin typeface="Consolas" panose="020B0609020204030204" pitchFamily="49" charset="0"/>
                <a:cs typeface="Consolas" panose="020B0609020204030204" pitchFamily="49" charset="0"/>
              </a:rPr>
              <a:t>BasePlusCommissionEmployee</a:t>
            </a:r>
            <a:r>
              <a:rPr lang="en-IN" sz="2600" dirty="0" smtClean="0">
                <a:latin typeface="Times New Roman" panose="02020603050405020304" pitchFamily="18" charset="0"/>
                <a:cs typeface="Times New Roman" panose="02020603050405020304" pitchFamily="18" charset="0"/>
              </a:rPr>
              <a:t> </a:t>
            </a:r>
            <a:r>
              <a:rPr lang="en-IN" sz="2600" dirty="0" smtClean="0"/>
              <a:t>Class that Inherits from Class </a:t>
            </a:r>
            <a:r>
              <a:rPr lang="en-IN" sz="2600" dirty="0" smtClean="0">
                <a:latin typeface="Consolas" panose="020B0609020204030204" pitchFamily="49" charset="0"/>
                <a:cs typeface="Consolas" panose="020B0609020204030204" pitchFamily="49" charset="0"/>
              </a:rPr>
              <a:t>CommissionEmployee</a:t>
            </a:r>
            <a:r>
              <a:rPr lang="en-IN" sz="2600" dirty="0" smtClean="0"/>
              <a:t> but Cannot Directly Access the Class’s </a:t>
            </a:r>
            <a:r>
              <a:rPr lang="en-IN" sz="2600" dirty="0" smtClean="0">
                <a:latin typeface="Consolas" panose="020B0609020204030204" pitchFamily="49" charset="0"/>
                <a:cs typeface="Consolas" panose="020B0609020204030204" pitchFamily="49" charset="0"/>
              </a:rPr>
              <a:t>Private</a:t>
            </a:r>
            <a:r>
              <a:rPr lang="en-IN" sz="2600" dirty="0" smtClean="0"/>
              <a:t> Data </a:t>
            </a:r>
            <a:r>
              <a:rPr lang="en-IN" sz="2000" b="0" dirty="0" smtClean="0"/>
              <a:t>(3 </a:t>
            </a:r>
            <a:r>
              <a:rPr lang="en-IN" sz="2000" b="0" dirty="0"/>
              <a:t>of </a:t>
            </a:r>
            <a:r>
              <a:rPr lang="en-IN" sz="2000" b="0" dirty="0" smtClean="0"/>
              <a:t>3)</a:t>
            </a:r>
            <a:endParaRPr lang="en-IN" sz="2000" dirty="0"/>
          </a:p>
        </p:txBody>
      </p:sp>
      <p:pic>
        <p:nvPicPr>
          <p:cNvPr id="3" name="Picture 2" descr="The code continues. Line 31. forward slash forward slash calculate earnings. Line 32. double Base Plus Commission Employee colon colon earnings left parenthesis right parenthesis c o n s t left brace. Line 33, indented once. return get Base Salary left parenthesis right parenthesis plus semicolon. Line 34. right brace. Line 35. Blank. Line 36. forward slash forward slash return string representation of Base Plus Commission Employee object. Line 37. string Base Plus Commission Employee colon colon to String left parenthesis right parenthesis c o n s t left brace. Line 38, indented once. o string stream output semicolon. Line 39, indented once. output left angle bracket left angle bracket double quote base hyphen salaried double quote left angle bracket left angle bracket Commission Employee colon colon to String left parenthesis right parenthesis. Line 40, indented twice. left angle bracket left angle bracket double quote back slash n base salary colon double quote left angle bracket left angle bracket get Base Salary left parenthesis right parenthesis semicolon. Line 41, indented once. return output period s t r left parenthesis right parenthesis semicolon. Line 42. right brace."/>
          <p:cNvPicPr>
            <a:picLocks noChangeAspect="1"/>
          </p:cNvPicPr>
          <p:nvPr/>
        </p:nvPicPr>
        <p:blipFill>
          <a:blip r:embed="rId2"/>
          <a:stretch>
            <a:fillRect/>
          </a:stretch>
        </p:blipFill>
        <p:spPr>
          <a:xfrm>
            <a:off x="1191690" y="2567642"/>
            <a:ext cx="6882539" cy="2565079"/>
          </a:xfrm>
          <a:prstGeom prst="rect">
            <a:avLst/>
          </a:prstGeom>
        </p:spPr>
      </p:pic>
    </p:spTree>
    <p:extLst>
      <p:ext uri="{BB962C8B-B14F-4D97-AF65-F5344CB8AC3E}">
        <p14:creationId xmlns:p14="http://schemas.microsoft.com/office/powerpoint/2010/main" val="21681931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91055" cy="1280920"/>
          </a:xfrm>
        </p:spPr>
        <p:txBody>
          <a:bodyPr anchor="b"/>
          <a:lstStyle/>
          <a:p>
            <a:r>
              <a:rPr lang="en-US" sz="2600" dirty="0">
                <a:solidFill>
                  <a:schemeClr val="tx2"/>
                </a:solidFill>
              </a:rPr>
              <a:t>11.3.5 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a:solidFill>
                  <a:schemeClr val="tx2"/>
                </a:solidFill>
                <a:latin typeface="Consolas" panose="020B0609020204030204" pitchFamily="49" charset="0"/>
              </a:rPr>
              <a:t>private</a:t>
            </a:r>
            <a:r>
              <a:rPr lang="en-US" sz="2600" dirty="0">
                <a:solidFill>
                  <a:schemeClr val="tx2"/>
                </a:solidFill>
              </a:rPr>
              <a:t> Data </a:t>
            </a:r>
            <a:r>
              <a:rPr lang="en-US" sz="2000" b="0" dirty="0" smtClean="0">
                <a:solidFill>
                  <a:schemeClr val="tx2"/>
                </a:solidFill>
              </a:rPr>
              <a:t>(4 </a:t>
            </a:r>
            <a:r>
              <a:rPr lang="en-US" sz="2000" b="0" dirty="0">
                <a:solidFill>
                  <a:schemeClr val="tx2"/>
                </a:solidFill>
              </a:rPr>
              <a:t>of 5)</a:t>
            </a:r>
            <a:endParaRPr lang="en-IN" sz="2000" dirty="0"/>
          </a:p>
        </p:txBody>
      </p:sp>
      <p:sp>
        <p:nvSpPr>
          <p:cNvPr id="3" name="Text Placeholder 2"/>
          <p:cNvSpPr>
            <a:spLocks noGrp="1"/>
          </p:cNvSpPr>
          <p:nvPr>
            <p:ph type="body" idx="1"/>
          </p:nvPr>
        </p:nvSpPr>
        <p:spPr>
          <a:xfrm>
            <a:off x="457200" y="1600200"/>
            <a:ext cx="8229600" cy="4717473"/>
          </a:xfrm>
        </p:spPr>
        <p:txBody>
          <a:bodyPr/>
          <a:lstStyle/>
          <a:p>
            <a:pPr marL="0" indent="0">
              <a:buNone/>
              <a:defRPr/>
            </a:pPr>
            <a:r>
              <a:rPr lang="en-US" sz="2000" b="1" dirty="0">
                <a:solidFill>
                  <a:srgbClr val="000000"/>
                </a:solidFill>
                <a:latin typeface="Consolas" panose="020B0609020204030204" pitchFamily="49" charset="0"/>
                <a:cs typeface="Consolas" panose="020B0609020204030204" pitchFamily="49" charset="0"/>
              </a:rPr>
              <a:t>BasePlusCommissionEmployee</a:t>
            </a:r>
            <a:r>
              <a:rPr lang="en-US" sz="2000" b="1" dirty="0">
                <a:solidFill>
                  <a:srgbClr val="000000"/>
                </a:solidFill>
                <a:latin typeface="+mn-lt"/>
                <a:cs typeface="Consolas" panose="020B0609020204030204" pitchFamily="49" charset="0"/>
              </a:rPr>
              <a:t> Member </a:t>
            </a:r>
            <a:r>
              <a:rPr lang="en-US" sz="2000" b="1" dirty="0">
                <a:solidFill>
                  <a:srgbClr val="000000"/>
                </a:solidFill>
                <a:latin typeface="+mn-lt"/>
              </a:rPr>
              <a:t>Function earnings</a:t>
            </a:r>
          </a:p>
          <a:p>
            <a:pPr eaLnBrk="1" hangingPunct="1">
              <a:defRPr/>
            </a:pPr>
            <a:r>
              <a:rPr lang="en-US" sz="2000" dirty="0">
                <a:solidFill>
                  <a:srgbClr val="000000"/>
                </a:solidFill>
                <a:latin typeface="+mn-lt"/>
              </a:rPr>
              <a:t>Class </a:t>
            </a:r>
            <a:r>
              <a:rPr lang="en-US" sz="2000" dirty="0">
                <a:solidFill>
                  <a:srgbClr val="000000"/>
                </a:solidFill>
                <a:latin typeface="Consolas" panose="020B0609020204030204" pitchFamily="49" charset="0"/>
                <a:cs typeface="Consolas" panose="020B0609020204030204" pitchFamily="49" charset="0"/>
              </a:rPr>
              <a:t>BasePlusCommissionEmployee</a:t>
            </a:r>
            <a:r>
              <a:rPr lang="en-US" sz="2000" dirty="0">
                <a:solidFill>
                  <a:srgbClr val="000000"/>
                </a:solidFill>
                <a:latin typeface="+mn-lt"/>
                <a:cs typeface="Consolas" panose="020B0609020204030204" pitchFamily="49" charset="0"/>
              </a:rPr>
              <a:t>’s </a:t>
            </a:r>
            <a:r>
              <a:rPr lang="en-US" sz="2000" dirty="0">
                <a:solidFill>
                  <a:srgbClr val="000000"/>
                </a:solidFill>
                <a:latin typeface="Consolas" panose="020B0609020204030204" pitchFamily="49" charset="0"/>
                <a:cs typeface="Consolas" panose="020B0609020204030204" pitchFamily="49" charset="0"/>
              </a:rPr>
              <a:t>earnings </a:t>
            </a:r>
            <a:r>
              <a:rPr lang="en-US" sz="2000" dirty="0">
                <a:solidFill>
                  <a:srgbClr val="000000"/>
                </a:solidFill>
                <a:latin typeface="+mn-lt"/>
              </a:rPr>
              <a:t>function </a:t>
            </a:r>
            <a:r>
              <a:rPr lang="en-US" sz="2000" dirty="0" smtClean="0">
                <a:solidFill>
                  <a:srgbClr val="000000"/>
                </a:solidFill>
                <a:latin typeface="+mn-lt"/>
              </a:rPr>
              <a:t>(Figure</a:t>
            </a:r>
            <a:r>
              <a:rPr lang="en-US" sz="2000" dirty="0">
                <a:solidFill>
                  <a:srgbClr val="000000"/>
                </a:solidFill>
                <a:latin typeface="+mn-lt"/>
              </a:rPr>
              <a:t> 11.15, lines 32–34) redefines class </a:t>
            </a:r>
            <a:r>
              <a:rPr lang="en-US" sz="2000" dirty="0">
                <a:solidFill>
                  <a:srgbClr val="000000"/>
                </a:solidFill>
                <a:latin typeface="Consolas" panose="020B0609020204030204" pitchFamily="49" charset="0"/>
                <a:cs typeface="Consolas" panose="020B0609020204030204" pitchFamily="49" charset="0"/>
              </a:rPr>
              <a:t>CommissionEmployee</a:t>
            </a:r>
            <a:r>
              <a:rPr lang="en-US" sz="2000" dirty="0">
                <a:solidFill>
                  <a:srgbClr val="000000"/>
                </a:solidFill>
                <a:latin typeface="+mn-lt"/>
                <a:cs typeface="Consolas" panose="020B0609020204030204" pitchFamily="49" charset="0"/>
              </a:rPr>
              <a:t>’s</a:t>
            </a:r>
            <a:r>
              <a:rPr lang="en-US" sz="2000" dirty="0">
                <a:solidFill>
                  <a:srgbClr val="000000"/>
                </a:solidFill>
                <a:latin typeface="Consolas" panose="020B0609020204030204" pitchFamily="49" charset="0"/>
                <a:cs typeface="Consolas" panose="020B0609020204030204" pitchFamily="49" charset="0"/>
              </a:rPr>
              <a:t> earnings</a:t>
            </a:r>
            <a:r>
              <a:rPr lang="en-US" sz="2000" dirty="0">
                <a:solidFill>
                  <a:srgbClr val="000000"/>
                </a:solidFill>
                <a:latin typeface="+mn-lt"/>
                <a:cs typeface="Consolas" panose="020B0609020204030204" pitchFamily="49" charset="0"/>
              </a:rPr>
              <a:t> </a:t>
            </a:r>
            <a:r>
              <a:rPr lang="en-US" sz="2000" dirty="0">
                <a:solidFill>
                  <a:srgbClr val="000000"/>
                </a:solidFill>
                <a:latin typeface="+mn-lt"/>
              </a:rPr>
              <a:t>member function </a:t>
            </a:r>
            <a:r>
              <a:rPr lang="en-US" sz="2000" dirty="0" smtClean="0">
                <a:solidFill>
                  <a:srgbClr val="000000"/>
                </a:solidFill>
                <a:latin typeface="+mn-lt"/>
              </a:rPr>
              <a:t>(Figure </a:t>
            </a:r>
            <a:r>
              <a:rPr lang="en-US" sz="2000" dirty="0">
                <a:solidFill>
                  <a:srgbClr val="000000"/>
                </a:solidFill>
                <a:latin typeface="+mn-lt"/>
              </a:rPr>
              <a:t>11.14, lines 70–72) to calculate the earnings of a </a:t>
            </a:r>
            <a:r>
              <a:rPr lang="en-US" sz="2000" dirty="0">
                <a:solidFill>
                  <a:srgbClr val="000000"/>
                </a:solidFill>
                <a:latin typeface="+mn-lt"/>
                <a:cs typeface="Consolas" panose="020B0609020204030204" pitchFamily="49" charset="0"/>
              </a:rPr>
              <a:t>base-salaried commission employee</a:t>
            </a:r>
            <a:r>
              <a:rPr lang="en-US" sz="2000" dirty="0">
                <a:solidFill>
                  <a:srgbClr val="000000"/>
                </a:solidFill>
                <a:latin typeface="+mn-lt"/>
              </a:rPr>
              <a:t>. It also calls </a:t>
            </a:r>
            <a:r>
              <a:rPr lang="en-US" sz="2000" dirty="0">
                <a:solidFill>
                  <a:srgbClr val="000000"/>
                </a:solidFill>
                <a:latin typeface="Consolas" panose="020B0609020204030204" pitchFamily="49" charset="0"/>
                <a:cs typeface="Consolas" panose="020B0609020204030204" pitchFamily="49" charset="0"/>
              </a:rPr>
              <a:t>CommissionEmployee</a:t>
            </a:r>
            <a:r>
              <a:rPr lang="en-US" sz="2000" dirty="0">
                <a:solidFill>
                  <a:srgbClr val="000000"/>
                </a:solidFill>
                <a:latin typeface="+mn-lt"/>
                <a:cs typeface="Consolas" panose="020B0609020204030204" pitchFamily="49" charset="0"/>
              </a:rPr>
              <a:t>’s </a:t>
            </a:r>
            <a:r>
              <a:rPr lang="en-US" sz="2000" dirty="0">
                <a:solidFill>
                  <a:srgbClr val="000000"/>
                </a:solidFill>
                <a:latin typeface="Consolas" panose="020B0609020204030204" pitchFamily="49" charset="0"/>
                <a:cs typeface="Consolas" panose="020B0609020204030204" pitchFamily="49" charset="0"/>
              </a:rPr>
              <a:t>earnings</a:t>
            </a:r>
            <a:r>
              <a:rPr lang="en-US" sz="2000" dirty="0">
                <a:solidFill>
                  <a:srgbClr val="000000"/>
                </a:solidFill>
                <a:latin typeface="+mn-lt"/>
                <a:cs typeface="Consolas" panose="020B0609020204030204" pitchFamily="49" charset="0"/>
              </a:rPr>
              <a:t> </a:t>
            </a:r>
            <a:r>
              <a:rPr lang="en-US" sz="2000" dirty="0">
                <a:solidFill>
                  <a:srgbClr val="000000"/>
                </a:solidFill>
                <a:latin typeface="+mn-lt"/>
              </a:rPr>
              <a:t>function.</a:t>
            </a:r>
          </a:p>
          <a:p>
            <a:pPr lvl="1" eaLnBrk="1" hangingPunct="1">
              <a:defRPr/>
            </a:pPr>
            <a:r>
              <a:rPr lang="en-US" sz="2000" dirty="0">
                <a:solidFill>
                  <a:srgbClr val="000000"/>
                </a:solidFill>
                <a:latin typeface="+mn-lt"/>
              </a:rPr>
              <a:t>Note the syntax used to invoke a redefined base-class member function from a derived class—place the base-class name and the binary scope resolution operator (</a:t>
            </a:r>
            <a:r>
              <a:rPr lang="en-US" sz="2000" dirty="0">
                <a:solidFill>
                  <a:srgbClr val="000000"/>
                </a:solidFill>
                <a:latin typeface="Consolas" panose="020B0609020204030204" pitchFamily="49" charset="0"/>
                <a:cs typeface="Consolas" panose="020B0609020204030204" pitchFamily="49" charset="0"/>
              </a:rPr>
              <a:t>::</a:t>
            </a:r>
            <a:r>
              <a:rPr lang="en-US" sz="2000" dirty="0">
                <a:solidFill>
                  <a:srgbClr val="000000"/>
                </a:solidFill>
                <a:latin typeface="+mn-lt"/>
              </a:rPr>
              <a:t>) before the base-class member-function name.</a:t>
            </a:r>
          </a:p>
          <a:p>
            <a:pPr lvl="1" eaLnBrk="1" hangingPunct="1">
              <a:defRPr/>
            </a:pPr>
            <a:r>
              <a:rPr lang="en-US" sz="2000" dirty="0">
                <a:solidFill>
                  <a:srgbClr val="000000"/>
                </a:solidFill>
                <a:latin typeface="+mn-lt"/>
              </a:rPr>
              <a:t>Good software engineering practice: If an object’s member function performs the actions needed by another object, we should call that member function rather than duplicating its code </a:t>
            </a:r>
            <a:r>
              <a:rPr lang="en-US" sz="2000" dirty="0" smtClean="0">
                <a:solidFill>
                  <a:srgbClr val="000000"/>
                </a:solidFill>
                <a:latin typeface="+mn-lt"/>
              </a:rPr>
              <a:t>body.</a:t>
            </a:r>
          </a:p>
        </p:txBody>
      </p:sp>
    </p:spTree>
    <p:extLst>
      <p:ext uri="{BB962C8B-B14F-4D97-AF65-F5344CB8AC3E}">
        <p14:creationId xmlns:p14="http://schemas.microsoft.com/office/powerpoint/2010/main" val="11449050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Programming Error 11.2</a:t>
            </a:r>
          </a:p>
        </p:txBody>
      </p:sp>
      <p:sp>
        <p:nvSpPr>
          <p:cNvPr id="3" name="Text Placeholder 2"/>
          <p:cNvSpPr>
            <a:spLocks noGrp="1"/>
          </p:cNvSpPr>
          <p:nvPr>
            <p:ph type="body" idx="1"/>
          </p:nvPr>
        </p:nvSpPr>
        <p:spPr/>
        <p:txBody>
          <a:bodyPr/>
          <a:lstStyle/>
          <a:p>
            <a:pPr marL="0" indent="0">
              <a:buNone/>
            </a:pPr>
            <a:r>
              <a:rPr lang="en-IN" sz="2400" dirty="0">
                <a:latin typeface="+mn-lt"/>
              </a:rPr>
              <a:t>When a base-class member function is redefined in a derived class, the derived-class </a:t>
            </a:r>
            <a:r>
              <a:rPr lang="en-IN" sz="2400" dirty="0" smtClean="0">
                <a:latin typeface="+mn-lt"/>
              </a:rPr>
              <a:t>version often </a:t>
            </a:r>
            <a:r>
              <a:rPr lang="en-IN" sz="2400" dirty="0">
                <a:latin typeface="+mn-lt"/>
              </a:rPr>
              <a:t>calls the base-class version to do additional work. Failure to use the </a:t>
            </a:r>
            <a:r>
              <a:rPr lang="en-IN" sz="2400" dirty="0">
                <a:latin typeface="Consolas" panose="020B0609020204030204" pitchFamily="49" charset="0"/>
                <a:cs typeface="Consolas" panose="020B0609020204030204" pitchFamily="49" charset="0"/>
              </a:rPr>
              <a:t>::</a:t>
            </a:r>
            <a:r>
              <a:rPr lang="en-IN" sz="2400" dirty="0">
                <a:latin typeface="+mn-lt"/>
              </a:rPr>
              <a:t> operator </a:t>
            </a:r>
            <a:r>
              <a:rPr lang="en-IN" sz="2400" dirty="0" smtClean="0">
                <a:latin typeface="+mn-lt"/>
              </a:rPr>
              <a:t>prefixed with </a:t>
            </a:r>
            <a:r>
              <a:rPr lang="en-IN" sz="2400" dirty="0">
                <a:latin typeface="+mn-lt"/>
              </a:rPr>
              <a:t>the name of the base class when referencing the base class’s member function causes </a:t>
            </a:r>
            <a:r>
              <a:rPr lang="en-IN" sz="2400" b="1" dirty="0" smtClean="0">
                <a:latin typeface="+mn-lt"/>
              </a:rPr>
              <a:t>infinite recursion</a:t>
            </a:r>
            <a:r>
              <a:rPr lang="en-IN" sz="2400" dirty="0">
                <a:latin typeface="+mn-lt"/>
              </a:rPr>
              <a:t>, because the derived-class member function would then call itself.</a:t>
            </a:r>
          </a:p>
        </p:txBody>
      </p:sp>
    </p:spTree>
    <p:extLst>
      <p:ext uri="{BB962C8B-B14F-4D97-AF65-F5344CB8AC3E}">
        <p14:creationId xmlns:p14="http://schemas.microsoft.com/office/powerpoint/2010/main" val="13661756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77200" cy="1384829"/>
          </a:xfrm>
        </p:spPr>
        <p:txBody>
          <a:bodyPr anchor="b"/>
          <a:lstStyle/>
          <a:p>
            <a:r>
              <a:rPr lang="en-US" sz="2600" dirty="0">
                <a:solidFill>
                  <a:schemeClr val="tx2"/>
                </a:solidFill>
              </a:rPr>
              <a:t>11.3.5 </a:t>
            </a:r>
            <a:r>
              <a:rPr lang="en-US" sz="2600" dirty="0">
                <a:solidFill>
                  <a:schemeClr val="tx2"/>
                </a:solidFill>
                <a:latin typeface="Consolas" panose="020B0609020204030204" pitchFamily="49" charset="0"/>
              </a:rPr>
              <a:t>CommissionEmployee</a:t>
            </a:r>
            <a:r>
              <a:rPr lang="en-US" sz="2600" dirty="0">
                <a:solidFill>
                  <a:schemeClr val="tx2"/>
                </a:solidFill>
              </a:rPr>
              <a:t>–</a:t>
            </a:r>
            <a:r>
              <a:rPr lang="en-US" sz="2600" dirty="0">
                <a:solidFill>
                  <a:schemeClr val="tx2"/>
                </a:solidFill>
                <a:latin typeface="Consolas" panose="020B0609020204030204" pitchFamily="49" charset="0"/>
              </a:rPr>
              <a:t>BasePlusCommissionEmployee</a:t>
            </a:r>
            <a:r>
              <a:rPr lang="en-US" sz="2600" dirty="0">
                <a:solidFill>
                  <a:schemeClr val="tx2"/>
                </a:solidFill>
              </a:rPr>
              <a:t> Inheritance Hierarchy Using </a:t>
            </a:r>
            <a:r>
              <a:rPr lang="en-US" sz="2600" dirty="0">
                <a:solidFill>
                  <a:schemeClr val="tx2"/>
                </a:solidFill>
                <a:latin typeface="Consolas" panose="020B0609020204030204" pitchFamily="49" charset="0"/>
              </a:rPr>
              <a:t>private</a:t>
            </a:r>
            <a:r>
              <a:rPr lang="en-US" sz="2600" dirty="0">
                <a:solidFill>
                  <a:schemeClr val="tx2"/>
                </a:solidFill>
              </a:rPr>
              <a:t> Data </a:t>
            </a:r>
            <a:r>
              <a:rPr lang="en-US" sz="2000" b="0" dirty="0" smtClean="0">
                <a:solidFill>
                  <a:schemeClr val="tx2"/>
                </a:solidFill>
              </a:rPr>
              <a:t>(5 </a:t>
            </a:r>
            <a:r>
              <a:rPr lang="en-US" sz="2000" b="0" dirty="0">
                <a:solidFill>
                  <a:schemeClr val="tx2"/>
                </a:solidFill>
              </a:rPr>
              <a:t>of 5)</a:t>
            </a:r>
            <a:endParaRPr lang="en-IN" sz="2000"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Consolas" panose="020B0609020204030204" pitchFamily="49" charset="0"/>
                <a:cs typeface="Consolas" panose="020B0609020204030204" pitchFamily="49" charset="0"/>
              </a:rPr>
              <a:t>BasePlusCommissionEmployee</a:t>
            </a:r>
            <a:r>
              <a:rPr lang="en-US" sz="2400" b="1" dirty="0">
                <a:solidFill>
                  <a:srgbClr val="000000"/>
                </a:solidFill>
                <a:latin typeface="+mn-lt"/>
                <a:cs typeface="Consolas" panose="020B0609020204030204" pitchFamily="49" charset="0"/>
              </a:rPr>
              <a:t> Member </a:t>
            </a:r>
            <a:r>
              <a:rPr lang="en-US" sz="2400" b="1" dirty="0">
                <a:solidFill>
                  <a:srgbClr val="000000"/>
                </a:solidFill>
                <a:latin typeface="+mn-lt"/>
              </a:rPr>
              <a:t>Function </a:t>
            </a:r>
            <a:r>
              <a:rPr lang="en-US" sz="2400" b="1" dirty="0">
                <a:solidFill>
                  <a:srgbClr val="000000"/>
                </a:solidFill>
                <a:latin typeface="Consolas" panose="020B0609020204030204" pitchFamily="49" charset="0"/>
                <a:cs typeface="Times New Roman" pitchFamily="18" charset="0"/>
              </a:rPr>
              <a:t>toString</a:t>
            </a:r>
          </a:p>
          <a:p>
            <a:pPr eaLnBrk="1" hangingPunct="1">
              <a:defRPr/>
            </a:pPr>
            <a:r>
              <a:rPr lang="en-US" sz="2400" dirty="0" smtClean="0">
                <a:solidFill>
                  <a:srgbClr val="000000"/>
                </a:solidFill>
                <a:latin typeface="Consolas" panose="020B0609020204030204" pitchFamily="49" charset="0"/>
              </a:rPr>
              <a:t>BasePlusCommissionEmployee</a:t>
            </a:r>
            <a:r>
              <a:rPr lang="en-US" sz="2400" dirty="0" smtClean="0">
                <a:solidFill>
                  <a:srgbClr val="000000"/>
                </a:solidFill>
                <a:latin typeface="+mn-lt"/>
              </a:rPr>
              <a:t>’s </a:t>
            </a:r>
            <a:r>
              <a:rPr lang="en-US" sz="2400" dirty="0">
                <a:solidFill>
                  <a:srgbClr val="000000"/>
                </a:solidFill>
                <a:latin typeface="Consolas" panose="020B0609020204030204" pitchFamily="49" charset="0"/>
              </a:rPr>
              <a:t>toString</a:t>
            </a:r>
            <a:r>
              <a:rPr lang="en-US" sz="2400" dirty="0">
                <a:solidFill>
                  <a:srgbClr val="000000"/>
                </a:solidFill>
                <a:latin typeface="+mn-lt"/>
              </a:rPr>
              <a:t> function </a:t>
            </a:r>
            <a:r>
              <a:rPr lang="en-US" sz="2400" dirty="0" smtClean="0">
                <a:solidFill>
                  <a:srgbClr val="000000"/>
                </a:solidFill>
                <a:latin typeface="+mn-lt"/>
              </a:rPr>
              <a:t>(Figure</a:t>
            </a:r>
            <a:r>
              <a:rPr lang="en-US" sz="2400" dirty="0">
                <a:solidFill>
                  <a:srgbClr val="000000"/>
                </a:solidFill>
                <a:latin typeface="+mn-lt"/>
              </a:rPr>
              <a:t> 11.15, lines 37–42) redefines class </a:t>
            </a:r>
            <a:r>
              <a:rPr lang="en-US" sz="2400" dirty="0">
                <a:solidFill>
                  <a:srgbClr val="000000"/>
                </a:solidFill>
                <a:latin typeface="Consolas" panose="020B0609020204030204" pitchFamily="49" charset="0"/>
              </a:rPr>
              <a:t>CommissionEmployee</a:t>
            </a:r>
            <a:r>
              <a:rPr lang="en-US" sz="2400" dirty="0">
                <a:solidFill>
                  <a:srgbClr val="000000"/>
                </a:solidFill>
                <a:latin typeface="+mn-lt"/>
              </a:rPr>
              <a:t>’s </a:t>
            </a:r>
            <a:r>
              <a:rPr lang="en-US" sz="2400" dirty="0">
                <a:solidFill>
                  <a:srgbClr val="000000"/>
                </a:solidFill>
                <a:latin typeface="Consolas" panose="020B0609020204030204" pitchFamily="49" charset="0"/>
              </a:rPr>
              <a:t>toString</a:t>
            </a:r>
            <a:r>
              <a:rPr lang="en-US" sz="2400" dirty="0">
                <a:solidFill>
                  <a:srgbClr val="000000"/>
                </a:solidFill>
                <a:latin typeface="+mn-lt"/>
              </a:rPr>
              <a:t> function </a:t>
            </a:r>
            <a:r>
              <a:rPr lang="en-US" sz="2400" dirty="0" smtClean="0">
                <a:solidFill>
                  <a:srgbClr val="000000"/>
                </a:solidFill>
                <a:latin typeface="+mn-lt"/>
              </a:rPr>
              <a:t>(Figure </a:t>
            </a:r>
            <a:r>
              <a:rPr lang="en-US" sz="2400" dirty="0">
                <a:solidFill>
                  <a:srgbClr val="000000"/>
                </a:solidFill>
                <a:latin typeface="+mn-lt"/>
              </a:rPr>
              <a:t>11.14, lines 75–84) to output the appropriate base-salaried commission employee information</a:t>
            </a:r>
            <a:r>
              <a:rPr lang="en-US" sz="2400" dirty="0" smtClean="0">
                <a:solidFill>
                  <a:srgbClr val="000000"/>
                </a:solidFill>
                <a:latin typeface="+mn-lt"/>
              </a:rPr>
              <a:t>.</a:t>
            </a:r>
            <a:endParaRPr lang="en-US" sz="2400" dirty="0">
              <a:solidFill>
                <a:srgbClr val="000000"/>
              </a:solidFill>
              <a:latin typeface="+mn-lt"/>
            </a:endParaRPr>
          </a:p>
          <a:p>
            <a:pPr eaLnBrk="1" hangingPunct="1">
              <a:defRPr/>
            </a:pPr>
            <a:r>
              <a:rPr lang="en-US" sz="2400" dirty="0">
                <a:solidFill>
                  <a:srgbClr val="000000"/>
                </a:solidFill>
                <a:latin typeface="+mn-lt"/>
              </a:rPr>
              <a:t>By using inheritance and by calling member functions that hide the data and ensure consistency, we’ve efficiently and effectively constructed a well-engineered class</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2813915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11.4 Constructors </a:t>
            </a:r>
            <a:r>
              <a:rPr lang="en-US" dirty="0">
                <a:solidFill>
                  <a:schemeClr val="tx2"/>
                </a:solidFill>
              </a:rPr>
              <a:t>and Destructors in Derived </a:t>
            </a:r>
            <a:r>
              <a:rPr lang="en-US" dirty="0" smtClean="0">
                <a:solidFill>
                  <a:schemeClr val="tx2"/>
                </a:solidFill>
              </a:rPr>
              <a:t>Classes </a:t>
            </a:r>
            <a:r>
              <a:rPr lang="en-US" sz="2000" b="0" dirty="0" smtClean="0">
                <a:solidFill>
                  <a:schemeClr val="tx2"/>
                </a:solidFill>
              </a:rPr>
              <a:t>(1 of 6)</a:t>
            </a:r>
            <a:endParaRPr lang="en-IN"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1800" dirty="0">
                <a:solidFill>
                  <a:srgbClr val="000000"/>
                </a:solidFill>
                <a:latin typeface="+mn-lt"/>
              </a:rPr>
              <a:t>Instantiating a derived-class object begins a </a:t>
            </a:r>
            <a:r>
              <a:rPr lang="en-US" altLang="en-US" sz="1800" b="1" dirty="0">
                <a:solidFill>
                  <a:srgbClr val="000000"/>
                </a:solidFill>
                <a:latin typeface="+mn-lt"/>
              </a:rPr>
              <a:t>chain</a:t>
            </a:r>
            <a:r>
              <a:rPr lang="en-US" altLang="en-US" sz="1800" dirty="0">
                <a:solidFill>
                  <a:srgbClr val="000000"/>
                </a:solidFill>
                <a:latin typeface="+mn-lt"/>
              </a:rPr>
              <a:t> of constructor calls in which the derived-class constructor, before performing its own tasks, invokes its direct base class’s constructor either explicitly (via a base-class member initializer) or implicitly (calling the base class’s default constructor).</a:t>
            </a:r>
          </a:p>
          <a:p>
            <a:pPr eaLnBrk="1" hangingPunct="1"/>
            <a:r>
              <a:rPr lang="en-US" altLang="en-US" sz="1800" dirty="0">
                <a:solidFill>
                  <a:srgbClr val="000000"/>
                </a:solidFill>
                <a:latin typeface="+mn-lt"/>
              </a:rPr>
              <a:t>If the base class is derived from another class, the base-class constructor is required to invoke the constructor of the next class up in the hierarchy, and so on.</a:t>
            </a:r>
          </a:p>
          <a:p>
            <a:pPr eaLnBrk="1" hangingPunct="1"/>
            <a:r>
              <a:rPr lang="en-US" altLang="en-US" sz="1800" dirty="0">
                <a:solidFill>
                  <a:srgbClr val="000000"/>
                </a:solidFill>
                <a:latin typeface="+mn-lt"/>
              </a:rPr>
              <a:t>The last constructor called in this chain is the constructor of the class at the base of the hierarchy, whose body actually finishes executing </a:t>
            </a:r>
            <a:r>
              <a:rPr lang="en-US" altLang="en-US" sz="1800" b="1" dirty="0">
                <a:solidFill>
                  <a:srgbClr val="000000"/>
                </a:solidFill>
                <a:latin typeface="+mn-lt"/>
              </a:rPr>
              <a:t>first</a:t>
            </a:r>
            <a:r>
              <a:rPr lang="en-US" altLang="en-US" sz="1800" dirty="0">
                <a:solidFill>
                  <a:srgbClr val="000000"/>
                </a:solidFill>
                <a:latin typeface="+mn-lt"/>
              </a:rPr>
              <a:t>.</a:t>
            </a:r>
          </a:p>
          <a:p>
            <a:pPr eaLnBrk="1" hangingPunct="1"/>
            <a:r>
              <a:rPr lang="en-US" altLang="en-US" sz="1800" dirty="0">
                <a:solidFill>
                  <a:srgbClr val="000000"/>
                </a:solidFill>
                <a:latin typeface="+mn-lt"/>
              </a:rPr>
              <a:t>The most derived-class constructor’s body finishes executing </a:t>
            </a:r>
            <a:r>
              <a:rPr lang="en-US" altLang="en-US" sz="1800" b="1" dirty="0">
                <a:solidFill>
                  <a:srgbClr val="000000"/>
                </a:solidFill>
                <a:latin typeface="+mn-lt"/>
              </a:rPr>
              <a:t>last</a:t>
            </a:r>
            <a:r>
              <a:rPr lang="en-US" altLang="en-US" sz="1800" dirty="0">
                <a:solidFill>
                  <a:srgbClr val="000000"/>
                </a:solidFill>
                <a:latin typeface="+mn-lt"/>
              </a:rPr>
              <a:t>.</a:t>
            </a:r>
          </a:p>
          <a:p>
            <a:pPr eaLnBrk="1" hangingPunct="1"/>
            <a:r>
              <a:rPr lang="en-US" altLang="en-US" sz="1800" dirty="0">
                <a:solidFill>
                  <a:srgbClr val="000000"/>
                </a:solidFill>
                <a:latin typeface="+mn-lt"/>
              </a:rPr>
              <a:t>Each base-class constructor initializes the base-class data members that the derived-class object inherits</a:t>
            </a:r>
            <a:r>
              <a:rPr lang="en-US" altLang="en-US" sz="1800" dirty="0" smtClean="0">
                <a:solidFill>
                  <a:srgbClr val="000000"/>
                </a:solidFill>
                <a:latin typeface="+mn-lt"/>
              </a:rPr>
              <a:t>.</a:t>
            </a:r>
            <a:endParaRPr lang="en-US" altLang="en-US" sz="1800" dirty="0">
              <a:solidFill>
                <a:srgbClr val="000000"/>
              </a:solidFill>
              <a:latin typeface="+mn-lt"/>
            </a:endParaRPr>
          </a:p>
        </p:txBody>
      </p:sp>
    </p:spTree>
    <p:extLst>
      <p:ext uri="{BB962C8B-B14F-4D97-AF65-F5344CB8AC3E}">
        <p14:creationId xmlns:p14="http://schemas.microsoft.com/office/powerpoint/2010/main" val="3165878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11.4 </a:t>
            </a:r>
            <a:r>
              <a:rPr lang="en-US" dirty="0" smtClean="0">
                <a:solidFill>
                  <a:schemeClr val="tx2"/>
                </a:solidFill>
              </a:rPr>
              <a:t>Constructors </a:t>
            </a:r>
            <a:r>
              <a:rPr lang="en-US" dirty="0">
                <a:solidFill>
                  <a:schemeClr val="tx2"/>
                </a:solidFill>
              </a:rPr>
              <a:t>and Destructors in Derived </a:t>
            </a:r>
            <a:r>
              <a:rPr lang="en-US" dirty="0" smtClean="0">
                <a:solidFill>
                  <a:schemeClr val="tx2"/>
                </a:solidFill>
              </a:rPr>
              <a:t>Classes </a:t>
            </a:r>
            <a:r>
              <a:rPr lang="en-US" sz="2000" b="0" dirty="0" smtClean="0">
                <a:solidFill>
                  <a:schemeClr val="tx2"/>
                </a:solidFill>
              </a:rPr>
              <a:t>(2 of 6)</a:t>
            </a:r>
            <a:endParaRPr lang="en-US"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1800" dirty="0">
                <a:solidFill>
                  <a:srgbClr val="000000"/>
                </a:solidFill>
                <a:latin typeface="+mn-lt"/>
              </a:rPr>
              <a:t>Instantiating a derived-class object begins a </a:t>
            </a:r>
            <a:r>
              <a:rPr lang="en-US" altLang="en-US" sz="1800" b="1" dirty="0" smtClean="0">
                <a:solidFill>
                  <a:srgbClr val="000000"/>
                </a:solidFill>
                <a:latin typeface="+mn-lt"/>
              </a:rPr>
              <a:t>chain</a:t>
            </a:r>
            <a:r>
              <a:rPr lang="en-US" altLang="en-US" sz="1800" dirty="0" smtClean="0">
                <a:solidFill>
                  <a:srgbClr val="000000"/>
                </a:solidFill>
                <a:latin typeface="+mn-lt"/>
              </a:rPr>
              <a:t> of </a:t>
            </a:r>
            <a:r>
              <a:rPr lang="en-US" altLang="en-US" sz="1800" dirty="0">
                <a:solidFill>
                  <a:srgbClr val="000000"/>
                </a:solidFill>
                <a:latin typeface="+mn-lt"/>
              </a:rPr>
              <a:t>constructor calls in which the derived-class constructor, before </a:t>
            </a:r>
            <a:r>
              <a:rPr lang="en-US" altLang="en-US" sz="1800" dirty="0" smtClean="0">
                <a:solidFill>
                  <a:srgbClr val="000000"/>
                </a:solidFill>
                <a:latin typeface="+mn-lt"/>
              </a:rPr>
              <a:t>performing </a:t>
            </a:r>
            <a:r>
              <a:rPr lang="en-US" altLang="en-US" sz="1800" dirty="0">
                <a:solidFill>
                  <a:srgbClr val="000000"/>
                </a:solidFill>
                <a:latin typeface="+mn-lt"/>
              </a:rPr>
              <a:t>its own tasks, invokes its direct base class’s constructor either explicitly (via a base-class member initializer) or implicitly (calling the base class’s default constructor).</a:t>
            </a:r>
          </a:p>
          <a:p>
            <a:pPr eaLnBrk="1" hangingPunct="1"/>
            <a:r>
              <a:rPr lang="en-US" altLang="en-US" sz="1800" dirty="0">
                <a:solidFill>
                  <a:srgbClr val="000000"/>
                </a:solidFill>
                <a:latin typeface="+mn-lt"/>
              </a:rPr>
              <a:t>If the base class is derived from another class, the base-class constructor is required to invoke the constructor of the next class up in the hierarchy, and so on.</a:t>
            </a:r>
          </a:p>
          <a:p>
            <a:pPr eaLnBrk="1" hangingPunct="1"/>
            <a:r>
              <a:rPr lang="en-US" altLang="en-US" sz="1800" dirty="0">
                <a:solidFill>
                  <a:srgbClr val="000000"/>
                </a:solidFill>
                <a:latin typeface="+mn-lt"/>
              </a:rPr>
              <a:t>The last constructor called in this chain is the constructor of the class at the base of the hierarchy, whose body actually finishes executing </a:t>
            </a:r>
            <a:r>
              <a:rPr lang="en-US" altLang="en-US" sz="1800" b="1" dirty="0">
                <a:solidFill>
                  <a:srgbClr val="000000"/>
                </a:solidFill>
                <a:latin typeface="+mn-lt"/>
              </a:rPr>
              <a:t>first.</a:t>
            </a:r>
          </a:p>
          <a:p>
            <a:pPr eaLnBrk="1" hangingPunct="1"/>
            <a:r>
              <a:rPr lang="en-US" altLang="en-US" sz="1800" dirty="0">
                <a:solidFill>
                  <a:srgbClr val="000000"/>
                </a:solidFill>
                <a:latin typeface="+mn-lt"/>
              </a:rPr>
              <a:t>The most derived-class constructor’s body finishes executing </a:t>
            </a:r>
            <a:r>
              <a:rPr lang="en-US" altLang="en-US" sz="1800" b="1" dirty="0">
                <a:solidFill>
                  <a:srgbClr val="000000"/>
                </a:solidFill>
                <a:latin typeface="+mn-lt"/>
              </a:rPr>
              <a:t>last.</a:t>
            </a:r>
          </a:p>
          <a:p>
            <a:pPr eaLnBrk="1" hangingPunct="1"/>
            <a:r>
              <a:rPr lang="en-US" altLang="en-US" sz="1800" dirty="0">
                <a:solidFill>
                  <a:srgbClr val="000000"/>
                </a:solidFill>
                <a:latin typeface="+mn-lt"/>
              </a:rPr>
              <a:t>Each base-class constructor initializes the base-class data members that the derived-class object inherits</a:t>
            </a:r>
            <a:r>
              <a:rPr lang="en-US" altLang="en-US" sz="1800" dirty="0" smtClean="0">
                <a:solidFill>
                  <a:srgbClr val="000000"/>
                </a:solidFill>
                <a:latin typeface="+mn-lt"/>
              </a:rPr>
              <a:t>.</a:t>
            </a:r>
            <a:endParaRPr lang="en-US" altLang="en-US" sz="1800" dirty="0">
              <a:solidFill>
                <a:srgbClr val="000000"/>
              </a:solidFill>
              <a:latin typeface="+mn-lt"/>
            </a:endParaRPr>
          </a:p>
        </p:txBody>
      </p:sp>
    </p:spTree>
    <p:extLst>
      <p:ext uri="{BB962C8B-B14F-4D97-AF65-F5344CB8AC3E}">
        <p14:creationId xmlns:p14="http://schemas.microsoft.com/office/powerpoint/2010/main" val="38997997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 Observation 11.6</a:t>
            </a:r>
          </a:p>
        </p:txBody>
      </p:sp>
      <p:sp>
        <p:nvSpPr>
          <p:cNvPr id="3" name="Text Placeholder 2"/>
          <p:cNvSpPr>
            <a:spLocks noGrp="1"/>
          </p:cNvSpPr>
          <p:nvPr>
            <p:ph type="body" idx="1"/>
          </p:nvPr>
        </p:nvSpPr>
        <p:spPr/>
        <p:txBody>
          <a:bodyPr/>
          <a:lstStyle/>
          <a:p>
            <a:pPr marL="0" indent="0">
              <a:buNone/>
            </a:pPr>
            <a:r>
              <a:rPr lang="en-IN" sz="2400" dirty="0">
                <a:latin typeface="+mn-lt"/>
              </a:rPr>
              <a:t>When a program creates a derived-class object, the derived-class constructor </a:t>
            </a:r>
            <a:r>
              <a:rPr lang="en-IN" sz="2400" dirty="0" smtClean="0">
                <a:latin typeface="+mn-lt"/>
              </a:rPr>
              <a:t>immediately calls </a:t>
            </a:r>
            <a:r>
              <a:rPr lang="en-IN" sz="2400" dirty="0">
                <a:latin typeface="+mn-lt"/>
              </a:rPr>
              <a:t>the base-class constructor, the base-class constructor’s body executes, then the </a:t>
            </a:r>
            <a:r>
              <a:rPr lang="en-IN" sz="2400" dirty="0" smtClean="0">
                <a:latin typeface="+mn-lt"/>
              </a:rPr>
              <a:t>derived class’s member initializers execute and finally the derived-class constructor’s body executes. This process cascades up the hierarchy if it contains more than two levels.</a:t>
            </a:r>
            <a:endParaRPr lang="en-IN" sz="2400" dirty="0">
              <a:latin typeface="+mn-lt"/>
            </a:endParaRPr>
          </a:p>
        </p:txBody>
      </p:sp>
    </p:spTree>
    <p:extLst>
      <p:ext uri="{BB962C8B-B14F-4D97-AF65-F5344CB8AC3E}">
        <p14:creationId xmlns:p14="http://schemas.microsoft.com/office/powerpoint/2010/main" val="957028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11.4 Constructors and Destructors in Derived Classes </a:t>
            </a:r>
            <a:r>
              <a:rPr lang="en-US" sz="2000" b="0" dirty="0" smtClean="0">
                <a:solidFill>
                  <a:schemeClr val="tx2"/>
                </a:solidFill>
              </a:rPr>
              <a:t>(3 </a:t>
            </a:r>
            <a:r>
              <a:rPr lang="en-US" sz="2000" b="0" dirty="0">
                <a:solidFill>
                  <a:schemeClr val="tx2"/>
                </a:solidFill>
              </a:rPr>
              <a:t>of </a:t>
            </a:r>
            <a:r>
              <a:rPr lang="en-US" sz="2000" b="0" dirty="0" smtClean="0">
                <a:solidFill>
                  <a:schemeClr val="tx2"/>
                </a:solidFill>
              </a:rPr>
              <a:t>6)</a:t>
            </a:r>
            <a:endParaRPr lang="en-US" dirty="0"/>
          </a:p>
        </p:txBody>
      </p:sp>
      <p:sp>
        <p:nvSpPr>
          <p:cNvPr id="3" name="Text Placeholder 2"/>
          <p:cNvSpPr>
            <a:spLocks noGrp="1"/>
          </p:cNvSpPr>
          <p:nvPr>
            <p:ph type="body" idx="1"/>
          </p:nvPr>
        </p:nvSpPr>
        <p:spPr/>
        <p:txBody>
          <a:bodyPr/>
          <a:lstStyle/>
          <a:p>
            <a:pPr eaLnBrk="1" hangingPunct="1"/>
            <a:r>
              <a:rPr lang="en-US" altLang="en-US" sz="2000" dirty="0">
                <a:solidFill>
                  <a:srgbClr val="000000"/>
                </a:solidFill>
                <a:latin typeface="+mn-lt"/>
              </a:rPr>
              <a:t>When a derived-class object is destroyed, the program calls that object’s destructor.</a:t>
            </a:r>
          </a:p>
          <a:p>
            <a:pPr eaLnBrk="1" hangingPunct="1"/>
            <a:r>
              <a:rPr lang="en-US" altLang="en-US" sz="2000" dirty="0">
                <a:solidFill>
                  <a:srgbClr val="000000"/>
                </a:solidFill>
                <a:latin typeface="+mn-lt"/>
              </a:rPr>
              <a:t>This begins a chain (or cascade) of destructor calls in which the derived-class destructor and the destructors of the direct and indirect base classes and the classes’ members execute in </a:t>
            </a:r>
            <a:r>
              <a:rPr lang="en-US" altLang="en-US" sz="2000" b="1" dirty="0">
                <a:solidFill>
                  <a:srgbClr val="000000"/>
                </a:solidFill>
                <a:latin typeface="+mn-lt"/>
              </a:rPr>
              <a:t>reverse</a:t>
            </a:r>
            <a:r>
              <a:rPr lang="en-US" altLang="en-US" sz="2000" dirty="0">
                <a:solidFill>
                  <a:srgbClr val="000000"/>
                </a:solidFill>
                <a:latin typeface="+mn-lt"/>
              </a:rPr>
              <a:t> of the order in which the constructors executed.</a:t>
            </a:r>
          </a:p>
          <a:p>
            <a:pPr eaLnBrk="1" hangingPunct="1"/>
            <a:r>
              <a:rPr lang="en-US" altLang="en-US" sz="2000" dirty="0">
                <a:solidFill>
                  <a:srgbClr val="000000"/>
                </a:solidFill>
                <a:latin typeface="+mn-lt"/>
              </a:rPr>
              <a:t>When a derived-class object’s destructor is called, the destructor performs its task, then invokes the destructor of the next base class up the hierarchy.</a:t>
            </a:r>
          </a:p>
          <a:p>
            <a:pPr eaLnBrk="1" hangingPunct="1"/>
            <a:r>
              <a:rPr lang="en-US" altLang="en-US" sz="2000" dirty="0">
                <a:solidFill>
                  <a:srgbClr val="000000"/>
                </a:solidFill>
                <a:latin typeface="+mn-lt"/>
              </a:rPr>
              <a:t>This process repeats until the destructor of the final base class at the top of the hierarchy is called.</a:t>
            </a:r>
          </a:p>
          <a:p>
            <a:pPr eaLnBrk="1" hangingPunct="1"/>
            <a:r>
              <a:rPr lang="en-US" altLang="en-US" sz="2000" dirty="0">
                <a:solidFill>
                  <a:srgbClr val="000000"/>
                </a:solidFill>
                <a:latin typeface="+mn-lt"/>
              </a:rPr>
              <a:t>Then the object is removed from memory.</a:t>
            </a:r>
          </a:p>
        </p:txBody>
      </p:sp>
    </p:spTree>
    <p:extLst>
      <p:ext uri="{BB962C8B-B14F-4D97-AF65-F5344CB8AC3E}">
        <p14:creationId xmlns:p14="http://schemas.microsoft.com/office/powerpoint/2010/main" val="2231666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 Observation </a:t>
            </a:r>
            <a:r>
              <a:rPr lang="en-IN" dirty="0" smtClean="0"/>
              <a:t>11.7</a:t>
            </a:r>
            <a:endParaRPr lang="en-US" dirty="0"/>
          </a:p>
        </p:txBody>
      </p:sp>
      <p:sp>
        <p:nvSpPr>
          <p:cNvPr id="3" name="Text Placeholder 2"/>
          <p:cNvSpPr>
            <a:spLocks noGrp="1"/>
          </p:cNvSpPr>
          <p:nvPr>
            <p:ph type="body" idx="1"/>
          </p:nvPr>
        </p:nvSpPr>
        <p:spPr/>
        <p:txBody>
          <a:bodyPr/>
          <a:lstStyle/>
          <a:p>
            <a:pPr marL="0" indent="0">
              <a:buNone/>
            </a:pPr>
            <a:r>
              <a:rPr lang="en-US" sz="2400" dirty="0">
                <a:latin typeface="+mn-lt"/>
              </a:rPr>
              <a:t>Suppose that we create an object of a derived class where both the base class and the </a:t>
            </a:r>
            <a:r>
              <a:rPr lang="en-US" sz="2400" dirty="0" smtClean="0">
                <a:latin typeface="+mn-lt"/>
              </a:rPr>
              <a:t>derived class </a:t>
            </a:r>
            <a:r>
              <a:rPr lang="en-US" sz="2400" dirty="0">
                <a:latin typeface="+mn-lt"/>
              </a:rPr>
              <a:t>contain (via composition) objects of other classes. When an object of that derived </a:t>
            </a:r>
            <a:r>
              <a:rPr lang="en-US" sz="2400" dirty="0" smtClean="0">
                <a:latin typeface="+mn-lt"/>
              </a:rPr>
              <a:t>class is </a:t>
            </a:r>
            <a:r>
              <a:rPr lang="en-US" sz="2400" dirty="0">
                <a:latin typeface="+mn-lt"/>
              </a:rPr>
              <a:t>created, first the constructors for the base class’s member objects execute, then the </a:t>
            </a:r>
            <a:r>
              <a:rPr lang="en-US" sz="2400" dirty="0" err="1" smtClean="0">
                <a:latin typeface="+mn-lt"/>
              </a:rPr>
              <a:t>baseclass</a:t>
            </a:r>
            <a:r>
              <a:rPr lang="en-US" sz="2400" dirty="0" smtClean="0">
                <a:latin typeface="+mn-lt"/>
              </a:rPr>
              <a:t> constructor </a:t>
            </a:r>
            <a:r>
              <a:rPr lang="en-US" sz="2400" dirty="0">
                <a:latin typeface="+mn-lt"/>
              </a:rPr>
              <a:t>body executes, then the constructors for the derived class’s member </a:t>
            </a:r>
            <a:r>
              <a:rPr lang="en-US" sz="2400" dirty="0" smtClean="0">
                <a:latin typeface="+mn-lt"/>
              </a:rPr>
              <a:t>objects execute</a:t>
            </a:r>
            <a:r>
              <a:rPr lang="en-US" sz="2400" dirty="0">
                <a:latin typeface="+mn-lt"/>
              </a:rPr>
              <a:t>, then the derived class’s constructor body executes. Destructors for </a:t>
            </a:r>
            <a:r>
              <a:rPr lang="en-US" sz="2400" dirty="0" smtClean="0">
                <a:latin typeface="+mn-lt"/>
              </a:rPr>
              <a:t>derived-class objects </a:t>
            </a:r>
            <a:r>
              <a:rPr lang="en-US" sz="2400" dirty="0">
                <a:latin typeface="+mn-lt"/>
              </a:rPr>
              <a:t>are called in the reverse of the order in which their corresponding constructors </a:t>
            </a:r>
            <a:r>
              <a:rPr lang="en-US" sz="2400" dirty="0" smtClean="0">
                <a:latin typeface="+mn-lt"/>
              </a:rPr>
              <a:t>are called</a:t>
            </a:r>
            <a:r>
              <a:rPr lang="en-US" sz="2400" dirty="0">
                <a:latin typeface="+mn-lt"/>
              </a:rPr>
              <a:t>.</a:t>
            </a:r>
          </a:p>
        </p:txBody>
      </p:sp>
    </p:spTree>
    <p:extLst>
      <p:ext uri="{BB962C8B-B14F-4D97-AF65-F5344CB8AC3E}">
        <p14:creationId xmlns:p14="http://schemas.microsoft.com/office/powerpoint/2010/main" val="36850909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11.4 Constructors </a:t>
            </a:r>
            <a:r>
              <a:rPr lang="en-US" dirty="0">
                <a:solidFill>
                  <a:schemeClr val="tx2"/>
                </a:solidFill>
              </a:rPr>
              <a:t>and Destructors in Derived Classes </a:t>
            </a:r>
            <a:r>
              <a:rPr lang="en-US" sz="2000" b="0" dirty="0" smtClean="0">
                <a:solidFill>
                  <a:schemeClr val="tx2"/>
                </a:solidFill>
              </a:rPr>
              <a:t>(4 </a:t>
            </a:r>
            <a:r>
              <a:rPr lang="en-US" sz="2000" b="0" dirty="0">
                <a:solidFill>
                  <a:schemeClr val="tx2"/>
                </a:solidFill>
              </a:rPr>
              <a:t>of </a:t>
            </a:r>
            <a:r>
              <a:rPr lang="en-US" sz="2000" b="0" dirty="0" smtClean="0">
                <a:solidFill>
                  <a:schemeClr val="tx2"/>
                </a:solidFill>
              </a:rPr>
              <a:t>6)</a:t>
            </a:r>
            <a:endParaRPr lang="en-IN"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Base-class constructors, destructors and overloaded assignment operators (Chapter 10) are </a:t>
            </a:r>
            <a:r>
              <a:rPr lang="en-US" altLang="en-US" sz="2400" b="1" dirty="0">
                <a:solidFill>
                  <a:srgbClr val="000000"/>
                </a:solidFill>
                <a:latin typeface="+mn-lt"/>
              </a:rPr>
              <a:t>not</a:t>
            </a:r>
            <a:r>
              <a:rPr lang="en-US" altLang="en-US" sz="2400" dirty="0">
                <a:solidFill>
                  <a:srgbClr val="000000"/>
                </a:solidFill>
                <a:latin typeface="+mn-lt"/>
              </a:rPr>
              <a:t> inherited by derived classes.</a:t>
            </a:r>
          </a:p>
          <a:p>
            <a:pPr eaLnBrk="1" hangingPunct="1"/>
            <a:r>
              <a:rPr lang="en-US" altLang="en-US" sz="2400" dirty="0">
                <a:solidFill>
                  <a:srgbClr val="000000"/>
                </a:solidFill>
                <a:latin typeface="+mn-lt"/>
              </a:rPr>
              <a:t>Derived-class constructors, destructors and overloaded assignment operators, however, can call base-class versions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97064068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9275</TotalTime>
  <Words>3802</Words>
  <Application>Microsoft Office PowerPoint</Application>
  <PresentationFormat>On-screen Show (4:3)</PresentationFormat>
  <Paragraphs>335</Paragraphs>
  <Slides>104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104</vt:i4>
      </vt:variant>
    </vt:vector>
  </HeadingPairs>
  <TitlesOfParts>
    <vt:vector size="111" baseType="lpstr">
      <vt:lpstr>Arial</vt:lpstr>
      <vt:lpstr>Consolas</vt:lpstr>
      <vt:lpstr>Noto Sans Symbols</vt:lpstr>
      <vt:lpstr>Times New Roman</vt:lpstr>
      <vt:lpstr>Verdana</vt:lpstr>
      <vt:lpstr>508 Lecture</vt:lpstr>
      <vt:lpstr>1_508 Lecture</vt:lpstr>
      <vt:lpstr>C++ How to Program: Introducing the New C++14 Standard</vt:lpstr>
      <vt:lpstr>Learning Objectives (1 of 2)</vt:lpstr>
      <vt:lpstr>Learning Objectives (2 of 2)</vt:lpstr>
      <vt:lpstr>Outline (1 of 2)</vt:lpstr>
      <vt:lpstr>Outline (2 of 2)</vt:lpstr>
      <vt:lpstr>11.1 Introduction (1 of 2)</vt:lpstr>
      <vt:lpstr>11.1 Introduction (2 of 2)</vt:lpstr>
      <vt:lpstr>11.2 Base Classes and Derived Classes (1 of 2)</vt:lpstr>
      <vt:lpstr>11.2 Base Classes and Derived Classes (2 of 2)</vt:lpstr>
      <vt:lpstr>Figure 11.1 Inheritance Examples</vt:lpstr>
      <vt:lpstr>11.2.1 CommunityMember Class Hierarchy (1 of 3)</vt:lpstr>
      <vt:lpstr>Figure 11.2 Inheritance Hierarchy for University CommunityMembers</vt:lpstr>
      <vt:lpstr>11.2.1 CommunityMember Class Hierarchy (2 of 3)</vt:lpstr>
      <vt:lpstr>11.2.1 CommunityMember Class Hierarchy (3 of 3)</vt:lpstr>
      <vt:lpstr>11.2.2 Shape Class Hierarchy</vt:lpstr>
      <vt:lpstr>Figure 11.3 Inheritance Hierarchy for Shapes</vt:lpstr>
      <vt:lpstr>11.3 Relationship Between Base and Derived Classes</vt:lpstr>
      <vt:lpstr>11.3.1 Creating and Using a CommissionEmployee Class (1 of 3)</vt:lpstr>
      <vt:lpstr>Figure 11.4 CommissionEmployee Class Definition Represents a Commission Employee (1 of 2)</vt:lpstr>
      <vt:lpstr>Figure 11.4 CommissionEmployee Class Definition Represents a Commission Employee (2 of 2)</vt:lpstr>
      <vt:lpstr>Figure 11.5 Implementation File for CommissionEmployee Class that Represents an Employee Who is Paid a Percentage of Gross Sales (1 of 4)</vt:lpstr>
      <vt:lpstr>Figure 11.5 Implementation File for CommissionEmployee Class that Represents an Employee Who is Paid a Percentage of Gross Sales (2 of 4)</vt:lpstr>
      <vt:lpstr>Figure 11.5 Implementation File for CommissionEmployee Class that Represents an Employee Who is Paid a Percentage of Gross Sales (3 of 4)</vt:lpstr>
      <vt:lpstr>Figure 11.5 Implementation File for CommissionEmployee Class that Represents an Employee Who is Paid a Percentage of Gross Sales (4 of 4)</vt:lpstr>
      <vt:lpstr>11.3.1 Creating and Using a CommissionEmployee Class (2 of 3)</vt:lpstr>
      <vt:lpstr>11.3.1 Creating and Using a CommissionEmployee Class (3 of 3)</vt:lpstr>
      <vt:lpstr>Figure 11.6 CommissionEmployee Class Test Program (1 of 3)</vt:lpstr>
      <vt:lpstr>Figure 11.6 CommissionEmployee Class Test Program (2 of 3)</vt:lpstr>
      <vt:lpstr>Figure 11.6 CommissionEmployee Class Test Program (3 of 3)</vt:lpstr>
      <vt:lpstr>11.3.2 Creating a BasePlusCommissionEmployee Class Without Using Inheritance (1 of 6)</vt:lpstr>
      <vt:lpstr>Figure 11.7 BasePlusCommissionEmployee Class Header (1 of 2)</vt:lpstr>
      <vt:lpstr>Figure 11.7 BasePlusCommissionEmployee Class Header (2 of 2)</vt:lpstr>
      <vt:lpstr>Figure 11.8 BasePlusCommissionEmployee Class Represents an Employee Who Receives a Base Salary in Addition to a Commission (1 of 6)</vt:lpstr>
      <vt:lpstr>Figure 11.8 BasePlusCommissionEmployee Class Represents an Employee Who Receives a Base Salary in Addition to a Commission (2 of 6)</vt:lpstr>
      <vt:lpstr>Figure 11.8 BasePlusCommissionEmployee Class Represents an Employee Who Receives a Base Salary in Addition to a Commission (3 of 6)</vt:lpstr>
      <vt:lpstr>Figure 11.8 BasePlusCommissionEmployee Class Represents an Employee Who Receives a Base Salary in Addition to a Commission (4 of 6)</vt:lpstr>
      <vt:lpstr>Figure 11.8 BasePlusCommissionEmployee Class Represents an Employee Who Receives a Base Salary in Addition to a Commission (5 of 6)</vt:lpstr>
      <vt:lpstr>Figure 11.8 BasePlusCommissionEmployee Class Represents an Employee Who Receives a Base Salary in Addition to a Commission (6 of 6)</vt:lpstr>
      <vt:lpstr>11.3.2 Creating a BasePlusCommissionEmployee Class Without Using Inheritance (2 of 6)</vt:lpstr>
      <vt:lpstr>11.3.2 Creating a BasePlusCommissionEmployee Class Without Using Inheritance (3 of 6)</vt:lpstr>
      <vt:lpstr>Figure 11.9 BasePlusCommissionEmployee Class Test Program (1 of 3)</vt:lpstr>
      <vt:lpstr>Figure 11.9 BasePlusCommissionEmployee Class Test Program (2 of 3)</vt:lpstr>
      <vt:lpstr>Figure 11.9 BasePlusCommissionEmployee Class Test Program (3 of 3)</vt:lpstr>
      <vt:lpstr>11.3.2 Creating a BasePlusCommissionEmployee Class Without Using Inheritance (4 of 6)</vt:lpstr>
      <vt:lpstr>11.3.2 Creating a BasePlusCommissionEmployee Class Without Using Inheritance (5 of 6)</vt:lpstr>
      <vt:lpstr>11.3.2 Creating a BasePlusCommissionEmployee Class Without Using Inheritance (6 of 6)</vt:lpstr>
      <vt:lpstr>Software Engineering Observation 11.1</vt:lpstr>
      <vt:lpstr>Software Engineering Observation 11.2</vt:lpstr>
      <vt:lpstr>11.3.3 Creating a CommissionEmployee–BasePlusCommissionEmployee Inheritance Hierarchy (1 of 10)</vt:lpstr>
      <vt:lpstr>11.3.3 Creating a CommissionEmployee–BasePlusCommissionEmployee Inheritance Hierarchy (2 of 10)</vt:lpstr>
      <vt:lpstr>11.3.3 Creating a CommissionEmployee–BasePlusCommissionEmployee Inheritance Hierarchy (3 of 10)</vt:lpstr>
      <vt:lpstr>Figure 11.10 BasePlusCommissionEmployee Class Definition Indicating Inheritance Relationship with Class CommissionEmployee (1 of 2)</vt:lpstr>
      <vt:lpstr>Figure 11.10 BasePlusCommissionEmployee Class Definition Indicating Inheritance Relationship with Class CommissionEmployee (2 of 2)</vt:lpstr>
      <vt:lpstr>Figure 11.11 BasePlusCommissionEmployee Implementation File: Private Base-Class Data Cannot be Accessed from Derived Class (1 of 4)</vt:lpstr>
      <vt:lpstr>Figure 11.11 BasePlusCommissionEmployee Implementation File: Private Base-Class Data Cannot be Accessed from Derived Class (2 of 4)</vt:lpstr>
      <vt:lpstr>Figure 11.11 BasePlusCommissionEmployee Implementation File: Private Base-Class Data Cannot be Accessed from Derived Class (3 of 4)</vt:lpstr>
      <vt:lpstr>Figure 11.11 BasePlusCommissionEmployee Implementation File: Private Base-Class Data Cannot be Accessed from Derived Class (4 of 4)</vt:lpstr>
      <vt:lpstr>11.3.3 Creating a CommissionEmployee–BasePlusCommissionEmployee Inheritance Hierarchy (4 of 10)</vt:lpstr>
      <vt:lpstr>Common Programming Error 11.1</vt:lpstr>
      <vt:lpstr>Performance Tip 11.1</vt:lpstr>
      <vt:lpstr>11.3.3 Creating a CommissionEmployee–BasePlusCommissionEmployee Inheritance Hierarchy (5 of 10)</vt:lpstr>
      <vt:lpstr>11.3.3 Creating a CommissionEmployee–BasePlusCommissionEmployee Inheritance Hierarchy (6 of 10)</vt:lpstr>
      <vt:lpstr>11.3.3 Creating a CommissionEmployee–BasePlusCommissionEmployee Inheritance Hierarchy (7 of 10)</vt:lpstr>
      <vt:lpstr>11.3.3 Creating a CommissionEmployee–BasePlusCommissionEmployee Inheritance Hierarchy (8 of 10)</vt:lpstr>
      <vt:lpstr>11.3.3 Creating a CommissionEmployee–BasePlusCommissionEmployee Inheritance Hierarchy (9 of 10)</vt:lpstr>
      <vt:lpstr>11.3.3 Creating a CommissionEmployee–BasePlusCommissionEmployee Inheritance Hierarchy (10 of 10)</vt:lpstr>
      <vt:lpstr>11.3.4 CommissionEmployee–BasePlusCommissionEmployee Inheritance Hierarchy Using Protected Data (1 of 6)</vt:lpstr>
      <vt:lpstr>11.3.4 CommissionEmployee–BasePlusCommissionEmployee Inheritance Hierarchy Using Protected Data (2 of 6)</vt:lpstr>
      <vt:lpstr>Figure 11.12 CommissionEmployee Class Definition that Declares Protected Data to Allow Access by Derived Classes (1 of 2)</vt:lpstr>
      <vt:lpstr>Figure 11.12 CommissionEmployee Class Definition that Declares Protected Data to Allow Access by Derived Classes (2 of 2)</vt:lpstr>
      <vt:lpstr>11.3.4 CommissionEmployee–BasePlusCommissionEmployee Inheritance Hierarchy Using Protected Data (3 of 6)</vt:lpstr>
      <vt:lpstr>11.3.4 CommissionEmployee–BasePlusCommissionEmployee Inheritance Hierarchy Using Protected Data (4 of 6)</vt:lpstr>
      <vt:lpstr>Figure 11.13 Protected Base-Class Data Can be Accessed from Derived Class</vt:lpstr>
      <vt:lpstr>11.3.4 CommissionEmployee–BasePlusCommissionEmployee Inheritance Hierarchy Using Protected Data (5 of 6)</vt:lpstr>
      <vt:lpstr>Software Engineering Observation 11.3</vt:lpstr>
      <vt:lpstr>11.3.4 CommissionEmployee–BasePlusCommissionEmployee Inheritance Hierarchy Using Protected Data (6 of 6)</vt:lpstr>
      <vt:lpstr>Software Engineering Observation 11.4</vt:lpstr>
      <vt:lpstr>Software Engineering Observation 11.5</vt:lpstr>
      <vt:lpstr>11.3.5 CommissionEmployee–BasePlusCommissionEmployee Inheritance Hierarchy Using Private Data (1 of 5)</vt:lpstr>
      <vt:lpstr>11.3.5 CommissionEmployee–BasePlusCommissionEmployee Inheritance Hierarchy Using Private Data (2 of 5)</vt:lpstr>
      <vt:lpstr>Figure 11.14 CommissionEmployee Class Implementation File: CommissionEmployee Class Uses Member Functions to Manipulate its Private Data (1 of 5)</vt:lpstr>
      <vt:lpstr>Figure 11.14 CommissionEmployee Class Implementation File: CommissionEmployee Class Uses Member Functions to Manipulate its Private Data (2 of 5)</vt:lpstr>
      <vt:lpstr>Figure 11.14 CommissionEmployee Class Implementation File: CommissionEmployee Class Uses Member Functions to Manipulate its Private Data (3 of 5)</vt:lpstr>
      <vt:lpstr>Figure 11.14 CommissionEmployee Class Implementation File: CommissionEmployee Class Uses Member Functions to Manipulate its Private Data (4 of 5)</vt:lpstr>
      <vt:lpstr>Figure 11.14 CommissionEmployee Class Implementation File: CommissionEmployee Class Uses Member Functions to Manipulate its Private Data (5 of 5)</vt:lpstr>
      <vt:lpstr>Performance Tip 11.2</vt:lpstr>
      <vt:lpstr>11.3.5 CommissionEmployee–BasePlusCommissionEmployee Inheritance Hierarchy Using Private Data (3 of 5)</vt:lpstr>
      <vt:lpstr>Figure 11.15 BasePlusCommissionEmployee Class that Inherits from Class CommissionEmployee but Cannot Directly Access the Class’s Private Data (1 of 3)</vt:lpstr>
      <vt:lpstr>Figure 11.15 BasePlusCommissionEmployee Class that Inherits from Class CommissionEmployee but Cannot Directly Access the Class’s Private Data (2 of 3)</vt:lpstr>
      <vt:lpstr>Figure 11.15 BasePlusCommissionEmployee Class that Inherits from Class CommissionEmployee but Cannot Directly Access the Class’s Private Data (3 of 3)</vt:lpstr>
      <vt:lpstr>11.3.5 CommissionEmployee–BasePlusCommissionEmployee Inheritance Hierarchy Using private Data (4 of 5)</vt:lpstr>
      <vt:lpstr>Common Programming Error 11.2</vt:lpstr>
      <vt:lpstr>11.3.5 CommissionEmployee–BasePlusCommissionEmployee Inheritance Hierarchy Using private Data (5 of 5)</vt:lpstr>
      <vt:lpstr>11.4 Constructors and Destructors in Derived Classes (1 of 6)</vt:lpstr>
      <vt:lpstr>11.4 Constructors and Destructors in Derived Classes (2 of 6)</vt:lpstr>
      <vt:lpstr>Software Engineering Observation 11.6</vt:lpstr>
      <vt:lpstr>11.4 Constructors and Destructors in Derived Classes (3 of 6)</vt:lpstr>
      <vt:lpstr>Software Engineering Observation 11.7</vt:lpstr>
      <vt:lpstr>11.4 Constructors and Destructors in Derived Classes (4 of 6)</vt:lpstr>
      <vt:lpstr>11.4 Constructors and Destructors in Derived Classes (5 of 6)</vt:lpstr>
      <vt:lpstr>11.4 Constructors and Destructors in Derived Classes (6 of 6)</vt:lpstr>
      <vt:lpstr>11.5 Public, Protected and Private Inheritance</vt:lpstr>
      <vt:lpstr>Figure 11.16 Summary of Base-Class Member Accessibility in a Derived Class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Introducing the New C++14 Standard, 10e</dc:title>
  <dc:subject>Computer Science</dc:subject>
  <dc:creator>Paul Deitel/Harvey Deitel</dc:creator>
  <cp:keywords>C++ How to Program</cp:keywords>
  <cp:lastModifiedBy>P, Pavendan (Cognizant)</cp:lastModifiedBy>
  <cp:revision>1166</cp:revision>
  <dcterms:modified xsi:type="dcterms:W3CDTF">2018-04-20T03:51:21Z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