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9"/>
  </p:notesMasterIdLst>
  <p:handoutMasterIdLst>
    <p:handoutMasterId r:id="rId80"/>
  </p:handoutMasterIdLst>
  <p:sldIdLst>
    <p:sldId id="380"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 id="377" r:id="rId75"/>
    <p:sldId id="378" r:id="rId76"/>
    <p:sldId id="379" r:id="rId77"/>
    <p:sldId id="305" r:id="rId7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8" autoAdjust="0"/>
    <p:restoredTop sz="86386" autoAdjust="0"/>
  </p:normalViewPr>
  <p:slideViewPr>
    <p:cSldViewPr snapToGrid="0" snapToObjects="1">
      <p:cViewPr varScale="1">
        <p:scale>
          <a:sx n="70" d="100"/>
          <a:sy n="70" d="100"/>
        </p:scale>
        <p:origin x="115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18" Type="http://schemas.openxmlformats.org/officeDocument/2006/relationships/image" Target="../media/image45.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17" Type="http://schemas.openxmlformats.org/officeDocument/2006/relationships/image" Target="../media/image44.wmf"/><Relationship Id="rId2" Type="http://schemas.openxmlformats.org/officeDocument/2006/relationships/image" Target="../media/image29.wmf"/><Relationship Id="rId16" Type="http://schemas.openxmlformats.org/officeDocument/2006/relationships/image" Target="../media/image43.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5" Type="http://schemas.openxmlformats.org/officeDocument/2006/relationships/image" Target="../media/image6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15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54708" y="6449931"/>
            <a:ext cx="6105194" cy="245837"/>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6.bin"/><Relationship Id="rId18" Type="http://schemas.openxmlformats.org/officeDocument/2006/relationships/image" Target="../media/image1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6.wmf"/><Relationship Id="rId17" Type="http://schemas.openxmlformats.org/officeDocument/2006/relationships/oleObject" Target="../embeddings/oleObject8.bin"/><Relationship Id="rId2" Type="http://schemas.openxmlformats.org/officeDocument/2006/relationships/slideLayout" Target="../slideLayouts/slideLayout3.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5.wmf"/><Relationship Id="rId19" Type="http://schemas.openxmlformats.org/officeDocument/2006/relationships/oleObject" Target="../embeddings/oleObject9.bin"/><Relationship Id="rId4" Type="http://schemas.openxmlformats.org/officeDocument/2006/relationships/image" Target="../media/image12.wmf"/><Relationship Id="rId9" Type="http://schemas.openxmlformats.org/officeDocument/2006/relationships/oleObject" Target="../embeddings/oleObject4.bin"/><Relationship Id="rId14" Type="http://schemas.openxmlformats.org/officeDocument/2006/relationships/image" Target="../media/image17.wmf"/><Relationship Id="rId22" Type="http://schemas.openxmlformats.org/officeDocument/2006/relationships/image" Target="../media/image2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5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3" Type="http://schemas.openxmlformats.org/officeDocument/2006/relationships/oleObject" Target="../embeddings/oleObject21.bin"/><Relationship Id="rId18" Type="http://schemas.openxmlformats.org/officeDocument/2006/relationships/image" Target="../media/image35.wmf"/><Relationship Id="rId26" Type="http://schemas.openxmlformats.org/officeDocument/2006/relationships/image" Target="../media/image39.wmf"/><Relationship Id="rId21" Type="http://schemas.openxmlformats.org/officeDocument/2006/relationships/oleObject" Target="../embeddings/oleObject25.bin"/><Relationship Id="rId34" Type="http://schemas.openxmlformats.org/officeDocument/2006/relationships/image" Target="../media/image43.wmf"/><Relationship Id="rId7" Type="http://schemas.openxmlformats.org/officeDocument/2006/relationships/oleObject" Target="../embeddings/oleObject18.bin"/><Relationship Id="rId12" Type="http://schemas.openxmlformats.org/officeDocument/2006/relationships/image" Target="../media/image32.wmf"/><Relationship Id="rId17" Type="http://schemas.openxmlformats.org/officeDocument/2006/relationships/oleObject" Target="../embeddings/oleObject23.bin"/><Relationship Id="rId25" Type="http://schemas.openxmlformats.org/officeDocument/2006/relationships/oleObject" Target="../embeddings/oleObject27.bin"/><Relationship Id="rId33" Type="http://schemas.openxmlformats.org/officeDocument/2006/relationships/oleObject" Target="../embeddings/oleObject31.bin"/><Relationship Id="rId38" Type="http://schemas.openxmlformats.org/officeDocument/2006/relationships/image" Target="../media/image45.wmf"/><Relationship Id="rId2" Type="http://schemas.openxmlformats.org/officeDocument/2006/relationships/slideLayout" Target="../slideLayouts/slideLayout10.xml"/><Relationship Id="rId16" Type="http://schemas.openxmlformats.org/officeDocument/2006/relationships/image" Target="../media/image34.wmf"/><Relationship Id="rId20" Type="http://schemas.openxmlformats.org/officeDocument/2006/relationships/image" Target="../media/image36.wmf"/><Relationship Id="rId29" Type="http://schemas.openxmlformats.org/officeDocument/2006/relationships/oleObject" Target="../embeddings/oleObject29.bin"/><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20.bin"/><Relationship Id="rId24" Type="http://schemas.openxmlformats.org/officeDocument/2006/relationships/image" Target="../media/image38.wmf"/><Relationship Id="rId32" Type="http://schemas.openxmlformats.org/officeDocument/2006/relationships/image" Target="../media/image42.wmf"/><Relationship Id="rId37" Type="http://schemas.openxmlformats.org/officeDocument/2006/relationships/oleObject" Target="../embeddings/oleObject33.bin"/><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28" Type="http://schemas.openxmlformats.org/officeDocument/2006/relationships/image" Target="../media/image40.wmf"/><Relationship Id="rId36" Type="http://schemas.openxmlformats.org/officeDocument/2006/relationships/image" Target="../media/image44.wmf"/><Relationship Id="rId10" Type="http://schemas.openxmlformats.org/officeDocument/2006/relationships/image" Target="../media/image31.wmf"/><Relationship Id="rId19" Type="http://schemas.openxmlformats.org/officeDocument/2006/relationships/oleObject" Target="../embeddings/oleObject24.bin"/><Relationship Id="rId31" Type="http://schemas.openxmlformats.org/officeDocument/2006/relationships/oleObject" Target="../embeddings/oleObject30.bin"/><Relationship Id="rId4" Type="http://schemas.openxmlformats.org/officeDocument/2006/relationships/image" Target="../media/image28.wmf"/><Relationship Id="rId9" Type="http://schemas.openxmlformats.org/officeDocument/2006/relationships/oleObject" Target="../embeddings/oleObject19.bin"/><Relationship Id="rId14" Type="http://schemas.openxmlformats.org/officeDocument/2006/relationships/image" Target="../media/image33.wmf"/><Relationship Id="rId22" Type="http://schemas.openxmlformats.org/officeDocument/2006/relationships/image" Target="../media/image37.wmf"/><Relationship Id="rId27" Type="http://schemas.openxmlformats.org/officeDocument/2006/relationships/oleObject" Target="../embeddings/oleObject28.bin"/><Relationship Id="rId30" Type="http://schemas.openxmlformats.org/officeDocument/2006/relationships/image" Target="../media/image41.wmf"/><Relationship Id="rId35" Type="http://schemas.openxmlformats.org/officeDocument/2006/relationships/oleObject" Target="../embeddings/oleObject32.bin"/><Relationship Id="rId8" Type="http://schemas.openxmlformats.org/officeDocument/2006/relationships/image" Target="../media/image30.wmf"/><Relationship Id="rId3"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9.bin"/><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53.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3.xml"/><Relationship Id="rId16" Type="http://schemas.openxmlformats.org/officeDocument/2006/relationships/image" Target="../media/image55.wmf"/><Relationship Id="rId20" Type="http://schemas.openxmlformats.org/officeDocument/2006/relationships/image" Target="../media/image57.wmf"/><Relationship Id="rId29" Type="http://schemas.openxmlformats.org/officeDocument/2006/relationships/oleObject" Target="../embeddings/oleObject47.bin"/><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oleObject" Target="../embeddings/oleObject38.bin"/><Relationship Id="rId24" Type="http://schemas.openxmlformats.org/officeDocument/2006/relationships/image" Target="../media/image59.wmf"/><Relationship Id="rId32" Type="http://schemas.openxmlformats.org/officeDocument/2006/relationships/image" Target="../media/image63.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61.wmf"/><Relationship Id="rId10" Type="http://schemas.openxmlformats.org/officeDocument/2006/relationships/image" Target="../media/image52.wmf"/><Relationship Id="rId19" Type="http://schemas.openxmlformats.org/officeDocument/2006/relationships/oleObject" Target="../embeddings/oleObject42.bin"/><Relationship Id="rId31" Type="http://schemas.openxmlformats.org/officeDocument/2006/relationships/oleObject" Target="../embeddings/oleObject48.bin"/><Relationship Id="rId4" Type="http://schemas.openxmlformats.org/officeDocument/2006/relationships/image" Target="../media/image49.wmf"/><Relationship Id="rId9" Type="http://schemas.openxmlformats.org/officeDocument/2006/relationships/oleObject" Target="../embeddings/oleObject37.bin"/><Relationship Id="rId14" Type="http://schemas.openxmlformats.org/officeDocument/2006/relationships/image" Target="../media/image54.wmf"/><Relationship Id="rId22" Type="http://schemas.openxmlformats.org/officeDocument/2006/relationships/image" Target="../media/image58.wmf"/><Relationship Id="rId27" Type="http://schemas.openxmlformats.org/officeDocument/2006/relationships/oleObject" Target="../embeddings/oleObject46.bin"/><Relationship Id="rId30" Type="http://schemas.openxmlformats.org/officeDocument/2006/relationships/image" Target="../media/image6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423"/>
            <a:ext cx="8363663" cy="942817"/>
          </a:xfrm>
        </p:spPr>
        <p:txBody>
          <a:bodyPr anchor="ctr"/>
          <a:lstStyle/>
          <a:p>
            <a:r>
              <a:rPr lang="en-US" dirty="0"/>
              <a:t>C++ How to Program: Introducing the New C++14 Standard</a:t>
            </a:r>
          </a:p>
        </p:txBody>
      </p:sp>
      <p:sp>
        <p:nvSpPr>
          <p:cNvPr id="3" name="Text Placeholder 2"/>
          <p:cNvSpPr>
            <a:spLocks noGrp="1"/>
          </p:cNvSpPr>
          <p:nvPr>
            <p:ph type="body" idx="1"/>
          </p:nvPr>
        </p:nvSpPr>
        <p:spPr>
          <a:xfrm>
            <a:off x="457200" y="1249680"/>
            <a:ext cx="8302702" cy="351972"/>
          </a:xfrm>
        </p:spPr>
        <p:txBody>
          <a:bodyPr/>
          <a:lstStyle/>
          <a:p>
            <a:r>
              <a:rPr lang="en-IN" dirty="0" smtClean="0">
                <a:latin typeface="+mn-lt"/>
              </a:rPr>
              <a:t>Tenth </a:t>
            </a:r>
            <a:r>
              <a:rPr lang="en-IN"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2</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dirty="0">
                <a:latin typeface="+mn-lt"/>
              </a:rPr>
              <a:t>Introduction to C++ Programming, Input/Output and Operators</a:t>
            </a:r>
            <a:endParaRPr lang="en-US" dirty="0">
              <a:latin typeface="+mn-lt"/>
              <a:cs typeface="Arial" panose="020B0604020202020204" pitchFamily="34" charset="0"/>
            </a:endParaRPr>
          </a:p>
        </p:txBody>
      </p:sp>
      <p:pic>
        <p:nvPicPr>
          <p:cNvPr id="8" name="Picture 7" descr="Front Cover: C++ How to Program: Introducing the New C++14 Standard Tenth Edition by Paul Deitel and Harvey Deitel."/>
          <p:cNvPicPr>
            <a:picLocks noChangeAspect="1"/>
          </p:cNvPicPr>
          <p:nvPr/>
        </p:nvPicPr>
        <p:blipFill rotWithShape="1">
          <a:blip r:embed="rId3">
            <a:extLst>
              <a:ext uri="{28A0092B-C50C-407E-A947-70E740481C1C}">
                <a14:useLocalDpi xmlns:a14="http://schemas.microsoft.com/office/drawing/2010/main" val="0"/>
              </a:ext>
            </a:extLst>
          </a:blip>
          <a:srcRect t="2432"/>
          <a:stretch/>
        </p:blipFill>
        <p:spPr>
          <a:xfrm>
            <a:off x="661061" y="1897626"/>
            <a:ext cx="3402279" cy="4405620"/>
          </a:xfrm>
          <a:prstGeom prst="rect">
            <a:avLst/>
          </a:prstGeom>
          <a:ln w="9525">
            <a:solidFill>
              <a:schemeClr val="tx1"/>
            </a:solidFill>
          </a:ln>
        </p:spPr>
      </p:pic>
      <p:sp>
        <p:nvSpPr>
          <p:cNvPr id="10" name="Text Placeholder 5"/>
          <p:cNvSpPr>
            <a:spLocks noGrp="1"/>
          </p:cNvSpPr>
          <p:nvPr>
            <p:ph type="body" idx="13"/>
          </p:nvPr>
        </p:nvSpPr>
        <p:spPr>
          <a:xfrm>
            <a:off x="2654708" y="6449931"/>
            <a:ext cx="6105194" cy="245837"/>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327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2.1</a:t>
            </a:r>
          </a:p>
        </p:txBody>
      </p:sp>
      <p:sp>
        <p:nvSpPr>
          <p:cNvPr id="3" name="Text Placeholder 2"/>
          <p:cNvSpPr>
            <a:spLocks noGrp="1"/>
          </p:cNvSpPr>
          <p:nvPr>
            <p:ph type="body" idx="1"/>
          </p:nvPr>
        </p:nvSpPr>
        <p:spPr/>
        <p:txBody>
          <a:bodyPr/>
          <a:lstStyle/>
          <a:p>
            <a:pPr marL="0" indent="0">
              <a:spcBef>
                <a:spcPts val="0"/>
              </a:spcBef>
              <a:buNone/>
            </a:pPr>
            <a:r>
              <a:rPr lang="en-US" sz="2400" dirty="0">
                <a:latin typeface="+mn-lt"/>
              </a:rPr>
              <a:t>Forgetting to include the </a:t>
            </a:r>
            <a:r>
              <a:rPr lang="en-US" sz="2400" dirty="0">
                <a:latin typeface="Consolas" panose="020B0609020204030204" pitchFamily="49" charset="0"/>
              </a:rPr>
              <a:t>&lt;iostream&gt; </a:t>
            </a:r>
            <a:r>
              <a:rPr lang="en-US" sz="2400" dirty="0">
                <a:latin typeface="+mn-lt"/>
              </a:rPr>
              <a:t>header in a program that inputs data from the </a:t>
            </a:r>
            <a:r>
              <a:rPr lang="en-US" sz="2400" dirty="0" smtClean="0">
                <a:latin typeface="+mn-lt"/>
              </a:rPr>
              <a:t>keyboard or </a:t>
            </a:r>
            <a:r>
              <a:rPr lang="en-US" sz="2400" dirty="0">
                <a:latin typeface="+mn-lt"/>
              </a:rPr>
              <a:t>outputs data to the screen causes the compiler to issue an error message.</a:t>
            </a:r>
          </a:p>
        </p:txBody>
      </p:sp>
    </p:spTree>
    <p:extLst>
      <p:ext uri="{BB962C8B-B14F-4D97-AF65-F5344CB8AC3E}">
        <p14:creationId xmlns:p14="http://schemas.microsoft.com/office/powerpoint/2010/main" val="16355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You use blank lines, </a:t>
            </a:r>
            <a:r>
              <a:rPr lang="en-US" altLang="en-US" sz="2400" b="1" dirty="0">
                <a:solidFill>
                  <a:srgbClr val="000000"/>
                </a:solidFill>
                <a:latin typeface="+mn-lt"/>
              </a:rPr>
              <a:t>space characters </a:t>
            </a:r>
            <a:r>
              <a:rPr lang="en-US" altLang="en-US" sz="2400" dirty="0">
                <a:solidFill>
                  <a:srgbClr val="000000"/>
                </a:solidFill>
                <a:latin typeface="+mn-lt"/>
              </a:rPr>
              <a:t>and </a:t>
            </a:r>
            <a:r>
              <a:rPr lang="en-US" altLang="en-US" sz="2400" b="1" dirty="0">
                <a:solidFill>
                  <a:srgbClr val="000000"/>
                </a:solidFill>
                <a:latin typeface="+mn-lt"/>
              </a:rPr>
              <a:t>tab characters </a:t>
            </a:r>
            <a:r>
              <a:rPr lang="en-US" altLang="en-US" sz="2400" dirty="0">
                <a:solidFill>
                  <a:srgbClr val="000000"/>
                </a:solidFill>
                <a:latin typeface="+mn-lt"/>
              </a:rPr>
              <a:t>(i.e., “tabs”) to make programs easier to read.</a:t>
            </a:r>
          </a:p>
          <a:p>
            <a:pPr lvl="1" eaLnBrk="1" hangingPunct="1"/>
            <a:r>
              <a:rPr lang="en-US" altLang="en-US" sz="2400" dirty="0">
                <a:solidFill>
                  <a:srgbClr val="000000"/>
                </a:solidFill>
                <a:latin typeface="+mn-lt"/>
              </a:rPr>
              <a:t>Together, these characters are known as </a:t>
            </a:r>
            <a:r>
              <a:rPr lang="en-US" altLang="en-US" sz="2400" b="1" dirty="0">
                <a:solidFill>
                  <a:schemeClr val="bg2"/>
                </a:solidFill>
                <a:latin typeface="+mn-lt"/>
              </a:rPr>
              <a:t>white space.</a:t>
            </a:r>
          </a:p>
          <a:p>
            <a:pPr lvl="1" eaLnBrk="1" hangingPunct="1"/>
            <a:r>
              <a:rPr lang="en-US" altLang="en-US" sz="2400" dirty="0">
                <a:solidFill>
                  <a:srgbClr val="000000"/>
                </a:solidFill>
                <a:latin typeface="+mn-lt"/>
              </a:rPr>
              <a:t>White-space characters are normally </a:t>
            </a:r>
            <a:r>
              <a:rPr lang="en-US" altLang="en-US" sz="2400" b="1" dirty="0">
                <a:solidFill>
                  <a:srgbClr val="000000"/>
                </a:solidFill>
                <a:latin typeface="+mn-lt"/>
              </a:rPr>
              <a:t>ignored</a:t>
            </a:r>
            <a:r>
              <a:rPr lang="en-US" altLang="en-US" sz="2400" dirty="0">
                <a:solidFill>
                  <a:srgbClr val="000000"/>
                </a:solidFill>
                <a:latin typeface="+mn-lt"/>
              </a:rPr>
              <a:t> by the compiler</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87421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2.2 First 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(5 of 10)</a:t>
            </a:r>
            <a:endParaRPr lang="en-US" dirty="0"/>
          </a:p>
        </p:txBody>
      </p:sp>
      <p:sp>
        <p:nvSpPr>
          <p:cNvPr id="3" name="Text Placeholder 2"/>
          <p:cNvSpPr>
            <a:spLocks noGrp="1"/>
          </p:cNvSpPr>
          <p:nvPr>
            <p:ph type="body" idx="1"/>
          </p:nvPr>
        </p:nvSpPr>
        <p:spPr>
          <a:xfrm>
            <a:off x="457200" y="1609725"/>
            <a:ext cx="8229600" cy="4525963"/>
          </a:xfrm>
        </p:spPr>
        <p:txBody>
          <a:bodyPr/>
          <a:lstStyle/>
          <a:p>
            <a:pPr eaLnBrk="1" hangingPunct="1"/>
            <a:r>
              <a:rPr lang="en-US" altLang="en-US" sz="2400" dirty="0" smtClean="0">
                <a:solidFill>
                  <a:srgbClr val="000000"/>
                </a:solidFill>
                <a:latin typeface="Consolas" panose="020B0609020204030204" pitchFamily="49" charset="0"/>
              </a:rPr>
              <a:t>main</a:t>
            </a:r>
            <a:r>
              <a:rPr lang="en-US" altLang="en-US" sz="2000" dirty="0" smtClean="0">
                <a:solidFill>
                  <a:srgbClr val="000000"/>
                </a:solidFill>
                <a:latin typeface="+mn-lt"/>
              </a:rPr>
              <a:t> </a:t>
            </a:r>
            <a:r>
              <a:rPr lang="en-US" altLang="en-US" sz="2400" dirty="0" smtClean="0">
                <a:solidFill>
                  <a:srgbClr val="000000"/>
                </a:solidFill>
                <a:latin typeface="+mn-lt"/>
              </a:rPr>
              <a:t>is a part of every C++ program.</a:t>
            </a:r>
          </a:p>
          <a:p>
            <a:pPr eaLnBrk="1" hangingPunct="1"/>
            <a:r>
              <a:rPr lang="en-US" altLang="en-US" sz="2400" dirty="0" smtClean="0">
                <a:solidFill>
                  <a:srgbClr val="000000"/>
                </a:solidFill>
                <a:latin typeface="+mn-lt"/>
              </a:rPr>
              <a:t>The parentheses after </a:t>
            </a:r>
            <a:r>
              <a:rPr lang="en-US" altLang="en-US" sz="2400" dirty="0" smtClean="0">
                <a:solidFill>
                  <a:schemeClr val="bg2"/>
                </a:solidFill>
                <a:latin typeface="Consolas" panose="020B0609020204030204" pitchFamily="49" charset="0"/>
              </a:rPr>
              <a:t>main</a:t>
            </a:r>
            <a:r>
              <a:rPr lang="en-US" altLang="en-US" sz="2400" dirty="0" smtClean="0">
                <a:solidFill>
                  <a:srgbClr val="000000"/>
                </a:solidFill>
                <a:latin typeface="+mn-lt"/>
              </a:rPr>
              <a:t> indicate that </a:t>
            </a:r>
            <a:r>
              <a:rPr lang="en-US" altLang="en-US" sz="2400" b="1" dirty="0" smtClean="0">
                <a:solidFill>
                  <a:schemeClr val="bg2"/>
                </a:solidFill>
                <a:latin typeface="Consolas" panose="020B0609020204030204" pitchFamily="49" charset="0"/>
              </a:rPr>
              <a:t>main</a:t>
            </a:r>
            <a:r>
              <a:rPr lang="en-US" altLang="en-US" sz="2000" dirty="0" smtClean="0">
                <a:solidFill>
                  <a:srgbClr val="000000"/>
                </a:solidFill>
                <a:latin typeface="+mn-lt"/>
              </a:rPr>
              <a:t> </a:t>
            </a:r>
            <a:r>
              <a:rPr lang="en-US" altLang="en-US" sz="2400" dirty="0" smtClean="0">
                <a:solidFill>
                  <a:srgbClr val="000000"/>
                </a:solidFill>
                <a:latin typeface="+mn-lt"/>
              </a:rPr>
              <a:t>is a program building block called a </a:t>
            </a:r>
            <a:r>
              <a:rPr lang="en-US" altLang="en-US" sz="2400" b="1" dirty="0" smtClean="0">
                <a:solidFill>
                  <a:schemeClr val="bg2"/>
                </a:solidFill>
                <a:latin typeface="+mn-lt"/>
              </a:rPr>
              <a:t>function</a:t>
            </a:r>
            <a:r>
              <a:rPr lang="en-US" altLang="en-US" sz="2000" dirty="0" smtClean="0">
                <a:solidFill>
                  <a:srgbClr val="000000"/>
                </a:solidFill>
                <a:latin typeface="+mn-lt"/>
              </a:rPr>
              <a:t>.</a:t>
            </a:r>
          </a:p>
          <a:p>
            <a:pPr eaLnBrk="1" hangingPunct="1"/>
            <a:r>
              <a:rPr lang="en-US" altLang="en-US" sz="2400" dirty="0" smtClean="0">
                <a:solidFill>
                  <a:srgbClr val="000000"/>
                </a:solidFill>
                <a:latin typeface="+mn-lt"/>
              </a:rPr>
              <a:t>C++ programs typically consist of one or more functions and classes</a:t>
            </a:r>
            <a:r>
              <a:rPr lang="en-US" altLang="en-US" sz="2000" dirty="0" smtClean="0">
                <a:solidFill>
                  <a:srgbClr val="000000"/>
                </a:solidFill>
                <a:latin typeface="+mn-lt"/>
              </a:rPr>
              <a:t>.</a:t>
            </a:r>
          </a:p>
          <a:p>
            <a:pPr eaLnBrk="1" hangingPunct="1"/>
            <a:r>
              <a:rPr lang="en-US" altLang="en-US" sz="2400" dirty="0" smtClean="0">
                <a:solidFill>
                  <a:srgbClr val="000000"/>
                </a:solidFill>
                <a:latin typeface="+mn-lt"/>
              </a:rPr>
              <a:t>Exactly </a:t>
            </a:r>
            <a:r>
              <a:rPr lang="en-US" altLang="en-US" sz="2400" b="1" dirty="0" smtClean="0">
                <a:solidFill>
                  <a:srgbClr val="000000"/>
                </a:solidFill>
                <a:latin typeface="+mn-lt"/>
              </a:rPr>
              <a:t>one</a:t>
            </a:r>
            <a:r>
              <a:rPr lang="en-US" altLang="en-US" sz="2400" dirty="0" smtClean="0">
                <a:solidFill>
                  <a:srgbClr val="000000"/>
                </a:solidFill>
                <a:latin typeface="+mn-lt"/>
              </a:rPr>
              <a:t> function in every program </a:t>
            </a:r>
            <a:r>
              <a:rPr lang="en-US" altLang="en-US" sz="2400" b="1" dirty="0" smtClean="0">
                <a:solidFill>
                  <a:srgbClr val="000000"/>
                </a:solidFill>
                <a:latin typeface="+mn-lt"/>
              </a:rPr>
              <a:t>must</a:t>
            </a:r>
            <a:r>
              <a:rPr lang="en-US" altLang="en-US" sz="2400" dirty="0" smtClean="0">
                <a:solidFill>
                  <a:srgbClr val="000000"/>
                </a:solidFill>
                <a:latin typeface="+mn-lt"/>
              </a:rPr>
              <a:t> be named </a:t>
            </a:r>
            <a:r>
              <a:rPr lang="en-US" altLang="en-US" sz="2400" dirty="0" smtClean="0">
                <a:solidFill>
                  <a:srgbClr val="000000"/>
                </a:solidFill>
                <a:latin typeface="Consolas" panose="020B0609020204030204" pitchFamily="49" charset="0"/>
              </a:rPr>
              <a:t>main</a:t>
            </a:r>
            <a:r>
              <a:rPr lang="en-US" altLang="en-US" sz="2000" dirty="0" smtClean="0">
                <a:solidFill>
                  <a:srgbClr val="000000"/>
                </a:solidFill>
                <a:latin typeface="+mn-lt"/>
              </a:rPr>
              <a:t>.</a:t>
            </a:r>
          </a:p>
          <a:p>
            <a:pPr eaLnBrk="1" hangingPunct="1"/>
            <a:r>
              <a:rPr lang="en-US" altLang="en-US" sz="2400" dirty="0" smtClean="0">
                <a:solidFill>
                  <a:srgbClr val="000000"/>
                </a:solidFill>
                <a:latin typeface="+mn-lt"/>
              </a:rPr>
              <a:t>C++ programs begin executing at function </a:t>
            </a:r>
            <a:r>
              <a:rPr lang="en-US" altLang="en-US" sz="2400" dirty="0" smtClean="0">
                <a:solidFill>
                  <a:srgbClr val="000000"/>
                </a:solidFill>
                <a:latin typeface="Consolas" panose="020B0609020204030204" pitchFamily="49" charset="0"/>
              </a:rPr>
              <a:t>main</a:t>
            </a:r>
            <a:r>
              <a:rPr lang="en-US" altLang="en-US" sz="2000" dirty="0" smtClean="0">
                <a:solidFill>
                  <a:srgbClr val="000000"/>
                </a:solidFill>
                <a:latin typeface="+mn-lt"/>
              </a:rPr>
              <a:t>, </a:t>
            </a:r>
            <a:r>
              <a:rPr lang="en-US" altLang="en-US" sz="2400" dirty="0" smtClean="0">
                <a:solidFill>
                  <a:srgbClr val="000000"/>
                </a:solidFill>
                <a:latin typeface="+mn-lt"/>
              </a:rPr>
              <a:t>even if</a:t>
            </a:r>
            <a:r>
              <a:rPr lang="en-US" altLang="en-US" sz="2000" dirty="0" smtClean="0">
                <a:solidFill>
                  <a:srgbClr val="000000"/>
                </a:solidFill>
                <a:latin typeface="+mn-lt"/>
              </a:rPr>
              <a:t> </a:t>
            </a:r>
            <a:r>
              <a:rPr lang="en-US" altLang="en-US" sz="2400" dirty="0" smtClean="0">
                <a:solidFill>
                  <a:srgbClr val="000000"/>
                </a:solidFill>
                <a:latin typeface="Consolas" panose="020B0609020204030204" pitchFamily="49" charset="0"/>
              </a:rPr>
              <a:t>main</a:t>
            </a:r>
            <a:r>
              <a:rPr lang="en-US" altLang="en-US" sz="2000" dirty="0" smtClean="0">
                <a:solidFill>
                  <a:srgbClr val="000000"/>
                </a:solidFill>
                <a:latin typeface="+mn-lt"/>
              </a:rPr>
              <a:t> </a:t>
            </a:r>
            <a:r>
              <a:rPr lang="en-US" altLang="en-US" sz="2400" dirty="0" smtClean="0">
                <a:solidFill>
                  <a:srgbClr val="000000"/>
                </a:solidFill>
                <a:latin typeface="+mn-lt"/>
              </a:rPr>
              <a:t>is </a:t>
            </a:r>
            <a:r>
              <a:rPr lang="en-US" altLang="en-US" sz="2400" b="1" dirty="0" smtClean="0">
                <a:solidFill>
                  <a:srgbClr val="000000"/>
                </a:solidFill>
                <a:latin typeface="+mn-lt"/>
              </a:rPr>
              <a:t>not</a:t>
            </a:r>
            <a:r>
              <a:rPr lang="en-US" altLang="en-US" sz="2400" dirty="0" smtClean="0">
                <a:solidFill>
                  <a:srgbClr val="000000"/>
                </a:solidFill>
                <a:latin typeface="+mn-lt"/>
              </a:rPr>
              <a:t> the first function defined in the program.</a:t>
            </a:r>
            <a:endParaRPr lang="en-US" altLang="en-US" sz="2400" dirty="0">
              <a:solidFill>
                <a:srgbClr val="000000"/>
              </a:solidFill>
              <a:latin typeface="+mn-lt"/>
            </a:endParaRPr>
          </a:p>
        </p:txBody>
      </p:sp>
    </p:spTree>
    <p:extLst>
      <p:ext uri="{BB962C8B-B14F-4D97-AF65-F5344CB8AC3E}">
        <p14:creationId xmlns:p14="http://schemas.microsoft.com/office/powerpoint/2010/main" val="384571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(6 </a:t>
            </a:r>
            <a:r>
              <a:rPr lang="en-US" sz="2000" b="0" dirty="0">
                <a:solidFill>
                  <a:schemeClr val="tx2"/>
                </a:solidFill>
                <a:latin typeface="Times New Roman" panose="02020603050405020304" pitchFamily="18" charset="0"/>
                <a:cs typeface="Times New Roman" panose="02020603050405020304" pitchFamily="18" charset="0"/>
              </a:rPr>
              <a:t>of 10)</a:t>
            </a:r>
            <a:endParaRPr lang="en-US" dirty="0"/>
          </a:p>
        </p:txBody>
      </p:sp>
      <p:sp>
        <p:nvSpPr>
          <p:cNvPr id="3" name="Text Placeholder 2"/>
          <p:cNvSpPr>
            <a:spLocks noGrp="1"/>
          </p:cNvSpPr>
          <p:nvPr>
            <p:ph type="body" idx="1"/>
          </p:nvPr>
        </p:nvSpPr>
        <p:spPr>
          <a:xfrm>
            <a:off x="457200" y="1609725"/>
            <a:ext cx="8229600" cy="4525963"/>
          </a:xfrm>
        </p:spPr>
        <p:txBody>
          <a:bodyPr/>
          <a:lstStyle/>
          <a:p>
            <a:pPr eaLnBrk="1" hangingPunct="1"/>
            <a:r>
              <a:rPr lang="en-US" altLang="en-US" sz="2400" dirty="0">
                <a:solidFill>
                  <a:srgbClr val="000000"/>
                </a:solidFill>
                <a:latin typeface="+mn-lt"/>
              </a:rPr>
              <a:t>The keyword </a:t>
            </a:r>
            <a:r>
              <a:rPr lang="en-US" altLang="en-US" sz="2400" dirty="0">
                <a:solidFill>
                  <a:srgbClr val="000000"/>
                </a:solidFill>
                <a:latin typeface="Consolas" panose="020B0609020204030204" pitchFamily="49" charset="0"/>
              </a:rPr>
              <a:t>int</a:t>
            </a:r>
            <a:r>
              <a:rPr lang="en-US" altLang="en-US" sz="2400" dirty="0">
                <a:solidFill>
                  <a:srgbClr val="000000"/>
                </a:solidFill>
                <a:latin typeface="+mn-lt"/>
              </a:rPr>
              <a:t> to the left of </a:t>
            </a:r>
            <a:r>
              <a:rPr lang="en-US" altLang="en-US" sz="2400" dirty="0">
                <a:solidFill>
                  <a:srgbClr val="000000"/>
                </a:solidFill>
                <a:latin typeface="Consolas" panose="020B0609020204030204" pitchFamily="49" charset="0"/>
              </a:rPr>
              <a:t>main</a:t>
            </a:r>
            <a:r>
              <a:rPr lang="en-US" altLang="en-US" sz="2400" dirty="0">
                <a:solidFill>
                  <a:srgbClr val="000000"/>
                </a:solidFill>
                <a:latin typeface="+mn-lt"/>
              </a:rPr>
              <a:t> indicates that </a:t>
            </a:r>
            <a:r>
              <a:rPr lang="en-US" altLang="en-US" sz="2400" dirty="0">
                <a:solidFill>
                  <a:srgbClr val="000000"/>
                </a:solidFill>
                <a:latin typeface="Consolas" panose="020B0609020204030204" pitchFamily="49" charset="0"/>
              </a:rPr>
              <a:t>main</a:t>
            </a:r>
            <a:r>
              <a:rPr lang="en-US" altLang="en-US" sz="2400" dirty="0">
                <a:solidFill>
                  <a:srgbClr val="000000"/>
                </a:solidFill>
                <a:latin typeface="+mn-lt"/>
              </a:rPr>
              <a:t> “returns” an integer (whole number) value.</a:t>
            </a:r>
          </a:p>
          <a:p>
            <a:pPr lvl="1" eaLnBrk="1" hangingPunct="1"/>
            <a:r>
              <a:rPr lang="en-US" altLang="en-US" sz="2400" dirty="0">
                <a:solidFill>
                  <a:srgbClr val="000000"/>
                </a:solidFill>
                <a:latin typeface="+mn-lt"/>
              </a:rPr>
              <a:t>A </a:t>
            </a:r>
            <a:r>
              <a:rPr lang="en-US" altLang="en-US" sz="2400" b="1" dirty="0">
                <a:solidFill>
                  <a:schemeClr val="bg2"/>
                </a:solidFill>
                <a:latin typeface="+mn-lt"/>
              </a:rPr>
              <a:t>keyword</a:t>
            </a:r>
            <a:r>
              <a:rPr lang="en-US" altLang="en-US" sz="2400" dirty="0">
                <a:solidFill>
                  <a:srgbClr val="000000"/>
                </a:solidFill>
                <a:latin typeface="+mn-lt"/>
              </a:rPr>
              <a:t> is a word in code that is reserved by C++ for a specific use.</a:t>
            </a:r>
          </a:p>
          <a:p>
            <a:pPr lvl="1" eaLnBrk="1" hangingPunct="1"/>
            <a:r>
              <a:rPr lang="en-US" altLang="en-US" sz="2400" dirty="0">
                <a:solidFill>
                  <a:srgbClr val="000000"/>
                </a:solidFill>
                <a:latin typeface="+mn-lt"/>
              </a:rPr>
              <a:t>For now, simply include the keyword </a:t>
            </a:r>
            <a:r>
              <a:rPr lang="en-US" altLang="en-US" sz="2400" dirty="0">
                <a:solidFill>
                  <a:srgbClr val="000000"/>
                </a:solidFill>
                <a:latin typeface="Consolas" panose="020B0609020204030204" pitchFamily="49" charset="0"/>
              </a:rPr>
              <a:t>int</a:t>
            </a:r>
            <a:r>
              <a:rPr lang="en-US" altLang="en-US" sz="2400" dirty="0">
                <a:solidFill>
                  <a:srgbClr val="000000"/>
                </a:solidFill>
                <a:latin typeface="+mn-lt"/>
              </a:rPr>
              <a:t> to the left of </a:t>
            </a:r>
            <a:r>
              <a:rPr lang="en-US" altLang="en-US" sz="2400" dirty="0">
                <a:solidFill>
                  <a:srgbClr val="000000"/>
                </a:solidFill>
                <a:latin typeface="Consolas" panose="020B0609020204030204" pitchFamily="49" charset="0"/>
              </a:rPr>
              <a:t>main</a:t>
            </a:r>
            <a:r>
              <a:rPr lang="en-US" altLang="en-US" sz="2400" dirty="0">
                <a:solidFill>
                  <a:srgbClr val="000000"/>
                </a:solidFill>
                <a:latin typeface="+mn-lt"/>
              </a:rPr>
              <a:t> in each of your programs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84046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(7 </a:t>
            </a:r>
            <a:r>
              <a:rPr lang="en-US" sz="2000" b="0" dirty="0">
                <a:solidFill>
                  <a:schemeClr val="tx2"/>
                </a:solidFill>
                <a:latin typeface="Times New Roman" panose="02020603050405020304" pitchFamily="18" charset="0"/>
                <a:cs typeface="Times New Roman" panose="02020603050405020304" pitchFamily="18" charset="0"/>
              </a:rPr>
              <a:t>of 10)</a:t>
            </a:r>
            <a:endParaRPr lang="en-US" dirty="0"/>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A </a:t>
            </a:r>
            <a:r>
              <a:rPr lang="en-US" altLang="en-US" sz="1800" b="1" dirty="0">
                <a:solidFill>
                  <a:schemeClr val="bg2"/>
                </a:solidFill>
                <a:latin typeface="+mn-lt"/>
              </a:rPr>
              <a:t>left brace</a:t>
            </a:r>
            <a:r>
              <a:rPr lang="en-US" altLang="en-US" sz="1800" dirty="0">
                <a:solidFill>
                  <a:srgbClr val="000000"/>
                </a:solidFill>
                <a:latin typeface="+mn-lt"/>
              </a:rPr>
              <a:t>,</a:t>
            </a:r>
            <a:r>
              <a:rPr lang="en-US" altLang="en-US" sz="1800" b="1" dirty="0">
                <a:solidFill>
                  <a:schemeClr val="bg2"/>
                </a:solidFill>
                <a:latin typeface="+mn-lt"/>
              </a:rPr>
              <a:t> </a:t>
            </a:r>
            <a:r>
              <a:rPr lang="en-US" altLang="en-US" sz="1800" b="1" dirty="0">
                <a:solidFill>
                  <a:schemeClr val="bg2"/>
                </a:solidFill>
                <a:latin typeface="Consolas" panose="020B0609020204030204" pitchFamily="49" charset="0"/>
              </a:rPr>
              <a:t>{</a:t>
            </a:r>
            <a:r>
              <a:rPr lang="en-US" altLang="en-US" sz="1800" b="1" dirty="0">
                <a:solidFill>
                  <a:schemeClr val="bg2"/>
                </a:solidFill>
                <a:latin typeface="+mn-lt"/>
              </a:rPr>
              <a:t>, </a:t>
            </a:r>
            <a:r>
              <a:rPr lang="en-US" altLang="en-US" sz="1800" dirty="0">
                <a:solidFill>
                  <a:srgbClr val="000000"/>
                </a:solidFill>
                <a:latin typeface="+mn-lt"/>
              </a:rPr>
              <a:t>must </a:t>
            </a:r>
            <a:r>
              <a:rPr lang="en-US" altLang="en-US" sz="1800" b="1" dirty="0">
                <a:solidFill>
                  <a:srgbClr val="000000"/>
                </a:solidFill>
                <a:latin typeface="+mn-lt"/>
              </a:rPr>
              <a:t>begin</a:t>
            </a:r>
            <a:r>
              <a:rPr lang="en-US" altLang="en-US" sz="1800" dirty="0">
                <a:solidFill>
                  <a:srgbClr val="000000"/>
                </a:solidFill>
                <a:latin typeface="+mn-lt"/>
              </a:rPr>
              <a:t> the </a:t>
            </a:r>
            <a:r>
              <a:rPr lang="en-US" altLang="en-US" sz="1800" b="1" dirty="0">
                <a:solidFill>
                  <a:schemeClr val="bg2"/>
                </a:solidFill>
                <a:latin typeface="+mn-lt"/>
              </a:rPr>
              <a:t>body</a:t>
            </a:r>
            <a:r>
              <a:rPr lang="en-US" altLang="en-US" sz="1800" dirty="0">
                <a:solidFill>
                  <a:srgbClr val="000000"/>
                </a:solidFill>
                <a:latin typeface="+mn-lt"/>
              </a:rPr>
              <a:t> of every function.</a:t>
            </a:r>
          </a:p>
          <a:p>
            <a:pPr eaLnBrk="1" hangingPunct="1"/>
            <a:r>
              <a:rPr lang="en-US" altLang="en-US" sz="1800" dirty="0">
                <a:solidFill>
                  <a:srgbClr val="000000"/>
                </a:solidFill>
                <a:latin typeface="+mn-lt"/>
              </a:rPr>
              <a:t>A corresponding </a:t>
            </a:r>
            <a:r>
              <a:rPr lang="en-US" altLang="en-US" sz="1800" b="1" dirty="0">
                <a:solidFill>
                  <a:schemeClr val="bg2"/>
                </a:solidFill>
                <a:latin typeface="+mn-lt"/>
              </a:rPr>
              <a:t>right brace</a:t>
            </a:r>
            <a:r>
              <a:rPr lang="en-US" altLang="en-US" sz="1800" dirty="0">
                <a:solidFill>
                  <a:srgbClr val="000000"/>
                </a:solidFill>
                <a:latin typeface="+mn-lt"/>
              </a:rPr>
              <a:t>, </a:t>
            </a:r>
            <a:r>
              <a:rPr lang="en-US" altLang="en-US" sz="1800" b="1" dirty="0">
                <a:solidFill>
                  <a:schemeClr val="bg2"/>
                </a:solidFill>
                <a:latin typeface="Consolas" panose="020B0609020204030204" pitchFamily="49" charset="0"/>
              </a:rPr>
              <a:t>}</a:t>
            </a:r>
            <a:r>
              <a:rPr lang="en-US" altLang="en-US" sz="1800" dirty="0">
                <a:solidFill>
                  <a:srgbClr val="000000"/>
                </a:solidFill>
                <a:latin typeface="+mn-lt"/>
              </a:rPr>
              <a:t>, must </a:t>
            </a:r>
            <a:r>
              <a:rPr lang="en-US" altLang="en-US" sz="1800" b="1" dirty="0">
                <a:solidFill>
                  <a:srgbClr val="000000"/>
                </a:solidFill>
                <a:latin typeface="+mn-lt"/>
              </a:rPr>
              <a:t>end</a:t>
            </a:r>
            <a:r>
              <a:rPr lang="en-US" altLang="en-US" sz="1800" dirty="0">
                <a:solidFill>
                  <a:srgbClr val="000000"/>
                </a:solidFill>
                <a:latin typeface="+mn-lt"/>
              </a:rPr>
              <a:t> each function’s body.</a:t>
            </a:r>
          </a:p>
          <a:p>
            <a:pPr eaLnBrk="1" hangingPunct="1"/>
            <a:r>
              <a:rPr lang="en-US" altLang="en-US" sz="1800" dirty="0">
                <a:solidFill>
                  <a:srgbClr val="000000"/>
                </a:solidFill>
                <a:latin typeface="+mn-lt"/>
              </a:rPr>
              <a:t>A statement instructs the computer to </a:t>
            </a:r>
            <a:r>
              <a:rPr lang="en-US" altLang="en-US" sz="1800" b="1" dirty="0">
                <a:solidFill>
                  <a:schemeClr val="bg2"/>
                </a:solidFill>
                <a:latin typeface="+mn-lt"/>
              </a:rPr>
              <a:t>perform an action</a:t>
            </a:r>
            <a:r>
              <a:rPr lang="en-US" altLang="en-US" sz="1800" dirty="0">
                <a:solidFill>
                  <a:srgbClr val="000000"/>
                </a:solidFill>
                <a:latin typeface="+mn-lt"/>
              </a:rPr>
              <a:t>.</a:t>
            </a:r>
          </a:p>
          <a:p>
            <a:pPr eaLnBrk="1" hangingPunct="1"/>
            <a:r>
              <a:rPr lang="en-US" altLang="en-US" sz="1800" dirty="0">
                <a:solidFill>
                  <a:srgbClr val="000000"/>
                </a:solidFill>
                <a:latin typeface="+mn-lt"/>
              </a:rPr>
              <a:t>Together, the quotation marks and the characters between them are called a </a:t>
            </a:r>
            <a:r>
              <a:rPr lang="en-US" altLang="en-US" sz="1800" b="1" dirty="0">
                <a:solidFill>
                  <a:schemeClr val="bg2"/>
                </a:solidFill>
                <a:latin typeface="+mn-lt"/>
              </a:rPr>
              <a:t>string</a:t>
            </a:r>
            <a:r>
              <a:rPr lang="en-US" altLang="en-US" sz="1800" dirty="0">
                <a:solidFill>
                  <a:srgbClr val="000000"/>
                </a:solidFill>
                <a:latin typeface="+mn-lt"/>
              </a:rPr>
              <a:t>, a </a:t>
            </a:r>
            <a:r>
              <a:rPr lang="en-US" altLang="en-US" sz="1800" b="1" dirty="0">
                <a:solidFill>
                  <a:schemeClr val="bg2"/>
                </a:solidFill>
                <a:latin typeface="+mn-lt"/>
              </a:rPr>
              <a:t>character string </a:t>
            </a:r>
            <a:r>
              <a:rPr lang="en-US" altLang="en-US" sz="1800" dirty="0">
                <a:solidFill>
                  <a:srgbClr val="000000"/>
                </a:solidFill>
                <a:latin typeface="+mn-lt"/>
              </a:rPr>
              <a:t>or a </a:t>
            </a:r>
            <a:r>
              <a:rPr lang="en-US" altLang="en-US" sz="1800" b="1" dirty="0">
                <a:solidFill>
                  <a:schemeClr val="bg2"/>
                </a:solidFill>
                <a:latin typeface="+mn-lt"/>
              </a:rPr>
              <a:t>string literal</a:t>
            </a:r>
            <a:r>
              <a:rPr lang="en-US" altLang="en-US" sz="1800" dirty="0">
                <a:solidFill>
                  <a:srgbClr val="000000"/>
                </a:solidFill>
                <a:latin typeface="+mn-lt"/>
              </a:rPr>
              <a:t>.</a:t>
            </a:r>
          </a:p>
          <a:p>
            <a:pPr eaLnBrk="1" hangingPunct="1"/>
            <a:r>
              <a:rPr lang="en-US" altLang="en-US" sz="1800" dirty="0">
                <a:solidFill>
                  <a:srgbClr val="000000"/>
                </a:solidFill>
                <a:latin typeface="+mn-lt"/>
              </a:rPr>
              <a:t>We refer to characters between double quotation marks simply as </a:t>
            </a:r>
            <a:r>
              <a:rPr lang="en-US" altLang="en-US" sz="1800" b="1" dirty="0">
                <a:solidFill>
                  <a:schemeClr val="bg2"/>
                </a:solidFill>
                <a:latin typeface="+mn-lt"/>
              </a:rPr>
              <a:t>strings</a:t>
            </a:r>
            <a:r>
              <a:rPr lang="en-US" altLang="en-US" sz="1800" dirty="0">
                <a:solidFill>
                  <a:srgbClr val="000000"/>
                </a:solidFill>
                <a:latin typeface="+mn-lt"/>
              </a:rPr>
              <a:t>.</a:t>
            </a:r>
          </a:p>
          <a:p>
            <a:pPr lvl="1" eaLnBrk="1" hangingPunct="1"/>
            <a:r>
              <a:rPr lang="en-US" altLang="en-US" sz="1800" dirty="0">
                <a:solidFill>
                  <a:srgbClr val="000000"/>
                </a:solidFill>
                <a:latin typeface="+mn-lt"/>
              </a:rPr>
              <a:t>White-space characters in strings are not ignored by the compiler.</a:t>
            </a:r>
          </a:p>
          <a:p>
            <a:pPr eaLnBrk="1" hangingPunct="1"/>
            <a:r>
              <a:rPr lang="en-US" altLang="en-US" sz="1800" dirty="0">
                <a:solidFill>
                  <a:srgbClr val="000000"/>
                </a:solidFill>
                <a:latin typeface="+mn-lt"/>
              </a:rPr>
              <a:t>Most C++ statements end with a </a:t>
            </a:r>
            <a:r>
              <a:rPr lang="en-US" altLang="en-US" sz="1800" b="1" dirty="0">
                <a:solidFill>
                  <a:schemeClr val="bg2"/>
                </a:solidFill>
                <a:latin typeface="+mn-lt"/>
              </a:rPr>
              <a:t>semicolon </a:t>
            </a:r>
            <a:r>
              <a:rPr lang="en-US" altLang="en-US" sz="1800" dirty="0">
                <a:solidFill>
                  <a:srgbClr val="000000"/>
                </a:solidFill>
                <a:latin typeface="+mn-lt"/>
              </a:rPr>
              <a:t>(</a:t>
            </a:r>
            <a:r>
              <a:rPr lang="en-US" altLang="en-US" sz="1800" b="1" dirty="0">
                <a:solidFill>
                  <a:schemeClr val="bg2"/>
                </a:solidFill>
                <a:latin typeface="Consolas" panose="020B0609020204030204" pitchFamily="49" charset="0"/>
              </a:rPr>
              <a:t>;</a:t>
            </a:r>
            <a:r>
              <a:rPr lang="en-US" altLang="en-US" sz="1800" dirty="0">
                <a:solidFill>
                  <a:srgbClr val="000000"/>
                </a:solidFill>
                <a:latin typeface="+mn-lt"/>
              </a:rPr>
              <a:t>), also known as the </a:t>
            </a:r>
            <a:r>
              <a:rPr lang="en-US" altLang="en-US" sz="1800" b="1" dirty="0">
                <a:solidFill>
                  <a:schemeClr val="bg2"/>
                </a:solidFill>
                <a:latin typeface="+mn-lt"/>
              </a:rPr>
              <a:t>statement terminator</a:t>
            </a:r>
            <a:r>
              <a:rPr lang="en-US" altLang="en-US" sz="1800" dirty="0">
                <a:solidFill>
                  <a:srgbClr val="000000"/>
                </a:solidFill>
                <a:latin typeface="+mn-lt"/>
              </a:rPr>
              <a:t>.</a:t>
            </a:r>
          </a:p>
          <a:p>
            <a:pPr lvl="1" eaLnBrk="1" hangingPunct="1"/>
            <a:r>
              <a:rPr lang="en-US" altLang="en-US" sz="1800" dirty="0">
                <a:solidFill>
                  <a:srgbClr val="000000"/>
                </a:solidFill>
                <a:latin typeface="+mn-lt"/>
              </a:rPr>
              <a:t>Preprocessing directives </a:t>
            </a:r>
            <a:r>
              <a:rPr lang="en-US" altLang="en-US" sz="1800" dirty="0">
                <a:solidFill>
                  <a:srgbClr val="000000"/>
                </a:solidFill>
                <a:latin typeface="Consolas" panose="020B0609020204030204" pitchFamily="49" charset="0"/>
              </a:rPr>
              <a:t>(like #include) </a:t>
            </a:r>
            <a:r>
              <a:rPr lang="en-US" altLang="en-US" sz="1800" dirty="0">
                <a:solidFill>
                  <a:srgbClr val="000000"/>
                </a:solidFill>
                <a:latin typeface="+mn-lt"/>
              </a:rPr>
              <a:t>do not end with a semicolon</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180779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2.2</a:t>
            </a:r>
          </a:p>
        </p:txBody>
      </p:sp>
      <p:sp>
        <p:nvSpPr>
          <p:cNvPr id="3" name="Text Placeholder 2"/>
          <p:cNvSpPr>
            <a:spLocks noGrp="1"/>
          </p:cNvSpPr>
          <p:nvPr>
            <p:ph type="body" idx="1"/>
          </p:nvPr>
        </p:nvSpPr>
        <p:spPr/>
        <p:txBody>
          <a:bodyPr/>
          <a:lstStyle/>
          <a:p>
            <a:pPr marL="0" indent="0">
              <a:buNone/>
            </a:pPr>
            <a:r>
              <a:rPr lang="en-US" sz="2400" dirty="0">
                <a:latin typeface="+mn-lt"/>
              </a:rPr>
              <a:t>Omitting the semicolon at the end of a C++ statement is a syntax error. The </a:t>
            </a:r>
            <a:r>
              <a:rPr lang="en-US" sz="2400" b="1" dirty="0">
                <a:latin typeface="+mn-lt"/>
              </a:rPr>
              <a:t>syntax </a:t>
            </a:r>
            <a:r>
              <a:rPr lang="en-US" sz="2400" dirty="0">
                <a:latin typeface="+mn-lt"/>
              </a:rPr>
              <a:t>of </a:t>
            </a:r>
            <a:r>
              <a:rPr lang="en-US" sz="2400" dirty="0" smtClean="0">
                <a:latin typeface="+mn-lt"/>
              </a:rPr>
              <a:t>a programming </a:t>
            </a:r>
            <a:r>
              <a:rPr lang="en-US" sz="2400" dirty="0">
                <a:latin typeface="+mn-lt"/>
              </a:rPr>
              <a:t>language specifies the rules for creating proper programs in that </a:t>
            </a:r>
            <a:r>
              <a:rPr lang="en-US" sz="2400" dirty="0" smtClean="0">
                <a:latin typeface="+mn-lt"/>
              </a:rPr>
              <a:t>language. A </a:t>
            </a:r>
            <a:r>
              <a:rPr lang="en-US" sz="2400" b="1" dirty="0">
                <a:latin typeface="+mn-lt"/>
              </a:rPr>
              <a:t>syntax error </a:t>
            </a:r>
            <a:r>
              <a:rPr lang="en-US" sz="2400" dirty="0">
                <a:latin typeface="+mn-lt"/>
              </a:rPr>
              <a:t>occurs when the compiler encounters code that violates C++’s </a:t>
            </a:r>
            <a:r>
              <a:rPr lang="en-US" sz="2400" dirty="0" smtClean="0">
                <a:latin typeface="+mn-lt"/>
              </a:rPr>
              <a:t>language rules </a:t>
            </a:r>
            <a:r>
              <a:rPr lang="en-US" sz="2400" dirty="0">
                <a:latin typeface="+mn-lt"/>
              </a:rPr>
              <a:t>(i.e., its syntax). The compiler normally issues an error message to help you locate </a:t>
            </a:r>
            <a:r>
              <a:rPr lang="en-US" sz="2400" dirty="0" smtClean="0">
                <a:latin typeface="+mn-lt"/>
              </a:rPr>
              <a:t>and fix </a:t>
            </a:r>
            <a:r>
              <a:rPr lang="en-US" sz="2400" dirty="0">
                <a:latin typeface="+mn-lt"/>
              </a:rPr>
              <a:t>the incorrect code. Syntax errors are also called </a:t>
            </a:r>
            <a:r>
              <a:rPr lang="en-US" sz="2400" b="1" dirty="0">
                <a:latin typeface="+mn-lt"/>
              </a:rPr>
              <a:t>compiler errors</a:t>
            </a:r>
            <a:r>
              <a:rPr lang="en-US" sz="2400" dirty="0">
                <a:latin typeface="+mn-lt"/>
              </a:rPr>
              <a:t>, </a:t>
            </a:r>
            <a:r>
              <a:rPr lang="en-US" sz="2400" b="1" dirty="0">
                <a:latin typeface="+mn-lt"/>
              </a:rPr>
              <a:t>compile-time </a:t>
            </a:r>
            <a:r>
              <a:rPr lang="en-US" sz="2400" b="1" dirty="0" smtClean="0">
                <a:latin typeface="+mn-lt"/>
              </a:rPr>
              <a:t>errors </a:t>
            </a:r>
            <a:r>
              <a:rPr lang="en-US" sz="2400" dirty="0" smtClean="0">
                <a:latin typeface="+mn-lt"/>
              </a:rPr>
              <a:t>or </a:t>
            </a:r>
            <a:r>
              <a:rPr lang="en-US" sz="2400" b="1" dirty="0">
                <a:latin typeface="+mn-lt"/>
              </a:rPr>
              <a:t>compilation errors</a:t>
            </a:r>
            <a:r>
              <a:rPr lang="en-US" sz="2400" dirty="0">
                <a:latin typeface="+mn-lt"/>
              </a:rPr>
              <a:t>, because the compiler detects them during the compilation </a:t>
            </a:r>
            <a:r>
              <a:rPr lang="en-US" sz="2400" dirty="0" smtClean="0">
                <a:latin typeface="+mn-lt"/>
              </a:rPr>
              <a:t>phase. You </a:t>
            </a:r>
            <a:r>
              <a:rPr lang="en-US" sz="2400" dirty="0">
                <a:latin typeface="+mn-lt"/>
              </a:rPr>
              <a:t>cannot execute your program until you correct all the syntax errors in it. As you’ll </a:t>
            </a:r>
            <a:r>
              <a:rPr lang="en-US" sz="2400" dirty="0" smtClean="0">
                <a:latin typeface="+mn-lt"/>
              </a:rPr>
              <a:t>see, some </a:t>
            </a:r>
            <a:r>
              <a:rPr lang="en-US" sz="2400" dirty="0">
                <a:latin typeface="+mn-lt"/>
              </a:rPr>
              <a:t>compilation errors are not syntax errors.</a:t>
            </a:r>
          </a:p>
        </p:txBody>
      </p:sp>
    </p:spTree>
    <p:extLst>
      <p:ext uri="{BB962C8B-B14F-4D97-AF65-F5344CB8AC3E}">
        <p14:creationId xmlns:p14="http://schemas.microsoft.com/office/powerpoint/2010/main" val="41036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2.2</a:t>
            </a:r>
          </a:p>
        </p:txBody>
      </p:sp>
      <p:sp>
        <p:nvSpPr>
          <p:cNvPr id="3" name="Text Placeholder 2"/>
          <p:cNvSpPr>
            <a:spLocks noGrp="1"/>
          </p:cNvSpPr>
          <p:nvPr>
            <p:ph type="body" idx="1"/>
          </p:nvPr>
        </p:nvSpPr>
        <p:spPr/>
        <p:txBody>
          <a:bodyPr/>
          <a:lstStyle/>
          <a:p>
            <a:pPr marL="0" indent="0">
              <a:buNone/>
            </a:pPr>
            <a:r>
              <a:rPr lang="en-US" sz="2400" dirty="0">
                <a:latin typeface="+mn-lt"/>
              </a:rPr>
              <a:t>Indent the body of each function one level within the braces that delimit the </a:t>
            </a:r>
            <a:r>
              <a:rPr lang="en-US" sz="2400" dirty="0" smtClean="0">
                <a:latin typeface="+mn-lt"/>
              </a:rPr>
              <a:t>function’s body</a:t>
            </a:r>
            <a:r>
              <a:rPr lang="en-US" sz="2400" dirty="0">
                <a:latin typeface="+mn-lt"/>
              </a:rPr>
              <a:t>. This makes a program’s functional structure stand out, making the program </a:t>
            </a:r>
            <a:r>
              <a:rPr lang="en-US" sz="2400" dirty="0" smtClean="0">
                <a:latin typeface="+mn-lt"/>
              </a:rPr>
              <a:t>easier to </a:t>
            </a:r>
            <a:r>
              <a:rPr lang="en-US" sz="2400" dirty="0">
                <a:latin typeface="+mn-lt"/>
              </a:rPr>
              <a:t>read.</a:t>
            </a:r>
          </a:p>
        </p:txBody>
      </p:sp>
    </p:spTree>
    <p:extLst>
      <p:ext uri="{BB962C8B-B14F-4D97-AF65-F5344CB8AC3E}">
        <p14:creationId xmlns:p14="http://schemas.microsoft.com/office/powerpoint/2010/main" val="61253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a:t>
            </a:r>
            <a:r>
              <a:rPr lang="en-US" dirty="0" smtClean="0"/>
              <a:t>2.3</a:t>
            </a:r>
            <a:endParaRPr lang="en-US" dirty="0"/>
          </a:p>
        </p:txBody>
      </p:sp>
      <p:sp>
        <p:nvSpPr>
          <p:cNvPr id="3" name="Text Placeholder 2"/>
          <p:cNvSpPr>
            <a:spLocks noGrp="1"/>
          </p:cNvSpPr>
          <p:nvPr>
            <p:ph type="body" idx="1"/>
          </p:nvPr>
        </p:nvSpPr>
        <p:spPr/>
        <p:txBody>
          <a:bodyPr/>
          <a:lstStyle/>
          <a:p>
            <a:pPr marL="0" indent="0">
              <a:buNone/>
            </a:pPr>
            <a:r>
              <a:rPr lang="en-US" sz="2400" dirty="0">
                <a:latin typeface="+mn-lt"/>
              </a:rPr>
              <a:t>Set a convention for the size of indent you prefer, then apply it uniformly. The tab key </a:t>
            </a:r>
            <a:r>
              <a:rPr lang="en-US" sz="2400" dirty="0" smtClean="0">
                <a:latin typeface="+mn-lt"/>
              </a:rPr>
              <a:t>may be </a:t>
            </a:r>
            <a:r>
              <a:rPr lang="en-US" sz="2400" dirty="0">
                <a:latin typeface="+mn-lt"/>
              </a:rPr>
              <a:t>used to create indents, but tab stops may vary. We prefer three spaces per level of indent.</a:t>
            </a:r>
          </a:p>
        </p:txBody>
      </p:sp>
    </p:spTree>
    <p:extLst>
      <p:ext uri="{BB962C8B-B14F-4D97-AF65-F5344CB8AC3E}">
        <p14:creationId xmlns:p14="http://schemas.microsoft.com/office/powerpoint/2010/main" val="300484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(8 </a:t>
            </a:r>
            <a:r>
              <a:rPr lang="en-US" sz="2000" b="0" dirty="0">
                <a:solidFill>
                  <a:schemeClr val="tx2"/>
                </a:solidFill>
                <a:latin typeface="Times New Roman" panose="02020603050405020304" pitchFamily="18" charset="0"/>
                <a:cs typeface="Times New Roman" panose="02020603050405020304" pitchFamily="18" charset="0"/>
              </a:rPr>
              <a:t>of 10)</a:t>
            </a:r>
            <a:endParaRPr lang="en-US" dirty="0"/>
          </a:p>
        </p:txBody>
      </p:sp>
      <p:sp>
        <p:nvSpPr>
          <p:cNvPr id="4" name="Text Placeholder 3"/>
          <p:cNvSpPr>
            <a:spLocks noGrp="1"/>
          </p:cNvSpPr>
          <p:nvPr>
            <p:ph type="body" idx="1"/>
          </p:nvPr>
        </p:nvSpPr>
        <p:spPr>
          <a:xfrm>
            <a:off x="457200" y="1600200"/>
            <a:ext cx="8229600" cy="3204876"/>
          </a:xfrm>
        </p:spPr>
        <p:txBody>
          <a:bodyPr/>
          <a:lstStyle/>
          <a:p>
            <a:pPr eaLnBrk="1" hangingPunct="1"/>
            <a:r>
              <a:rPr lang="en-US" altLang="en-US" sz="2200" dirty="0">
                <a:solidFill>
                  <a:srgbClr val="000000"/>
                </a:solidFill>
                <a:latin typeface="+mn-lt"/>
              </a:rPr>
              <a:t>Typically, output and input in C++ are accomplished with </a:t>
            </a:r>
            <a:r>
              <a:rPr lang="en-US" altLang="en-US" sz="2200" b="1" dirty="0">
                <a:solidFill>
                  <a:schemeClr val="bg2"/>
                </a:solidFill>
                <a:latin typeface="+mn-lt"/>
              </a:rPr>
              <a:t>streams</a:t>
            </a:r>
            <a:r>
              <a:rPr lang="en-US" altLang="en-US" sz="2200" dirty="0">
                <a:solidFill>
                  <a:srgbClr val="000000"/>
                </a:solidFill>
                <a:latin typeface="+mn-lt"/>
              </a:rPr>
              <a:t> of data. </a:t>
            </a:r>
          </a:p>
          <a:p>
            <a:pPr eaLnBrk="1" hangingPunct="1"/>
            <a:r>
              <a:rPr lang="en-US" altLang="en-US" sz="2200" dirty="0">
                <a:solidFill>
                  <a:srgbClr val="000000"/>
                </a:solidFill>
                <a:latin typeface="+mn-lt"/>
              </a:rPr>
              <a:t>When a </a:t>
            </a:r>
            <a:r>
              <a:rPr lang="en-US" altLang="en-US" sz="22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200" dirty="0" smtClean="0">
                <a:solidFill>
                  <a:srgbClr val="000000"/>
                </a:solidFill>
                <a:latin typeface="Consolas" panose="020B0609020204030204" pitchFamily="49" charset="0"/>
              </a:rPr>
              <a:t>out</a:t>
            </a:r>
            <a:r>
              <a:rPr lang="en-US" altLang="en-US" sz="2200" dirty="0" smtClean="0">
                <a:solidFill>
                  <a:srgbClr val="000000"/>
                </a:solidFill>
                <a:latin typeface="+mn-lt"/>
              </a:rPr>
              <a:t> </a:t>
            </a:r>
            <a:r>
              <a:rPr lang="en-US" altLang="en-US" sz="2200" dirty="0">
                <a:solidFill>
                  <a:srgbClr val="000000"/>
                </a:solidFill>
                <a:latin typeface="+mn-lt"/>
              </a:rPr>
              <a:t>statement executes, it sends a stream of characters to the </a:t>
            </a:r>
            <a:r>
              <a:rPr lang="en-US" altLang="en-US" sz="2200" b="1" dirty="0">
                <a:solidFill>
                  <a:schemeClr val="bg2"/>
                </a:solidFill>
                <a:latin typeface="+mn-lt"/>
              </a:rPr>
              <a:t>standard output stream object</a:t>
            </a:r>
            <a:r>
              <a:rPr lang="en-US" altLang="en-US" sz="2200" dirty="0">
                <a:solidFill>
                  <a:srgbClr val="000000"/>
                </a:solidFill>
                <a:latin typeface="+mn-lt"/>
              </a:rPr>
              <a:t>—</a:t>
            </a:r>
            <a:r>
              <a:rPr lang="en-US" altLang="en-US" sz="2200" b="1" dirty="0">
                <a:solidFill>
                  <a:schemeClr val="bg2"/>
                </a:solidFill>
                <a:latin typeface="+mn-lt"/>
              </a:rPr>
              <a:t>std::</a:t>
            </a:r>
            <a:r>
              <a:rPr lang="en-US" altLang="en-US" sz="2200" b="1" dirty="0" smtClean="0">
                <a:solidFill>
                  <a:schemeClr val="bg2"/>
                </a:solidFill>
                <a:latin typeface="+mn-lt"/>
              </a:rPr>
              <a:t>c</a:t>
            </a:r>
            <a:r>
              <a:rPr lang="en-US" altLang="en-US" sz="100" b="1" dirty="0" smtClean="0">
                <a:solidFill>
                  <a:schemeClr val="bg2"/>
                </a:solidFill>
                <a:latin typeface="+mn-lt"/>
              </a:rPr>
              <a:t> </a:t>
            </a:r>
            <a:r>
              <a:rPr lang="en-US" altLang="en-US" sz="2200" b="1" dirty="0" smtClean="0">
                <a:solidFill>
                  <a:schemeClr val="bg2"/>
                </a:solidFill>
                <a:latin typeface="+mn-lt"/>
              </a:rPr>
              <a:t>out</a:t>
            </a:r>
            <a:r>
              <a:rPr lang="en-US" altLang="en-US" sz="2200" dirty="0" smtClean="0">
                <a:solidFill>
                  <a:srgbClr val="000000"/>
                </a:solidFill>
                <a:latin typeface="+mn-lt"/>
              </a:rPr>
              <a:t>—which </a:t>
            </a:r>
            <a:r>
              <a:rPr lang="en-US" altLang="en-US" sz="2200" dirty="0">
                <a:solidFill>
                  <a:srgbClr val="000000"/>
                </a:solidFill>
                <a:latin typeface="+mn-lt"/>
              </a:rPr>
              <a:t>is normally “connected” to the screen.</a:t>
            </a:r>
          </a:p>
          <a:p>
            <a:pPr eaLnBrk="1" hangingPunct="1"/>
            <a:r>
              <a:rPr lang="en-US" altLang="en-US" sz="2200" dirty="0">
                <a:solidFill>
                  <a:srgbClr val="000000"/>
                </a:solidFill>
                <a:latin typeface="+mn-lt"/>
              </a:rPr>
              <a:t>The </a:t>
            </a:r>
            <a:r>
              <a:rPr lang="en-US" altLang="en-US" sz="2200" dirty="0">
                <a:solidFill>
                  <a:srgbClr val="000000"/>
                </a:solidFill>
                <a:latin typeface="Consolas" panose="020B0609020204030204" pitchFamily="49" charset="0"/>
              </a:rPr>
              <a:t>std:: </a:t>
            </a:r>
            <a:r>
              <a:rPr lang="en-US" altLang="en-US" sz="2200" dirty="0">
                <a:solidFill>
                  <a:srgbClr val="000000"/>
                </a:solidFill>
                <a:latin typeface="+mn-lt"/>
              </a:rPr>
              <a:t>before </a:t>
            </a:r>
            <a:r>
              <a:rPr lang="en-US" altLang="en-US" sz="22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200" dirty="0" smtClean="0">
                <a:solidFill>
                  <a:srgbClr val="000000"/>
                </a:solidFill>
                <a:latin typeface="Consolas" panose="020B0609020204030204" pitchFamily="49" charset="0"/>
              </a:rPr>
              <a:t>out</a:t>
            </a:r>
            <a:r>
              <a:rPr lang="en-US" altLang="en-US" sz="2200" dirty="0" smtClean="0">
                <a:solidFill>
                  <a:srgbClr val="000000"/>
                </a:solidFill>
                <a:latin typeface="+mn-lt"/>
              </a:rPr>
              <a:t> </a:t>
            </a:r>
            <a:r>
              <a:rPr lang="en-US" altLang="en-US" sz="2200" dirty="0">
                <a:solidFill>
                  <a:srgbClr val="000000"/>
                </a:solidFill>
                <a:latin typeface="+mn-lt"/>
              </a:rPr>
              <a:t>is required when we use names that we’ve brought into the program by the </a:t>
            </a:r>
            <a:r>
              <a:rPr lang="en-US" altLang="en-US" sz="2200" dirty="0" smtClean="0">
                <a:solidFill>
                  <a:srgbClr val="000000"/>
                </a:solidFill>
                <a:latin typeface="+mn-lt"/>
              </a:rPr>
              <a:t>preprocessing directive </a:t>
            </a:r>
            <a:r>
              <a:rPr lang="en-US" altLang="en-US" sz="2200" dirty="0" smtClean="0">
                <a:solidFill>
                  <a:srgbClr val="000000"/>
                </a:solidFill>
                <a:latin typeface="Consolas" panose="020B0609020204030204" pitchFamily="49" charset="0"/>
              </a:rPr>
              <a:t>#include &lt;iostream&gt;.</a:t>
            </a:r>
            <a:endParaRPr lang="en-US" sz="2200" dirty="0">
              <a:latin typeface="Consolas" panose="020B0609020204030204" pitchFamily="49" charset="0"/>
            </a:endParaRPr>
          </a:p>
        </p:txBody>
      </p:sp>
      <p:sp>
        <p:nvSpPr>
          <p:cNvPr id="5" name="Text Placeholder 4"/>
          <p:cNvSpPr>
            <a:spLocks noGrp="1"/>
          </p:cNvSpPr>
          <p:nvPr>
            <p:ph type="body" idx="4294967295"/>
          </p:nvPr>
        </p:nvSpPr>
        <p:spPr>
          <a:xfrm>
            <a:off x="457200" y="4832064"/>
            <a:ext cx="8229600" cy="1431925"/>
          </a:xfrm>
        </p:spPr>
        <p:txBody>
          <a:bodyPr/>
          <a:lstStyle/>
          <a:p>
            <a:pPr lvl="1" eaLnBrk="1" hangingPunct="1"/>
            <a:r>
              <a:rPr lang="en-US" altLang="en-US" sz="2000" dirty="0">
                <a:solidFill>
                  <a:srgbClr val="000000"/>
                </a:solidFill>
                <a:latin typeface="+mn-lt"/>
              </a:rPr>
              <a:t>The notation </a:t>
            </a:r>
            <a:r>
              <a:rPr lang="en-US" altLang="en-US" sz="2000" dirty="0">
                <a:solidFill>
                  <a:srgbClr val="000000"/>
                </a:solidFill>
                <a:latin typeface="Consolas" panose="020B0609020204030204" pitchFamily="49" charset="0"/>
              </a:rPr>
              <a:t>std::</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out</a:t>
            </a:r>
            <a:r>
              <a:rPr lang="en-US" altLang="en-US" sz="2000" dirty="0" smtClean="0">
                <a:solidFill>
                  <a:srgbClr val="000000"/>
                </a:solidFill>
                <a:latin typeface="+mn-lt"/>
              </a:rPr>
              <a:t> </a:t>
            </a:r>
            <a:r>
              <a:rPr lang="en-US" altLang="en-US" sz="2000" dirty="0">
                <a:solidFill>
                  <a:srgbClr val="000000"/>
                </a:solidFill>
                <a:latin typeface="+mn-lt"/>
              </a:rPr>
              <a:t>specifies that we are using a name, in this case </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out</a:t>
            </a:r>
            <a:r>
              <a:rPr lang="en-US" altLang="en-US" sz="2000" dirty="0">
                <a:solidFill>
                  <a:srgbClr val="000000"/>
                </a:solidFill>
                <a:latin typeface="+mn-lt"/>
              </a:rPr>
              <a:t>, that belongs to “namespace” </a:t>
            </a:r>
            <a:r>
              <a:rPr lang="en-US" altLang="en-US" sz="2000" dirty="0">
                <a:solidFill>
                  <a:srgbClr val="000000"/>
                </a:solidFill>
                <a:latin typeface="Consolas" panose="020B0609020204030204" pitchFamily="49" charset="0"/>
              </a:rPr>
              <a:t>std</a:t>
            </a:r>
            <a:r>
              <a:rPr lang="en-US" altLang="en-US" sz="2000" dirty="0">
                <a:solidFill>
                  <a:srgbClr val="000000"/>
                </a:solidFill>
                <a:latin typeface="+mn-lt"/>
              </a:rPr>
              <a:t>.</a:t>
            </a:r>
          </a:p>
          <a:p>
            <a:pPr lvl="1" eaLnBrk="1" hangingPunct="1"/>
            <a:r>
              <a:rPr lang="en-US" altLang="en-US" sz="2000" dirty="0">
                <a:solidFill>
                  <a:srgbClr val="000000"/>
                </a:solidFill>
                <a:latin typeface="+mn-lt"/>
              </a:rPr>
              <a:t>The names </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in</a:t>
            </a:r>
            <a:r>
              <a:rPr lang="en-US" altLang="en-US" sz="2000" dirty="0" smtClean="0">
                <a:solidFill>
                  <a:srgbClr val="000000"/>
                </a:solidFill>
                <a:latin typeface="+mn-lt"/>
              </a:rPr>
              <a:t> </a:t>
            </a:r>
            <a:r>
              <a:rPr lang="en-US" altLang="en-US" sz="2000" dirty="0">
                <a:solidFill>
                  <a:srgbClr val="000000"/>
                </a:solidFill>
                <a:latin typeface="+mn-lt"/>
              </a:rPr>
              <a:t>(the standard input stream) and </a:t>
            </a:r>
            <a:r>
              <a:rPr lang="en-US" altLang="en-US" sz="2000" dirty="0">
                <a:solidFill>
                  <a:srgbClr val="000000"/>
                </a:solidFill>
                <a:latin typeface="Consolas" panose="020B0609020204030204" pitchFamily="49" charset="0"/>
              </a:rPr>
              <a:t>cerr</a:t>
            </a:r>
            <a:r>
              <a:rPr lang="en-US" altLang="en-US" sz="2000" dirty="0">
                <a:solidFill>
                  <a:srgbClr val="000000"/>
                </a:solidFill>
                <a:latin typeface="+mn-lt"/>
              </a:rPr>
              <a:t> (the standard error stream) also belong to namespace </a:t>
            </a:r>
            <a:r>
              <a:rPr lang="en-US" altLang="en-US" sz="2000" dirty="0">
                <a:solidFill>
                  <a:srgbClr val="000000"/>
                </a:solidFill>
                <a:latin typeface="Consolas" panose="020B0609020204030204" pitchFamily="49" charset="0"/>
              </a:rPr>
              <a:t>std</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363993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(9 </a:t>
            </a:r>
            <a:r>
              <a:rPr lang="en-US" sz="2000" b="0" dirty="0">
                <a:solidFill>
                  <a:schemeClr val="tx2"/>
                </a:solidFill>
                <a:latin typeface="Times New Roman" panose="02020603050405020304" pitchFamily="18" charset="0"/>
                <a:cs typeface="Times New Roman" panose="02020603050405020304" pitchFamily="18" charset="0"/>
              </a:rPr>
              <a:t>of 10)</a:t>
            </a:r>
            <a:endParaRPr lang="en-US" dirty="0"/>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In the context of an output statement, the </a:t>
            </a:r>
            <a:r>
              <a:rPr lang="en-US" altLang="en-US" sz="1800" dirty="0">
                <a:solidFill>
                  <a:srgbClr val="000000"/>
                </a:solidFill>
                <a:latin typeface="Consolas" panose="020B0609020204030204" pitchFamily="49" charset="0"/>
              </a:rPr>
              <a:t>&lt;&lt;</a:t>
            </a:r>
            <a:r>
              <a:rPr lang="en-US" altLang="en-US" sz="1800" dirty="0">
                <a:solidFill>
                  <a:srgbClr val="000000"/>
                </a:solidFill>
                <a:latin typeface="+mn-lt"/>
              </a:rPr>
              <a:t> operator is referred to as the </a:t>
            </a:r>
            <a:r>
              <a:rPr lang="en-US" altLang="en-US" sz="1800" b="1" dirty="0">
                <a:solidFill>
                  <a:schemeClr val="bg2"/>
                </a:solidFill>
                <a:latin typeface="+mn-lt"/>
              </a:rPr>
              <a:t>stream insertion operator</a:t>
            </a:r>
            <a:r>
              <a:rPr lang="en-US" altLang="en-US" sz="1800" dirty="0">
                <a:solidFill>
                  <a:srgbClr val="000000"/>
                </a:solidFill>
                <a:latin typeface="+mn-lt"/>
              </a:rPr>
              <a:t>.</a:t>
            </a:r>
          </a:p>
          <a:p>
            <a:pPr lvl="1" eaLnBrk="1" hangingPunct="1"/>
            <a:r>
              <a:rPr lang="en-US" altLang="en-US" sz="1800" dirty="0">
                <a:solidFill>
                  <a:srgbClr val="000000"/>
                </a:solidFill>
                <a:latin typeface="+mn-lt"/>
              </a:rPr>
              <a:t>The value to the operator’s right, the right </a:t>
            </a:r>
            <a:r>
              <a:rPr lang="en-US" altLang="en-US" sz="1800" b="1" dirty="0">
                <a:solidFill>
                  <a:schemeClr val="bg2"/>
                </a:solidFill>
                <a:latin typeface="+mn-lt"/>
              </a:rPr>
              <a:t>operand</a:t>
            </a:r>
            <a:r>
              <a:rPr lang="en-US" altLang="en-US" sz="1800" dirty="0">
                <a:solidFill>
                  <a:srgbClr val="000000"/>
                </a:solidFill>
                <a:latin typeface="+mn-lt"/>
              </a:rPr>
              <a:t>, is inserted in the output stream.</a:t>
            </a:r>
          </a:p>
          <a:p>
            <a:pPr eaLnBrk="1" hangingPunct="1"/>
            <a:r>
              <a:rPr lang="en-US" altLang="en-US" sz="1800" dirty="0">
                <a:solidFill>
                  <a:srgbClr val="000000"/>
                </a:solidFill>
                <a:latin typeface="+mn-lt"/>
              </a:rPr>
              <a:t>The characters </a:t>
            </a:r>
            <a:r>
              <a:rPr lang="en-US" altLang="en-US" sz="1800" dirty="0">
                <a:solidFill>
                  <a:srgbClr val="000000"/>
                </a:solidFill>
                <a:latin typeface="Consolas" panose="020B0609020204030204" pitchFamily="49" charset="0"/>
              </a:rPr>
              <a:t>\n</a:t>
            </a:r>
            <a:r>
              <a:rPr lang="en-US" altLang="en-US" sz="1800" dirty="0">
                <a:solidFill>
                  <a:srgbClr val="000000"/>
                </a:solidFill>
                <a:latin typeface="+mn-lt"/>
              </a:rPr>
              <a:t> are </a:t>
            </a:r>
            <a:r>
              <a:rPr lang="en-US" altLang="en-US" sz="1800" b="1" dirty="0">
                <a:solidFill>
                  <a:srgbClr val="000000"/>
                </a:solidFill>
                <a:latin typeface="+mn-lt"/>
              </a:rPr>
              <a:t>not </a:t>
            </a:r>
            <a:r>
              <a:rPr lang="en-US" altLang="en-US" sz="1800" dirty="0">
                <a:solidFill>
                  <a:srgbClr val="000000"/>
                </a:solidFill>
                <a:latin typeface="+mn-lt"/>
              </a:rPr>
              <a:t>printed on the screen.</a:t>
            </a:r>
          </a:p>
          <a:p>
            <a:pPr eaLnBrk="1" hangingPunct="1"/>
            <a:r>
              <a:rPr lang="en-US" altLang="en-US" sz="1800" dirty="0">
                <a:solidFill>
                  <a:srgbClr val="000000"/>
                </a:solidFill>
                <a:latin typeface="+mn-lt"/>
              </a:rPr>
              <a:t>The backslash (</a:t>
            </a:r>
            <a:r>
              <a:rPr lang="en-US" altLang="en-US" sz="1800" dirty="0">
                <a:solidFill>
                  <a:srgbClr val="000000"/>
                </a:solidFill>
                <a:latin typeface="Consolas" panose="020B0609020204030204" pitchFamily="49" charset="0"/>
              </a:rPr>
              <a:t>\</a:t>
            </a:r>
            <a:r>
              <a:rPr lang="en-US" altLang="en-US" sz="1800" dirty="0">
                <a:solidFill>
                  <a:srgbClr val="000000"/>
                </a:solidFill>
                <a:latin typeface="+mn-lt"/>
              </a:rPr>
              <a:t>) is called an </a:t>
            </a:r>
            <a:r>
              <a:rPr lang="en-US" altLang="en-US" sz="1800" b="1" dirty="0">
                <a:solidFill>
                  <a:schemeClr val="bg2"/>
                </a:solidFill>
                <a:latin typeface="+mn-lt"/>
              </a:rPr>
              <a:t>escape character</a:t>
            </a:r>
            <a:r>
              <a:rPr lang="en-US" altLang="en-US" sz="1800" dirty="0">
                <a:solidFill>
                  <a:schemeClr val="bg2"/>
                </a:solidFill>
                <a:latin typeface="+mn-lt"/>
              </a:rPr>
              <a:t>.</a:t>
            </a:r>
          </a:p>
          <a:p>
            <a:pPr lvl="1" eaLnBrk="1" hangingPunct="1"/>
            <a:r>
              <a:rPr lang="en-US" altLang="en-US" sz="1800" dirty="0">
                <a:solidFill>
                  <a:srgbClr val="000000"/>
                </a:solidFill>
                <a:latin typeface="+mn-lt"/>
              </a:rPr>
              <a:t>It indicates that a “special” character is to be output.</a:t>
            </a:r>
          </a:p>
          <a:p>
            <a:pPr eaLnBrk="1" hangingPunct="1"/>
            <a:r>
              <a:rPr lang="en-US" altLang="en-US" sz="1800" dirty="0">
                <a:solidFill>
                  <a:srgbClr val="000000"/>
                </a:solidFill>
                <a:latin typeface="+mn-lt"/>
              </a:rPr>
              <a:t>When a backslash is encountered in a string of characters, the next character is combined with the backslash to form an </a:t>
            </a:r>
            <a:r>
              <a:rPr lang="en-US" altLang="en-US" sz="1800" b="1" dirty="0" smtClean="0">
                <a:solidFill>
                  <a:schemeClr val="bg2"/>
                </a:solidFill>
                <a:latin typeface="+mn-lt"/>
              </a:rPr>
              <a:t>escape sequence</a:t>
            </a:r>
            <a:r>
              <a:rPr lang="en-US" altLang="en-US" sz="1800" dirty="0">
                <a:solidFill>
                  <a:srgbClr val="000000"/>
                </a:solidFill>
                <a:latin typeface="+mn-lt"/>
              </a:rPr>
              <a:t>.</a:t>
            </a:r>
          </a:p>
          <a:p>
            <a:pPr eaLnBrk="1" hangingPunct="1"/>
            <a:r>
              <a:rPr lang="en-US" altLang="en-US" sz="1800" dirty="0">
                <a:solidFill>
                  <a:srgbClr val="000000"/>
                </a:solidFill>
                <a:latin typeface="+mn-lt"/>
              </a:rPr>
              <a:t>The escape sequence </a:t>
            </a:r>
            <a:r>
              <a:rPr lang="en-US" altLang="en-US" sz="1800" dirty="0">
                <a:solidFill>
                  <a:srgbClr val="000000"/>
                </a:solidFill>
                <a:latin typeface="Consolas" panose="020B0609020204030204" pitchFamily="49" charset="0"/>
              </a:rPr>
              <a:t>\n</a:t>
            </a:r>
            <a:r>
              <a:rPr lang="en-US" altLang="en-US" sz="1800" dirty="0">
                <a:solidFill>
                  <a:srgbClr val="000000"/>
                </a:solidFill>
                <a:latin typeface="+mn-lt"/>
              </a:rPr>
              <a:t> means </a:t>
            </a:r>
            <a:r>
              <a:rPr lang="en-US" altLang="en-US" sz="1800" b="1" dirty="0">
                <a:solidFill>
                  <a:schemeClr val="bg2"/>
                </a:solidFill>
                <a:latin typeface="+mn-lt"/>
              </a:rPr>
              <a:t>newline</a:t>
            </a:r>
            <a:r>
              <a:rPr lang="en-US" altLang="en-US" sz="1800" dirty="0">
                <a:solidFill>
                  <a:srgbClr val="000000"/>
                </a:solidFill>
                <a:latin typeface="+mn-lt"/>
              </a:rPr>
              <a:t>.</a:t>
            </a:r>
          </a:p>
          <a:p>
            <a:pPr lvl="1" eaLnBrk="1" hangingPunct="1"/>
            <a:r>
              <a:rPr lang="en-US" altLang="en-US" sz="1800" dirty="0">
                <a:solidFill>
                  <a:srgbClr val="000000"/>
                </a:solidFill>
                <a:latin typeface="+mn-lt"/>
              </a:rPr>
              <a:t>Causes the </a:t>
            </a:r>
            <a:r>
              <a:rPr lang="en-US" altLang="en-US" sz="1800" b="1" dirty="0">
                <a:solidFill>
                  <a:schemeClr val="bg2"/>
                </a:solidFill>
                <a:latin typeface="+mn-lt"/>
              </a:rPr>
              <a:t>cursor</a:t>
            </a:r>
            <a:r>
              <a:rPr lang="en-US" altLang="en-US" sz="1800" dirty="0">
                <a:solidFill>
                  <a:srgbClr val="000000"/>
                </a:solidFill>
                <a:latin typeface="+mn-lt"/>
              </a:rPr>
              <a:t> to move to the beginning of the next line on the screen</a:t>
            </a:r>
            <a:r>
              <a:rPr lang="en-US" altLang="en-US" sz="1800" dirty="0" smtClean="0">
                <a:solidFill>
                  <a:srgbClr val="000000"/>
                </a:solidFill>
                <a:latin typeface="+mn-lt"/>
              </a:rPr>
              <a:t>.</a:t>
            </a:r>
            <a:endParaRPr lang="en-US" altLang="en-US" sz="1800" dirty="0">
              <a:solidFill>
                <a:srgbClr val="000000"/>
              </a:solidFill>
              <a:latin typeface="+mn-lt"/>
            </a:endParaRPr>
          </a:p>
        </p:txBody>
      </p:sp>
    </p:spTree>
    <p:extLst>
      <p:ext uri="{BB962C8B-B14F-4D97-AF65-F5344CB8AC3E}">
        <p14:creationId xmlns:p14="http://schemas.microsoft.com/office/powerpoint/2010/main" val="106915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Learning </a:t>
            </a:r>
            <a:r>
              <a:rPr lang="pt-BR" dirty="0" smtClean="0">
                <a:solidFill>
                  <a:schemeClr val="tx2"/>
                </a:solidFill>
              </a:rPr>
              <a:t>Objectives</a:t>
            </a:r>
            <a:endParaRPr lang="en-US" dirty="0">
              <a:solidFill>
                <a:schemeClr val="tx2"/>
              </a:solidFill>
            </a:endParaRPr>
          </a:p>
        </p:txBody>
      </p:sp>
      <p:sp>
        <p:nvSpPr>
          <p:cNvPr id="3" name="Text Placeholder 2"/>
          <p:cNvSpPr>
            <a:spLocks noGrp="1"/>
          </p:cNvSpPr>
          <p:nvPr>
            <p:ph idx="1"/>
          </p:nvPr>
        </p:nvSpPr>
        <p:spPr/>
        <p:txBody>
          <a:bodyPr/>
          <a:lstStyle/>
          <a:p>
            <a:pPr marL="255600" indent="-255600">
              <a:buSzPct val="100000"/>
            </a:pPr>
            <a:r>
              <a:rPr lang="en-US" sz="2400" dirty="0" smtClean="0">
                <a:latin typeface="+mn-lt"/>
              </a:rPr>
              <a:t>Write </a:t>
            </a:r>
            <a:r>
              <a:rPr lang="en-US" sz="2400" dirty="0">
                <a:latin typeface="+mn-lt"/>
              </a:rPr>
              <a:t>basic </a:t>
            </a:r>
            <a:r>
              <a:rPr lang="en-US" sz="2400" dirty="0" smtClean="0">
                <a:latin typeface="+mn-lt"/>
              </a:rPr>
              <a:t>computer programs </a:t>
            </a:r>
            <a:r>
              <a:rPr lang="en-US" sz="2400" dirty="0">
                <a:latin typeface="+mn-lt"/>
              </a:rPr>
              <a:t>in C++.</a:t>
            </a:r>
          </a:p>
          <a:p>
            <a:pPr marL="255600" indent="-255600">
              <a:buSzPct val="100000"/>
            </a:pPr>
            <a:r>
              <a:rPr lang="en-US" sz="2400" dirty="0" smtClean="0">
                <a:latin typeface="+mn-lt"/>
              </a:rPr>
              <a:t>Write </a:t>
            </a:r>
            <a:r>
              <a:rPr lang="en-US" sz="2400" dirty="0">
                <a:latin typeface="+mn-lt"/>
              </a:rPr>
              <a:t>input and </a:t>
            </a:r>
            <a:r>
              <a:rPr lang="en-US" sz="2400" dirty="0" smtClean="0">
                <a:latin typeface="+mn-lt"/>
              </a:rPr>
              <a:t>output statements</a:t>
            </a:r>
            <a:r>
              <a:rPr lang="en-US" sz="2400" dirty="0">
                <a:latin typeface="+mn-lt"/>
              </a:rPr>
              <a:t>.</a:t>
            </a:r>
          </a:p>
          <a:p>
            <a:pPr marL="255600" indent="-255600">
              <a:buSzPct val="100000"/>
            </a:pPr>
            <a:r>
              <a:rPr lang="en-US" sz="2400" dirty="0" smtClean="0">
                <a:latin typeface="+mn-lt"/>
              </a:rPr>
              <a:t>Use </a:t>
            </a:r>
            <a:r>
              <a:rPr lang="en-US" sz="2400" dirty="0">
                <a:latin typeface="+mn-lt"/>
              </a:rPr>
              <a:t>fundamental types.</a:t>
            </a:r>
          </a:p>
          <a:p>
            <a:pPr marL="255600" indent="-255600">
              <a:buSzPct val="100000"/>
            </a:pPr>
            <a:r>
              <a:rPr lang="en-US" sz="2400" dirty="0" smtClean="0">
                <a:latin typeface="+mn-lt"/>
              </a:rPr>
              <a:t>Learn </a:t>
            </a:r>
            <a:r>
              <a:rPr lang="en-US" sz="2400" dirty="0">
                <a:latin typeface="+mn-lt"/>
              </a:rPr>
              <a:t>computer </a:t>
            </a:r>
            <a:r>
              <a:rPr lang="en-US" sz="2400" dirty="0" smtClean="0">
                <a:latin typeface="+mn-lt"/>
              </a:rPr>
              <a:t>memory concepts</a:t>
            </a:r>
            <a:r>
              <a:rPr lang="en-US" sz="2400" dirty="0">
                <a:latin typeface="+mn-lt"/>
              </a:rPr>
              <a:t>.</a:t>
            </a:r>
          </a:p>
          <a:p>
            <a:pPr marL="255600" indent="-255600">
              <a:buSzPct val="100000"/>
            </a:pPr>
            <a:r>
              <a:rPr lang="en-US" sz="2400" dirty="0" smtClean="0">
                <a:latin typeface="+mn-lt"/>
              </a:rPr>
              <a:t>Use </a:t>
            </a:r>
            <a:r>
              <a:rPr lang="en-US" sz="2400" dirty="0">
                <a:latin typeface="+mn-lt"/>
              </a:rPr>
              <a:t>arithmetic operators.</a:t>
            </a:r>
          </a:p>
          <a:p>
            <a:pPr marL="255600" indent="-255600">
              <a:buSzPct val="100000"/>
            </a:pPr>
            <a:r>
              <a:rPr lang="en-US" sz="2400" dirty="0" smtClean="0">
                <a:latin typeface="+mn-lt"/>
              </a:rPr>
              <a:t>Understand </a:t>
            </a:r>
            <a:r>
              <a:rPr lang="en-US" sz="2400" dirty="0">
                <a:latin typeface="+mn-lt"/>
              </a:rPr>
              <a:t>the </a:t>
            </a:r>
            <a:r>
              <a:rPr lang="en-US" sz="2400" dirty="0" smtClean="0">
                <a:latin typeface="+mn-lt"/>
              </a:rPr>
              <a:t>precedence of </a:t>
            </a:r>
            <a:r>
              <a:rPr lang="en-US" sz="2400" dirty="0">
                <a:latin typeface="+mn-lt"/>
              </a:rPr>
              <a:t>arithmetic operators.</a:t>
            </a:r>
          </a:p>
          <a:p>
            <a:pPr marL="255600" indent="-255600">
              <a:buSzPct val="100000"/>
            </a:pPr>
            <a:r>
              <a:rPr lang="en-US" sz="2400" dirty="0" smtClean="0">
                <a:latin typeface="+mn-lt"/>
              </a:rPr>
              <a:t>Write decision-making statements</a:t>
            </a:r>
            <a:r>
              <a:rPr lang="en-US" sz="2400" dirty="0">
                <a:latin typeface="+mn-lt"/>
              </a:rPr>
              <a:t>.</a:t>
            </a:r>
          </a:p>
        </p:txBody>
      </p:sp>
    </p:spTree>
    <p:extLst>
      <p:ext uri="{BB962C8B-B14F-4D97-AF65-F5344CB8AC3E}">
        <p14:creationId xmlns:p14="http://schemas.microsoft.com/office/powerpoint/2010/main" val="3225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6462144"/>
              </p:ext>
            </p:extLst>
          </p:nvPr>
        </p:nvGraphicFramePr>
        <p:xfrm>
          <a:off x="662940" y="2067560"/>
          <a:ext cx="7818120" cy="3383280"/>
        </p:xfrm>
        <a:graphic>
          <a:graphicData uri="http://schemas.openxmlformats.org/drawingml/2006/table">
            <a:tbl>
              <a:tblPr firstRow="1" bandRow="1">
                <a:tableStyleId>{40F9630F-82C1-40B7-BC3A-925EFCFF5E92}</a:tableStyleId>
              </a:tblPr>
              <a:tblGrid>
                <a:gridCol w="1950720">
                  <a:extLst>
                    <a:ext uri="{9D8B030D-6E8A-4147-A177-3AD203B41FA5}">
                      <a16:colId xmlns:a16="http://schemas.microsoft.com/office/drawing/2014/main" val="2117748708"/>
                    </a:ext>
                  </a:extLst>
                </a:gridCol>
                <a:gridCol w="5867400">
                  <a:extLst>
                    <a:ext uri="{9D8B030D-6E8A-4147-A177-3AD203B41FA5}">
                      <a16:colId xmlns:a16="http://schemas.microsoft.com/office/drawing/2014/main" val="2572662630"/>
                    </a:ext>
                  </a:extLst>
                </a:gridCol>
              </a:tblGrid>
              <a:tr h="370840">
                <a:tc>
                  <a:txBody>
                    <a:bodyPr/>
                    <a:lstStyle/>
                    <a:p>
                      <a:r>
                        <a:rPr lang="en-US" sz="1600" b="1" i="0" u="none" strike="noStrike" cap="none" baseline="0" dirty="0" smtClean="0">
                          <a:solidFill>
                            <a:schemeClr val="dk1"/>
                          </a:solidFill>
                          <a:latin typeface="+mn-lt"/>
                          <a:ea typeface="Arial"/>
                          <a:cs typeface="Arial"/>
                          <a:sym typeface="Arial"/>
                        </a:rPr>
                        <a:t>Escape sequence</a:t>
                      </a:r>
                      <a:endParaRPr lang="en-US" sz="16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u="none" strike="noStrike" cap="none" baseline="0" dirty="0" smtClean="0">
                          <a:solidFill>
                            <a:schemeClr val="dk1"/>
                          </a:solidFill>
                          <a:latin typeface="+mn-lt"/>
                          <a:ea typeface="Arial"/>
                          <a:cs typeface="Arial"/>
                          <a:sym typeface="Arial"/>
                        </a:rPr>
                        <a:t>Description</a:t>
                      </a:r>
                      <a:endParaRPr lang="en-US" sz="16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280866"/>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\n</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Newline. Position the screen cursor to the beginning of the next line.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306858"/>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\t</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Horizontal tab. Move the screen cursor to the next tab stop.</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106462"/>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\r</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Carriage return. Position the screen cursor to the beginning of the current line; do not advance to the next line.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188714"/>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\a</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Alert. Sound the system bell.</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7725534"/>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Backslash. Used to print a backslash character.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71263"/>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Single quote. Used to print a single-quote character.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864249"/>
                  </a:ext>
                </a:extLst>
              </a:tr>
              <a:tr h="370840">
                <a:tc>
                  <a:txBody>
                    <a:bodyPr/>
                    <a:lstStyle/>
                    <a:p>
                      <a:r>
                        <a:rPr lang="en-US" sz="1600" b="0" i="0" u="none" strike="noStrike" cap="none" baseline="0" dirty="0" smtClean="0">
                          <a:solidFill>
                            <a:schemeClr val="dk1"/>
                          </a:solidFill>
                          <a:latin typeface="Consolas" panose="020B0609020204030204" pitchFamily="49" charset="0"/>
                          <a:ea typeface="Arial"/>
                          <a:cs typeface="Arial"/>
                          <a:sym typeface="Arial"/>
                        </a:rPr>
                        <a:t>\"</a:t>
                      </a:r>
                      <a:endParaRPr 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Double quote. Used to print a double-quote character.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148051"/>
                  </a:ext>
                </a:extLst>
              </a:tr>
            </a:tbl>
          </a:graphicData>
        </a:graphic>
      </p:graphicFrame>
    </p:spTree>
    <p:extLst>
      <p:ext uri="{BB962C8B-B14F-4D97-AF65-F5344CB8AC3E}">
        <p14:creationId xmlns:p14="http://schemas.microsoft.com/office/powerpoint/2010/main" val="161907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(10 </a:t>
            </a:r>
            <a:r>
              <a:rPr lang="en-US" sz="2000" b="0" dirty="0">
                <a:solidFill>
                  <a:schemeClr val="tx2"/>
                </a:solidFill>
                <a:latin typeface="Times New Roman" panose="02020603050405020304" pitchFamily="18" charset="0"/>
                <a:cs typeface="Times New Roman" panose="02020603050405020304" pitchFamily="18" charset="0"/>
              </a:rPr>
              <a:t>of 10)</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When the </a:t>
            </a:r>
            <a:r>
              <a:rPr lang="en-US" altLang="en-US" sz="2400" b="1" dirty="0">
                <a:solidFill>
                  <a:schemeClr val="bg2"/>
                </a:solidFill>
                <a:latin typeface="+mn-lt"/>
              </a:rPr>
              <a:t>return statement </a:t>
            </a:r>
            <a:r>
              <a:rPr lang="en-US" altLang="en-US" sz="2400" dirty="0">
                <a:solidFill>
                  <a:srgbClr val="000000"/>
                </a:solidFill>
                <a:latin typeface="+mn-lt"/>
              </a:rPr>
              <a:t>is used at the end of </a:t>
            </a:r>
            <a:r>
              <a:rPr lang="en-US" altLang="en-US" sz="2400" dirty="0">
                <a:solidFill>
                  <a:srgbClr val="000000"/>
                </a:solidFill>
                <a:latin typeface="Consolas" panose="020B0609020204030204" pitchFamily="49" charset="0"/>
              </a:rPr>
              <a:t>main</a:t>
            </a:r>
            <a:r>
              <a:rPr lang="en-US" altLang="en-US" sz="2400" dirty="0">
                <a:solidFill>
                  <a:srgbClr val="000000"/>
                </a:solidFill>
                <a:latin typeface="+mn-lt"/>
              </a:rPr>
              <a:t> the value </a:t>
            </a:r>
            <a:r>
              <a:rPr lang="en-US" altLang="en-US" sz="2400" dirty="0" smtClean="0">
                <a:solidFill>
                  <a:srgbClr val="000000"/>
                </a:solidFill>
                <a:latin typeface="Consolas" panose="020B0609020204030204" pitchFamily="49" charset="0"/>
              </a:rPr>
              <a:t>0</a:t>
            </a:r>
            <a:r>
              <a:rPr lang="en-US" altLang="en-US" sz="2400" dirty="0" smtClean="0">
                <a:solidFill>
                  <a:srgbClr val="000000"/>
                </a:solidFill>
                <a:latin typeface="+mn-lt"/>
              </a:rPr>
              <a:t> indicates </a:t>
            </a:r>
            <a:r>
              <a:rPr lang="en-US" altLang="en-US" sz="2400" dirty="0">
                <a:solidFill>
                  <a:srgbClr val="000000"/>
                </a:solidFill>
                <a:latin typeface="+mn-lt"/>
              </a:rPr>
              <a:t>that the program has </a:t>
            </a:r>
            <a:r>
              <a:rPr lang="en-US" altLang="en-US" sz="2400" b="1" dirty="0">
                <a:solidFill>
                  <a:srgbClr val="000000"/>
                </a:solidFill>
                <a:latin typeface="+mn-lt"/>
              </a:rPr>
              <a:t>terminated successfully</a:t>
            </a:r>
            <a:r>
              <a:rPr lang="en-US" altLang="en-US" sz="2400" dirty="0">
                <a:solidFill>
                  <a:srgbClr val="000000"/>
                </a:solidFill>
                <a:latin typeface="+mn-lt"/>
              </a:rPr>
              <a:t>.</a:t>
            </a:r>
          </a:p>
          <a:p>
            <a:pPr eaLnBrk="1" hangingPunct="1"/>
            <a:r>
              <a:rPr lang="en-US" altLang="en-US" sz="2400" dirty="0">
                <a:solidFill>
                  <a:srgbClr val="000000"/>
                </a:solidFill>
                <a:latin typeface="+mn-lt"/>
              </a:rPr>
              <a:t>According to the C++ standard, if program execution reaches the end of </a:t>
            </a:r>
            <a:r>
              <a:rPr lang="en-US" altLang="en-US" sz="2400" dirty="0">
                <a:solidFill>
                  <a:srgbClr val="000000"/>
                </a:solidFill>
                <a:latin typeface="Consolas" panose="020B0609020204030204" pitchFamily="49" charset="0"/>
              </a:rPr>
              <a:t>main</a:t>
            </a:r>
            <a:r>
              <a:rPr lang="en-US" altLang="en-US" sz="2400" dirty="0">
                <a:solidFill>
                  <a:srgbClr val="000000"/>
                </a:solidFill>
                <a:latin typeface="+mn-lt"/>
              </a:rPr>
              <a:t> without encountering a </a:t>
            </a:r>
            <a:r>
              <a:rPr lang="en-US" altLang="en-US" sz="2400" dirty="0">
                <a:solidFill>
                  <a:srgbClr val="000000"/>
                </a:solidFill>
                <a:latin typeface="Consolas" panose="020B0609020204030204" pitchFamily="49" charset="0"/>
              </a:rPr>
              <a:t>return</a:t>
            </a:r>
            <a:r>
              <a:rPr lang="en-US" altLang="en-US" sz="2400" dirty="0">
                <a:solidFill>
                  <a:srgbClr val="000000"/>
                </a:solidFill>
                <a:latin typeface="+mn-lt"/>
              </a:rPr>
              <a:t> statement, it’s assumed that the program terminated successfully—exactly as when the last statement in main is a </a:t>
            </a:r>
            <a:r>
              <a:rPr lang="en-US" altLang="en-US" sz="2400" dirty="0">
                <a:solidFill>
                  <a:srgbClr val="000000"/>
                </a:solidFill>
                <a:latin typeface="Consolas" panose="020B0609020204030204" pitchFamily="49" charset="0"/>
              </a:rPr>
              <a:t>return</a:t>
            </a:r>
            <a:r>
              <a:rPr lang="en-US" altLang="en-US" sz="2400" dirty="0">
                <a:solidFill>
                  <a:srgbClr val="000000"/>
                </a:solidFill>
                <a:latin typeface="+mn-lt"/>
              </a:rPr>
              <a:t> statement with the value </a:t>
            </a:r>
            <a:r>
              <a:rPr lang="en-US" altLang="en-US" sz="2400" dirty="0">
                <a:solidFill>
                  <a:srgbClr val="000000"/>
                </a:solidFill>
                <a:latin typeface="Consolas" panose="020B0609020204030204" pitchFamily="49" charset="0"/>
              </a:rPr>
              <a:t>0</a:t>
            </a:r>
            <a:r>
              <a:rPr lang="en-US" altLang="en-US" sz="2400" dirty="0">
                <a:solidFill>
                  <a:srgbClr val="000000"/>
                </a:solidFill>
                <a:latin typeface="+mn-lt"/>
              </a:rPr>
              <a:t>. </a:t>
            </a:r>
            <a:r>
              <a:rPr lang="en-US" altLang="en-US" sz="2400" dirty="0" smtClean="0">
                <a:solidFill>
                  <a:srgbClr val="000000"/>
                </a:solidFill>
                <a:latin typeface="+mn-lt"/>
              </a:rPr>
              <a:t>	</a:t>
            </a:r>
            <a:endParaRPr lang="en-US" altLang="en-US" sz="2400" dirty="0">
              <a:solidFill>
                <a:srgbClr val="000000"/>
              </a:solidFill>
              <a:latin typeface="+mn-lt"/>
            </a:endParaRPr>
          </a:p>
        </p:txBody>
      </p:sp>
    </p:spTree>
    <p:extLst>
      <p:ext uri="{BB962C8B-B14F-4D97-AF65-F5344CB8AC3E}">
        <p14:creationId xmlns:p14="http://schemas.microsoft.com/office/powerpoint/2010/main" val="284342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724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2.3 </a:t>
            </a:r>
            <a:r>
              <a:rPr lang="en-US" dirty="0" smtClean="0">
                <a:solidFill>
                  <a:schemeClr val="tx2"/>
                </a:solidFill>
                <a:latin typeface="Times New Roman" panose="02020603050405020304" pitchFamily="18" charset="0"/>
                <a:cs typeface="Times New Roman" panose="02020603050405020304" pitchFamily="18" charset="0"/>
              </a:rPr>
              <a:t>Modifying </a:t>
            </a:r>
            <a:r>
              <a:rPr lang="en-US" dirty="0">
                <a:solidFill>
                  <a:schemeClr val="tx2"/>
                </a:solidFill>
                <a:latin typeface="Times New Roman" panose="02020603050405020304" pitchFamily="18" charset="0"/>
                <a:cs typeface="Times New Roman" panose="02020603050405020304" pitchFamily="18" charset="0"/>
              </a:rPr>
              <a:t>Our First C++ </a:t>
            </a:r>
            <a:r>
              <a:rPr lang="en-US" dirty="0" smtClean="0">
                <a:solidFill>
                  <a:schemeClr val="tx2"/>
                </a:solidFill>
                <a:latin typeface="Times New Roman" panose="02020603050405020304" pitchFamily="18" charset="0"/>
                <a:cs typeface="Times New Roman" panose="02020603050405020304" pitchFamily="18" charset="0"/>
              </a:rPr>
              <a:t>Program </a:t>
            </a:r>
            <a:r>
              <a:rPr 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altLang="en-US" sz="2400" dirty="0">
                <a:solidFill>
                  <a:srgbClr val="000000"/>
                </a:solidFill>
                <a:latin typeface="Consolas" panose="020B0609020204030204" pitchFamily="49" charset="0"/>
              </a:rPr>
              <a:t>Welcome to C++! </a:t>
            </a:r>
            <a:r>
              <a:rPr lang="en-US" altLang="en-US" sz="2400" dirty="0">
                <a:solidFill>
                  <a:srgbClr val="000000"/>
                </a:solidFill>
                <a:latin typeface="+mn-lt"/>
              </a:rPr>
              <a:t>can be printed several ways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823911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850"/>
            <a:ext cx="8229600" cy="1066799"/>
          </a:xfrm>
        </p:spPr>
        <p:txBody>
          <a:bodyPr anchor="b"/>
          <a:lstStyle/>
          <a:p>
            <a:r>
              <a:rPr lang="en-US" dirty="0" smtClean="0"/>
              <a:t>Figure </a:t>
            </a:r>
            <a:r>
              <a:rPr lang="en-US" dirty="0"/>
              <a:t>2.3 Printing a Line of Text with Multiple Statements</a:t>
            </a:r>
          </a:p>
        </p:txBody>
      </p:sp>
      <p:pic>
        <p:nvPicPr>
          <p:cNvPr id="3" name="Picture 2" descr="Computer code has 9 lines. The lines read as follows. Line 1. forward slash forward slash Fig period 2 period 3 colon fig 0 2 underscore 0 3 period c p p. Line 2. forward slash forward slash Printing a line of text with multiple statements period. Line 3. hash include left angle bracket i o stream right angle bracket forward slash forward slash enables program to output data to the screen. Line 4. blank. Line 5. forward slash forward slash function main begins program execution. Line 6. i n t main left parenthesis right parenthesis left brace. Line 7, indented once. S t d colon colon c out left angle bracket left angle bracket double quote Welcome double quote semicolon. Line 8. Indented once. s t d colon colon c out left angle bracket left angle bracket double quote to C plus plus exclamation point back slash double quote semicolon. Lines 7 and 8 are highlighted. Line 9. right brace forward slash forward slash end function main. Computer code output reads, Welcome to C plus plus."/>
          <p:cNvPicPr>
            <a:picLocks noChangeAspect="1"/>
          </p:cNvPicPr>
          <p:nvPr/>
        </p:nvPicPr>
        <p:blipFill>
          <a:blip r:embed="rId2"/>
          <a:stretch>
            <a:fillRect/>
          </a:stretch>
        </p:blipFill>
        <p:spPr>
          <a:xfrm>
            <a:off x="511512" y="2093147"/>
            <a:ext cx="8069219" cy="2729461"/>
          </a:xfrm>
          <a:prstGeom prst="rect">
            <a:avLst/>
          </a:prstGeom>
        </p:spPr>
      </p:pic>
    </p:spTree>
    <p:extLst>
      <p:ext uri="{BB962C8B-B14F-4D97-AF65-F5344CB8AC3E}">
        <p14:creationId xmlns:p14="http://schemas.microsoft.com/office/powerpoint/2010/main" val="648991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8200" cy="1097279"/>
          </a:xfrm>
        </p:spPr>
        <p:txBody>
          <a:bodyPr/>
          <a:lstStyle/>
          <a:p>
            <a:r>
              <a:rPr lang="en-US" dirty="0">
                <a:solidFill>
                  <a:schemeClr val="tx2"/>
                </a:solidFill>
                <a:latin typeface="Times New Roman" panose="02020603050405020304" pitchFamily="18" charset="0"/>
                <a:cs typeface="Times New Roman" panose="02020603050405020304" pitchFamily="18" charset="0"/>
              </a:rPr>
              <a:t>2.3 </a:t>
            </a:r>
            <a:r>
              <a:rPr lang="en-US" dirty="0" smtClean="0">
                <a:solidFill>
                  <a:schemeClr val="tx2"/>
                </a:solidFill>
                <a:latin typeface="Times New Roman" panose="02020603050405020304" pitchFamily="18" charset="0"/>
                <a:cs typeface="Times New Roman" panose="02020603050405020304" pitchFamily="18" charset="0"/>
              </a:rPr>
              <a:t>Modifying </a:t>
            </a:r>
            <a:r>
              <a:rPr lang="en-US" dirty="0">
                <a:solidFill>
                  <a:schemeClr val="tx2"/>
                </a:solidFill>
                <a:latin typeface="Times New Roman" panose="02020603050405020304" pitchFamily="18" charset="0"/>
                <a:cs typeface="Times New Roman" panose="02020603050405020304" pitchFamily="18" charset="0"/>
              </a:rPr>
              <a:t>Our First C++ Program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A single statement can print multiple lines by using newline characters.</a:t>
            </a:r>
          </a:p>
          <a:p>
            <a:pPr eaLnBrk="1" hangingPunct="1"/>
            <a:r>
              <a:rPr lang="en-US" altLang="en-US" sz="2400" dirty="0">
                <a:solidFill>
                  <a:srgbClr val="000000"/>
                </a:solidFill>
                <a:latin typeface="+mn-lt"/>
              </a:rPr>
              <a:t>Each time the </a:t>
            </a:r>
            <a:r>
              <a:rPr lang="en-US" altLang="en-US" sz="2400" dirty="0">
                <a:solidFill>
                  <a:srgbClr val="000000"/>
                </a:solidFill>
                <a:latin typeface="Consolas" panose="020B0609020204030204" pitchFamily="49" charset="0"/>
              </a:rPr>
              <a:t>\n</a:t>
            </a:r>
            <a:r>
              <a:rPr lang="en-US" altLang="en-US" sz="2400" dirty="0">
                <a:solidFill>
                  <a:srgbClr val="000000"/>
                </a:solidFill>
                <a:latin typeface="+mn-lt"/>
              </a:rPr>
              <a:t> (newline) escape sequence is encountered in the output stream, the screen cursor is positioned to the beginning of the next line.</a:t>
            </a:r>
          </a:p>
          <a:p>
            <a:pPr eaLnBrk="1" hangingPunct="1"/>
            <a:r>
              <a:rPr lang="en-US" altLang="en-US" sz="2400" dirty="0">
                <a:solidFill>
                  <a:srgbClr val="000000"/>
                </a:solidFill>
                <a:latin typeface="+mn-lt"/>
              </a:rPr>
              <a:t>To get a blank line in your output, place two newline characters back to back</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613784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696"/>
            <a:ext cx="8229600" cy="1066799"/>
          </a:xfrm>
        </p:spPr>
        <p:txBody>
          <a:bodyPr anchor="b"/>
          <a:lstStyle/>
          <a:p>
            <a:r>
              <a:rPr lang="en-US" dirty="0" smtClean="0"/>
              <a:t>Figure 2.4 </a:t>
            </a:r>
            <a:r>
              <a:rPr lang="en-US" dirty="0"/>
              <a:t>Printing Multiple Lines of Text with a Single Statement</a:t>
            </a:r>
          </a:p>
        </p:txBody>
      </p:sp>
      <p:pic>
        <p:nvPicPr>
          <p:cNvPr id="4" name="Picture 3" descr="Computer code has 8 lines. The lines read as follows. Line 1. forward slash forward slash Fig period 2 period 4 colon fig 0 2 underscore 0 4 period c p p. Line 2. forward slash forward slash Printing multiple lines of text with a single statement period. Line 3. hash include left angle bracket i o stream right angle bracket forward slash forward slash enables program to output data to the screen. Line 4. blank. Line 5. forward slash forward slash function main begins program execution. Line 6. i n t main left parenthesis right parenthesis left brace. Line 7, indented once. s t d colon colon c out left angle bracket left angle bracket double quote Welcome to C plus plus exclamation point back slash n double quote semicolon. Line 8. right brace forward slash forward slash end function main. Computer code output has 3 lines. The lines read as follows. Line 1. Welcome. Line 2. to. Line 3. C plus plus exclamation 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60" y="1732688"/>
            <a:ext cx="8168281" cy="3270705"/>
          </a:xfrm>
          <a:prstGeom prst="rect">
            <a:avLst/>
          </a:prstGeom>
        </p:spPr>
      </p:pic>
    </p:spTree>
    <p:extLst>
      <p:ext uri="{BB962C8B-B14F-4D97-AF65-F5344CB8AC3E}">
        <p14:creationId xmlns:p14="http://schemas.microsoft.com/office/powerpoint/2010/main" val="349035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a:t>
            </a:r>
            <a:r>
              <a:rPr lang="en-US" dirty="0" smtClean="0">
                <a:solidFill>
                  <a:schemeClr val="tx2"/>
                </a:solidFill>
                <a:latin typeface="Times New Roman" panose="02020603050405020304" pitchFamily="18" charset="0"/>
                <a:cs typeface="Times New Roman" panose="02020603050405020304" pitchFamily="18" charset="0"/>
              </a:rPr>
              <a:t>Integers </a:t>
            </a:r>
            <a:r>
              <a:rPr lang="en-US" sz="2000" b="0" dirty="0" smtClean="0">
                <a:solidFill>
                  <a:schemeClr val="tx2"/>
                </a:solidFill>
                <a:latin typeface="Times New Roman" panose="02020603050405020304" pitchFamily="18" charset="0"/>
                <a:cs typeface="Times New Roman" panose="02020603050405020304" pitchFamily="18" charset="0"/>
              </a:rPr>
              <a:t>(1 of 12)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The next program obtains two integers typed by a user at the keyboard, computes their sum and outputs the result using </a:t>
            </a:r>
            <a:r>
              <a:rPr lang="en-US" altLang="en-US" sz="2400" dirty="0">
                <a:solidFill>
                  <a:srgbClr val="000000"/>
                </a:solidFill>
                <a:latin typeface="Consolas" panose="020B0609020204030204" pitchFamily="49" charset="0"/>
              </a:rPr>
              <a:t>std::</a:t>
            </a:r>
            <a:r>
              <a:rPr lang="en-US" altLang="en-US" sz="24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out</a:t>
            </a:r>
            <a:r>
              <a:rPr lang="en-US" altLang="en-US" sz="2400" dirty="0" smtClean="0">
                <a:solidFill>
                  <a:srgbClr val="000000"/>
                </a:solidFill>
                <a:latin typeface="+mn-lt"/>
              </a:rPr>
              <a:t>.</a:t>
            </a:r>
            <a:endParaRPr lang="en-US" altLang="en-US" sz="2400" dirty="0">
              <a:solidFill>
                <a:srgbClr val="000000"/>
              </a:solidFill>
              <a:latin typeface="+mn-lt"/>
            </a:endParaRPr>
          </a:p>
          <a:p>
            <a:pPr eaLnBrk="1" hangingPunct="1"/>
            <a:r>
              <a:rPr lang="en-US" altLang="en-US" sz="2400" dirty="0">
                <a:solidFill>
                  <a:srgbClr val="000000"/>
                </a:solidFill>
                <a:latin typeface="+mn-lt"/>
              </a:rPr>
              <a:t>Figure 2.5 shows the program and sample inputs and outputs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861345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2.5 </a:t>
            </a:r>
            <a:r>
              <a:rPr lang="en-US" dirty="0"/>
              <a:t>Addition Program That Displays the Sum of Two </a:t>
            </a:r>
            <a:r>
              <a:rPr lang="en-US" dirty="0" smtClean="0"/>
              <a:t>Integers </a:t>
            </a:r>
            <a:r>
              <a:rPr lang="en-US" sz="2000" b="0" dirty="0" smtClean="0"/>
              <a:t>(1 of 2)</a:t>
            </a:r>
            <a:endParaRPr lang="en-US" sz="2000" dirty="0"/>
          </a:p>
        </p:txBody>
      </p:sp>
      <p:pic>
        <p:nvPicPr>
          <p:cNvPr id="3" name="Picture 2" descr="Computer code has 21 lines. The lines read as follows. Line 1. forward slash forward slash F i g period 2 period 5 colon f i g 0 2 underscore 0 5 period c p p. Line 2. forward slash forward slash Addition program that displays the sum of two integers period. Line 3. hash include left angle bracket i o stream right angle bracket forward slash forward slash enables program to perform input and output. Line 4. blank. Line 5. forward slash forward slash function main begins program execution. Line 6. i n t main left parenthesis right parenthesis left brace. Line 7, indented once. forward slash forward slash declaring and initializing variables. Line 8, indented once. i n t number 1 left brace 0 right brace semicolon forward slash forward slash first integer to add left parenthesis initialized to 0 right parenthesis. Line 9, indented once. i n t number 2 left brace 0 right brace semicolon forward slash forward slash second integer to add left parenthesis initialized to 0 right parenthesis. Line 10, indented once. i n t sum left brace 0 right brace semicolon forward slash forward slash sum of number 1 and number 2 left parenthesis initialized to 0 right parenthesis. Line 11. blank. Line 12, indented once. s t d colon colon c out left angle bracket left angle bracket double quote Enter first integer colon double quote semicolon forward slash forward slash prompt user for data. Line 13, indented once. s t d colon colon c in right angle bracket right angle bracket number 1 semicolon forward slash forward slash read first integer from user into number 1. Line 14. blank. Line 15, indented once. s t d colon colon c out left angle bracket left angle bracket double quote Enter second integer colon double quote semicolon forward slash forward slash prompt user for data. Line 16, indented once. s t d colon colon c in right angle bracket right angle bracket number 2 semicolon forward slash forward slash read second integer from user into number2. Line 17. blank. Line 18, indented once. sum equals number 1 plus number 2 semicolon forward slash forward slash add the numbers semicolon store result in sum. Line 19. blank. Line 20, indented once. s t d colon colon c out left angle bracket left angle bracket double quote Sum is double quote left angle bracket left angle bracket sum left angle bracket left angle bracket semicolon forward slash forward slash display sum semicolon end line. Line 21. right brace forward slash forward slash end function main."/>
          <p:cNvPicPr>
            <a:picLocks noChangeAspect="1"/>
          </p:cNvPicPr>
          <p:nvPr/>
        </p:nvPicPr>
        <p:blipFill>
          <a:blip r:embed="rId2"/>
          <a:stretch>
            <a:fillRect/>
          </a:stretch>
        </p:blipFill>
        <p:spPr>
          <a:xfrm>
            <a:off x="582932" y="1535770"/>
            <a:ext cx="7978134" cy="4530032"/>
          </a:xfrm>
          <a:prstGeom prst="rect">
            <a:avLst/>
          </a:prstGeom>
        </p:spPr>
      </p:pic>
    </p:spTree>
    <p:extLst>
      <p:ext uri="{BB962C8B-B14F-4D97-AF65-F5344CB8AC3E}">
        <p14:creationId xmlns:p14="http://schemas.microsoft.com/office/powerpoint/2010/main" val="235588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2.5 Addition Program That Displays the Sum of Two Integers </a:t>
            </a:r>
            <a:r>
              <a:rPr lang="en-US" sz="2000" b="0" dirty="0" smtClean="0"/>
              <a:t>(2 </a:t>
            </a:r>
            <a:r>
              <a:rPr lang="en-US" sz="2000" b="0" dirty="0"/>
              <a:t>of 2)</a:t>
            </a:r>
            <a:endParaRPr lang="en-US" dirty="0"/>
          </a:p>
        </p:txBody>
      </p:sp>
      <p:pic>
        <p:nvPicPr>
          <p:cNvPr id="4" name="Picture 3" descr="Computer code output has 3 lines. The lines read as follows. Line 1. Enter first integer colon 45. Line 2. Enter second integer colon 72. Line 3. sum is 1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21" y="2643716"/>
            <a:ext cx="7230158" cy="960968"/>
          </a:xfrm>
          <a:prstGeom prst="rect">
            <a:avLst/>
          </a:prstGeom>
        </p:spPr>
      </p:pic>
    </p:spTree>
    <p:extLst>
      <p:ext uri="{BB962C8B-B14F-4D97-AF65-F5344CB8AC3E}">
        <p14:creationId xmlns:p14="http://schemas.microsoft.com/office/powerpoint/2010/main" val="750515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b="1" dirty="0">
                <a:solidFill>
                  <a:schemeClr val="bg2"/>
                </a:solidFill>
                <a:latin typeface="+mn-lt"/>
              </a:rPr>
              <a:t>Declarations</a:t>
            </a:r>
            <a:r>
              <a:rPr lang="en-US" altLang="en-US" sz="2400" dirty="0">
                <a:solidFill>
                  <a:srgbClr val="000000"/>
                </a:solidFill>
                <a:latin typeface="+mn-lt"/>
              </a:rPr>
              <a:t> introduce identifiers into programs.</a:t>
            </a:r>
          </a:p>
          <a:p>
            <a:pPr eaLnBrk="1" hangingPunct="1"/>
            <a:r>
              <a:rPr lang="en-US" altLang="en-US" sz="2400" dirty="0">
                <a:solidFill>
                  <a:srgbClr val="000000"/>
                </a:solidFill>
                <a:latin typeface="+mn-lt"/>
              </a:rPr>
              <a:t>The identifiers </a:t>
            </a:r>
            <a:r>
              <a:rPr lang="en-US" altLang="en-US" sz="2400" dirty="0">
                <a:solidFill>
                  <a:srgbClr val="000000"/>
                </a:solidFill>
                <a:latin typeface="Consolas" panose="020B0609020204030204" pitchFamily="49" charset="0"/>
              </a:rPr>
              <a:t>number1</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rPr>
              <a:t>number2</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sum</a:t>
            </a:r>
            <a:r>
              <a:rPr lang="en-US" altLang="en-US" sz="2400" dirty="0">
                <a:solidFill>
                  <a:srgbClr val="000000"/>
                </a:solidFill>
                <a:latin typeface="+mn-lt"/>
              </a:rPr>
              <a:t> are the names of </a:t>
            </a:r>
            <a:r>
              <a:rPr lang="en-US" altLang="en-US" sz="2400" b="1" dirty="0">
                <a:solidFill>
                  <a:schemeClr val="bg2"/>
                </a:solidFill>
                <a:latin typeface="+mn-lt"/>
              </a:rPr>
              <a:t>variables</a:t>
            </a:r>
            <a:r>
              <a:rPr lang="en-US" altLang="en-US" sz="2400" dirty="0">
                <a:solidFill>
                  <a:srgbClr val="000000"/>
                </a:solidFill>
                <a:latin typeface="+mn-lt"/>
              </a:rPr>
              <a:t>.</a:t>
            </a:r>
          </a:p>
          <a:p>
            <a:pPr eaLnBrk="1" hangingPunct="1"/>
            <a:r>
              <a:rPr lang="en-US" altLang="en-US" sz="2400" dirty="0">
                <a:solidFill>
                  <a:srgbClr val="000000"/>
                </a:solidFill>
                <a:latin typeface="+mn-lt"/>
              </a:rPr>
              <a:t>A variable is a location in the computer’s memory where a value can be stored for use by a program.</a:t>
            </a:r>
          </a:p>
          <a:p>
            <a:pPr eaLnBrk="1" hangingPunct="1"/>
            <a:r>
              <a:rPr lang="en-US" altLang="en-US" sz="2400" dirty="0">
                <a:solidFill>
                  <a:srgbClr val="000000"/>
                </a:solidFill>
                <a:latin typeface="+mn-lt"/>
              </a:rPr>
              <a:t>Variables </a:t>
            </a:r>
            <a:r>
              <a:rPr lang="en-US" altLang="en-US" sz="2400" dirty="0">
                <a:solidFill>
                  <a:srgbClr val="000000"/>
                </a:solidFill>
                <a:latin typeface="Consolas" panose="020B0609020204030204" pitchFamily="49" charset="0"/>
              </a:rPr>
              <a:t>number1</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rPr>
              <a:t>number2</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sum</a:t>
            </a:r>
            <a:r>
              <a:rPr lang="en-US" altLang="en-US" sz="2400" dirty="0">
                <a:solidFill>
                  <a:srgbClr val="000000"/>
                </a:solidFill>
                <a:latin typeface="+mn-lt"/>
              </a:rPr>
              <a:t> are data of type </a:t>
            </a:r>
            <a:r>
              <a:rPr lang="en-US" altLang="en-US" sz="2400" b="1" dirty="0">
                <a:solidFill>
                  <a:schemeClr val="bg2"/>
                </a:solidFill>
                <a:latin typeface="Consolas" panose="020B0609020204030204" pitchFamily="49" charset="0"/>
              </a:rPr>
              <a:t>int</a:t>
            </a:r>
            <a:r>
              <a:rPr lang="en-US" altLang="en-US" sz="2400" dirty="0">
                <a:solidFill>
                  <a:srgbClr val="000000"/>
                </a:solidFill>
                <a:latin typeface="+mn-lt"/>
              </a:rPr>
              <a:t>, meaning that these variables will hold </a:t>
            </a:r>
            <a:r>
              <a:rPr lang="en-US" altLang="en-US" sz="2400" b="1" dirty="0">
                <a:solidFill>
                  <a:schemeClr val="bg2"/>
                </a:solidFill>
                <a:latin typeface="+mn-lt"/>
              </a:rPr>
              <a:t>integers</a:t>
            </a:r>
            <a:r>
              <a:rPr lang="en-US" altLang="en-US" sz="2400" dirty="0">
                <a:solidFill>
                  <a:srgbClr val="000000"/>
                </a:solidFill>
                <a:latin typeface="+mn-lt"/>
              </a:rPr>
              <a:t> (whole numbers such as 7, –11, 0 and 31914</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948465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idx="1"/>
          </p:nvPr>
        </p:nvSpPr>
        <p:spPr/>
        <p:txBody>
          <a:bodyPr/>
          <a:lstStyle/>
          <a:p>
            <a:pPr marL="432000" indent="-432000">
              <a:buNone/>
            </a:pPr>
            <a:r>
              <a:rPr lang="en-US" sz="2400" b="1" dirty="0">
                <a:solidFill>
                  <a:schemeClr val="tx2"/>
                </a:solidFill>
                <a:latin typeface="+mn-lt"/>
              </a:rPr>
              <a:t>2.1</a:t>
            </a:r>
            <a:r>
              <a:rPr lang="en-US" sz="2400" b="1" dirty="0">
                <a:latin typeface="+mn-lt"/>
              </a:rPr>
              <a:t> </a:t>
            </a:r>
            <a:r>
              <a:rPr lang="en-US" sz="2400" dirty="0">
                <a:latin typeface="+mn-lt"/>
              </a:rPr>
              <a:t>Introduction</a:t>
            </a:r>
          </a:p>
          <a:p>
            <a:pPr marL="432000" indent="-432000">
              <a:buNone/>
            </a:pPr>
            <a:r>
              <a:rPr lang="en-US" sz="2400" b="1" dirty="0">
                <a:solidFill>
                  <a:schemeClr val="tx2"/>
                </a:solidFill>
                <a:latin typeface="+mn-lt"/>
              </a:rPr>
              <a:t>2.2</a:t>
            </a:r>
            <a:r>
              <a:rPr lang="en-US" sz="2400" b="1" dirty="0">
                <a:latin typeface="+mn-lt"/>
              </a:rPr>
              <a:t> </a:t>
            </a:r>
            <a:r>
              <a:rPr lang="en-US" sz="2400" dirty="0">
                <a:latin typeface="+mn-lt"/>
              </a:rPr>
              <a:t>First Program in C++: Printing a Line </a:t>
            </a:r>
            <a:r>
              <a:rPr lang="en-US" sz="2400" dirty="0" smtClean="0">
                <a:latin typeface="+mn-lt"/>
              </a:rPr>
              <a:t>of Text</a:t>
            </a:r>
            <a:endParaRPr lang="en-US" sz="2400" dirty="0">
              <a:latin typeface="+mn-lt"/>
            </a:endParaRPr>
          </a:p>
          <a:p>
            <a:pPr marL="432000" indent="-432000">
              <a:buNone/>
            </a:pPr>
            <a:r>
              <a:rPr lang="en-US" sz="2400" b="1" dirty="0">
                <a:solidFill>
                  <a:schemeClr val="tx2"/>
                </a:solidFill>
                <a:latin typeface="+mn-lt"/>
              </a:rPr>
              <a:t>2.3</a:t>
            </a:r>
            <a:r>
              <a:rPr lang="en-US" sz="2400" b="1" dirty="0">
                <a:latin typeface="+mn-lt"/>
              </a:rPr>
              <a:t> </a:t>
            </a:r>
            <a:r>
              <a:rPr lang="en-US" sz="2400" dirty="0">
                <a:latin typeface="+mn-lt"/>
              </a:rPr>
              <a:t>Modifying Our First C++ Program</a:t>
            </a:r>
          </a:p>
          <a:p>
            <a:pPr marL="432000" indent="-432000">
              <a:buNone/>
            </a:pPr>
            <a:r>
              <a:rPr lang="en-US" sz="2400" b="1" dirty="0">
                <a:solidFill>
                  <a:schemeClr val="tx2"/>
                </a:solidFill>
                <a:latin typeface="+mn-lt"/>
              </a:rPr>
              <a:t>2.4</a:t>
            </a:r>
            <a:r>
              <a:rPr lang="en-US" sz="2400" b="1" dirty="0">
                <a:latin typeface="+mn-lt"/>
              </a:rPr>
              <a:t> </a:t>
            </a:r>
            <a:r>
              <a:rPr lang="en-US" sz="2400" dirty="0">
                <a:latin typeface="+mn-lt"/>
              </a:rPr>
              <a:t>Another C++ Program: Adding </a:t>
            </a:r>
            <a:r>
              <a:rPr lang="en-US" sz="2400" dirty="0" smtClean="0">
                <a:latin typeface="+mn-lt"/>
              </a:rPr>
              <a:t>Integers</a:t>
            </a:r>
          </a:p>
          <a:p>
            <a:pPr marL="432000" indent="-432000">
              <a:buNone/>
            </a:pPr>
            <a:r>
              <a:rPr lang="en-US" sz="2400" b="1" dirty="0">
                <a:solidFill>
                  <a:schemeClr val="tx2"/>
                </a:solidFill>
                <a:latin typeface="+mn-lt"/>
              </a:rPr>
              <a:t>2.5</a:t>
            </a:r>
            <a:r>
              <a:rPr lang="en-US" sz="2400" b="1" dirty="0">
                <a:latin typeface="+mn-lt"/>
              </a:rPr>
              <a:t> </a:t>
            </a:r>
            <a:r>
              <a:rPr lang="en-US" sz="2400" dirty="0">
                <a:latin typeface="+mn-lt"/>
              </a:rPr>
              <a:t>Memory Concepts</a:t>
            </a:r>
          </a:p>
          <a:p>
            <a:pPr marL="432000" indent="-432000">
              <a:buNone/>
            </a:pPr>
            <a:r>
              <a:rPr lang="en-US" sz="2400" b="1" dirty="0">
                <a:solidFill>
                  <a:schemeClr val="tx2"/>
                </a:solidFill>
                <a:latin typeface="+mn-lt"/>
              </a:rPr>
              <a:t>2.6</a:t>
            </a:r>
            <a:r>
              <a:rPr lang="en-US" sz="2400" b="1" dirty="0">
                <a:latin typeface="+mn-lt"/>
              </a:rPr>
              <a:t> </a:t>
            </a:r>
            <a:r>
              <a:rPr lang="en-US" sz="2400" dirty="0">
                <a:latin typeface="+mn-lt"/>
              </a:rPr>
              <a:t>Arithmetic</a:t>
            </a:r>
          </a:p>
          <a:p>
            <a:pPr marL="432000" indent="-432000">
              <a:buNone/>
            </a:pPr>
            <a:r>
              <a:rPr lang="en-US" sz="2400" b="1" dirty="0">
                <a:solidFill>
                  <a:schemeClr val="tx2"/>
                </a:solidFill>
                <a:latin typeface="+mn-lt"/>
              </a:rPr>
              <a:t>2.7</a:t>
            </a:r>
            <a:r>
              <a:rPr lang="en-US" sz="2400" b="1" dirty="0">
                <a:latin typeface="+mn-lt"/>
              </a:rPr>
              <a:t> </a:t>
            </a:r>
            <a:r>
              <a:rPr lang="en-US" sz="2400" dirty="0">
                <a:latin typeface="+mn-lt"/>
              </a:rPr>
              <a:t>Decision Making: Equality </a:t>
            </a:r>
            <a:r>
              <a:rPr lang="en-US" sz="2400" dirty="0" smtClean="0">
                <a:latin typeface="+mn-lt"/>
              </a:rPr>
              <a:t>and Relational </a:t>
            </a:r>
            <a:r>
              <a:rPr lang="en-US" sz="2400" dirty="0">
                <a:latin typeface="+mn-lt"/>
              </a:rPr>
              <a:t>Operators</a:t>
            </a:r>
          </a:p>
          <a:p>
            <a:pPr marL="432000" indent="-432000">
              <a:buNone/>
            </a:pPr>
            <a:r>
              <a:rPr lang="en-US" sz="2400" b="1" dirty="0">
                <a:solidFill>
                  <a:schemeClr val="tx2"/>
                </a:solidFill>
                <a:latin typeface="+mn-lt"/>
              </a:rPr>
              <a:t>2.8</a:t>
            </a:r>
            <a:r>
              <a:rPr lang="en-US" sz="2400" b="1" dirty="0">
                <a:latin typeface="+mn-lt"/>
              </a:rPr>
              <a:t> </a:t>
            </a:r>
            <a:r>
              <a:rPr lang="en-US" sz="2400" dirty="0">
                <a:latin typeface="+mn-lt"/>
              </a:rPr>
              <a:t>Wrap-Up</a:t>
            </a:r>
          </a:p>
        </p:txBody>
      </p:sp>
    </p:spTree>
    <p:extLst>
      <p:ext uri="{BB962C8B-B14F-4D97-AF65-F5344CB8AC3E}">
        <p14:creationId xmlns:p14="http://schemas.microsoft.com/office/powerpoint/2010/main" val="2257404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2.4</a:t>
            </a:r>
            <a:r>
              <a:rPr lang="en-US" dirty="0">
                <a:solidFill>
                  <a:schemeClr val="tx2"/>
                </a:solidFill>
                <a:latin typeface="Times New Roman" panose="02020603050405020304" pitchFamily="18" charset="0"/>
                <a:cs typeface="Times New Roman" panose="02020603050405020304" pitchFamily="18" charset="0"/>
              </a:rPr>
              <a:t> Another 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Lines 8–10 initialize each variable to 0 by placing a value in braces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immediately following the variable’s name</a:t>
            </a:r>
          </a:p>
          <a:p>
            <a:pPr lvl="1" eaLnBrk="1" hangingPunct="1"/>
            <a:r>
              <a:rPr lang="en-US" altLang="en-US" sz="2400" dirty="0">
                <a:solidFill>
                  <a:srgbClr val="000000"/>
                </a:solidFill>
                <a:latin typeface="+mn-lt"/>
              </a:rPr>
              <a:t>Known as list initialization</a:t>
            </a:r>
          </a:p>
          <a:p>
            <a:pPr lvl="1" eaLnBrk="1" hangingPunct="1"/>
            <a:r>
              <a:rPr lang="en-US" altLang="en-US" sz="2400" dirty="0">
                <a:solidFill>
                  <a:srgbClr val="000000"/>
                </a:solidFill>
                <a:latin typeface="+mn-lt"/>
              </a:rPr>
              <a:t>Introduced in C++11</a:t>
            </a:r>
          </a:p>
          <a:p>
            <a:pPr eaLnBrk="1" hangingPunct="1"/>
            <a:r>
              <a:rPr lang="en-US" altLang="en-US" sz="2400" dirty="0">
                <a:solidFill>
                  <a:srgbClr val="000000"/>
                </a:solidFill>
                <a:latin typeface="+mn-lt"/>
              </a:rPr>
              <a:t>Previously, these declarations would have been written as: </a:t>
            </a:r>
          </a:p>
          <a:p>
            <a:pPr lvl="1" eaLnBrk="1" hangingPunct="1"/>
            <a:r>
              <a:rPr lang="en-US" altLang="en-US" sz="2400" dirty="0">
                <a:solidFill>
                  <a:srgbClr val="000000"/>
                </a:solidFill>
                <a:latin typeface="Consolas" panose="020B0609020204030204" pitchFamily="49" charset="0"/>
              </a:rPr>
              <a:t>int number1 = 0</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lvl="1" eaLnBrk="1" hangingPunct="1"/>
            <a:r>
              <a:rPr lang="en-US" altLang="en-US" sz="2400" dirty="0">
                <a:solidFill>
                  <a:srgbClr val="000000"/>
                </a:solidFill>
                <a:latin typeface="Consolas" panose="020B0609020204030204" pitchFamily="49" charset="0"/>
              </a:rPr>
              <a:t>int number2 = 0</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lvl="1" eaLnBrk="1" hangingPunct="1"/>
            <a:r>
              <a:rPr lang="en-US" altLang="en-US" sz="2400" dirty="0">
                <a:solidFill>
                  <a:srgbClr val="000000"/>
                </a:solidFill>
                <a:latin typeface="Consolas" panose="020B0609020204030204" pitchFamily="49" charset="0"/>
              </a:rPr>
              <a:t>int sum = 0</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35451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All variables </a:t>
            </a:r>
            <a:r>
              <a:rPr lang="en-US" altLang="en-US" sz="2400" b="1" dirty="0">
                <a:solidFill>
                  <a:srgbClr val="000000"/>
                </a:solidFill>
                <a:latin typeface="+mn-lt"/>
              </a:rPr>
              <a:t>must</a:t>
            </a:r>
            <a:r>
              <a:rPr lang="en-US" altLang="en-US" sz="2400" dirty="0">
                <a:solidFill>
                  <a:srgbClr val="000000"/>
                </a:solidFill>
                <a:latin typeface="+mn-lt"/>
              </a:rPr>
              <a:t> be declared with a </a:t>
            </a:r>
            <a:r>
              <a:rPr lang="en-US" altLang="en-US" sz="2400" b="1" dirty="0">
                <a:solidFill>
                  <a:srgbClr val="000000"/>
                </a:solidFill>
                <a:latin typeface="+mn-lt"/>
              </a:rPr>
              <a:t>name</a:t>
            </a:r>
            <a:r>
              <a:rPr lang="en-US" altLang="en-US" sz="2400" dirty="0">
                <a:solidFill>
                  <a:srgbClr val="000000"/>
                </a:solidFill>
                <a:latin typeface="+mn-lt"/>
              </a:rPr>
              <a:t> and a </a:t>
            </a:r>
            <a:r>
              <a:rPr lang="en-US" altLang="en-US" sz="2400" b="1" dirty="0">
                <a:solidFill>
                  <a:srgbClr val="000000"/>
                </a:solidFill>
                <a:latin typeface="+mn-lt"/>
              </a:rPr>
              <a:t>data</a:t>
            </a:r>
            <a:r>
              <a:rPr lang="en-US" altLang="en-US" sz="2400" dirty="0">
                <a:solidFill>
                  <a:srgbClr val="000000"/>
                </a:solidFill>
                <a:latin typeface="+mn-lt"/>
              </a:rPr>
              <a:t> </a:t>
            </a:r>
            <a:r>
              <a:rPr lang="en-US" altLang="en-US" sz="2400" b="1" dirty="0">
                <a:solidFill>
                  <a:srgbClr val="000000"/>
                </a:solidFill>
                <a:latin typeface="+mn-lt"/>
              </a:rPr>
              <a:t>type</a:t>
            </a:r>
            <a:r>
              <a:rPr lang="en-US" altLang="en-US" sz="2400" dirty="0">
                <a:solidFill>
                  <a:srgbClr val="000000"/>
                </a:solidFill>
                <a:latin typeface="+mn-lt"/>
              </a:rPr>
              <a:t> before they can be used in a program.</a:t>
            </a:r>
          </a:p>
          <a:p>
            <a:pPr eaLnBrk="1" hangingPunct="1"/>
            <a:r>
              <a:rPr lang="en-US" altLang="en-US" sz="2400" dirty="0">
                <a:solidFill>
                  <a:srgbClr val="000000"/>
                </a:solidFill>
                <a:latin typeface="+mn-lt"/>
              </a:rPr>
              <a:t>If more than one name is declared in a declaration (as shown here), the names are separated by commas </a:t>
            </a:r>
            <a:r>
              <a:rPr lang="en-US" altLang="en-US" sz="2400" dirty="0" smtClean="0">
                <a:solidFill>
                  <a:srgbClr val="000000"/>
                </a:solidFill>
                <a:latin typeface="+mn-lt"/>
              </a:rPr>
              <a:t>(</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latin typeface="+mn-lt"/>
              </a:rPr>
              <a:t>); </a:t>
            </a:r>
            <a:r>
              <a:rPr lang="en-US" altLang="en-US" sz="2400" dirty="0">
                <a:solidFill>
                  <a:srgbClr val="000000"/>
                </a:solidFill>
                <a:latin typeface="+mn-lt"/>
              </a:rPr>
              <a:t>this is referred to as a </a:t>
            </a:r>
            <a:r>
              <a:rPr lang="en-US" altLang="en-US" sz="2400" b="1" dirty="0">
                <a:solidFill>
                  <a:schemeClr val="bg2"/>
                </a:solidFill>
                <a:latin typeface="+mn-lt"/>
              </a:rPr>
              <a:t>comma-separated list</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610988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2.1</a:t>
            </a:r>
          </a:p>
        </p:txBody>
      </p:sp>
      <p:sp>
        <p:nvSpPr>
          <p:cNvPr id="3" name="Text Placeholder 2"/>
          <p:cNvSpPr>
            <a:spLocks noGrp="1"/>
          </p:cNvSpPr>
          <p:nvPr>
            <p:ph type="body" idx="1"/>
          </p:nvPr>
        </p:nvSpPr>
        <p:spPr>
          <a:xfrm>
            <a:off x="457200" y="1600200"/>
            <a:ext cx="8229600" cy="4525963"/>
          </a:xfrm>
        </p:spPr>
        <p:txBody>
          <a:bodyPr/>
          <a:lstStyle/>
          <a:p>
            <a:pPr marL="0" indent="0">
              <a:buNone/>
            </a:pPr>
            <a:r>
              <a:rPr lang="en-US" sz="2400" dirty="0">
                <a:latin typeface="+mn-lt"/>
              </a:rPr>
              <a:t>Although it’s not always necessary to initialize every variable explicitly, doing so will </a:t>
            </a:r>
            <a:r>
              <a:rPr lang="en-US" sz="2400" dirty="0" smtClean="0">
                <a:latin typeface="+mn-lt"/>
              </a:rPr>
              <a:t>help you </a:t>
            </a:r>
            <a:r>
              <a:rPr lang="en-US" sz="2400" dirty="0">
                <a:latin typeface="+mn-lt"/>
              </a:rPr>
              <a:t>avoid many kinds of problems.</a:t>
            </a:r>
          </a:p>
        </p:txBody>
      </p:sp>
    </p:spTree>
    <p:extLst>
      <p:ext uri="{BB962C8B-B14F-4D97-AF65-F5344CB8AC3E}">
        <p14:creationId xmlns:p14="http://schemas.microsoft.com/office/powerpoint/2010/main" val="2348127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2.4</a:t>
            </a:r>
          </a:p>
        </p:txBody>
      </p:sp>
      <p:sp>
        <p:nvSpPr>
          <p:cNvPr id="3" name="Text Placeholder 2"/>
          <p:cNvSpPr>
            <a:spLocks noGrp="1"/>
          </p:cNvSpPr>
          <p:nvPr>
            <p:ph type="body" idx="1"/>
          </p:nvPr>
        </p:nvSpPr>
        <p:spPr/>
        <p:txBody>
          <a:bodyPr/>
          <a:lstStyle/>
          <a:p>
            <a:pPr marL="0" indent="0">
              <a:buNone/>
            </a:pPr>
            <a:r>
              <a:rPr lang="en-US" sz="2400" dirty="0">
                <a:latin typeface="+mn-lt"/>
              </a:rPr>
              <a:t>Declare only one variable in each declaration and provide a comment that explains </a:t>
            </a:r>
            <a:r>
              <a:rPr lang="en-US" sz="2400" dirty="0" smtClean="0">
                <a:latin typeface="+mn-lt"/>
              </a:rPr>
              <a:t>the variable’s </a:t>
            </a:r>
            <a:r>
              <a:rPr lang="en-US" sz="2400" dirty="0">
                <a:latin typeface="+mn-lt"/>
              </a:rPr>
              <a:t>purpose in the program.</a:t>
            </a:r>
          </a:p>
        </p:txBody>
      </p:sp>
    </p:spTree>
    <p:extLst>
      <p:ext uri="{BB962C8B-B14F-4D97-AF65-F5344CB8AC3E}">
        <p14:creationId xmlns:p14="http://schemas.microsoft.com/office/powerpoint/2010/main" val="456484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(5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mn-lt"/>
              </a:rPr>
              <a:t>Data type </a:t>
            </a:r>
            <a:r>
              <a:rPr lang="en-US" altLang="en-US" sz="2000" dirty="0">
                <a:solidFill>
                  <a:srgbClr val="000000"/>
                </a:solidFill>
                <a:latin typeface="Consolas" panose="020B0609020204030204" pitchFamily="49" charset="0"/>
              </a:rPr>
              <a:t>double</a:t>
            </a:r>
            <a:r>
              <a:rPr lang="en-US" altLang="en-US" sz="2000" dirty="0">
                <a:solidFill>
                  <a:srgbClr val="000000"/>
                </a:solidFill>
                <a:latin typeface="+mn-lt"/>
              </a:rPr>
              <a:t> is for specifying real numbers, and data type </a:t>
            </a:r>
            <a:r>
              <a:rPr lang="en-US" altLang="en-US" sz="2000" dirty="0">
                <a:solidFill>
                  <a:srgbClr val="000000"/>
                </a:solidFill>
                <a:latin typeface="Consolas" panose="020B0609020204030204" pitchFamily="49" charset="0"/>
              </a:rPr>
              <a:t>char</a:t>
            </a:r>
            <a:r>
              <a:rPr lang="en-US" altLang="en-US" sz="2000" dirty="0">
                <a:solidFill>
                  <a:srgbClr val="000000"/>
                </a:solidFill>
                <a:latin typeface="+mn-lt"/>
              </a:rPr>
              <a:t> for specifying </a:t>
            </a:r>
            <a:r>
              <a:rPr lang="en-US" altLang="en-US" sz="2000" b="1" dirty="0">
                <a:solidFill>
                  <a:srgbClr val="000000"/>
                </a:solidFill>
                <a:latin typeface="+mn-lt"/>
              </a:rPr>
              <a:t>character data</a:t>
            </a:r>
            <a:r>
              <a:rPr lang="en-US" altLang="en-US" sz="2000" dirty="0">
                <a:solidFill>
                  <a:srgbClr val="000000"/>
                </a:solidFill>
                <a:latin typeface="+mn-lt"/>
              </a:rPr>
              <a:t>.</a:t>
            </a:r>
          </a:p>
          <a:p>
            <a:pPr eaLnBrk="1" hangingPunct="1"/>
            <a:r>
              <a:rPr lang="en-US" altLang="en-US" sz="2000" dirty="0">
                <a:solidFill>
                  <a:srgbClr val="000000"/>
                </a:solidFill>
                <a:latin typeface="+mn-lt"/>
              </a:rPr>
              <a:t>Real numbers are numbers with decimal points, such as 3.4, 0.0 and –11.19.</a:t>
            </a:r>
          </a:p>
          <a:p>
            <a:pPr eaLnBrk="1" hangingPunct="1"/>
            <a:r>
              <a:rPr lang="en-US" altLang="en-US" sz="2000" dirty="0">
                <a:solidFill>
                  <a:srgbClr val="000000"/>
                </a:solidFill>
                <a:latin typeface="+mn-lt"/>
              </a:rPr>
              <a:t>A </a:t>
            </a:r>
            <a:r>
              <a:rPr lang="en-US" altLang="en-US" sz="2000" dirty="0">
                <a:solidFill>
                  <a:srgbClr val="000000"/>
                </a:solidFill>
                <a:latin typeface="Consolas" panose="020B0609020204030204" pitchFamily="49" charset="0"/>
              </a:rPr>
              <a:t>char</a:t>
            </a:r>
            <a:r>
              <a:rPr lang="en-US" altLang="en-US" sz="2000" dirty="0">
                <a:solidFill>
                  <a:srgbClr val="000000"/>
                </a:solidFill>
                <a:latin typeface="+mn-lt"/>
              </a:rPr>
              <a:t> variable may hold only a single lowercase letter, a single uppercase letter, a single digit or a single special character (e.g., </a:t>
            </a:r>
            <a:r>
              <a:rPr lang="en-US" altLang="en-US" sz="2000" dirty="0">
                <a:solidFill>
                  <a:srgbClr val="000000"/>
                </a:solidFill>
                <a:latin typeface="Consolas" panose="020B0609020204030204" pitchFamily="49" charset="0"/>
              </a:rPr>
              <a:t>$</a:t>
            </a:r>
            <a:r>
              <a:rPr lang="en-US" altLang="en-US" sz="2000" dirty="0">
                <a:solidFill>
                  <a:srgbClr val="000000"/>
                </a:solidFill>
                <a:latin typeface="+mn-lt"/>
              </a:rPr>
              <a:t> or </a:t>
            </a:r>
            <a:r>
              <a:rPr lang="en-US" altLang="en-US" sz="2000" dirty="0">
                <a:solidFill>
                  <a:srgbClr val="000000"/>
                </a:solidFill>
                <a:latin typeface="Consolas" panose="020B0609020204030204" pitchFamily="49" charset="0"/>
              </a:rPr>
              <a:t>*</a:t>
            </a:r>
            <a:r>
              <a:rPr lang="en-US" altLang="en-US" sz="2000" dirty="0">
                <a:solidFill>
                  <a:srgbClr val="000000"/>
                </a:solidFill>
                <a:latin typeface="+mn-lt"/>
              </a:rPr>
              <a:t>).</a:t>
            </a:r>
          </a:p>
          <a:p>
            <a:pPr eaLnBrk="1" hangingPunct="1"/>
            <a:r>
              <a:rPr lang="en-US" altLang="en-US" sz="2000" dirty="0">
                <a:solidFill>
                  <a:srgbClr val="000000"/>
                </a:solidFill>
                <a:latin typeface="+mn-lt"/>
              </a:rPr>
              <a:t>Types such as </a:t>
            </a:r>
            <a:r>
              <a:rPr lang="en-US" altLang="en-US" sz="2000" dirty="0">
                <a:solidFill>
                  <a:srgbClr val="000000"/>
                </a:solidFill>
                <a:latin typeface="Consolas" panose="020B0609020204030204" pitchFamily="49" charset="0"/>
              </a:rPr>
              <a:t>int</a:t>
            </a:r>
            <a:r>
              <a:rPr lang="en-US" altLang="en-US" sz="2000" dirty="0">
                <a:solidFill>
                  <a:srgbClr val="000000"/>
                </a:solidFill>
                <a:latin typeface="+mn-lt"/>
              </a:rPr>
              <a:t>, </a:t>
            </a:r>
            <a:r>
              <a:rPr lang="en-US" altLang="en-US" sz="2000" dirty="0">
                <a:solidFill>
                  <a:srgbClr val="000000"/>
                </a:solidFill>
                <a:latin typeface="Consolas" panose="020B0609020204030204" pitchFamily="49" charset="0"/>
              </a:rPr>
              <a:t>double</a:t>
            </a:r>
            <a:r>
              <a:rPr lang="en-US" altLang="en-US" sz="2000" dirty="0">
                <a:solidFill>
                  <a:srgbClr val="000000"/>
                </a:solidFill>
                <a:latin typeface="+mn-lt"/>
              </a:rPr>
              <a:t> and </a:t>
            </a:r>
            <a:r>
              <a:rPr lang="en-US" altLang="en-US" sz="2000" dirty="0">
                <a:solidFill>
                  <a:srgbClr val="000000"/>
                </a:solidFill>
                <a:latin typeface="Consolas" panose="020B0609020204030204" pitchFamily="49" charset="0"/>
              </a:rPr>
              <a:t>char</a:t>
            </a:r>
            <a:r>
              <a:rPr lang="en-US" altLang="en-US" sz="2000" dirty="0">
                <a:solidFill>
                  <a:srgbClr val="000000"/>
                </a:solidFill>
                <a:latin typeface="+mn-lt"/>
              </a:rPr>
              <a:t> are called </a:t>
            </a:r>
            <a:r>
              <a:rPr lang="en-US" altLang="en-US" sz="2000" b="1" dirty="0">
                <a:solidFill>
                  <a:schemeClr val="bg2"/>
                </a:solidFill>
                <a:latin typeface="+mn-lt"/>
              </a:rPr>
              <a:t>fundamental types</a:t>
            </a:r>
            <a:r>
              <a:rPr lang="en-US" altLang="en-US" sz="2000" dirty="0">
                <a:solidFill>
                  <a:srgbClr val="000000"/>
                </a:solidFill>
                <a:latin typeface="+mn-lt"/>
              </a:rPr>
              <a:t>.</a:t>
            </a:r>
          </a:p>
          <a:p>
            <a:pPr eaLnBrk="1" hangingPunct="1"/>
            <a:r>
              <a:rPr lang="en-US" altLang="en-US" sz="2000" dirty="0">
                <a:solidFill>
                  <a:srgbClr val="000000"/>
                </a:solidFill>
                <a:latin typeface="+mn-lt"/>
              </a:rPr>
              <a:t>Fundamental-type names are keywords and therefore </a:t>
            </a:r>
            <a:r>
              <a:rPr lang="en-US" altLang="en-US" sz="2000" b="1" dirty="0">
                <a:solidFill>
                  <a:srgbClr val="000000"/>
                </a:solidFill>
                <a:latin typeface="+mn-lt"/>
              </a:rPr>
              <a:t>must</a:t>
            </a:r>
            <a:r>
              <a:rPr lang="en-US" altLang="en-US" sz="2000" dirty="0">
                <a:solidFill>
                  <a:srgbClr val="000000"/>
                </a:solidFill>
                <a:latin typeface="+mn-lt"/>
              </a:rPr>
              <a:t> appear in all lowercase letters.</a:t>
            </a:r>
          </a:p>
          <a:p>
            <a:pPr eaLnBrk="1" hangingPunct="1"/>
            <a:r>
              <a:rPr lang="en-US" altLang="en-US" sz="2000" dirty="0">
                <a:solidFill>
                  <a:srgbClr val="000000"/>
                </a:solidFill>
                <a:latin typeface="+mn-lt"/>
              </a:rPr>
              <a:t>Appendix C contains the complete list of fundamental types</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323197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(6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A variable name is any valid </a:t>
            </a:r>
            <a:r>
              <a:rPr lang="en-US" altLang="en-US" sz="2400" b="1" dirty="0">
                <a:solidFill>
                  <a:schemeClr val="bg2"/>
                </a:solidFill>
                <a:latin typeface="+mn-lt"/>
              </a:rPr>
              <a:t>identifier</a:t>
            </a:r>
            <a:r>
              <a:rPr lang="en-US" altLang="en-US" sz="2400" dirty="0">
                <a:solidFill>
                  <a:srgbClr val="000000"/>
                </a:solidFill>
                <a:latin typeface="+mn-lt"/>
              </a:rPr>
              <a:t> that is </a:t>
            </a:r>
            <a:r>
              <a:rPr lang="en-US" altLang="en-US" sz="2400" b="1" dirty="0">
                <a:solidFill>
                  <a:srgbClr val="000000"/>
                </a:solidFill>
                <a:latin typeface="+mn-lt"/>
              </a:rPr>
              <a:t>not</a:t>
            </a:r>
            <a:r>
              <a:rPr lang="en-US" altLang="en-US" sz="2400" dirty="0">
                <a:solidFill>
                  <a:srgbClr val="000000"/>
                </a:solidFill>
                <a:latin typeface="+mn-lt"/>
              </a:rPr>
              <a:t> a keyword.</a:t>
            </a:r>
          </a:p>
          <a:p>
            <a:pPr eaLnBrk="1" hangingPunct="1"/>
            <a:r>
              <a:rPr lang="en-US" altLang="en-US" sz="2400" dirty="0">
                <a:solidFill>
                  <a:srgbClr val="000000"/>
                </a:solidFill>
                <a:latin typeface="+mn-lt"/>
              </a:rPr>
              <a:t>An identifier is a series of characters consisting of letters, digits and underscores ( _ ) that does not begin with a digit.</a:t>
            </a:r>
          </a:p>
          <a:p>
            <a:pPr eaLnBrk="1" hangingPunct="1"/>
            <a:r>
              <a:rPr lang="en-US" altLang="en-US" sz="2400" dirty="0">
                <a:solidFill>
                  <a:srgbClr val="000000"/>
                </a:solidFill>
                <a:latin typeface="+mn-lt"/>
              </a:rPr>
              <a:t>C++ is </a:t>
            </a:r>
            <a:r>
              <a:rPr lang="en-US" altLang="en-US" sz="2400" b="1" dirty="0">
                <a:solidFill>
                  <a:schemeClr val="bg2"/>
                </a:solidFill>
                <a:latin typeface="+mn-lt"/>
              </a:rPr>
              <a:t>case sensitive</a:t>
            </a:r>
            <a:r>
              <a:rPr lang="en-US" altLang="en-US" sz="2400" dirty="0">
                <a:solidFill>
                  <a:srgbClr val="000000"/>
                </a:solidFill>
                <a:latin typeface="+mn-lt"/>
              </a:rPr>
              <a:t>—uppercase and lowercase letters are different, so </a:t>
            </a:r>
            <a:r>
              <a:rPr lang="en-US" altLang="en-US" sz="2400" dirty="0">
                <a:solidFill>
                  <a:srgbClr val="000000"/>
                </a:solidFill>
                <a:latin typeface="Consolas" panose="020B0609020204030204" pitchFamily="49" charset="0"/>
              </a:rPr>
              <a:t>a1</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A1</a:t>
            </a:r>
            <a:r>
              <a:rPr lang="en-US" altLang="en-US" sz="2400" dirty="0">
                <a:solidFill>
                  <a:srgbClr val="000000"/>
                </a:solidFill>
                <a:latin typeface="+mn-lt"/>
              </a:rPr>
              <a:t> are </a:t>
            </a:r>
            <a:r>
              <a:rPr lang="en-US" altLang="en-US" sz="2400" b="1" dirty="0">
                <a:solidFill>
                  <a:srgbClr val="000000"/>
                </a:solidFill>
                <a:latin typeface="+mn-lt"/>
              </a:rPr>
              <a:t>different</a:t>
            </a:r>
            <a:r>
              <a:rPr lang="en-US" altLang="en-US" sz="2400" dirty="0">
                <a:solidFill>
                  <a:srgbClr val="000000"/>
                </a:solidFill>
                <a:latin typeface="+mn-lt"/>
              </a:rPr>
              <a:t> identifiers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680940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 Tip 2.1</a:t>
            </a:r>
          </a:p>
        </p:txBody>
      </p:sp>
      <p:sp>
        <p:nvSpPr>
          <p:cNvPr id="3" name="Text Placeholder 2"/>
          <p:cNvSpPr>
            <a:spLocks noGrp="1"/>
          </p:cNvSpPr>
          <p:nvPr>
            <p:ph type="body" idx="1"/>
          </p:nvPr>
        </p:nvSpPr>
        <p:spPr>
          <a:xfrm>
            <a:off x="457200" y="1600200"/>
            <a:ext cx="8229600" cy="4525963"/>
          </a:xfrm>
        </p:spPr>
        <p:txBody>
          <a:bodyPr/>
          <a:lstStyle/>
          <a:p>
            <a:pPr marL="0" indent="0">
              <a:buNone/>
            </a:pPr>
            <a:r>
              <a:rPr lang="en-US" sz="2400" dirty="0">
                <a:latin typeface="+mn-lt"/>
              </a:rPr>
              <a:t>C++ allows identifiers of any length, but your C</a:t>
            </a:r>
            <a:r>
              <a:rPr lang="en-US" sz="2400" dirty="0" smtClean="0">
                <a:latin typeface="+mn-lt"/>
              </a:rPr>
              <a:t>++ implementation </a:t>
            </a:r>
            <a:r>
              <a:rPr lang="en-US" sz="2400" dirty="0">
                <a:latin typeface="+mn-lt"/>
              </a:rPr>
              <a:t>may restrict </a:t>
            </a:r>
            <a:r>
              <a:rPr lang="en-US" sz="2400" dirty="0" smtClean="0">
                <a:latin typeface="+mn-lt"/>
              </a:rPr>
              <a:t>identifier lengths</a:t>
            </a:r>
            <a:r>
              <a:rPr lang="en-US" sz="2400" dirty="0">
                <a:latin typeface="+mn-lt"/>
              </a:rPr>
              <a:t>. </a:t>
            </a:r>
            <a:r>
              <a:rPr lang="en-US" sz="2400" dirty="0" smtClean="0">
                <a:latin typeface="+mn-lt"/>
              </a:rPr>
              <a:t>Use identifiers </a:t>
            </a:r>
            <a:r>
              <a:rPr lang="en-US" sz="2400" dirty="0">
                <a:latin typeface="+mn-lt"/>
              </a:rPr>
              <a:t>of 31 characters or fewer to ensure portability (</a:t>
            </a:r>
            <a:r>
              <a:rPr lang="en-US" sz="2400" dirty="0" smtClean="0">
                <a:latin typeface="+mn-lt"/>
              </a:rPr>
              <a:t>and readability</a:t>
            </a:r>
            <a:r>
              <a:rPr lang="en-US" sz="2400" dirty="0">
                <a:latin typeface="+mn-lt"/>
              </a:rPr>
              <a:t>).</a:t>
            </a:r>
          </a:p>
        </p:txBody>
      </p:sp>
    </p:spTree>
    <p:extLst>
      <p:ext uri="{BB962C8B-B14F-4D97-AF65-F5344CB8AC3E}">
        <p14:creationId xmlns:p14="http://schemas.microsoft.com/office/powerpoint/2010/main" val="1849338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2.5</a:t>
            </a:r>
          </a:p>
        </p:txBody>
      </p:sp>
      <p:sp>
        <p:nvSpPr>
          <p:cNvPr id="3" name="Text Placeholder 2"/>
          <p:cNvSpPr>
            <a:spLocks noGrp="1"/>
          </p:cNvSpPr>
          <p:nvPr>
            <p:ph type="body" idx="1"/>
          </p:nvPr>
        </p:nvSpPr>
        <p:spPr/>
        <p:txBody>
          <a:bodyPr/>
          <a:lstStyle/>
          <a:p>
            <a:pPr marL="0" indent="0">
              <a:buNone/>
            </a:pPr>
            <a:r>
              <a:rPr lang="en-US" sz="2400" dirty="0">
                <a:latin typeface="+mn-lt"/>
              </a:rPr>
              <a:t>Choosing meaningful identifiers helps make a program </a:t>
            </a:r>
            <a:r>
              <a:rPr lang="en-US" sz="2400" b="1" dirty="0">
                <a:latin typeface="+mn-lt"/>
              </a:rPr>
              <a:t>self-documenting</a:t>
            </a:r>
            <a:r>
              <a:rPr lang="en-US" sz="2400" dirty="0">
                <a:latin typeface="+mn-lt"/>
              </a:rPr>
              <a:t>—a person </a:t>
            </a:r>
            <a:r>
              <a:rPr lang="en-US" sz="2400" dirty="0" smtClean="0">
                <a:latin typeface="+mn-lt"/>
              </a:rPr>
              <a:t>can understand </a:t>
            </a:r>
            <a:r>
              <a:rPr lang="en-US" sz="2400" dirty="0">
                <a:latin typeface="+mn-lt"/>
              </a:rPr>
              <a:t>the program simply by reading it rather than having to refer to program </a:t>
            </a:r>
            <a:r>
              <a:rPr lang="en-US" sz="2400" dirty="0" smtClean="0">
                <a:latin typeface="+mn-lt"/>
              </a:rPr>
              <a:t>comments or </a:t>
            </a:r>
            <a:r>
              <a:rPr lang="en-US" sz="2400" dirty="0">
                <a:latin typeface="+mn-lt"/>
              </a:rPr>
              <a:t>documentation.</a:t>
            </a:r>
          </a:p>
        </p:txBody>
      </p:sp>
    </p:spTree>
    <p:extLst>
      <p:ext uri="{BB962C8B-B14F-4D97-AF65-F5344CB8AC3E}">
        <p14:creationId xmlns:p14="http://schemas.microsoft.com/office/powerpoint/2010/main" val="4014342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2.6</a:t>
            </a:r>
            <a:endParaRPr lang="en-US" b="0" dirty="0"/>
          </a:p>
        </p:txBody>
      </p:sp>
      <p:sp>
        <p:nvSpPr>
          <p:cNvPr id="3" name="Text Placeholder 2"/>
          <p:cNvSpPr>
            <a:spLocks noGrp="1"/>
          </p:cNvSpPr>
          <p:nvPr>
            <p:ph type="body" idx="1"/>
          </p:nvPr>
        </p:nvSpPr>
        <p:spPr/>
        <p:txBody>
          <a:bodyPr/>
          <a:lstStyle/>
          <a:p>
            <a:pPr marL="0" indent="0">
              <a:buNone/>
            </a:pPr>
            <a:r>
              <a:rPr lang="en-US" sz="2400" dirty="0">
                <a:latin typeface="+mn-lt"/>
              </a:rPr>
              <a:t>Avoid using abbreviations in identifiers. This improves program readability.</a:t>
            </a:r>
          </a:p>
        </p:txBody>
      </p:sp>
    </p:spTree>
    <p:extLst>
      <p:ext uri="{BB962C8B-B14F-4D97-AF65-F5344CB8AC3E}">
        <p14:creationId xmlns:p14="http://schemas.microsoft.com/office/powerpoint/2010/main" val="294782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2.7</a:t>
            </a:r>
          </a:p>
        </p:txBody>
      </p:sp>
      <p:sp>
        <p:nvSpPr>
          <p:cNvPr id="3" name="Text Placeholder 2"/>
          <p:cNvSpPr>
            <a:spLocks noGrp="1"/>
          </p:cNvSpPr>
          <p:nvPr>
            <p:ph type="body" idx="1"/>
          </p:nvPr>
        </p:nvSpPr>
        <p:spPr/>
        <p:txBody>
          <a:bodyPr/>
          <a:lstStyle/>
          <a:p>
            <a:pPr marL="0" indent="0">
              <a:buNone/>
            </a:pPr>
            <a:r>
              <a:rPr lang="en-US" sz="2400" dirty="0">
                <a:latin typeface="+mn-lt"/>
              </a:rPr>
              <a:t>Do not use identifiers that begin with underscores and double underscores, because C</a:t>
            </a:r>
            <a:r>
              <a:rPr lang="en-US" sz="2400" dirty="0" smtClean="0">
                <a:latin typeface="+mn-lt"/>
              </a:rPr>
              <a:t>++ compilers </a:t>
            </a:r>
            <a:r>
              <a:rPr lang="en-US" sz="2400" dirty="0">
                <a:latin typeface="+mn-lt"/>
              </a:rPr>
              <a:t>use names like that for their own purposes internally.</a:t>
            </a:r>
          </a:p>
        </p:txBody>
      </p:sp>
    </p:spTree>
    <p:extLst>
      <p:ext uri="{BB962C8B-B14F-4D97-AF65-F5344CB8AC3E}">
        <p14:creationId xmlns:p14="http://schemas.microsoft.com/office/powerpoint/2010/main" val="235414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2.1 Introduction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We now introduce C++ programming, which facilitates a disciplined approach to program development.</a:t>
            </a:r>
          </a:p>
          <a:p>
            <a:pPr eaLnBrk="1" hangingPunct="1"/>
            <a:r>
              <a:rPr lang="en-US" altLang="en-US" sz="2400" dirty="0" smtClean="0">
                <a:solidFill>
                  <a:srgbClr val="000000"/>
                </a:solidFill>
                <a:latin typeface="+mn-lt"/>
              </a:rPr>
              <a:t>Most </a:t>
            </a:r>
            <a:r>
              <a:rPr lang="en-US" altLang="en-US" sz="2400" dirty="0">
                <a:solidFill>
                  <a:srgbClr val="000000"/>
                </a:solidFill>
                <a:latin typeface="+mn-lt"/>
              </a:rPr>
              <a:t>of the C++ programs you’ll study in this book process data and display results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669408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(7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Declarations of variables can be placed almost anywhere in a program, but they must appear </a:t>
            </a:r>
            <a:r>
              <a:rPr lang="en-US" altLang="en-US" sz="2400" b="1" dirty="0">
                <a:solidFill>
                  <a:srgbClr val="000000"/>
                </a:solidFill>
                <a:latin typeface="+mn-lt"/>
              </a:rPr>
              <a:t>before</a:t>
            </a:r>
            <a:r>
              <a:rPr lang="en-US" altLang="en-US" sz="2400" dirty="0">
                <a:solidFill>
                  <a:srgbClr val="000000"/>
                </a:solidFill>
                <a:latin typeface="+mn-lt"/>
              </a:rPr>
              <a:t> their </a:t>
            </a:r>
            <a:r>
              <a:rPr lang="en-US" altLang="en-US" sz="2400" dirty="0" smtClean="0">
                <a:solidFill>
                  <a:srgbClr val="000000"/>
                </a:solidFill>
                <a:latin typeface="+mn-lt"/>
              </a:rPr>
              <a:t>corresponding </a:t>
            </a:r>
            <a:r>
              <a:rPr lang="en-US" altLang="en-US" sz="2400" dirty="0">
                <a:solidFill>
                  <a:srgbClr val="000000"/>
                </a:solidFill>
                <a:latin typeface="+mn-lt"/>
              </a:rPr>
              <a:t>variables are used in the program</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036784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(8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A </a:t>
            </a:r>
            <a:r>
              <a:rPr lang="en-US" altLang="en-US" sz="2400" b="1" dirty="0">
                <a:solidFill>
                  <a:schemeClr val="bg2"/>
                </a:solidFill>
                <a:latin typeface="+mn-lt"/>
              </a:rPr>
              <a:t>prompt</a:t>
            </a:r>
            <a:r>
              <a:rPr lang="en-US" altLang="en-US" sz="2400" dirty="0">
                <a:solidFill>
                  <a:srgbClr val="000000"/>
                </a:solidFill>
                <a:latin typeface="+mn-lt"/>
              </a:rPr>
              <a:t> it directs the user to take a specific action.</a:t>
            </a:r>
          </a:p>
          <a:p>
            <a:pPr eaLnBrk="1" hangingPunct="1"/>
            <a:r>
              <a:rPr lang="en-US" altLang="en-US" sz="2400" dirty="0">
                <a:solidFill>
                  <a:srgbClr val="000000"/>
                </a:solidFill>
                <a:latin typeface="+mn-lt"/>
              </a:rPr>
              <a:t>A </a:t>
            </a:r>
            <a:r>
              <a:rPr lang="en-US" altLang="en-US" sz="24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in</a:t>
            </a:r>
            <a:r>
              <a:rPr lang="en-US" altLang="en-US" sz="2400" dirty="0" smtClean="0">
                <a:solidFill>
                  <a:srgbClr val="000000"/>
                </a:solidFill>
                <a:latin typeface="+mn-lt"/>
              </a:rPr>
              <a:t> </a:t>
            </a:r>
            <a:r>
              <a:rPr lang="en-US" altLang="en-US" sz="2400" dirty="0">
                <a:solidFill>
                  <a:srgbClr val="000000"/>
                </a:solidFill>
                <a:latin typeface="+mn-lt"/>
              </a:rPr>
              <a:t>statement uses the </a:t>
            </a:r>
            <a:r>
              <a:rPr lang="en-US" altLang="en-US" sz="2400" b="1" dirty="0">
                <a:solidFill>
                  <a:schemeClr val="bg2"/>
                </a:solidFill>
                <a:latin typeface="+mn-lt"/>
              </a:rPr>
              <a:t>input stream object </a:t>
            </a:r>
            <a:r>
              <a:rPr lang="en-US" altLang="en-US" sz="2400" b="1" dirty="0" smtClean="0">
                <a:solidFill>
                  <a:schemeClr val="bg2"/>
                </a:solidFill>
                <a:latin typeface="Consolas" panose="020B0609020204030204" pitchFamily="49" charset="0"/>
              </a:rPr>
              <a:t>c</a:t>
            </a:r>
            <a:r>
              <a:rPr lang="en-US" altLang="en-US" sz="100" b="1" dirty="0" smtClean="0">
                <a:solidFill>
                  <a:schemeClr val="bg2"/>
                </a:solidFill>
                <a:latin typeface="Consolas" panose="020B0609020204030204" pitchFamily="49" charset="0"/>
              </a:rPr>
              <a:t> </a:t>
            </a:r>
            <a:r>
              <a:rPr lang="en-US" altLang="en-US" sz="2400" b="1" dirty="0" smtClean="0">
                <a:solidFill>
                  <a:schemeClr val="bg2"/>
                </a:solidFill>
                <a:latin typeface="Consolas" panose="020B0609020204030204" pitchFamily="49" charset="0"/>
              </a:rPr>
              <a:t>in</a:t>
            </a:r>
            <a:r>
              <a:rPr lang="en-US" altLang="en-US" sz="2400" dirty="0" smtClean="0">
                <a:solidFill>
                  <a:srgbClr val="0000FF"/>
                </a:solidFill>
                <a:latin typeface="+mn-lt"/>
              </a:rPr>
              <a:t> </a:t>
            </a:r>
            <a:r>
              <a:rPr lang="en-US" altLang="en-US" sz="2400" dirty="0">
                <a:solidFill>
                  <a:srgbClr val="000000"/>
                </a:solidFill>
                <a:latin typeface="+mn-lt"/>
              </a:rPr>
              <a:t>(of namespace </a:t>
            </a:r>
            <a:r>
              <a:rPr lang="en-US" altLang="en-US" sz="2400" dirty="0">
                <a:solidFill>
                  <a:srgbClr val="000000"/>
                </a:solidFill>
                <a:latin typeface="Consolas" panose="020B0609020204030204" pitchFamily="49" charset="0"/>
              </a:rPr>
              <a:t>std</a:t>
            </a:r>
            <a:r>
              <a:rPr lang="en-US" altLang="en-US" sz="2400" dirty="0">
                <a:solidFill>
                  <a:srgbClr val="000000"/>
                </a:solidFill>
                <a:latin typeface="+mn-lt"/>
              </a:rPr>
              <a:t>) and the </a:t>
            </a:r>
            <a:r>
              <a:rPr lang="en-US" altLang="en-US" sz="2400" b="1" dirty="0">
                <a:solidFill>
                  <a:schemeClr val="bg2"/>
                </a:solidFill>
                <a:latin typeface="+mn-lt"/>
              </a:rPr>
              <a:t>stream extraction operator</a:t>
            </a:r>
            <a:r>
              <a:rPr lang="en-US" altLang="en-US" sz="2400" dirty="0">
                <a:solidFill>
                  <a:srgbClr val="000000"/>
                </a:solidFill>
                <a:latin typeface="+mn-lt"/>
              </a:rPr>
              <a:t>, </a:t>
            </a:r>
            <a:r>
              <a:rPr lang="en-US" altLang="en-US" sz="2400" b="1" dirty="0">
                <a:solidFill>
                  <a:schemeClr val="bg2"/>
                </a:solidFill>
                <a:latin typeface="Consolas" panose="020B0609020204030204" pitchFamily="49" charset="0"/>
              </a:rPr>
              <a:t>&gt;&gt;</a:t>
            </a:r>
            <a:r>
              <a:rPr lang="en-US" altLang="en-US" sz="2400" dirty="0">
                <a:solidFill>
                  <a:srgbClr val="000000"/>
                </a:solidFill>
                <a:latin typeface="+mn-lt"/>
              </a:rPr>
              <a:t>, to obtain a value from the keyboard.</a:t>
            </a:r>
          </a:p>
          <a:p>
            <a:pPr eaLnBrk="1" hangingPunct="1"/>
            <a:r>
              <a:rPr lang="en-US" altLang="en-US" sz="2400" dirty="0">
                <a:solidFill>
                  <a:srgbClr val="000000"/>
                </a:solidFill>
                <a:latin typeface="+mn-lt"/>
              </a:rPr>
              <a:t>Using the stream extraction operator with </a:t>
            </a:r>
            <a:r>
              <a:rPr lang="en-US" altLang="en-US" sz="2400" dirty="0" smtClean="0">
                <a:solidFill>
                  <a:srgbClr val="000000"/>
                </a:solidFill>
                <a:latin typeface="Consolas" panose="020B0609020204030204" pitchFamily="49" charset="0"/>
              </a:rPr>
              <a:t>std::c</a:t>
            </a:r>
            <a:r>
              <a:rPr lang="en-US" altLang="en-US" sz="1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in </a:t>
            </a:r>
            <a:r>
              <a:rPr lang="en-US" altLang="en-US" sz="2400" dirty="0" smtClean="0">
                <a:solidFill>
                  <a:srgbClr val="000000"/>
                </a:solidFill>
                <a:latin typeface="+mn-lt"/>
              </a:rPr>
              <a:t>takes </a:t>
            </a:r>
            <a:r>
              <a:rPr lang="en-US" altLang="en-US" sz="2400" dirty="0">
                <a:solidFill>
                  <a:srgbClr val="000000"/>
                </a:solidFill>
                <a:latin typeface="+mn-lt"/>
              </a:rPr>
              <a:t>character input from the standard input stream, which is usually the keyboard</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4175102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(9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1800" dirty="0">
                <a:solidFill>
                  <a:srgbClr val="000000"/>
                </a:solidFill>
                <a:latin typeface="+mn-lt"/>
              </a:rPr>
              <a:t>When the computer executes an input statement that places a value in an </a:t>
            </a:r>
            <a:r>
              <a:rPr lang="en-US" altLang="en-US" sz="1800" dirty="0">
                <a:solidFill>
                  <a:srgbClr val="000000"/>
                </a:solidFill>
                <a:latin typeface="Consolas" panose="020B0609020204030204" pitchFamily="49" charset="0"/>
              </a:rPr>
              <a:t>int</a:t>
            </a:r>
            <a:r>
              <a:rPr lang="en-US" altLang="en-US" sz="1800" dirty="0">
                <a:solidFill>
                  <a:srgbClr val="000000"/>
                </a:solidFill>
                <a:latin typeface="+mn-lt"/>
              </a:rPr>
              <a:t> variable, it waits for the user to enter a value for variable </a:t>
            </a:r>
            <a:r>
              <a:rPr lang="en-US" altLang="en-US" sz="1800" dirty="0">
                <a:solidFill>
                  <a:srgbClr val="000000"/>
                </a:solidFill>
                <a:latin typeface="Consolas" panose="020B0609020204030204" pitchFamily="49" charset="0"/>
              </a:rPr>
              <a:t>number1</a:t>
            </a:r>
            <a:r>
              <a:rPr lang="en-US" altLang="en-US" sz="1800" dirty="0">
                <a:solidFill>
                  <a:srgbClr val="000000"/>
                </a:solidFill>
                <a:latin typeface="+mn-lt"/>
              </a:rPr>
              <a:t>.</a:t>
            </a:r>
          </a:p>
          <a:p>
            <a:pPr eaLnBrk="1" hangingPunct="1"/>
            <a:r>
              <a:rPr lang="en-US" altLang="en-US" sz="1800" dirty="0">
                <a:solidFill>
                  <a:srgbClr val="000000"/>
                </a:solidFill>
                <a:latin typeface="+mn-lt"/>
              </a:rPr>
              <a:t>The user responds by typing the number (as characters) then pressing the </a:t>
            </a:r>
            <a:r>
              <a:rPr lang="en-US" altLang="en-US" sz="1800" b="1" dirty="0">
                <a:solidFill>
                  <a:schemeClr val="bg2"/>
                </a:solidFill>
                <a:latin typeface="+mn-lt"/>
              </a:rPr>
              <a:t>Enter</a:t>
            </a:r>
            <a:r>
              <a:rPr lang="en-US" altLang="en-US" sz="1800" i="1" dirty="0">
                <a:solidFill>
                  <a:srgbClr val="000000"/>
                </a:solidFill>
                <a:latin typeface="+mn-lt"/>
              </a:rPr>
              <a:t> </a:t>
            </a:r>
            <a:r>
              <a:rPr lang="en-US" altLang="en-US" sz="1800" dirty="0">
                <a:solidFill>
                  <a:srgbClr val="000000"/>
                </a:solidFill>
                <a:latin typeface="+mn-lt"/>
              </a:rPr>
              <a:t>key (sometimes called the </a:t>
            </a:r>
            <a:r>
              <a:rPr lang="en-US" altLang="en-US" sz="1800" b="1" dirty="0">
                <a:solidFill>
                  <a:srgbClr val="000000"/>
                </a:solidFill>
                <a:latin typeface="+mn-lt"/>
              </a:rPr>
              <a:t>Return</a:t>
            </a:r>
            <a:r>
              <a:rPr lang="en-US" altLang="en-US" sz="1800" dirty="0">
                <a:solidFill>
                  <a:srgbClr val="000000"/>
                </a:solidFill>
                <a:latin typeface="+mn-lt"/>
              </a:rPr>
              <a:t> key) to send the characters to the computer.</a:t>
            </a:r>
          </a:p>
          <a:p>
            <a:pPr eaLnBrk="1" hangingPunct="1"/>
            <a:r>
              <a:rPr lang="en-US" altLang="en-US" sz="1800" dirty="0">
                <a:solidFill>
                  <a:srgbClr val="000000"/>
                </a:solidFill>
                <a:latin typeface="+mn-lt"/>
              </a:rPr>
              <a:t>The computer converts the character representation of the number to an integer and assigns (i.e., copies) this number (or </a:t>
            </a:r>
            <a:r>
              <a:rPr lang="en-US" altLang="en-US" sz="1800" b="1" dirty="0">
                <a:solidFill>
                  <a:schemeClr val="bg2"/>
                </a:solidFill>
                <a:latin typeface="+mn-lt"/>
              </a:rPr>
              <a:t>value</a:t>
            </a:r>
            <a:r>
              <a:rPr lang="en-US" altLang="en-US" sz="1800" dirty="0">
                <a:solidFill>
                  <a:srgbClr val="000000"/>
                </a:solidFill>
                <a:latin typeface="+mn-lt"/>
              </a:rPr>
              <a:t>) to the variable </a:t>
            </a:r>
            <a:r>
              <a:rPr lang="en-US" altLang="en-US" sz="1800" dirty="0">
                <a:solidFill>
                  <a:srgbClr val="000000"/>
                </a:solidFill>
                <a:latin typeface="Consolas" panose="020B0609020204030204" pitchFamily="49" charset="0"/>
              </a:rPr>
              <a:t>number1</a:t>
            </a:r>
            <a:r>
              <a:rPr lang="en-US" altLang="en-US" sz="1800" dirty="0">
                <a:solidFill>
                  <a:srgbClr val="000000"/>
                </a:solidFill>
                <a:latin typeface="+mn-lt"/>
              </a:rPr>
              <a:t>.</a:t>
            </a:r>
          </a:p>
          <a:p>
            <a:pPr eaLnBrk="1" hangingPunct="1"/>
            <a:r>
              <a:rPr lang="en-US" altLang="en-US" sz="1800" dirty="0">
                <a:solidFill>
                  <a:srgbClr val="000000"/>
                </a:solidFill>
                <a:latin typeface="+mn-lt"/>
              </a:rPr>
              <a:t>Any subsequent references to </a:t>
            </a:r>
            <a:r>
              <a:rPr lang="en-US" altLang="en-US" sz="1800" dirty="0">
                <a:solidFill>
                  <a:srgbClr val="000000"/>
                </a:solidFill>
                <a:latin typeface="Consolas" panose="020B0609020204030204" pitchFamily="49" charset="0"/>
              </a:rPr>
              <a:t>number1</a:t>
            </a:r>
            <a:r>
              <a:rPr lang="en-US" altLang="en-US" sz="1800" dirty="0">
                <a:solidFill>
                  <a:srgbClr val="000000"/>
                </a:solidFill>
                <a:latin typeface="+mn-lt"/>
              </a:rPr>
              <a:t> in this program will use this same value.</a:t>
            </a:r>
          </a:p>
          <a:p>
            <a:pPr eaLnBrk="1" hangingPunct="1"/>
            <a:r>
              <a:rPr lang="en-US" altLang="en-US" sz="1800" dirty="0">
                <a:solidFill>
                  <a:srgbClr val="000000"/>
                </a:solidFill>
                <a:latin typeface="+mn-lt"/>
              </a:rPr>
              <a:t>Pressing </a:t>
            </a:r>
            <a:r>
              <a:rPr lang="en-US" altLang="en-US" sz="1800" b="1" dirty="0">
                <a:solidFill>
                  <a:schemeClr val="bg2"/>
                </a:solidFill>
                <a:latin typeface="+mn-lt"/>
              </a:rPr>
              <a:t>Enter</a:t>
            </a:r>
            <a:r>
              <a:rPr lang="en-US" altLang="en-US" sz="1800" dirty="0">
                <a:solidFill>
                  <a:srgbClr val="000000"/>
                </a:solidFill>
                <a:latin typeface="+mn-lt"/>
              </a:rPr>
              <a:t> also causes the cursor to move to the beginning of the next line on the screen. </a:t>
            </a:r>
          </a:p>
        </p:txBody>
      </p:sp>
    </p:spTree>
    <p:extLst>
      <p:ext uri="{BB962C8B-B14F-4D97-AF65-F5344CB8AC3E}">
        <p14:creationId xmlns:p14="http://schemas.microsoft.com/office/powerpoint/2010/main" val="2261757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smtClean="0">
                <a:solidFill>
                  <a:schemeClr val="tx2"/>
                </a:solidFill>
                <a:latin typeface="Times New Roman" panose="02020603050405020304" pitchFamily="18" charset="0"/>
                <a:cs typeface="Times New Roman" panose="02020603050405020304" pitchFamily="18" charset="0"/>
              </a:rPr>
              <a:t>(10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a:xfrm>
            <a:off x="457200" y="1600200"/>
            <a:ext cx="8397240" cy="4525963"/>
          </a:xfrm>
        </p:spPr>
        <p:txBody>
          <a:bodyPr/>
          <a:lstStyle/>
          <a:p>
            <a:pPr eaLnBrk="1" hangingPunct="1"/>
            <a:r>
              <a:rPr lang="en-US" altLang="en-US" sz="2400" dirty="0">
                <a:solidFill>
                  <a:srgbClr val="000000"/>
                </a:solidFill>
                <a:latin typeface="+mn-lt"/>
              </a:rPr>
              <a:t>In this program, an assignment statement adds the values of variables </a:t>
            </a:r>
            <a:r>
              <a:rPr lang="en-US" altLang="en-US" sz="2400" dirty="0">
                <a:solidFill>
                  <a:srgbClr val="000000"/>
                </a:solidFill>
                <a:latin typeface="Consolas" panose="020B0609020204030204" pitchFamily="49" charset="0"/>
              </a:rPr>
              <a:t>number1</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number2</a:t>
            </a:r>
            <a:r>
              <a:rPr lang="en-US" altLang="en-US" sz="2400" dirty="0">
                <a:solidFill>
                  <a:srgbClr val="000000"/>
                </a:solidFill>
                <a:latin typeface="+mn-lt"/>
              </a:rPr>
              <a:t> and assigns the result to variable </a:t>
            </a:r>
            <a:r>
              <a:rPr lang="en-US" altLang="en-US" sz="2400" dirty="0">
                <a:solidFill>
                  <a:srgbClr val="000000"/>
                </a:solidFill>
                <a:latin typeface="Consolas" panose="020B0609020204030204" pitchFamily="49" charset="0"/>
              </a:rPr>
              <a:t>sum</a:t>
            </a:r>
            <a:r>
              <a:rPr lang="en-US" altLang="en-US" sz="2400" dirty="0">
                <a:solidFill>
                  <a:srgbClr val="000000"/>
                </a:solidFill>
                <a:latin typeface="+mn-lt"/>
              </a:rPr>
              <a:t> using the </a:t>
            </a:r>
            <a:r>
              <a:rPr lang="en-US" altLang="en-US" sz="2400" b="1" dirty="0">
                <a:solidFill>
                  <a:schemeClr val="bg2"/>
                </a:solidFill>
                <a:latin typeface="+mn-lt"/>
              </a:rPr>
              <a:t>assignment operator =.</a:t>
            </a:r>
          </a:p>
          <a:p>
            <a:pPr lvl="1" eaLnBrk="1" hangingPunct="1"/>
            <a:r>
              <a:rPr lang="en-US" altLang="en-US" sz="2400" dirty="0">
                <a:solidFill>
                  <a:srgbClr val="000000"/>
                </a:solidFill>
                <a:latin typeface="+mn-lt"/>
              </a:rPr>
              <a:t>Most calculations are performed in assignment statements.</a:t>
            </a:r>
          </a:p>
          <a:p>
            <a:pPr eaLnBrk="1" hangingPunct="1"/>
            <a:r>
              <a:rPr lang="en-US" altLang="en-US" sz="2400" dirty="0">
                <a:solidFill>
                  <a:srgbClr val="000000"/>
                </a:solidFill>
                <a:latin typeface="+mn-lt"/>
              </a:rPr>
              <a:t>The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operator and the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operator are called </a:t>
            </a:r>
            <a:r>
              <a:rPr lang="en-US" altLang="en-US" sz="2400" b="1" dirty="0">
                <a:solidFill>
                  <a:schemeClr val="bg2"/>
                </a:solidFill>
                <a:latin typeface="+mn-lt"/>
              </a:rPr>
              <a:t>binary operators</a:t>
            </a:r>
            <a:r>
              <a:rPr lang="en-US" altLang="en-US" sz="2400" dirty="0">
                <a:solidFill>
                  <a:srgbClr val="000000"/>
                </a:solidFill>
                <a:latin typeface="+mn-lt"/>
              </a:rPr>
              <a:t> because each has two operands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63105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2.8</a:t>
            </a:r>
          </a:p>
        </p:txBody>
      </p:sp>
      <p:sp>
        <p:nvSpPr>
          <p:cNvPr id="3" name="Text Placeholder 2"/>
          <p:cNvSpPr>
            <a:spLocks noGrp="1"/>
          </p:cNvSpPr>
          <p:nvPr>
            <p:ph type="body" idx="1"/>
          </p:nvPr>
        </p:nvSpPr>
        <p:spPr/>
        <p:txBody>
          <a:bodyPr/>
          <a:lstStyle/>
          <a:p>
            <a:pPr marL="0" indent="0">
              <a:spcBef>
                <a:spcPts val="0"/>
              </a:spcBef>
              <a:buNone/>
            </a:pPr>
            <a:r>
              <a:rPr lang="en-US" sz="2400" dirty="0">
                <a:latin typeface="+mn-lt"/>
              </a:rPr>
              <a:t>Place spaces on either side of a binary operator. This makes the operator stand out </a:t>
            </a:r>
            <a:r>
              <a:rPr lang="en-US" sz="2400" dirty="0" smtClean="0">
                <a:latin typeface="+mn-lt"/>
              </a:rPr>
              <a:t>and makes </a:t>
            </a:r>
            <a:r>
              <a:rPr lang="en-US" sz="2400" dirty="0">
                <a:latin typeface="+mn-lt"/>
              </a:rPr>
              <a:t>the program more readable.</a:t>
            </a:r>
          </a:p>
        </p:txBody>
      </p:sp>
    </p:spTree>
    <p:extLst>
      <p:ext uri="{BB962C8B-B14F-4D97-AF65-F5344CB8AC3E}">
        <p14:creationId xmlns:p14="http://schemas.microsoft.com/office/powerpoint/2010/main" val="2611853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a:solidFill>
                  <a:schemeClr val="tx2"/>
                </a:solidFill>
                <a:latin typeface="Times New Roman" panose="02020603050405020304" pitchFamily="18" charset="0"/>
                <a:cs typeface="Times New Roman" panose="02020603050405020304" pitchFamily="18" charset="0"/>
              </a:rPr>
              <a:t>(</a:t>
            </a:r>
            <a:r>
              <a:rPr lang="en-US" sz="2000" b="0" dirty="0" smtClean="0">
                <a:solidFill>
                  <a:schemeClr val="tx2"/>
                </a:solidFill>
                <a:latin typeface="Times New Roman" panose="02020603050405020304" pitchFamily="18" charset="0"/>
                <a:cs typeface="Times New Roman" panose="02020603050405020304" pitchFamily="18" charset="0"/>
              </a:rPr>
              <a:t>11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Consolas" panose="020B0609020204030204" pitchFamily="49" charset="0"/>
              </a:rPr>
              <a:t>std::endl </a:t>
            </a:r>
            <a:r>
              <a:rPr lang="en-US" altLang="en-US" sz="2000" dirty="0">
                <a:solidFill>
                  <a:srgbClr val="000000"/>
                </a:solidFill>
                <a:latin typeface="+mn-lt"/>
              </a:rPr>
              <a:t>is a so-called </a:t>
            </a:r>
            <a:r>
              <a:rPr lang="en-US" altLang="en-US" sz="2000" b="1" dirty="0">
                <a:solidFill>
                  <a:schemeClr val="bg2"/>
                </a:solidFill>
                <a:latin typeface="+mn-lt"/>
              </a:rPr>
              <a:t>stream manipulator</a:t>
            </a:r>
            <a:r>
              <a:rPr lang="en-US" altLang="en-US" sz="2000" dirty="0">
                <a:solidFill>
                  <a:srgbClr val="000000"/>
                </a:solidFill>
                <a:latin typeface="+mn-lt"/>
              </a:rPr>
              <a:t>.</a:t>
            </a:r>
          </a:p>
          <a:p>
            <a:pPr eaLnBrk="1" hangingPunct="1"/>
            <a:r>
              <a:rPr lang="en-US" altLang="en-US" sz="2000" dirty="0">
                <a:solidFill>
                  <a:srgbClr val="000000"/>
                </a:solidFill>
                <a:latin typeface="+mn-lt"/>
              </a:rPr>
              <a:t>The name </a:t>
            </a:r>
            <a:r>
              <a:rPr lang="en-US" altLang="en-US" sz="2000" dirty="0">
                <a:solidFill>
                  <a:srgbClr val="000000"/>
                </a:solidFill>
                <a:latin typeface="Consolas" panose="020B0609020204030204" pitchFamily="49" charset="0"/>
              </a:rPr>
              <a:t>endl</a:t>
            </a:r>
            <a:r>
              <a:rPr lang="en-US" altLang="en-US" sz="2000" dirty="0">
                <a:solidFill>
                  <a:srgbClr val="000000"/>
                </a:solidFill>
                <a:latin typeface="+mn-lt"/>
              </a:rPr>
              <a:t> is an abbreviation for “end line” and belongs to namespace </a:t>
            </a:r>
            <a:r>
              <a:rPr lang="en-US" altLang="en-US" sz="2000" dirty="0">
                <a:solidFill>
                  <a:srgbClr val="000000"/>
                </a:solidFill>
                <a:latin typeface="Consolas" panose="020B0609020204030204" pitchFamily="49" charset="0"/>
              </a:rPr>
              <a:t>std</a:t>
            </a:r>
            <a:r>
              <a:rPr lang="en-US" altLang="en-US" sz="2000" dirty="0">
                <a:solidFill>
                  <a:srgbClr val="000000"/>
                </a:solidFill>
                <a:latin typeface="+mn-lt"/>
              </a:rPr>
              <a:t>.</a:t>
            </a:r>
          </a:p>
          <a:p>
            <a:pPr eaLnBrk="1" hangingPunct="1"/>
            <a:r>
              <a:rPr lang="en-US" altLang="en-US" sz="2000" dirty="0">
                <a:solidFill>
                  <a:srgbClr val="000000"/>
                </a:solidFill>
                <a:latin typeface="+mn-lt"/>
              </a:rPr>
              <a:t>The </a:t>
            </a:r>
            <a:r>
              <a:rPr lang="en-US" altLang="en-US" sz="2000" dirty="0">
                <a:solidFill>
                  <a:srgbClr val="000000"/>
                </a:solidFill>
                <a:latin typeface="Consolas" panose="020B0609020204030204" pitchFamily="49" charset="0"/>
              </a:rPr>
              <a:t>std::endl </a:t>
            </a:r>
            <a:r>
              <a:rPr lang="en-US" altLang="en-US" sz="2000" dirty="0">
                <a:solidFill>
                  <a:srgbClr val="000000"/>
                </a:solidFill>
                <a:latin typeface="+mn-lt"/>
              </a:rPr>
              <a:t>stream manipulator outputs a newline, then “flushes the output buffer</a:t>
            </a:r>
            <a:r>
              <a:rPr lang="en-US" altLang="en-US" sz="2000" dirty="0" smtClean="0">
                <a:solidFill>
                  <a:srgbClr val="000000"/>
                </a:solidFill>
                <a:latin typeface="+mn-lt"/>
              </a:rPr>
              <a:t>.”</a:t>
            </a:r>
            <a:endParaRPr lang="en-US" altLang="en-US" sz="2000" dirty="0">
              <a:solidFill>
                <a:srgbClr val="000000"/>
              </a:solidFill>
              <a:latin typeface="+mn-lt"/>
            </a:endParaRPr>
          </a:p>
          <a:p>
            <a:pPr lvl="1" eaLnBrk="1" hangingPunct="1"/>
            <a:r>
              <a:rPr lang="en-US" altLang="en-US" sz="2000" dirty="0">
                <a:solidFill>
                  <a:srgbClr val="000000"/>
                </a:solidFill>
                <a:latin typeface="+mn-lt"/>
              </a:rPr>
              <a:t>This simply means that, on some systems where outputs accumulate in the machine until there are enough to “make it worthwhile” to display them on the screen, </a:t>
            </a:r>
            <a:r>
              <a:rPr lang="en-US" altLang="en-US" sz="2000" dirty="0">
                <a:solidFill>
                  <a:srgbClr val="000000"/>
                </a:solidFill>
                <a:latin typeface="Consolas" panose="020B0609020204030204" pitchFamily="49" charset="0"/>
              </a:rPr>
              <a:t>std::endl </a:t>
            </a:r>
            <a:r>
              <a:rPr lang="en-US" altLang="en-US" sz="2000" dirty="0">
                <a:solidFill>
                  <a:srgbClr val="000000"/>
                </a:solidFill>
                <a:latin typeface="+mn-lt"/>
              </a:rPr>
              <a:t>forces any accumulated outputs to be displayed at that moment.</a:t>
            </a:r>
          </a:p>
          <a:p>
            <a:pPr lvl="1" eaLnBrk="1" hangingPunct="1"/>
            <a:r>
              <a:rPr lang="en-US" altLang="en-US" sz="2000" dirty="0">
                <a:solidFill>
                  <a:srgbClr val="000000"/>
                </a:solidFill>
                <a:latin typeface="+mn-lt"/>
              </a:rPr>
              <a:t>This can be important when the outputs are prompting the user for an action, such as entering data</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4196204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2.4 </a:t>
            </a:r>
            <a:r>
              <a:rPr lang="en-US" dirty="0" smtClean="0">
                <a:solidFill>
                  <a:schemeClr val="tx2"/>
                </a:solidFill>
                <a:latin typeface="Times New Roman" panose="02020603050405020304" pitchFamily="18" charset="0"/>
                <a:cs typeface="Times New Roman" panose="02020603050405020304" pitchFamily="18" charset="0"/>
              </a:rPr>
              <a:t>Another </a:t>
            </a:r>
            <a:r>
              <a:rPr lang="en-US" dirty="0">
                <a:solidFill>
                  <a:schemeClr val="tx2"/>
                </a:solidFill>
                <a:latin typeface="Times New Roman" panose="02020603050405020304" pitchFamily="18" charset="0"/>
                <a:cs typeface="Times New Roman" panose="02020603050405020304" pitchFamily="18" charset="0"/>
              </a:rPr>
              <a:t>C++ Program: Adding Integers </a:t>
            </a:r>
            <a:r>
              <a:rPr lang="en-US" sz="2000" b="0" dirty="0">
                <a:solidFill>
                  <a:schemeClr val="tx2"/>
                </a:solidFill>
                <a:latin typeface="Times New Roman" panose="02020603050405020304" pitchFamily="18" charset="0"/>
                <a:cs typeface="Times New Roman" panose="02020603050405020304" pitchFamily="18" charset="0"/>
              </a:rPr>
              <a:t>(</a:t>
            </a:r>
            <a:r>
              <a:rPr lang="en-US" sz="2000" b="0" dirty="0" smtClean="0">
                <a:solidFill>
                  <a:schemeClr val="tx2"/>
                </a:solidFill>
                <a:latin typeface="Times New Roman" panose="02020603050405020304" pitchFamily="18" charset="0"/>
                <a:cs typeface="Times New Roman" panose="02020603050405020304" pitchFamily="18" charset="0"/>
              </a:rPr>
              <a:t>12 </a:t>
            </a:r>
            <a:r>
              <a:rPr lang="en-US" sz="2000" b="0" dirty="0">
                <a:solidFill>
                  <a:schemeClr val="tx2"/>
                </a:solidFill>
                <a:latin typeface="Times New Roman" panose="02020603050405020304" pitchFamily="18" charset="0"/>
                <a:cs typeface="Times New Roman" panose="02020603050405020304" pitchFamily="18" charset="0"/>
              </a:rPr>
              <a:t>of 12)</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Using multiple stream insertion operators (</a:t>
            </a:r>
            <a:r>
              <a:rPr lang="en-US" altLang="en-US" sz="2400" dirty="0">
                <a:solidFill>
                  <a:srgbClr val="000000"/>
                </a:solidFill>
                <a:latin typeface="Consolas" panose="020B0609020204030204" pitchFamily="49" charset="0"/>
              </a:rPr>
              <a:t>&lt;&lt;</a:t>
            </a:r>
            <a:r>
              <a:rPr lang="en-US" altLang="en-US" sz="2400" dirty="0">
                <a:solidFill>
                  <a:srgbClr val="000000"/>
                </a:solidFill>
                <a:latin typeface="+mn-lt"/>
              </a:rPr>
              <a:t>) in a single statement is referred to as </a:t>
            </a:r>
            <a:r>
              <a:rPr lang="en-US" altLang="en-US" sz="2400" b="1" dirty="0">
                <a:solidFill>
                  <a:schemeClr val="bg2"/>
                </a:solidFill>
                <a:latin typeface="+mn-lt"/>
              </a:rPr>
              <a:t>concatenating</a:t>
            </a:r>
            <a:r>
              <a:rPr lang="en-US" altLang="en-US" sz="2400" dirty="0">
                <a:solidFill>
                  <a:srgbClr val="000000"/>
                </a:solidFill>
                <a:latin typeface="+mn-lt"/>
              </a:rPr>
              <a:t>, </a:t>
            </a:r>
            <a:r>
              <a:rPr lang="en-US" altLang="en-US" sz="2400" b="1" dirty="0">
                <a:solidFill>
                  <a:schemeClr val="bg2"/>
                </a:solidFill>
                <a:latin typeface="+mn-lt"/>
              </a:rPr>
              <a:t>chaining</a:t>
            </a:r>
            <a:r>
              <a:rPr lang="en-US" altLang="en-US" sz="2400" dirty="0">
                <a:solidFill>
                  <a:srgbClr val="000000"/>
                </a:solidFill>
                <a:latin typeface="+mn-lt"/>
              </a:rPr>
              <a:t> or </a:t>
            </a:r>
            <a:r>
              <a:rPr lang="en-US" altLang="en-US" sz="2400" b="1" dirty="0">
                <a:solidFill>
                  <a:schemeClr val="bg2"/>
                </a:solidFill>
                <a:latin typeface="+mn-lt"/>
              </a:rPr>
              <a:t>cascading stream insertion operations</a:t>
            </a:r>
            <a:r>
              <a:rPr lang="en-US" altLang="en-US" sz="2400" dirty="0">
                <a:solidFill>
                  <a:srgbClr val="000000"/>
                </a:solidFill>
                <a:latin typeface="+mn-lt"/>
              </a:rPr>
              <a:t>.</a:t>
            </a:r>
          </a:p>
          <a:p>
            <a:pPr eaLnBrk="1" hangingPunct="1"/>
            <a:r>
              <a:rPr lang="en-US" altLang="en-US" sz="2400" dirty="0">
                <a:solidFill>
                  <a:srgbClr val="000000"/>
                </a:solidFill>
                <a:latin typeface="+mn-lt"/>
              </a:rPr>
              <a:t>Calculations can also be performed in output statements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716392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2.5 </a:t>
            </a:r>
            <a:r>
              <a:rPr lang="en-US" dirty="0" smtClean="0">
                <a:solidFill>
                  <a:schemeClr val="tx2"/>
                </a:solidFill>
                <a:latin typeface="Times New Roman" panose="02020603050405020304" pitchFamily="18" charset="0"/>
                <a:cs typeface="Times New Roman" panose="02020603050405020304" pitchFamily="18" charset="0"/>
              </a:rPr>
              <a:t>Memory </a:t>
            </a:r>
            <a:r>
              <a:rPr lang="en-US" dirty="0">
                <a:solidFill>
                  <a:schemeClr val="tx2"/>
                </a:solidFill>
                <a:latin typeface="Times New Roman" panose="02020603050405020304" pitchFamily="18" charset="0"/>
                <a:cs typeface="Times New Roman" panose="02020603050405020304" pitchFamily="18" charset="0"/>
              </a:rPr>
              <a:t>Concepts</a:t>
            </a: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Variable names such as </a:t>
            </a:r>
            <a:r>
              <a:rPr lang="en-US" altLang="en-US" sz="2400" dirty="0">
                <a:solidFill>
                  <a:srgbClr val="000000"/>
                </a:solidFill>
                <a:latin typeface="Consolas" panose="020B0609020204030204" pitchFamily="49" charset="0"/>
              </a:rPr>
              <a:t>number1</a:t>
            </a:r>
            <a:r>
              <a:rPr lang="en-US" altLang="en-US" sz="2400" dirty="0">
                <a:solidFill>
                  <a:srgbClr val="000000"/>
                </a:solidFill>
                <a:latin typeface="+mn-lt"/>
              </a:rPr>
              <a:t>, </a:t>
            </a:r>
            <a:r>
              <a:rPr lang="en-US" altLang="en-US" sz="2400" dirty="0">
                <a:solidFill>
                  <a:srgbClr val="000000"/>
                </a:solidFill>
                <a:latin typeface="Consolas" panose="020B0609020204030204" pitchFamily="49" charset="0"/>
              </a:rPr>
              <a:t>number2</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sum </a:t>
            </a:r>
            <a:r>
              <a:rPr lang="en-US" altLang="en-US" sz="2400" dirty="0">
                <a:solidFill>
                  <a:srgbClr val="000000"/>
                </a:solidFill>
                <a:latin typeface="+mn-lt"/>
              </a:rPr>
              <a:t>actually correspond </a:t>
            </a:r>
            <a:r>
              <a:rPr lang="en-US" altLang="en-US" sz="2400" dirty="0" smtClean="0">
                <a:solidFill>
                  <a:srgbClr val="000000"/>
                </a:solidFill>
                <a:latin typeface="+mn-lt"/>
              </a:rPr>
              <a:t>to </a:t>
            </a:r>
            <a:r>
              <a:rPr lang="en-US" altLang="en-US" sz="2400" b="1" dirty="0" smtClean="0">
                <a:solidFill>
                  <a:schemeClr val="bg2"/>
                </a:solidFill>
                <a:latin typeface="+mn-lt"/>
              </a:rPr>
              <a:t>locations</a:t>
            </a:r>
            <a:r>
              <a:rPr lang="en-US" altLang="en-US" sz="2400" dirty="0" smtClean="0">
                <a:solidFill>
                  <a:srgbClr val="000000"/>
                </a:solidFill>
                <a:latin typeface="+mn-lt"/>
              </a:rPr>
              <a:t> </a:t>
            </a:r>
            <a:r>
              <a:rPr lang="en-US" altLang="en-US" sz="2400" dirty="0">
                <a:solidFill>
                  <a:srgbClr val="000000"/>
                </a:solidFill>
                <a:latin typeface="+mn-lt"/>
              </a:rPr>
              <a:t>in the computer’s memory</a:t>
            </a:r>
            <a:r>
              <a:rPr lang="en-US" altLang="en-US" sz="2400" dirty="0" smtClean="0">
                <a:solidFill>
                  <a:srgbClr val="000000"/>
                </a:solidFill>
                <a:latin typeface="+mn-lt"/>
              </a:rPr>
              <a:t>.</a:t>
            </a:r>
            <a:endParaRPr lang="en-US" altLang="en-US" sz="2400" dirty="0">
              <a:solidFill>
                <a:srgbClr val="000000"/>
              </a:solidFill>
              <a:latin typeface="+mn-lt"/>
            </a:endParaRPr>
          </a:p>
          <a:p>
            <a:pPr eaLnBrk="1" hangingPunct="1"/>
            <a:r>
              <a:rPr lang="en-US" altLang="en-US" sz="2400" dirty="0">
                <a:solidFill>
                  <a:srgbClr val="000000"/>
                </a:solidFill>
                <a:latin typeface="+mn-lt"/>
              </a:rPr>
              <a:t>Every variable has a name, a type, a size and a value.</a:t>
            </a:r>
          </a:p>
          <a:p>
            <a:pPr eaLnBrk="1" hangingPunct="1"/>
            <a:r>
              <a:rPr lang="en-US" altLang="en-US" sz="2400" dirty="0">
                <a:solidFill>
                  <a:srgbClr val="000000"/>
                </a:solidFill>
                <a:latin typeface="+mn-lt"/>
              </a:rPr>
              <a:t>When a value is placed in a memory location, the value overwrites the previous value in that location; thus, placing a new value into a memory location is said to be </a:t>
            </a:r>
            <a:r>
              <a:rPr lang="en-US" altLang="en-US" sz="2400" b="1" dirty="0">
                <a:solidFill>
                  <a:schemeClr val="bg2"/>
                </a:solidFill>
                <a:latin typeface="+mn-lt"/>
              </a:rPr>
              <a:t>destructive</a:t>
            </a:r>
            <a:r>
              <a:rPr lang="en-US" altLang="en-US" sz="2400" dirty="0">
                <a:solidFill>
                  <a:srgbClr val="000000"/>
                </a:solidFill>
                <a:latin typeface="+mn-lt"/>
              </a:rPr>
              <a:t>.</a:t>
            </a:r>
          </a:p>
          <a:p>
            <a:pPr eaLnBrk="1" hangingPunct="1"/>
            <a:r>
              <a:rPr lang="en-US" altLang="en-US" sz="2400" dirty="0">
                <a:solidFill>
                  <a:srgbClr val="000000"/>
                </a:solidFill>
                <a:latin typeface="+mn-lt"/>
              </a:rPr>
              <a:t>When a value is read out of a memory </a:t>
            </a:r>
            <a:r>
              <a:rPr lang="en-US" altLang="en-US" sz="2400" dirty="0" smtClean="0">
                <a:solidFill>
                  <a:srgbClr val="000000"/>
                </a:solidFill>
                <a:latin typeface="+mn-lt"/>
              </a:rPr>
              <a:t>location</a:t>
            </a:r>
            <a:r>
              <a:rPr lang="en-US" altLang="en-US" sz="2400" dirty="0">
                <a:solidFill>
                  <a:srgbClr val="000000"/>
                </a:solidFill>
                <a:latin typeface="+mn-lt"/>
              </a:rPr>
              <a:t>, the process is </a:t>
            </a:r>
            <a:r>
              <a:rPr lang="en-US" altLang="en-US" sz="2400" b="1" dirty="0">
                <a:solidFill>
                  <a:schemeClr val="bg2"/>
                </a:solidFill>
                <a:latin typeface="+mn-lt"/>
              </a:rPr>
              <a:t>nondestructive</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545427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2.6 Memory Location Showing the Name and Value of Variable </a:t>
            </a:r>
            <a:r>
              <a:rPr lang="en-US" dirty="0">
                <a:latin typeface="Consolas" panose="020B0609020204030204" pitchFamily="49" charset="0"/>
              </a:rPr>
              <a:t>number1</a:t>
            </a:r>
          </a:p>
        </p:txBody>
      </p:sp>
      <p:pic>
        <p:nvPicPr>
          <p:cNvPr id="4" name="Picture 3" descr="A variable name, number 1 and value of memory location 45 are giv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49" y="2552597"/>
            <a:ext cx="7422903" cy="1082246"/>
          </a:xfrm>
          <a:prstGeom prst="rect">
            <a:avLst/>
          </a:prstGeom>
        </p:spPr>
      </p:pic>
    </p:spTree>
    <p:extLst>
      <p:ext uri="{BB962C8B-B14F-4D97-AF65-F5344CB8AC3E}">
        <p14:creationId xmlns:p14="http://schemas.microsoft.com/office/powerpoint/2010/main" val="2382651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48696"/>
            <a:ext cx="8536075" cy="1066799"/>
          </a:xfrm>
        </p:spPr>
        <p:txBody>
          <a:bodyPr anchor="b"/>
          <a:lstStyle/>
          <a:p>
            <a:r>
              <a:rPr lang="en-US" sz="3000" dirty="0" smtClean="0"/>
              <a:t>Figure </a:t>
            </a:r>
            <a:r>
              <a:rPr lang="en-US" sz="3000" dirty="0"/>
              <a:t>2.7 Memory Locations After Storing Values in the Variables for</a:t>
            </a:r>
            <a:r>
              <a:rPr lang="en-US" sz="3000" dirty="0">
                <a:latin typeface="Consolas" panose="020B0609020204030204" pitchFamily="49" charset="0"/>
              </a:rPr>
              <a:t> number1 </a:t>
            </a:r>
            <a:r>
              <a:rPr lang="en-US" sz="3000" dirty="0">
                <a:latin typeface="Times New Roman" panose="02020603050405020304" pitchFamily="18" charset="0"/>
                <a:cs typeface="Times New Roman" panose="02020603050405020304" pitchFamily="18" charset="0"/>
              </a:rPr>
              <a:t>and</a:t>
            </a:r>
            <a:r>
              <a:rPr lang="en-US" sz="3000" dirty="0">
                <a:latin typeface="Consolas" panose="020B0609020204030204" pitchFamily="49" charset="0"/>
              </a:rPr>
              <a:t> number2</a:t>
            </a:r>
          </a:p>
        </p:txBody>
      </p:sp>
      <p:pic>
        <p:nvPicPr>
          <p:cNvPr id="5" name="Picture 4" descr="Variable names, number 1 and 2 and value of memory locations 45 and 72 are giv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0" y="2568802"/>
            <a:ext cx="7168260" cy="1324156"/>
          </a:xfrm>
          <a:prstGeom prst="rect">
            <a:avLst/>
          </a:prstGeom>
        </p:spPr>
      </p:pic>
    </p:spTree>
    <p:extLst>
      <p:ext uri="{BB962C8B-B14F-4D97-AF65-F5344CB8AC3E}">
        <p14:creationId xmlns:p14="http://schemas.microsoft.com/office/powerpoint/2010/main" val="71991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a:t>
            </a:r>
            <a:r>
              <a:rPr lang="en-US" dirty="0" smtClean="0">
                <a:solidFill>
                  <a:schemeClr val="tx2"/>
                </a:solidFill>
                <a:latin typeface="Times New Roman" panose="02020603050405020304" pitchFamily="18" charset="0"/>
                <a:cs typeface="Times New Roman" panose="02020603050405020304" pitchFamily="18" charset="0"/>
              </a:rPr>
              <a:t>Text </a:t>
            </a:r>
            <a:r>
              <a:rPr lang="en-US" sz="2000" b="0" dirty="0" smtClean="0">
                <a:solidFill>
                  <a:schemeClr val="tx2"/>
                </a:solidFill>
                <a:latin typeface="Times New Roman" panose="02020603050405020304" pitchFamily="18" charset="0"/>
                <a:cs typeface="Times New Roman" panose="02020603050405020304" pitchFamily="18" charset="0"/>
              </a:rPr>
              <a:t>(1 of 10)</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Simple program that prints a line of text (</a:t>
            </a:r>
            <a:r>
              <a:rPr lang="en-US" altLang="en-US" sz="2400" dirty="0" smtClean="0">
                <a:solidFill>
                  <a:srgbClr val="000000"/>
                </a:solidFill>
                <a:latin typeface="+mn-lt"/>
              </a:rPr>
              <a:t>Figure</a:t>
            </a:r>
            <a:r>
              <a:rPr lang="en-US" altLang="en-US" sz="2400" dirty="0">
                <a:solidFill>
                  <a:srgbClr val="000000"/>
                </a:solidFill>
                <a:latin typeface="+mn-lt"/>
              </a:rPr>
              <a:t> 2.1</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4107129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Figure </a:t>
            </a:r>
            <a:r>
              <a:rPr lang="en-US" sz="3000" dirty="0"/>
              <a:t>2.8 Memory Locations After Calculating and Storing the Sum of </a:t>
            </a:r>
            <a:r>
              <a:rPr lang="en-US" sz="3000" dirty="0">
                <a:latin typeface="Consolas" panose="020B0609020204030204" pitchFamily="49" charset="0"/>
              </a:rPr>
              <a:t>number1</a:t>
            </a:r>
            <a:r>
              <a:rPr lang="en-US" sz="3000" dirty="0"/>
              <a:t> and </a:t>
            </a:r>
            <a:r>
              <a:rPr lang="en-US" sz="3000" dirty="0">
                <a:latin typeface="Consolas" panose="020B0609020204030204" pitchFamily="49" charset="0"/>
              </a:rPr>
              <a:t>number2</a:t>
            </a:r>
          </a:p>
        </p:txBody>
      </p:sp>
      <p:pic>
        <p:nvPicPr>
          <p:cNvPr id="4" name="Picture 3" descr="Variable names, number 1 and 2 and value of memory locations 45 and 72 are given. The calculated variable, sum and the value of memory 117 are giv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125" y="2523080"/>
            <a:ext cx="6539750" cy="1689921"/>
          </a:xfrm>
          <a:prstGeom prst="rect">
            <a:avLst/>
          </a:prstGeom>
        </p:spPr>
      </p:pic>
    </p:spTree>
    <p:extLst>
      <p:ext uri="{BB962C8B-B14F-4D97-AF65-F5344CB8AC3E}">
        <p14:creationId xmlns:p14="http://schemas.microsoft.com/office/powerpoint/2010/main" val="190664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2.6 </a:t>
            </a:r>
            <a:r>
              <a:rPr lang="en-US" dirty="0" smtClean="0">
                <a:solidFill>
                  <a:schemeClr val="tx2"/>
                </a:solidFill>
                <a:latin typeface="Times New Roman" panose="02020603050405020304" pitchFamily="18" charset="0"/>
                <a:cs typeface="Times New Roman" panose="02020603050405020304" pitchFamily="18" charset="0"/>
              </a:rPr>
              <a:t>Arithmetic </a:t>
            </a:r>
            <a:r>
              <a:rPr lang="en-US" sz="2000" b="0" dirty="0" smtClean="0">
                <a:solidFill>
                  <a:schemeClr val="tx2"/>
                </a:solidFill>
                <a:latin typeface="Times New Roman" panose="02020603050405020304" pitchFamily="18" charset="0"/>
                <a:cs typeface="Times New Roman" panose="02020603050405020304" pitchFamily="18" charset="0"/>
              </a:rPr>
              <a:t>(1 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458200" cy="4648200"/>
          </a:xfrm>
        </p:spPr>
        <p:txBody>
          <a:bodyPr/>
          <a:lstStyle/>
          <a:p>
            <a:pPr eaLnBrk="1" hangingPunct="1"/>
            <a:r>
              <a:rPr lang="en-US" altLang="en-US" sz="2000" dirty="0">
                <a:solidFill>
                  <a:srgbClr val="000000"/>
                </a:solidFill>
                <a:latin typeface="+mn-lt"/>
              </a:rPr>
              <a:t>Most programs perform arithmetic calculations.</a:t>
            </a:r>
          </a:p>
          <a:p>
            <a:pPr eaLnBrk="1" hangingPunct="1"/>
            <a:r>
              <a:rPr lang="en-US" altLang="en-US" sz="2000" dirty="0">
                <a:solidFill>
                  <a:srgbClr val="000000"/>
                </a:solidFill>
                <a:latin typeface="+mn-lt"/>
              </a:rPr>
              <a:t>Figure 2.9 summarizes the C++ </a:t>
            </a:r>
            <a:r>
              <a:rPr lang="en-US" altLang="en-US" sz="2000" b="1" dirty="0">
                <a:solidFill>
                  <a:schemeClr val="bg2"/>
                </a:solidFill>
                <a:latin typeface="+mn-lt"/>
              </a:rPr>
              <a:t>arithmetic operators</a:t>
            </a:r>
            <a:r>
              <a:rPr lang="en-US" altLang="en-US" sz="2000" dirty="0">
                <a:solidFill>
                  <a:srgbClr val="000000"/>
                </a:solidFill>
                <a:latin typeface="+mn-lt"/>
              </a:rPr>
              <a:t>.</a:t>
            </a:r>
          </a:p>
          <a:p>
            <a:pPr eaLnBrk="1" hangingPunct="1"/>
            <a:r>
              <a:rPr lang="en-US" altLang="en-US" sz="2000" dirty="0">
                <a:solidFill>
                  <a:srgbClr val="000000"/>
                </a:solidFill>
                <a:latin typeface="+mn-lt"/>
              </a:rPr>
              <a:t>The </a:t>
            </a:r>
            <a:r>
              <a:rPr lang="en-US" altLang="en-US" sz="2000" b="1" dirty="0">
                <a:solidFill>
                  <a:schemeClr val="bg2"/>
                </a:solidFill>
                <a:latin typeface="+mn-lt"/>
              </a:rPr>
              <a:t>asterisk</a:t>
            </a:r>
            <a:r>
              <a:rPr lang="en-US" altLang="en-US" sz="2000" dirty="0">
                <a:solidFill>
                  <a:srgbClr val="0000FF"/>
                </a:solidFill>
                <a:latin typeface="+mn-lt"/>
              </a:rPr>
              <a:t> </a:t>
            </a:r>
            <a:r>
              <a:rPr lang="en-US" altLang="en-US" sz="2000" dirty="0">
                <a:solidFill>
                  <a:srgbClr val="000000"/>
                </a:solidFill>
                <a:latin typeface="+mn-lt"/>
              </a:rPr>
              <a:t>(</a:t>
            </a:r>
            <a:r>
              <a:rPr lang="en-US" altLang="en-US" sz="2000" b="1" dirty="0">
                <a:solidFill>
                  <a:schemeClr val="bg2"/>
                </a:solidFill>
                <a:latin typeface="Consolas" panose="020B0609020204030204" pitchFamily="49" charset="0"/>
              </a:rPr>
              <a:t>*</a:t>
            </a:r>
            <a:r>
              <a:rPr lang="en-US" altLang="en-US" sz="2000" dirty="0">
                <a:solidFill>
                  <a:srgbClr val="000000"/>
                </a:solidFill>
                <a:latin typeface="+mn-lt"/>
              </a:rPr>
              <a:t>) indicates multiplication. </a:t>
            </a:r>
          </a:p>
          <a:p>
            <a:pPr eaLnBrk="1" hangingPunct="1"/>
            <a:r>
              <a:rPr lang="en-US" altLang="en-US" sz="2000" dirty="0">
                <a:solidFill>
                  <a:srgbClr val="000000"/>
                </a:solidFill>
                <a:latin typeface="+mn-lt"/>
              </a:rPr>
              <a:t>The </a:t>
            </a:r>
            <a:r>
              <a:rPr lang="en-US" altLang="en-US" sz="2000" b="1" dirty="0">
                <a:solidFill>
                  <a:schemeClr val="bg2"/>
                </a:solidFill>
                <a:latin typeface="+mn-lt"/>
              </a:rPr>
              <a:t>percent sign </a:t>
            </a:r>
            <a:r>
              <a:rPr lang="en-US" altLang="en-US" sz="2000" dirty="0">
                <a:solidFill>
                  <a:srgbClr val="000000"/>
                </a:solidFill>
                <a:latin typeface="+mn-lt"/>
              </a:rPr>
              <a:t>(</a:t>
            </a:r>
            <a:r>
              <a:rPr lang="en-US" altLang="en-US" sz="2000" b="1" dirty="0">
                <a:solidFill>
                  <a:schemeClr val="bg2"/>
                </a:solidFill>
                <a:latin typeface="Consolas" panose="020B0609020204030204" pitchFamily="49" charset="0"/>
              </a:rPr>
              <a:t>%</a:t>
            </a:r>
            <a:r>
              <a:rPr lang="en-US" altLang="en-US" sz="2000" dirty="0">
                <a:solidFill>
                  <a:srgbClr val="000000"/>
                </a:solidFill>
                <a:latin typeface="+mn-lt"/>
              </a:rPr>
              <a:t>)</a:t>
            </a:r>
            <a:r>
              <a:rPr lang="en-US" altLang="en-US" sz="2000" dirty="0">
                <a:solidFill>
                  <a:srgbClr val="0000FF"/>
                </a:solidFill>
                <a:latin typeface="+mn-lt"/>
              </a:rPr>
              <a:t> </a:t>
            </a:r>
            <a:r>
              <a:rPr lang="en-US" altLang="en-US" sz="2000" dirty="0">
                <a:solidFill>
                  <a:srgbClr val="000000"/>
                </a:solidFill>
                <a:latin typeface="+mn-lt"/>
              </a:rPr>
              <a:t>is the remainder operator.</a:t>
            </a:r>
          </a:p>
          <a:p>
            <a:pPr lvl="1" eaLnBrk="1" hangingPunct="1"/>
            <a:r>
              <a:rPr lang="en-US" altLang="en-US" sz="2000" dirty="0">
                <a:solidFill>
                  <a:srgbClr val="000000"/>
                </a:solidFill>
                <a:latin typeface="+mn-lt"/>
              </a:rPr>
              <a:t>Yields the remainder after integer division.</a:t>
            </a:r>
          </a:p>
          <a:p>
            <a:pPr lvl="1" eaLnBrk="1" hangingPunct="1"/>
            <a:r>
              <a:rPr lang="en-US" altLang="en-US" sz="2000" dirty="0">
                <a:solidFill>
                  <a:srgbClr val="000000"/>
                </a:solidFill>
                <a:latin typeface="+mn-lt"/>
              </a:rPr>
              <a:t>Can be used only with integer operands.</a:t>
            </a:r>
          </a:p>
          <a:p>
            <a:pPr eaLnBrk="1" hangingPunct="1"/>
            <a:r>
              <a:rPr lang="en-US" altLang="en-US" sz="2000" dirty="0">
                <a:solidFill>
                  <a:srgbClr val="000000"/>
                </a:solidFill>
                <a:latin typeface="+mn-lt"/>
              </a:rPr>
              <a:t>The arithmetic operators are all binary operators.</a:t>
            </a:r>
          </a:p>
          <a:p>
            <a:pPr eaLnBrk="1" hangingPunct="1"/>
            <a:r>
              <a:rPr lang="en-US" altLang="en-US" sz="2000" b="1" dirty="0">
                <a:solidFill>
                  <a:schemeClr val="bg2"/>
                </a:solidFill>
                <a:latin typeface="+mn-lt"/>
              </a:rPr>
              <a:t>Integer division </a:t>
            </a:r>
            <a:r>
              <a:rPr lang="en-US" altLang="en-US" sz="2000" dirty="0">
                <a:solidFill>
                  <a:srgbClr val="000000"/>
                </a:solidFill>
                <a:latin typeface="+mn-lt"/>
              </a:rPr>
              <a:t>(i.e., where both the numerator and the denominator are integers) yields an integer quotient.</a:t>
            </a:r>
          </a:p>
          <a:p>
            <a:pPr lvl="1" eaLnBrk="1" hangingPunct="1"/>
            <a:r>
              <a:rPr lang="en-US" altLang="en-US" sz="2000" dirty="0">
                <a:solidFill>
                  <a:srgbClr val="000000"/>
                </a:solidFill>
                <a:latin typeface="+mn-lt"/>
              </a:rPr>
              <a:t>Any fractional part in integer division is discarded (i.e</a:t>
            </a:r>
            <a:r>
              <a:rPr lang="en-US" altLang="en-US" sz="2000" dirty="0" smtClean="0">
                <a:solidFill>
                  <a:srgbClr val="000000"/>
                </a:solidFill>
                <a:latin typeface="+mn-lt"/>
              </a:rPr>
              <a:t>.,</a:t>
            </a:r>
            <a:r>
              <a:rPr lang="en-US" altLang="en-US" sz="2000" b="1" dirty="0" smtClean="0">
                <a:solidFill>
                  <a:schemeClr val="bg2"/>
                </a:solidFill>
                <a:latin typeface="+mn-lt"/>
              </a:rPr>
              <a:t>truncated</a:t>
            </a:r>
            <a:r>
              <a:rPr lang="en-US" altLang="en-US" sz="2000" dirty="0">
                <a:solidFill>
                  <a:srgbClr val="000000"/>
                </a:solidFill>
                <a:latin typeface="+mn-lt"/>
              </a:rPr>
              <a:t>)—no rounding occurs</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1687348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4" name="Table 3"/>
          <p:cNvGraphicFramePr>
            <a:graphicFrameLocks noGrp="1"/>
          </p:cNvGraphicFramePr>
          <p:nvPr>
            <p:extLst>
              <p:ext uri="{D42A27DB-BD31-4B8C-83A1-F6EECF244321}">
                <p14:modId xmlns:p14="http://schemas.microsoft.com/office/powerpoint/2010/main" val="962893934"/>
              </p:ext>
            </p:extLst>
          </p:nvPr>
        </p:nvGraphicFramePr>
        <p:xfrm>
          <a:off x="457200" y="1960880"/>
          <a:ext cx="8134141" cy="2854960"/>
        </p:xfrm>
        <a:graphic>
          <a:graphicData uri="http://schemas.openxmlformats.org/drawingml/2006/table">
            <a:tbl>
              <a:tblPr firstRow="1" bandRow="1">
                <a:tableStyleId>{40F9630F-82C1-40B7-BC3A-925EFCFF5E92}</a:tableStyleId>
              </a:tblPr>
              <a:tblGrid>
                <a:gridCol w="1645920">
                  <a:extLst>
                    <a:ext uri="{9D8B030D-6E8A-4147-A177-3AD203B41FA5}">
                      <a16:colId xmlns:a16="http://schemas.microsoft.com/office/drawing/2014/main" val="1715469299"/>
                    </a:ext>
                  </a:extLst>
                </a:gridCol>
                <a:gridCol w="2187526">
                  <a:extLst>
                    <a:ext uri="{9D8B030D-6E8A-4147-A177-3AD203B41FA5}">
                      <a16:colId xmlns:a16="http://schemas.microsoft.com/office/drawing/2014/main" val="832453977"/>
                    </a:ext>
                  </a:extLst>
                </a:gridCol>
                <a:gridCol w="2338754">
                  <a:extLst>
                    <a:ext uri="{9D8B030D-6E8A-4147-A177-3AD203B41FA5}">
                      <a16:colId xmlns:a16="http://schemas.microsoft.com/office/drawing/2014/main" val="1927446185"/>
                    </a:ext>
                  </a:extLst>
                </a:gridCol>
                <a:gridCol w="1961941">
                  <a:extLst>
                    <a:ext uri="{9D8B030D-6E8A-4147-A177-3AD203B41FA5}">
                      <a16:colId xmlns:a16="http://schemas.microsoft.com/office/drawing/2014/main" val="4286476047"/>
                    </a:ext>
                  </a:extLst>
                </a:gridCol>
              </a:tblGrid>
              <a:tr h="451251">
                <a:tc>
                  <a:txBody>
                    <a:bodyPr/>
                    <a:lstStyle/>
                    <a:p>
                      <a:r>
                        <a:rPr lang="en-US" sz="1600" b="0" i="0" u="none" strike="noStrike" cap="none" baseline="0" dirty="0" smtClean="0">
                          <a:solidFill>
                            <a:schemeClr val="dk1"/>
                          </a:solidFill>
                          <a:latin typeface="+mn-lt"/>
                          <a:ea typeface="Arial"/>
                          <a:cs typeface="Arial"/>
                          <a:sym typeface="Arial"/>
                        </a:rPr>
                        <a:t>Operation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i="0" u="none" strike="noStrike" cap="none" baseline="0" dirty="0" smtClean="0">
                          <a:solidFill>
                            <a:schemeClr val="dk1"/>
                          </a:solidFill>
                          <a:latin typeface="+mn-lt"/>
                          <a:ea typeface="Arial"/>
                          <a:cs typeface="Arial"/>
                          <a:sym typeface="Arial"/>
                        </a:rPr>
                        <a:t>Arithmetic operator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Algebraic expression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C++ expression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052877"/>
                  </a:ext>
                </a:extLst>
              </a:tr>
              <a:tr h="451251">
                <a:tc>
                  <a:txBody>
                    <a:bodyPr/>
                    <a:lstStyle/>
                    <a:p>
                      <a:r>
                        <a:rPr lang="en-US" sz="1600" b="0" i="0" u="none" strike="noStrike" cap="none" baseline="0" dirty="0" smtClean="0">
                          <a:solidFill>
                            <a:schemeClr val="dk1"/>
                          </a:solidFill>
                          <a:latin typeface="+mn-lt"/>
                          <a:ea typeface="Arial"/>
                          <a:cs typeface="Arial"/>
                          <a:sym typeface="Arial"/>
                        </a:rPr>
                        <a:t>Addition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i="0" u="none" strike="noStrike" cap="none" baseline="0" dirty="0" smtClean="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f plus 7</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f plus 7</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1161347"/>
                  </a:ext>
                </a:extLst>
              </a:tr>
              <a:tr h="451251">
                <a:tc>
                  <a:txBody>
                    <a:bodyPr/>
                    <a:lstStyle/>
                    <a:p>
                      <a:r>
                        <a:rPr lang="en-US" sz="1600" b="0" i="0" u="none" strike="noStrike" cap="none" baseline="0" dirty="0" smtClean="0">
                          <a:solidFill>
                            <a:schemeClr val="dk1"/>
                          </a:solidFill>
                          <a:latin typeface="+mn-lt"/>
                          <a:ea typeface="Arial"/>
                          <a:cs typeface="Arial"/>
                          <a:sym typeface="Arial"/>
                        </a:rPr>
                        <a:t>Subtraction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i="0" u="none" strike="noStrike" cap="none" baseline="0" dirty="0" smtClean="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P minus c</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P minus c</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48211"/>
                  </a:ext>
                </a:extLst>
              </a:tr>
              <a:tr h="451251">
                <a:tc>
                  <a:txBody>
                    <a:bodyPr/>
                    <a:lstStyle/>
                    <a:p>
                      <a:r>
                        <a:rPr lang="en-US" sz="1600" b="0" i="0" u="none" strike="noStrike" cap="none" baseline="0" dirty="0" smtClean="0">
                          <a:solidFill>
                            <a:schemeClr val="dk1"/>
                          </a:solidFill>
                          <a:latin typeface="+mn-lt"/>
                          <a:ea typeface="Arial"/>
                          <a:cs typeface="Arial"/>
                          <a:sym typeface="Arial"/>
                        </a:rPr>
                        <a:t>Multiplication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i="0" u="none" strike="noStrike" cap="none" baseline="0" dirty="0" smtClean="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b m or b period m.</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B asterisk m </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6249115"/>
                  </a:ext>
                </a:extLst>
              </a:tr>
              <a:tr h="598705">
                <a:tc>
                  <a:txBody>
                    <a:bodyPr/>
                    <a:lstStyle/>
                    <a:p>
                      <a:r>
                        <a:rPr lang="en-US" sz="1600" b="0" i="0" u="none" strike="noStrike" cap="none" baseline="0" dirty="0" smtClean="0">
                          <a:solidFill>
                            <a:schemeClr val="dk1"/>
                          </a:solidFill>
                          <a:latin typeface="+mn-lt"/>
                          <a:ea typeface="Arial"/>
                          <a:cs typeface="Arial"/>
                          <a:sym typeface="Arial"/>
                        </a:rPr>
                        <a:t>Division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i="0" u="none" strike="noStrike" cap="none" baseline="0" dirty="0" smtClean="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x forward slash y or start fraction x over y end fraction or x divided by y</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x forward slash y</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497276"/>
                  </a:ext>
                </a:extLst>
              </a:tr>
              <a:tr h="451251">
                <a:tc>
                  <a:txBody>
                    <a:bodyPr/>
                    <a:lstStyle/>
                    <a:p>
                      <a:r>
                        <a:rPr lang="en-US" sz="1600" b="0" i="0" u="none" strike="noStrike" cap="none" baseline="0" dirty="0" smtClean="0">
                          <a:solidFill>
                            <a:schemeClr val="dk1"/>
                          </a:solidFill>
                          <a:latin typeface="+mn-lt"/>
                          <a:ea typeface="Arial"/>
                          <a:cs typeface="Arial"/>
                          <a:sym typeface="Arial"/>
                        </a:rPr>
                        <a:t>Remainder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i="0" u="none" strike="noStrike" cap="none" baseline="0" dirty="0" smtClean="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R m o d s</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u="none" strike="noStrike" cap="none" dirty="0" smtClean="0">
                          <a:solidFill>
                            <a:schemeClr val="bg1"/>
                          </a:solidFill>
                          <a:effectLst/>
                          <a:latin typeface="+mn-lt"/>
                          <a:ea typeface="Arial"/>
                          <a:cs typeface="Arial"/>
                          <a:sym typeface="Arial"/>
                        </a:rPr>
                        <a:t>R percent s</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4878470"/>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25094535"/>
              </p:ext>
            </p:extLst>
          </p:nvPr>
        </p:nvGraphicFramePr>
        <p:xfrm>
          <a:off x="5182089" y="2480099"/>
          <a:ext cx="557822" cy="241723"/>
        </p:xfrm>
        <a:graphic>
          <a:graphicData uri="http://schemas.openxmlformats.org/presentationml/2006/ole">
            <mc:AlternateContent xmlns:mc="http://schemas.openxmlformats.org/markup-compatibility/2006">
              <mc:Choice xmlns:v="urn:schemas-microsoft-com:vml" Requires="v">
                <p:oleObj spid="_x0000_s1762" name="Equation" r:id="rId3" imgW="380880" imgH="164880" progId="Equation.DSMT4">
                  <p:embed/>
                </p:oleObj>
              </mc:Choice>
              <mc:Fallback>
                <p:oleObj name="Equation" r:id="rId3" imgW="380880" imgH="164880" progId="Equation.DSMT4">
                  <p:embed/>
                  <p:pic>
                    <p:nvPicPr>
                      <p:cNvPr id="0" name=""/>
                      <p:cNvPicPr/>
                      <p:nvPr/>
                    </p:nvPicPr>
                    <p:blipFill>
                      <a:blip r:embed="rId4"/>
                      <a:stretch>
                        <a:fillRect/>
                      </a:stretch>
                    </p:blipFill>
                    <p:spPr>
                      <a:xfrm>
                        <a:off x="5182089" y="2480099"/>
                        <a:ext cx="557822" cy="24172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17993519"/>
              </p:ext>
            </p:extLst>
          </p:nvPr>
        </p:nvGraphicFramePr>
        <p:xfrm>
          <a:off x="7227603" y="2480099"/>
          <a:ext cx="520634" cy="241723"/>
        </p:xfrm>
        <a:graphic>
          <a:graphicData uri="http://schemas.openxmlformats.org/presentationml/2006/ole">
            <mc:AlternateContent xmlns:mc="http://schemas.openxmlformats.org/markup-compatibility/2006">
              <mc:Choice xmlns:v="urn:schemas-microsoft-com:vml" Requires="v">
                <p:oleObj spid="_x0000_s1763" name="Equation" r:id="rId5" imgW="355320" imgH="164880" progId="Equation.DSMT4">
                  <p:embed/>
                </p:oleObj>
              </mc:Choice>
              <mc:Fallback>
                <p:oleObj name="Equation" r:id="rId5" imgW="355320" imgH="164880" progId="Equation.DSMT4">
                  <p:embed/>
                  <p:pic>
                    <p:nvPicPr>
                      <p:cNvPr id="0" name=""/>
                      <p:cNvPicPr/>
                      <p:nvPr/>
                    </p:nvPicPr>
                    <p:blipFill>
                      <a:blip r:embed="rId6"/>
                      <a:stretch>
                        <a:fillRect/>
                      </a:stretch>
                    </p:blipFill>
                    <p:spPr>
                      <a:xfrm>
                        <a:off x="7227603" y="2480099"/>
                        <a:ext cx="520634" cy="2417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5220560"/>
              </p:ext>
            </p:extLst>
          </p:nvPr>
        </p:nvGraphicFramePr>
        <p:xfrm>
          <a:off x="5160906" y="2912762"/>
          <a:ext cx="539228" cy="260317"/>
        </p:xfrm>
        <a:graphic>
          <a:graphicData uri="http://schemas.openxmlformats.org/presentationml/2006/ole">
            <mc:AlternateContent xmlns:mc="http://schemas.openxmlformats.org/markup-compatibility/2006">
              <mc:Choice xmlns:v="urn:schemas-microsoft-com:vml" Requires="v">
                <p:oleObj spid="_x0000_s1764" name="Equation" r:id="rId7" imgW="368280" imgH="177480" progId="Equation.DSMT4">
                  <p:embed/>
                </p:oleObj>
              </mc:Choice>
              <mc:Fallback>
                <p:oleObj name="Equation" r:id="rId7" imgW="368280" imgH="177480" progId="Equation.DSMT4">
                  <p:embed/>
                  <p:pic>
                    <p:nvPicPr>
                      <p:cNvPr id="0" name=""/>
                      <p:cNvPicPr/>
                      <p:nvPr/>
                    </p:nvPicPr>
                    <p:blipFill>
                      <a:blip r:embed="rId8"/>
                      <a:stretch>
                        <a:fillRect/>
                      </a:stretch>
                    </p:blipFill>
                    <p:spPr>
                      <a:xfrm>
                        <a:off x="5160906" y="2912762"/>
                        <a:ext cx="539228" cy="26031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62022394"/>
              </p:ext>
            </p:extLst>
          </p:nvPr>
        </p:nvGraphicFramePr>
        <p:xfrm>
          <a:off x="7201572" y="2930226"/>
          <a:ext cx="572697" cy="286349"/>
        </p:xfrm>
        <a:graphic>
          <a:graphicData uri="http://schemas.openxmlformats.org/presentationml/2006/ole">
            <mc:AlternateContent xmlns:mc="http://schemas.openxmlformats.org/markup-compatibility/2006">
              <mc:Choice xmlns:v="urn:schemas-microsoft-com:vml" Requires="v">
                <p:oleObj spid="_x0000_s1765" name="Equation" r:id="rId9" imgW="355320" imgH="177480" progId="Equation.DSMT4">
                  <p:embed/>
                </p:oleObj>
              </mc:Choice>
              <mc:Fallback>
                <p:oleObj name="Equation" r:id="rId9" imgW="355320" imgH="177480" progId="Equation.DSMT4">
                  <p:embed/>
                  <p:pic>
                    <p:nvPicPr>
                      <p:cNvPr id="0" name=""/>
                      <p:cNvPicPr/>
                      <p:nvPr/>
                    </p:nvPicPr>
                    <p:blipFill>
                      <a:blip r:embed="rId10"/>
                      <a:stretch>
                        <a:fillRect/>
                      </a:stretch>
                    </p:blipFill>
                    <p:spPr>
                      <a:xfrm>
                        <a:off x="7201572" y="2930226"/>
                        <a:ext cx="572697" cy="28634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50420536"/>
              </p:ext>
            </p:extLst>
          </p:nvPr>
        </p:nvGraphicFramePr>
        <p:xfrm>
          <a:off x="4993640" y="3392488"/>
          <a:ext cx="936625" cy="246062"/>
        </p:xfrm>
        <a:graphic>
          <a:graphicData uri="http://schemas.openxmlformats.org/presentationml/2006/ole">
            <mc:AlternateContent xmlns:mc="http://schemas.openxmlformats.org/markup-compatibility/2006">
              <mc:Choice xmlns:v="urn:schemas-microsoft-com:vml" Requires="v">
                <p:oleObj spid="_x0000_s1766" name="Equation" r:id="rId11" imgW="774360" imgH="203040" progId="Equation.DSMT4">
                  <p:embed/>
                </p:oleObj>
              </mc:Choice>
              <mc:Fallback>
                <p:oleObj name="Equation" r:id="rId11" imgW="774360" imgH="203040" progId="Equation.DSMT4">
                  <p:embed/>
                  <p:pic>
                    <p:nvPicPr>
                      <p:cNvPr id="0" name=""/>
                      <p:cNvPicPr/>
                      <p:nvPr/>
                    </p:nvPicPr>
                    <p:blipFill>
                      <a:blip r:embed="rId12"/>
                      <a:stretch>
                        <a:fillRect/>
                      </a:stretch>
                    </p:blipFill>
                    <p:spPr>
                      <a:xfrm>
                        <a:off x="4993640" y="3392488"/>
                        <a:ext cx="936625" cy="24606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11144360"/>
              </p:ext>
            </p:extLst>
          </p:nvPr>
        </p:nvGraphicFramePr>
        <p:xfrm>
          <a:off x="7210673" y="3412274"/>
          <a:ext cx="524015" cy="236652"/>
        </p:xfrm>
        <a:graphic>
          <a:graphicData uri="http://schemas.openxmlformats.org/presentationml/2006/ole">
            <mc:AlternateContent xmlns:mc="http://schemas.openxmlformats.org/markup-compatibility/2006">
              <mc:Choice xmlns:v="urn:schemas-microsoft-com:vml" Requires="v">
                <p:oleObj spid="_x0000_s1767" name="Equation" r:id="rId13" imgW="393480" imgH="177480" progId="Equation.DSMT4">
                  <p:embed/>
                </p:oleObj>
              </mc:Choice>
              <mc:Fallback>
                <p:oleObj name="Equation" r:id="rId13" imgW="393480" imgH="177480" progId="Equation.DSMT4">
                  <p:embed/>
                  <p:pic>
                    <p:nvPicPr>
                      <p:cNvPr id="0" name=""/>
                      <p:cNvPicPr/>
                      <p:nvPr/>
                    </p:nvPicPr>
                    <p:blipFill>
                      <a:blip r:embed="rId14"/>
                      <a:stretch>
                        <a:fillRect/>
                      </a:stretch>
                    </p:blipFill>
                    <p:spPr>
                      <a:xfrm>
                        <a:off x="7210673" y="3412274"/>
                        <a:ext cx="524015" cy="23665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4893184"/>
              </p:ext>
            </p:extLst>
          </p:nvPr>
        </p:nvGraphicFramePr>
        <p:xfrm>
          <a:off x="4752189" y="3776353"/>
          <a:ext cx="1387143" cy="514334"/>
        </p:xfrm>
        <a:graphic>
          <a:graphicData uri="http://schemas.openxmlformats.org/presentationml/2006/ole">
            <mc:AlternateContent xmlns:mc="http://schemas.openxmlformats.org/markup-compatibility/2006">
              <mc:Choice xmlns:v="urn:schemas-microsoft-com:vml" Requires="v">
                <p:oleObj spid="_x0000_s1768" name="Equation" r:id="rId15" imgW="1130040" imgH="419040" progId="Equation.DSMT4">
                  <p:embed/>
                </p:oleObj>
              </mc:Choice>
              <mc:Fallback>
                <p:oleObj name="Equation" r:id="rId15" imgW="1130040" imgH="419040" progId="Equation.DSMT4">
                  <p:embed/>
                  <p:pic>
                    <p:nvPicPr>
                      <p:cNvPr id="0" name=""/>
                      <p:cNvPicPr/>
                      <p:nvPr/>
                    </p:nvPicPr>
                    <p:blipFill>
                      <a:blip r:embed="rId16"/>
                      <a:stretch>
                        <a:fillRect/>
                      </a:stretch>
                    </p:blipFill>
                    <p:spPr>
                      <a:xfrm>
                        <a:off x="4752189" y="3776353"/>
                        <a:ext cx="1387143" cy="51433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286438396"/>
              </p:ext>
            </p:extLst>
          </p:nvPr>
        </p:nvGraphicFramePr>
        <p:xfrm>
          <a:off x="7230957" y="3900008"/>
          <a:ext cx="483446" cy="297505"/>
        </p:xfrm>
        <a:graphic>
          <a:graphicData uri="http://schemas.openxmlformats.org/presentationml/2006/ole">
            <mc:AlternateContent xmlns:mc="http://schemas.openxmlformats.org/markup-compatibility/2006">
              <mc:Choice xmlns:v="urn:schemas-microsoft-com:vml" Requires="v">
                <p:oleObj spid="_x0000_s1769" name="Equation" r:id="rId17" imgW="330120" imgH="203040" progId="Equation.DSMT4">
                  <p:embed/>
                </p:oleObj>
              </mc:Choice>
              <mc:Fallback>
                <p:oleObj name="Equation" r:id="rId17" imgW="330120" imgH="203040" progId="Equation.DSMT4">
                  <p:embed/>
                  <p:pic>
                    <p:nvPicPr>
                      <p:cNvPr id="0" name=""/>
                      <p:cNvPicPr/>
                      <p:nvPr/>
                    </p:nvPicPr>
                    <p:blipFill>
                      <a:blip r:embed="rId18"/>
                      <a:stretch>
                        <a:fillRect/>
                      </a:stretch>
                    </p:blipFill>
                    <p:spPr>
                      <a:xfrm>
                        <a:off x="7230957" y="3900008"/>
                        <a:ext cx="483446" cy="29750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67515484"/>
              </p:ext>
            </p:extLst>
          </p:nvPr>
        </p:nvGraphicFramePr>
        <p:xfrm>
          <a:off x="4929188" y="4437063"/>
          <a:ext cx="911225" cy="260350"/>
        </p:xfrm>
        <a:graphic>
          <a:graphicData uri="http://schemas.openxmlformats.org/presentationml/2006/ole">
            <mc:AlternateContent xmlns:mc="http://schemas.openxmlformats.org/markup-compatibility/2006">
              <mc:Choice xmlns:v="urn:schemas-microsoft-com:vml" Requires="v">
                <p:oleObj spid="_x0000_s1770" name="Equation" r:id="rId19" imgW="622080" imgH="177480" progId="Equation.DSMT4">
                  <p:embed/>
                </p:oleObj>
              </mc:Choice>
              <mc:Fallback>
                <p:oleObj name="Equation" r:id="rId19" imgW="622080" imgH="177480" progId="Equation.DSMT4">
                  <p:embed/>
                  <p:pic>
                    <p:nvPicPr>
                      <p:cNvPr id="0" name=""/>
                      <p:cNvPicPr/>
                      <p:nvPr/>
                    </p:nvPicPr>
                    <p:blipFill>
                      <a:blip r:embed="rId20"/>
                      <a:stretch>
                        <a:fillRect/>
                      </a:stretch>
                    </p:blipFill>
                    <p:spPr>
                      <a:xfrm>
                        <a:off x="4929188" y="4437063"/>
                        <a:ext cx="911225" cy="26035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5329761"/>
              </p:ext>
            </p:extLst>
          </p:nvPr>
        </p:nvGraphicFramePr>
        <p:xfrm>
          <a:off x="7199712" y="4452002"/>
          <a:ext cx="576417" cy="260317"/>
        </p:xfrm>
        <a:graphic>
          <a:graphicData uri="http://schemas.openxmlformats.org/presentationml/2006/ole">
            <mc:AlternateContent xmlns:mc="http://schemas.openxmlformats.org/markup-compatibility/2006">
              <mc:Choice xmlns:v="urn:schemas-microsoft-com:vml" Requires="v">
                <p:oleObj spid="_x0000_s1771" name="Equation" r:id="rId21" imgW="393480" imgH="177480" progId="Equation.DSMT4">
                  <p:embed/>
                </p:oleObj>
              </mc:Choice>
              <mc:Fallback>
                <p:oleObj name="Equation" r:id="rId21" imgW="393480" imgH="177480" progId="Equation.DSMT4">
                  <p:embed/>
                  <p:pic>
                    <p:nvPicPr>
                      <p:cNvPr id="0" name=""/>
                      <p:cNvPicPr/>
                      <p:nvPr/>
                    </p:nvPicPr>
                    <p:blipFill>
                      <a:blip r:embed="rId22"/>
                      <a:stretch>
                        <a:fillRect/>
                      </a:stretch>
                    </p:blipFill>
                    <p:spPr>
                      <a:xfrm>
                        <a:off x="7199712" y="4452002"/>
                        <a:ext cx="576417" cy="260317"/>
                      </a:xfrm>
                      <a:prstGeom prst="rect">
                        <a:avLst/>
                      </a:prstGeom>
                    </p:spPr>
                  </p:pic>
                </p:oleObj>
              </mc:Fallback>
            </mc:AlternateContent>
          </a:graphicData>
        </a:graphic>
      </p:graphicFrame>
    </p:spTree>
    <p:extLst>
      <p:ext uri="{BB962C8B-B14F-4D97-AF65-F5344CB8AC3E}">
        <p14:creationId xmlns:p14="http://schemas.microsoft.com/office/powerpoint/2010/main" val="4185822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2.6 </a:t>
            </a:r>
            <a:r>
              <a:rPr lang="en-US" dirty="0" smtClean="0">
                <a:solidFill>
                  <a:schemeClr val="tx2"/>
                </a:solidFill>
                <a:latin typeface="Times New Roman" panose="02020603050405020304" pitchFamily="18" charset="0"/>
                <a:cs typeface="Times New Roman" panose="02020603050405020304" pitchFamily="18" charset="0"/>
              </a:rPr>
              <a:t>Arithmetic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a:xfrm>
            <a:off x="457200" y="1600201"/>
            <a:ext cx="8229600" cy="3992880"/>
          </a:xfrm>
        </p:spPr>
        <p:txBody>
          <a:bodyPr/>
          <a:lstStyle/>
          <a:p>
            <a:pPr eaLnBrk="1" hangingPunct="1"/>
            <a:r>
              <a:rPr lang="en-US" altLang="en-US" sz="2400" dirty="0">
                <a:solidFill>
                  <a:srgbClr val="000000"/>
                </a:solidFill>
                <a:latin typeface="+mn-lt"/>
              </a:rPr>
              <a:t>Arithmetic expressions in C++ must be entered into the computer in </a:t>
            </a:r>
            <a:r>
              <a:rPr lang="en-US" altLang="en-US" sz="2400" b="1" dirty="0">
                <a:solidFill>
                  <a:schemeClr val="bg2"/>
                </a:solidFill>
                <a:latin typeface="+mn-lt"/>
              </a:rPr>
              <a:t>straight-line form</a:t>
            </a:r>
            <a:r>
              <a:rPr lang="en-US" altLang="en-US" sz="2400" dirty="0">
                <a:solidFill>
                  <a:srgbClr val="000000"/>
                </a:solidFill>
                <a:latin typeface="+mn-lt"/>
              </a:rPr>
              <a:t>.</a:t>
            </a:r>
          </a:p>
          <a:p>
            <a:pPr eaLnBrk="1" hangingPunct="1"/>
            <a:r>
              <a:rPr lang="en-US" altLang="en-US" sz="2400" dirty="0">
                <a:solidFill>
                  <a:srgbClr val="000000"/>
                </a:solidFill>
                <a:latin typeface="+mn-lt"/>
              </a:rPr>
              <a:t>Expressions such as “a divided by b” must be written as </a:t>
            </a:r>
            <a:r>
              <a:rPr lang="en-US" altLang="en-US" sz="2400" dirty="0" smtClean="0">
                <a:solidFill>
                  <a:srgbClr val="000000"/>
                </a:solidFill>
                <a:latin typeface="Consolas" panose="020B0609020204030204" pitchFamily="49" charset="0"/>
              </a:rPr>
              <a:t>a/b</a:t>
            </a:r>
            <a:r>
              <a:rPr lang="en-US" altLang="en-US" sz="2400" dirty="0">
                <a:solidFill>
                  <a:srgbClr val="000000"/>
                </a:solidFill>
                <a:latin typeface="+mn-lt"/>
              </a:rPr>
              <a:t>, so that all constants, variables and operators appear in a straight line.</a:t>
            </a:r>
          </a:p>
          <a:p>
            <a:pPr eaLnBrk="1" hangingPunct="1"/>
            <a:r>
              <a:rPr lang="en-US" altLang="en-US" sz="2400" dirty="0">
                <a:solidFill>
                  <a:srgbClr val="000000"/>
                </a:solidFill>
                <a:latin typeface="+mn-lt"/>
              </a:rPr>
              <a:t>Parentheses are used in C++ expressions in the same manner as in algebraic expressions.</a:t>
            </a:r>
          </a:p>
          <a:p>
            <a:pPr eaLnBrk="1" hangingPunct="1"/>
            <a:r>
              <a:rPr lang="en-US" altLang="en-US" sz="2400" dirty="0">
                <a:solidFill>
                  <a:srgbClr val="000000"/>
                </a:solidFill>
                <a:latin typeface="+mn-lt"/>
              </a:rPr>
              <a:t>For example, to multiply a times the quantity </a:t>
            </a:r>
            <a:r>
              <a:rPr lang="en-US" altLang="en-US" sz="2400" dirty="0">
                <a:solidFill>
                  <a:srgbClr val="000000"/>
                </a:solidFill>
                <a:latin typeface="Consolas" panose="020B0609020204030204" pitchFamily="49" charset="0"/>
              </a:rPr>
              <a:t>b</a:t>
            </a:r>
            <a:r>
              <a:rPr lang="en-US" altLang="en-US" sz="2400" dirty="0">
                <a:solidFill>
                  <a:srgbClr val="000000"/>
                </a:solidFill>
                <a:latin typeface="+mn-lt"/>
              </a:rPr>
              <a:t> + </a:t>
            </a:r>
            <a:r>
              <a:rPr lang="en-US" altLang="en-US" sz="2400" dirty="0">
                <a:solidFill>
                  <a:srgbClr val="000000"/>
                </a:solidFill>
                <a:latin typeface="Consolas" panose="020B0609020204030204" pitchFamily="49" charset="0"/>
              </a:rPr>
              <a:t>c</a:t>
            </a:r>
            <a:r>
              <a:rPr lang="en-US" altLang="en-US" sz="2400" dirty="0">
                <a:solidFill>
                  <a:srgbClr val="000000"/>
                </a:solidFill>
                <a:latin typeface="+mn-lt"/>
              </a:rPr>
              <a:t> we </a:t>
            </a:r>
            <a:r>
              <a:rPr lang="en-US" altLang="en-US" sz="2400" dirty="0" smtClean="0">
                <a:solidFill>
                  <a:srgbClr val="000000"/>
                </a:solidFill>
                <a:latin typeface="+mn-lt"/>
              </a:rPr>
              <a:t>write</a:t>
            </a:r>
          </a:p>
          <a:p>
            <a:pPr lvl="1"/>
            <a:r>
              <a:rPr lang="en-US" altLang="en-US" sz="2400" dirty="0">
                <a:solidFill>
                  <a:srgbClr val="000000"/>
                </a:solidFill>
                <a:latin typeface="+mn-lt"/>
              </a:rPr>
              <a:t> </a:t>
            </a:r>
          </a:p>
        </p:txBody>
      </p:sp>
      <p:graphicFrame>
        <p:nvGraphicFramePr>
          <p:cNvPr id="4" name="Object 3" descr="A asterisk left parenthesis b plus c left parenthesis "/>
          <p:cNvGraphicFramePr>
            <a:graphicFrameLocks noChangeAspect="1"/>
          </p:cNvGraphicFramePr>
          <p:nvPr>
            <p:extLst>
              <p:ext uri="{D42A27DB-BD31-4B8C-83A1-F6EECF244321}">
                <p14:modId xmlns:p14="http://schemas.microsoft.com/office/powerpoint/2010/main" val="2533102245"/>
              </p:ext>
            </p:extLst>
          </p:nvPr>
        </p:nvGraphicFramePr>
        <p:xfrm>
          <a:off x="1304351" y="5557002"/>
          <a:ext cx="1516203" cy="561013"/>
        </p:xfrm>
        <a:graphic>
          <a:graphicData uri="http://schemas.openxmlformats.org/presentationml/2006/ole">
            <mc:AlternateContent xmlns:mc="http://schemas.openxmlformats.org/markup-compatibility/2006">
              <mc:Choice xmlns:v="urn:schemas-microsoft-com:vml" Requires="v">
                <p:oleObj spid="_x0000_s2122" name="Equation" r:id="rId3" imgW="685800" imgH="253800" progId="Equation.DSMT4">
                  <p:embed/>
                </p:oleObj>
              </mc:Choice>
              <mc:Fallback>
                <p:oleObj name="Equation" r:id="rId3" imgW="685800" imgH="253800" progId="Equation.DSMT4">
                  <p:embed/>
                  <p:pic>
                    <p:nvPicPr>
                      <p:cNvPr id="0" name=""/>
                      <p:cNvPicPr/>
                      <p:nvPr/>
                    </p:nvPicPr>
                    <p:blipFill>
                      <a:blip r:embed="rId4"/>
                      <a:stretch>
                        <a:fillRect/>
                      </a:stretch>
                    </p:blipFill>
                    <p:spPr>
                      <a:xfrm>
                        <a:off x="1304351" y="5557002"/>
                        <a:ext cx="1516203" cy="561013"/>
                      </a:xfrm>
                      <a:prstGeom prst="rect">
                        <a:avLst/>
                      </a:prstGeom>
                    </p:spPr>
                  </p:pic>
                </p:oleObj>
              </mc:Fallback>
            </mc:AlternateContent>
          </a:graphicData>
        </a:graphic>
      </p:graphicFrame>
    </p:spTree>
    <p:extLst>
      <p:ext uri="{BB962C8B-B14F-4D97-AF65-F5344CB8AC3E}">
        <p14:creationId xmlns:p14="http://schemas.microsoft.com/office/powerpoint/2010/main" val="1528301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2.6 </a:t>
            </a:r>
            <a:r>
              <a:rPr lang="en-US" dirty="0" smtClean="0">
                <a:solidFill>
                  <a:schemeClr val="tx2"/>
                </a:solidFill>
                <a:latin typeface="Times New Roman" panose="02020603050405020304" pitchFamily="18" charset="0"/>
                <a:cs typeface="Times New Roman" panose="02020603050405020304" pitchFamily="18" charset="0"/>
              </a:rPr>
              <a:t>Arithmetic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type="body" idx="1"/>
          </p:nvPr>
        </p:nvSpPr>
        <p:spPr/>
        <p:txBody>
          <a:bodyPr/>
          <a:lstStyle/>
          <a:p>
            <a:r>
              <a:rPr lang="en-US" altLang="en-US" sz="2400" dirty="0">
                <a:solidFill>
                  <a:srgbClr val="000000"/>
                </a:solidFill>
                <a:latin typeface="+mn-lt"/>
              </a:rPr>
              <a:t>C++ applies the operators in arithmetic expressions in a precise sequence determined by the following </a:t>
            </a:r>
            <a:r>
              <a:rPr lang="en-US" altLang="en-US" sz="2400" b="1" dirty="0">
                <a:solidFill>
                  <a:schemeClr val="bg2"/>
                </a:solidFill>
                <a:latin typeface="+mn-lt"/>
              </a:rPr>
              <a:t>rules of operator precedence</a:t>
            </a:r>
            <a:r>
              <a:rPr lang="en-US" altLang="en-US" sz="2400" dirty="0">
                <a:solidFill>
                  <a:srgbClr val="000000"/>
                </a:solidFill>
                <a:latin typeface="+mn-lt"/>
              </a:rPr>
              <a:t>, which are generally the same as those followed in algebra</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379554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2.10 </a:t>
            </a:r>
            <a:r>
              <a:rPr lang="en-US" dirty="0"/>
              <a:t>Precedence of Arithmetic Operators</a:t>
            </a:r>
          </a:p>
        </p:txBody>
      </p:sp>
      <p:graphicFrame>
        <p:nvGraphicFramePr>
          <p:cNvPr id="4" name="Table 3"/>
          <p:cNvGraphicFramePr>
            <a:graphicFrameLocks noGrp="1"/>
          </p:cNvGraphicFramePr>
          <p:nvPr>
            <p:extLst>
              <p:ext uri="{D42A27DB-BD31-4B8C-83A1-F6EECF244321}">
                <p14:modId xmlns:p14="http://schemas.microsoft.com/office/powerpoint/2010/main" val="890182133"/>
              </p:ext>
            </p:extLst>
          </p:nvPr>
        </p:nvGraphicFramePr>
        <p:xfrm>
          <a:off x="457200" y="1725613"/>
          <a:ext cx="8229601" cy="3815080"/>
        </p:xfrm>
        <a:graphic>
          <a:graphicData uri="http://schemas.openxmlformats.org/drawingml/2006/table">
            <a:tbl>
              <a:tblPr firstRow="1" bandRow="1">
                <a:tableStyleId>{40F9630F-82C1-40B7-BC3A-925EFCFF5E92}</a:tableStyleId>
              </a:tblPr>
              <a:tblGrid>
                <a:gridCol w="1311310">
                  <a:extLst>
                    <a:ext uri="{9D8B030D-6E8A-4147-A177-3AD203B41FA5}">
                      <a16:colId xmlns:a16="http://schemas.microsoft.com/office/drawing/2014/main" val="33982097"/>
                    </a:ext>
                  </a:extLst>
                </a:gridCol>
                <a:gridCol w="1607736">
                  <a:extLst>
                    <a:ext uri="{9D8B030D-6E8A-4147-A177-3AD203B41FA5}">
                      <a16:colId xmlns:a16="http://schemas.microsoft.com/office/drawing/2014/main" val="4151550668"/>
                    </a:ext>
                  </a:extLst>
                </a:gridCol>
                <a:gridCol w="5310555">
                  <a:extLst>
                    <a:ext uri="{9D8B030D-6E8A-4147-A177-3AD203B41FA5}">
                      <a16:colId xmlns:a16="http://schemas.microsoft.com/office/drawing/2014/main" val="807723551"/>
                    </a:ext>
                  </a:extLst>
                </a:gridCol>
              </a:tblGrid>
              <a:tr h="370840">
                <a:tc>
                  <a:txBody>
                    <a:bodyPr/>
                    <a:lstStyle/>
                    <a:p>
                      <a:r>
                        <a:rPr lang="en-US" sz="1600" b="0" i="0" u="none" strike="noStrike" cap="none" baseline="0" dirty="0" smtClean="0">
                          <a:solidFill>
                            <a:schemeClr val="dk1"/>
                          </a:solidFill>
                          <a:latin typeface="+mn-lt"/>
                          <a:ea typeface="Arial"/>
                          <a:cs typeface="Arial"/>
                          <a:sym typeface="Arial"/>
                        </a:rPr>
                        <a:t>Operator(s)</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Operation(s)</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Order of evaluation (precedence)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976187"/>
                  </a:ext>
                </a:extLst>
              </a:tr>
              <a:tr h="370840">
                <a:tc>
                  <a:txBody>
                    <a:bodyPr/>
                    <a:lstStyle/>
                    <a:p>
                      <a:r>
                        <a:rPr lang="en-US" sz="1600" b="0" i="0" u="none" strike="noStrike" cap="none" baseline="0" dirty="0" smtClean="0">
                          <a:solidFill>
                            <a:schemeClr val="dk1"/>
                          </a:solidFill>
                          <a:latin typeface="+mn-lt"/>
                          <a:ea typeface="Arial"/>
                          <a:cs typeface="Arial"/>
                          <a:sym typeface="Arial"/>
                        </a:rPr>
                        <a:t>( )</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Parentheses</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Evaluated first. For </a:t>
                      </a:r>
                      <a:r>
                        <a:rPr lang="en-US" sz="1600" b="1" i="0" u="none" strike="noStrike" cap="none" baseline="0" dirty="0" smtClean="0">
                          <a:solidFill>
                            <a:schemeClr val="dk1"/>
                          </a:solidFill>
                          <a:latin typeface="+mn-lt"/>
                          <a:ea typeface="Arial"/>
                          <a:cs typeface="Arial"/>
                          <a:sym typeface="Arial"/>
                        </a:rPr>
                        <a:t>nested </a:t>
                      </a:r>
                      <a:r>
                        <a:rPr lang="en-US" sz="1600" b="0" i="0" u="none" strike="noStrike" cap="none" baseline="0" dirty="0" smtClean="0">
                          <a:solidFill>
                            <a:schemeClr val="dk1"/>
                          </a:solidFill>
                          <a:latin typeface="+mn-lt"/>
                          <a:ea typeface="Arial"/>
                          <a:cs typeface="Arial"/>
                          <a:sym typeface="Arial"/>
                        </a:rPr>
                        <a:t>parentheses, such as in the expression</a:t>
                      </a:r>
                      <a:r>
                        <a:rPr lang="en-US" sz="1600" b="0" i="0" u="none" strike="noStrike" cap="none" baseline="0" dirty="0" smtClean="0">
                          <a:solidFill>
                            <a:schemeClr val="bg1"/>
                          </a:solidFill>
                          <a:latin typeface="+mn-lt"/>
                          <a:ea typeface="Arial"/>
                          <a:cs typeface="Arial"/>
                          <a:sym typeface="Arial"/>
                        </a:rPr>
                        <a:t> </a:t>
                      </a:r>
                      <a:r>
                        <a:rPr lang="en-US" sz="300" b="0" i="0" u="none" strike="noStrike" cap="none" dirty="0" smtClean="0">
                          <a:solidFill>
                            <a:schemeClr val="bg1"/>
                          </a:solidFill>
                          <a:effectLst/>
                          <a:latin typeface="+mn-lt"/>
                          <a:ea typeface="Arial"/>
                          <a:cs typeface="Arial"/>
                          <a:sym typeface="Arial"/>
                        </a:rPr>
                        <a:t>A asterisk left parenthesis b plus c slash left parenthesis d plus e right parenthesis right parenthesis</a:t>
                      </a:r>
                      <a:r>
                        <a:rPr lang="en-US" sz="1600" b="0" i="0" u="none" strike="noStrike" cap="none" dirty="0" smtClean="0">
                          <a:solidFill>
                            <a:schemeClr val="bg1"/>
                          </a:solidFill>
                          <a:effectLst/>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the expression in the </a:t>
                      </a:r>
                      <a:r>
                        <a:rPr lang="en-US" sz="1600" b="1" i="0" u="none" strike="noStrike" cap="none" baseline="0" dirty="0" smtClean="0">
                          <a:solidFill>
                            <a:schemeClr val="dk1"/>
                          </a:solidFill>
                          <a:latin typeface="+mn-lt"/>
                          <a:ea typeface="Arial"/>
                          <a:cs typeface="Arial"/>
                          <a:sym typeface="Arial"/>
                        </a:rPr>
                        <a:t>innermost</a:t>
                      </a:r>
                      <a:r>
                        <a:rPr lang="en-US" sz="1600" b="0" i="1"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pair evaluates first. [</a:t>
                      </a:r>
                      <a:r>
                        <a:rPr lang="en-US" sz="1600" b="1" i="0" u="none" strike="noStrike" cap="none" baseline="0" dirty="0" smtClean="0">
                          <a:solidFill>
                            <a:schemeClr val="dk1"/>
                          </a:solidFill>
                          <a:latin typeface="+mn-lt"/>
                          <a:ea typeface="Arial"/>
                          <a:cs typeface="Arial"/>
                          <a:sym typeface="Arial"/>
                        </a:rPr>
                        <a:t>Caution: </a:t>
                      </a:r>
                      <a:r>
                        <a:rPr lang="en-US" sz="1600" b="0" i="0" u="none" strike="noStrike" cap="none" baseline="0" dirty="0" smtClean="0">
                          <a:solidFill>
                            <a:schemeClr val="dk1"/>
                          </a:solidFill>
                          <a:latin typeface="+mn-lt"/>
                          <a:ea typeface="Arial"/>
                          <a:cs typeface="Arial"/>
                          <a:sym typeface="Arial"/>
                        </a:rPr>
                        <a:t>If you have an expression such as</a:t>
                      </a:r>
                      <a:r>
                        <a:rPr lang="en-US" sz="400" b="0" i="0" u="none" strike="noStrike" cap="none" baseline="0" dirty="0" smtClean="0">
                          <a:solidFill>
                            <a:schemeClr val="dk1"/>
                          </a:solidFill>
                          <a:latin typeface="+mn-lt"/>
                          <a:ea typeface="Arial"/>
                          <a:cs typeface="Arial"/>
                          <a:sym typeface="Arial"/>
                        </a:rPr>
                        <a:t> </a:t>
                      </a:r>
                      <a:r>
                        <a:rPr lang="en-US" sz="260" b="0" i="0" u="none" strike="noStrike" cap="none" dirty="0" smtClean="0">
                          <a:solidFill>
                            <a:schemeClr val="bg1"/>
                          </a:solidFill>
                          <a:effectLst/>
                          <a:latin typeface="+mn-lt"/>
                          <a:ea typeface="Arial"/>
                          <a:cs typeface="Arial"/>
                          <a:sym typeface="Arial"/>
                        </a:rPr>
                        <a:t>Left parenthesis a plus b right parenthesis asterisk left parenthesis c minus d right parenthesis</a:t>
                      </a:r>
                      <a:r>
                        <a:rPr lang="en-US" sz="260" b="0" i="0"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in which two sets of parentheses are not nested, but appear</a:t>
                      </a:r>
                    </a:p>
                    <a:p>
                      <a:r>
                        <a:rPr lang="en-US" sz="1600" b="0" i="0" u="none" strike="noStrike" cap="none" baseline="0" dirty="0" smtClean="0">
                          <a:solidFill>
                            <a:schemeClr val="dk1"/>
                          </a:solidFill>
                          <a:latin typeface="+mn-lt"/>
                          <a:ea typeface="Arial"/>
                          <a:cs typeface="Arial"/>
                          <a:sym typeface="Arial"/>
                        </a:rPr>
                        <a:t>“on the same level,” the C++ Standard does </a:t>
                      </a:r>
                      <a:r>
                        <a:rPr lang="en-US" sz="1600" b="1" i="0" u="none" strike="noStrike" cap="none" baseline="0" dirty="0" smtClean="0">
                          <a:solidFill>
                            <a:schemeClr val="dk1"/>
                          </a:solidFill>
                          <a:latin typeface="+mn-lt"/>
                          <a:ea typeface="Arial"/>
                          <a:cs typeface="Arial"/>
                          <a:sym typeface="Arial"/>
                        </a:rPr>
                        <a:t>not</a:t>
                      </a:r>
                      <a:r>
                        <a:rPr lang="en-US" sz="1600" b="0" i="1"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specify the order in which these parenthesized subexpressions will evaluate.]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0314700"/>
                  </a:ext>
                </a:extLst>
              </a:tr>
              <a:tr h="370840">
                <a:tc>
                  <a:txBody>
                    <a:bodyPr/>
                    <a:lstStyle/>
                    <a:p>
                      <a:r>
                        <a:rPr lang="en-US" sz="1600" b="0" i="0" u="none" strike="noStrike" cap="none" baseline="0" dirty="0" smtClean="0">
                          <a:solidFill>
                            <a:schemeClr val="dk1"/>
                          </a:solidFill>
                          <a:latin typeface="+mn-lt"/>
                          <a:ea typeface="Arial"/>
                          <a:cs typeface="Arial"/>
                          <a:sym typeface="Arial"/>
                        </a:rPr>
                        <a:t>*</a:t>
                      </a:r>
                    </a:p>
                    <a:p>
                      <a:r>
                        <a:rPr lang="en-US" sz="1600" b="0" i="0" u="none" strike="noStrike" cap="none" baseline="0" dirty="0" smtClean="0">
                          <a:solidFill>
                            <a:schemeClr val="dk1"/>
                          </a:solidFill>
                          <a:latin typeface="+mn-lt"/>
                          <a:ea typeface="Arial"/>
                          <a:cs typeface="Arial"/>
                          <a:sym typeface="Arial"/>
                        </a:rPr>
                        <a:t>/</a:t>
                      </a:r>
                    </a:p>
                    <a:p>
                      <a:r>
                        <a:rPr lang="en-US" sz="1600" b="0" i="0" u="none" strike="noStrike" cap="none" baseline="0" dirty="0" smtClean="0">
                          <a:solidFill>
                            <a:schemeClr val="dk1"/>
                          </a:solidFill>
                          <a:latin typeface="+mn-lt"/>
                          <a:ea typeface="Arial"/>
                          <a:cs typeface="Arial"/>
                          <a:sym typeface="Arial"/>
                        </a:rPr>
                        <a: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Multiplication</a:t>
                      </a:r>
                    </a:p>
                    <a:p>
                      <a:r>
                        <a:rPr lang="en-US" sz="1600" b="0" i="0" u="none" strike="noStrike" cap="none" baseline="0" dirty="0" smtClean="0">
                          <a:solidFill>
                            <a:schemeClr val="dk1"/>
                          </a:solidFill>
                          <a:latin typeface="+mn-lt"/>
                          <a:ea typeface="Arial"/>
                          <a:cs typeface="Arial"/>
                          <a:sym typeface="Arial"/>
                        </a:rPr>
                        <a:t>Division</a:t>
                      </a:r>
                    </a:p>
                    <a:p>
                      <a:r>
                        <a:rPr lang="en-US" sz="1600" b="0" i="0" u="none" strike="noStrike" cap="none" baseline="0" dirty="0" smtClean="0">
                          <a:solidFill>
                            <a:schemeClr val="dk1"/>
                          </a:solidFill>
                          <a:latin typeface="+mn-lt"/>
                          <a:ea typeface="Arial"/>
                          <a:cs typeface="Arial"/>
                          <a:sym typeface="Arial"/>
                        </a:rPr>
                        <a:t>Remainder</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Evaluated second. If there are several, they’re evaluated left to right.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018320"/>
                  </a:ext>
                </a:extLst>
              </a:tr>
              <a:tr h="370840">
                <a:tc>
                  <a:txBody>
                    <a:bodyPr/>
                    <a:lstStyle/>
                    <a:p>
                      <a:r>
                        <a:rPr lang="en-US" sz="1600" b="0" i="0" u="none" strike="noStrike" cap="none" baseline="0" dirty="0" smtClean="0">
                          <a:solidFill>
                            <a:schemeClr val="dk1"/>
                          </a:solidFill>
                          <a:latin typeface="+mn-lt"/>
                          <a:ea typeface="Arial"/>
                          <a:cs typeface="Arial"/>
                          <a:sym typeface="Arial"/>
                        </a:rPr>
                        <a:t>+</a:t>
                      </a:r>
                    </a:p>
                    <a:p>
                      <a:r>
                        <a:rPr lang="en-US" sz="1600" b="0" i="0" u="none" strike="noStrike" cap="none" baseline="0" dirty="0" smtClean="0">
                          <a:solidFill>
                            <a:schemeClr val="dk1"/>
                          </a:solidFill>
                          <a:latin typeface="+mn-lt"/>
                          <a:ea typeface="Arial"/>
                          <a:cs typeface="Arial"/>
                          <a:sym typeface="Arial"/>
                        </a:rPr>
                        <a: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Addition</a:t>
                      </a:r>
                    </a:p>
                    <a:p>
                      <a:r>
                        <a:rPr lang="en-US" sz="1600" b="0" i="0" u="none" strike="noStrike" cap="none" baseline="0" dirty="0" smtClean="0">
                          <a:solidFill>
                            <a:schemeClr val="dk1"/>
                          </a:solidFill>
                          <a:latin typeface="+mn-lt"/>
                          <a:ea typeface="Arial"/>
                          <a:cs typeface="Arial"/>
                          <a:sym typeface="Arial"/>
                        </a:rPr>
                        <a:t>Subtraction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i="0" u="none" strike="noStrike" cap="none" baseline="0" dirty="0" smtClean="0">
                          <a:solidFill>
                            <a:schemeClr val="dk1"/>
                          </a:solidFill>
                          <a:latin typeface="+mn-lt"/>
                          <a:ea typeface="Arial"/>
                          <a:cs typeface="Arial"/>
                          <a:sym typeface="Arial"/>
                        </a:rPr>
                        <a:t>Evaluated last. If there are several, they’re evaluated left to right.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1485551"/>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00253706"/>
              </p:ext>
            </p:extLst>
          </p:nvPr>
        </p:nvGraphicFramePr>
        <p:xfrm>
          <a:off x="4495548" y="2393791"/>
          <a:ext cx="1677064" cy="258013"/>
        </p:xfrm>
        <a:graphic>
          <a:graphicData uri="http://schemas.openxmlformats.org/presentationml/2006/ole">
            <mc:AlternateContent xmlns:mc="http://schemas.openxmlformats.org/markup-compatibility/2006">
              <mc:Choice xmlns:v="urn:schemas-microsoft-com:vml" Requires="v">
                <p:oleObj spid="_x0000_s3212" name="Equation" r:id="rId3" imgW="1320480" imgH="203040" progId="Equation.DSMT4">
                  <p:embed/>
                </p:oleObj>
              </mc:Choice>
              <mc:Fallback>
                <p:oleObj name="Equation" r:id="rId3" imgW="1320480" imgH="203040" progId="Equation.DSMT4">
                  <p:embed/>
                  <p:pic>
                    <p:nvPicPr>
                      <p:cNvPr id="0" name=""/>
                      <p:cNvPicPr/>
                      <p:nvPr/>
                    </p:nvPicPr>
                    <p:blipFill>
                      <a:blip r:embed="rId4"/>
                      <a:stretch>
                        <a:fillRect/>
                      </a:stretch>
                    </p:blipFill>
                    <p:spPr>
                      <a:xfrm>
                        <a:off x="4495548" y="2393791"/>
                        <a:ext cx="1677064" cy="2580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13331014"/>
              </p:ext>
            </p:extLst>
          </p:nvPr>
        </p:nvGraphicFramePr>
        <p:xfrm>
          <a:off x="5218948" y="2870870"/>
          <a:ext cx="1393272" cy="282185"/>
        </p:xfrm>
        <a:graphic>
          <a:graphicData uri="http://schemas.openxmlformats.org/presentationml/2006/ole">
            <mc:AlternateContent xmlns:mc="http://schemas.openxmlformats.org/markup-compatibility/2006">
              <mc:Choice xmlns:v="urn:schemas-microsoft-com:vml" Requires="v">
                <p:oleObj spid="_x0000_s3213" name="Equation" r:id="rId5" imgW="1002960" imgH="203040" progId="Equation.DSMT4">
                  <p:embed/>
                </p:oleObj>
              </mc:Choice>
              <mc:Fallback>
                <p:oleObj name="Equation" r:id="rId5" imgW="1002960" imgH="203040" progId="Equation.DSMT4">
                  <p:embed/>
                  <p:pic>
                    <p:nvPicPr>
                      <p:cNvPr id="0" name=""/>
                      <p:cNvPicPr/>
                      <p:nvPr/>
                    </p:nvPicPr>
                    <p:blipFill>
                      <a:blip r:embed="rId6"/>
                      <a:stretch>
                        <a:fillRect/>
                      </a:stretch>
                    </p:blipFill>
                    <p:spPr>
                      <a:xfrm>
                        <a:off x="5218948" y="2870870"/>
                        <a:ext cx="1393272" cy="282185"/>
                      </a:xfrm>
                      <a:prstGeom prst="rect">
                        <a:avLst/>
                      </a:prstGeom>
                    </p:spPr>
                  </p:pic>
                </p:oleObj>
              </mc:Fallback>
            </mc:AlternateContent>
          </a:graphicData>
        </a:graphic>
      </p:graphicFrame>
    </p:spTree>
    <p:extLst>
      <p:ext uri="{BB962C8B-B14F-4D97-AF65-F5344CB8AC3E}">
        <p14:creationId xmlns:p14="http://schemas.microsoft.com/office/powerpoint/2010/main" val="3901020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2.6 </a:t>
            </a:r>
            <a:r>
              <a:rPr lang="en-US" dirty="0" smtClean="0">
                <a:solidFill>
                  <a:schemeClr val="tx2"/>
                </a:solidFill>
                <a:latin typeface="Times New Roman" panose="02020603050405020304" pitchFamily="18" charset="0"/>
                <a:cs typeface="Times New Roman" panose="02020603050405020304" pitchFamily="18" charset="0"/>
              </a:rPr>
              <a:t>Arithmetic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4)</a:t>
            </a:r>
            <a:endParaRPr lang="en-US" dirty="0"/>
          </a:p>
        </p:txBody>
      </p:sp>
      <p:sp>
        <p:nvSpPr>
          <p:cNvPr id="3" name="Text Placeholder 2"/>
          <p:cNvSpPr>
            <a:spLocks noGrp="1"/>
          </p:cNvSpPr>
          <p:nvPr>
            <p:ph idx="1"/>
          </p:nvPr>
        </p:nvSpPr>
        <p:spPr>
          <a:xfrm>
            <a:off x="457200" y="1600200"/>
            <a:ext cx="8229600" cy="500063"/>
          </a:xfrm>
        </p:spPr>
        <p:txBody>
          <a:bodyPr/>
          <a:lstStyle/>
          <a:p>
            <a:pPr marL="255600" indent="-255600"/>
            <a:r>
              <a:rPr lang="en-US" altLang="en-US" sz="2400" dirty="0">
                <a:solidFill>
                  <a:srgbClr val="000000"/>
                </a:solidFill>
                <a:latin typeface="+mn-lt"/>
              </a:rPr>
              <a:t>There is no arithmetic operator for exponentiation in C</a:t>
            </a:r>
            <a:r>
              <a:rPr lang="en-US" altLang="en-US" sz="2400" dirty="0" smtClean="0">
                <a:solidFill>
                  <a:srgbClr val="000000"/>
                </a:solidFill>
                <a:latin typeface="+mn-lt"/>
              </a:rPr>
              <a:t>++, so</a:t>
            </a:r>
            <a:endParaRPr lang="en-US" altLang="en-US" sz="2400" dirty="0">
              <a:solidFill>
                <a:srgbClr val="000000"/>
              </a:solidFill>
              <a:latin typeface="+mn-lt"/>
            </a:endParaRPr>
          </a:p>
        </p:txBody>
      </p:sp>
      <p:graphicFrame>
        <p:nvGraphicFramePr>
          <p:cNvPr id="6" name="Object 5" descr="x squared"/>
          <p:cNvGraphicFramePr>
            <a:graphicFrameLocks noChangeAspect="1"/>
          </p:cNvGraphicFramePr>
          <p:nvPr>
            <p:extLst>
              <p:ext uri="{D42A27DB-BD31-4B8C-83A1-F6EECF244321}">
                <p14:modId xmlns:p14="http://schemas.microsoft.com/office/powerpoint/2010/main" val="3641996982"/>
              </p:ext>
            </p:extLst>
          </p:nvPr>
        </p:nvGraphicFramePr>
        <p:xfrm>
          <a:off x="1187733" y="1992824"/>
          <a:ext cx="418587" cy="420377"/>
        </p:xfrm>
        <a:graphic>
          <a:graphicData uri="http://schemas.openxmlformats.org/presentationml/2006/ole">
            <mc:AlternateContent xmlns:mc="http://schemas.openxmlformats.org/markup-compatibility/2006">
              <mc:Choice xmlns:v="urn:schemas-microsoft-com:vml" Requires="v">
                <p:oleObj spid="_x0000_s4236" name="Equation" r:id="rId3" imgW="190440" imgH="190440" progId="Equation.DSMT4">
                  <p:embed/>
                </p:oleObj>
              </mc:Choice>
              <mc:Fallback>
                <p:oleObj name="Equation" r:id="rId3" imgW="190440" imgH="190440" progId="Equation.DSMT4">
                  <p:embed/>
                  <p:pic>
                    <p:nvPicPr>
                      <p:cNvPr id="0" name=""/>
                      <p:cNvPicPr/>
                      <p:nvPr/>
                    </p:nvPicPr>
                    <p:blipFill>
                      <a:blip r:embed="rId4"/>
                      <a:stretch>
                        <a:fillRect/>
                      </a:stretch>
                    </p:blipFill>
                    <p:spPr>
                      <a:xfrm>
                        <a:off x="1187733" y="1992824"/>
                        <a:ext cx="418587" cy="420377"/>
                      </a:xfrm>
                      <a:prstGeom prst="rect">
                        <a:avLst/>
                      </a:prstGeom>
                    </p:spPr>
                  </p:pic>
                </p:oleObj>
              </mc:Fallback>
            </mc:AlternateContent>
          </a:graphicData>
        </a:graphic>
      </p:graphicFrame>
      <p:sp>
        <p:nvSpPr>
          <p:cNvPr id="4" name="Content Placeholder 3"/>
          <p:cNvSpPr>
            <a:spLocks noGrp="1"/>
          </p:cNvSpPr>
          <p:nvPr>
            <p:ph idx="13"/>
          </p:nvPr>
        </p:nvSpPr>
        <p:spPr>
          <a:xfrm>
            <a:off x="1702448" y="1962134"/>
            <a:ext cx="2669525" cy="451067"/>
          </a:xfrm>
        </p:spPr>
        <p:txBody>
          <a:bodyPr/>
          <a:lstStyle/>
          <a:p>
            <a:pPr marL="255600" indent="-255600">
              <a:buNone/>
            </a:pPr>
            <a:r>
              <a:rPr lang="en-US" altLang="en-US" sz="2400" dirty="0">
                <a:solidFill>
                  <a:srgbClr val="000000"/>
                </a:solidFill>
                <a:latin typeface="+mn-lt"/>
              </a:rPr>
              <a:t>is represented as</a:t>
            </a:r>
            <a:endParaRPr lang="en-US" sz="2400" dirty="0">
              <a:latin typeface="+mn-lt"/>
            </a:endParaRPr>
          </a:p>
        </p:txBody>
      </p:sp>
      <p:graphicFrame>
        <p:nvGraphicFramePr>
          <p:cNvPr id="7" name="Object 6" descr="x  Asterisk x"/>
          <p:cNvGraphicFramePr>
            <a:graphicFrameLocks noChangeAspect="1"/>
          </p:cNvGraphicFramePr>
          <p:nvPr>
            <p:extLst>
              <p:ext uri="{D42A27DB-BD31-4B8C-83A1-F6EECF244321}">
                <p14:modId xmlns:p14="http://schemas.microsoft.com/office/powerpoint/2010/main" val="2987101328"/>
              </p:ext>
            </p:extLst>
          </p:nvPr>
        </p:nvGraphicFramePr>
        <p:xfrm>
          <a:off x="4236177" y="2053317"/>
          <a:ext cx="750382" cy="375191"/>
        </p:xfrm>
        <a:graphic>
          <a:graphicData uri="http://schemas.openxmlformats.org/presentationml/2006/ole">
            <mc:AlternateContent xmlns:mc="http://schemas.openxmlformats.org/markup-compatibility/2006">
              <mc:Choice xmlns:v="urn:schemas-microsoft-com:vml" Requires="v">
                <p:oleObj spid="_x0000_s4237" name="Equation" r:id="rId5" imgW="355320" imgH="177480" progId="Equation.DSMT4">
                  <p:embed/>
                </p:oleObj>
              </mc:Choice>
              <mc:Fallback>
                <p:oleObj name="Equation" r:id="rId5" imgW="355320" imgH="177480" progId="Equation.DSMT4">
                  <p:embed/>
                  <p:pic>
                    <p:nvPicPr>
                      <p:cNvPr id="0" name=""/>
                      <p:cNvPicPr/>
                      <p:nvPr/>
                    </p:nvPicPr>
                    <p:blipFill>
                      <a:blip r:embed="rId6"/>
                      <a:stretch>
                        <a:fillRect/>
                      </a:stretch>
                    </p:blipFill>
                    <p:spPr>
                      <a:xfrm>
                        <a:off x="4236177" y="2053317"/>
                        <a:ext cx="750382" cy="375191"/>
                      </a:xfrm>
                      <a:prstGeom prst="rect">
                        <a:avLst/>
                      </a:prstGeom>
                    </p:spPr>
                  </p:pic>
                </p:oleObj>
              </mc:Fallback>
            </mc:AlternateContent>
          </a:graphicData>
        </a:graphic>
      </p:graphicFrame>
      <p:sp>
        <p:nvSpPr>
          <p:cNvPr id="5" name="Content Placeholder 4"/>
          <p:cNvSpPr>
            <a:spLocks noGrp="1"/>
          </p:cNvSpPr>
          <p:nvPr>
            <p:ph idx="14"/>
          </p:nvPr>
        </p:nvSpPr>
        <p:spPr>
          <a:xfrm>
            <a:off x="459432" y="2575676"/>
            <a:ext cx="7876848" cy="2115370"/>
          </a:xfrm>
        </p:spPr>
        <p:txBody>
          <a:bodyPr/>
          <a:lstStyle/>
          <a:p>
            <a:pPr indent="-255600" eaLnBrk="1" hangingPunct="1"/>
            <a:r>
              <a:rPr lang="en-US" altLang="en-US" sz="2400" dirty="0">
                <a:solidFill>
                  <a:srgbClr val="000000"/>
                </a:solidFill>
                <a:latin typeface="+mn-lt"/>
              </a:rPr>
              <a:t>Figure 2.11 illustrates the order in which the operators in a second-degree polynomial are applied.</a:t>
            </a:r>
          </a:p>
          <a:p>
            <a:pPr indent="-255600" eaLnBrk="1" hangingPunct="1"/>
            <a:r>
              <a:rPr lang="en-US" altLang="en-US" sz="2400" dirty="0">
                <a:solidFill>
                  <a:srgbClr val="000000"/>
                </a:solidFill>
                <a:latin typeface="+mn-lt"/>
              </a:rPr>
              <a:t>As in algebra, it’s acceptable to place </a:t>
            </a:r>
            <a:r>
              <a:rPr lang="en-US" altLang="en-US" sz="2400" b="1" dirty="0">
                <a:solidFill>
                  <a:schemeClr val="bg2"/>
                </a:solidFill>
                <a:latin typeface="+mn-lt"/>
              </a:rPr>
              <a:t>redundant parentheses</a:t>
            </a:r>
            <a:r>
              <a:rPr lang="en-US" altLang="en-US" sz="2400" dirty="0">
                <a:solidFill>
                  <a:srgbClr val="0000FF"/>
                </a:solidFill>
                <a:latin typeface="+mn-lt"/>
              </a:rPr>
              <a:t> </a:t>
            </a:r>
            <a:r>
              <a:rPr lang="en-US" altLang="en-US" sz="2400" dirty="0">
                <a:solidFill>
                  <a:srgbClr val="000000"/>
                </a:solidFill>
                <a:latin typeface="+mn-lt"/>
              </a:rPr>
              <a:t>in an expression to make the expression clearer</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622627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Figure 2.11 Order in Which a Second-Degree Polynomial Is Evaluated</a:t>
            </a:r>
            <a:endParaRPr lang="en-US" dirty="0"/>
          </a:p>
        </p:txBody>
      </p:sp>
      <p:pic>
        <p:nvPicPr>
          <p:cNvPr id="4" name="Picture 3" descr="A polynomial is evaluated in 6 steps. Line 1. Step 1. Y equals 2 times 5 times 5 plus 3 times 5 plus 7 semicolon. This line is labeled, leftmost multiplication. 2 times 5 is 10. Step 2. Y equals 10 times 5 plus 3 times 5 plus 7 semicolon. The value 10 derived from previous step. This line is labeled, leftmost multiplication. 10 times 5 is 50. Step 3. Y equals 50 plus 3 times 5 plus 7 semicolon. The value 50 derived from the previous step. This line is labeled, multiplication before addition. 3 times 5 is 15. Step 4. Y equals 50 plus 15 plus 7 semicolon. The value derived from the previous step. This line is labeled, leftmost addition. 50 plus 15 is 65. Step 5. Y equals 65 plus 7 semicolon. The value 65 derived from the previous step. This line is labeled, last addition. 65 plus 7 is 72. Step 6. Y equals 72. This line is labeled, low-precedence assignment, place 72 in 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238" y="1569104"/>
            <a:ext cx="6351525" cy="4693134"/>
          </a:xfrm>
          <a:prstGeom prst="rect">
            <a:avLst/>
          </a:prstGeom>
        </p:spPr>
      </p:pic>
    </p:spTree>
    <p:extLst>
      <p:ext uri="{BB962C8B-B14F-4D97-AF65-F5344CB8AC3E}">
        <p14:creationId xmlns:p14="http://schemas.microsoft.com/office/powerpoint/2010/main" val="4240239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a:t>
            </a:r>
            <a:r>
              <a:rPr lang="en-US" dirty="0" smtClean="0">
                <a:solidFill>
                  <a:schemeClr val="tx2"/>
                </a:solidFill>
                <a:latin typeface="Times New Roman" panose="02020603050405020304" pitchFamily="18" charset="0"/>
                <a:cs typeface="Times New Roman" panose="02020603050405020304" pitchFamily="18" charset="0"/>
              </a:rPr>
              <a:t>Operators </a:t>
            </a:r>
            <a:r>
              <a:rPr lang="en-US" sz="2000" b="0" dirty="0" smtClean="0">
                <a:solidFill>
                  <a:schemeClr val="tx2"/>
                </a:solidFill>
                <a:latin typeface="Times New Roman" panose="02020603050405020304" pitchFamily="18" charset="0"/>
                <a:cs typeface="Times New Roman" panose="02020603050405020304" pitchFamily="18" charset="0"/>
              </a:rPr>
              <a:t>(1 of 6)</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000" dirty="0">
                <a:solidFill>
                  <a:srgbClr val="000000"/>
                </a:solidFill>
                <a:latin typeface="+mn-lt"/>
              </a:rPr>
              <a:t>The </a:t>
            </a:r>
            <a:r>
              <a:rPr lang="en-US" altLang="en-US" sz="2000" b="1" dirty="0">
                <a:solidFill>
                  <a:schemeClr val="bg2"/>
                </a:solidFill>
                <a:latin typeface="Consolas" panose="020B0609020204030204" pitchFamily="49" charset="0"/>
              </a:rPr>
              <a:t>if </a:t>
            </a:r>
            <a:r>
              <a:rPr lang="en-US" altLang="en-US" sz="2000" b="1" dirty="0">
                <a:solidFill>
                  <a:schemeClr val="bg2"/>
                </a:solidFill>
                <a:latin typeface="+mn-lt"/>
              </a:rPr>
              <a:t>statement </a:t>
            </a:r>
            <a:r>
              <a:rPr lang="en-US" altLang="en-US" sz="2000" dirty="0">
                <a:solidFill>
                  <a:srgbClr val="000000"/>
                </a:solidFill>
                <a:latin typeface="+mn-lt"/>
              </a:rPr>
              <a:t>allows a program to take alternative action based on whether a </a:t>
            </a:r>
            <a:r>
              <a:rPr lang="en-US" altLang="en-US" sz="2000" b="1" dirty="0">
                <a:solidFill>
                  <a:schemeClr val="bg2"/>
                </a:solidFill>
                <a:latin typeface="+mn-lt"/>
              </a:rPr>
              <a:t>condition</a:t>
            </a:r>
            <a:r>
              <a:rPr lang="en-US" altLang="en-US" sz="2000" dirty="0">
                <a:solidFill>
                  <a:srgbClr val="000000"/>
                </a:solidFill>
                <a:latin typeface="+mn-lt"/>
              </a:rPr>
              <a:t> is true or false.</a:t>
            </a:r>
          </a:p>
          <a:p>
            <a:pPr lvl="1" eaLnBrk="1" hangingPunct="1"/>
            <a:r>
              <a:rPr lang="en-US" altLang="en-US" sz="2000" dirty="0">
                <a:solidFill>
                  <a:srgbClr val="000000"/>
                </a:solidFill>
                <a:latin typeface="+mn-lt"/>
              </a:rPr>
              <a:t>If the condition is true, the statement in the body of the if statement is executed.</a:t>
            </a:r>
          </a:p>
          <a:p>
            <a:pPr lvl="1" eaLnBrk="1" hangingPunct="1"/>
            <a:r>
              <a:rPr lang="en-US" altLang="en-US" sz="2000" dirty="0">
                <a:solidFill>
                  <a:srgbClr val="000000"/>
                </a:solidFill>
                <a:latin typeface="+mn-lt"/>
              </a:rPr>
              <a:t>If the condition is false, the body statement is not executed.</a:t>
            </a:r>
          </a:p>
          <a:p>
            <a:pPr eaLnBrk="1" hangingPunct="1"/>
            <a:r>
              <a:rPr lang="en-US" altLang="en-US" sz="2000" dirty="0">
                <a:solidFill>
                  <a:srgbClr val="000000"/>
                </a:solidFill>
                <a:latin typeface="+mn-lt"/>
              </a:rPr>
              <a:t>Conditions in </a:t>
            </a:r>
            <a:r>
              <a:rPr lang="en-US" altLang="en-US" sz="2000" dirty="0">
                <a:solidFill>
                  <a:schemeClr val="bg2"/>
                </a:solidFill>
                <a:latin typeface="Consolas" panose="020B0609020204030204" pitchFamily="49" charset="0"/>
              </a:rPr>
              <a:t>if</a:t>
            </a:r>
            <a:r>
              <a:rPr lang="en-US" altLang="en-US" sz="2000" dirty="0">
                <a:solidFill>
                  <a:srgbClr val="000000"/>
                </a:solidFill>
                <a:latin typeface="+mn-lt"/>
              </a:rPr>
              <a:t> statements can be formed by using the </a:t>
            </a:r>
            <a:r>
              <a:rPr lang="en-US" altLang="en-US" sz="2000" b="1" dirty="0">
                <a:solidFill>
                  <a:schemeClr val="bg2"/>
                </a:solidFill>
                <a:latin typeface="+mn-lt"/>
              </a:rPr>
              <a:t>equality operators </a:t>
            </a:r>
            <a:r>
              <a:rPr lang="en-US" altLang="en-US" sz="2000" dirty="0">
                <a:solidFill>
                  <a:srgbClr val="000000"/>
                </a:solidFill>
                <a:latin typeface="+mn-lt"/>
              </a:rPr>
              <a:t>and </a:t>
            </a:r>
            <a:r>
              <a:rPr lang="en-US" altLang="en-US" sz="2000" b="1" dirty="0">
                <a:solidFill>
                  <a:schemeClr val="bg2"/>
                </a:solidFill>
                <a:latin typeface="+mn-lt"/>
              </a:rPr>
              <a:t>relational operators </a:t>
            </a:r>
            <a:r>
              <a:rPr lang="en-US" altLang="en-US" sz="2000" dirty="0">
                <a:solidFill>
                  <a:srgbClr val="000000"/>
                </a:solidFill>
                <a:latin typeface="+mn-lt"/>
              </a:rPr>
              <a:t>(</a:t>
            </a:r>
            <a:r>
              <a:rPr lang="en-US" altLang="en-US" sz="2000" dirty="0" smtClean="0">
                <a:solidFill>
                  <a:srgbClr val="000000"/>
                </a:solidFill>
                <a:latin typeface="+mn-lt"/>
              </a:rPr>
              <a:t>Figure</a:t>
            </a:r>
            <a:r>
              <a:rPr lang="en-US" altLang="en-US" sz="2000" dirty="0">
                <a:solidFill>
                  <a:srgbClr val="000000"/>
                </a:solidFill>
                <a:latin typeface="+mn-lt"/>
              </a:rPr>
              <a:t> 2.12).</a:t>
            </a:r>
          </a:p>
          <a:p>
            <a:pPr eaLnBrk="1" hangingPunct="1"/>
            <a:r>
              <a:rPr lang="en-US" altLang="en-US" sz="2000" dirty="0">
                <a:solidFill>
                  <a:srgbClr val="000000"/>
                </a:solidFill>
                <a:latin typeface="+mn-lt"/>
              </a:rPr>
              <a:t>The relational operators all have the same level of precedence and associate left to right.</a:t>
            </a:r>
          </a:p>
          <a:p>
            <a:pPr eaLnBrk="1" hangingPunct="1"/>
            <a:r>
              <a:rPr lang="en-US" altLang="en-US" sz="2000" dirty="0">
                <a:solidFill>
                  <a:srgbClr val="000000"/>
                </a:solidFill>
                <a:latin typeface="+mn-lt"/>
              </a:rPr>
              <a:t>The equality operators both have the same level of precedence, which is lower than that of the relational operators, and associate left to right</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39241996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2.12 Relational and Equality Operators</a:t>
            </a:r>
          </a:p>
        </p:txBody>
      </p:sp>
      <p:sp>
        <p:nvSpPr>
          <p:cNvPr id="3" name="Text Placeholder 2"/>
          <p:cNvSpPr>
            <a:spLocks noGrp="1"/>
          </p:cNvSpPr>
          <p:nvPr>
            <p:ph type="body" idx="1"/>
          </p:nvPr>
        </p:nvSpPr>
        <p:spPr>
          <a:xfrm>
            <a:off x="457200" y="1514475"/>
            <a:ext cx="2700338" cy="385763"/>
          </a:xfrm>
        </p:spPr>
        <p:txBody>
          <a:bodyPr/>
          <a:lstStyle/>
          <a:p>
            <a:pPr marL="0" indent="0">
              <a:buNone/>
            </a:pPr>
            <a:r>
              <a:rPr lang="en-US" sz="2000" b="1" dirty="0">
                <a:latin typeface="+mn-lt"/>
              </a:rPr>
              <a:t>Relational operators</a:t>
            </a:r>
          </a:p>
        </p:txBody>
      </p:sp>
      <p:graphicFrame>
        <p:nvGraphicFramePr>
          <p:cNvPr id="5" name="Table 4"/>
          <p:cNvGraphicFramePr>
            <a:graphicFrameLocks noGrp="1"/>
          </p:cNvGraphicFramePr>
          <p:nvPr>
            <p:extLst>
              <p:ext uri="{D42A27DB-BD31-4B8C-83A1-F6EECF244321}">
                <p14:modId xmlns:p14="http://schemas.microsoft.com/office/powerpoint/2010/main" val="1433885846"/>
              </p:ext>
            </p:extLst>
          </p:nvPr>
        </p:nvGraphicFramePr>
        <p:xfrm>
          <a:off x="457200" y="2087152"/>
          <a:ext cx="8443916" cy="2042668"/>
        </p:xfrm>
        <a:graphic>
          <a:graphicData uri="http://schemas.openxmlformats.org/drawingml/2006/table">
            <a:tbl>
              <a:tblPr firstRow="1" bandRow="1">
                <a:tableStyleId>{40F9630F-82C1-40B7-BC3A-925EFCFF5E92}</a:tableStyleId>
              </a:tblPr>
              <a:tblGrid>
                <a:gridCol w="1985963">
                  <a:extLst>
                    <a:ext uri="{9D8B030D-6E8A-4147-A177-3AD203B41FA5}">
                      <a16:colId xmlns:a16="http://schemas.microsoft.com/office/drawing/2014/main" val="2911469456"/>
                    </a:ext>
                  </a:extLst>
                </a:gridCol>
                <a:gridCol w="1971675">
                  <a:extLst>
                    <a:ext uri="{9D8B030D-6E8A-4147-A177-3AD203B41FA5}">
                      <a16:colId xmlns:a16="http://schemas.microsoft.com/office/drawing/2014/main" val="2290752633"/>
                    </a:ext>
                  </a:extLst>
                </a:gridCol>
                <a:gridCol w="1914525">
                  <a:extLst>
                    <a:ext uri="{9D8B030D-6E8A-4147-A177-3AD203B41FA5}">
                      <a16:colId xmlns:a16="http://schemas.microsoft.com/office/drawing/2014/main" val="2212446289"/>
                    </a:ext>
                  </a:extLst>
                </a:gridCol>
                <a:gridCol w="2571753">
                  <a:extLst>
                    <a:ext uri="{9D8B030D-6E8A-4147-A177-3AD203B41FA5}">
                      <a16:colId xmlns:a16="http://schemas.microsoft.com/office/drawing/2014/main" val="278956142"/>
                    </a:ext>
                  </a:extLst>
                </a:gridCol>
              </a:tblGrid>
              <a:tr h="370840">
                <a:tc>
                  <a:txBody>
                    <a:bodyPr/>
                    <a:lstStyle/>
                    <a:p>
                      <a:r>
                        <a:rPr lang="en-US" sz="1400" b="0" i="0" u="none" strike="noStrike" cap="none" baseline="0" dirty="0" smtClean="0">
                          <a:solidFill>
                            <a:schemeClr val="dk1"/>
                          </a:solidFill>
                          <a:latin typeface="+mn-lt"/>
                          <a:ea typeface="Arial"/>
                          <a:cs typeface="Arial"/>
                          <a:sym typeface="Arial"/>
                        </a:rPr>
                        <a:t>Algebraic relational</a:t>
                      </a:r>
                    </a:p>
                    <a:p>
                      <a:r>
                        <a:rPr lang="en-US" sz="1400" b="0" i="0" u="none" strike="noStrike" cap="none" baseline="0" dirty="0" smtClean="0">
                          <a:solidFill>
                            <a:schemeClr val="dk1"/>
                          </a:solidFill>
                          <a:latin typeface="+mn-lt"/>
                          <a:ea typeface="Arial"/>
                          <a:cs typeface="Arial"/>
                          <a:sym typeface="Arial"/>
                        </a:rPr>
                        <a:t>or equality operator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C++ relational or</a:t>
                      </a:r>
                    </a:p>
                    <a:p>
                      <a:r>
                        <a:rPr lang="en-US" sz="1400" b="0" i="0" u="none" strike="noStrike" cap="none" baseline="0" dirty="0" smtClean="0">
                          <a:solidFill>
                            <a:schemeClr val="dk1"/>
                          </a:solidFill>
                          <a:latin typeface="+mn-lt"/>
                          <a:ea typeface="Arial"/>
                          <a:cs typeface="Arial"/>
                          <a:sym typeface="Arial"/>
                        </a:rPr>
                        <a:t>equality operator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Sample C++</a:t>
                      </a:r>
                    </a:p>
                    <a:p>
                      <a:r>
                        <a:rPr lang="en-US" sz="1400" b="0" i="0" u="none" strike="noStrike" cap="none" baseline="0" dirty="0" smtClean="0">
                          <a:solidFill>
                            <a:schemeClr val="dk1"/>
                          </a:solidFill>
                          <a:latin typeface="+mn-lt"/>
                          <a:ea typeface="Arial"/>
                          <a:cs typeface="Arial"/>
                          <a:sym typeface="Arial"/>
                        </a:rPr>
                        <a:t>condition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Meaning of C++ condition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07157"/>
                  </a:ext>
                </a:extLst>
              </a:tr>
              <a:tr h="370840">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Right angle bracket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Right angle bracket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0" i="0" u="none" strike="noStrike" cap="none" dirty="0" smtClean="0">
                          <a:solidFill>
                            <a:schemeClr val="bg1"/>
                          </a:solidFill>
                          <a:effectLst/>
                          <a:latin typeface="+mn-lt"/>
                          <a:ea typeface="Arial"/>
                          <a:cs typeface="Arial"/>
                          <a:sym typeface="Arial"/>
                        </a:rPr>
                        <a:t>X right angle bracket Y</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greater than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032666"/>
                  </a:ext>
                </a:extLst>
              </a:tr>
              <a:tr h="370840">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Left angle bracket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Left angle bracket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X left angle bracket 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less than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5856781"/>
                  </a:ext>
                </a:extLst>
              </a:tr>
              <a:tr h="370840">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Greater than or equal to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Right angle bracket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X right angle bracket equals 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greater than or equal to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664499"/>
                  </a:ext>
                </a:extLst>
              </a:tr>
              <a:tr h="370840">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Less than or equal to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Left angle bracket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X left angle bracket equals 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less than or equal to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5202735"/>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28414698"/>
              </p:ext>
            </p:extLst>
          </p:nvPr>
        </p:nvGraphicFramePr>
        <p:xfrm>
          <a:off x="928272" y="2688720"/>
          <a:ext cx="273050" cy="271463"/>
        </p:xfrm>
        <a:graphic>
          <a:graphicData uri="http://schemas.openxmlformats.org/presentationml/2006/ole">
            <mc:AlternateContent xmlns:mc="http://schemas.openxmlformats.org/markup-compatibility/2006">
              <mc:Choice xmlns:v="urn:schemas-microsoft-com:vml" Requires="v">
                <p:oleObj spid="_x0000_s7401"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928272" y="2688720"/>
                        <a:ext cx="273050" cy="27146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00970009"/>
              </p:ext>
            </p:extLst>
          </p:nvPr>
        </p:nvGraphicFramePr>
        <p:xfrm>
          <a:off x="2922448" y="2667966"/>
          <a:ext cx="272237" cy="326682"/>
        </p:xfrm>
        <a:graphic>
          <a:graphicData uri="http://schemas.openxmlformats.org/presentationml/2006/ole">
            <mc:AlternateContent xmlns:mc="http://schemas.openxmlformats.org/markup-compatibility/2006">
              <mc:Choice xmlns:v="urn:schemas-microsoft-com:vml" Requires="v">
                <p:oleObj spid="_x0000_s7402" name="Equation" r:id="rId5" imgW="126720" imgH="152280" progId="Equation.DSMT4">
                  <p:embed/>
                </p:oleObj>
              </mc:Choice>
              <mc:Fallback>
                <p:oleObj name="Equation" r:id="rId5" imgW="126720" imgH="152280" progId="Equation.DSMT4">
                  <p:embed/>
                  <p:pic>
                    <p:nvPicPr>
                      <p:cNvPr id="0" name=""/>
                      <p:cNvPicPr/>
                      <p:nvPr/>
                    </p:nvPicPr>
                    <p:blipFill>
                      <a:blip r:embed="rId6"/>
                      <a:stretch>
                        <a:fillRect/>
                      </a:stretch>
                    </p:blipFill>
                    <p:spPr>
                      <a:xfrm>
                        <a:off x="2922448" y="2667966"/>
                        <a:ext cx="272237" cy="32668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78242694"/>
              </p:ext>
            </p:extLst>
          </p:nvPr>
        </p:nvGraphicFramePr>
        <p:xfrm>
          <a:off x="4784014" y="2695100"/>
          <a:ext cx="557822" cy="278912"/>
        </p:xfrm>
        <a:graphic>
          <a:graphicData uri="http://schemas.openxmlformats.org/presentationml/2006/ole">
            <mc:AlternateContent xmlns:mc="http://schemas.openxmlformats.org/markup-compatibility/2006">
              <mc:Choice xmlns:v="urn:schemas-microsoft-com:vml" Requires="v">
                <p:oleObj spid="_x0000_s7403" name="Equation" r:id="rId7" imgW="380880" imgH="190440" progId="Equation.DSMT4">
                  <p:embed/>
                </p:oleObj>
              </mc:Choice>
              <mc:Fallback>
                <p:oleObj name="Equation" r:id="rId7" imgW="380880" imgH="190440" progId="Equation.DSMT4">
                  <p:embed/>
                  <p:pic>
                    <p:nvPicPr>
                      <p:cNvPr id="0" name=""/>
                      <p:cNvPicPr/>
                      <p:nvPr/>
                    </p:nvPicPr>
                    <p:blipFill>
                      <a:blip r:embed="rId8"/>
                      <a:stretch>
                        <a:fillRect/>
                      </a:stretch>
                    </p:blipFill>
                    <p:spPr>
                      <a:xfrm>
                        <a:off x="4784014" y="2695100"/>
                        <a:ext cx="557822" cy="2789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41003522"/>
              </p:ext>
            </p:extLst>
          </p:nvPr>
        </p:nvGraphicFramePr>
        <p:xfrm>
          <a:off x="929086" y="3076190"/>
          <a:ext cx="273050" cy="273050"/>
        </p:xfrm>
        <a:graphic>
          <a:graphicData uri="http://schemas.openxmlformats.org/presentationml/2006/ole">
            <mc:AlternateContent xmlns:mc="http://schemas.openxmlformats.org/markup-compatibility/2006">
              <mc:Choice xmlns:v="urn:schemas-microsoft-com:vml" Requires="v">
                <p:oleObj spid="_x0000_s7404" name="Equation" r:id="rId9" imgW="126720" imgH="126720" progId="Equation.DSMT4">
                  <p:embed/>
                </p:oleObj>
              </mc:Choice>
              <mc:Fallback>
                <p:oleObj name="Equation" r:id="rId9" imgW="126720" imgH="126720" progId="Equation.DSMT4">
                  <p:embed/>
                  <p:pic>
                    <p:nvPicPr>
                      <p:cNvPr id="0" name=""/>
                      <p:cNvPicPr/>
                      <p:nvPr/>
                    </p:nvPicPr>
                    <p:blipFill>
                      <a:blip r:embed="rId10"/>
                      <a:stretch>
                        <a:fillRect/>
                      </a:stretch>
                    </p:blipFill>
                    <p:spPr>
                      <a:xfrm>
                        <a:off x="929086" y="3076190"/>
                        <a:ext cx="273050" cy="2730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0837975"/>
              </p:ext>
            </p:extLst>
          </p:nvPr>
        </p:nvGraphicFramePr>
        <p:xfrm>
          <a:off x="2913136" y="3081667"/>
          <a:ext cx="247488" cy="296984"/>
        </p:xfrm>
        <a:graphic>
          <a:graphicData uri="http://schemas.openxmlformats.org/presentationml/2006/ole">
            <mc:AlternateContent xmlns:mc="http://schemas.openxmlformats.org/markup-compatibility/2006">
              <mc:Choice xmlns:v="urn:schemas-microsoft-com:vml" Requires="v">
                <p:oleObj spid="_x0000_s7405" name="Equation" r:id="rId11" imgW="126720" imgH="152280" progId="Equation.DSMT4">
                  <p:embed/>
                </p:oleObj>
              </mc:Choice>
              <mc:Fallback>
                <p:oleObj name="Equation" r:id="rId11" imgW="126720" imgH="152280" progId="Equation.DSMT4">
                  <p:embed/>
                  <p:pic>
                    <p:nvPicPr>
                      <p:cNvPr id="0" name=""/>
                      <p:cNvPicPr/>
                      <p:nvPr/>
                    </p:nvPicPr>
                    <p:blipFill>
                      <a:blip r:embed="rId12"/>
                      <a:stretch>
                        <a:fillRect/>
                      </a:stretch>
                    </p:blipFill>
                    <p:spPr>
                      <a:xfrm>
                        <a:off x="2913136" y="3081667"/>
                        <a:ext cx="247488" cy="29698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5789317"/>
              </p:ext>
            </p:extLst>
          </p:nvPr>
        </p:nvGraphicFramePr>
        <p:xfrm>
          <a:off x="4795864" y="3068934"/>
          <a:ext cx="563400" cy="281701"/>
        </p:xfrm>
        <a:graphic>
          <a:graphicData uri="http://schemas.openxmlformats.org/presentationml/2006/ole">
            <mc:AlternateContent xmlns:mc="http://schemas.openxmlformats.org/markup-compatibility/2006">
              <mc:Choice xmlns:v="urn:schemas-microsoft-com:vml" Requires="v">
                <p:oleObj spid="_x0000_s7406" name="Equation" r:id="rId13" imgW="380880" imgH="190440" progId="Equation.DSMT4">
                  <p:embed/>
                </p:oleObj>
              </mc:Choice>
              <mc:Fallback>
                <p:oleObj name="Equation" r:id="rId13" imgW="380880" imgH="190440" progId="Equation.DSMT4">
                  <p:embed/>
                  <p:pic>
                    <p:nvPicPr>
                      <p:cNvPr id="0" name=""/>
                      <p:cNvPicPr/>
                      <p:nvPr/>
                    </p:nvPicPr>
                    <p:blipFill>
                      <a:blip r:embed="rId14"/>
                      <a:stretch>
                        <a:fillRect/>
                      </a:stretch>
                    </p:blipFill>
                    <p:spPr>
                      <a:xfrm>
                        <a:off x="4795864" y="3068934"/>
                        <a:ext cx="563400" cy="28170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99747539"/>
              </p:ext>
            </p:extLst>
          </p:nvPr>
        </p:nvGraphicFramePr>
        <p:xfrm>
          <a:off x="929086" y="3409726"/>
          <a:ext cx="272237" cy="326682"/>
        </p:xfrm>
        <a:graphic>
          <a:graphicData uri="http://schemas.openxmlformats.org/presentationml/2006/ole">
            <mc:AlternateContent xmlns:mc="http://schemas.openxmlformats.org/markup-compatibility/2006">
              <mc:Choice xmlns:v="urn:schemas-microsoft-com:vml" Requires="v">
                <p:oleObj spid="_x0000_s7407" name="Equation" r:id="rId15" imgW="126720" imgH="152280" progId="Equation.DSMT4">
                  <p:embed/>
                </p:oleObj>
              </mc:Choice>
              <mc:Fallback>
                <p:oleObj name="Equation" r:id="rId15" imgW="126720" imgH="152280" progId="Equation.DSMT4">
                  <p:embed/>
                  <p:pic>
                    <p:nvPicPr>
                      <p:cNvPr id="0" name=""/>
                      <p:cNvPicPr/>
                      <p:nvPr/>
                    </p:nvPicPr>
                    <p:blipFill>
                      <a:blip r:embed="rId16"/>
                      <a:stretch>
                        <a:fillRect/>
                      </a:stretch>
                    </p:blipFill>
                    <p:spPr>
                      <a:xfrm>
                        <a:off x="929086" y="3409726"/>
                        <a:ext cx="272237" cy="32668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96859098"/>
              </p:ext>
            </p:extLst>
          </p:nvPr>
        </p:nvGraphicFramePr>
        <p:xfrm>
          <a:off x="2897188" y="3484149"/>
          <a:ext cx="346075" cy="349250"/>
        </p:xfrm>
        <a:graphic>
          <a:graphicData uri="http://schemas.openxmlformats.org/presentationml/2006/ole">
            <mc:AlternateContent xmlns:mc="http://schemas.openxmlformats.org/markup-compatibility/2006">
              <mc:Choice xmlns:v="urn:schemas-microsoft-com:vml" Requires="v">
                <p:oleObj spid="_x0000_s7408" name="Equation" r:id="rId17" imgW="291960" imgH="177480" progId="Equation.DSMT4">
                  <p:embed/>
                </p:oleObj>
              </mc:Choice>
              <mc:Fallback>
                <p:oleObj name="Equation" r:id="rId17" imgW="291960" imgH="177480" progId="Equation.DSMT4">
                  <p:embed/>
                  <p:pic>
                    <p:nvPicPr>
                      <p:cNvPr id="0" name=""/>
                      <p:cNvPicPr/>
                      <p:nvPr/>
                    </p:nvPicPr>
                    <p:blipFill>
                      <a:blip r:embed="rId18"/>
                      <a:stretch>
                        <a:fillRect/>
                      </a:stretch>
                    </p:blipFill>
                    <p:spPr>
                      <a:xfrm>
                        <a:off x="2897188" y="3484149"/>
                        <a:ext cx="346075" cy="34925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925255079"/>
              </p:ext>
            </p:extLst>
          </p:nvPr>
        </p:nvGraphicFramePr>
        <p:xfrm>
          <a:off x="4794194" y="3437490"/>
          <a:ext cx="657340" cy="266491"/>
        </p:xfrm>
        <a:graphic>
          <a:graphicData uri="http://schemas.openxmlformats.org/presentationml/2006/ole">
            <mc:AlternateContent xmlns:mc="http://schemas.openxmlformats.org/markup-compatibility/2006">
              <mc:Choice xmlns:v="urn:schemas-microsoft-com:vml" Requires="v">
                <p:oleObj spid="_x0000_s7409" name="Equation" r:id="rId19" imgW="469800" imgH="190440" progId="Equation.DSMT4">
                  <p:embed/>
                </p:oleObj>
              </mc:Choice>
              <mc:Fallback>
                <p:oleObj name="Equation" r:id="rId19" imgW="469800" imgH="190440" progId="Equation.DSMT4">
                  <p:embed/>
                  <p:pic>
                    <p:nvPicPr>
                      <p:cNvPr id="0" name=""/>
                      <p:cNvPicPr/>
                      <p:nvPr/>
                    </p:nvPicPr>
                    <p:blipFill>
                      <a:blip r:embed="rId20"/>
                      <a:stretch>
                        <a:fillRect/>
                      </a:stretch>
                    </p:blipFill>
                    <p:spPr>
                      <a:xfrm>
                        <a:off x="4794194" y="3437490"/>
                        <a:ext cx="657340" cy="266491"/>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58227997"/>
              </p:ext>
            </p:extLst>
          </p:nvPr>
        </p:nvGraphicFramePr>
        <p:xfrm>
          <a:off x="929085" y="3769317"/>
          <a:ext cx="272237" cy="326682"/>
        </p:xfrm>
        <a:graphic>
          <a:graphicData uri="http://schemas.openxmlformats.org/presentationml/2006/ole">
            <mc:AlternateContent xmlns:mc="http://schemas.openxmlformats.org/markup-compatibility/2006">
              <mc:Choice xmlns:v="urn:schemas-microsoft-com:vml" Requires="v">
                <p:oleObj spid="_x0000_s7410" name="Equation" r:id="rId21" imgW="126720" imgH="152280" progId="Equation.DSMT4">
                  <p:embed/>
                </p:oleObj>
              </mc:Choice>
              <mc:Fallback>
                <p:oleObj name="Equation" r:id="rId21" imgW="126720" imgH="152280" progId="Equation.DSMT4">
                  <p:embed/>
                  <p:pic>
                    <p:nvPicPr>
                      <p:cNvPr id="0" name=""/>
                      <p:cNvPicPr/>
                      <p:nvPr/>
                    </p:nvPicPr>
                    <p:blipFill>
                      <a:blip r:embed="rId22"/>
                      <a:stretch>
                        <a:fillRect/>
                      </a:stretch>
                    </p:blipFill>
                    <p:spPr>
                      <a:xfrm>
                        <a:off x="929085" y="3769317"/>
                        <a:ext cx="272237" cy="32668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201644413"/>
              </p:ext>
            </p:extLst>
          </p:nvPr>
        </p:nvGraphicFramePr>
        <p:xfrm>
          <a:off x="2874963" y="3833399"/>
          <a:ext cx="407987" cy="306387"/>
        </p:xfrm>
        <a:graphic>
          <a:graphicData uri="http://schemas.openxmlformats.org/presentationml/2006/ole">
            <mc:AlternateContent xmlns:mc="http://schemas.openxmlformats.org/markup-compatibility/2006">
              <mc:Choice xmlns:v="urn:schemas-microsoft-com:vml" Requires="v">
                <p:oleObj spid="_x0000_s7411" name="Equation" r:id="rId23" imgW="253800" imgH="190440" progId="Equation.DSMT4">
                  <p:embed/>
                </p:oleObj>
              </mc:Choice>
              <mc:Fallback>
                <p:oleObj name="Equation" r:id="rId23" imgW="253800" imgH="190440" progId="Equation.DSMT4">
                  <p:embed/>
                  <p:pic>
                    <p:nvPicPr>
                      <p:cNvPr id="0" name=""/>
                      <p:cNvPicPr/>
                      <p:nvPr/>
                    </p:nvPicPr>
                    <p:blipFill>
                      <a:blip r:embed="rId24"/>
                      <a:stretch>
                        <a:fillRect/>
                      </a:stretch>
                    </p:blipFill>
                    <p:spPr>
                      <a:xfrm>
                        <a:off x="2874963" y="3833399"/>
                        <a:ext cx="407987" cy="30638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65533793"/>
              </p:ext>
            </p:extLst>
          </p:nvPr>
        </p:nvGraphicFramePr>
        <p:xfrm>
          <a:off x="4793208" y="3812606"/>
          <a:ext cx="650832" cy="263852"/>
        </p:xfrm>
        <a:graphic>
          <a:graphicData uri="http://schemas.openxmlformats.org/presentationml/2006/ole">
            <mc:AlternateContent xmlns:mc="http://schemas.openxmlformats.org/markup-compatibility/2006">
              <mc:Choice xmlns:v="urn:schemas-microsoft-com:vml" Requires="v">
                <p:oleObj spid="_x0000_s7412" name="Equation" r:id="rId25" imgW="469800" imgH="190440" progId="Equation.DSMT4">
                  <p:embed/>
                </p:oleObj>
              </mc:Choice>
              <mc:Fallback>
                <p:oleObj name="Equation" r:id="rId25" imgW="469800" imgH="190440" progId="Equation.DSMT4">
                  <p:embed/>
                  <p:pic>
                    <p:nvPicPr>
                      <p:cNvPr id="0" name=""/>
                      <p:cNvPicPr/>
                      <p:nvPr/>
                    </p:nvPicPr>
                    <p:blipFill>
                      <a:blip r:embed="rId26"/>
                      <a:stretch>
                        <a:fillRect/>
                      </a:stretch>
                    </p:blipFill>
                    <p:spPr>
                      <a:xfrm>
                        <a:off x="4793208" y="3812606"/>
                        <a:ext cx="650832" cy="263852"/>
                      </a:xfrm>
                      <a:prstGeom prst="rect">
                        <a:avLst/>
                      </a:prstGeom>
                    </p:spPr>
                  </p:pic>
                </p:oleObj>
              </mc:Fallback>
            </mc:AlternateContent>
          </a:graphicData>
        </a:graphic>
      </p:graphicFrame>
      <p:sp>
        <p:nvSpPr>
          <p:cNvPr id="4" name="Text Placeholder 3"/>
          <p:cNvSpPr>
            <a:spLocks noGrp="1"/>
          </p:cNvSpPr>
          <p:nvPr>
            <p:ph type="body" idx="2"/>
          </p:nvPr>
        </p:nvSpPr>
        <p:spPr>
          <a:xfrm>
            <a:off x="457200" y="4269934"/>
            <a:ext cx="2500313" cy="395288"/>
          </a:xfrm>
        </p:spPr>
        <p:txBody>
          <a:bodyPr/>
          <a:lstStyle/>
          <a:p>
            <a:pPr marL="0" indent="0">
              <a:buNone/>
            </a:pPr>
            <a:r>
              <a:rPr lang="en-US" sz="2000" b="1" dirty="0">
                <a:latin typeface="+mn-lt"/>
              </a:rPr>
              <a:t>Equality operators</a:t>
            </a:r>
          </a:p>
        </p:txBody>
      </p:sp>
      <p:graphicFrame>
        <p:nvGraphicFramePr>
          <p:cNvPr id="18" name="Table 17"/>
          <p:cNvGraphicFramePr>
            <a:graphicFrameLocks noGrp="1"/>
          </p:cNvGraphicFramePr>
          <p:nvPr>
            <p:extLst>
              <p:ext uri="{D42A27DB-BD31-4B8C-83A1-F6EECF244321}">
                <p14:modId xmlns:p14="http://schemas.microsoft.com/office/powerpoint/2010/main" val="2711771760"/>
              </p:ext>
            </p:extLst>
          </p:nvPr>
        </p:nvGraphicFramePr>
        <p:xfrm>
          <a:off x="442914" y="4821290"/>
          <a:ext cx="8386765" cy="1294067"/>
        </p:xfrm>
        <a:graphic>
          <a:graphicData uri="http://schemas.openxmlformats.org/drawingml/2006/table">
            <a:tbl>
              <a:tblPr firstRow="1" bandRow="1">
                <a:tableStyleId>{40F9630F-82C1-40B7-BC3A-925EFCFF5E92}</a:tableStyleId>
              </a:tblPr>
              <a:tblGrid>
                <a:gridCol w="1957389">
                  <a:extLst>
                    <a:ext uri="{9D8B030D-6E8A-4147-A177-3AD203B41FA5}">
                      <a16:colId xmlns:a16="http://schemas.microsoft.com/office/drawing/2014/main" val="4081342509"/>
                    </a:ext>
                  </a:extLst>
                </a:gridCol>
                <a:gridCol w="1985963">
                  <a:extLst>
                    <a:ext uri="{9D8B030D-6E8A-4147-A177-3AD203B41FA5}">
                      <a16:colId xmlns:a16="http://schemas.microsoft.com/office/drawing/2014/main" val="3809297627"/>
                    </a:ext>
                  </a:extLst>
                </a:gridCol>
                <a:gridCol w="1814513">
                  <a:extLst>
                    <a:ext uri="{9D8B030D-6E8A-4147-A177-3AD203B41FA5}">
                      <a16:colId xmlns:a16="http://schemas.microsoft.com/office/drawing/2014/main" val="2274190515"/>
                    </a:ext>
                  </a:extLst>
                </a:gridCol>
                <a:gridCol w="2628900">
                  <a:extLst>
                    <a:ext uri="{9D8B030D-6E8A-4147-A177-3AD203B41FA5}">
                      <a16:colId xmlns:a16="http://schemas.microsoft.com/office/drawing/2014/main" val="3285072182"/>
                    </a:ext>
                  </a:extLst>
                </a:gridCol>
              </a:tblGrid>
              <a:tr h="531813">
                <a:tc>
                  <a:txBody>
                    <a:bodyPr/>
                    <a:lstStyle/>
                    <a:p>
                      <a:r>
                        <a:rPr lang="en-US" sz="1400" b="0" i="0" u="none" strike="noStrike" cap="none" baseline="0" dirty="0" smtClean="0">
                          <a:solidFill>
                            <a:schemeClr val="dk1"/>
                          </a:solidFill>
                          <a:latin typeface="+mn-lt"/>
                          <a:ea typeface="Arial"/>
                          <a:cs typeface="Arial"/>
                          <a:sym typeface="Arial"/>
                        </a:rPr>
                        <a:t>Algebraic relational</a:t>
                      </a:r>
                    </a:p>
                    <a:p>
                      <a:r>
                        <a:rPr lang="en-US" sz="1400" b="0" i="0" u="none" strike="noStrike" cap="none" baseline="0" dirty="0" smtClean="0">
                          <a:solidFill>
                            <a:schemeClr val="dk1"/>
                          </a:solidFill>
                          <a:latin typeface="+mn-lt"/>
                          <a:ea typeface="Arial"/>
                          <a:cs typeface="Arial"/>
                          <a:sym typeface="Arial"/>
                        </a:rPr>
                        <a:t>or equality operator</a:t>
                      </a:r>
                      <a:endParaRPr lang="en-US" sz="1400" b="1" i="0" u="none" strike="noStrike" cap="none" dirty="0" smtClean="0">
                        <a:solidFill>
                          <a:schemeClr val="dk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C++ relational or</a:t>
                      </a:r>
                    </a:p>
                    <a:p>
                      <a:r>
                        <a:rPr lang="en-US" sz="1400" b="0" i="0" u="none" strike="noStrike" cap="none" baseline="0" dirty="0" smtClean="0">
                          <a:solidFill>
                            <a:schemeClr val="dk1"/>
                          </a:solidFill>
                          <a:latin typeface="+mn-lt"/>
                          <a:ea typeface="Arial"/>
                          <a:cs typeface="Arial"/>
                          <a:sym typeface="Arial"/>
                        </a:rPr>
                        <a:t>equality operator</a:t>
                      </a:r>
                      <a:endParaRPr lang="en-US" sz="1400" b="1" i="0" u="none" strike="noStrike" cap="none" dirty="0" smtClean="0">
                        <a:solidFill>
                          <a:schemeClr val="dk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Sample C++</a:t>
                      </a:r>
                    </a:p>
                    <a:p>
                      <a:r>
                        <a:rPr lang="en-US" sz="1400" b="0" i="0" u="none" strike="noStrike" cap="none" baseline="0" dirty="0" smtClean="0">
                          <a:solidFill>
                            <a:schemeClr val="dk1"/>
                          </a:solidFill>
                          <a:latin typeface="+mn-lt"/>
                          <a:ea typeface="Arial"/>
                          <a:cs typeface="Arial"/>
                          <a:sym typeface="Arial"/>
                        </a:rPr>
                        <a:t>condition</a:t>
                      </a:r>
                      <a:endParaRPr lang="en-US" sz="1400" b="1" i="0" u="none" strike="noStrike" cap="none" dirty="0" smtClean="0">
                        <a:solidFill>
                          <a:schemeClr val="dk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Meaning of C++ condition</a:t>
                      </a:r>
                      <a:endParaRPr lang="en-US" sz="1400" b="1" i="0" u="none" strike="noStrike" cap="none" dirty="0" smtClean="0">
                        <a:solidFill>
                          <a:schemeClr val="dk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296711"/>
                  </a:ext>
                </a:extLst>
              </a:tr>
              <a:tr h="370840">
                <a:tc>
                  <a:txBody>
                    <a:bodyPr/>
                    <a:lstStyle/>
                    <a:p>
                      <a:r>
                        <a:rPr lang="en-US" sz="1200" b="0" i="0" u="none" strike="noStrike" cap="none" dirty="0" smtClean="0">
                          <a:solidFill>
                            <a:schemeClr val="bg1"/>
                          </a:solidFill>
                          <a:effectLst/>
                          <a:latin typeface="+mn-lt"/>
                          <a:ea typeface="Arial"/>
                          <a:cs typeface="Arial"/>
                          <a:sym typeface="Arial"/>
                        </a:rPr>
                        <a:t>Equals </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Equals </a:t>
                      </a:r>
                      <a:r>
                        <a:rPr lang="en-US" sz="1200" dirty="0" smtClean="0">
                          <a:solidFill>
                            <a:schemeClr val="bg1"/>
                          </a:solidFill>
                          <a:effectLst/>
                          <a:latin typeface="+mn-lt"/>
                          <a:ea typeface="Calibri" panose="020F0502020204030204" pitchFamily="34" charset="0"/>
                          <a:cs typeface="Times New Roman" panose="02020603050405020304" pitchFamily="18" charset="0"/>
                        </a:rPr>
                        <a:t>equals</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X equals equals 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equal to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365034"/>
                  </a:ext>
                </a:extLst>
              </a:tr>
              <a:tr h="370840">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not equal to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Exclamation point </a:t>
                      </a:r>
                      <a:r>
                        <a:rPr lang="en-US" sz="1200" dirty="0" smtClean="0">
                          <a:solidFill>
                            <a:schemeClr val="bg1"/>
                          </a:solidFill>
                          <a:effectLst/>
                          <a:latin typeface="+mn-lt"/>
                          <a:ea typeface="Calibri" panose="020F0502020204030204" pitchFamily="34" charset="0"/>
                          <a:cs typeface="Times New Roman" panose="02020603050405020304" pitchFamily="18" charset="0"/>
                        </a:rPr>
                        <a:t>equals</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X Exclamation point equals 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x is not equal to 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111655"/>
                  </a:ext>
                </a:extLst>
              </a:tr>
            </a:tbl>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189156089"/>
              </p:ext>
            </p:extLst>
          </p:nvPr>
        </p:nvGraphicFramePr>
        <p:xfrm>
          <a:off x="839124" y="5508434"/>
          <a:ext cx="272237" cy="245012"/>
        </p:xfrm>
        <a:graphic>
          <a:graphicData uri="http://schemas.openxmlformats.org/presentationml/2006/ole">
            <mc:AlternateContent xmlns:mc="http://schemas.openxmlformats.org/markup-compatibility/2006">
              <mc:Choice xmlns:v="urn:schemas-microsoft-com:vml" Requires="v">
                <p:oleObj spid="_x0000_s7413" name="Equation" r:id="rId27" imgW="126720" imgH="114120" progId="Equation.DSMT4">
                  <p:embed/>
                </p:oleObj>
              </mc:Choice>
              <mc:Fallback>
                <p:oleObj name="Equation" r:id="rId27" imgW="126720" imgH="114120" progId="Equation.DSMT4">
                  <p:embed/>
                  <p:pic>
                    <p:nvPicPr>
                      <p:cNvPr id="0" name=""/>
                      <p:cNvPicPr/>
                      <p:nvPr/>
                    </p:nvPicPr>
                    <p:blipFill>
                      <a:blip r:embed="rId28"/>
                      <a:stretch>
                        <a:fillRect/>
                      </a:stretch>
                    </p:blipFill>
                    <p:spPr>
                      <a:xfrm>
                        <a:off x="839124" y="5508434"/>
                        <a:ext cx="272237" cy="24501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100584759"/>
              </p:ext>
            </p:extLst>
          </p:nvPr>
        </p:nvGraphicFramePr>
        <p:xfrm>
          <a:off x="2851944" y="5433419"/>
          <a:ext cx="428625" cy="279835"/>
        </p:xfrm>
        <a:graphic>
          <a:graphicData uri="http://schemas.openxmlformats.org/presentationml/2006/ole">
            <mc:AlternateContent xmlns:mc="http://schemas.openxmlformats.org/markup-compatibility/2006">
              <mc:Choice xmlns:v="urn:schemas-microsoft-com:vml" Requires="v">
                <p:oleObj spid="_x0000_s7414" name="Equation" r:id="rId29" imgW="241200" imgH="177480" progId="Equation.DSMT4">
                  <p:embed/>
                </p:oleObj>
              </mc:Choice>
              <mc:Fallback>
                <p:oleObj name="Equation" r:id="rId29" imgW="241200" imgH="177480" progId="Equation.DSMT4">
                  <p:embed/>
                  <p:pic>
                    <p:nvPicPr>
                      <p:cNvPr id="0" name=""/>
                      <p:cNvPicPr/>
                      <p:nvPr/>
                    </p:nvPicPr>
                    <p:blipFill>
                      <a:blip r:embed="rId30"/>
                      <a:stretch>
                        <a:fillRect/>
                      </a:stretch>
                    </p:blipFill>
                    <p:spPr>
                      <a:xfrm>
                        <a:off x="2851944" y="5433419"/>
                        <a:ext cx="428625" cy="27983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704299119"/>
              </p:ext>
            </p:extLst>
          </p:nvPr>
        </p:nvGraphicFramePr>
        <p:xfrm>
          <a:off x="4597106" y="5500157"/>
          <a:ext cx="748812" cy="232965"/>
        </p:xfrm>
        <a:graphic>
          <a:graphicData uri="http://schemas.openxmlformats.org/presentationml/2006/ole">
            <mc:AlternateContent xmlns:mc="http://schemas.openxmlformats.org/markup-compatibility/2006">
              <mc:Choice xmlns:v="urn:schemas-microsoft-com:vml" Requires="v">
                <p:oleObj spid="_x0000_s7415" name="Equation" r:id="rId31" imgW="571320" imgH="177480" progId="Equation.DSMT4">
                  <p:embed/>
                </p:oleObj>
              </mc:Choice>
              <mc:Fallback>
                <p:oleObj name="Equation" r:id="rId31" imgW="571320" imgH="177480" progId="Equation.DSMT4">
                  <p:embed/>
                  <p:pic>
                    <p:nvPicPr>
                      <p:cNvPr id="0" name=""/>
                      <p:cNvPicPr/>
                      <p:nvPr/>
                    </p:nvPicPr>
                    <p:blipFill>
                      <a:blip r:embed="rId32"/>
                      <a:stretch>
                        <a:fillRect/>
                      </a:stretch>
                    </p:blipFill>
                    <p:spPr>
                      <a:xfrm>
                        <a:off x="4597106" y="5500157"/>
                        <a:ext cx="748812" cy="23296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158654539"/>
              </p:ext>
            </p:extLst>
          </p:nvPr>
        </p:nvGraphicFramePr>
        <p:xfrm>
          <a:off x="832022" y="5820563"/>
          <a:ext cx="283291" cy="283291"/>
        </p:xfrm>
        <a:graphic>
          <a:graphicData uri="http://schemas.openxmlformats.org/presentationml/2006/ole">
            <mc:AlternateContent xmlns:mc="http://schemas.openxmlformats.org/markup-compatibility/2006">
              <mc:Choice xmlns:v="urn:schemas-microsoft-com:vml" Requires="v">
                <p:oleObj spid="_x0000_s7416" name="Equation" r:id="rId33" imgW="139680" imgH="139680" progId="Equation.DSMT4">
                  <p:embed/>
                </p:oleObj>
              </mc:Choice>
              <mc:Fallback>
                <p:oleObj name="Equation" r:id="rId33" imgW="139680" imgH="139680" progId="Equation.DSMT4">
                  <p:embed/>
                  <p:pic>
                    <p:nvPicPr>
                      <p:cNvPr id="0" name=""/>
                      <p:cNvPicPr/>
                      <p:nvPr/>
                    </p:nvPicPr>
                    <p:blipFill>
                      <a:blip r:embed="rId34"/>
                      <a:stretch>
                        <a:fillRect/>
                      </a:stretch>
                    </p:blipFill>
                    <p:spPr>
                      <a:xfrm>
                        <a:off x="832022" y="5820563"/>
                        <a:ext cx="283291" cy="283291"/>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655882030"/>
              </p:ext>
            </p:extLst>
          </p:nvPr>
        </p:nvGraphicFramePr>
        <p:xfrm>
          <a:off x="2915948" y="5801155"/>
          <a:ext cx="278912" cy="241723"/>
        </p:xfrm>
        <a:graphic>
          <a:graphicData uri="http://schemas.openxmlformats.org/presentationml/2006/ole">
            <mc:AlternateContent xmlns:mc="http://schemas.openxmlformats.org/markup-compatibility/2006">
              <mc:Choice xmlns:v="urn:schemas-microsoft-com:vml" Requires="v">
                <p:oleObj spid="_x0000_s7417" name="Equation" r:id="rId35" imgW="190440" imgH="164880" progId="Equation.DSMT4">
                  <p:embed/>
                </p:oleObj>
              </mc:Choice>
              <mc:Fallback>
                <p:oleObj name="Equation" r:id="rId35" imgW="190440" imgH="164880" progId="Equation.DSMT4">
                  <p:embed/>
                  <p:pic>
                    <p:nvPicPr>
                      <p:cNvPr id="0" name=""/>
                      <p:cNvPicPr/>
                      <p:nvPr/>
                    </p:nvPicPr>
                    <p:blipFill>
                      <a:blip r:embed="rId36"/>
                      <a:stretch>
                        <a:fillRect/>
                      </a:stretch>
                    </p:blipFill>
                    <p:spPr>
                      <a:xfrm>
                        <a:off x="2915948" y="5801155"/>
                        <a:ext cx="278912" cy="241723"/>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613946469"/>
              </p:ext>
            </p:extLst>
          </p:nvPr>
        </p:nvGraphicFramePr>
        <p:xfrm>
          <a:off x="4586124" y="5805206"/>
          <a:ext cx="713624" cy="285449"/>
        </p:xfrm>
        <a:graphic>
          <a:graphicData uri="http://schemas.openxmlformats.org/presentationml/2006/ole">
            <mc:AlternateContent xmlns:mc="http://schemas.openxmlformats.org/markup-compatibility/2006">
              <mc:Choice xmlns:v="urn:schemas-microsoft-com:vml" Requires="v">
                <p:oleObj spid="_x0000_s7418" name="Equation" r:id="rId37" imgW="507960" imgH="203040" progId="Equation.DSMT4">
                  <p:embed/>
                </p:oleObj>
              </mc:Choice>
              <mc:Fallback>
                <p:oleObj name="Equation" r:id="rId37" imgW="507960" imgH="203040" progId="Equation.DSMT4">
                  <p:embed/>
                  <p:pic>
                    <p:nvPicPr>
                      <p:cNvPr id="0" name=""/>
                      <p:cNvPicPr/>
                      <p:nvPr/>
                    </p:nvPicPr>
                    <p:blipFill>
                      <a:blip r:embed="rId38"/>
                      <a:stretch>
                        <a:fillRect/>
                      </a:stretch>
                    </p:blipFill>
                    <p:spPr>
                      <a:xfrm>
                        <a:off x="4586124" y="5805206"/>
                        <a:ext cx="713624" cy="285449"/>
                      </a:xfrm>
                      <a:prstGeom prst="rect">
                        <a:avLst/>
                      </a:prstGeom>
                    </p:spPr>
                  </p:pic>
                </p:oleObj>
              </mc:Fallback>
            </mc:AlternateContent>
          </a:graphicData>
        </a:graphic>
      </p:graphicFrame>
    </p:spTree>
    <p:extLst>
      <p:ext uri="{BB962C8B-B14F-4D97-AF65-F5344CB8AC3E}">
        <p14:creationId xmlns:p14="http://schemas.microsoft.com/office/powerpoint/2010/main" val="1228280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2.1 Text-Printing Program</a:t>
            </a:r>
          </a:p>
        </p:txBody>
      </p:sp>
      <p:pic>
        <p:nvPicPr>
          <p:cNvPr id="3" name="Picture 2" descr="Computer code has 10 lines. The lines read as follows. Line 1. forward slash forward slash Fig period 2 period 1 colon fig 0 2 underscore 0 1 period c p p. Line 2. forward slash forward slash Text dash printing program period. Line 3. hash include left angle bracket i o stream right angle bracket forward slash forward slash enables program to output data to the screen. Line 4. blank. Line 5. forward slash function main begins program execution. Line 6. i n t main left parenthesis right parenthesis left brace. Line 7. Indented once. s t d colon colon c out left angle bracket left angle bracket double quote Welcome to C plus plus exclamation point back slash n double quote semicolon forward slash forward slash display message. Line 8. blank. Line 9. Indented once. return 0 semicolon forward slash forward slash indicate that program ended successfully. Line 10.right brace forward slash forward slash end function main. Computer code output reads, Welcome to C plus plus."/>
          <p:cNvPicPr>
            <a:picLocks noChangeAspect="1"/>
          </p:cNvPicPr>
          <p:nvPr/>
        </p:nvPicPr>
        <p:blipFill>
          <a:blip r:embed="rId2"/>
          <a:stretch>
            <a:fillRect/>
          </a:stretch>
        </p:blipFill>
        <p:spPr>
          <a:xfrm>
            <a:off x="466130" y="1879739"/>
            <a:ext cx="8192691" cy="3117573"/>
          </a:xfrm>
          <a:prstGeom prst="rect">
            <a:avLst/>
          </a:prstGeom>
        </p:spPr>
      </p:pic>
    </p:spTree>
    <p:extLst>
      <p:ext uri="{BB962C8B-B14F-4D97-AF65-F5344CB8AC3E}">
        <p14:creationId xmlns:p14="http://schemas.microsoft.com/office/powerpoint/2010/main" val="700446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2.3</a:t>
            </a:r>
          </a:p>
        </p:txBody>
      </p:sp>
      <p:sp>
        <p:nvSpPr>
          <p:cNvPr id="3" name="Text Placeholder 2"/>
          <p:cNvSpPr>
            <a:spLocks noGrp="1"/>
          </p:cNvSpPr>
          <p:nvPr>
            <p:ph type="body" idx="1"/>
          </p:nvPr>
        </p:nvSpPr>
        <p:spPr/>
        <p:txBody>
          <a:bodyPr/>
          <a:lstStyle/>
          <a:p>
            <a:pPr marL="0" indent="0">
              <a:buNone/>
            </a:pPr>
            <a:r>
              <a:rPr lang="en-US" sz="2400" dirty="0">
                <a:latin typeface="+mn-lt"/>
              </a:rPr>
              <a:t>Reversing the order of the pair of symbols in the operators !=, &gt;= and &lt;= (by writing </a:t>
            </a:r>
            <a:r>
              <a:rPr lang="en-US" sz="2400" dirty="0" smtClean="0">
                <a:latin typeface="+mn-lt"/>
              </a:rPr>
              <a:t>them as </a:t>
            </a:r>
            <a:r>
              <a:rPr lang="en-US" sz="2400" dirty="0">
                <a:latin typeface="+mn-lt"/>
              </a:rPr>
              <a:t>=!, =&gt; and =&lt;, respectively) is normally a syntax error. In some cases, writing != as </a:t>
            </a:r>
            <a:r>
              <a:rPr lang="en-US" sz="2400" dirty="0" smtClean="0">
                <a:latin typeface="+mn-lt"/>
              </a:rPr>
              <a:t>=! will </a:t>
            </a:r>
            <a:r>
              <a:rPr lang="en-US" sz="2400" dirty="0">
                <a:latin typeface="+mn-lt"/>
              </a:rPr>
              <a:t>not be a syntax error, but almost certainly will be a </a:t>
            </a:r>
            <a:r>
              <a:rPr lang="en-US" sz="2400" b="1" dirty="0">
                <a:latin typeface="+mn-lt"/>
              </a:rPr>
              <a:t>logic error </a:t>
            </a:r>
            <a:r>
              <a:rPr lang="en-US" sz="2400" dirty="0">
                <a:latin typeface="+mn-lt"/>
              </a:rPr>
              <a:t>that has an effect </a:t>
            </a:r>
            <a:r>
              <a:rPr lang="en-US" sz="2400" dirty="0" smtClean="0">
                <a:latin typeface="+mn-lt"/>
              </a:rPr>
              <a:t>at execution </a:t>
            </a:r>
            <a:r>
              <a:rPr lang="en-US" sz="2400" dirty="0">
                <a:latin typeface="+mn-lt"/>
              </a:rPr>
              <a:t>time. You’ll understand why when you learn about logical operators </a:t>
            </a:r>
            <a:r>
              <a:rPr lang="en-US" sz="2400" dirty="0" smtClean="0">
                <a:latin typeface="+mn-lt"/>
              </a:rPr>
              <a:t>in Chapter </a:t>
            </a:r>
            <a:r>
              <a:rPr lang="en-US" sz="2400" dirty="0">
                <a:latin typeface="+mn-lt"/>
              </a:rPr>
              <a:t>5. A </a:t>
            </a:r>
            <a:r>
              <a:rPr lang="en-US" sz="2400" b="1" dirty="0">
                <a:latin typeface="+mn-lt"/>
              </a:rPr>
              <a:t>fatal logic error </a:t>
            </a:r>
            <a:r>
              <a:rPr lang="en-US" sz="2400" dirty="0">
                <a:latin typeface="+mn-lt"/>
              </a:rPr>
              <a:t>causes a program to fail and terminate prematurely. </a:t>
            </a:r>
            <a:r>
              <a:rPr lang="en-US" sz="2400" dirty="0" smtClean="0">
                <a:latin typeface="+mn-lt"/>
              </a:rPr>
              <a:t>A </a:t>
            </a:r>
            <a:r>
              <a:rPr lang="en-US" sz="2400" b="1" dirty="0" smtClean="0">
                <a:latin typeface="+mn-lt"/>
              </a:rPr>
              <a:t>nonfatal </a:t>
            </a:r>
            <a:r>
              <a:rPr lang="en-US" sz="2400" b="1" dirty="0">
                <a:latin typeface="+mn-lt"/>
              </a:rPr>
              <a:t>logic error </a:t>
            </a:r>
            <a:r>
              <a:rPr lang="en-US" sz="2400" dirty="0">
                <a:latin typeface="+mn-lt"/>
              </a:rPr>
              <a:t>allows a program to continue executing, but usually produces </a:t>
            </a:r>
            <a:r>
              <a:rPr lang="en-US" sz="2400" dirty="0" smtClean="0">
                <a:latin typeface="+mn-lt"/>
              </a:rPr>
              <a:t>incorrect results</a:t>
            </a:r>
            <a:r>
              <a:rPr lang="en-US" sz="2400" dirty="0">
                <a:latin typeface="+mn-lt"/>
              </a:rPr>
              <a:t>.</a:t>
            </a:r>
          </a:p>
        </p:txBody>
      </p:sp>
    </p:spTree>
    <p:extLst>
      <p:ext uri="{BB962C8B-B14F-4D97-AF65-F5344CB8AC3E}">
        <p14:creationId xmlns:p14="http://schemas.microsoft.com/office/powerpoint/2010/main" val="2844542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2.4</a:t>
            </a:r>
          </a:p>
        </p:txBody>
      </p:sp>
      <p:sp>
        <p:nvSpPr>
          <p:cNvPr id="3" name="Text Placeholder 2"/>
          <p:cNvSpPr>
            <a:spLocks noGrp="1"/>
          </p:cNvSpPr>
          <p:nvPr>
            <p:ph type="body" idx="1"/>
          </p:nvPr>
        </p:nvSpPr>
        <p:spPr/>
        <p:txBody>
          <a:bodyPr/>
          <a:lstStyle/>
          <a:p>
            <a:pPr marL="0" indent="0">
              <a:buNone/>
            </a:pPr>
            <a:r>
              <a:rPr lang="en-US" sz="2400" dirty="0">
                <a:latin typeface="+mn-lt"/>
              </a:rPr>
              <a:t>Confusing the equality operator == with the assignment operator = results in logic </a:t>
            </a:r>
            <a:r>
              <a:rPr lang="en-US" sz="2400" dirty="0" smtClean="0">
                <a:latin typeface="+mn-lt"/>
              </a:rPr>
              <a:t>errors. We </a:t>
            </a:r>
            <a:r>
              <a:rPr lang="en-US" sz="2400" dirty="0">
                <a:latin typeface="+mn-lt"/>
              </a:rPr>
              <a:t>like to read the equality operator as “is equal to” or “double equals,” and the </a:t>
            </a:r>
            <a:r>
              <a:rPr lang="en-US" sz="2400" dirty="0" smtClean="0">
                <a:latin typeface="+mn-lt"/>
              </a:rPr>
              <a:t>assignment operator </a:t>
            </a:r>
            <a:r>
              <a:rPr lang="en-US" sz="2400" dirty="0">
                <a:latin typeface="+mn-lt"/>
              </a:rPr>
              <a:t>as “gets” or “gets the value of” or “is assigned the value of.” As you’ll see </a:t>
            </a:r>
            <a:r>
              <a:rPr lang="en-US" sz="2400" dirty="0" smtClean="0">
                <a:latin typeface="+mn-lt"/>
              </a:rPr>
              <a:t>in Section </a:t>
            </a:r>
            <a:r>
              <a:rPr lang="en-US" sz="2400" dirty="0">
                <a:latin typeface="+mn-lt"/>
              </a:rPr>
              <a:t>5.12, confusing these operators may not necessarily cause an easy-to-recognize </a:t>
            </a:r>
            <a:r>
              <a:rPr lang="en-US" sz="2400" dirty="0" smtClean="0">
                <a:latin typeface="+mn-lt"/>
              </a:rPr>
              <a:t>syntax error</a:t>
            </a:r>
            <a:r>
              <a:rPr lang="en-US" sz="2400" dirty="0">
                <a:latin typeface="+mn-lt"/>
              </a:rPr>
              <a:t>, but may cause subtle logic errors.</a:t>
            </a:r>
          </a:p>
        </p:txBody>
      </p:sp>
    </p:spTree>
    <p:extLst>
      <p:ext uri="{BB962C8B-B14F-4D97-AF65-F5344CB8AC3E}">
        <p14:creationId xmlns:p14="http://schemas.microsoft.com/office/powerpoint/2010/main" val="3503873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Operators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6)</a:t>
            </a:r>
            <a:endParaRPr lang="en-US" dirty="0"/>
          </a:p>
        </p:txBody>
      </p:sp>
      <p:sp>
        <p:nvSpPr>
          <p:cNvPr id="3" name="Text Placeholder 2"/>
          <p:cNvSpPr>
            <a:spLocks noGrp="1"/>
          </p:cNvSpPr>
          <p:nvPr>
            <p:ph type="body" idx="1"/>
          </p:nvPr>
        </p:nvSpPr>
        <p:spPr/>
        <p:txBody>
          <a:bodyPr/>
          <a:lstStyle/>
          <a:p>
            <a:pPr eaLnBrk="1" hangingPunct="1"/>
            <a:r>
              <a:rPr lang="en-US" altLang="en-US" sz="2400" dirty="0" smtClean="0">
                <a:solidFill>
                  <a:srgbClr val="000000"/>
                </a:solidFill>
                <a:latin typeface="+mn-lt"/>
              </a:rPr>
              <a:t>Figure </a:t>
            </a:r>
            <a:r>
              <a:rPr lang="en-US" altLang="en-US" sz="2400" dirty="0">
                <a:solidFill>
                  <a:srgbClr val="000000"/>
                </a:solidFill>
                <a:latin typeface="+mn-lt"/>
              </a:rPr>
              <a:t>2.12 uses six </a:t>
            </a:r>
            <a:r>
              <a:rPr lang="en-US" altLang="en-US" sz="2400" dirty="0">
                <a:solidFill>
                  <a:srgbClr val="000000"/>
                </a:solidFill>
                <a:latin typeface="Consolas" panose="020B0609020204030204" pitchFamily="49" charset="0"/>
              </a:rPr>
              <a:t>if</a:t>
            </a:r>
            <a:r>
              <a:rPr lang="en-US" altLang="en-US" sz="2400" dirty="0">
                <a:solidFill>
                  <a:srgbClr val="000000"/>
                </a:solidFill>
                <a:latin typeface="+mn-lt"/>
              </a:rPr>
              <a:t> statements to compare two numbers input by the user.</a:t>
            </a:r>
          </a:p>
          <a:p>
            <a:pPr eaLnBrk="1" hangingPunct="1"/>
            <a:r>
              <a:rPr lang="en-US" altLang="en-US" sz="2400" dirty="0">
                <a:solidFill>
                  <a:srgbClr val="000000"/>
                </a:solidFill>
                <a:latin typeface="+mn-lt"/>
              </a:rPr>
              <a:t>If the condition in any of these </a:t>
            </a:r>
            <a:r>
              <a:rPr lang="en-US" altLang="en-US" sz="2400" dirty="0">
                <a:solidFill>
                  <a:srgbClr val="000000"/>
                </a:solidFill>
                <a:latin typeface="Consolas" panose="020B0609020204030204" pitchFamily="49" charset="0"/>
              </a:rPr>
              <a:t>if</a:t>
            </a:r>
            <a:r>
              <a:rPr lang="en-US" altLang="en-US" sz="2400" dirty="0">
                <a:solidFill>
                  <a:srgbClr val="000000"/>
                </a:solidFill>
                <a:latin typeface="+mn-lt"/>
              </a:rPr>
              <a:t> statements is satisfied, the output statement associated with that </a:t>
            </a:r>
            <a:r>
              <a:rPr lang="en-US" altLang="en-US" sz="2400" dirty="0">
                <a:solidFill>
                  <a:srgbClr val="000000"/>
                </a:solidFill>
                <a:latin typeface="Consolas" panose="020B0609020204030204" pitchFamily="49" charset="0"/>
              </a:rPr>
              <a:t>if</a:t>
            </a:r>
            <a:r>
              <a:rPr lang="en-US" altLang="en-US" sz="2400" dirty="0">
                <a:solidFill>
                  <a:srgbClr val="000000"/>
                </a:solidFill>
                <a:latin typeface="+mn-lt"/>
              </a:rPr>
              <a:t> statement executes.</a:t>
            </a:r>
          </a:p>
          <a:p>
            <a:pPr eaLnBrk="1" hangingPunct="1"/>
            <a:r>
              <a:rPr lang="en-US" altLang="en-US" sz="2400" dirty="0">
                <a:solidFill>
                  <a:srgbClr val="000000"/>
                </a:solidFill>
                <a:latin typeface="+mn-lt"/>
              </a:rPr>
              <a:t>Figure 2.13 shows the program and the input/output dialogs of three sample executions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886689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smtClean="0"/>
              <a:t>Figure 2.13 </a:t>
            </a:r>
            <a:r>
              <a:rPr lang="en-US" sz="2800" dirty="0"/>
              <a:t>Comparing Integers Using </a:t>
            </a:r>
            <a:r>
              <a:rPr lang="en-US" sz="2800" dirty="0" smtClean="0"/>
              <a:t>If Statements</a:t>
            </a:r>
            <a:r>
              <a:rPr lang="en-US" sz="2800" dirty="0"/>
              <a:t>, Relational Operators and Equality </a:t>
            </a:r>
            <a:r>
              <a:rPr lang="en-US" sz="2800" dirty="0" smtClean="0"/>
              <a:t>Operators </a:t>
            </a:r>
            <a:r>
              <a:rPr lang="en-US" sz="2000" b="0" dirty="0" smtClean="0"/>
              <a:t>(1 of 3)</a:t>
            </a:r>
            <a:endParaRPr lang="en-US" sz="2000" b="0" dirty="0"/>
          </a:p>
        </p:txBody>
      </p:sp>
      <p:pic>
        <p:nvPicPr>
          <p:cNvPr id="5" name="Picture 4" descr="Computer code has 41 lines. The lines read as follows. Line 1. forward slash forward slash F i g period 2 period 13 colon f i g 0 2 underscore 13 period c p p. Line 2. forward slash forward slash Comparing integers using if statements comma relational operators. Line 3. forward slash forward slash and equality operators period. Line 4. hash include left angle bracket i o stream right angle bracket forward slash forward slash enables program to perform input and output. Line 5. blank. Line 6. using s t d colon colon c out semicolon forward slash forward slash program uses c out. Line 7. using s t d colon colon c in semicolon forward slash forward slash program uses c in. Line 8. using s t d colon colon end l semicolon forward slash forward slash program uses end l. lines 6 to 8 are highlighted. Line 9. blank. Line 10. forward slash forward slash function main begins program execution. Line 11. i n t main left parenthesis right parenthesis left brace. Line 12, indented once. i n t number 1 left brace 0 right brace semicolon forward slash forward slash first integer to compare left parenthesis initialized to 0 right parenthesis. Line 13, indented once. i n t number 2 left brace 0 right brace semicolon forward slash forward slash second integer to compare left parenthesis initialized to 0 right parenthesis. Line 14. blank. Line 15, indented once. c out left angle bracket left angle bracket double quote Enter two integers to compare colon double quote semicolon forward slash forward slash prompt user for data. Line 16, indented once. c in right angle bracket right angle bracket number 1 right angle bracket right angle bracket number 2 semicolon forward slash forward slash read two integers from user. This line is highlighted. Line 17. blank. Line 18, indented once. if left parenthesis number 1 equals equals number 2 right parenthesis left brace. Line 19, indented twice. c out left angle bracket left angle bracket number 1 left angle bracket left angle bracket double quote equals equals double quote left angle bracket left angle bracket number 2 left angle bracket left angle bracket end l semicolon. Line 20, indented once. right brace. Lines 18 to 20 are highlighted. Line 21. emp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68" y="1677107"/>
            <a:ext cx="7658664" cy="4321588"/>
          </a:xfrm>
          <a:prstGeom prst="rect">
            <a:avLst/>
          </a:prstGeom>
        </p:spPr>
      </p:pic>
    </p:spTree>
    <p:extLst>
      <p:ext uri="{BB962C8B-B14F-4D97-AF65-F5344CB8AC3E}">
        <p14:creationId xmlns:p14="http://schemas.microsoft.com/office/powerpoint/2010/main" val="39165565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sz="2800" dirty="0"/>
              <a:t>Figure 2.13 Comparing Integers Using If Statements, Relational Operators and Equality </a:t>
            </a:r>
            <a:r>
              <a:rPr lang="en-IN" sz="2800" dirty="0" smtClean="0"/>
              <a:t>Operators </a:t>
            </a:r>
            <a:r>
              <a:rPr lang="en-US" sz="2000" b="0" dirty="0" smtClean="0"/>
              <a:t>(2 of 3)</a:t>
            </a:r>
            <a:endParaRPr lang="en-US" sz="2000" b="0" dirty="0"/>
          </a:p>
        </p:txBody>
      </p:sp>
      <p:pic>
        <p:nvPicPr>
          <p:cNvPr id="4" name="Picture 3" descr="The code continues. Line 22, indented once. if left parenthesis number 1 exclamation point equals number 2 right parenthesis left brace. Line 23, indented twice. c out left angle bracket left angle bracket number 1 left angle bracket left angle bracket double quote exclamation point equals double quote left angle bracket left angle bracket number 2 left angle bracket left angle bracket end l semicolon. Line 24, indented once. right brace. Line 25. empty. Line 26, indented once. if left parenthesis number 1 Left angle bracket number 2 right parenthesis left brace. Line 27, indented twice. c out left angle bracket left angle bracket number 1 left angle bracket left angle bracket double quote Left angle bracket double quote left angle bracket left angle bracket number 2 left angle bracket left angle bracket end l semicolon. Line 28, indented once. right brace. Line 29. blank. Line 30, indented once. if left parenthesis number 1 Right angle bracket number 2 right parenthesis left brace. Line 31, indented twice. c out left angle bracket left angle bracket number 1 left angle bracket left angle bracket double quote Right angle bracket double quote left angle bracket left angle bracket number 2 left angle bracket left angle bracket end l semicolon. Line 32, indented once. right brace. Line 33. blank. Line 34, indented once. if left parenthesis number 1 less than or equal to number right parenthesis left brace. Line 35, indented twice. c out left angle bracket left angle bracket number 1 left angle bracket left angle bracket double quote less than or equal to double quote left angle bracket left angle bracket number 2 left angle bracket left angle bracket end l semicolon. Line 36, indented once. right brace. Line 37. blank. Line 38, indented once. if left parenthesis number 1 greater than or equal to number 2 right parenthesis left brace. Line 39, indented twice. c out left angle bracket left angle bracket number 1 left angle bracket left angle bracket double quote greater than or equal to double quote left angle bracket left angle bracket number2 left angle bracket left angle bracket end l semicolon. Line 40, indented once. right brace. Line 41. right brace forward slash forward slash end function main."/>
          <p:cNvPicPr>
            <a:picLocks noChangeAspect="1"/>
          </p:cNvPicPr>
          <p:nvPr/>
        </p:nvPicPr>
        <p:blipFill rotWithShape="1">
          <a:blip r:embed="rId2">
            <a:extLst>
              <a:ext uri="{28A0092B-C50C-407E-A947-70E740481C1C}">
                <a14:useLocalDpi xmlns:a14="http://schemas.microsoft.com/office/drawing/2010/main" val="0"/>
              </a:ext>
            </a:extLst>
          </a:blip>
          <a:srcRect t="26" r="10452" b="1"/>
          <a:stretch/>
        </p:blipFill>
        <p:spPr>
          <a:xfrm>
            <a:off x="1044875" y="1702278"/>
            <a:ext cx="7054249" cy="4385501"/>
          </a:xfrm>
          <a:prstGeom prst="rect">
            <a:avLst/>
          </a:prstGeom>
        </p:spPr>
      </p:pic>
    </p:spTree>
    <p:extLst>
      <p:ext uri="{BB962C8B-B14F-4D97-AF65-F5344CB8AC3E}">
        <p14:creationId xmlns:p14="http://schemas.microsoft.com/office/powerpoint/2010/main" val="26517413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a:t>Figure 2.13 Comparing Integers Using If Statements, Relational Operators and Equality Operators </a:t>
            </a:r>
            <a:r>
              <a:rPr lang="en-US" sz="2000" b="0" dirty="0" smtClean="0"/>
              <a:t>(3 </a:t>
            </a:r>
            <a:r>
              <a:rPr lang="en-US" sz="2000" b="0" dirty="0"/>
              <a:t>of 3)</a:t>
            </a:r>
            <a:endParaRPr lang="en-US" sz="2000" dirty="0"/>
          </a:p>
        </p:txBody>
      </p:sp>
      <p:pic>
        <p:nvPicPr>
          <p:cNvPr id="4" name="Picture 3" descr="Computer code output has 4 lines. The lines read as follows. Line 1. Enter two integers to compare colon 3 7. Line 2. 3 exclamation point equals 7. Line 3. 3 Left angle bracket 7. Line 4. 3 less than or equal to 7. Computer code output has 4 lines. The lines read as follows. Line 1. Enter two integers to compare colon 22 12. Line 2. 22 exclamation point equals 12. Line 3. 22 Right angle bracket 12. Line 4. 22 greater than or equal to 12. Computer code output has 4 lines. The lines read as follows. Line 1. Enter two integers to compare colon 7 7. Line 2. 7 equals equals 7. Line 3. 7 less than or equal to 7. Line 4. 7 greater than or equal to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2" y="1864975"/>
            <a:ext cx="7881836" cy="3934233"/>
          </a:xfrm>
          <a:prstGeom prst="rect">
            <a:avLst/>
          </a:prstGeom>
        </p:spPr>
      </p:pic>
    </p:spTree>
    <p:extLst>
      <p:ext uri="{BB962C8B-B14F-4D97-AF65-F5344CB8AC3E}">
        <p14:creationId xmlns:p14="http://schemas.microsoft.com/office/powerpoint/2010/main" val="18747482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Operators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6)</a:t>
            </a:r>
            <a:endParaRPr lang="en-US" dirty="0"/>
          </a:p>
        </p:txBody>
      </p:sp>
      <p:sp>
        <p:nvSpPr>
          <p:cNvPr id="3" name="Text Placeholder 2"/>
          <p:cNvSpPr>
            <a:spLocks noGrp="1"/>
          </p:cNvSpPr>
          <p:nvPr>
            <p:ph idx="1"/>
          </p:nvPr>
        </p:nvSpPr>
        <p:spPr>
          <a:xfrm>
            <a:off x="457200" y="1600201"/>
            <a:ext cx="8229600" cy="1956916"/>
          </a:xfrm>
        </p:spPr>
        <p:txBody>
          <a:bodyPr/>
          <a:lstStyle/>
          <a:p>
            <a:pPr indent="-256032" eaLnBrk="1" hangingPunct="1"/>
            <a:r>
              <a:rPr lang="en-US" altLang="en-US" sz="2000" b="1" dirty="0">
                <a:solidFill>
                  <a:schemeClr val="bg2"/>
                </a:solidFill>
                <a:latin typeface="Consolas" panose="020B0609020204030204" pitchFamily="49" charset="0"/>
              </a:rPr>
              <a:t>using</a:t>
            </a:r>
            <a:r>
              <a:rPr lang="en-US" altLang="en-US" sz="2000" dirty="0">
                <a:solidFill>
                  <a:srgbClr val="0000FF"/>
                </a:solidFill>
                <a:latin typeface="+mn-lt"/>
              </a:rPr>
              <a:t> </a:t>
            </a:r>
            <a:r>
              <a:rPr lang="en-US" altLang="en-US" sz="2000" b="1" dirty="0">
                <a:solidFill>
                  <a:schemeClr val="bg2"/>
                </a:solidFill>
                <a:latin typeface="+mn-lt"/>
              </a:rPr>
              <a:t>declarations</a:t>
            </a:r>
            <a:r>
              <a:rPr lang="en-US" altLang="en-US" sz="2000" dirty="0">
                <a:solidFill>
                  <a:srgbClr val="000000"/>
                </a:solidFill>
                <a:latin typeface="+mn-lt"/>
              </a:rPr>
              <a:t> eliminate the need to repeat the </a:t>
            </a:r>
            <a:r>
              <a:rPr lang="en-US" altLang="en-US" sz="2000" dirty="0">
                <a:solidFill>
                  <a:srgbClr val="000000"/>
                </a:solidFill>
                <a:latin typeface="Consolas" panose="020B0609020204030204" pitchFamily="49" charset="0"/>
              </a:rPr>
              <a:t>std:: </a:t>
            </a:r>
            <a:r>
              <a:rPr lang="en-US" altLang="en-US" sz="2000" dirty="0">
                <a:solidFill>
                  <a:srgbClr val="000000"/>
                </a:solidFill>
                <a:latin typeface="+mn-lt"/>
              </a:rPr>
              <a:t>prefix.</a:t>
            </a:r>
          </a:p>
          <a:p>
            <a:pPr lvl="1" indent="-283464" eaLnBrk="1" hangingPunct="1"/>
            <a:r>
              <a:rPr lang="en-US" altLang="en-US" sz="2000" dirty="0">
                <a:solidFill>
                  <a:srgbClr val="000000"/>
                </a:solidFill>
                <a:latin typeface="+mn-lt"/>
              </a:rPr>
              <a:t>Can write </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out</a:t>
            </a:r>
            <a:r>
              <a:rPr lang="en-US" altLang="en-US" sz="2000" dirty="0" smtClean="0">
                <a:solidFill>
                  <a:srgbClr val="000000"/>
                </a:solidFill>
                <a:latin typeface="+mn-lt"/>
              </a:rPr>
              <a:t> </a:t>
            </a:r>
            <a:r>
              <a:rPr lang="en-US" altLang="en-US" sz="2000" dirty="0">
                <a:solidFill>
                  <a:srgbClr val="000000"/>
                </a:solidFill>
                <a:latin typeface="+mn-lt"/>
              </a:rPr>
              <a:t>instead of </a:t>
            </a:r>
            <a:r>
              <a:rPr lang="en-US" altLang="en-US" sz="2000" dirty="0">
                <a:solidFill>
                  <a:srgbClr val="000000"/>
                </a:solidFill>
                <a:latin typeface="Consolas" panose="020B0609020204030204" pitchFamily="49" charset="0"/>
              </a:rPr>
              <a:t>std::</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out</a:t>
            </a:r>
            <a:r>
              <a:rPr lang="en-US" altLang="en-US" sz="2000" dirty="0">
                <a:solidFill>
                  <a:srgbClr val="000000"/>
                </a:solidFill>
                <a:latin typeface="+mn-lt"/>
              </a:rPr>
              <a:t>, </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in</a:t>
            </a:r>
            <a:r>
              <a:rPr lang="en-US" altLang="en-US" sz="2000" dirty="0" smtClean="0">
                <a:solidFill>
                  <a:srgbClr val="000000"/>
                </a:solidFill>
                <a:latin typeface="+mn-lt"/>
              </a:rPr>
              <a:t> </a:t>
            </a:r>
            <a:r>
              <a:rPr lang="en-US" altLang="en-US" sz="2000" dirty="0">
                <a:solidFill>
                  <a:srgbClr val="000000"/>
                </a:solidFill>
                <a:latin typeface="+mn-lt"/>
              </a:rPr>
              <a:t>instead of </a:t>
            </a:r>
            <a:r>
              <a:rPr lang="en-US" altLang="en-US" sz="2000" dirty="0">
                <a:solidFill>
                  <a:srgbClr val="000000"/>
                </a:solidFill>
                <a:latin typeface="Consolas" panose="020B0609020204030204" pitchFamily="49" charset="0"/>
              </a:rPr>
              <a:t>std::</a:t>
            </a:r>
            <a:r>
              <a:rPr lang="en-US" altLang="en-US" sz="2000" dirty="0" smtClean="0">
                <a:solidFill>
                  <a:srgbClr val="000000"/>
                </a:solidFill>
                <a:latin typeface="Consolas" panose="020B0609020204030204" pitchFamily="49" charset="0"/>
              </a:rPr>
              <a:t>c</a:t>
            </a:r>
            <a:r>
              <a:rPr lang="en-US" altLang="en-US" sz="100" dirty="0" smtClean="0">
                <a:solidFill>
                  <a:srgbClr val="000000"/>
                </a:solidFill>
                <a:latin typeface="Consolas" panose="020B0609020204030204" pitchFamily="49" charset="0"/>
              </a:rPr>
              <a:t> </a:t>
            </a:r>
            <a:r>
              <a:rPr lang="en-US" altLang="en-US" sz="2000" dirty="0" smtClean="0">
                <a:solidFill>
                  <a:srgbClr val="000000"/>
                </a:solidFill>
                <a:latin typeface="Consolas" panose="020B0609020204030204" pitchFamily="49" charset="0"/>
              </a:rPr>
              <a:t>in </a:t>
            </a:r>
            <a:r>
              <a:rPr lang="en-US" altLang="en-US" sz="2000" dirty="0">
                <a:solidFill>
                  <a:srgbClr val="000000"/>
                </a:solidFill>
                <a:latin typeface="+mn-lt"/>
              </a:rPr>
              <a:t>and </a:t>
            </a:r>
            <a:r>
              <a:rPr lang="en-US" altLang="en-US" sz="2000" dirty="0">
                <a:solidFill>
                  <a:srgbClr val="000000"/>
                </a:solidFill>
                <a:latin typeface="Consolas" panose="020B0609020204030204" pitchFamily="49" charset="0"/>
              </a:rPr>
              <a:t>endl</a:t>
            </a:r>
            <a:r>
              <a:rPr lang="en-US" altLang="en-US" sz="2000" dirty="0">
                <a:solidFill>
                  <a:srgbClr val="000000"/>
                </a:solidFill>
                <a:latin typeface="+mn-lt"/>
              </a:rPr>
              <a:t> instead of </a:t>
            </a:r>
            <a:r>
              <a:rPr lang="en-US" altLang="en-US" sz="2000" dirty="0">
                <a:solidFill>
                  <a:srgbClr val="000000"/>
                </a:solidFill>
                <a:latin typeface="Consolas" panose="020B0609020204030204" pitchFamily="49" charset="0"/>
              </a:rPr>
              <a:t>std::endl</a:t>
            </a:r>
            <a:r>
              <a:rPr lang="en-US" altLang="en-US" sz="2000" dirty="0">
                <a:solidFill>
                  <a:srgbClr val="000000"/>
                </a:solidFill>
                <a:latin typeface="+mn-lt"/>
              </a:rPr>
              <a:t>, respectively, in the remainder of the program. </a:t>
            </a:r>
          </a:p>
          <a:p>
            <a:pPr indent="-256032" eaLnBrk="1" hangingPunct="1"/>
            <a:r>
              <a:rPr lang="en-US" altLang="en-US" sz="2000" dirty="0" smtClean="0">
                <a:solidFill>
                  <a:srgbClr val="000000"/>
                </a:solidFill>
                <a:latin typeface="+mn-lt"/>
              </a:rPr>
              <a:t>Many programmers prefer to use the declaration</a:t>
            </a:r>
          </a:p>
        </p:txBody>
      </p:sp>
      <p:sp>
        <p:nvSpPr>
          <p:cNvPr id="4" name="Content Placeholder 3"/>
          <p:cNvSpPr>
            <a:spLocks noGrp="1"/>
          </p:cNvSpPr>
          <p:nvPr>
            <p:ph idx="13"/>
          </p:nvPr>
        </p:nvSpPr>
        <p:spPr>
          <a:xfrm>
            <a:off x="457200" y="3771485"/>
            <a:ext cx="8229600" cy="2163763"/>
          </a:xfrm>
        </p:spPr>
        <p:txBody>
          <a:bodyPr/>
          <a:lstStyle/>
          <a:p>
            <a:pPr lvl="2" eaLnBrk="1" hangingPunct="1">
              <a:buFont typeface="Wingdings 2" panose="05020102010507070707" pitchFamily="18" charset="2"/>
              <a:buNone/>
            </a:pPr>
            <a:r>
              <a:rPr lang="en-US" altLang="en-US" sz="2000" b="1" dirty="0">
                <a:solidFill>
                  <a:schemeClr val="bg2"/>
                </a:solidFill>
                <a:latin typeface="Consolas" panose="020B0609020204030204" pitchFamily="49" charset="0"/>
              </a:rPr>
              <a:t>using namespace std;</a:t>
            </a:r>
          </a:p>
          <a:p>
            <a:pPr marL="401638" indent="0" eaLnBrk="1" hangingPunct="1">
              <a:buFont typeface="Wingdings 3" panose="05040102010807070707" pitchFamily="18" charset="2"/>
              <a:buNone/>
            </a:pPr>
            <a:r>
              <a:rPr lang="en-US" altLang="en-US" sz="2000" dirty="0">
                <a:solidFill>
                  <a:srgbClr val="000000"/>
                </a:solidFill>
                <a:latin typeface="+mn-lt"/>
              </a:rPr>
              <a:t>which enables a program to use all the names in any standard C++ header file (such as </a:t>
            </a:r>
            <a:r>
              <a:rPr lang="en-US" altLang="en-US" sz="2000" dirty="0">
                <a:solidFill>
                  <a:srgbClr val="000000"/>
                </a:solidFill>
                <a:latin typeface="Consolas" panose="020B0609020204030204" pitchFamily="49" charset="0"/>
              </a:rPr>
              <a:t>&lt;iostream&gt;</a:t>
            </a:r>
            <a:r>
              <a:rPr lang="en-US" altLang="en-US" sz="2000" dirty="0">
                <a:solidFill>
                  <a:srgbClr val="000000"/>
                </a:solidFill>
                <a:latin typeface="+mn-lt"/>
              </a:rPr>
              <a:t>)that a program might include.</a:t>
            </a:r>
          </a:p>
          <a:p>
            <a:pPr indent="-256032"/>
            <a:r>
              <a:rPr lang="en-US" altLang="en-US" sz="2000" dirty="0">
                <a:solidFill>
                  <a:srgbClr val="000000"/>
                </a:solidFill>
                <a:latin typeface="+mn-lt"/>
              </a:rPr>
              <a:t>From this point forward in the book, we’ll use the preceding declaration in our programs</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1567424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Operators </a:t>
            </a:r>
            <a:r>
              <a:rPr lang="en-US" sz="2000" b="0" dirty="0" smtClean="0">
                <a:solidFill>
                  <a:schemeClr val="tx2"/>
                </a:solidFill>
                <a:latin typeface="Times New Roman" panose="02020603050405020304" pitchFamily="18" charset="0"/>
                <a:cs typeface="Times New Roman" panose="02020603050405020304" pitchFamily="18" charset="0"/>
              </a:rPr>
              <a:t>(4 </a:t>
            </a:r>
            <a:r>
              <a:rPr lang="en-US" sz="2000" b="0" dirty="0">
                <a:solidFill>
                  <a:schemeClr val="tx2"/>
                </a:solidFill>
                <a:latin typeface="Times New Roman" panose="02020603050405020304" pitchFamily="18" charset="0"/>
                <a:cs typeface="Times New Roman" panose="02020603050405020304" pitchFamily="18" charset="0"/>
              </a:rPr>
              <a:t>of 6)</a:t>
            </a:r>
            <a:endParaRPr lang="en-US"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solidFill>
                  <a:srgbClr val="000000"/>
                </a:solidFill>
                <a:latin typeface="+mn-lt"/>
              </a:rPr>
              <a:t>Each </a:t>
            </a:r>
            <a:r>
              <a:rPr lang="en-US" altLang="en-US" sz="2400" dirty="0">
                <a:solidFill>
                  <a:srgbClr val="000000"/>
                </a:solidFill>
                <a:latin typeface="Consolas" panose="020B0609020204030204" pitchFamily="49" charset="0"/>
              </a:rPr>
              <a:t>if</a:t>
            </a:r>
            <a:r>
              <a:rPr lang="en-US" altLang="en-US" sz="2400" dirty="0">
                <a:solidFill>
                  <a:srgbClr val="000000"/>
                </a:solidFill>
                <a:latin typeface="+mn-lt"/>
              </a:rPr>
              <a:t> statement in </a:t>
            </a:r>
            <a:r>
              <a:rPr lang="en-US" altLang="en-US" sz="2400" dirty="0" smtClean="0">
                <a:solidFill>
                  <a:srgbClr val="000000"/>
                </a:solidFill>
                <a:latin typeface="+mn-lt"/>
              </a:rPr>
              <a:t>Figure</a:t>
            </a:r>
            <a:r>
              <a:rPr lang="en-US" altLang="en-US" sz="2400" dirty="0">
                <a:solidFill>
                  <a:srgbClr val="000000"/>
                </a:solidFill>
                <a:latin typeface="+mn-lt"/>
              </a:rPr>
              <a:t> 2.13 has a single statement in its body and each body statement is indented.</a:t>
            </a:r>
          </a:p>
          <a:p>
            <a:pPr eaLnBrk="1" hangingPunct="1"/>
            <a:r>
              <a:rPr lang="en-US" altLang="en-US" sz="2400" dirty="0">
                <a:solidFill>
                  <a:srgbClr val="000000"/>
                </a:solidFill>
                <a:latin typeface="+mn-lt"/>
              </a:rPr>
              <a:t>Each </a:t>
            </a:r>
            <a:r>
              <a:rPr lang="en-US" altLang="en-US" sz="2400" dirty="0">
                <a:solidFill>
                  <a:srgbClr val="000000"/>
                </a:solidFill>
                <a:latin typeface="Consolas" panose="020B0609020204030204" pitchFamily="49" charset="0"/>
              </a:rPr>
              <a:t>if</a:t>
            </a:r>
            <a:r>
              <a:rPr lang="en-US" altLang="en-US" sz="2400" dirty="0">
                <a:solidFill>
                  <a:srgbClr val="000000"/>
                </a:solidFill>
                <a:latin typeface="+mn-lt"/>
              </a:rPr>
              <a:t> statement’s body is enclosed in a pair of braces, </a:t>
            </a:r>
            <a:r>
              <a:rPr lang="en-US" altLang="en-US" sz="2400" dirty="0">
                <a:solidFill>
                  <a:srgbClr val="000000"/>
                </a:solidFill>
                <a:latin typeface="Consolas" panose="020B0609020204030204" pitchFamily="49" charset="0"/>
              </a:rPr>
              <a:t>{ }</a:t>
            </a:r>
            <a:r>
              <a:rPr lang="en-US" altLang="en-US" sz="2400" dirty="0">
                <a:solidFill>
                  <a:srgbClr val="000000"/>
                </a:solidFill>
                <a:latin typeface="+mn-lt"/>
              </a:rPr>
              <a:t>, creating what’s called a </a:t>
            </a:r>
            <a:r>
              <a:rPr lang="en-US" altLang="en-US" sz="2400" b="1" dirty="0">
                <a:solidFill>
                  <a:schemeClr val="bg2"/>
                </a:solidFill>
                <a:latin typeface="+mn-lt"/>
              </a:rPr>
              <a:t>compound statement </a:t>
            </a:r>
            <a:r>
              <a:rPr lang="en-US" altLang="en-US" sz="2400" dirty="0">
                <a:solidFill>
                  <a:srgbClr val="000000"/>
                </a:solidFill>
                <a:latin typeface="+mn-lt"/>
              </a:rPr>
              <a:t>or a </a:t>
            </a:r>
            <a:r>
              <a:rPr lang="en-US" altLang="en-US" sz="2400" b="1" dirty="0">
                <a:solidFill>
                  <a:schemeClr val="bg2"/>
                </a:solidFill>
                <a:latin typeface="+mn-lt"/>
              </a:rPr>
              <a:t>block</a:t>
            </a:r>
            <a:r>
              <a:rPr lang="en-US" altLang="en-US" sz="2400" dirty="0">
                <a:solidFill>
                  <a:srgbClr val="000000"/>
                </a:solidFill>
                <a:latin typeface="+mn-lt"/>
              </a:rPr>
              <a:t> that may contain multiple statements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192880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2.9</a:t>
            </a:r>
          </a:p>
        </p:txBody>
      </p:sp>
      <p:sp>
        <p:nvSpPr>
          <p:cNvPr id="3" name="Text Placeholder 2"/>
          <p:cNvSpPr>
            <a:spLocks noGrp="1"/>
          </p:cNvSpPr>
          <p:nvPr>
            <p:ph type="body" idx="1"/>
          </p:nvPr>
        </p:nvSpPr>
        <p:spPr/>
        <p:txBody>
          <a:bodyPr/>
          <a:lstStyle/>
          <a:p>
            <a:pPr marL="0" indent="0">
              <a:buNone/>
            </a:pPr>
            <a:r>
              <a:rPr lang="en-US" sz="2400" dirty="0">
                <a:latin typeface="+mn-lt"/>
              </a:rPr>
              <a:t>Indent the statement(s) in the body of an </a:t>
            </a:r>
            <a:r>
              <a:rPr lang="en-US" sz="2400" dirty="0">
                <a:latin typeface="Consolas" panose="020B0609020204030204" pitchFamily="49" charset="0"/>
              </a:rPr>
              <a:t>if</a:t>
            </a:r>
            <a:r>
              <a:rPr lang="en-US" sz="2400" dirty="0">
                <a:latin typeface="+mn-lt"/>
              </a:rPr>
              <a:t> statement to enhance readability.</a:t>
            </a:r>
          </a:p>
        </p:txBody>
      </p:sp>
    </p:spTree>
    <p:extLst>
      <p:ext uri="{BB962C8B-B14F-4D97-AF65-F5344CB8AC3E}">
        <p14:creationId xmlns:p14="http://schemas.microsoft.com/office/powerpoint/2010/main" val="1476093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2.2</a:t>
            </a:r>
          </a:p>
        </p:txBody>
      </p:sp>
      <p:sp>
        <p:nvSpPr>
          <p:cNvPr id="3" name="Text Placeholder 2"/>
          <p:cNvSpPr>
            <a:spLocks noGrp="1"/>
          </p:cNvSpPr>
          <p:nvPr>
            <p:ph type="body" idx="1"/>
          </p:nvPr>
        </p:nvSpPr>
        <p:spPr/>
        <p:txBody>
          <a:bodyPr/>
          <a:lstStyle/>
          <a:p>
            <a:pPr marL="0" indent="0">
              <a:buNone/>
            </a:pPr>
            <a:r>
              <a:rPr lang="en-US" sz="2400" dirty="0">
                <a:latin typeface="+mn-lt"/>
              </a:rPr>
              <a:t>You don’t need to use braces, </a:t>
            </a:r>
            <a:r>
              <a:rPr lang="en-US" sz="2400" dirty="0">
                <a:latin typeface="Consolas" panose="020B0609020204030204" pitchFamily="49" charset="0"/>
              </a:rPr>
              <a:t>{ }, </a:t>
            </a:r>
            <a:r>
              <a:rPr lang="en-US" sz="2400" dirty="0">
                <a:latin typeface="+mn-lt"/>
              </a:rPr>
              <a:t>around single-statement bodies, but you must </a:t>
            </a:r>
            <a:r>
              <a:rPr lang="en-US" sz="2400" dirty="0" smtClean="0">
                <a:latin typeface="+mn-lt"/>
              </a:rPr>
              <a:t>include the </a:t>
            </a:r>
            <a:r>
              <a:rPr lang="en-US" sz="2400" dirty="0">
                <a:latin typeface="+mn-lt"/>
              </a:rPr>
              <a:t>braces around multiple-statement bodies. You’ll see later that forgetting to </a:t>
            </a:r>
            <a:r>
              <a:rPr lang="en-US" sz="2400" dirty="0" smtClean="0">
                <a:latin typeface="+mn-lt"/>
              </a:rPr>
              <a:t>enclose multiple-statement </a:t>
            </a:r>
            <a:r>
              <a:rPr lang="en-US" sz="2400" dirty="0">
                <a:latin typeface="+mn-lt"/>
              </a:rPr>
              <a:t>bodies in braces leads to errors. To avoid errors, as a rule, </a:t>
            </a:r>
            <a:r>
              <a:rPr lang="en-US" sz="2400" dirty="0" smtClean="0">
                <a:latin typeface="+mn-lt"/>
              </a:rPr>
              <a:t>always enclose </a:t>
            </a:r>
            <a:r>
              <a:rPr lang="en-US" sz="2400" dirty="0">
                <a:latin typeface="+mn-lt"/>
              </a:rPr>
              <a:t>an </a:t>
            </a:r>
            <a:r>
              <a:rPr lang="en-US" sz="2400" dirty="0">
                <a:latin typeface="Consolas" panose="020B0609020204030204" pitchFamily="49" charset="0"/>
              </a:rPr>
              <a:t>if</a:t>
            </a:r>
            <a:r>
              <a:rPr lang="en-US" sz="2400" dirty="0">
                <a:latin typeface="+mn-lt"/>
              </a:rPr>
              <a:t> statement’s body statement(s) in braces.</a:t>
            </a:r>
          </a:p>
        </p:txBody>
      </p:sp>
    </p:spTree>
    <p:extLst>
      <p:ext uri="{BB962C8B-B14F-4D97-AF65-F5344CB8AC3E}">
        <p14:creationId xmlns:p14="http://schemas.microsoft.com/office/powerpoint/2010/main" val="238535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(2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US" dirty="0"/>
          </a:p>
        </p:txBody>
      </p:sp>
      <p:sp>
        <p:nvSpPr>
          <p:cNvPr id="3" name="Text Placeholder 2"/>
          <p:cNvSpPr>
            <a:spLocks noGrp="1"/>
          </p:cNvSpPr>
          <p:nvPr>
            <p:ph type="body" idx="1"/>
          </p:nvPr>
        </p:nvSpPr>
        <p:spPr/>
        <p:txBody>
          <a:bodyPr/>
          <a:lstStyle/>
          <a:p>
            <a:pPr eaLnBrk="1" hangingPunct="1"/>
            <a:r>
              <a:rPr lang="en-US" altLang="en-US" sz="2200" b="1" dirty="0">
                <a:solidFill>
                  <a:schemeClr val="bg2"/>
                </a:solidFill>
                <a:latin typeface="Consolas" panose="020B0609020204030204" pitchFamily="49" charset="0"/>
              </a:rPr>
              <a:t>//</a:t>
            </a:r>
            <a:r>
              <a:rPr lang="en-US" altLang="en-US" sz="2200" dirty="0">
                <a:solidFill>
                  <a:srgbClr val="000000"/>
                </a:solidFill>
                <a:latin typeface="+mn-lt"/>
              </a:rPr>
              <a:t> indicates that the remainder of each line is a </a:t>
            </a:r>
            <a:r>
              <a:rPr lang="en-US" altLang="en-US" sz="2200" b="1" dirty="0">
                <a:solidFill>
                  <a:schemeClr val="bg2"/>
                </a:solidFill>
                <a:latin typeface="+mn-lt"/>
              </a:rPr>
              <a:t>comment.</a:t>
            </a:r>
          </a:p>
          <a:p>
            <a:pPr lvl="1" eaLnBrk="1" hangingPunct="1"/>
            <a:r>
              <a:rPr lang="en-US" altLang="en-US" sz="2200" dirty="0">
                <a:solidFill>
                  <a:srgbClr val="000000"/>
                </a:solidFill>
                <a:latin typeface="+mn-lt"/>
              </a:rPr>
              <a:t>You insert comments to document your programs and to help other people read and understand them.</a:t>
            </a:r>
          </a:p>
          <a:p>
            <a:pPr lvl="1" eaLnBrk="1" hangingPunct="1"/>
            <a:r>
              <a:rPr lang="en-US" altLang="en-US" sz="2200" dirty="0">
                <a:solidFill>
                  <a:srgbClr val="000000"/>
                </a:solidFill>
                <a:latin typeface="+mn-lt"/>
              </a:rPr>
              <a:t>Comments are ignored by the C++ compiler and do not cause any machine-language object code to be generated.</a:t>
            </a:r>
          </a:p>
          <a:p>
            <a:pPr eaLnBrk="1" hangingPunct="1"/>
            <a:r>
              <a:rPr lang="en-US" altLang="en-US" sz="2200" dirty="0">
                <a:solidFill>
                  <a:srgbClr val="000000"/>
                </a:solidFill>
                <a:latin typeface="+mn-lt"/>
              </a:rPr>
              <a:t>A comment beginning with </a:t>
            </a:r>
            <a:r>
              <a:rPr lang="en-US" altLang="en-US" sz="2200" dirty="0">
                <a:solidFill>
                  <a:srgbClr val="000000"/>
                </a:solidFill>
                <a:latin typeface="Consolas" panose="020B0609020204030204" pitchFamily="49" charset="0"/>
              </a:rPr>
              <a:t>//</a:t>
            </a:r>
            <a:r>
              <a:rPr lang="en-US" altLang="en-US" sz="2200" dirty="0">
                <a:solidFill>
                  <a:srgbClr val="000000"/>
                </a:solidFill>
                <a:latin typeface="+mn-lt"/>
              </a:rPr>
              <a:t> is called a </a:t>
            </a:r>
            <a:r>
              <a:rPr lang="en-US" altLang="en-US" sz="2200" b="1" dirty="0">
                <a:solidFill>
                  <a:schemeClr val="bg2"/>
                </a:solidFill>
                <a:latin typeface="+mn-lt"/>
              </a:rPr>
              <a:t>single-line</a:t>
            </a:r>
            <a:r>
              <a:rPr lang="en-US" altLang="en-US" sz="2200" dirty="0">
                <a:solidFill>
                  <a:srgbClr val="0000FF"/>
                </a:solidFill>
                <a:latin typeface="+mn-lt"/>
              </a:rPr>
              <a:t> </a:t>
            </a:r>
            <a:r>
              <a:rPr lang="en-US" altLang="en-US" sz="2200" b="1" dirty="0">
                <a:solidFill>
                  <a:schemeClr val="bg2"/>
                </a:solidFill>
                <a:latin typeface="+mn-lt"/>
              </a:rPr>
              <a:t>comment</a:t>
            </a:r>
            <a:r>
              <a:rPr lang="en-US" altLang="en-US" sz="2200" dirty="0">
                <a:solidFill>
                  <a:srgbClr val="000000"/>
                </a:solidFill>
                <a:latin typeface="+mn-lt"/>
              </a:rPr>
              <a:t> because it terminates at the end of the current line.</a:t>
            </a:r>
          </a:p>
          <a:p>
            <a:pPr eaLnBrk="1" hangingPunct="1"/>
            <a:r>
              <a:rPr lang="en-US" altLang="en-US" sz="2200" dirty="0">
                <a:solidFill>
                  <a:srgbClr val="000000"/>
                </a:solidFill>
                <a:latin typeface="+mn-lt"/>
              </a:rPr>
              <a:t>You also may use comments containing one or more lines enclosed in </a:t>
            </a:r>
            <a:r>
              <a:rPr lang="en-US" altLang="en-US" sz="2200" dirty="0">
                <a:solidFill>
                  <a:srgbClr val="000000"/>
                </a:solidFill>
                <a:latin typeface="Consolas" panose="020B0609020204030204" pitchFamily="49" charset="0"/>
              </a:rPr>
              <a:t>/*</a:t>
            </a:r>
            <a:r>
              <a:rPr lang="en-US" altLang="en-US" sz="2200" dirty="0">
                <a:solidFill>
                  <a:srgbClr val="000000"/>
                </a:solidFill>
                <a:latin typeface="+mn-lt"/>
              </a:rPr>
              <a:t> and </a:t>
            </a:r>
            <a:r>
              <a:rPr lang="en-US" altLang="en-US" sz="2200" dirty="0" smtClean="0">
                <a:solidFill>
                  <a:srgbClr val="000000"/>
                </a:solidFill>
                <a:latin typeface="Consolas" panose="020B0609020204030204" pitchFamily="49" charset="0"/>
              </a:rPr>
              <a:t>*/</a:t>
            </a:r>
            <a:r>
              <a:rPr lang="en-US" altLang="en-US" sz="2200" dirty="0" smtClean="0">
                <a:solidFill>
                  <a:srgbClr val="000000"/>
                </a:solidFill>
                <a:latin typeface="+mn-lt"/>
              </a:rPr>
              <a:t>.</a:t>
            </a:r>
            <a:endParaRPr lang="en-US" altLang="en-US" sz="2200" dirty="0">
              <a:solidFill>
                <a:srgbClr val="000000"/>
              </a:solidFill>
              <a:latin typeface="+mn-lt"/>
            </a:endParaRPr>
          </a:p>
        </p:txBody>
      </p:sp>
    </p:spTree>
    <p:extLst>
      <p:ext uri="{BB962C8B-B14F-4D97-AF65-F5344CB8AC3E}">
        <p14:creationId xmlns:p14="http://schemas.microsoft.com/office/powerpoint/2010/main" val="38938752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2.5</a:t>
            </a:r>
          </a:p>
        </p:txBody>
      </p:sp>
      <p:sp>
        <p:nvSpPr>
          <p:cNvPr id="3" name="Text Placeholder 2"/>
          <p:cNvSpPr>
            <a:spLocks noGrp="1"/>
          </p:cNvSpPr>
          <p:nvPr>
            <p:ph type="body" idx="1"/>
          </p:nvPr>
        </p:nvSpPr>
        <p:spPr/>
        <p:txBody>
          <a:bodyPr/>
          <a:lstStyle/>
          <a:p>
            <a:pPr marL="0" indent="0">
              <a:buNone/>
            </a:pPr>
            <a:r>
              <a:rPr lang="en-US" sz="2400" dirty="0">
                <a:latin typeface="+mn-lt"/>
              </a:rPr>
              <a:t>Placing a semicolon immediately after the right parenthesis after the condition in an </a:t>
            </a:r>
            <a:r>
              <a:rPr lang="en-US" sz="2400" dirty="0" smtClean="0">
                <a:latin typeface="Consolas" panose="020B0609020204030204" pitchFamily="49" charset="0"/>
              </a:rPr>
              <a:t>if</a:t>
            </a:r>
            <a:r>
              <a:rPr lang="en-US" sz="2400" dirty="0" smtClean="0">
                <a:latin typeface="+mn-lt"/>
              </a:rPr>
              <a:t> statement </a:t>
            </a:r>
            <a:r>
              <a:rPr lang="en-US" sz="2400" dirty="0">
                <a:latin typeface="+mn-lt"/>
              </a:rPr>
              <a:t>is often a logic error (although not a syntax error). The semicolon causes the </a:t>
            </a:r>
            <a:r>
              <a:rPr lang="en-US" sz="2400" dirty="0" smtClean="0">
                <a:latin typeface="+mn-lt"/>
              </a:rPr>
              <a:t>body of </a:t>
            </a:r>
            <a:r>
              <a:rPr lang="en-US" sz="2400" dirty="0">
                <a:latin typeface="+mn-lt"/>
              </a:rPr>
              <a:t>the </a:t>
            </a:r>
            <a:r>
              <a:rPr lang="en-US" sz="2400" dirty="0">
                <a:latin typeface="Consolas" panose="020B0609020204030204" pitchFamily="49" charset="0"/>
              </a:rPr>
              <a:t>if</a:t>
            </a:r>
            <a:r>
              <a:rPr lang="en-US" sz="2400" dirty="0">
                <a:latin typeface="+mn-lt"/>
              </a:rPr>
              <a:t> statement to be empty, so the </a:t>
            </a:r>
            <a:r>
              <a:rPr lang="en-US" sz="2400" dirty="0" smtClean="0">
                <a:latin typeface="Consolas" panose="020B0609020204030204" pitchFamily="49" charset="0"/>
              </a:rPr>
              <a:t>if</a:t>
            </a:r>
            <a:r>
              <a:rPr lang="en-US" sz="2400" dirty="0" smtClean="0">
                <a:latin typeface="+mn-lt"/>
              </a:rPr>
              <a:t> </a:t>
            </a:r>
            <a:r>
              <a:rPr lang="en-US" sz="2400" dirty="0">
                <a:latin typeface="+mn-lt"/>
              </a:rPr>
              <a:t>statement performs no action, regardless </a:t>
            </a:r>
            <a:r>
              <a:rPr lang="en-US" sz="2400" dirty="0" smtClean="0">
                <a:latin typeface="+mn-lt"/>
              </a:rPr>
              <a:t>of whether </a:t>
            </a:r>
            <a:r>
              <a:rPr lang="en-US" sz="2400" dirty="0">
                <a:latin typeface="+mn-lt"/>
              </a:rPr>
              <a:t>or not its condition is true. Worse yet, the original body statement of the </a:t>
            </a:r>
            <a:r>
              <a:rPr lang="en-US" sz="2400" dirty="0">
                <a:latin typeface="Consolas" panose="020B0609020204030204" pitchFamily="49" charset="0"/>
              </a:rPr>
              <a:t>if</a:t>
            </a:r>
            <a:r>
              <a:rPr lang="en-US" sz="2400" dirty="0">
                <a:latin typeface="+mn-lt"/>
              </a:rPr>
              <a:t> </a:t>
            </a:r>
            <a:r>
              <a:rPr lang="en-US" sz="2400" dirty="0" smtClean="0">
                <a:latin typeface="+mn-lt"/>
              </a:rPr>
              <a:t>statement now </a:t>
            </a:r>
            <a:r>
              <a:rPr lang="en-US" sz="2400" dirty="0">
                <a:latin typeface="+mn-lt"/>
              </a:rPr>
              <a:t>becomes a statement </a:t>
            </a:r>
            <a:r>
              <a:rPr lang="en-US" sz="2400" b="1" dirty="0">
                <a:latin typeface="+mn-lt"/>
              </a:rPr>
              <a:t>in sequence </a:t>
            </a:r>
            <a:r>
              <a:rPr lang="en-US" sz="2400" dirty="0">
                <a:latin typeface="+mn-lt"/>
              </a:rPr>
              <a:t>with the </a:t>
            </a:r>
            <a:r>
              <a:rPr lang="en-US" sz="2400" dirty="0">
                <a:latin typeface="Consolas" panose="020B0609020204030204" pitchFamily="49" charset="0"/>
              </a:rPr>
              <a:t>if</a:t>
            </a:r>
            <a:r>
              <a:rPr lang="en-US" sz="2400" dirty="0">
                <a:latin typeface="+mn-lt"/>
              </a:rPr>
              <a:t> statement and </a:t>
            </a:r>
            <a:r>
              <a:rPr lang="en-US" sz="2400" b="1" dirty="0">
                <a:latin typeface="+mn-lt"/>
              </a:rPr>
              <a:t>always</a:t>
            </a:r>
            <a:r>
              <a:rPr lang="en-US" sz="2400" dirty="0">
                <a:latin typeface="+mn-lt"/>
              </a:rPr>
              <a:t> </a:t>
            </a:r>
            <a:r>
              <a:rPr lang="en-US" sz="2400" dirty="0" smtClean="0">
                <a:latin typeface="+mn-lt"/>
              </a:rPr>
              <a:t>executes, often </a:t>
            </a:r>
            <a:r>
              <a:rPr lang="en-US" sz="2400" dirty="0">
                <a:latin typeface="+mn-lt"/>
              </a:rPr>
              <a:t>causing the program to produce incorrect results.</a:t>
            </a:r>
          </a:p>
        </p:txBody>
      </p:sp>
    </p:spTree>
    <p:extLst>
      <p:ext uri="{BB962C8B-B14F-4D97-AF65-F5344CB8AC3E}">
        <p14:creationId xmlns:p14="http://schemas.microsoft.com/office/powerpoint/2010/main" val="38720874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Operators </a:t>
            </a:r>
            <a:r>
              <a:rPr lang="en-US" sz="2000" b="0" dirty="0" smtClean="0">
                <a:solidFill>
                  <a:schemeClr val="tx2"/>
                </a:solidFill>
                <a:latin typeface="Times New Roman" panose="02020603050405020304" pitchFamily="18" charset="0"/>
                <a:cs typeface="Times New Roman" panose="02020603050405020304" pitchFamily="18" charset="0"/>
              </a:rPr>
              <a:t>(5 </a:t>
            </a:r>
            <a:r>
              <a:rPr lang="en-US" sz="2000" b="0" dirty="0">
                <a:solidFill>
                  <a:schemeClr val="tx2"/>
                </a:solidFill>
                <a:latin typeface="Times New Roman" panose="02020603050405020304" pitchFamily="18" charset="0"/>
                <a:cs typeface="Times New Roman" panose="02020603050405020304" pitchFamily="18" charset="0"/>
              </a:rPr>
              <a:t>of 6)</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Statements may be split over several lines and may be spaced according to your preferences.</a:t>
            </a:r>
          </a:p>
          <a:p>
            <a:pPr eaLnBrk="1" hangingPunct="1"/>
            <a:r>
              <a:rPr lang="en-US" altLang="en-US" sz="2400" dirty="0">
                <a:solidFill>
                  <a:srgbClr val="000000"/>
                </a:solidFill>
                <a:latin typeface="+mn-lt"/>
              </a:rPr>
              <a:t>It’s a syntax error to split identifiers, strings (such as </a:t>
            </a:r>
            <a:r>
              <a:rPr lang="en-US" altLang="en-US" sz="2400" dirty="0">
                <a:solidFill>
                  <a:srgbClr val="000000"/>
                </a:solidFill>
                <a:latin typeface="Consolas" panose="020B0609020204030204" pitchFamily="49" charset="0"/>
              </a:rPr>
              <a:t>"hello"</a:t>
            </a:r>
            <a:r>
              <a:rPr lang="en-US" altLang="en-US" sz="2400" dirty="0">
                <a:solidFill>
                  <a:srgbClr val="000000"/>
                </a:solidFill>
                <a:latin typeface="+mn-lt"/>
              </a:rPr>
              <a:t>) and constants (such as the number </a:t>
            </a:r>
            <a:r>
              <a:rPr lang="en-US" altLang="en-US" sz="2400" dirty="0">
                <a:solidFill>
                  <a:srgbClr val="000000"/>
                </a:solidFill>
                <a:latin typeface="Consolas" panose="020B0609020204030204" pitchFamily="49" charset="0"/>
              </a:rPr>
              <a:t>1000</a:t>
            </a:r>
            <a:r>
              <a:rPr lang="en-US" altLang="en-US" sz="2400" dirty="0">
                <a:solidFill>
                  <a:srgbClr val="000000"/>
                </a:solidFill>
                <a:latin typeface="+mn-lt"/>
              </a:rPr>
              <a:t>) over several lines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994374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2.10</a:t>
            </a:r>
          </a:p>
        </p:txBody>
      </p:sp>
      <p:sp>
        <p:nvSpPr>
          <p:cNvPr id="3" name="Text Placeholder 2"/>
          <p:cNvSpPr>
            <a:spLocks noGrp="1"/>
          </p:cNvSpPr>
          <p:nvPr>
            <p:ph type="body" idx="1"/>
          </p:nvPr>
        </p:nvSpPr>
        <p:spPr/>
        <p:txBody>
          <a:bodyPr/>
          <a:lstStyle/>
          <a:p>
            <a:pPr marL="0" indent="0">
              <a:buNone/>
            </a:pPr>
            <a:r>
              <a:rPr lang="en-US" sz="2400" dirty="0">
                <a:latin typeface="+mn-lt"/>
              </a:rPr>
              <a:t>A lengthy statement may be spread over several lines. If a statement must be split </a:t>
            </a:r>
            <a:r>
              <a:rPr lang="en-US" sz="2400" dirty="0" smtClean="0">
                <a:latin typeface="+mn-lt"/>
              </a:rPr>
              <a:t>across lines</a:t>
            </a:r>
            <a:r>
              <a:rPr lang="en-US" sz="2400" dirty="0">
                <a:latin typeface="+mn-lt"/>
              </a:rPr>
              <a:t>, choose meaningful breaking points, such as after a comma in a </a:t>
            </a:r>
            <a:r>
              <a:rPr lang="en-US" sz="2400" dirty="0" smtClean="0">
                <a:latin typeface="+mn-lt"/>
              </a:rPr>
              <a:t>comma-separated list</a:t>
            </a:r>
            <a:r>
              <a:rPr lang="en-US" sz="2400" dirty="0">
                <a:latin typeface="+mn-lt"/>
              </a:rPr>
              <a:t>, or after an operator in a lengthy expression. If a statement is split across two or </a:t>
            </a:r>
            <a:r>
              <a:rPr lang="en-US" sz="2400" dirty="0" smtClean="0">
                <a:latin typeface="+mn-lt"/>
              </a:rPr>
              <a:t>more lines</a:t>
            </a:r>
            <a:r>
              <a:rPr lang="en-US" sz="2400" dirty="0">
                <a:latin typeface="+mn-lt"/>
              </a:rPr>
              <a:t>, indent all subsequent lines and left-align the group of indented lines.</a:t>
            </a:r>
          </a:p>
        </p:txBody>
      </p:sp>
    </p:spTree>
    <p:extLst>
      <p:ext uri="{BB962C8B-B14F-4D97-AF65-F5344CB8AC3E}">
        <p14:creationId xmlns:p14="http://schemas.microsoft.com/office/powerpoint/2010/main" val="156658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2.7 </a:t>
            </a:r>
            <a:r>
              <a:rPr lang="en-US" dirty="0" smtClean="0">
                <a:solidFill>
                  <a:schemeClr val="tx2"/>
                </a:solidFill>
                <a:latin typeface="Times New Roman" panose="02020603050405020304" pitchFamily="18" charset="0"/>
                <a:cs typeface="Times New Roman" panose="02020603050405020304" pitchFamily="18" charset="0"/>
              </a:rPr>
              <a:t>Decision </a:t>
            </a:r>
            <a:r>
              <a:rPr lang="en-US" dirty="0">
                <a:solidFill>
                  <a:schemeClr val="tx2"/>
                </a:solidFill>
                <a:latin typeface="Times New Roman" panose="02020603050405020304" pitchFamily="18" charset="0"/>
                <a:cs typeface="Times New Roman" panose="02020603050405020304" pitchFamily="18" charset="0"/>
              </a:rPr>
              <a:t>Making: Equality and Relational Operators </a:t>
            </a:r>
            <a:r>
              <a:rPr lang="en-US" sz="2000" b="0" dirty="0" smtClean="0">
                <a:solidFill>
                  <a:schemeClr val="tx2"/>
                </a:solidFill>
                <a:latin typeface="Times New Roman" panose="02020603050405020304" pitchFamily="18" charset="0"/>
                <a:cs typeface="Times New Roman" panose="02020603050405020304" pitchFamily="18" charset="0"/>
              </a:rPr>
              <a:t>(6 </a:t>
            </a:r>
            <a:r>
              <a:rPr lang="en-US" sz="2000" b="0" dirty="0">
                <a:solidFill>
                  <a:schemeClr val="tx2"/>
                </a:solidFill>
                <a:latin typeface="Times New Roman" panose="02020603050405020304" pitchFamily="18" charset="0"/>
                <a:cs typeface="Times New Roman" panose="02020603050405020304" pitchFamily="18" charset="0"/>
              </a:rPr>
              <a:t>of 6)</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Figure 2.14 shows the precedence and associativity of the operators introduced in this chapter.</a:t>
            </a:r>
          </a:p>
          <a:p>
            <a:pPr eaLnBrk="1" hangingPunct="1"/>
            <a:r>
              <a:rPr lang="en-US" altLang="en-US" sz="2400" dirty="0">
                <a:solidFill>
                  <a:srgbClr val="000000"/>
                </a:solidFill>
                <a:latin typeface="+mn-lt"/>
              </a:rPr>
              <a:t>The operators are shown top to bottom in decreasing order of </a:t>
            </a:r>
            <a:r>
              <a:rPr lang="en-US" altLang="en-US" sz="2400" dirty="0" smtClean="0">
                <a:solidFill>
                  <a:srgbClr val="000000"/>
                </a:solidFill>
                <a:latin typeface="+mn-lt"/>
              </a:rPr>
              <a:t>precedence.</a:t>
            </a:r>
          </a:p>
          <a:p>
            <a:pPr eaLnBrk="1" hangingPunct="1"/>
            <a:r>
              <a:rPr lang="en-US" altLang="en-US" sz="2400" dirty="0">
                <a:solidFill>
                  <a:srgbClr val="000000"/>
                </a:solidFill>
                <a:latin typeface="+mn-lt"/>
              </a:rPr>
              <a:t>All these operators, with the exception of the assignment operator </a:t>
            </a:r>
            <a:r>
              <a:rPr lang="en-US" altLang="en-US" sz="2400" dirty="0">
                <a:solidFill>
                  <a:srgbClr val="000000"/>
                </a:solidFill>
                <a:latin typeface="Consolas" panose="020B0609020204030204" pitchFamily="49" charset="0"/>
              </a:rPr>
              <a:t>=</a:t>
            </a:r>
            <a:r>
              <a:rPr lang="en-US" altLang="en-US" sz="2400" dirty="0">
                <a:solidFill>
                  <a:srgbClr val="000000"/>
                </a:solidFill>
                <a:latin typeface="+mn-lt"/>
              </a:rPr>
              <a:t>, associate from left to right</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12208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a:t>
            </a:r>
            <a:r>
              <a:rPr lang="en-US" dirty="0"/>
              <a:t>and Associativity of the Operators Discussed So Far</a:t>
            </a:r>
          </a:p>
        </p:txBody>
      </p:sp>
      <p:graphicFrame>
        <p:nvGraphicFramePr>
          <p:cNvPr id="4" name="Table 3"/>
          <p:cNvGraphicFramePr>
            <a:graphicFrameLocks noGrp="1"/>
          </p:cNvGraphicFramePr>
          <p:nvPr>
            <p:extLst>
              <p:ext uri="{D42A27DB-BD31-4B8C-83A1-F6EECF244321}">
                <p14:modId xmlns:p14="http://schemas.microsoft.com/office/powerpoint/2010/main" val="1843517038"/>
              </p:ext>
            </p:extLst>
          </p:nvPr>
        </p:nvGraphicFramePr>
        <p:xfrm>
          <a:off x="457200" y="1839920"/>
          <a:ext cx="8229600" cy="3678481"/>
        </p:xfrm>
        <a:graphic>
          <a:graphicData uri="http://schemas.openxmlformats.org/drawingml/2006/table">
            <a:tbl>
              <a:tblPr firstRow="1" bandRow="1">
                <a:tableStyleId>{40F9630F-82C1-40B7-BC3A-925EFCFF5E92}</a:tableStyleId>
              </a:tblPr>
              <a:tblGrid>
                <a:gridCol w="2743200">
                  <a:extLst>
                    <a:ext uri="{9D8B030D-6E8A-4147-A177-3AD203B41FA5}">
                      <a16:colId xmlns:a16="http://schemas.microsoft.com/office/drawing/2014/main" val="576048872"/>
                    </a:ext>
                  </a:extLst>
                </a:gridCol>
                <a:gridCol w="2743200">
                  <a:extLst>
                    <a:ext uri="{9D8B030D-6E8A-4147-A177-3AD203B41FA5}">
                      <a16:colId xmlns:a16="http://schemas.microsoft.com/office/drawing/2014/main" val="3523689526"/>
                    </a:ext>
                  </a:extLst>
                </a:gridCol>
                <a:gridCol w="2743200">
                  <a:extLst>
                    <a:ext uri="{9D8B030D-6E8A-4147-A177-3AD203B41FA5}">
                      <a16:colId xmlns:a16="http://schemas.microsoft.com/office/drawing/2014/main" val="2721936210"/>
                    </a:ext>
                  </a:extLst>
                </a:gridCol>
              </a:tblGrid>
              <a:tr h="455611">
                <a:tc>
                  <a:txBody>
                    <a:bodyPr/>
                    <a:lstStyle/>
                    <a:p>
                      <a:r>
                        <a:rPr lang="en-US" sz="1400" b="1" i="0" u="none" strike="noStrike" cap="none" baseline="0" dirty="0" smtClean="0">
                          <a:solidFill>
                            <a:schemeClr val="dk1"/>
                          </a:solidFill>
                          <a:latin typeface="+mn-lt"/>
                          <a:ea typeface="Arial"/>
                          <a:cs typeface="Arial"/>
                          <a:sym typeface="Arial"/>
                        </a:rPr>
                        <a:t>Operators</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Associativity</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Type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528742"/>
                  </a:ext>
                </a:extLst>
              </a:tr>
              <a:tr h="455611">
                <a:tc>
                  <a:txBody>
                    <a:bodyPr/>
                    <a:lstStyle/>
                    <a:p>
                      <a:pPr marL="0" marR="0" algn="l">
                        <a:lnSpc>
                          <a:spcPct val="107000"/>
                        </a:lnSpc>
                        <a:spcBef>
                          <a:spcPts val="0"/>
                        </a:spcBef>
                        <a:spcAft>
                          <a:spcPts val="0"/>
                        </a:spcAft>
                      </a:pPr>
                      <a:r>
                        <a:rPr lang="en-US" sz="1000" dirty="0">
                          <a:solidFill>
                            <a:schemeClr val="bg1"/>
                          </a:solidFill>
                          <a:effectLst/>
                          <a:latin typeface="+mn-lt"/>
                          <a:ea typeface="Calibri" panose="020F0502020204030204" pitchFamily="34" charset="0"/>
                          <a:cs typeface="Times New Roman" panose="02020603050405020304" pitchFamily="18" charset="0"/>
                        </a:rPr>
                        <a:t>Left parenthesis right parenthesis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[See caution in Figure 2.10]</a:t>
                      </a:r>
                      <a:endParaRPr lang="en-US" b="1"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grouping parentheses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8985640"/>
                  </a:ext>
                </a:extLst>
              </a:tr>
              <a:tr h="455611">
                <a:tc>
                  <a:txBody>
                    <a:bodyPr/>
                    <a:lstStyle/>
                    <a:p>
                      <a:r>
                        <a:rPr lang="en-US" sz="1000" b="0" i="0" u="none" strike="noStrike" cap="none" dirty="0" smtClean="0">
                          <a:solidFill>
                            <a:schemeClr val="bg1"/>
                          </a:solidFill>
                          <a:effectLst/>
                          <a:latin typeface="+mn-lt"/>
                          <a:ea typeface="Arial"/>
                          <a:cs typeface="Arial"/>
                          <a:sym typeface="Arial"/>
                        </a:rPr>
                        <a:t>Asterisk Forward slash Percent</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left to right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multiplicative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371838"/>
                  </a:ext>
                </a:extLst>
              </a:tr>
              <a:tr h="455611">
                <a:tc>
                  <a:txBody>
                    <a:bodyPr/>
                    <a:lstStyle/>
                    <a:p>
                      <a:pPr marL="0" marR="0" algn="l">
                        <a:lnSpc>
                          <a:spcPct val="107000"/>
                        </a:lnSpc>
                        <a:spcBef>
                          <a:spcPts val="0"/>
                        </a:spcBef>
                        <a:spcAft>
                          <a:spcPts val="0"/>
                        </a:spcAft>
                      </a:pPr>
                      <a:r>
                        <a:rPr lang="en-US" sz="1000" dirty="0">
                          <a:solidFill>
                            <a:schemeClr val="bg1"/>
                          </a:solidFill>
                          <a:effectLst/>
                          <a:latin typeface="+mn-lt"/>
                          <a:ea typeface="Calibri" panose="020F0502020204030204" pitchFamily="34" charset="0"/>
                          <a:cs typeface="Times New Roman" panose="02020603050405020304" pitchFamily="18" charset="0"/>
                        </a:rPr>
                        <a:t>Plus </a:t>
                      </a:r>
                      <a:r>
                        <a:rPr lang="en-US" sz="1000" baseline="0" dirty="0" smtClean="0">
                          <a:solidFill>
                            <a:schemeClr val="bg1"/>
                          </a:solidFill>
                          <a:effectLst/>
                          <a:latin typeface="+mn-lt"/>
                          <a:ea typeface="Calibri" panose="020F0502020204030204" pitchFamily="34" charset="0"/>
                          <a:cs typeface="Times New Roman" panose="02020603050405020304" pitchFamily="18" charset="0"/>
                        </a:rPr>
                        <a:t>minus</a:t>
                      </a:r>
                      <a:endParaRPr lang="en-US" sz="10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left to right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additive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5477584"/>
                  </a:ext>
                </a:extLst>
              </a:tr>
              <a:tr h="455611">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dirty="0">
                          <a:solidFill>
                            <a:schemeClr val="bg1"/>
                          </a:solidFill>
                          <a:effectLst/>
                          <a:latin typeface="+mn-lt"/>
                          <a:ea typeface="Calibri" panose="020F0502020204030204" pitchFamily="34" charset="0"/>
                          <a:cs typeface="Times New Roman" panose="02020603050405020304" pitchFamily="18" charset="0"/>
                        </a:rPr>
                        <a:t>Left angle bracket Left angle </a:t>
                      </a:r>
                      <a:r>
                        <a:rPr lang="en-US" sz="1000" dirty="0" smtClean="0">
                          <a:solidFill>
                            <a:schemeClr val="bg1"/>
                          </a:solidFill>
                          <a:effectLst/>
                          <a:latin typeface="+mn-lt"/>
                          <a:ea typeface="Calibri" panose="020F0502020204030204" pitchFamily="34" charset="0"/>
                          <a:cs typeface="Times New Roman" panose="02020603050405020304" pitchFamily="18" charset="0"/>
                        </a:rPr>
                        <a:t>bracket right angle bracket right angle bracket </a:t>
                      </a:r>
                    </a:p>
                    <a:p>
                      <a:pPr marL="0" marR="0" algn="l">
                        <a:lnSpc>
                          <a:spcPct val="107000"/>
                        </a:lnSpc>
                        <a:spcBef>
                          <a:spcPts val="0"/>
                        </a:spcBef>
                        <a:spcAft>
                          <a:spcPts val="0"/>
                        </a:spcAft>
                      </a:pPr>
                      <a:endParaRPr lang="en-US" sz="10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left to right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stream insertion/extraction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2436446"/>
                  </a:ext>
                </a:extLst>
              </a:tr>
              <a:tr h="455611">
                <a:tc>
                  <a:txBody>
                    <a:bodyPr/>
                    <a:lstStyle/>
                    <a:p>
                      <a:pPr marL="0" marR="0" algn="l">
                        <a:lnSpc>
                          <a:spcPct val="107000"/>
                        </a:lnSpc>
                        <a:spcBef>
                          <a:spcPts val="0"/>
                        </a:spcBef>
                        <a:spcAft>
                          <a:spcPts val="0"/>
                        </a:spcAft>
                      </a:pPr>
                      <a:r>
                        <a:rPr lang="en-US" sz="1000" dirty="0">
                          <a:solidFill>
                            <a:schemeClr val="bg1"/>
                          </a:solidFill>
                          <a:effectLst/>
                          <a:latin typeface="+mn-lt"/>
                          <a:ea typeface="Calibri" panose="020F0502020204030204" pitchFamily="34" charset="0"/>
                          <a:cs typeface="Times New Roman" panose="02020603050405020304" pitchFamily="18" charset="0"/>
                        </a:rPr>
                        <a:t>Left angle bracket </a:t>
                      </a:r>
                      <a:r>
                        <a:rPr lang="en-US" sz="1000" dirty="0" smtClean="0">
                          <a:solidFill>
                            <a:schemeClr val="bg1"/>
                          </a:solidFill>
                          <a:effectLst/>
                          <a:latin typeface="+mn-lt"/>
                          <a:ea typeface="Calibri" panose="020F0502020204030204" pitchFamily="34" charset="0"/>
                          <a:cs typeface="Times New Roman" panose="02020603050405020304" pitchFamily="18" charset="0"/>
                        </a:rPr>
                        <a:t>Left angle bracket equals right angle bracket </a:t>
                      </a:r>
                      <a:r>
                        <a:rPr lang="en-US" sz="1000" b="0" i="0" u="none" strike="noStrike" cap="none" dirty="0" smtClean="0">
                          <a:solidFill>
                            <a:schemeClr val="bg1"/>
                          </a:solidFill>
                          <a:effectLst/>
                          <a:latin typeface="+mn-lt"/>
                          <a:ea typeface="Arial"/>
                          <a:cs typeface="Arial"/>
                          <a:sym typeface="Arial"/>
                        </a:rPr>
                        <a:t>Right angle bracket equals </a:t>
                      </a:r>
                      <a:endParaRPr lang="en-US" sz="10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left to right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relational</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6092205"/>
                  </a:ext>
                </a:extLst>
              </a:tr>
              <a:tr h="455611">
                <a:tc>
                  <a:txBody>
                    <a:bodyPr/>
                    <a:lstStyle/>
                    <a:p>
                      <a:r>
                        <a:rPr lang="en-US" sz="1000" b="0" i="0" u="none" strike="noStrike" cap="none" dirty="0" smtClean="0">
                          <a:solidFill>
                            <a:schemeClr val="bg1"/>
                          </a:solidFill>
                          <a:effectLst/>
                          <a:latin typeface="+mn-lt"/>
                          <a:ea typeface="Arial"/>
                          <a:cs typeface="Arial"/>
                          <a:sym typeface="Arial"/>
                        </a:rPr>
                        <a:t>Equals equals Exclamation point equals</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left to right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equality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8429763"/>
                  </a:ext>
                </a:extLst>
              </a:tr>
              <a:tr h="455611">
                <a:tc>
                  <a:txBody>
                    <a:bodyPr/>
                    <a:lstStyle/>
                    <a:p>
                      <a:r>
                        <a:rPr lang="en-US" sz="1000" b="0" i="0" u="none" strike="noStrike" cap="none" dirty="0" smtClean="0">
                          <a:solidFill>
                            <a:schemeClr val="bg1"/>
                          </a:solidFill>
                          <a:effectLst/>
                          <a:latin typeface="+mn-lt"/>
                          <a:ea typeface="Arial"/>
                          <a:cs typeface="Arial"/>
                          <a:sym typeface="Arial"/>
                        </a:rPr>
                        <a:t>Equals</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right to left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assignment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3176506"/>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22550612"/>
              </p:ext>
            </p:extLst>
          </p:nvPr>
        </p:nvGraphicFramePr>
        <p:xfrm>
          <a:off x="784278" y="2383825"/>
          <a:ext cx="247488" cy="359982"/>
        </p:xfrm>
        <a:graphic>
          <a:graphicData uri="http://schemas.openxmlformats.org/presentationml/2006/ole">
            <mc:AlternateContent xmlns:mc="http://schemas.openxmlformats.org/markup-compatibility/2006">
              <mc:Choice xmlns:v="urn:schemas-microsoft-com:vml" Requires="v">
                <p:oleObj spid="_x0000_s8201" name="Equation" r:id="rId3" imgW="139680" imgH="203040" progId="Equation.DSMT4">
                  <p:embed/>
                </p:oleObj>
              </mc:Choice>
              <mc:Fallback>
                <p:oleObj name="Equation" r:id="rId3" imgW="139680" imgH="203040" progId="Equation.DSMT4">
                  <p:embed/>
                  <p:pic>
                    <p:nvPicPr>
                      <p:cNvPr id="0" name=""/>
                      <p:cNvPicPr/>
                      <p:nvPr/>
                    </p:nvPicPr>
                    <p:blipFill>
                      <a:blip r:embed="rId4"/>
                      <a:stretch>
                        <a:fillRect/>
                      </a:stretch>
                    </p:blipFill>
                    <p:spPr>
                      <a:xfrm>
                        <a:off x="784278" y="2383825"/>
                        <a:ext cx="247488" cy="35998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48197297"/>
              </p:ext>
            </p:extLst>
          </p:nvPr>
        </p:nvGraphicFramePr>
        <p:xfrm>
          <a:off x="766171" y="2843193"/>
          <a:ext cx="197990" cy="321734"/>
        </p:xfrm>
        <a:graphic>
          <a:graphicData uri="http://schemas.openxmlformats.org/presentationml/2006/ole">
            <mc:AlternateContent xmlns:mc="http://schemas.openxmlformats.org/markup-compatibility/2006">
              <mc:Choice xmlns:v="urn:schemas-microsoft-com:vml" Requires="v">
                <p:oleObj spid="_x0000_s8202" name="Equation" r:id="rId5" imgW="101520" imgH="164880" progId="Equation.DSMT4">
                  <p:embed/>
                </p:oleObj>
              </mc:Choice>
              <mc:Fallback>
                <p:oleObj name="Equation" r:id="rId5" imgW="101520" imgH="164880" progId="Equation.DSMT4">
                  <p:embed/>
                  <p:pic>
                    <p:nvPicPr>
                      <p:cNvPr id="0" name=""/>
                      <p:cNvPicPr/>
                      <p:nvPr/>
                    </p:nvPicPr>
                    <p:blipFill>
                      <a:blip r:embed="rId6"/>
                      <a:stretch>
                        <a:fillRect/>
                      </a:stretch>
                    </p:blipFill>
                    <p:spPr>
                      <a:xfrm>
                        <a:off x="766171" y="2843193"/>
                        <a:ext cx="197990" cy="32173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63419925"/>
              </p:ext>
            </p:extLst>
          </p:nvPr>
        </p:nvGraphicFramePr>
        <p:xfrm>
          <a:off x="1183404" y="2830927"/>
          <a:ext cx="163628" cy="265895"/>
        </p:xfrm>
        <a:graphic>
          <a:graphicData uri="http://schemas.openxmlformats.org/presentationml/2006/ole">
            <mc:AlternateContent xmlns:mc="http://schemas.openxmlformats.org/markup-compatibility/2006">
              <mc:Choice xmlns:v="urn:schemas-microsoft-com:vml" Requires="v">
                <p:oleObj spid="_x0000_s8203" name="Equation" r:id="rId7" imgW="101520" imgH="164880" progId="Equation.DSMT4">
                  <p:embed/>
                </p:oleObj>
              </mc:Choice>
              <mc:Fallback>
                <p:oleObj name="Equation" r:id="rId7" imgW="101520" imgH="164880" progId="Equation.DSMT4">
                  <p:embed/>
                  <p:pic>
                    <p:nvPicPr>
                      <p:cNvPr id="0" name=""/>
                      <p:cNvPicPr/>
                      <p:nvPr/>
                    </p:nvPicPr>
                    <p:blipFill>
                      <a:blip r:embed="rId8"/>
                      <a:stretch>
                        <a:fillRect/>
                      </a:stretch>
                    </p:blipFill>
                    <p:spPr>
                      <a:xfrm>
                        <a:off x="1183404" y="2830927"/>
                        <a:ext cx="163628" cy="26589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24941331"/>
              </p:ext>
            </p:extLst>
          </p:nvPr>
        </p:nvGraphicFramePr>
        <p:xfrm>
          <a:off x="1550673" y="2806408"/>
          <a:ext cx="286349" cy="286349"/>
        </p:xfrm>
        <a:graphic>
          <a:graphicData uri="http://schemas.openxmlformats.org/presentationml/2006/ole">
            <mc:AlternateContent xmlns:mc="http://schemas.openxmlformats.org/markup-compatibility/2006">
              <mc:Choice xmlns:v="urn:schemas-microsoft-com:vml" Requires="v">
                <p:oleObj spid="_x0000_s8204" name="Equation" r:id="rId9" imgW="177480" imgH="177480" progId="Equation.DSMT4">
                  <p:embed/>
                </p:oleObj>
              </mc:Choice>
              <mc:Fallback>
                <p:oleObj name="Equation" r:id="rId9" imgW="177480" imgH="177480" progId="Equation.DSMT4">
                  <p:embed/>
                  <p:pic>
                    <p:nvPicPr>
                      <p:cNvPr id="0" name=""/>
                      <p:cNvPicPr/>
                      <p:nvPr/>
                    </p:nvPicPr>
                    <p:blipFill>
                      <a:blip r:embed="rId10"/>
                      <a:stretch>
                        <a:fillRect/>
                      </a:stretch>
                    </p:blipFill>
                    <p:spPr>
                      <a:xfrm>
                        <a:off x="1550673" y="2806408"/>
                        <a:ext cx="286349" cy="28634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90152733"/>
              </p:ext>
            </p:extLst>
          </p:nvPr>
        </p:nvGraphicFramePr>
        <p:xfrm>
          <a:off x="709820" y="3300366"/>
          <a:ext cx="224989" cy="269985"/>
        </p:xfrm>
        <a:graphic>
          <a:graphicData uri="http://schemas.openxmlformats.org/presentationml/2006/ole">
            <mc:AlternateContent xmlns:mc="http://schemas.openxmlformats.org/markup-compatibility/2006">
              <mc:Choice xmlns:v="urn:schemas-microsoft-com:vml" Requires="v">
                <p:oleObj spid="_x0000_s8205" name="Equation" r:id="rId11" imgW="126720" imgH="152280" progId="Equation.DSMT4">
                  <p:embed/>
                </p:oleObj>
              </mc:Choice>
              <mc:Fallback>
                <p:oleObj name="Equation" r:id="rId11" imgW="126720" imgH="152280" progId="Equation.DSMT4">
                  <p:embed/>
                  <p:pic>
                    <p:nvPicPr>
                      <p:cNvPr id="0" name=""/>
                      <p:cNvPicPr/>
                      <p:nvPr/>
                    </p:nvPicPr>
                    <p:blipFill>
                      <a:blip r:embed="rId12"/>
                      <a:stretch>
                        <a:fillRect/>
                      </a:stretch>
                    </p:blipFill>
                    <p:spPr>
                      <a:xfrm>
                        <a:off x="709820" y="3300366"/>
                        <a:ext cx="224989" cy="26998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407561"/>
              </p:ext>
            </p:extLst>
          </p:nvPr>
        </p:nvGraphicFramePr>
        <p:xfrm>
          <a:off x="1180512" y="3350647"/>
          <a:ext cx="197990" cy="197990"/>
        </p:xfrm>
        <a:graphic>
          <a:graphicData uri="http://schemas.openxmlformats.org/presentationml/2006/ole">
            <mc:AlternateContent xmlns:mc="http://schemas.openxmlformats.org/markup-compatibility/2006">
              <mc:Choice xmlns:v="urn:schemas-microsoft-com:vml" Requires="v">
                <p:oleObj spid="_x0000_s8206" name="Equation" r:id="rId13" imgW="101520" imgH="101520" progId="Equation.DSMT4">
                  <p:embed/>
                </p:oleObj>
              </mc:Choice>
              <mc:Fallback>
                <p:oleObj name="Equation" r:id="rId13" imgW="101520" imgH="101520" progId="Equation.DSMT4">
                  <p:embed/>
                  <p:pic>
                    <p:nvPicPr>
                      <p:cNvPr id="0" name=""/>
                      <p:cNvPicPr/>
                      <p:nvPr/>
                    </p:nvPicPr>
                    <p:blipFill>
                      <a:blip r:embed="rId14"/>
                      <a:stretch>
                        <a:fillRect/>
                      </a:stretch>
                    </p:blipFill>
                    <p:spPr>
                      <a:xfrm>
                        <a:off x="1180512" y="3350647"/>
                        <a:ext cx="197990" cy="19799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72716355"/>
              </p:ext>
            </p:extLst>
          </p:nvPr>
        </p:nvGraphicFramePr>
        <p:xfrm>
          <a:off x="688219" y="3743285"/>
          <a:ext cx="382480" cy="269985"/>
        </p:xfrm>
        <a:graphic>
          <a:graphicData uri="http://schemas.openxmlformats.org/presentationml/2006/ole">
            <mc:AlternateContent xmlns:mc="http://schemas.openxmlformats.org/markup-compatibility/2006">
              <mc:Choice xmlns:v="urn:schemas-microsoft-com:vml" Requires="v">
                <p:oleObj spid="_x0000_s8207" name="Equation" r:id="rId15" imgW="215640" imgH="152280" progId="Equation.DSMT4">
                  <p:embed/>
                </p:oleObj>
              </mc:Choice>
              <mc:Fallback>
                <p:oleObj name="Equation" r:id="rId15" imgW="215640" imgH="152280" progId="Equation.DSMT4">
                  <p:embed/>
                  <p:pic>
                    <p:nvPicPr>
                      <p:cNvPr id="0" name=""/>
                      <p:cNvPicPr/>
                      <p:nvPr/>
                    </p:nvPicPr>
                    <p:blipFill>
                      <a:blip r:embed="rId16"/>
                      <a:stretch>
                        <a:fillRect/>
                      </a:stretch>
                    </p:blipFill>
                    <p:spPr>
                      <a:xfrm>
                        <a:off x="688219" y="3743285"/>
                        <a:ext cx="382480" cy="26998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12321124"/>
              </p:ext>
            </p:extLst>
          </p:nvPr>
        </p:nvGraphicFramePr>
        <p:xfrm>
          <a:off x="1374017" y="3728994"/>
          <a:ext cx="382480" cy="269985"/>
        </p:xfrm>
        <a:graphic>
          <a:graphicData uri="http://schemas.openxmlformats.org/presentationml/2006/ole">
            <mc:AlternateContent xmlns:mc="http://schemas.openxmlformats.org/markup-compatibility/2006">
              <mc:Choice xmlns:v="urn:schemas-microsoft-com:vml" Requires="v">
                <p:oleObj spid="_x0000_s8208" name="Equation" r:id="rId17" imgW="215640" imgH="152280" progId="Equation.DSMT4">
                  <p:embed/>
                </p:oleObj>
              </mc:Choice>
              <mc:Fallback>
                <p:oleObj name="Equation" r:id="rId17" imgW="215640" imgH="152280" progId="Equation.DSMT4">
                  <p:embed/>
                  <p:pic>
                    <p:nvPicPr>
                      <p:cNvPr id="0" name=""/>
                      <p:cNvPicPr/>
                      <p:nvPr/>
                    </p:nvPicPr>
                    <p:blipFill>
                      <a:blip r:embed="rId18"/>
                      <a:stretch>
                        <a:fillRect/>
                      </a:stretch>
                    </p:blipFill>
                    <p:spPr>
                      <a:xfrm>
                        <a:off x="1374017" y="3728994"/>
                        <a:ext cx="382480" cy="26998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22328531"/>
              </p:ext>
            </p:extLst>
          </p:nvPr>
        </p:nvGraphicFramePr>
        <p:xfrm>
          <a:off x="724105" y="4214764"/>
          <a:ext cx="224989" cy="269985"/>
        </p:xfrm>
        <a:graphic>
          <a:graphicData uri="http://schemas.openxmlformats.org/presentationml/2006/ole">
            <mc:AlternateContent xmlns:mc="http://schemas.openxmlformats.org/markup-compatibility/2006">
              <mc:Choice xmlns:v="urn:schemas-microsoft-com:vml" Requires="v">
                <p:oleObj spid="_x0000_s8209" name="Equation" r:id="rId19" imgW="126720" imgH="152280" progId="Equation.DSMT4">
                  <p:embed/>
                </p:oleObj>
              </mc:Choice>
              <mc:Fallback>
                <p:oleObj name="Equation" r:id="rId19" imgW="126720" imgH="152280" progId="Equation.DSMT4">
                  <p:embed/>
                  <p:pic>
                    <p:nvPicPr>
                      <p:cNvPr id="0" name=""/>
                      <p:cNvPicPr/>
                      <p:nvPr/>
                    </p:nvPicPr>
                    <p:blipFill>
                      <a:blip r:embed="rId20"/>
                      <a:stretch>
                        <a:fillRect/>
                      </a:stretch>
                    </p:blipFill>
                    <p:spPr>
                      <a:xfrm>
                        <a:off x="724105" y="4214764"/>
                        <a:ext cx="224989" cy="26998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79297832"/>
              </p:ext>
            </p:extLst>
          </p:nvPr>
        </p:nvGraphicFramePr>
        <p:xfrm>
          <a:off x="1166869" y="4224936"/>
          <a:ext cx="368163" cy="306803"/>
        </p:xfrm>
        <a:graphic>
          <a:graphicData uri="http://schemas.openxmlformats.org/presentationml/2006/ole">
            <mc:AlternateContent xmlns:mc="http://schemas.openxmlformats.org/markup-compatibility/2006">
              <mc:Choice xmlns:v="urn:schemas-microsoft-com:vml" Requires="v">
                <p:oleObj spid="_x0000_s8210" name="Equation" r:id="rId21" imgW="228600" imgH="190440" progId="Equation.DSMT4">
                  <p:embed/>
                </p:oleObj>
              </mc:Choice>
              <mc:Fallback>
                <p:oleObj name="Equation" r:id="rId21" imgW="228600" imgH="190440" progId="Equation.DSMT4">
                  <p:embed/>
                  <p:pic>
                    <p:nvPicPr>
                      <p:cNvPr id="0" name=""/>
                      <p:cNvPicPr/>
                      <p:nvPr/>
                    </p:nvPicPr>
                    <p:blipFill>
                      <a:blip r:embed="rId22"/>
                      <a:stretch>
                        <a:fillRect/>
                      </a:stretch>
                    </p:blipFill>
                    <p:spPr>
                      <a:xfrm>
                        <a:off x="1166869" y="4224936"/>
                        <a:ext cx="368163" cy="30680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911650015"/>
              </p:ext>
            </p:extLst>
          </p:nvPr>
        </p:nvGraphicFramePr>
        <p:xfrm>
          <a:off x="1752814" y="4200488"/>
          <a:ext cx="224989" cy="269985"/>
        </p:xfrm>
        <a:graphic>
          <a:graphicData uri="http://schemas.openxmlformats.org/presentationml/2006/ole">
            <mc:AlternateContent xmlns:mc="http://schemas.openxmlformats.org/markup-compatibility/2006">
              <mc:Choice xmlns:v="urn:schemas-microsoft-com:vml" Requires="v">
                <p:oleObj spid="_x0000_s8211" name="Equation" r:id="rId23" imgW="126720" imgH="152280" progId="Equation.DSMT4">
                  <p:embed/>
                </p:oleObj>
              </mc:Choice>
              <mc:Fallback>
                <p:oleObj name="Equation" r:id="rId23" imgW="126720" imgH="152280" progId="Equation.DSMT4">
                  <p:embed/>
                  <p:pic>
                    <p:nvPicPr>
                      <p:cNvPr id="0" name=""/>
                      <p:cNvPicPr/>
                      <p:nvPr/>
                    </p:nvPicPr>
                    <p:blipFill>
                      <a:blip r:embed="rId24"/>
                      <a:stretch>
                        <a:fillRect/>
                      </a:stretch>
                    </p:blipFill>
                    <p:spPr>
                      <a:xfrm>
                        <a:off x="1752814" y="4200488"/>
                        <a:ext cx="224989" cy="26998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7536709"/>
              </p:ext>
            </p:extLst>
          </p:nvPr>
        </p:nvGraphicFramePr>
        <p:xfrm>
          <a:off x="2162942" y="4227033"/>
          <a:ext cx="347709" cy="245441"/>
        </p:xfrm>
        <a:graphic>
          <a:graphicData uri="http://schemas.openxmlformats.org/presentationml/2006/ole">
            <mc:AlternateContent xmlns:mc="http://schemas.openxmlformats.org/markup-compatibility/2006">
              <mc:Choice xmlns:v="urn:schemas-microsoft-com:vml" Requires="v">
                <p:oleObj spid="_x0000_s8212" name="Equation" r:id="rId25" imgW="215640" imgH="152280" progId="Equation.DSMT4">
                  <p:embed/>
                </p:oleObj>
              </mc:Choice>
              <mc:Fallback>
                <p:oleObj name="Equation" r:id="rId25" imgW="215640" imgH="152280" progId="Equation.DSMT4">
                  <p:embed/>
                  <p:pic>
                    <p:nvPicPr>
                      <p:cNvPr id="0" name=""/>
                      <p:cNvPicPr/>
                      <p:nvPr/>
                    </p:nvPicPr>
                    <p:blipFill>
                      <a:blip r:embed="rId26"/>
                      <a:stretch>
                        <a:fillRect/>
                      </a:stretch>
                    </p:blipFill>
                    <p:spPr>
                      <a:xfrm>
                        <a:off x="2162942" y="4227033"/>
                        <a:ext cx="347709" cy="245441"/>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188351926"/>
              </p:ext>
            </p:extLst>
          </p:nvPr>
        </p:nvGraphicFramePr>
        <p:xfrm>
          <a:off x="666820" y="4677422"/>
          <a:ext cx="368163" cy="286349"/>
        </p:xfrm>
        <a:graphic>
          <a:graphicData uri="http://schemas.openxmlformats.org/presentationml/2006/ole">
            <mc:AlternateContent xmlns:mc="http://schemas.openxmlformats.org/markup-compatibility/2006">
              <mc:Choice xmlns:v="urn:schemas-microsoft-com:vml" Requires="v">
                <p:oleObj spid="_x0000_s8213" name="Equation" r:id="rId27" imgW="228600" imgH="177480" progId="Equation.DSMT4">
                  <p:embed/>
                </p:oleObj>
              </mc:Choice>
              <mc:Fallback>
                <p:oleObj name="Equation" r:id="rId27" imgW="228600" imgH="177480" progId="Equation.DSMT4">
                  <p:embed/>
                  <p:pic>
                    <p:nvPicPr>
                      <p:cNvPr id="0" name=""/>
                      <p:cNvPicPr/>
                      <p:nvPr/>
                    </p:nvPicPr>
                    <p:blipFill>
                      <a:blip r:embed="rId28"/>
                      <a:stretch>
                        <a:fillRect/>
                      </a:stretch>
                    </p:blipFill>
                    <p:spPr>
                      <a:xfrm>
                        <a:off x="666820" y="4677422"/>
                        <a:ext cx="368163" cy="286349"/>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776015203"/>
              </p:ext>
            </p:extLst>
          </p:nvPr>
        </p:nvGraphicFramePr>
        <p:xfrm>
          <a:off x="1512306" y="4645603"/>
          <a:ext cx="305955" cy="265545"/>
        </p:xfrm>
        <a:graphic>
          <a:graphicData uri="http://schemas.openxmlformats.org/presentationml/2006/ole">
            <mc:AlternateContent xmlns:mc="http://schemas.openxmlformats.org/markup-compatibility/2006">
              <mc:Choice xmlns:v="urn:schemas-microsoft-com:vml" Requires="v">
                <p:oleObj spid="_x0000_s8214" name="Equation" r:id="rId29" imgW="190440" imgH="164880" progId="Equation.DSMT4">
                  <p:embed/>
                </p:oleObj>
              </mc:Choice>
              <mc:Fallback>
                <p:oleObj name="Equation" r:id="rId29" imgW="190440" imgH="164880" progId="Equation.DSMT4">
                  <p:embed/>
                  <p:pic>
                    <p:nvPicPr>
                      <p:cNvPr id="0" name=""/>
                      <p:cNvPicPr/>
                      <p:nvPr/>
                    </p:nvPicPr>
                    <p:blipFill>
                      <a:blip r:embed="rId30"/>
                      <a:stretch>
                        <a:fillRect/>
                      </a:stretch>
                    </p:blipFill>
                    <p:spPr>
                      <a:xfrm>
                        <a:off x="1512306" y="4645603"/>
                        <a:ext cx="305955" cy="26554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04881847"/>
              </p:ext>
            </p:extLst>
          </p:nvPr>
        </p:nvGraphicFramePr>
        <p:xfrm>
          <a:off x="727077" y="5165725"/>
          <a:ext cx="247650" cy="223838"/>
        </p:xfrm>
        <a:graphic>
          <a:graphicData uri="http://schemas.openxmlformats.org/presentationml/2006/ole">
            <mc:AlternateContent xmlns:mc="http://schemas.openxmlformats.org/markup-compatibility/2006">
              <mc:Choice xmlns:v="urn:schemas-microsoft-com:vml" Requires="v">
                <p:oleObj spid="_x0000_s8215" name="Equation" r:id="rId31" imgW="126720" imgH="114120" progId="Equation.DSMT4">
                  <p:embed/>
                </p:oleObj>
              </mc:Choice>
              <mc:Fallback>
                <p:oleObj name="Equation" r:id="rId31" imgW="126720" imgH="114120" progId="Equation.DSMT4">
                  <p:embed/>
                  <p:pic>
                    <p:nvPicPr>
                      <p:cNvPr id="0" name=""/>
                      <p:cNvPicPr/>
                      <p:nvPr/>
                    </p:nvPicPr>
                    <p:blipFill>
                      <a:blip r:embed="rId32"/>
                      <a:stretch>
                        <a:fillRect/>
                      </a:stretch>
                    </p:blipFill>
                    <p:spPr>
                      <a:xfrm>
                        <a:off x="727077" y="5165725"/>
                        <a:ext cx="247650" cy="223838"/>
                      </a:xfrm>
                      <a:prstGeom prst="rect">
                        <a:avLst/>
                      </a:prstGeom>
                    </p:spPr>
                  </p:pic>
                </p:oleObj>
              </mc:Fallback>
            </mc:AlternateContent>
          </a:graphicData>
        </a:graphic>
      </p:graphicFrame>
    </p:spTree>
    <p:extLst>
      <p:ext uri="{BB962C8B-B14F-4D97-AF65-F5344CB8AC3E}">
        <p14:creationId xmlns:p14="http://schemas.microsoft.com/office/powerpoint/2010/main" val="24271643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2.11</a:t>
            </a:r>
          </a:p>
        </p:txBody>
      </p:sp>
      <p:sp>
        <p:nvSpPr>
          <p:cNvPr id="3" name="Text Placeholder 2"/>
          <p:cNvSpPr>
            <a:spLocks noGrp="1"/>
          </p:cNvSpPr>
          <p:nvPr>
            <p:ph type="body" idx="1"/>
          </p:nvPr>
        </p:nvSpPr>
        <p:spPr/>
        <p:txBody>
          <a:bodyPr/>
          <a:lstStyle/>
          <a:p>
            <a:pPr marL="0" indent="0">
              <a:buNone/>
            </a:pPr>
            <a:r>
              <a:rPr lang="en-US" sz="2400" dirty="0">
                <a:latin typeface="+mn-lt"/>
              </a:rPr>
              <a:t>Refer to the operator precedence and associativity chart (Appendix A) when writing </a:t>
            </a:r>
            <a:r>
              <a:rPr lang="en-US" sz="2400" dirty="0" smtClean="0">
                <a:latin typeface="+mn-lt"/>
              </a:rPr>
              <a:t>expressions containing </a:t>
            </a:r>
            <a:r>
              <a:rPr lang="en-US" sz="2400" dirty="0">
                <a:latin typeface="+mn-lt"/>
              </a:rPr>
              <a:t>many operators. Confirm that the operators in the expression are </a:t>
            </a:r>
            <a:r>
              <a:rPr lang="en-US" sz="2400" dirty="0" smtClean="0">
                <a:latin typeface="+mn-lt"/>
              </a:rPr>
              <a:t>performed in </a:t>
            </a:r>
            <a:r>
              <a:rPr lang="en-US" sz="2400" dirty="0">
                <a:latin typeface="+mn-lt"/>
              </a:rPr>
              <a:t>the order you expect. If you’re uncertain about the order of evaluation in </a:t>
            </a:r>
            <a:r>
              <a:rPr lang="en-US" sz="2400" dirty="0" smtClean="0">
                <a:latin typeface="+mn-lt"/>
              </a:rPr>
              <a:t>a complex </a:t>
            </a:r>
            <a:r>
              <a:rPr lang="en-US" sz="2400" dirty="0">
                <a:latin typeface="+mn-lt"/>
              </a:rPr>
              <a:t>expression, break the expression into smaller statements or use parentheses to </a:t>
            </a:r>
            <a:r>
              <a:rPr lang="en-US" sz="2400" dirty="0" smtClean="0">
                <a:latin typeface="+mn-lt"/>
              </a:rPr>
              <a:t>force the </a:t>
            </a:r>
            <a:r>
              <a:rPr lang="en-US" sz="2400" dirty="0">
                <a:latin typeface="+mn-lt"/>
              </a:rPr>
              <a:t>order of evaluation, exactly as you’d do in an algebraic expression. Be sure to </a:t>
            </a:r>
            <a:r>
              <a:rPr lang="en-US" sz="2400" dirty="0" smtClean="0">
                <a:latin typeface="+mn-lt"/>
              </a:rPr>
              <a:t>observe that </a:t>
            </a:r>
            <a:r>
              <a:rPr lang="en-US" sz="2400" dirty="0">
                <a:latin typeface="+mn-lt"/>
              </a:rPr>
              <a:t>some operators such as assignment (=) associate right to left rather than left to right.</a:t>
            </a:r>
          </a:p>
        </p:txBody>
      </p:sp>
    </p:spTree>
    <p:extLst>
      <p:ext uri="{BB962C8B-B14F-4D97-AF65-F5344CB8AC3E}">
        <p14:creationId xmlns:p14="http://schemas.microsoft.com/office/powerpoint/2010/main" val="38095392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Programming Practice 2.1</a:t>
            </a:r>
          </a:p>
        </p:txBody>
      </p:sp>
      <p:sp>
        <p:nvSpPr>
          <p:cNvPr id="3" name="Text Placeholder 2"/>
          <p:cNvSpPr>
            <a:spLocks noGrp="1"/>
          </p:cNvSpPr>
          <p:nvPr>
            <p:ph type="body" idx="1"/>
          </p:nvPr>
        </p:nvSpPr>
        <p:spPr/>
        <p:txBody>
          <a:bodyPr/>
          <a:lstStyle/>
          <a:p>
            <a:pPr marL="0" indent="0">
              <a:spcBef>
                <a:spcPts val="0"/>
              </a:spcBef>
              <a:buNone/>
            </a:pPr>
            <a:r>
              <a:rPr lang="en-US" sz="2400" dirty="0">
                <a:latin typeface="+mn-lt"/>
              </a:rPr>
              <a:t>Every program should begin with a comment that describes the purpose of the program.</a:t>
            </a:r>
          </a:p>
        </p:txBody>
      </p:sp>
    </p:spTree>
    <p:extLst>
      <p:ext uri="{BB962C8B-B14F-4D97-AF65-F5344CB8AC3E}">
        <p14:creationId xmlns:p14="http://schemas.microsoft.com/office/powerpoint/2010/main" val="316355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2.2 </a:t>
            </a:r>
            <a:r>
              <a:rPr lang="en-US" dirty="0" smtClean="0">
                <a:solidFill>
                  <a:schemeClr val="tx2"/>
                </a:solidFill>
                <a:latin typeface="Times New Roman" panose="02020603050405020304" pitchFamily="18" charset="0"/>
                <a:cs typeface="Times New Roman" panose="02020603050405020304" pitchFamily="18" charset="0"/>
              </a:rPr>
              <a:t>First </a:t>
            </a:r>
            <a:r>
              <a:rPr lang="en-US" dirty="0">
                <a:solidFill>
                  <a:schemeClr val="tx2"/>
                </a:solidFill>
                <a:latin typeface="Times New Roman" panose="02020603050405020304" pitchFamily="18" charset="0"/>
                <a:cs typeface="Times New Roman" panose="02020603050405020304" pitchFamily="18" charset="0"/>
              </a:rPr>
              <a:t>Program in C++: Printing a Line of Text </a:t>
            </a:r>
            <a:r>
              <a:rPr lang="en-US" sz="2000" b="0" dirty="0" smtClean="0">
                <a:solidFill>
                  <a:schemeClr val="tx2"/>
                </a:solidFill>
                <a:latin typeface="Times New Roman" panose="02020603050405020304" pitchFamily="18" charset="0"/>
                <a:cs typeface="Times New Roman" panose="02020603050405020304" pitchFamily="18" charset="0"/>
              </a:rPr>
              <a:t>(3 </a:t>
            </a:r>
            <a:r>
              <a:rPr lang="en-US" sz="2000" b="0" dirty="0">
                <a:solidFill>
                  <a:schemeClr val="tx2"/>
                </a:solidFill>
                <a:latin typeface="Times New Roman" panose="02020603050405020304" pitchFamily="18" charset="0"/>
                <a:cs typeface="Times New Roman" panose="02020603050405020304" pitchFamily="18" charset="0"/>
              </a:rPr>
              <a:t>of </a:t>
            </a:r>
            <a:r>
              <a:rPr lang="en-US" sz="2000" b="0" dirty="0" smtClean="0">
                <a:solidFill>
                  <a:schemeClr val="tx2"/>
                </a:solidFill>
                <a:latin typeface="Times New Roman" panose="02020603050405020304" pitchFamily="18" charset="0"/>
                <a:cs typeface="Times New Roman" panose="02020603050405020304" pitchFamily="18" charset="0"/>
              </a:rPr>
              <a:t>10)</a:t>
            </a:r>
            <a:endParaRPr lang="en-US" dirty="0"/>
          </a:p>
        </p:txBody>
      </p:sp>
      <p:sp>
        <p:nvSpPr>
          <p:cNvPr id="3" name="Text Placeholder 2"/>
          <p:cNvSpPr>
            <a:spLocks noGrp="1"/>
          </p:cNvSpPr>
          <p:nvPr>
            <p:ph type="body" idx="1"/>
          </p:nvPr>
        </p:nvSpPr>
        <p:spPr>
          <a:xfrm>
            <a:off x="457200" y="1600200"/>
            <a:ext cx="8229600" cy="4629150"/>
          </a:xfrm>
        </p:spPr>
        <p:txBody>
          <a:bodyPr/>
          <a:lstStyle/>
          <a:p>
            <a:pPr eaLnBrk="1" hangingPunct="1"/>
            <a:r>
              <a:rPr lang="en-US" altLang="en-US" sz="2400" dirty="0">
                <a:solidFill>
                  <a:srgbClr val="000000"/>
                </a:solidFill>
                <a:latin typeface="+mn-lt"/>
              </a:rPr>
              <a:t>A </a:t>
            </a:r>
            <a:r>
              <a:rPr lang="en-US" altLang="en-US" sz="2400" b="1" dirty="0">
                <a:solidFill>
                  <a:schemeClr val="bg2"/>
                </a:solidFill>
                <a:latin typeface="+mn-lt"/>
              </a:rPr>
              <a:t>preprocessing directive </a:t>
            </a:r>
            <a:r>
              <a:rPr lang="en-US" altLang="en-US" sz="2400" dirty="0">
                <a:solidFill>
                  <a:srgbClr val="000000"/>
                </a:solidFill>
                <a:latin typeface="+mn-lt"/>
              </a:rPr>
              <a:t>is a message to the C++ preprocessor.</a:t>
            </a:r>
          </a:p>
          <a:p>
            <a:pPr eaLnBrk="1" hangingPunct="1"/>
            <a:r>
              <a:rPr lang="en-US" altLang="en-US" sz="2400" dirty="0">
                <a:solidFill>
                  <a:srgbClr val="000000"/>
                </a:solidFill>
                <a:latin typeface="+mn-lt"/>
              </a:rPr>
              <a:t>Lines that begin with </a:t>
            </a:r>
            <a:r>
              <a:rPr lang="en-US" altLang="en-US" sz="2400" b="1" dirty="0">
                <a:solidFill>
                  <a:schemeClr val="bg2"/>
                </a:solidFill>
                <a:latin typeface="Consolas" panose="020B0609020204030204" pitchFamily="49" charset="0"/>
              </a:rPr>
              <a:t>#</a:t>
            </a:r>
            <a:r>
              <a:rPr lang="en-US" altLang="en-US" sz="2400" dirty="0">
                <a:solidFill>
                  <a:srgbClr val="000000"/>
                </a:solidFill>
                <a:latin typeface="+mn-lt"/>
              </a:rPr>
              <a:t> are processed by the preprocessor before the program is compiled.</a:t>
            </a:r>
          </a:p>
          <a:p>
            <a:pPr eaLnBrk="1" hangingPunct="1"/>
            <a:r>
              <a:rPr lang="en-US" altLang="en-US" sz="2400" dirty="0">
                <a:solidFill>
                  <a:srgbClr val="000000"/>
                </a:solidFill>
                <a:latin typeface="Consolas" panose="020B0609020204030204" pitchFamily="49" charset="0"/>
              </a:rPr>
              <a:t>#include &lt;</a:t>
            </a:r>
            <a:r>
              <a:rPr lang="en-US" altLang="en-US" sz="2400" dirty="0" smtClean="0">
                <a:solidFill>
                  <a:srgbClr val="000000"/>
                </a:solidFill>
                <a:latin typeface="Consolas" panose="020B0609020204030204" pitchFamily="49" charset="0"/>
              </a:rPr>
              <a:t>iostream&gt; </a:t>
            </a:r>
            <a:r>
              <a:rPr lang="en-US" altLang="en-US" sz="2400" dirty="0" smtClean="0">
                <a:solidFill>
                  <a:srgbClr val="000000"/>
                </a:solidFill>
                <a:latin typeface="+mn-lt"/>
              </a:rPr>
              <a:t>notifies </a:t>
            </a:r>
            <a:r>
              <a:rPr lang="en-US" altLang="en-US" sz="2400" dirty="0">
                <a:solidFill>
                  <a:srgbClr val="000000"/>
                </a:solidFill>
                <a:latin typeface="+mn-lt"/>
              </a:rPr>
              <a:t>the preprocessor to include in the program the contents of the </a:t>
            </a:r>
            <a:r>
              <a:rPr lang="en-US" altLang="en-US" sz="2400" b="1" dirty="0">
                <a:solidFill>
                  <a:schemeClr val="bg2"/>
                </a:solidFill>
                <a:latin typeface="+mn-lt"/>
              </a:rPr>
              <a:t>input/output stream header file </a:t>
            </a:r>
            <a:r>
              <a:rPr lang="en-US" altLang="en-US" sz="2400" b="1" dirty="0">
                <a:solidFill>
                  <a:schemeClr val="bg2"/>
                </a:solidFill>
                <a:latin typeface="Consolas" panose="020B0609020204030204" pitchFamily="49" charset="0"/>
              </a:rPr>
              <a:t>&lt;iostream&gt;.</a:t>
            </a:r>
          </a:p>
          <a:p>
            <a:pPr lvl="1" eaLnBrk="1" hangingPunct="1"/>
            <a:r>
              <a:rPr lang="en-US" altLang="en-US" sz="2400" dirty="0">
                <a:solidFill>
                  <a:srgbClr val="000000"/>
                </a:solidFill>
                <a:latin typeface="+mn-lt"/>
              </a:rPr>
              <a:t>This header is a file containing information used by the compiler when compiling any program that outputs data to the screen or inputs data from the keyboard using C++-style stream input/output</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981494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9274</TotalTime>
  <Words>4058</Words>
  <Application>Microsoft Office PowerPoint</Application>
  <PresentationFormat>On-screen Show (4:3)</PresentationFormat>
  <Paragraphs>380</Paragraphs>
  <Slides>76</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87" baseType="lpstr">
      <vt:lpstr>Arial</vt:lpstr>
      <vt:lpstr>Calibri</vt:lpstr>
      <vt:lpstr>Consolas</vt:lpstr>
      <vt:lpstr>Noto Sans Symbols</vt:lpstr>
      <vt:lpstr>Times New Roman</vt:lpstr>
      <vt:lpstr>Verdana</vt:lpstr>
      <vt:lpstr>Wingdings 2</vt:lpstr>
      <vt:lpstr>Wingdings 3</vt:lpstr>
      <vt:lpstr>508 Lecture</vt:lpstr>
      <vt:lpstr>1_508 Lecture</vt:lpstr>
      <vt:lpstr>Equation</vt:lpstr>
      <vt:lpstr>C++ How to Program: Introducing the New C++14 Standard</vt:lpstr>
      <vt:lpstr>Learning Objectives</vt:lpstr>
      <vt:lpstr>Outline</vt:lpstr>
      <vt:lpstr>2.1 Introduction</vt:lpstr>
      <vt:lpstr>2.2 First Program in C++: Printing a Line of Text (1 of 10)</vt:lpstr>
      <vt:lpstr>Figure 2.1 Text-Printing Program</vt:lpstr>
      <vt:lpstr>2.2 First Program in C++: Printing a Line of Text (2 of 10)</vt:lpstr>
      <vt:lpstr>Good Programming Practice 2.1</vt:lpstr>
      <vt:lpstr>2.2 First Program in C++: Printing a Line of Text (3 of 10)</vt:lpstr>
      <vt:lpstr>Common Programming Error 2.1</vt:lpstr>
      <vt:lpstr>2.2 First Program in C++: Printing a Line of Text (4 of 10)</vt:lpstr>
      <vt:lpstr>2.2 First Program in C++: Printing a Line of Text (5 of 10)</vt:lpstr>
      <vt:lpstr>2.2 First Program in C++: Printing a Line of Text (6 of 10)</vt:lpstr>
      <vt:lpstr>2.2 First Program in C++: Printing a Line of Text (7 of 10)</vt:lpstr>
      <vt:lpstr>Common Programming Error 2.2</vt:lpstr>
      <vt:lpstr>Good Programming Practice 2.2</vt:lpstr>
      <vt:lpstr>Good Programming Practice 2.3</vt:lpstr>
      <vt:lpstr>2.2 First Program in C++: Printing a Line of Text (8 of 10)</vt:lpstr>
      <vt:lpstr>2.2 First Program in C++: Printing a Line of Text (9 of 10)</vt:lpstr>
      <vt:lpstr>Escape Sequences</vt:lpstr>
      <vt:lpstr>2.2 First Program in C++: Printing a Line of Text (10 of 10)</vt:lpstr>
      <vt:lpstr>2.3 Modifying Our First C++ Program (1 of 2)</vt:lpstr>
      <vt:lpstr>Figure 2.3 Printing a Line of Text with Multiple Statements</vt:lpstr>
      <vt:lpstr>2.3 Modifying Our First C++ Program (2 of 2)</vt:lpstr>
      <vt:lpstr>Figure 2.4 Printing Multiple Lines of Text with a Single Statement</vt:lpstr>
      <vt:lpstr>2.4 Another C++ Program: Adding Integers (1 of 12)</vt:lpstr>
      <vt:lpstr>Figure 2.5 Addition Program That Displays the Sum of Two Integers (1 of 2)</vt:lpstr>
      <vt:lpstr>Figure 2.5 Addition Program That Displays the Sum of Two Integers (2 of 2)</vt:lpstr>
      <vt:lpstr>2.4 Another C++ Program: Adding Integers (2 of 12)</vt:lpstr>
      <vt:lpstr>2.4 Another C++ Program: Adding Integers (3 of 12)</vt:lpstr>
      <vt:lpstr>2.4 Another C++ Program: Adding Integers (4 of 12)</vt:lpstr>
      <vt:lpstr>Error-Prevention Tip 2.1</vt:lpstr>
      <vt:lpstr>Good Programming Practice 2.4</vt:lpstr>
      <vt:lpstr>2.4 Another C++ Program: Adding Integers (5 of 12)</vt:lpstr>
      <vt:lpstr>2.4 Another C++ Program: Adding Integers (6 of 12)</vt:lpstr>
      <vt:lpstr>Portability Tip 2.1</vt:lpstr>
      <vt:lpstr>Good Programming Practice 2.5</vt:lpstr>
      <vt:lpstr>Good Programming Practice 2.6</vt:lpstr>
      <vt:lpstr>Good Programming Practice 2.7</vt:lpstr>
      <vt:lpstr>2.4 Another C++ Program: Adding Integers (7 of 12)</vt:lpstr>
      <vt:lpstr>2.4 Another C++ Program: Adding Integers (8 of 12)</vt:lpstr>
      <vt:lpstr>2.4 Another C++ Program: Adding Integers (9 of 12)</vt:lpstr>
      <vt:lpstr>2.4 Another C++ Program: Adding Integers (10 of 12)</vt:lpstr>
      <vt:lpstr>Good Programming Practice 2.8</vt:lpstr>
      <vt:lpstr>2.4 Another C++ Program: Adding Integers (11 of 12)</vt:lpstr>
      <vt:lpstr>2.4 Another C++ Program: Adding Integers (12 of 12)</vt:lpstr>
      <vt:lpstr>2.5 Memory Concepts</vt:lpstr>
      <vt:lpstr>Figure 2.6 Memory Location Showing the Name and Value of Variable number1</vt:lpstr>
      <vt:lpstr>Figure 2.7 Memory Locations After Storing Values in the Variables for number1 and number2</vt:lpstr>
      <vt:lpstr>Figure 2.8 Memory Locations After Calculating and Storing the Sum of number1 and number2</vt:lpstr>
      <vt:lpstr>2.6 Arithmetic (1 of 4)</vt:lpstr>
      <vt:lpstr>Arithmetic operators</vt:lpstr>
      <vt:lpstr>2.6 Arithmetic (2 of 4)</vt:lpstr>
      <vt:lpstr>2.6 Arithmetic (3 of 4)</vt:lpstr>
      <vt:lpstr>Figure 2.10 Precedence of Arithmetic Operators</vt:lpstr>
      <vt:lpstr>2.6 Arithmetic (4 of 4)</vt:lpstr>
      <vt:lpstr>Figure 2.11 Order in Which a Second-Degree Polynomial Is Evaluated</vt:lpstr>
      <vt:lpstr>2.7 Decision Making: Equality and Relational Operators (1 of 6)</vt:lpstr>
      <vt:lpstr>Figure 2.12 Relational and Equality Operators</vt:lpstr>
      <vt:lpstr>Common Programming Error 2.3</vt:lpstr>
      <vt:lpstr>Common Programming Error 2.4</vt:lpstr>
      <vt:lpstr>2.7 Decision Making: Equality and Relational Operators (2 of 6)</vt:lpstr>
      <vt:lpstr>Figure 2.13 Comparing Integers Using If Statements, Relational Operators and Equality Operators (1 of 3)</vt:lpstr>
      <vt:lpstr>Figure 2.13 Comparing Integers Using If Statements, Relational Operators and Equality Operators (2 of 3)</vt:lpstr>
      <vt:lpstr>Figure 2.13 Comparing Integers Using If Statements, Relational Operators and Equality Operators (3 of 3)</vt:lpstr>
      <vt:lpstr>2.7 Decision Making: Equality and Relational Operators (3 of 6)</vt:lpstr>
      <vt:lpstr>2.7 Decision Making: Equality and Relational Operators (4 of 6)</vt:lpstr>
      <vt:lpstr>Good Programming Practice 2.9</vt:lpstr>
      <vt:lpstr>Error-Prevention Tip 2.2</vt:lpstr>
      <vt:lpstr>Common Programming Error 2.5</vt:lpstr>
      <vt:lpstr>2.7 Decision Making: Equality and Relational Operators (5 of 6)</vt:lpstr>
      <vt:lpstr>Good Programming Practice 2.10</vt:lpstr>
      <vt:lpstr>2.7 Decision Making: Equality and Relational Operators (6 of 6)</vt:lpstr>
      <vt:lpstr>Precedence and Associativity of the Operators Discussed So Far</vt:lpstr>
      <vt:lpstr>Good Programming Practice 2.11</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Introducing the New C++14 Standard, 10e</dc:title>
  <dc:subject>Computer Science</dc:subject>
  <dc:creator>Paul Deitel/Harvey Deitel</dc:creator>
  <cp:keywords>C++ How to Program</cp:keywords>
  <cp:lastModifiedBy>Windows User</cp:lastModifiedBy>
  <cp:revision>898</cp:revision>
  <dcterms:modified xsi:type="dcterms:W3CDTF">2018-04-17T09:12:32Z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