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97"/>
  </p:notesMasterIdLst>
  <p:handoutMasterIdLst>
    <p:handoutMasterId r:id="rId98"/>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5" r:id="rId22"/>
    <p:sldId id="324"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69" r:id="rId67"/>
    <p:sldId id="370" r:id="rId68"/>
    <p:sldId id="371" r:id="rId69"/>
    <p:sldId id="372" r:id="rId70"/>
    <p:sldId id="373" r:id="rId71"/>
    <p:sldId id="374" r:id="rId72"/>
    <p:sldId id="377" r:id="rId73"/>
    <p:sldId id="375" r:id="rId74"/>
    <p:sldId id="376" r:id="rId75"/>
    <p:sldId id="378" r:id="rId76"/>
    <p:sldId id="379" r:id="rId77"/>
    <p:sldId id="380" r:id="rId78"/>
    <p:sldId id="381" r:id="rId79"/>
    <p:sldId id="382" r:id="rId80"/>
    <p:sldId id="383" r:id="rId81"/>
    <p:sldId id="384" r:id="rId82"/>
    <p:sldId id="394" r:id="rId83"/>
    <p:sldId id="395" r:id="rId84"/>
    <p:sldId id="396" r:id="rId85"/>
    <p:sldId id="397" r:id="rId86"/>
    <p:sldId id="393" r:id="rId87"/>
    <p:sldId id="392" r:id="rId88"/>
    <p:sldId id="390" r:id="rId89"/>
    <p:sldId id="391" r:id="rId90"/>
    <p:sldId id="389" r:id="rId91"/>
    <p:sldId id="388" r:id="rId92"/>
    <p:sldId id="386" r:id="rId93"/>
    <p:sldId id="387" r:id="rId94"/>
    <p:sldId id="385" r:id="rId95"/>
    <p:sldId id="305" r:id="rId9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3855" autoAdjust="0"/>
  </p:normalViewPr>
  <p:slideViewPr>
    <p:cSldViewPr snapToGrid="0" snapToObjects="1">
      <p:cViewPr varScale="1">
        <p:scale>
          <a:sx n="104" d="100"/>
          <a:sy n="104" d="100"/>
        </p:scale>
        <p:origin x="210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8805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4/20/2018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54708" y="6449931"/>
            <a:ext cx="6105194" cy="245837"/>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2014,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423"/>
            <a:ext cx="8363663" cy="942817"/>
          </a:xfrm>
        </p:spPr>
        <p:txBody>
          <a:bodyPr anchor="ctr"/>
          <a:lstStyle/>
          <a:p>
            <a:r>
              <a:rPr lang="en-US" dirty="0" smtClean="0"/>
              <a:t>C++ How to Program: Introducing the New C++14 Standard</a:t>
            </a:r>
            <a:endParaRPr lang="en-US" dirty="0"/>
          </a:p>
        </p:txBody>
      </p:sp>
      <p:sp>
        <p:nvSpPr>
          <p:cNvPr id="3" name="Text Placeholder 2"/>
          <p:cNvSpPr>
            <a:spLocks noGrp="1"/>
          </p:cNvSpPr>
          <p:nvPr>
            <p:ph type="body" idx="1"/>
          </p:nvPr>
        </p:nvSpPr>
        <p:spPr>
          <a:xfrm>
            <a:off x="457200" y="1249680"/>
            <a:ext cx="8302702" cy="351972"/>
          </a:xfrm>
        </p:spPr>
        <p:txBody>
          <a:bodyPr/>
          <a:lstStyle/>
          <a:p>
            <a:r>
              <a:rPr lang="en-IN" dirty="0" smtClean="0">
                <a:latin typeface="+mn-lt"/>
              </a:rPr>
              <a:t>Tenth </a:t>
            </a:r>
            <a:r>
              <a:rPr lang="en-IN"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3</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r>
              <a:rPr lang="en-US" dirty="0">
                <a:solidFill>
                  <a:schemeClr val="tx1"/>
                </a:solidFill>
                <a:latin typeface="+mn-lt"/>
              </a:rPr>
              <a:t>Introduction to Classes, Objects, Member Functions and Strings</a:t>
            </a:r>
            <a:endParaRPr lang="en-US" dirty="0">
              <a:solidFill>
                <a:schemeClr val="tx1"/>
              </a:solidFill>
              <a:latin typeface="+mn-lt"/>
              <a:cs typeface="Arial" panose="020B0604020202020204" pitchFamily="34" charset="0"/>
            </a:endParaRPr>
          </a:p>
        </p:txBody>
      </p:sp>
      <p:pic>
        <p:nvPicPr>
          <p:cNvPr id="7" name="Picture 6" descr="Front Cover: C++ How to Program: Introducing the New C++14 Standard Tenth Edition by Paul Deitel and Harvey Deitel."/>
          <p:cNvPicPr>
            <a:picLocks noChangeAspect="1"/>
          </p:cNvPicPr>
          <p:nvPr/>
        </p:nvPicPr>
        <p:blipFill rotWithShape="1">
          <a:blip r:embed="rId3">
            <a:extLst>
              <a:ext uri="{28A0092B-C50C-407E-A947-70E740481C1C}">
                <a14:useLocalDpi xmlns:a14="http://schemas.microsoft.com/office/drawing/2010/main" val="0"/>
              </a:ext>
            </a:extLst>
          </a:blip>
          <a:srcRect t="2748" r="931"/>
          <a:stretch/>
        </p:blipFill>
        <p:spPr>
          <a:xfrm>
            <a:off x="661062" y="1911927"/>
            <a:ext cx="3370612" cy="4391319"/>
          </a:xfrm>
          <a:prstGeom prst="rect">
            <a:avLst/>
          </a:prstGeom>
          <a:ln w="9525">
            <a:solidFill>
              <a:schemeClr val="tx1"/>
            </a:solidFill>
          </a:ln>
        </p:spPr>
      </p:pic>
      <p:sp>
        <p:nvSpPr>
          <p:cNvPr id="8" name="Text Placeholder 5"/>
          <p:cNvSpPr>
            <a:spLocks noGrp="1"/>
          </p:cNvSpPr>
          <p:nvPr>
            <p:ph type="body" idx="13"/>
          </p:nvPr>
        </p:nvSpPr>
        <p:spPr>
          <a:xfrm>
            <a:off x="2654708" y="6449931"/>
            <a:ext cx="6105194" cy="245837"/>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2017, 2014, 2012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3.2 Test-Driving an </a:t>
            </a:r>
            <a:r>
              <a:rPr lang="en-US" dirty="0">
                <a:solidFill>
                  <a:schemeClr val="tx2"/>
                </a:solidFill>
                <a:latin typeface="Consolas" panose="020B0609020204030204" pitchFamily="49" charset="0"/>
                <a:cs typeface="Times New Roman" panose="02020603050405020304" pitchFamily="18" charset="0"/>
              </a:rPr>
              <a:t>Account</a:t>
            </a:r>
            <a:r>
              <a:rPr lang="en-US" dirty="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Object</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a:latin typeface="+mn-lt"/>
                <a:cs typeface="Times New Roman" panose="02020603050405020304" pitchFamily="18" charset="0"/>
              </a:rPr>
              <a:t>Classes cannot execute by themselves.</a:t>
            </a:r>
          </a:p>
          <a:p>
            <a:r>
              <a:rPr lang="en-US" sz="2400" dirty="0">
                <a:latin typeface="+mn-lt"/>
                <a:cs typeface="Times New Roman" panose="02020603050405020304" pitchFamily="18" charset="0"/>
              </a:rPr>
              <a:t>A </a:t>
            </a:r>
            <a:r>
              <a:rPr lang="en-US" sz="2400" dirty="0">
                <a:solidFill>
                  <a:srgbClr val="000000"/>
                </a:solidFill>
                <a:latin typeface="Consolas" panose="020B0609020204030204" pitchFamily="49" charset="0"/>
                <a:cs typeface="Times New Roman" panose="02020603050405020304" pitchFamily="18" charset="0"/>
              </a:rPr>
              <a:t>Person</a:t>
            </a:r>
            <a:r>
              <a:rPr lang="en-US" sz="2400" dirty="0">
                <a:solidFill>
                  <a:srgbClr val="000000"/>
                </a:solidFill>
                <a:latin typeface="+mn-lt"/>
                <a:cs typeface="Times New Roman" panose="02020603050405020304" pitchFamily="18" charset="0"/>
              </a:rPr>
              <a:t> object can drive a </a:t>
            </a:r>
            <a:r>
              <a:rPr lang="en-US" sz="2400" dirty="0">
                <a:solidFill>
                  <a:srgbClr val="000000"/>
                </a:solidFill>
                <a:latin typeface="Consolas" panose="020B0609020204030204" pitchFamily="49" charset="0"/>
                <a:cs typeface="Times New Roman" panose="02020603050405020304" pitchFamily="18" charset="0"/>
              </a:rPr>
              <a:t>Car</a:t>
            </a:r>
            <a:r>
              <a:rPr lang="en-US" sz="2400" dirty="0">
                <a:solidFill>
                  <a:srgbClr val="000000"/>
                </a:solidFill>
                <a:latin typeface="+mn-lt"/>
                <a:cs typeface="Times New Roman" panose="02020603050405020304" pitchFamily="18" charset="0"/>
              </a:rPr>
              <a:t> object by telling it what to do (go faster, go slower, turn left, turn right, etc.)—without knowing how the car’s internal mechanisms work.</a:t>
            </a:r>
          </a:p>
          <a:p>
            <a:r>
              <a:rPr lang="en-US" sz="2400" dirty="0">
                <a:latin typeface="+mn-lt"/>
                <a:cs typeface="Times New Roman" panose="02020603050405020304" pitchFamily="18" charset="0"/>
              </a:rPr>
              <a:t>Similarly, the </a:t>
            </a:r>
            <a:r>
              <a:rPr lang="en-US" sz="2400" dirty="0">
                <a:solidFill>
                  <a:srgbClr val="000000"/>
                </a:solidFill>
                <a:latin typeface="Consolas" panose="020B0609020204030204" pitchFamily="49" charset="0"/>
                <a:cs typeface="Times New Roman" panose="02020603050405020304" pitchFamily="18" charset="0"/>
              </a:rPr>
              <a:t>main</a:t>
            </a:r>
            <a:r>
              <a:rPr lang="en-US" sz="2400" dirty="0">
                <a:solidFill>
                  <a:srgbClr val="000000"/>
                </a:solidFill>
                <a:latin typeface="+mn-lt"/>
                <a:cs typeface="Times New Roman" panose="02020603050405020304" pitchFamily="18" charset="0"/>
              </a:rPr>
              <a:t> function can “drive” an </a:t>
            </a:r>
            <a:r>
              <a:rPr lang="en-US" sz="2400" dirty="0">
                <a:solidFill>
                  <a:srgbClr val="000000"/>
                </a:solidFill>
                <a:latin typeface="Consolas" panose="020B0609020204030204" pitchFamily="49" charset="0"/>
                <a:cs typeface="Times New Roman" panose="02020603050405020304" pitchFamily="18" charset="0"/>
              </a:rPr>
              <a:t>Account</a:t>
            </a:r>
            <a:r>
              <a:rPr lang="en-US" sz="2400" dirty="0">
                <a:solidFill>
                  <a:srgbClr val="000000"/>
                </a:solidFill>
                <a:latin typeface="+mn-lt"/>
                <a:cs typeface="Times New Roman" panose="02020603050405020304" pitchFamily="18" charset="0"/>
              </a:rPr>
              <a:t> object by calling its member functions—without knowing how the class is implemented.</a:t>
            </a:r>
          </a:p>
          <a:p>
            <a:r>
              <a:rPr lang="en-US" sz="2400" dirty="0">
                <a:latin typeface="+mn-lt"/>
                <a:cs typeface="Times New Roman" panose="02020603050405020304" pitchFamily="18" charset="0"/>
              </a:rPr>
              <a:t>In this sense, </a:t>
            </a:r>
            <a:r>
              <a:rPr lang="en-US" sz="2400" dirty="0">
                <a:solidFill>
                  <a:srgbClr val="000000"/>
                </a:solidFill>
                <a:latin typeface="Consolas" panose="020B0609020204030204" pitchFamily="49" charset="0"/>
                <a:cs typeface="Times New Roman" panose="02020603050405020304" pitchFamily="18" charset="0"/>
              </a:rPr>
              <a:t>main</a:t>
            </a:r>
            <a:r>
              <a:rPr lang="en-US" sz="2400" dirty="0">
                <a:solidFill>
                  <a:srgbClr val="000000"/>
                </a:solidFill>
                <a:latin typeface="+mn-lt"/>
                <a:cs typeface="Times New Roman" panose="02020603050405020304" pitchFamily="18" charset="0"/>
              </a:rPr>
              <a:t> </a:t>
            </a:r>
            <a:r>
              <a:rPr lang="en-US" sz="2400" dirty="0" smtClean="0">
                <a:solidFill>
                  <a:srgbClr val="000000"/>
                </a:solidFill>
                <a:latin typeface="+mn-lt"/>
                <a:cs typeface="Times New Roman" panose="02020603050405020304" pitchFamily="18" charset="0"/>
              </a:rPr>
              <a:t>(Figure 3.1</a:t>
            </a:r>
            <a:r>
              <a:rPr lang="en-US" sz="2400" dirty="0">
                <a:solidFill>
                  <a:srgbClr val="000000"/>
                </a:solidFill>
                <a:latin typeface="+mn-lt"/>
                <a:cs typeface="Times New Roman" panose="02020603050405020304" pitchFamily="18" charset="0"/>
              </a:rPr>
              <a:t>) is referred to as a </a:t>
            </a:r>
            <a:r>
              <a:rPr lang="en-US" sz="2400" b="1" dirty="0">
                <a:solidFill>
                  <a:schemeClr val="tx1"/>
                </a:solidFill>
                <a:latin typeface="+mn-lt"/>
                <a:cs typeface="Times New Roman" panose="02020603050405020304" pitchFamily="18" charset="0"/>
              </a:rPr>
              <a:t>driver program</a:t>
            </a:r>
            <a:r>
              <a:rPr lang="en-US" sz="2400" b="1" dirty="0" smtClean="0">
                <a:solidFill>
                  <a:schemeClr val="tx1"/>
                </a:solidFill>
                <a:latin typeface="+mn-lt"/>
                <a:cs typeface="Times New Roman" panose="02020603050405020304" pitchFamily="18" charset="0"/>
              </a:rPr>
              <a:t>.</a:t>
            </a:r>
            <a:endParaRPr lang="en-US" sz="2400" b="1" dirty="0">
              <a:solidFill>
                <a:schemeClr val="tx1"/>
              </a:solidFill>
              <a:latin typeface="+mn-lt"/>
              <a:cs typeface="Times New Roman" panose="02020603050405020304" pitchFamily="18" charset="0"/>
            </a:endParaRPr>
          </a:p>
        </p:txBody>
      </p:sp>
    </p:spTree>
    <p:extLst>
      <p:ext uri="{BB962C8B-B14F-4D97-AF65-F5344CB8AC3E}">
        <p14:creationId xmlns:p14="http://schemas.microsoft.com/office/powerpoint/2010/main" val="1427198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50"/>
            <a:ext cx="8229600" cy="1066799"/>
          </a:xfrm>
        </p:spPr>
        <p:txBody>
          <a:bodyPr anchor="b"/>
          <a:lstStyle/>
          <a:p>
            <a:r>
              <a:rPr lang="en-US" dirty="0" smtClean="0">
                <a:solidFill>
                  <a:schemeClr val="tx2"/>
                </a:solidFill>
              </a:rPr>
              <a:t>Figure 3.1 Creating and Manipulating an Account Object </a:t>
            </a:r>
            <a:r>
              <a:rPr lang="en-US" sz="2000" b="0" dirty="0" smtClean="0">
                <a:solidFill>
                  <a:schemeClr val="tx2"/>
                </a:solidFill>
              </a:rPr>
              <a:t>(1 of 2)</a:t>
            </a:r>
            <a:endParaRPr lang="en-US" sz="2000" b="0" dirty="0">
              <a:solidFill>
                <a:schemeClr val="tx2"/>
              </a:solidFill>
            </a:endParaRPr>
          </a:p>
        </p:txBody>
      </p:sp>
      <p:pic>
        <p:nvPicPr>
          <p:cNvPr id="4" name="Picture 3" descr="Computer code has 24 lines. The lines read as follows. Line 1. forward slash forward slash F i g  period 3 period 1 colon Account Test period c p p. Line 2. forward slash forward slash Creating and manipulating an Account object period. Line 3. hash include left angle bracket i o stream right angle bracket. Line 4. 4 hash include left angle bracket string right angle bracket. Line 5. 5 hash include double quote Account period h double quote. Line 6. blank. Line 7. using namespace s t d semicolon. Line 8. blank. Line 9. i n t main left parenthesis right parenthesis left brace. Line 10, indented once. Account my Account semicolon forward slash forward slash create Account object my Account. Line 11. blank. Line 12, indented once. forward slash forward slash show that the initial value of my Account's name is the empty string. Line 13, indented once. c out left angle bracket left angle bracket double quote Initial account name is colon double quote left angle bracket left angle bracket my Account period Get Name left parenthesis right parenthesis semicolon. Line 14. blank. Line 15, indented once. forward slash forward slash prompt for and read name. Line 16, indented once. c out left angle bracket left angle bracket double quote back slash n Please enter the account name colon double quote semicolon. Line 17, indented once. string the Name semicolon. Line 18, indented once. get line left parenthesis c in comma the Name right parenthesis semicolon forward slash forward slash read a line of text. Line 19, indented once. my Account period se t Name left parenthesis the Name right parenthesis semicolon forward slash forward slash put the Name in my Account. Line 18 and line 19 are highlighted. Line 20. blank. Line 21, indented once. forward slash forward slash display the name stored in object my Account. Line 22, indented once. c out left angle bracket left angle bracket double quote Name in object my Account is colon double quote. Line 23, indented twice. left angle bracket left angle bracket my Account period get Name left parenthesis right parenthesis left angle bracket left angle bracket end l semicolon. Line 24. right brace."/>
          <p:cNvPicPr>
            <a:picLocks noChangeAspect="1"/>
          </p:cNvPicPr>
          <p:nvPr/>
        </p:nvPicPr>
        <p:blipFill rotWithShape="1">
          <a:blip r:embed="rId2">
            <a:extLst>
              <a:ext uri="{28A0092B-C50C-407E-A947-70E740481C1C}">
                <a14:useLocalDpi xmlns:a14="http://schemas.microsoft.com/office/drawing/2010/main" val="0"/>
              </a:ext>
            </a:extLst>
          </a:blip>
          <a:srcRect l="833" r="419" b="810"/>
          <a:stretch/>
        </p:blipFill>
        <p:spPr>
          <a:xfrm>
            <a:off x="1016349" y="1532120"/>
            <a:ext cx="7111303" cy="4729707"/>
          </a:xfrm>
          <a:prstGeom prst="rect">
            <a:avLst/>
          </a:prstGeom>
        </p:spPr>
      </p:pic>
    </p:spTree>
    <p:extLst>
      <p:ext uri="{BB962C8B-B14F-4D97-AF65-F5344CB8AC3E}">
        <p14:creationId xmlns:p14="http://schemas.microsoft.com/office/powerpoint/2010/main" val="747463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50"/>
            <a:ext cx="8229600" cy="1066799"/>
          </a:xfrm>
        </p:spPr>
        <p:txBody>
          <a:bodyPr anchor="b"/>
          <a:lstStyle/>
          <a:p>
            <a:r>
              <a:rPr lang="en-US" dirty="0">
                <a:solidFill>
                  <a:schemeClr val="tx2"/>
                </a:solidFill>
              </a:rPr>
              <a:t>Figure 3.1 Creating and Manipulating an Account Object </a:t>
            </a:r>
            <a:r>
              <a:rPr lang="en-US" sz="2000" b="0" dirty="0" smtClean="0">
                <a:solidFill>
                  <a:schemeClr val="tx2"/>
                </a:solidFill>
              </a:rPr>
              <a:t>(2 </a:t>
            </a:r>
            <a:r>
              <a:rPr lang="en-US" sz="2000" b="0" dirty="0">
                <a:solidFill>
                  <a:schemeClr val="tx2"/>
                </a:solidFill>
              </a:rPr>
              <a:t>of 2)</a:t>
            </a:r>
            <a:endParaRPr lang="en-US" dirty="0"/>
          </a:p>
        </p:txBody>
      </p:sp>
      <p:pic>
        <p:nvPicPr>
          <p:cNvPr id="4" name="Picture 3" descr="Computer code output has 3 lines. The lines read as follows. Line 1. Initial account name is colon. Line 2. Please enter the account name colon Jane Green. Line 3. Name in object my Account is colon Jane Green."/>
          <p:cNvPicPr>
            <a:picLocks noChangeAspect="1"/>
          </p:cNvPicPr>
          <p:nvPr/>
        </p:nvPicPr>
        <p:blipFill rotWithShape="1">
          <a:blip r:embed="rId2">
            <a:extLst>
              <a:ext uri="{28A0092B-C50C-407E-A947-70E740481C1C}">
                <a14:useLocalDpi xmlns:a14="http://schemas.microsoft.com/office/drawing/2010/main" val="0"/>
              </a:ext>
            </a:extLst>
          </a:blip>
          <a:srcRect b="8666"/>
          <a:stretch/>
        </p:blipFill>
        <p:spPr>
          <a:xfrm>
            <a:off x="672901" y="2871639"/>
            <a:ext cx="7798198" cy="993261"/>
          </a:xfrm>
          <a:prstGeom prst="rect">
            <a:avLst/>
          </a:prstGeom>
        </p:spPr>
      </p:pic>
    </p:spTree>
    <p:extLst>
      <p:ext uri="{BB962C8B-B14F-4D97-AF65-F5344CB8AC3E}">
        <p14:creationId xmlns:p14="http://schemas.microsoft.com/office/powerpoint/2010/main" val="2475576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3.2.1 Instantiating an Object</a:t>
            </a:r>
          </a:p>
        </p:txBody>
      </p:sp>
      <p:sp>
        <p:nvSpPr>
          <p:cNvPr id="4" name="Text Placeholder 3"/>
          <p:cNvSpPr>
            <a:spLocks noGrp="1"/>
          </p:cNvSpPr>
          <p:nvPr>
            <p:ph type="body" idx="1"/>
          </p:nvPr>
        </p:nvSpPr>
        <p:spPr>
          <a:xfrm>
            <a:off x="457200" y="1600201"/>
            <a:ext cx="8229600" cy="1356360"/>
          </a:xfrm>
        </p:spPr>
        <p:txBody>
          <a:bodyPr/>
          <a:lstStyle/>
          <a:p>
            <a:r>
              <a:rPr lang="en-US" sz="2400" dirty="0">
                <a:latin typeface="+mn-lt"/>
              </a:rPr>
              <a:t>Typically, you cannot call a member function of a class until you create an object of that class</a:t>
            </a:r>
            <a:r>
              <a:rPr lang="en-US" sz="2400" dirty="0" smtClean="0">
                <a:latin typeface="+mn-lt"/>
              </a:rPr>
              <a:t>.</a:t>
            </a:r>
            <a:endParaRPr lang="en-US" sz="2400" dirty="0">
              <a:latin typeface="+mn-lt"/>
            </a:endParaRPr>
          </a:p>
          <a:p>
            <a:r>
              <a:rPr lang="en-US" sz="2400" dirty="0">
                <a:latin typeface="+mn-lt"/>
              </a:rPr>
              <a:t>Line </a:t>
            </a:r>
            <a:r>
              <a:rPr lang="en-US" sz="2400" dirty="0" smtClean="0">
                <a:latin typeface="+mn-lt"/>
              </a:rPr>
              <a:t>10</a:t>
            </a:r>
            <a:endParaRPr lang="en-US" sz="2400" dirty="0">
              <a:latin typeface="+mn-lt"/>
            </a:endParaRPr>
          </a:p>
        </p:txBody>
      </p:sp>
      <p:pic>
        <p:nvPicPr>
          <p:cNvPr id="6" name="Picture 5" descr="Common Programming Error 3.1, forgetting the semicolon at the end of a class definition is a syntax err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96" y="3174896"/>
            <a:ext cx="8013509" cy="252938"/>
          </a:xfrm>
          <a:prstGeom prst="rect">
            <a:avLst/>
          </a:prstGeom>
        </p:spPr>
      </p:pic>
      <p:sp>
        <p:nvSpPr>
          <p:cNvPr id="5" name="Text Placeholder 4"/>
          <p:cNvSpPr>
            <a:spLocks noGrp="1"/>
          </p:cNvSpPr>
          <p:nvPr>
            <p:ph type="body" idx="2"/>
          </p:nvPr>
        </p:nvSpPr>
        <p:spPr>
          <a:xfrm>
            <a:off x="457200" y="3619501"/>
            <a:ext cx="8229600" cy="1021080"/>
          </a:xfrm>
        </p:spPr>
        <p:txBody>
          <a:bodyPr/>
          <a:lstStyle/>
          <a:p>
            <a:pPr marL="255600" indent="0">
              <a:buNone/>
            </a:pPr>
            <a:r>
              <a:rPr lang="en-US" sz="2400" dirty="0">
                <a:latin typeface="+mn-lt"/>
              </a:rPr>
              <a:t>creates </a:t>
            </a:r>
            <a:r>
              <a:rPr lang="en-US" sz="2400" dirty="0">
                <a:solidFill>
                  <a:srgbClr val="000000"/>
                </a:solidFill>
                <a:latin typeface="Consolas" panose="020B0609020204030204" pitchFamily="49" charset="0"/>
              </a:rPr>
              <a:t>myAccount</a:t>
            </a:r>
            <a:r>
              <a:rPr lang="en-US" sz="2400" dirty="0">
                <a:latin typeface="+mn-lt"/>
              </a:rPr>
              <a:t> object of class </a:t>
            </a:r>
            <a:r>
              <a:rPr lang="en-US" sz="2400" dirty="0">
                <a:solidFill>
                  <a:srgbClr val="000000"/>
                </a:solidFill>
                <a:latin typeface="Consolas" panose="020B0609020204030204" pitchFamily="49" charset="0"/>
              </a:rPr>
              <a:t>Account</a:t>
            </a:r>
            <a:r>
              <a:rPr lang="en-US" sz="2400" dirty="0">
                <a:solidFill>
                  <a:srgbClr val="000000"/>
                </a:solidFill>
                <a:latin typeface="+mn-lt"/>
              </a:rPr>
              <a:t>.</a:t>
            </a:r>
          </a:p>
          <a:p>
            <a:r>
              <a:rPr lang="en-US" sz="2400" dirty="0">
                <a:latin typeface="+mn-lt"/>
              </a:rPr>
              <a:t>The variable’s type is </a:t>
            </a:r>
            <a:r>
              <a:rPr lang="en-US" sz="2400" dirty="0">
                <a:solidFill>
                  <a:srgbClr val="000000"/>
                </a:solidFill>
                <a:latin typeface="Consolas" panose="020B0609020204030204" pitchFamily="49" charset="0"/>
              </a:rPr>
              <a:t>Account</a:t>
            </a:r>
            <a:r>
              <a:rPr lang="en-US" sz="2400" dirty="0">
                <a:solidFill>
                  <a:srgbClr val="000000"/>
                </a:solidFill>
                <a:latin typeface="+mn-lt"/>
              </a:rPr>
              <a:t> </a:t>
            </a:r>
            <a:r>
              <a:rPr lang="en-US" sz="2400" dirty="0" smtClean="0">
                <a:solidFill>
                  <a:srgbClr val="000000"/>
                </a:solidFill>
                <a:latin typeface="+mn-lt"/>
              </a:rPr>
              <a:t>(Figure 3.2).</a:t>
            </a:r>
            <a:endParaRPr lang="en-US" sz="2400" dirty="0">
              <a:solidFill>
                <a:srgbClr val="000000"/>
              </a:solidFill>
              <a:latin typeface="+mn-lt"/>
            </a:endParaRPr>
          </a:p>
        </p:txBody>
      </p:sp>
    </p:spTree>
    <p:extLst>
      <p:ext uri="{BB962C8B-B14F-4D97-AF65-F5344CB8AC3E}">
        <p14:creationId xmlns:p14="http://schemas.microsoft.com/office/powerpoint/2010/main" val="393775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3.2.2 Headers and Source-Code </a:t>
            </a:r>
            <a:r>
              <a:rPr lang="en-US" dirty="0" smtClean="0">
                <a:solidFill>
                  <a:schemeClr val="tx2"/>
                </a:solidFill>
                <a:latin typeface="Times New Roman" panose="02020603050405020304" pitchFamily="18" charset="0"/>
                <a:cs typeface="Times New Roman" panose="02020603050405020304" pitchFamily="18" charset="0"/>
              </a:rPr>
              <a:t>Files </a:t>
            </a:r>
            <a:r>
              <a:rPr lang="en-US" sz="2000" b="0" dirty="0" smtClean="0">
                <a:solidFill>
                  <a:schemeClr val="tx2"/>
                </a:solidFill>
                <a:latin typeface="Times New Roman" panose="02020603050405020304" pitchFamily="18" charset="0"/>
                <a:cs typeface="Times New Roman" panose="02020603050405020304" pitchFamily="18" charset="0"/>
              </a:rPr>
              <a:t>(1 of 3)</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229600" cy="4770120"/>
          </a:xfrm>
        </p:spPr>
        <p:txBody>
          <a:bodyPr/>
          <a:lstStyle/>
          <a:p>
            <a:r>
              <a:rPr lang="en-US" sz="2000" dirty="0">
                <a:latin typeface="+mn-lt"/>
              </a:rPr>
              <a:t>The compiler knows what </a:t>
            </a:r>
            <a:r>
              <a:rPr lang="en-US" sz="2000" dirty="0">
                <a:solidFill>
                  <a:srgbClr val="000000"/>
                </a:solidFill>
                <a:latin typeface="Consolas" panose="020B0609020204030204" pitchFamily="49" charset="0"/>
              </a:rPr>
              <a:t>int</a:t>
            </a:r>
            <a:r>
              <a:rPr lang="en-US" sz="2000" dirty="0">
                <a:solidFill>
                  <a:srgbClr val="000000"/>
                </a:solidFill>
                <a:latin typeface="+mn-lt"/>
              </a:rPr>
              <a:t> is—it’s a fundamental type that’s “built into” C++.</a:t>
            </a:r>
          </a:p>
          <a:p>
            <a:r>
              <a:rPr lang="en-US" sz="2000" dirty="0">
                <a:latin typeface="+mn-lt"/>
              </a:rPr>
              <a:t>The compiler does not know in advance what type </a:t>
            </a:r>
            <a:r>
              <a:rPr lang="en-US" sz="2000" dirty="0">
                <a:solidFill>
                  <a:srgbClr val="000000"/>
                </a:solidFill>
                <a:latin typeface="Consolas" panose="020B0609020204030204" pitchFamily="49" charset="0"/>
              </a:rPr>
              <a:t>Account</a:t>
            </a:r>
            <a:r>
              <a:rPr lang="en-US" sz="2000" dirty="0">
                <a:solidFill>
                  <a:srgbClr val="000000"/>
                </a:solidFill>
                <a:latin typeface="+mn-lt"/>
              </a:rPr>
              <a:t> is—it’s a </a:t>
            </a:r>
            <a:r>
              <a:rPr lang="en-US" sz="2000" b="1" dirty="0">
                <a:solidFill>
                  <a:schemeClr val="tx1"/>
                </a:solidFill>
                <a:latin typeface="+mn-lt"/>
              </a:rPr>
              <a:t>user-defined type.</a:t>
            </a:r>
          </a:p>
          <a:p>
            <a:r>
              <a:rPr lang="en-US" sz="2000" dirty="0">
                <a:latin typeface="+mn-lt"/>
              </a:rPr>
              <a:t>When packaged properly, new classes can be reused by other programmers.</a:t>
            </a:r>
          </a:p>
          <a:p>
            <a:r>
              <a:rPr lang="en-US" sz="2000" dirty="0">
                <a:latin typeface="+mn-lt"/>
              </a:rPr>
              <a:t>It’s customary to place a reusable class definition in a file known as a </a:t>
            </a:r>
            <a:r>
              <a:rPr lang="en-US" sz="2000" b="1" dirty="0">
                <a:solidFill>
                  <a:schemeClr val="tx1"/>
                </a:solidFill>
                <a:latin typeface="+mn-lt"/>
              </a:rPr>
              <a:t>header</a:t>
            </a:r>
            <a:r>
              <a:rPr lang="en-US" sz="2000" dirty="0">
                <a:solidFill>
                  <a:srgbClr val="0000FF"/>
                </a:solidFill>
                <a:latin typeface="+mn-lt"/>
              </a:rPr>
              <a:t> </a:t>
            </a:r>
            <a:r>
              <a:rPr lang="en-US" sz="2000" dirty="0">
                <a:latin typeface="+mn-lt"/>
              </a:rPr>
              <a:t>with a</a:t>
            </a:r>
            <a:r>
              <a:rPr lang="en-US" sz="2000" dirty="0">
                <a:solidFill>
                  <a:srgbClr val="0000FF"/>
                </a:solidFill>
                <a:latin typeface="+mn-lt"/>
              </a:rPr>
              <a:t> </a:t>
            </a:r>
            <a:r>
              <a:rPr lang="en-US" sz="2000" dirty="0">
                <a:solidFill>
                  <a:srgbClr val="000000"/>
                </a:solidFill>
                <a:latin typeface="Consolas" panose="020B0609020204030204" pitchFamily="49" charset="0"/>
              </a:rPr>
              <a:t>.h</a:t>
            </a:r>
            <a:r>
              <a:rPr lang="en-US" sz="2000" dirty="0">
                <a:solidFill>
                  <a:srgbClr val="000000"/>
                </a:solidFill>
                <a:latin typeface="+mn-lt"/>
              </a:rPr>
              <a:t> filename extension.</a:t>
            </a:r>
          </a:p>
          <a:p>
            <a:r>
              <a:rPr lang="en-US" sz="2000" dirty="0">
                <a:latin typeface="+mn-lt"/>
              </a:rPr>
              <a:t>You include (via </a:t>
            </a:r>
            <a:r>
              <a:rPr lang="en-US" sz="2000" dirty="0">
                <a:solidFill>
                  <a:srgbClr val="000000"/>
                </a:solidFill>
                <a:latin typeface="Consolas" panose="020B0609020204030204" pitchFamily="49" charset="0"/>
              </a:rPr>
              <a:t>#include</a:t>
            </a:r>
            <a:r>
              <a:rPr lang="en-US" sz="2000" dirty="0">
                <a:solidFill>
                  <a:srgbClr val="000000"/>
                </a:solidFill>
                <a:latin typeface="+mn-lt"/>
              </a:rPr>
              <a:t>) that header wherever you need to use the class.</a:t>
            </a:r>
          </a:p>
          <a:p>
            <a:r>
              <a:rPr lang="en-US" sz="2000" dirty="0">
                <a:latin typeface="+mn-lt"/>
              </a:rPr>
              <a:t>For example, you can reuse the C++ Standard Library’s classes in any program by including the appropriate headers</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2965364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3.2.2 Headers and Source-Code Files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3)</a:t>
            </a:r>
            <a:endParaRPr lang="en-US" dirty="0"/>
          </a:p>
        </p:txBody>
      </p:sp>
      <p:sp>
        <p:nvSpPr>
          <p:cNvPr id="5" name="Text Placeholder 4"/>
          <p:cNvSpPr>
            <a:spLocks noGrp="1"/>
          </p:cNvSpPr>
          <p:nvPr>
            <p:ph type="body" idx="1"/>
          </p:nvPr>
        </p:nvSpPr>
        <p:spPr>
          <a:xfrm>
            <a:off x="457200" y="1600201"/>
            <a:ext cx="8229600" cy="1280160"/>
          </a:xfrm>
        </p:spPr>
        <p:txBody>
          <a:bodyPr/>
          <a:lstStyle/>
          <a:p>
            <a:r>
              <a:rPr lang="en-US" sz="2000" dirty="0">
                <a:latin typeface="+mn-lt"/>
              </a:rPr>
              <a:t>Class </a:t>
            </a:r>
            <a:r>
              <a:rPr lang="en-US" sz="2000" dirty="0">
                <a:solidFill>
                  <a:srgbClr val="000000"/>
                </a:solidFill>
                <a:latin typeface="Consolas" panose="020B0609020204030204" pitchFamily="49" charset="0"/>
              </a:rPr>
              <a:t>Account</a:t>
            </a:r>
            <a:r>
              <a:rPr lang="en-US" sz="2000" dirty="0">
                <a:solidFill>
                  <a:srgbClr val="000000"/>
                </a:solidFill>
                <a:latin typeface="+mn-lt"/>
              </a:rPr>
              <a:t> is defined in the header </a:t>
            </a:r>
            <a:r>
              <a:rPr lang="en-US" sz="2000" dirty="0">
                <a:solidFill>
                  <a:srgbClr val="000000"/>
                </a:solidFill>
                <a:latin typeface="Consolas" panose="020B0609020204030204" pitchFamily="49" charset="0"/>
              </a:rPr>
              <a:t>Account.h</a:t>
            </a:r>
            <a:r>
              <a:rPr lang="en-US" sz="2000" dirty="0">
                <a:solidFill>
                  <a:srgbClr val="000000"/>
                </a:solidFill>
                <a:latin typeface="+mn-lt"/>
              </a:rPr>
              <a:t> </a:t>
            </a:r>
            <a:r>
              <a:rPr lang="en-US" sz="2000" dirty="0" smtClean="0">
                <a:solidFill>
                  <a:srgbClr val="000000"/>
                </a:solidFill>
                <a:latin typeface="+mn-lt"/>
              </a:rPr>
              <a:t>(Figure 3.2</a:t>
            </a:r>
            <a:r>
              <a:rPr lang="en-US" sz="2000" dirty="0">
                <a:solidFill>
                  <a:srgbClr val="000000"/>
                </a:solidFill>
                <a:latin typeface="+mn-lt"/>
              </a:rPr>
              <a:t>).</a:t>
            </a:r>
          </a:p>
          <a:p>
            <a:r>
              <a:rPr lang="en-US" sz="2000" dirty="0">
                <a:latin typeface="+mn-lt"/>
              </a:rPr>
              <a:t>We tell the compiler what an </a:t>
            </a:r>
            <a:r>
              <a:rPr lang="en-US" sz="2000" dirty="0">
                <a:solidFill>
                  <a:srgbClr val="000000"/>
                </a:solidFill>
                <a:latin typeface="Consolas" panose="020B0609020204030204" pitchFamily="49" charset="0"/>
              </a:rPr>
              <a:t>Account</a:t>
            </a:r>
            <a:r>
              <a:rPr lang="en-US" sz="2000" dirty="0">
                <a:solidFill>
                  <a:srgbClr val="000000"/>
                </a:solidFill>
                <a:latin typeface="+mn-lt"/>
              </a:rPr>
              <a:t> is by including its header</a:t>
            </a:r>
            <a:r>
              <a:rPr lang="en-US" sz="2000" dirty="0">
                <a:solidFill>
                  <a:srgbClr val="000000"/>
                </a:solidFill>
                <a:latin typeface="Consolas" panose="020B0609020204030204" pitchFamily="49" charset="0"/>
              </a:rPr>
              <a:t>,</a:t>
            </a:r>
            <a:r>
              <a:rPr lang="en-US" sz="2000" dirty="0">
                <a:solidFill>
                  <a:srgbClr val="000000"/>
                </a:solidFill>
                <a:latin typeface="+mn-lt"/>
              </a:rPr>
              <a:t> as in</a:t>
            </a:r>
            <a:r>
              <a:rPr lang="en-US" sz="2000" dirty="0" smtClean="0">
                <a:solidFill>
                  <a:srgbClr val="000000"/>
                </a:solidFill>
                <a:latin typeface="+mn-lt"/>
              </a:rPr>
              <a:t>:</a:t>
            </a:r>
            <a:endParaRPr lang="en-US" sz="2000" dirty="0">
              <a:solidFill>
                <a:srgbClr val="000000"/>
              </a:solidFill>
              <a:latin typeface="+mn-lt"/>
            </a:endParaRPr>
          </a:p>
        </p:txBody>
      </p:sp>
      <p:pic>
        <p:nvPicPr>
          <p:cNvPr id="7" name="Picture 6" descr="Hash include double quote account period h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607" y="2947933"/>
            <a:ext cx="3158627" cy="200135"/>
          </a:xfrm>
          <a:prstGeom prst="rect">
            <a:avLst/>
          </a:prstGeom>
        </p:spPr>
      </p:pic>
      <p:sp>
        <p:nvSpPr>
          <p:cNvPr id="6" name="Text Placeholder 5"/>
          <p:cNvSpPr>
            <a:spLocks noGrp="1"/>
          </p:cNvSpPr>
          <p:nvPr>
            <p:ph type="body" idx="2"/>
          </p:nvPr>
        </p:nvSpPr>
        <p:spPr>
          <a:xfrm>
            <a:off x="457200" y="3246120"/>
            <a:ext cx="8229600" cy="2880360"/>
          </a:xfrm>
        </p:spPr>
        <p:txBody>
          <a:bodyPr/>
          <a:lstStyle/>
          <a:p>
            <a:r>
              <a:rPr lang="en-US" sz="2000" dirty="0">
                <a:latin typeface="+mn-lt"/>
              </a:rPr>
              <a:t>If we omit this, the compiler issues error messages wherever we use class </a:t>
            </a:r>
            <a:r>
              <a:rPr lang="en-US" sz="2000" dirty="0">
                <a:solidFill>
                  <a:srgbClr val="000000"/>
                </a:solidFill>
                <a:latin typeface="Consolas" panose="020B0609020204030204" pitchFamily="49" charset="0"/>
              </a:rPr>
              <a:t>Account</a:t>
            </a:r>
            <a:r>
              <a:rPr lang="en-US" sz="2000" dirty="0">
                <a:solidFill>
                  <a:srgbClr val="000000"/>
                </a:solidFill>
                <a:latin typeface="+mn-lt"/>
              </a:rPr>
              <a:t> and any of its capabilities.</a:t>
            </a:r>
          </a:p>
          <a:p>
            <a:r>
              <a:rPr lang="en-US" sz="2000" dirty="0">
                <a:latin typeface="+mn-lt"/>
              </a:rPr>
              <a:t>In an </a:t>
            </a:r>
            <a:r>
              <a:rPr lang="en-US" sz="2000" dirty="0">
                <a:solidFill>
                  <a:srgbClr val="000000"/>
                </a:solidFill>
                <a:latin typeface="Consolas" panose="020B0609020204030204" pitchFamily="49" charset="0"/>
              </a:rPr>
              <a:t>#include</a:t>
            </a:r>
            <a:r>
              <a:rPr lang="en-US" sz="2000" dirty="0">
                <a:solidFill>
                  <a:srgbClr val="000000"/>
                </a:solidFill>
                <a:latin typeface="+mn-lt"/>
              </a:rPr>
              <a:t> directive, a header that you define in your program is placed in double quotes (</a:t>
            </a:r>
            <a:r>
              <a:rPr lang="en-US" sz="2000" dirty="0">
                <a:solidFill>
                  <a:srgbClr val="000000"/>
                </a:solidFill>
                <a:latin typeface="Consolas" panose="020B0609020204030204" pitchFamily="49" charset="0"/>
              </a:rPr>
              <a:t>""</a:t>
            </a:r>
            <a:r>
              <a:rPr lang="en-US" sz="2000" dirty="0">
                <a:solidFill>
                  <a:srgbClr val="000000"/>
                </a:solidFill>
                <a:latin typeface="+mn-lt"/>
              </a:rPr>
              <a:t>), rather than the angle brackets (</a:t>
            </a:r>
            <a:r>
              <a:rPr lang="en-US" sz="2000" dirty="0">
                <a:solidFill>
                  <a:srgbClr val="000000"/>
                </a:solidFill>
                <a:latin typeface="Consolas" panose="020B0609020204030204" pitchFamily="49" charset="0"/>
              </a:rPr>
              <a:t>&lt;&gt;</a:t>
            </a:r>
            <a:r>
              <a:rPr lang="en-US" sz="2000" dirty="0">
                <a:solidFill>
                  <a:srgbClr val="000000"/>
                </a:solidFill>
                <a:latin typeface="+mn-lt"/>
              </a:rPr>
              <a:t>) used for C++ Standard Library headers like &lt;</a:t>
            </a:r>
            <a:r>
              <a:rPr lang="en-US" sz="2000" dirty="0">
                <a:solidFill>
                  <a:srgbClr val="000000"/>
                </a:solidFill>
                <a:latin typeface="Consolas" panose="020B0609020204030204" pitchFamily="49" charset="0"/>
              </a:rPr>
              <a:t>iostream</a:t>
            </a:r>
            <a:r>
              <a:rPr lang="en-US" sz="2000" dirty="0">
                <a:solidFill>
                  <a:srgbClr val="000000"/>
                </a:solidFill>
                <a:latin typeface="+mn-lt"/>
              </a:rPr>
              <a:t>&gt;.</a:t>
            </a:r>
          </a:p>
          <a:p>
            <a:r>
              <a:rPr lang="en-US" sz="2000" dirty="0">
                <a:latin typeface="+mn-lt"/>
              </a:rPr>
              <a:t>The double quotes in this example tell the compiler that header is in the same folder as </a:t>
            </a:r>
            <a:r>
              <a:rPr lang="en-US" sz="2000" dirty="0" smtClean="0">
                <a:latin typeface="+mn-lt"/>
              </a:rPr>
              <a:t>Figure 3.1</a:t>
            </a:r>
            <a:r>
              <a:rPr lang="en-US" sz="2000" dirty="0">
                <a:latin typeface="+mn-lt"/>
              </a:rPr>
              <a:t>, rather than with the C++ Standard Library headers</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3530795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3.2.2 Headers and Source-Code Files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3)</a:t>
            </a:r>
            <a:endParaRPr lang="en-US" dirty="0"/>
          </a:p>
        </p:txBody>
      </p:sp>
      <p:sp>
        <p:nvSpPr>
          <p:cNvPr id="3" name="Text Placeholder 2"/>
          <p:cNvSpPr>
            <a:spLocks noGrp="1"/>
          </p:cNvSpPr>
          <p:nvPr>
            <p:ph type="body" idx="1"/>
          </p:nvPr>
        </p:nvSpPr>
        <p:spPr/>
        <p:txBody>
          <a:bodyPr/>
          <a:lstStyle/>
          <a:p>
            <a:r>
              <a:rPr lang="en-US" sz="2400" dirty="0">
                <a:solidFill>
                  <a:schemeClr val="tx1"/>
                </a:solidFill>
                <a:latin typeface="+mn-lt"/>
              </a:rPr>
              <a:t>Files ending with the </a:t>
            </a:r>
            <a:r>
              <a:rPr lang="en-US" sz="2400" dirty="0">
                <a:solidFill>
                  <a:schemeClr val="tx1"/>
                </a:solidFill>
                <a:latin typeface="Consolas" panose="020B0609020204030204" pitchFamily="49" charset="0"/>
              </a:rPr>
              <a:t>.cpp</a:t>
            </a:r>
            <a:r>
              <a:rPr lang="en-US" sz="2400" dirty="0">
                <a:solidFill>
                  <a:schemeClr val="tx1"/>
                </a:solidFill>
                <a:latin typeface="+mn-lt"/>
              </a:rPr>
              <a:t> filename extension are </a:t>
            </a:r>
            <a:r>
              <a:rPr lang="en-US" sz="2400" b="1" dirty="0">
                <a:solidFill>
                  <a:schemeClr val="tx1"/>
                </a:solidFill>
                <a:latin typeface="+mn-lt"/>
              </a:rPr>
              <a:t>source-code files</a:t>
            </a:r>
            <a:r>
              <a:rPr lang="en-US" sz="2400" dirty="0">
                <a:solidFill>
                  <a:schemeClr val="tx1"/>
                </a:solidFill>
                <a:latin typeface="+mn-lt"/>
              </a:rPr>
              <a:t>.</a:t>
            </a:r>
          </a:p>
          <a:p>
            <a:r>
              <a:rPr lang="en-US" sz="2400" dirty="0">
                <a:solidFill>
                  <a:schemeClr val="tx1"/>
                </a:solidFill>
                <a:latin typeface="+mn-lt"/>
              </a:rPr>
              <a:t>These define a program’s </a:t>
            </a:r>
            <a:r>
              <a:rPr lang="en-US" sz="2400" dirty="0">
                <a:solidFill>
                  <a:schemeClr val="tx1"/>
                </a:solidFill>
                <a:latin typeface="Consolas" panose="020B0609020204030204" pitchFamily="49" charset="0"/>
              </a:rPr>
              <a:t>main</a:t>
            </a:r>
            <a:r>
              <a:rPr lang="en-US" sz="2400" dirty="0">
                <a:solidFill>
                  <a:schemeClr val="tx1"/>
                </a:solidFill>
                <a:latin typeface="+mn-lt"/>
              </a:rPr>
              <a:t> function, other functions and more, as you’ll see in later chapters.</a:t>
            </a:r>
          </a:p>
          <a:p>
            <a:r>
              <a:rPr lang="en-US" sz="2400" dirty="0">
                <a:solidFill>
                  <a:schemeClr val="tx1"/>
                </a:solidFill>
                <a:latin typeface="+mn-lt"/>
              </a:rPr>
              <a:t>You include headers into source-code files, though you also may include them in other headers</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1729901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3.2.3 Calling Class </a:t>
            </a:r>
            <a:r>
              <a:rPr lang="en-US" dirty="0">
                <a:solidFill>
                  <a:schemeClr val="tx2"/>
                </a:solidFill>
                <a:latin typeface="Consolas" panose="020B0609020204030204" pitchFamily="49" charset="0"/>
                <a:cs typeface="Times New Roman" panose="02020603050405020304" pitchFamily="18" charset="0"/>
              </a:rPr>
              <a:t>Account</a:t>
            </a:r>
            <a:r>
              <a:rPr lang="en-US" dirty="0">
                <a:solidFill>
                  <a:schemeClr val="tx2"/>
                </a:solidFill>
                <a:latin typeface="Times New Roman" panose="02020603050405020304" pitchFamily="18" charset="0"/>
                <a:cs typeface="Times New Roman" panose="02020603050405020304" pitchFamily="18" charset="0"/>
              </a:rPr>
              <a:t>’s </a:t>
            </a:r>
            <a:r>
              <a:rPr lang="en-US" dirty="0">
                <a:solidFill>
                  <a:schemeClr val="tx2"/>
                </a:solidFill>
                <a:latin typeface="Consolas" panose="020B0609020204030204" pitchFamily="49" charset="0"/>
                <a:cs typeface="Times New Roman" panose="02020603050405020304" pitchFamily="18" charset="0"/>
              </a:rPr>
              <a:t>getName</a:t>
            </a:r>
            <a:r>
              <a:rPr lang="en-US" dirty="0">
                <a:solidFill>
                  <a:schemeClr val="tx2"/>
                </a:solidFill>
                <a:latin typeface="Times New Roman" panose="02020603050405020304" pitchFamily="18" charset="0"/>
                <a:cs typeface="Times New Roman" panose="02020603050405020304" pitchFamily="18" charset="0"/>
              </a:rPr>
              <a:t> Member </a:t>
            </a:r>
            <a:r>
              <a:rPr lang="en-US" dirty="0" smtClean="0">
                <a:solidFill>
                  <a:schemeClr val="tx2"/>
                </a:solidFill>
                <a:latin typeface="Times New Roman" panose="02020603050405020304" pitchFamily="18" charset="0"/>
                <a:cs typeface="Times New Roman" panose="02020603050405020304" pitchFamily="18" charset="0"/>
              </a:rPr>
              <a:t>Function </a:t>
            </a:r>
            <a:r>
              <a:rPr 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351520" cy="4722779"/>
          </a:xfrm>
        </p:spPr>
        <p:txBody>
          <a:bodyPr/>
          <a:lstStyle/>
          <a:p>
            <a:r>
              <a:rPr lang="en-US" sz="2400" dirty="0">
                <a:latin typeface="+mn-lt"/>
              </a:rPr>
              <a:t>The </a:t>
            </a:r>
            <a:r>
              <a:rPr lang="en-US" sz="2400" dirty="0">
                <a:solidFill>
                  <a:srgbClr val="000000"/>
                </a:solidFill>
                <a:latin typeface="Consolas" panose="020B0609020204030204" pitchFamily="49" charset="0"/>
              </a:rPr>
              <a:t>Account</a:t>
            </a:r>
            <a:r>
              <a:rPr lang="en-US" sz="2400" dirty="0">
                <a:solidFill>
                  <a:srgbClr val="000000"/>
                </a:solidFill>
                <a:latin typeface="+mn-lt"/>
              </a:rPr>
              <a:t> class’s </a:t>
            </a:r>
            <a:r>
              <a:rPr lang="en-US" sz="2400" dirty="0">
                <a:solidFill>
                  <a:srgbClr val="000000"/>
                </a:solidFill>
                <a:latin typeface="Consolas" panose="020B0609020204030204" pitchFamily="49" charset="0"/>
              </a:rPr>
              <a:t>getName</a:t>
            </a:r>
            <a:r>
              <a:rPr lang="en-US" sz="2400" dirty="0">
                <a:solidFill>
                  <a:srgbClr val="000000"/>
                </a:solidFill>
                <a:latin typeface="+mn-lt"/>
              </a:rPr>
              <a:t> member function returns the account name stored in a particular </a:t>
            </a:r>
            <a:r>
              <a:rPr lang="en-US" sz="2400" dirty="0">
                <a:solidFill>
                  <a:srgbClr val="000000"/>
                </a:solidFill>
                <a:latin typeface="Consolas" panose="020B0609020204030204" pitchFamily="49" charset="0"/>
              </a:rPr>
              <a:t>Account</a:t>
            </a:r>
            <a:r>
              <a:rPr lang="en-US" sz="2400" dirty="0">
                <a:solidFill>
                  <a:srgbClr val="000000"/>
                </a:solidFill>
                <a:latin typeface="+mn-lt"/>
              </a:rPr>
              <a:t> object.</a:t>
            </a:r>
          </a:p>
          <a:p>
            <a:r>
              <a:rPr lang="en-US" sz="2400" dirty="0">
                <a:latin typeface="+mn-lt"/>
              </a:rPr>
              <a:t>Can get </a:t>
            </a:r>
            <a:r>
              <a:rPr lang="en-US" sz="2400" dirty="0">
                <a:solidFill>
                  <a:srgbClr val="000000"/>
                </a:solidFill>
                <a:latin typeface="Consolas" panose="020B0609020204030204" pitchFamily="49" charset="0"/>
              </a:rPr>
              <a:t>myAccount</a:t>
            </a:r>
            <a:r>
              <a:rPr lang="en-US" sz="2400" dirty="0">
                <a:solidFill>
                  <a:srgbClr val="000000"/>
                </a:solidFill>
                <a:latin typeface="+mn-lt"/>
              </a:rPr>
              <a:t>’s name by calling the object’s </a:t>
            </a:r>
            <a:r>
              <a:rPr lang="en-US" sz="2400" dirty="0">
                <a:solidFill>
                  <a:srgbClr val="000000"/>
                </a:solidFill>
                <a:latin typeface="Consolas" panose="020B0609020204030204" pitchFamily="49" charset="0"/>
              </a:rPr>
              <a:t>getName</a:t>
            </a:r>
            <a:r>
              <a:rPr lang="en-US" sz="2400" dirty="0">
                <a:solidFill>
                  <a:srgbClr val="000000"/>
                </a:solidFill>
                <a:latin typeface="+mn-lt"/>
              </a:rPr>
              <a:t> member function with the expression </a:t>
            </a:r>
            <a:r>
              <a:rPr lang="en-US" sz="2400" b="1" dirty="0">
                <a:solidFill>
                  <a:srgbClr val="000000"/>
                </a:solidFill>
                <a:latin typeface="Consolas" panose="020B0609020204030204" pitchFamily="49" charset="0"/>
              </a:rPr>
              <a:t>myAccount.getName()</a:t>
            </a:r>
            <a:r>
              <a:rPr lang="en-US" sz="2400" b="1" dirty="0">
                <a:solidFill>
                  <a:srgbClr val="000000"/>
                </a:solidFill>
                <a:latin typeface="+mn-lt"/>
              </a:rPr>
              <a:t>.</a:t>
            </a:r>
          </a:p>
          <a:p>
            <a:r>
              <a:rPr lang="en-US" sz="2400" dirty="0">
                <a:latin typeface="+mn-lt"/>
              </a:rPr>
              <a:t>To call this member function for a specific object, you specify the object’s name (</a:t>
            </a:r>
            <a:r>
              <a:rPr lang="en-US" sz="2400" dirty="0">
                <a:solidFill>
                  <a:srgbClr val="000000"/>
                </a:solidFill>
                <a:latin typeface="Consolas" panose="020B0609020204030204" pitchFamily="49" charset="0"/>
              </a:rPr>
              <a:t>myAccount</a:t>
            </a:r>
            <a:r>
              <a:rPr lang="en-US" sz="2400" dirty="0">
                <a:solidFill>
                  <a:srgbClr val="000000"/>
                </a:solidFill>
                <a:latin typeface="+mn-lt"/>
              </a:rPr>
              <a:t>), followed by the </a:t>
            </a:r>
            <a:r>
              <a:rPr lang="en-US" sz="2400" b="1" dirty="0">
                <a:solidFill>
                  <a:schemeClr val="tx1"/>
                </a:solidFill>
                <a:latin typeface="+mn-lt"/>
              </a:rPr>
              <a:t>dot operator (.)</a:t>
            </a:r>
            <a:r>
              <a:rPr lang="en-US" sz="2400" dirty="0">
                <a:latin typeface="+mn-lt"/>
              </a:rPr>
              <a:t>, then the member function name (</a:t>
            </a:r>
            <a:r>
              <a:rPr lang="en-US" sz="2400" dirty="0">
                <a:solidFill>
                  <a:srgbClr val="000000"/>
                </a:solidFill>
                <a:latin typeface="Consolas" panose="020B0609020204030204" pitchFamily="49" charset="0"/>
              </a:rPr>
              <a:t>getName</a:t>
            </a:r>
            <a:r>
              <a:rPr lang="en-US" sz="2400" dirty="0">
                <a:solidFill>
                  <a:srgbClr val="000000"/>
                </a:solidFill>
                <a:latin typeface="+mn-lt"/>
              </a:rPr>
              <a:t>) and a set of parentheses.</a:t>
            </a:r>
          </a:p>
          <a:p>
            <a:r>
              <a:rPr lang="en-US" sz="2400" dirty="0" smtClean="0">
                <a:latin typeface="+mn-lt"/>
              </a:rPr>
              <a:t>The </a:t>
            </a:r>
            <a:r>
              <a:rPr lang="en-US" sz="2400" dirty="0">
                <a:latin typeface="+mn-lt"/>
              </a:rPr>
              <a:t>empty parentheses indicate that </a:t>
            </a:r>
            <a:r>
              <a:rPr lang="en-US" sz="2400" dirty="0">
                <a:solidFill>
                  <a:srgbClr val="000000"/>
                </a:solidFill>
                <a:latin typeface="Consolas" panose="020B0609020204030204" pitchFamily="49" charset="0"/>
              </a:rPr>
              <a:t>getName</a:t>
            </a:r>
            <a:r>
              <a:rPr lang="en-US" sz="2400" dirty="0">
                <a:solidFill>
                  <a:srgbClr val="000000"/>
                </a:solidFill>
                <a:latin typeface="+mn-lt"/>
              </a:rPr>
              <a:t> does not require any additional information to perform its task</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696308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3.2.3 Calling Class </a:t>
            </a:r>
            <a:r>
              <a:rPr lang="en-US" dirty="0">
                <a:solidFill>
                  <a:schemeClr val="tx2"/>
                </a:solidFill>
                <a:latin typeface="Consolas" panose="020B0609020204030204" pitchFamily="49" charset="0"/>
                <a:cs typeface="Times New Roman" panose="02020603050405020304" pitchFamily="18" charset="0"/>
              </a:rPr>
              <a:t>Account</a:t>
            </a:r>
            <a:r>
              <a:rPr lang="en-US" dirty="0">
                <a:solidFill>
                  <a:schemeClr val="tx2"/>
                </a:solidFill>
                <a:latin typeface="Times New Roman" panose="02020603050405020304" pitchFamily="18" charset="0"/>
                <a:cs typeface="Times New Roman" panose="02020603050405020304" pitchFamily="18" charset="0"/>
              </a:rPr>
              <a:t>’s </a:t>
            </a:r>
            <a:r>
              <a:rPr lang="en-US" dirty="0">
                <a:solidFill>
                  <a:schemeClr val="tx2"/>
                </a:solidFill>
                <a:latin typeface="Consolas" panose="020B0609020204030204" pitchFamily="49" charset="0"/>
                <a:cs typeface="Times New Roman" panose="02020603050405020304" pitchFamily="18" charset="0"/>
              </a:rPr>
              <a:t>getName</a:t>
            </a:r>
            <a:r>
              <a:rPr lang="en-US" dirty="0">
                <a:solidFill>
                  <a:schemeClr val="tx2"/>
                </a:solidFill>
                <a:latin typeface="Times New Roman" panose="02020603050405020304" pitchFamily="18" charset="0"/>
                <a:cs typeface="Times New Roman" panose="02020603050405020304" pitchFamily="18" charset="0"/>
              </a:rPr>
              <a:t> Member Function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2)</a:t>
            </a:r>
            <a:endParaRPr lang="en-US" dirty="0"/>
          </a:p>
        </p:txBody>
      </p:sp>
      <p:sp>
        <p:nvSpPr>
          <p:cNvPr id="3" name="Text Placeholder 2"/>
          <p:cNvSpPr>
            <a:spLocks noGrp="1"/>
          </p:cNvSpPr>
          <p:nvPr>
            <p:ph type="body" idx="1"/>
          </p:nvPr>
        </p:nvSpPr>
        <p:spPr/>
        <p:txBody>
          <a:bodyPr/>
          <a:lstStyle/>
          <a:p>
            <a:r>
              <a:rPr lang="en-US" sz="2000" dirty="0">
                <a:latin typeface="+mn-lt"/>
              </a:rPr>
              <a:t>From </a:t>
            </a:r>
            <a:r>
              <a:rPr lang="en-US" sz="2000" dirty="0">
                <a:solidFill>
                  <a:srgbClr val="000000"/>
                </a:solidFill>
                <a:latin typeface="Consolas" panose="020B0609020204030204" pitchFamily="49" charset="0"/>
              </a:rPr>
              <a:t>main’s</a:t>
            </a:r>
            <a:r>
              <a:rPr lang="en-US" sz="2000" dirty="0">
                <a:solidFill>
                  <a:srgbClr val="000000"/>
                </a:solidFill>
                <a:latin typeface="+mn-lt"/>
              </a:rPr>
              <a:t> view, when the </a:t>
            </a:r>
            <a:r>
              <a:rPr lang="en-US" sz="2000" dirty="0">
                <a:solidFill>
                  <a:srgbClr val="000000"/>
                </a:solidFill>
                <a:latin typeface="Consolas" panose="020B0609020204030204" pitchFamily="49" charset="0"/>
              </a:rPr>
              <a:t>getName</a:t>
            </a:r>
            <a:r>
              <a:rPr lang="en-US" sz="2000" dirty="0">
                <a:solidFill>
                  <a:srgbClr val="000000"/>
                </a:solidFill>
                <a:latin typeface="+mn-lt"/>
              </a:rPr>
              <a:t> member function is called</a:t>
            </a:r>
            <a:r>
              <a:rPr lang="en-US" sz="2000" dirty="0" smtClean="0">
                <a:solidFill>
                  <a:srgbClr val="000000"/>
                </a:solidFill>
                <a:latin typeface="+mn-lt"/>
              </a:rPr>
              <a:t>:</a:t>
            </a:r>
            <a:endParaRPr lang="en-US" sz="2000" dirty="0">
              <a:solidFill>
                <a:srgbClr val="000000"/>
              </a:solidFill>
              <a:latin typeface="+mn-lt"/>
            </a:endParaRPr>
          </a:p>
          <a:p>
            <a:pPr lvl="1">
              <a:buFont typeface="Arial" panose="020B0604020202020204" pitchFamily="34" charset="0"/>
              <a:buChar char="–"/>
            </a:pPr>
            <a:r>
              <a:rPr lang="en-US" sz="2000" dirty="0">
                <a:latin typeface="+mn-lt"/>
              </a:rPr>
              <a:t>The program transfers execution from the call to member function </a:t>
            </a:r>
            <a:r>
              <a:rPr lang="en-US" sz="2000" dirty="0">
                <a:solidFill>
                  <a:srgbClr val="000000"/>
                </a:solidFill>
                <a:latin typeface="Consolas" panose="020B0609020204030204" pitchFamily="49" charset="0"/>
              </a:rPr>
              <a:t>getName</a:t>
            </a:r>
            <a:r>
              <a:rPr lang="en-US" sz="2000" dirty="0">
                <a:solidFill>
                  <a:srgbClr val="000000"/>
                </a:solidFill>
                <a:latin typeface="+mn-lt"/>
              </a:rPr>
              <a:t>.</a:t>
            </a:r>
          </a:p>
          <a:p>
            <a:pPr lvl="2"/>
            <a:r>
              <a:rPr lang="en-US" sz="2000" dirty="0">
                <a:latin typeface="+mn-lt"/>
              </a:rPr>
              <a:t>Because </a:t>
            </a:r>
            <a:r>
              <a:rPr lang="en-US" sz="2000" dirty="0">
                <a:solidFill>
                  <a:srgbClr val="000000"/>
                </a:solidFill>
                <a:latin typeface="Consolas" panose="020B0609020204030204" pitchFamily="49" charset="0"/>
              </a:rPr>
              <a:t>getName</a:t>
            </a:r>
            <a:r>
              <a:rPr lang="en-US" sz="2000" dirty="0">
                <a:solidFill>
                  <a:srgbClr val="000000"/>
                </a:solidFill>
                <a:latin typeface="+mn-lt"/>
              </a:rPr>
              <a:t> was called via the </a:t>
            </a:r>
            <a:r>
              <a:rPr lang="en-US" sz="2000" dirty="0">
                <a:solidFill>
                  <a:srgbClr val="000000"/>
                </a:solidFill>
                <a:latin typeface="Consolas" panose="020B0609020204030204" pitchFamily="49" charset="0"/>
              </a:rPr>
              <a:t>myAccount</a:t>
            </a:r>
            <a:r>
              <a:rPr lang="en-US" sz="2000" dirty="0">
                <a:solidFill>
                  <a:srgbClr val="000000"/>
                </a:solidFill>
                <a:latin typeface="+mn-lt"/>
              </a:rPr>
              <a:t> object, </a:t>
            </a:r>
            <a:r>
              <a:rPr lang="en-US" sz="2000" dirty="0">
                <a:solidFill>
                  <a:srgbClr val="000000"/>
                </a:solidFill>
                <a:latin typeface="Consolas" panose="020B0609020204030204" pitchFamily="49" charset="0"/>
              </a:rPr>
              <a:t>getName</a:t>
            </a:r>
            <a:r>
              <a:rPr lang="en-US" sz="2000" dirty="0">
                <a:solidFill>
                  <a:srgbClr val="000000"/>
                </a:solidFill>
                <a:latin typeface="+mn-lt"/>
              </a:rPr>
              <a:t> “knows” which object’s data to manipulate.</a:t>
            </a:r>
          </a:p>
          <a:p>
            <a:pPr lvl="1">
              <a:buFont typeface="Arial" panose="020B0604020202020204" pitchFamily="34" charset="0"/>
              <a:buChar char="–"/>
            </a:pPr>
            <a:r>
              <a:rPr lang="en-US" sz="2000" dirty="0">
                <a:latin typeface="+mn-lt"/>
              </a:rPr>
              <a:t>Next, member function </a:t>
            </a:r>
            <a:r>
              <a:rPr lang="en-US" sz="2000" dirty="0">
                <a:solidFill>
                  <a:srgbClr val="000000"/>
                </a:solidFill>
                <a:latin typeface="Consolas" panose="020B0609020204030204" pitchFamily="49" charset="0"/>
              </a:rPr>
              <a:t>getName</a:t>
            </a:r>
            <a:r>
              <a:rPr lang="en-US" sz="2000" dirty="0">
                <a:solidFill>
                  <a:srgbClr val="000000"/>
                </a:solidFill>
                <a:latin typeface="+mn-lt"/>
              </a:rPr>
              <a:t> performs its task—that is, it returns (i.e., gives back) </a:t>
            </a:r>
            <a:r>
              <a:rPr lang="en-US" sz="2000" dirty="0">
                <a:solidFill>
                  <a:srgbClr val="000000"/>
                </a:solidFill>
                <a:latin typeface="Consolas" panose="020B0609020204030204" pitchFamily="49" charset="0"/>
              </a:rPr>
              <a:t>myAccount’s</a:t>
            </a:r>
            <a:r>
              <a:rPr lang="en-US" sz="2000" dirty="0">
                <a:solidFill>
                  <a:srgbClr val="000000"/>
                </a:solidFill>
                <a:latin typeface="+mn-lt"/>
              </a:rPr>
              <a:t> name to where the function was called.</a:t>
            </a:r>
          </a:p>
          <a:p>
            <a:pPr lvl="2"/>
            <a:r>
              <a:rPr lang="en-US" sz="2000" dirty="0">
                <a:latin typeface="+mn-lt"/>
              </a:rPr>
              <a:t>The </a:t>
            </a:r>
            <a:r>
              <a:rPr lang="en-US" sz="2000" dirty="0">
                <a:latin typeface="Consolas" panose="020B0609020204030204" pitchFamily="49" charset="0"/>
              </a:rPr>
              <a:t>main</a:t>
            </a:r>
            <a:r>
              <a:rPr lang="en-US" sz="2000" dirty="0">
                <a:latin typeface="+mn-lt"/>
              </a:rPr>
              <a:t> function does not know the details of how </a:t>
            </a:r>
            <a:r>
              <a:rPr lang="en-US" sz="2000" dirty="0">
                <a:solidFill>
                  <a:srgbClr val="000000"/>
                </a:solidFill>
                <a:latin typeface="Consolas" panose="020B0609020204030204" pitchFamily="49" charset="0"/>
              </a:rPr>
              <a:t>getName</a:t>
            </a:r>
            <a:r>
              <a:rPr lang="en-US" sz="2000" dirty="0">
                <a:solidFill>
                  <a:srgbClr val="000000"/>
                </a:solidFill>
                <a:latin typeface="+mn-lt"/>
              </a:rPr>
              <a:t> performs its task.</a:t>
            </a:r>
          </a:p>
          <a:p>
            <a:pPr lvl="1">
              <a:buFont typeface="Arial" panose="020B0604020202020204" pitchFamily="34" charset="0"/>
              <a:buChar char="–"/>
            </a:pPr>
            <a:r>
              <a:rPr lang="en-US" sz="2000" dirty="0">
                <a:latin typeface="+mn-lt"/>
              </a:rPr>
              <a:t>The </a:t>
            </a:r>
            <a:r>
              <a:rPr lang="en-US" sz="2000" dirty="0" smtClean="0">
                <a:solidFill>
                  <a:srgbClr val="000000"/>
                </a:solidFill>
                <a:latin typeface="Consolas" panose="020B0609020204030204" pitchFamily="49" charset="0"/>
              </a:rPr>
              <a:t>c</a:t>
            </a:r>
            <a:r>
              <a:rPr lang="en-US" sz="1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out</a:t>
            </a:r>
            <a:r>
              <a:rPr lang="en-US" sz="2000" dirty="0" smtClean="0">
                <a:solidFill>
                  <a:srgbClr val="000000"/>
                </a:solidFill>
                <a:latin typeface="+mn-lt"/>
              </a:rPr>
              <a:t> </a:t>
            </a:r>
            <a:r>
              <a:rPr lang="en-US" sz="2000" dirty="0">
                <a:solidFill>
                  <a:srgbClr val="000000"/>
                </a:solidFill>
                <a:latin typeface="+mn-lt"/>
              </a:rPr>
              <a:t>object displays the name returned by member function </a:t>
            </a:r>
            <a:r>
              <a:rPr lang="en-US" sz="2000" dirty="0">
                <a:solidFill>
                  <a:srgbClr val="000000"/>
                </a:solidFill>
                <a:latin typeface="Consolas" panose="020B0609020204030204" pitchFamily="49" charset="0"/>
              </a:rPr>
              <a:t>getName</a:t>
            </a:r>
            <a:r>
              <a:rPr lang="en-US" sz="2000" dirty="0">
                <a:solidFill>
                  <a:srgbClr val="000000"/>
                </a:solidFill>
                <a:latin typeface="+mn-lt"/>
              </a:rPr>
              <a:t>, then the program continues executing with the next statement.</a:t>
            </a:r>
          </a:p>
        </p:txBody>
      </p:sp>
    </p:spTree>
    <p:extLst>
      <p:ext uri="{BB962C8B-B14F-4D97-AF65-F5344CB8AC3E}">
        <p14:creationId xmlns:p14="http://schemas.microsoft.com/office/powerpoint/2010/main" val="3407531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3440" cy="1097279"/>
          </a:xfrm>
        </p:spPr>
        <p:txBody>
          <a:bodyPr/>
          <a:lstStyle/>
          <a:p>
            <a:r>
              <a:rPr lang="en-US" dirty="0">
                <a:solidFill>
                  <a:schemeClr val="tx2"/>
                </a:solidFill>
                <a:latin typeface="Times New Roman" panose="02020603050405020304" pitchFamily="18" charset="0"/>
                <a:cs typeface="Times New Roman" panose="02020603050405020304" pitchFamily="18" charset="0"/>
              </a:rPr>
              <a:t>3.2.4 Inputting a </a:t>
            </a:r>
            <a:r>
              <a:rPr lang="en-US" dirty="0">
                <a:solidFill>
                  <a:schemeClr val="tx2"/>
                </a:solidFill>
                <a:latin typeface="Consolas" panose="020B0609020204030204" pitchFamily="49" charset="0"/>
              </a:rPr>
              <a:t>string</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with</a:t>
            </a:r>
            <a:r>
              <a:rPr lang="en-US" dirty="0">
                <a:solidFill>
                  <a:schemeClr val="tx2"/>
                </a:solidFill>
                <a:latin typeface="Calibri" panose="020F0502020204030204" pitchFamily="34" charset="0"/>
              </a:rPr>
              <a:t> </a:t>
            </a:r>
            <a:r>
              <a:rPr lang="en-US" dirty="0" smtClean="0">
                <a:solidFill>
                  <a:schemeClr val="tx2"/>
                </a:solidFill>
                <a:latin typeface="Consolas" panose="020B0609020204030204" pitchFamily="49" charset="0"/>
              </a:rPr>
              <a:t>getline </a:t>
            </a:r>
            <a:r>
              <a:rPr lang="en-US" sz="2000" b="0" dirty="0" smtClean="0">
                <a:solidFill>
                  <a:schemeClr val="tx2"/>
                </a:solidFill>
                <a:latin typeface="Times New Roman" panose="02020603050405020304" pitchFamily="18" charset="0"/>
                <a:cs typeface="Times New Roman" panose="02020603050405020304" pitchFamily="18" charset="0"/>
              </a:rPr>
              <a:t>(1 of 4)</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smtClean="0">
                <a:solidFill>
                  <a:schemeClr val="bg2"/>
                </a:solidFill>
                <a:latin typeface="Consolas" panose="020B0609020204030204" pitchFamily="49" charset="0"/>
              </a:rPr>
              <a:t>string</a:t>
            </a:r>
            <a:r>
              <a:rPr lang="en-US" sz="2400" dirty="0" smtClean="0">
                <a:solidFill>
                  <a:srgbClr val="0000FF"/>
                </a:solidFill>
                <a:latin typeface="+mn-lt"/>
              </a:rPr>
              <a:t> </a:t>
            </a:r>
            <a:r>
              <a:rPr lang="en-US" sz="2400" dirty="0" smtClean="0">
                <a:latin typeface="+mn-lt"/>
              </a:rPr>
              <a:t>variables </a:t>
            </a:r>
            <a:r>
              <a:rPr lang="en-US" sz="2400" dirty="0">
                <a:latin typeface="+mn-lt"/>
              </a:rPr>
              <a:t>can hold character string values such as </a:t>
            </a:r>
            <a:r>
              <a:rPr lang="en-US" sz="2400" dirty="0" smtClean="0">
                <a:solidFill>
                  <a:srgbClr val="000000"/>
                </a:solidFill>
                <a:latin typeface="Consolas" panose="020B0609020204030204" pitchFamily="49" charset="0"/>
              </a:rPr>
              <a:t>“Jane Green”.</a:t>
            </a:r>
            <a:endParaRPr lang="en-US" sz="2400" dirty="0">
              <a:solidFill>
                <a:srgbClr val="000000"/>
              </a:solidFill>
              <a:latin typeface="Consolas" panose="020B0609020204030204" pitchFamily="49" charset="0"/>
            </a:endParaRPr>
          </a:p>
          <a:p>
            <a:r>
              <a:rPr lang="en-US" sz="2400" dirty="0">
                <a:latin typeface="+mn-lt"/>
              </a:rPr>
              <a:t>A </a:t>
            </a:r>
            <a:r>
              <a:rPr lang="en-US" sz="2400" dirty="0">
                <a:solidFill>
                  <a:srgbClr val="000000"/>
                </a:solidFill>
                <a:latin typeface="Consolas" panose="020B0609020204030204" pitchFamily="49" charset="0"/>
              </a:rPr>
              <a:t>string</a:t>
            </a:r>
            <a:r>
              <a:rPr lang="en-US" sz="2400" dirty="0">
                <a:solidFill>
                  <a:srgbClr val="000000"/>
                </a:solidFill>
                <a:latin typeface="+mn-lt"/>
              </a:rPr>
              <a:t> is actually an object of the C++ Standard Library class </a:t>
            </a:r>
            <a:r>
              <a:rPr lang="en-US" sz="2400" dirty="0">
                <a:solidFill>
                  <a:srgbClr val="000000"/>
                </a:solidFill>
                <a:latin typeface="Consolas" panose="020B0609020204030204" pitchFamily="49" charset="0"/>
              </a:rPr>
              <a:t>string</a:t>
            </a:r>
            <a:r>
              <a:rPr lang="en-US" sz="2400" dirty="0">
                <a:solidFill>
                  <a:srgbClr val="000000"/>
                </a:solidFill>
                <a:latin typeface="+mn-lt"/>
              </a:rPr>
              <a:t>, which is defined in the </a:t>
            </a:r>
            <a:r>
              <a:rPr lang="en-US" sz="2400" dirty="0">
                <a:latin typeface="+mn-lt"/>
              </a:rPr>
              <a:t>header</a:t>
            </a:r>
            <a:r>
              <a:rPr lang="en-US" sz="2400" dirty="0">
                <a:solidFill>
                  <a:srgbClr val="0000FF"/>
                </a:solidFill>
                <a:latin typeface="+mn-lt"/>
              </a:rPr>
              <a:t> </a:t>
            </a:r>
            <a:r>
              <a:rPr lang="en-US" sz="2400" dirty="0">
                <a:solidFill>
                  <a:schemeClr val="bg2"/>
                </a:solidFill>
                <a:latin typeface="Consolas" panose="020B0609020204030204" pitchFamily="49" charset="0"/>
              </a:rPr>
              <a:t>&lt;string</a:t>
            </a:r>
            <a:r>
              <a:rPr lang="en-US" sz="2400" dirty="0" smtClean="0">
                <a:solidFill>
                  <a:schemeClr val="tx1"/>
                </a:solidFill>
                <a:latin typeface="Consolas" panose="020B0609020204030204" pitchFamily="49" charset="0"/>
              </a:rPr>
              <a:t>&gt;.</a:t>
            </a:r>
            <a:endParaRPr lang="en-US" sz="2400" dirty="0">
              <a:solidFill>
                <a:schemeClr val="tx1"/>
              </a:solidFill>
              <a:latin typeface="Consolas" panose="020B0609020204030204" pitchFamily="49" charset="0"/>
            </a:endParaRPr>
          </a:p>
          <a:p>
            <a:r>
              <a:rPr lang="en-US" sz="2400" dirty="0">
                <a:latin typeface="+mn-lt"/>
              </a:rPr>
              <a:t>The class name </a:t>
            </a:r>
            <a:r>
              <a:rPr lang="en-US" sz="2400" dirty="0">
                <a:solidFill>
                  <a:srgbClr val="000000"/>
                </a:solidFill>
                <a:latin typeface="Consolas" panose="020B0609020204030204" pitchFamily="49" charset="0"/>
              </a:rPr>
              <a:t>string</a:t>
            </a:r>
            <a:r>
              <a:rPr lang="en-US" sz="2400" dirty="0">
                <a:solidFill>
                  <a:srgbClr val="000000"/>
                </a:solidFill>
                <a:latin typeface="+mn-lt"/>
              </a:rPr>
              <a:t>, like the name </a:t>
            </a:r>
            <a:r>
              <a:rPr lang="en-US" sz="2400" dirty="0" smtClean="0">
                <a:solidFill>
                  <a:srgbClr val="000000"/>
                </a:solidFill>
                <a:latin typeface="Consolas" panose="020B0609020204030204" pitchFamily="49" charset="0"/>
              </a:rPr>
              <a:t>c</a:t>
            </a:r>
            <a:r>
              <a:rPr lang="en-US" sz="100" dirty="0" smtClean="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out</a:t>
            </a:r>
            <a:r>
              <a:rPr lang="en-US" sz="2400" dirty="0">
                <a:solidFill>
                  <a:srgbClr val="000000"/>
                </a:solidFill>
                <a:latin typeface="+mn-lt"/>
              </a:rPr>
              <a:t>, belongs to namespace </a:t>
            </a:r>
            <a:r>
              <a:rPr lang="en-US" sz="2400" dirty="0">
                <a:solidFill>
                  <a:srgbClr val="000000"/>
                </a:solidFill>
                <a:latin typeface="Consolas" panose="020B0609020204030204" pitchFamily="49" charset="0"/>
              </a:rPr>
              <a:t>std</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3185965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Learning Objectives </a:t>
            </a:r>
            <a:r>
              <a:rPr lang="en-US" sz="2000" b="0" dirty="0" smtClean="0">
                <a:solidFill>
                  <a:schemeClr val="tx2"/>
                </a:solidFill>
              </a:rPr>
              <a:t>(1 of 2)</a:t>
            </a:r>
            <a:endParaRPr lang="en-US" sz="2000" b="0" dirty="0">
              <a:solidFill>
                <a:schemeClr val="tx2"/>
              </a:solidFill>
            </a:endParaRPr>
          </a:p>
        </p:txBody>
      </p:sp>
      <p:sp>
        <p:nvSpPr>
          <p:cNvPr id="3" name="Text Placeholder 2"/>
          <p:cNvSpPr>
            <a:spLocks noGrp="1"/>
          </p:cNvSpPr>
          <p:nvPr>
            <p:ph idx="1"/>
          </p:nvPr>
        </p:nvSpPr>
        <p:spPr>
          <a:xfrm>
            <a:off x="457200" y="1600200"/>
            <a:ext cx="8229600" cy="4733925"/>
          </a:xfrm>
        </p:spPr>
        <p:txBody>
          <a:bodyPr/>
          <a:lstStyle/>
          <a:p>
            <a:pPr marL="255600" indent="-255600">
              <a:buSzPct val="100000"/>
            </a:pPr>
            <a:r>
              <a:rPr lang="en-US" sz="2400" dirty="0">
                <a:latin typeface="+mn-lt"/>
              </a:rPr>
              <a:t>Begin programming with </a:t>
            </a:r>
            <a:r>
              <a:rPr lang="en-US" sz="2400" dirty="0" smtClean="0">
                <a:latin typeface="+mn-lt"/>
              </a:rPr>
              <a:t>the object-oriented conceptsn introduced </a:t>
            </a:r>
            <a:r>
              <a:rPr lang="en-US" sz="2400" dirty="0">
                <a:latin typeface="+mn-lt"/>
              </a:rPr>
              <a:t>in Section 1.8.</a:t>
            </a:r>
          </a:p>
          <a:p>
            <a:pPr marL="255600" indent="-255600">
              <a:buSzPct val="100000"/>
            </a:pPr>
            <a:r>
              <a:rPr lang="en-US" sz="2400" dirty="0" smtClean="0">
                <a:latin typeface="+mn-lt"/>
              </a:rPr>
              <a:t>Define </a:t>
            </a:r>
            <a:r>
              <a:rPr lang="en-US" sz="2400" dirty="0">
                <a:latin typeface="+mn-lt"/>
              </a:rPr>
              <a:t>a class and use it </a:t>
            </a:r>
            <a:r>
              <a:rPr lang="en-US" sz="2400" dirty="0" smtClean="0">
                <a:latin typeface="+mn-lt"/>
              </a:rPr>
              <a:t>to create </a:t>
            </a:r>
            <a:r>
              <a:rPr lang="en-US" sz="2400" dirty="0">
                <a:latin typeface="+mn-lt"/>
              </a:rPr>
              <a:t>an object.</a:t>
            </a:r>
          </a:p>
          <a:p>
            <a:pPr marL="255600" indent="-255600">
              <a:buSzPct val="100000"/>
            </a:pPr>
            <a:r>
              <a:rPr lang="en-US" sz="2400" dirty="0" smtClean="0">
                <a:latin typeface="+mn-lt"/>
              </a:rPr>
              <a:t>Implement </a:t>
            </a:r>
            <a:r>
              <a:rPr lang="en-US" sz="2400" dirty="0">
                <a:latin typeface="+mn-lt"/>
              </a:rPr>
              <a:t>a class’s </a:t>
            </a:r>
            <a:r>
              <a:rPr lang="en-US" sz="2400" dirty="0" smtClean="0">
                <a:latin typeface="+mn-lt"/>
              </a:rPr>
              <a:t>behaviors as </a:t>
            </a:r>
            <a:r>
              <a:rPr lang="en-US" sz="2400" dirty="0">
                <a:latin typeface="+mn-lt"/>
              </a:rPr>
              <a:t>member functions.</a:t>
            </a:r>
          </a:p>
          <a:p>
            <a:pPr marL="255600" indent="-255600">
              <a:buSzPct val="100000"/>
            </a:pPr>
            <a:r>
              <a:rPr lang="en-US" sz="2400" dirty="0" smtClean="0">
                <a:latin typeface="+mn-lt"/>
              </a:rPr>
              <a:t>Implement </a:t>
            </a:r>
            <a:r>
              <a:rPr lang="en-US" sz="2400" dirty="0">
                <a:latin typeface="+mn-lt"/>
              </a:rPr>
              <a:t>a class’s </a:t>
            </a:r>
            <a:r>
              <a:rPr lang="en-US" sz="2400" dirty="0" smtClean="0">
                <a:latin typeface="+mn-lt"/>
              </a:rPr>
              <a:t>attributes as </a:t>
            </a:r>
            <a:r>
              <a:rPr lang="en-US" sz="2400" dirty="0">
                <a:latin typeface="+mn-lt"/>
              </a:rPr>
              <a:t>data members.</a:t>
            </a:r>
          </a:p>
          <a:p>
            <a:pPr marL="255600" indent="-255600">
              <a:buSzPct val="100000"/>
            </a:pPr>
            <a:r>
              <a:rPr lang="en-US" sz="2400" dirty="0" smtClean="0">
                <a:latin typeface="+mn-lt"/>
              </a:rPr>
              <a:t>Call </a:t>
            </a:r>
            <a:r>
              <a:rPr lang="en-US" sz="2400" dirty="0">
                <a:latin typeface="+mn-lt"/>
              </a:rPr>
              <a:t>an object’s </a:t>
            </a:r>
            <a:r>
              <a:rPr lang="en-US" sz="2400" dirty="0" smtClean="0">
                <a:latin typeface="+mn-lt"/>
              </a:rPr>
              <a:t>member functions </a:t>
            </a:r>
            <a:r>
              <a:rPr lang="en-US" sz="2400" dirty="0">
                <a:latin typeface="+mn-lt"/>
              </a:rPr>
              <a:t>to make </a:t>
            </a:r>
            <a:r>
              <a:rPr lang="en-US" sz="2400" dirty="0" smtClean="0">
                <a:latin typeface="+mn-lt"/>
              </a:rPr>
              <a:t>them perform </a:t>
            </a:r>
            <a:r>
              <a:rPr lang="en-US" sz="2400" dirty="0">
                <a:latin typeface="+mn-lt"/>
              </a:rPr>
              <a:t>their tasks</a:t>
            </a:r>
            <a:r>
              <a:rPr lang="en-US" sz="2400" dirty="0" smtClean="0">
                <a:latin typeface="+mn-lt"/>
              </a:rPr>
              <a:t>.</a:t>
            </a:r>
          </a:p>
          <a:p>
            <a:pPr marL="255600" indent="-255600">
              <a:buSzPct val="100000"/>
            </a:pPr>
            <a:r>
              <a:rPr lang="en-US" sz="2400" dirty="0">
                <a:latin typeface="+mn-lt"/>
              </a:rPr>
              <a:t>Access and manipulate </a:t>
            </a:r>
            <a:r>
              <a:rPr lang="en-US" sz="2400" dirty="0">
                <a:latin typeface="Consolas" panose="020B0609020204030204" pitchFamily="49" charset="0"/>
              </a:rPr>
              <a:t>private</a:t>
            </a:r>
            <a:r>
              <a:rPr lang="en-US" sz="2400" dirty="0">
                <a:latin typeface="+mn-lt"/>
              </a:rPr>
              <a:t> data members through their corresponding </a:t>
            </a:r>
            <a:r>
              <a:rPr lang="en-US" sz="2400" dirty="0">
                <a:latin typeface="Consolas" panose="020B0609020204030204" pitchFamily="49" charset="0"/>
              </a:rPr>
              <a:t>public</a:t>
            </a:r>
            <a:r>
              <a:rPr lang="en-US" sz="2400" dirty="0">
                <a:latin typeface="+mn-lt"/>
              </a:rPr>
              <a:t> </a:t>
            </a:r>
            <a:r>
              <a:rPr lang="en-US" sz="2400" b="1" dirty="0">
                <a:latin typeface="+mn-lt"/>
              </a:rPr>
              <a:t>get</a:t>
            </a:r>
            <a:r>
              <a:rPr lang="en-US" sz="2400" i="1" dirty="0">
                <a:latin typeface="+mn-lt"/>
              </a:rPr>
              <a:t> </a:t>
            </a:r>
            <a:r>
              <a:rPr lang="en-US" sz="2400" dirty="0">
                <a:latin typeface="+mn-lt"/>
              </a:rPr>
              <a:t>and </a:t>
            </a:r>
            <a:r>
              <a:rPr lang="en-US" sz="2400" b="1" dirty="0">
                <a:latin typeface="+mn-lt"/>
              </a:rPr>
              <a:t>set</a:t>
            </a:r>
            <a:r>
              <a:rPr lang="en-US" sz="2400" i="1" dirty="0">
                <a:latin typeface="+mn-lt"/>
              </a:rPr>
              <a:t> </a:t>
            </a:r>
            <a:r>
              <a:rPr lang="en-US" sz="2400" dirty="0">
                <a:latin typeface="+mn-lt"/>
              </a:rPr>
              <a:t>functions to enforce encapsulation of the data</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225328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58200" cy="1097279"/>
          </a:xfrm>
        </p:spPr>
        <p:txBody>
          <a:bodyPr/>
          <a:lstStyle/>
          <a:p>
            <a:r>
              <a:rPr lang="en-US" dirty="0">
                <a:solidFill>
                  <a:schemeClr val="tx2"/>
                </a:solidFill>
                <a:latin typeface="Times New Roman" panose="02020603050405020304" pitchFamily="18" charset="0"/>
                <a:cs typeface="Times New Roman" panose="02020603050405020304" pitchFamily="18" charset="0"/>
              </a:rPr>
              <a:t>3.2.4 Inputting a </a:t>
            </a:r>
            <a:r>
              <a:rPr lang="en-US" dirty="0">
                <a:solidFill>
                  <a:schemeClr val="tx2"/>
                </a:solidFill>
                <a:latin typeface="Consolas" panose="020B0609020204030204" pitchFamily="49" charset="0"/>
              </a:rPr>
              <a:t>string</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with</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getline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4)</a:t>
            </a:r>
            <a:endParaRPr lang="en-US" dirty="0"/>
          </a:p>
        </p:txBody>
      </p:sp>
      <p:sp>
        <p:nvSpPr>
          <p:cNvPr id="3" name="Text Placeholder 2"/>
          <p:cNvSpPr>
            <a:spLocks noGrp="1"/>
          </p:cNvSpPr>
          <p:nvPr>
            <p:ph type="body" idx="1"/>
          </p:nvPr>
        </p:nvSpPr>
        <p:spPr/>
        <p:txBody>
          <a:bodyPr/>
          <a:lstStyle/>
          <a:p>
            <a:r>
              <a:rPr lang="en-US" sz="2400" dirty="0">
                <a:latin typeface="+mn-lt"/>
              </a:rPr>
              <a:t>Sometimes functions are not members of a class.</a:t>
            </a:r>
          </a:p>
          <a:p>
            <a:r>
              <a:rPr lang="en-US" sz="2400" dirty="0">
                <a:latin typeface="+mn-lt"/>
              </a:rPr>
              <a:t>Such functions are called </a:t>
            </a:r>
            <a:r>
              <a:rPr lang="en-US" sz="2400" b="1" dirty="0">
                <a:solidFill>
                  <a:schemeClr val="bg2"/>
                </a:solidFill>
                <a:latin typeface="+mn-lt"/>
              </a:rPr>
              <a:t>global functions.</a:t>
            </a:r>
          </a:p>
          <a:p>
            <a:r>
              <a:rPr lang="en-US" sz="2400" dirty="0">
                <a:latin typeface="+mn-lt"/>
              </a:rPr>
              <a:t>Standard Library global function </a:t>
            </a:r>
            <a:r>
              <a:rPr lang="en-US" sz="2400" dirty="0">
                <a:solidFill>
                  <a:schemeClr val="bg2"/>
                </a:solidFill>
                <a:latin typeface="Consolas" panose="020B0609020204030204" pitchFamily="49" charset="0"/>
              </a:rPr>
              <a:t>getline</a:t>
            </a:r>
            <a:r>
              <a:rPr lang="en-US" sz="2400" dirty="0">
                <a:solidFill>
                  <a:srgbClr val="0000FF"/>
                </a:solidFill>
                <a:latin typeface="+mn-lt"/>
              </a:rPr>
              <a:t> </a:t>
            </a:r>
            <a:r>
              <a:rPr lang="en-US" sz="2400" dirty="0">
                <a:latin typeface="+mn-lt"/>
              </a:rPr>
              <a:t>reads a line of text.</a:t>
            </a:r>
          </a:p>
          <a:p>
            <a:r>
              <a:rPr lang="en-US" sz="2400" dirty="0">
                <a:latin typeface="+mn-lt"/>
              </a:rPr>
              <a:t>Like class </a:t>
            </a:r>
            <a:r>
              <a:rPr lang="en-US" sz="2400" dirty="0">
                <a:solidFill>
                  <a:srgbClr val="000000"/>
                </a:solidFill>
                <a:latin typeface="Consolas" panose="020B0609020204030204" pitchFamily="49" charset="0"/>
              </a:rPr>
              <a:t>string</a:t>
            </a:r>
            <a:r>
              <a:rPr lang="en-US" sz="2400" dirty="0">
                <a:solidFill>
                  <a:srgbClr val="000000"/>
                </a:solidFill>
                <a:latin typeface="+mn-lt"/>
              </a:rPr>
              <a:t>, function </a:t>
            </a:r>
            <a:r>
              <a:rPr lang="en-US" sz="2400" dirty="0">
                <a:solidFill>
                  <a:srgbClr val="000000"/>
                </a:solidFill>
                <a:latin typeface="Consolas" panose="020B0609020204030204" pitchFamily="49" charset="0"/>
              </a:rPr>
              <a:t>getline</a:t>
            </a:r>
            <a:r>
              <a:rPr lang="en-US" sz="2400" dirty="0">
                <a:solidFill>
                  <a:srgbClr val="000000"/>
                </a:solidFill>
                <a:latin typeface="+mn-lt"/>
              </a:rPr>
              <a:t> requires the </a:t>
            </a:r>
            <a:r>
              <a:rPr lang="en-US" sz="2400" dirty="0">
                <a:solidFill>
                  <a:srgbClr val="000000"/>
                </a:solidFill>
                <a:latin typeface="Consolas" panose="020B0609020204030204" pitchFamily="49" charset="0"/>
              </a:rPr>
              <a:t>&lt;string&gt; </a:t>
            </a:r>
            <a:r>
              <a:rPr lang="en-US" sz="2400" dirty="0">
                <a:solidFill>
                  <a:srgbClr val="000000"/>
                </a:solidFill>
                <a:latin typeface="+mn-lt"/>
              </a:rPr>
              <a:t>header and belongs to namespace </a:t>
            </a:r>
            <a:r>
              <a:rPr lang="en-US" sz="2400" dirty="0">
                <a:solidFill>
                  <a:srgbClr val="000000"/>
                </a:solidFill>
                <a:latin typeface="Consolas" panose="020B0609020204030204" pitchFamily="49" charset="0"/>
              </a:rPr>
              <a:t>std</a:t>
            </a:r>
            <a:r>
              <a:rPr lang="en-US" sz="2400" dirty="0">
                <a:solidFill>
                  <a:srgbClr val="000000"/>
                </a:solidFill>
                <a:latin typeface="+mn-lt"/>
              </a:rPr>
              <a:t>.</a:t>
            </a:r>
          </a:p>
        </p:txBody>
      </p:sp>
    </p:spTree>
    <p:extLst>
      <p:ext uri="{BB962C8B-B14F-4D97-AF65-F5344CB8AC3E}">
        <p14:creationId xmlns:p14="http://schemas.microsoft.com/office/powerpoint/2010/main" val="255149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42960" cy="1097279"/>
          </a:xfrm>
        </p:spPr>
        <p:txBody>
          <a:bodyPr/>
          <a:lstStyle/>
          <a:p>
            <a:r>
              <a:rPr lang="en-US" dirty="0">
                <a:solidFill>
                  <a:schemeClr val="tx2"/>
                </a:solidFill>
                <a:latin typeface="Times New Roman" panose="02020603050405020304" pitchFamily="18" charset="0"/>
                <a:cs typeface="Times New Roman" panose="02020603050405020304" pitchFamily="18" charset="0"/>
              </a:rPr>
              <a:t>3.2.4 Inputting a </a:t>
            </a:r>
            <a:r>
              <a:rPr lang="en-US" dirty="0">
                <a:solidFill>
                  <a:schemeClr val="tx2"/>
                </a:solidFill>
                <a:latin typeface="Consolas" panose="020B0609020204030204" pitchFamily="49" charset="0"/>
              </a:rPr>
              <a:t>string</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with</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getline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a:latin typeface="+mn-lt"/>
              </a:rPr>
              <a:t>Consider why we cannot simply obtain a full name with </a:t>
            </a:r>
            <a:r>
              <a:rPr lang="en-US" sz="2400" dirty="0" smtClean="0">
                <a:solidFill>
                  <a:srgbClr val="000000"/>
                </a:solidFill>
                <a:latin typeface="Consolas" panose="020B0609020204030204" pitchFamily="49" charset="0"/>
              </a:rPr>
              <a:t>c</a:t>
            </a:r>
            <a:r>
              <a:rPr lang="en-US" sz="100" dirty="0" smtClean="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in </a:t>
            </a:r>
            <a:r>
              <a:rPr lang="en-US" sz="2400" dirty="0">
                <a:solidFill>
                  <a:srgbClr val="000000"/>
                </a:solidFill>
                <a:latin typeface="Consolas" panose="020B0609020204030204" pitchFamily="49" charset="0"/>
              </a:rPr>
              <a:t>&gt;&gt; theName</a:t>
            </a:r>
            <a:r>
              <a:rPr lang="en-US" sz="2400" dirty="0" smtClean="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latin typeface="+mn-lt"/>
              </a:rPr>
              <a:t>We entered the name “</a:t>
            </a:r>
            <a:r>
              <a:rPr lang="en-US" sz="2400" dirty="0">
                <a:solidFill>
                  <a:srgbClr val="000000"/>
                </a:solidFill>
                <a:latin typeface="Consolas" panose="020B0609020204030204" pitchFamily="49" charset="0"/>
              </a:rPr>
              <a:t>Jane Green</a:t>
            </a:r>
            <a:r>
              <a:rPr lang="en-US" sz="2400" dirty="0">
                <a:solidFill>
                  <a:srgbClr val="000000"/>
                </a:solidFill>
                <a:latin typeface="+mn-lt"/>
              </a:rPr>
              <a:t>,” which contains multiple words separated by a space.</a:t>
            </a:r>
          </a:p>
          <a:p>
            <a:r>
              <a:rPr lang="en-US" sz="2400" dirty="0">
                <a:latin typeface="+mn-lt"/>
              </a:rPr>
              <a:t>When reading a </a:t>
            </a:r>
            <a:r>
              <a:rPr lang="en-US" sz="2400" dirty="0">
                <a:solidFill>
                  <a:srgbClr val="000000"/>
                </a:solidFill>
                <a:latin typeface="Consolas" panose="020B0609020204030204" pitchFamily="49" charset="0"/>
              </a:rPr>
              <a:t>string</a:t>
            </a:r>
            <a:r>
              <a:rPr lang="en-US" sz="2400" dirty="0">
                <a:solidFill>
                  <a:srgbClr val="000000"/>
                </a:solidFill>
                <a:latin typeface="+mn-lt"/>
              </a:rPr>
              <a:t>, </a:t>
            </a:r>
            <a:r>
              <a:rPr lang="en-US" sz="2400" dirty="0" smtClean="0">
                <a:solidFill>
                  <a:srgbClr val="000000"/>
                </a:solidFill>
                <a:latin typeface="Consolas" panose="020B0609020204030204" pitchFamily="49" charset="0"/>
              </a:rPr>
              <a:t>c</a:t>
            </a:r>
            <a:r>
              <a:rPr lang="en-US" sz="100" dirty="0" smtClean="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in</a:t>
            </a:r>
            <a:r>
              <a:rPr lang="en-US" sz="2400" dirty="0" smtClean="0">
                <a:solidFill>
                  <a:srgbClr val="000000"/>
                </a:solidFill>
                <a:latin typeface="+mn-lt"/>
              </a:rPr>
              <a:t> </a:t>
            </a:r>
            <a:r>
              <a:rPr lang="en-US" sz="2400" dirty="0">
                <a:solidFill>
                  <a:srgbClr val="000000"/>
                </a:solidFill>
                <a:latin typeface="+mn-lt"/>
              </a:rPr>
              <a:t>stops at the first white-space character (such as a space, tab or newline).</a:t>
            </a:r>
          </a:p>
          <a:p>
            <a:pPr lvl="1"/>
            <a:r>
              <a:rPr lang="en-US" sz="2400" dirty="0">
                <a:latin typeface="+mn-lt"/>
              </a:rPr>
              <a:t>The preceding statement would read only </a:t>
            </a:r>
            <a:r>
              <a:rPr lang="en-US" sz="2400" dirty="0">
                <a:solidFill>
                  <a:srgbClr val="000000"/>
                </a:solidFill>
                <a:latin typeface="Consolas" panose="020B0609020204030204" pitchFamily="49" charset="0"/>
              </a:rPr>
              <a:t>"Jane"</a:t>
            </a:r>
            <a:r>
              <a:rPr lang="en-US" sz="2400" dirty="0">
                <a:solidFill>
                  <a:srgbClr val="000000"/>
                </a:solidFill>
                <a:latin typeface="+mn-lt"/>
              </a:rPr>
              <a:t>.</a:t>
            </a:r>
          </a:p>
          <a:p>
            <a:r>
              <a:rPr lang="en-US" sz="2400" dirty="0">
                <a:latin typeface="+mn-lt"/>
              </a:rPr>
              <a:t>The information after </a:t>
            </a:r>
            <a:r>
              <a:rPr lang="en-US" sz="2400" dirty="0">
                <a:solidFill>
                  <a:srgbClr val="000000"/>
                </a:solidFill>
                <a:latin typeface="Consolas" panose="020B0609020204030204" pitchFamily="49" charset="0"/>
              </a:rPr>
              <a:t>"Jane"</a:t>
            </a:r>
            <a:r>
              <a:rPr lang="en-US" sz="2400" dirty="0">
                <a:solidFill>
                  <a:srgbClr val="000000"/>
                </a:solidFill>
                <a:latin typeface="+mn-lt"/>
              </a:rPr>
              <a:t> is not lost—it can be read by subsequent input statements later in the program.</a:t>
            </a:r>
          </a:p>
        </p:txBody>
      </p:sp>
    </p:spTree>
    <p:extLst>
      <p:ext uri="{BB962C8B-B14F-4D97-AF65-F5344CB8AC3E}">
        <p14:creationId xmlns:p14="http://schemas.microsoft.com/office/powerpoint/2010/main" val="2128892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42960" cy="1097279"/>
          </a:xfrm>
        </p:spPr>
        <p:txBody>
          <a:bodyPr/>
          <a:lstStyle/>
          <a:p>
            <a:r>
              <a:rPr lang="en-US" dirty="0">
                <a:solidFill>
                  <a:schemeClr val="tx2"/>
                </a:solidFill>
                <a:latin typeface="Times New Roman" panose="02020603050405020304" pitchFamily="18" charset="0"/>
                <a:cs typeface="Times New Roman" panose="02020603050405020304" pitchFamily="18" charset="0"/>
              </a:rPr>
              <a:t>3.2.4 Inputting a </a:t>
            </a:r>
            <a:r>
              <a:rPr lang="en-US" dirty="0">
                <a:solidFill>
                  <a:schemeClr val="tx2"/>
                </a:solidFill>
                <a:latin typeface="Consolas" panose="020B0609020204030204" pitchFamily="49" charset="0"/>
              </a:rPr>
              <a:t>string</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with</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getline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type="body" idx="1"/>
          </p:nvPr>
        </p:nvSpPr>
        <p:spPr/>
        <p:txBody>
          <a:bodyPr/>
          <a:lstStyle/>
          <a:p>
            <a:r>
              <a:rPr lang="en-US" sz="2400" dirty="0">
                <a:latin typeface="+mn-lt"/>
              </a:rPr>
              <a:t>When you press </a:t>
            </a:r>
            <a:r>
              <a:rPr lang="en-US" sz="2400" b="1" dirty="0">
                <a:latin typeface="+mn-lt"/>
              </a:rPr>
              <a:t>Enter</a:t>
            </a:r>
            <a:r>
              <a:rPr lang="en-US" sz="2400" dirty="0">
                <a:latin typeface="+mn-lt"/>
              </a:rPr>
              <a:t> (or </a:t>
            </a:r>
            <a:r>
              <a:rPr lang="en-US" sz="2400" b="1" dirty="0">
                <a:latin typeface="+mn-lt"/>
              </a:rPr>
              <a:t>Return</a:t>
            </a:r>
            <a:r>
              <a:rPr lang="en-US" sz="2400" dirty="0">
                <a:latin typeface="+mn-lt"/>
              </a:rPr>
              <a:t>) after typing data, the system inserts a newline in the input stream.</a:t>
            </a:r>
          </a:p>
          <a:p>
            <a:r>
              <a:rPr lang="en-US" sz="2400" dirty="0">
                <a:latin typeface="+mn-lt"/>
              </a:rPr>
              <a:t>Function </a:t>
            </a:r>
            <a:r>
              <a:rPr lang="en-US" sz="2400" dirty="0">
                <a:solidFill>
                  <a:srgbClr val="000000"/>
                </a:solidFill>
                <a:latin typeface="Consolas" panose="020B0609020204030204" pitchFamily="49" charset="0"/>
              </a:rPr>
              <a:t>getline</a:t>
            </a:r>
            <a:r>
              <a:rPr lang="en-US" sz="2400" dirty="0">
                <a:solidFill>
                  <a:srgbClr val="000000"/>
                </a:solidFill>
                <a:latin typeface="+mn-lt"/>
              </a:rPr>
              <a:t> reads from the standard input stream object </a:t>
            </a:r>
            <a:r>
              <a:rPr lang="en-US" sz="2400" dirty="0">
                <a:solidFill>
                  <a:srgbClr val="000000"/>
                </a:solidFill>
                <a:latin typeface="Consolas" panose="020B0609020204030204" pitchFamily="49" charset="0"/>
              </a:rPr>
              <a:t>cin</a:t>
            </a:r>
            <a:r>
              <a:rPr lang="en-US" sz="2400" dirty="0">
                <a:solidFill>
                  <a:srgbClr val="000000"/>
                </a:solidFill>
                <a:latin typeface="+mn-lt"/>
              </a:rPr>
              <a:t> the characters the user enters, up to, but not including, the newline, which is discarded</a:t>
            </a:r>
          </a:p>
          <a:p>
            <a:r>
              <a:rPr lang="en-US" sz="2400" dirty="0">
                <a:solidFill>
                  <a:srgbClr val="000000"/>
                </a:solidFill>
                <a:latin typeface="Consolas" panose="020B0609020204030204" pitchFamily="49" charset="0"/>
              </a:rPr>
              <a:t>getline</a:t>
            </a:r>
            <a:r>
              <a:rPr lang="en-US" sz="2400" dirty="0">
                <a:solidFill>
                  <a:srgbClr val="000000"/>
                </a:solidFill>
                <a:latin typeface="+mn-lt"/>
              </a:rPr>
              <a:t> places the characters in its second argument</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1444057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3.2.5 Calling Class </a:t>
            </a:r>
            <a:r>
              <a:rPr lang="en-US" dirty="0">
                <a:solidFill>
                  <a:schemeClr val="tx2"/>
                </a:solidFill>
                <a:latin typeface="Consolas" panose="020B0609020204030204" pitchFamily="49" charset="0"/>
              </a:rPr>
              <a:t>Account</a:t>
            </a:r>
            <a:r>
              <a:rPr lang="en-US" dirty="0">
                <a:solidFill>
                  <a:schemeClr val="tx2"/>
                </a:solidFill>
                <a:latin typeface="Times New Roman" panose="02020603050405020304" pitchFamily="18" charset="0"/>
                <a:cs typeface="Times New Roman" panose="02020603050405020304" pitchFamily="18" charset="0"/>
              </a:rPr>
              <a:t>’s</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setName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a:t>
            </a:r>
            <a:r>
              <a:rPr lang="en-US" dirty="0" smtClean="0">
                <a:solidFill>
                  <a:schemeClr val="tx2"/>
                </a:solidFill>
                <a:latin typeface="Times New Roman" panose="02020603050405020304" pitchFamily="18" charset="0"/>
                <a:cs typeface="Times New Roman" panose="02020603050405020304" pitchFamily="18" charset="0"/>
              </a:rPr>
              <a:t>Function </a:t>
            </a:r>
            <a:r>
              <a:rPr 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457200" y="1600201"/>
            <a:ext cx="8229600" cy="472440"/>
          </a:xfrm>
        </p:spPr>
        <p:txBody>
          <a:bodyPr/>
          <a:lstStyle/>
          <a:p>
            <a:r>
              <a:rPr lang="en-US" sz="2400" dirty="0">
                <a:latin typeface="+mn-lt"/>
              </a:rPr>
              <a:t>Line </a:t>
            </a:r>
            <a:r>
              <a:rPr lang="en-US" sz="2400" dirty="0" smtClean="0">
                <a:latin typeface="+mn-lt"/>
              </a:rPr>
              <a:t>19</a:t>
            </a:r>
            <a:endParaRPr lang="en-US" sz="2400" dirty="0">
              <a:latin typeface="+mn-lt"/>
            </a:endParaRPr>
          </a:p>
        </p:txBody>
      </p:sp>
      <p:pic>
        <p:nvPicPr>
          <p:cNvPr id="6" name="Picture 5" descr="My account period set name left parenthesis the name right parenthesis semicolon forward slash forward slash put the name in my accou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91" y="2251444"/>
            <a:ext cx="7954942" cy="242394"/>
          </a:xfrm>
          <a:prstGeom prst="rect">
            <a:avLst/>
          </a:prstGeom>
        </p:spPr>
      </p:pic>
      <p:sp>
        <p:nvSpPr>
          <p:cNvPr id="5" name="Text Placeholder 4"/>
          <p:cNvSpPr>
            <a:spLocks noGrp="1"/>
          </p:cNvSpPr>
          <p:nvPr>
            <p:ph type="body" idx="2"/>
          </p:nvPr>
        </p:nvSpPr>
        <p:spPr>
          <a:xfrm>
            <a:off x="457200" y="2636519"/>
            <a:ext cx="8229600" cy="3452995"/>
          </a:xfrm>
        </p:spPr>
        <p:txBody>
          <a:bodyPr/>
          <a:lstStyle/>
          <a:p>
            <a:pPr marL="0" indent="282575">
              <a:buNone/>
            </a:pPr>
            <a:r>
              <a:rPr lang="en-US" sz="2400" dirty="0">
                <a:latin typeface="+mn-lt"/>
              </a:rPr>
              <a:t>calls </a:t>
            </a:r>
            <a:r>
              <a:rPr lang="en-US" sz="2400" dirty="0">
                <a:solidFill>
                  <a:srgbClr val="000000"/>
                </a:solidFill>
                <a:latin typeface="Consolas" panose="020B0609020204030204" pitchFamily="49" charset="0"/>
              </a:rPr>
              <a:t>myAccounts’s</a:t>
            </a:r>
            <a:r>
              <a:rPr lang="en-US" sz="2400" dirty="0">
                <a:solidFill>
                  <a:srgbClr val="000000"/>
                </a:solidFill>
                <a:latin typeface="+mn-lt"/>
              </a:rPr>
              <a:t> </a:t>
            </a:r>
            <a:r>
              <a:rPr lang="en-US" sz="2400" dirty="0">
                <a:solidFill>
                  <a:srgbClr val="000000"/>
                </a:solidFill>
                <a:latin typeface="Consolas" panose="020B0609020204030204" pitchFamily="49" charset="0"/>
              </a:rPr>
              <a:t>setName</a:t>
            </a:r>
            <a:r>
              <a:rPr lang="en-US" sz="2400" dirty="0">
                <a:solidFill>
                  <a:srgbClr val="000000"/>
                </a:solidFill>
                <a:latin typeface="+mn-lt"/>
              </a:rPr>
              <a:t> member function</a:t>
            </a:r>
            <a:r>
              <a:rPr lang="en-US" sz="2400" dirty="0" smtClean="0">
                <a:solidFill>
                  <a:srgbClr val="000000"/>
                </a:solidFill>
                <a:latin typeface="+mn-lt"/>
              </a:rPr>
              <a:t>.</a:t>
            </a:r>
            <a:endParaRPr lang="en-US" sz="2400" dirty="0" smtClean="0">
              <a:latin typeface="+mn-lt"/>
            </a:endParaRPr>
          </a:p>
          <a:p>
            <a:r>
              <a:rPr lang="en-US" sz="2400" dirty="0" smtClean="0">
                <a:latin typeface="+mn-lt"/>
              </a:rPr>
              <a:t>A member-function call can supply </a:t>
            </a:r>
            <a:r>
              <a:rPr lang="en-US" sz="2400" b="1" dirty="0" smtClean="0">
                <a:solidFill>
                  <a:schemeClr val="tx1"/>
                </a:solidFill>
                <a:latin typeface="+mn-lt"/>
              </a:rPr>
              <a:t>arguments that help the function perform its task.</a:t>
            </a:r>
          </a:p>
          <a:p>
            <a:r>
              <a:rPr lang="en-US" sz="2400" dirty="0" smtClean="0">
                <a:latin typeface="+mn-lt"/>
              </a:rPr>
              <a:t>You place the arguments in the function call’s parentheses.</a:t>
            </a:r>
          </a:p>
          <a:p>
            <a:pPr lvl="1"/>
            <a:r>
              <a:rPr lang="en-US" sz="2400" dirty="0" smtClean="0">
                <a:latin typeface="+mn-lt"/>
              </a:rPr>
              <a:t>Here, </a:t>
            </a:r>
            <a:r>
              <a:rPr lang="en-US" sz="2400" dirty="0" smtClean="0">
                <a:solidFill>
                  <a:srgbClr val="000000"/>
                </a:solidFill>
                <a:latin typeface="Consolas" panose="020B0609020204030204" pitchFamily="49" charset="0"/>
              </a:rPr>
              <a:t>theName</a:t>
            </a:r>
            <a:r>
              <a:rPr lang="en-US" sz="2400" dirty="0" smtClean="0">
                <a:solidFill>
                  <a:srgbClr val="000000"/>
                </a:solidFill>
                <a:latin typeface="+mn-lt"/>
              </a:rPr>
              <a:t>’s value is the argument that’s passed to </a:t>
            </a:r>
            <a:r>
              <a:rPr lang="en-US" sz="2400" dirty="0" smtClean="0">
                <a:solidFill>
                  <a:srgbClr val="000000"/>
                </a:solidFill>
                <a:latin typeface="Consolas" panose="020B0609020204030204" pitchFamily="49" charset="0"/>
              </a:rPr>
              <a:t>setName</a:t>
            </a:r>
            <a:r>
              <a:rPr lang="en-US" sz="2400" dirty="0" smtClean="0">
                <a:solidFill>
                  <a:srgbClr val="000000"/>
                </a:solidFill>
                <a:latin typeface="+mn-lt"/>
              </a:rPr>
              <a:t>, which stores </a:t>
            </a:r>
            <a:r>
              <a:rPr lang="en-US" sz="2400" dirty="0" smtClean="0">
                <a:solidFill>
                  <a:srgbClr val="000000"/>
                </a:solidFill>
                <a:latin typeface="Consolas" panose="020B0609020204030204" pitchFamily="49" charset="0"/>
              </a:rPr>
              <a:t>theName</a:t>
            </a:r>
            <a:r>
              <a:rPr lang="en-US" sz="2400" dirty="0" smtClean="0">
                <a:solidFill>
                  <a:srgbClr val="000000"/>
                </a:solidFill>
                <a:latin typeface="+mn-lt"/>
              </a:rPr>
              <a:t>’s value in the object </a:t>
            </a:r>
            <a:r>
              <a:rPr lang="en-US" sz="2400" dirty="0" smtClean="0">
                <a:solidFill>
                  <a:srgbClr val="000000"/>
                </a:solidFill>
                <a:latin typeface="Consolas" panose="020B0609020204030204" pitchFamily="49" charset="0"/>
              </a:rPr>
              <a:t>myAccount</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3141448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3.2.5 Calling Class </a:t>
            </a:r>
            <a:r>
              <a:rPr lang="en-US" dirty="0">
                <a:solidFill>
                  <a:schemeClr val="tx2"/>
                </a:solidFill>
                <a:latin typeface="Consolas" panose="020B0609020204030204" pitchFamily="49" charset="0"/>
              </a:rPr>
              <a:t>Account</a:t>
            </a:r>
            <a:r>
              <a:rPr lang="en-US" dirty="0">
                <a:solidFill>
                  <a:schemeClr val="tx2"/>
                </a:solidFill>
                <a:latin typeface="Times New Roman" panose="02020603050405020304" pitchFamily="18" charset="0"/>
                <a:cs typeface="Times New Roman" panose="02020603050405020304" pitchFamily="18" charset="0"/>
              </a:rPr>
              <a:t>’s</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setName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Function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2)</a:t>
            </a:r>
            <a:endParaRPr lang="en-US" dirty="0"/>
          </a:p>
        </p:txBody>
      </p:sp>
      <p:sp>
        <p:nvSpPr>
          <p:cNvPr id="3" name="Text Placeholder 2"/>
          <p:cNvSpPr>
            <a:spLocks noGrp="1"/>
          </p:cNvSpPr>
          <p:nvPr>
            <p:ph type="body" idx="1"/>
          </p:nvPr>
        </p:nvSpPr>
        <p:spPr/>
        <p:txBody>
          <a:bodyPr/>
          <a:lstStyle/>
          <a:p>
            <a:r>
              <a:rPr lang="en-US" sz="2200" dirty="0" smtClean="0">
                <a:latin typeface="+mn-lt"/>
              </a:rPr>
              <a:t>From </a:t>
            </a:r>
            <a:r>
              <a:rPr lang="en-US" sz="2200" dirty="0" smtClean="0">
                <a:solidFill>
                  <a:srgbClr val="000000"/>
                </a:solidFill>
                <a:latin typeface="Consolas" panose="020B0609020204030204" pitchFamily="49" charset="0"/>
              </a:rPr>
              <a:t>main</a:t>
            </a:r>
            <a:r>
              <a:rPr lang="en-US" sz="2200" dirty="0" smtClean="0">
                <a:solidFill>
                  <a:srgbClr val="000000"/>
                </a:solidFill>
                <a:latin typeface="+mn-lt"/>
              </a:rPr>
              <a:t>’s view, when </a:t>
            </a:r>
            <a:r>
              <a:rPr lang="en-US" sz="2200" dirty="0" smtClean="0">
                <a:solidFill>
                  <a:srgbClr val="000000"/>
                </a:solidFill>
                <a:latin typeface="Consolas" panose="020B0609020204030204" pitchFamily="49" charset="0"/>
              </a:rPr>
              <a:t>setName</a:t>
            </a:r>
            <a:r>
              <a:rPr lang="en-US" sz="2200" dirty="0" smtClean="0">
                <a:solidFill>
                  <a:srgbClr val="000000"/>
                </a:solidFill>
                <a:latin typeface="+mn-lt"/>
              </a:rPr>
              <a:t> </a:t>
            </a:r>
            <a:r>
              <a:rPr lang="en-US" sz="2200" dirty="0">
                <a:solidFill>
                  <a:srgbClr val="000000"/>
                </a:solidFill>
                <a:latin typeface="+mn-lt"/>
              </a:rPr>
              <a:t>is called:</a:t>
            </a:r>
          </a:p>
          <a:p>
            <a:pPr lvl="1"/>
            <a:r>
              <a:rPr lang="en-US" sz="2200" dirty="0">
                <a:latin typeface="+mn-lt"/>
              </a:rPr>
              <a:t>The program </a:t>
            </a:r>
            <a:r>
              <a:rPr lang="en-US" sz="2200" dirty="0" smtClean="0">
                <a:latin typeface="+mn-lt"/>
              </a:rPr>
              <a:t>transfers </a:t>
            </a:r>
            <a:r>
              <a:rPr lang="en-US" sz="2200" dirty="0">
                <a:latin typeface="+mn-lt"/>
              </a:rPr>
              <a:t>execution from the call in </a:t>
            </a:r>
            <a:r>
              <a:rPr lang="en-US" sz="2200" dirty="0">
                <a:solidFill>
                  <a:srgbClr val="000000"/>
                </a:solidFill>
                <a:latin typeface="Consolas" panose="020B0609020204030204" pitchFamily="49" charset="0"/>
              </a:rPr>
              <a:t>main</a:t>
            </a:r>
            <a:r>
              <a:rPr lang="en-US" sz="2200" dirty="0">
                <a:solidFill>
                  <a:srgbClr val="000000"/>
                </a:solidFill>
                <a:latin typeface="+mn-lt"/>
              </a:rPr>
              <a:t> to the </a:t>
            </a:r>
            <a:r>
              <a:rPr lang="en-US" sz="2200" dirty="0">
                <a:solidFill>
                  <a:srgbClr val="000000"/>
                </a:solidFill>
                <a:latin typeface="Consolas" panose="020B0609020204030204" pitchFamily="49" charset="0"/>
              </a:rPr>
              <a:t>setName</a:t>
            </a:r>
            <a:r>
              <a:rPr lang="en-US" sz="2200" dirty="0">
                <a:solidFill>
                  <a:srgbClr val="000000"/>
                </a:solidFill>
                <a:latin typeface="+mn-lt"/>
              </a:rPr>
              <a:t> member function’s definition.</a:t>
            </a:r>
          </a:p>
          <a:p>
            <a:pPr lvl="1"/>
            <a:r>
              <a:rPr lang="en-US" sz="2200" dirty="0">
                <a:latin typeface="+mn-lt"/>
              </a:rPr>
              <a:t>The call passes to the function the argument value in the call’s parentheses—that is, </a:t>
            </a:r>
            <a:r>
              <a:rPr lang="en-US" sz="2200" dirty="0">
                <a:solidFill>
                  <a:srgbClr val="000000"/>
                </a:solidFill>
                <a:latin typeface="Consolas" panose="020B0609020204030204" pitchFamily="49" charset="0"/>
              </a:rPr>
              <a:t>theName</a:t>
            </a:r>
            <a:r>
              <a:rPr lang="en-US" sz="2200" dirty="0">
                <a:solidFill>
                  <a:srgbClr val="000000"/>
                </a:solidFill>
                <a:latin typeface="+mn-lt"/>
              </a:rPr>
              <a:t> object’s value.</a:t>
            </a:r>
          </a:p>
          <a:p>
            <a:pPr lvl="1"/>
            <a:r>
              <a:rPr lang="en-US" sz="2200" dirty="0">
                <a:latin typeface="+mn-lt"/>
              </a:rPr>
              <a:t>Because </a:t>
            </a:r>
            <a:r>
              <a:rPr lang="en-US" sz="2200" dirty="0">
                <a:solidFill>
                  <a:srgbClr val="000000"/>
                </a:solidFill>
                <a:latin typeface="Consolas" panose="020B0609020204030204" pitchFamily="49" charset="0"/>
              </a:rPr>
              <a:t>setName</a:t>
            </a:r>
            <a:r>
              <a:rPr lang="en-US" sz="2200" dirty="0">
                <a:solidFill>
                  <a:srgbClr val="000000"/>
                </a:solidFill>
                <a:latin typeface="+mn-lt"/>
              </a:rPr>
              <a:t> was called via the </a:t>
            </a:r>
            <a:r>
              <a:rPr lang="en-US" sz="2200" dirty="0">
                <a:solidFill>
                  <a:srgbClr val="000000"/>
                </a:solidFill>
                <a:latin typeface="Consolas" panose="020B0609020204030204" pitchFamily="49" charset="0"/>
              </a:rPr>
              <a:t>myAccount</a:t>
            </a:r>
            <a:r>
              <a:rPr lang="en-US" sz="2200" dirty="0">
                <a:solidFill>
                  <a:srgbClr val="000000"/>
                </a:solidFill>
                <a:latin typeface="+mn-lt"/>
              </a:rPr>
              <a:t> object, </a:t>
            </a:r>
            <a:r>
              <a:rPr lang="en-US" sz="2200" dirty="0">
                <a:solidFill>
                  <a:srgbClr val="000000"/>
                </a:solidFill>
                <a:latin typeface="Consolas" panose="020B0609020204030204" pitchFamily="49" charset="0"/>
              </a:rPr>
              <a:t>setName</a:t>
            </a:r>
            <a:r>
              <a:rPr lang="en-US" sz="2200" dirty="0">
                <a:solidFill>
                  <a:srgbClr val="000000"/>
                </a:solidFill>
                <a:latin typeface="+mn-lt"/>
              </a:rPr>
              <a:t> “knows” the exact object to manipulate.</a:t>
            </a:r>
          </a:p>
          <a:p>
            <a:pPr lvl="1"/>
            <a:r>
              <a:rPr lang="en-US" sz="2200" dirty="0">
                <a:latin typeface="+mn-lt"/>
              </a:rPr>
              <a:t>Next, member function </a:t>
            </a:r>
            <a:r>
              <a:rPr lang="en-US" sz="2200" dirty="0">
                <a:solidFill>
                  <a:srgbClr val="000000"/>
                </a:solidFill>
                <a:latin typeface="Consolas" panose="020B0609020204030204" pitchFamily="49" charset="0"/>
              </a:rPr>
              <a:t>setName</a:t>
            </a:r>
            <a:r>
              <a:rPr lang="en-US" sz="2200" dirty="0">
                <a:solidFill>
                  <a:srgbClr val="000000"/>
                </a:solidFill>
                <a:latin typeface="+mn-lt"/>
              </a:rPr>
              <a:t> stores the argument’s value in the </a:t>
            </a:r>
            <a:r>
              <a:rPr lang="en-US" sz="2200" dirty="0">
                <a:solidFill>
                  <a:srgbClr val="000000"/>
                </a:solidFill>
                <a:latin typeface="Consolas" panose="020B0609020204030204" pitchFamily="49" charset="0"/>
              </a:rPr>
              <a:t>myAccount</a:t>
            </a:r>
            <a:r>
              <a:rPr lang="en-US" sz="2200" dirty="0">
                <a:solidFill>
                  <a:srgbClr val="000000"/>
                </a:solidFill>
                <a:latin typeface="+mn-lt"/>
              </a:rPr>
              <a:t> object.</a:t>
            </a:r>
          </a:p>
          <a:p>
            <a:pPr lvl="1"/>
            <a:r>
              <a:rPr lang="en-US" sz="2200" dirty="0">
                <a:latin typeface="+mn-lt"/>
              </a:rPr>
              <a:t>When </a:t>
            </a:r>
            <a:r>
              <a:rPr lang="en-US" sz="2200" dirty="0">
                <a:solidFill>
                  <a:srgbClr val="000000"/>
                </a:solidFill>
                <a:latin typeface="Consolas" panose="020B0609020204030204" pitchFamily="49" charset="0"/>
              </a:rPr>
              <a:t>setName</a:t>
            </a:r>
            <a:r>
              <a:rPr lang="en-US" sz="2200" dirty="0">
                <a:solidFill>
                  <a:srgbClr val="000000"/>
                </a:solidFill>
                <a:latin typeface="+mn-lt"/>
              </a:rPr>
              <a:t> completes execution, program execution returns to where </a:t>
            </a:r>
            <a:r>
              <a:rPr lang="en-US" sz="2200" dirty="0">
                <a:solidFill>
                  <a:srgbClr val="000000"/>
                </a:solidFill>
                <a:latin typeface="Consolas" panose="020B0609020204030204" pitchFamily="49" charset="0"/>
              </a:rPr>
              <a:t>setName</a:t>
            </a:r>
            <a:r>
              <a:rPr lang="en-US" sz="2200" dirty="0">
                <a:solidFill>
                  <a:srgbClr val="000000"/>
                </a:solidFill>
                <a:latin typeface="+mn-lt"/>
              </a:rPr>
              <a:t> was called, then continues with the next statement</a:t>
            </a:r>
            <a:r>
              <a:rPr lang="en-US" sz="2200" dirty="0" smtClean="0">
                <a:solidFill>
                  <a:srgbClr val="000000"/>
                </a:solidFill>
                <a:latin typeface="+mn-lt"/>
              </a:rPr>
              <a:t>.</a:t>
            </a:r>
            <a:endParaRPr lang="en-US" sz="2200" dirty="0">
              <a:solidFill>
                <a:srgbClr val="000000"/>
              </a:solidFill>
              <a:latin typeface="+mn-lt"/>
            </a:endParaRPr>
          </a:p>
        </p:txBody>
      </p:sp>
    </p:spTree>
    <p:extLst>
      <p:ext uri="{BB962C8B-B14F-4D97-AF65-F5344CB8AC3E}">
        <p14:creationId xmlns:p14="http://schemas.microsoft.com/office/powerpoint/2010/main" val="920754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Class with a Data Member and Set and Get Member Functions</a:t>
            </a:r>
          </a:p>
        </p:txBody>
      </p:sp>
      <p:sp>
        <p:nvSpPr>
          <p:cNvPr id="3" name="Text Placeholder 2"/>
          <p:cNvSpPr>
            <a:spLocks noGrp="1"/>
          </p:cNvSpPr>
          <p:nvPr>
            <p:ph type="body" idx="1"/>
          </p:nvPr>
        </p:nvSpPr>
        <p:spPr/>
        <p:txBody>
          <a:bodyPr/>
          <a:lstStyle/>
          <a:p>
            <a:r>
              <a:rPr lang="en-US" sz="2400" dirty="0">
                <a:latin typeface="+mn-lt"/>
              </a:rPr>
              <a:t>This section presents class </a:t>
            </a:r>
            <a:r>
              <a:rPr lang="en-US" sz="2400" dirty="0">
                <a:solidFill>
                  <a:srgbClr val="000000"/>
                </a:solidFill>
                <a:latin typeface="Consolas" panose="020B0609020204030204" pitchFamily="49" charset="0"/>
              </a:rPr>
              <a:t>Account</a:t>
            </a:r>
            <a:r>
              <a:rPr lang="en-US" sz="2400" dirty="0">
                <a:solidFill>
                  <a:srgbClr val="000000"/>
                </a:solidFill>
                <a:latin typeface="+mn-lt"/>
              </a:rPr>
              <a:t>’s details and a </a:t>
            </a:r>
            <a:r>
              <a:rPr lang="en-US" sz="2400" dirty="0" smtClean="0">
                <a:solidFill>
                  <a:srgbClr val="000000"/>
                </a:solidFill>
                <a:latin typeface="+mn-lt"/>
              </a:rPr>
              <a:t>U</a:t>
            </a:r>
            <a:r>
              <a:rPr lang="en-US" sz="100" dirty="0" smtClean="0">
                <a:solidFill>
                  <a:srgbClr val="000000"/>
                </a:solidFill>
                <a:latin typeface="+mn-lt"/>
              </a:rPr>
              <a:t> </a:t>
            </a:r>
            <a:r>
              <a:rPr lang="en-US" sz="2400" dirty="0" smtClean="0">
                <a:solidFill>
                  <a:srgbClr val="000000"/>
                </a:solidFill>
                <a:latin typeface="+mn-lt"/>
              </a:rPr>
              <a:t>M</a:t>
            </a:r>
            <a:r>
              <a:rPr lang="en-US" sz="100" dirty="0" smtClean="0">
                <a:solidFill>
                  <a:srgbClr val="000000"/>
                </a:solidFill>
                <a:latin typeface="+mn-lt"/>
              </a:rPr>
              <a:t> </a:t>
            </a:r>
            <a:r>
              <a:rPr lang="en-US" sz="2400" dirty="0" smtClean="0">
                <a:solidFill>
                  <a:srgbClr val="000000"/>
                </a:solidFill>
                <a:latin typeface="+mn-lt"/>
              </a:rPr>
              <a:t>L </a:t>
            </a:r>
            <a:r>
              <a:rPr lang="en-US" sz="2400" dirty="0">
                <a:solidFill>
                  <a:srgbClr val="000000"/>
                </a:solidFill>
                <a:latin typeface="+mn-lt"/>
              </a:rPr>
              <a:t>diagram that summarizes class </a:t>
            </a:r>
            <a:r>
              <a:rPr lang="en-US" sz="2400" dirty="0">
                <a:solidFill>
                  <a:srgbClr val="000000"/>
                </a:solidFill>
                <a:latin typeface="Consolas" panose="020B0609020204030204" pitchFamily="49" charset="0"/>
              </a:rPr>
              <a:t>Account</a:t>
            </a:r>
            <a:r>
              <a:rPr lang="en-US" sz="2400" dirty="0">
                <a:solidFill>
                  <a:srgbClr val="000000"/>
                </a:solidFill>
                <a:latin typeface="+mn-lt"/>
              </a:rPr>
              <a:t>’s attributes and operations in a concise graphical representation</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3446674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3.3.1</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Class Definition</a:t>
            </a:r>
          </a:p>
        </p:txBody>
      </p:sp>
      <p:sp>
        <p:nvSpPr>
          <p:cNvPr id="3" name="Text Placeholder 2"/>
          <p:cNvSpPr>
            <a:spLocks noGrp="1"/>
          </p:cNvSpPr>
          <p:nvPr>
            <p:ph type="body" idx="1"/>
          </p:nvPr>
        </p:nvSpPr>
        <p:spPr/>
        <p:txBody>
          <a:bodyPr/>
          <a:lstStyle/>
          <a:p>
            <a:r>
              <a:rPr lang="en-US" sz="2400" dirty="0">
                <a:latin typeface="+mn-lt"/>
              </a:rPr>
              <a:t>Class </a:t>
            </a:r>
            <a:r>
              <a:rPr lang="en-US" sz="2400" dirty="0">
                <a:solidFill>
                  <a:srgbClr val="000000"/>
                </a:solidFill>
                <a:latin typeface="Consolas" panose="020B0609020204030204" pitchFamily="49" charset="0"/>
              </a:rPr>
              <a:t>Account</a:t>
            </a:r>
            <a:r>
              <a:rPr lang="en-US" sz="2400" dirty="0">
                <a:solidFill>
                  <a:srgbClr val="000000"/>
                </a:solidFill>
                <a:latin typeface="+mn-lt"/>
              </a:rPr>
              <a:t> </a:t>
            </a:r>
            <a:r>
              <a:rPr lang="en-US" sz="2400" dirty="0" smtClean="0">
                <a:solidFill>
                  <a:srgbClr val="000000"/>
                </a:solidFill>
                <a:latin typeface="+mn-lt"/>
              </a:rPr>
              <a:t>(Figure 3.2</a:t>
            </a:r>
            <a:r>
              <a:rPr lang="en-US" sz="2400" dirty="0">
                <a:solidFill>
                  <a:srgbClr val="000000"/>
                </a:solidFill>
                <a:latin typeface="+mn-lt"/>
              </a:rPr>
              <a:t>) contains a </a:t>
            </a:r>
            <a:r>
              <a:rPr lang="en-US" sz="2400" dirty="0">
                <a:solidFill>
                  <a:srgbClr val="000000"/>
                </a:solidFill>
                <a:latin typeface="Consolas" panose="020B0609020204030204" pitchFamily="49" charset="0"/>
              </a:rPr>
              <a:t>name</a:t>
            </a:r>
            <a:r>
              <a:rPr lang="en-US" sz="2400" dirty="0">
                <a:solidFill>
                  <a:srgbClr val="000000"/>
                </a:solidFill>
                <a:latin typeface="+mn-lt"/>
              </a:rPr>
              <a:t> data member that stores the account holder’s name.</a:t>
            </a:r>
          </a:p>
          <a:p>
            <a:r>
              <a:rPr lang="en-US" sz="2400" dirty="0">
                <a:latin typeface="+mn-lt"/>
              </a:rPr>
              <a:t>A class’s data members maintain data for each object of the class.</a:t>
            </a:r>
          </a:p>
          <a:p>
            <a:r>
              <a:rPr lang="en-US" sz="2400" dirty="0">
                <a:latin typeface="+mn-lt"/>
              </a:rPr>
              <a:t>Class </a:t>
            </a:r>
            <a:r>
              <a:rPr lang="en-US" sz="2400" dirty="0">
                <a:solidFill>
                  <a:srgbClr val="000000"/>
                </a:solidFill>
                <a:latin typeface="Consolas" panose="020B0609020204030204" pitchFamily="49" charset="0"/>
              </a:rPr>
              <a:t>Account</a:t>
            </a:r>
            <a:r>
              <a:rPr lang="en-US" sz="2400" dirty="0">
                <a:solidFill>
                  <a:srgbClr val="000000"/>
                </a:solidFill>
                <a:latin typeface="+mn-lt"/>
              </a:rPr>
              <a:t> also contains member function </a:t>
            </a:r>
            <a:r>
              <a:rPr lang="en-US" sz="2400" dirty="0">
                <a:solidFill>
                  <a:srgbClr val="000000"/>
                </a:solidFill>
                <a:latin typeface="Consolas" panose="020B0609020204030204" pitchFamily="49" charset="0"/>
              </a:rPr>
              <a:t>setName</a:t>
            </a:r>
            <a:r>
              <a:rPr lang="en-US" sz="2400" dirty="0">
                <a:solidFill>
                  <a:srgbClr val="000000"/>
                </a:solidFill>
                <a:latin typeface="+mn-lt"/>
              </a:rPr>
              <a:t> that a program can call to store a name in an </a:t>
            </a:r>
            <a:r>
              <a:rPr lang="en-US" sz="2400" dirty="0">
                <a:solidFill>
                  <a:srgbClr val="000000"/>
                </a:solidFill>
                <a:latin typeface="Consolas" panose="020B0609020204030204" pitchFamily="49" charset="0"/>
              </a:rPr>
              <a:t>Account</a:t>
            </a:r>
            <a:r>
              <a:rPr lang="en-US" sz="2400" dirty="0">
                <a:solidFill>
                  <a:srgbClr val="000000"/>
                </a:solidFill>
                <a:latin typeface="+mn-lt"/>
              </a:rPr>
              <a:t> object, and member function </a:t>
            </a:r>
            <a:r>
              <a:rPr lang="en-US" sz="2400" dirty="0">
                <a:solidFill>
                  <a:srgbClr val="000000"/>
                </a:solidFill>
                <a:latin typeface="Consolas" panose="020B0609020204030204" pitchFamily="49" charset="0"/>
              </a:rPr>
              <a:t>getName</a:t>
            </a:r>
            <a:r>
              <a:rPr lang="en-US" sz="2400" dirty="0">
                <a:solidFill>
                  <a:srgbClr val="000000"/>
                </a:solidFill>
                <a:latin typeface="+mn-lt"/>
              </a:rPr>
              <a:t> that a program can call to obtain a name from an </a:t>
            </a:r>
            <a:r>
              <a:rPr lang="en-US" sz="2400" dirty="0">
                <a:solidFill>
                  <a:srgbClr val="000000"/>
                </a:solidFill>
                <a:latin typeface="Consolas" panose="020B0609020204030204" pitchFamily="49" charset="0"/>
              </a:rPr>
              <a:t>Account</a:t>
            </a:r>
            <a:r>
              <a:rPr lang="en-US" sz="2400" dirty="0">
                <a:solidFill>
                  <a:srgbClr val="000000"/>
                </a:solidFill>
                <a:latin typeface="+mn-lt"/>
              </a:rPr>
              <a:t> object</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3219359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1094"/>
          </a:xfrm>
        </p:spPr>
        <p:txBody>
          <a:bodyPr anchor="ctr"/>
          <a:lstStyle/>
          <a:p>
            <a:r>
              <a:rPr lang="en-US" sz="2800" dirty="0" smtClean="0">
                <a:solidFill>
                  <a:schemeClr val="tx2"/>
                </a:solidFill>
              </a:rPr>
              <a:t>Figure 3.2 </a:t>
            </a:r>
            <a:r>
              <a:rPr lang="en-US" sz="2800" dirty="0" smtClean="0">
                <a:solidFill>
                  <a:schemeClr val="tx2"/>
                </a:solidFill>
                <a:latin typeface="Consolas" panose="020B0609020204030204" pitchFamily="49" charset="0"/>
              </a:rPr>
              <a:t>Account</a:t>
            </a:r>
            <a:r>
              <a:rPr lang="en-US" sz="2800" dirty="0" smtClean="0">
                <a:solidFill>
                  <a:schemeClr val="tx2"/>
                </a:solidFill>
              </a:rPr>
              <a:t> </a:t>
            </a:r>
            <a:r>
              <a:rPr lang="en-US" sz="2800" dirty="0">
                <a:solidFill>
                  <a:schemeClr val="tx2"/>
                </a:solidFill>
              </a:rPr>
              <a:t>Class That Contains a </a:t>
            </a:r>
            <a:r>
              <a:rPr lang="en-US" sz="2800" dirty="0">
                <a:solidFill>
                  <a:schemeClr val="tx2"/>
                </a:solidFill>
                <a:latin typeface="Consolas" panose="020B0609020204030204" pitchFamily="49" charset="0"/>
              </a:rPr>
              <a:t>Name</a:t>
            </a:r>
            <a:r>
              <a:rPr lang="en-US" sz="2800" dirty="0">
                <a:solidFill>
                  <a:schemeClr val="tx2"/>
                </a:solidFill>
              </a:rPr>
              <a:t> Data Member and Member Functions to Set and Get Its </a:t>
            </a:r>
            <a:r>
              <a:rPr lang="en-US" sz="2800" dirty="0" smtClean="0">
                <a:solidFill>
                  <a:schemeClr val="tx2"/>
                </a:solidFill>
              </a:rPr>
              <a:t>Value</a:t>
            </a:r>
            <a:endParaRPr lang="en-US" sz="2800" dirty="0">
              <a:solidFill>
                <a:schemeClr val="tx2"/>
              </a:solidFill>
            </a:endParaRPr>
          </a:p>
        </p:txBody>
      </p:sp>
      <p:pic>
        <p:nvPicPr>
          <p:cNvPr id="3" name="Picture 2" descr="Code has 19 lines, as follows. Line 1. Forward slash forward slash f I g period 3.2 colon account period h. Line 2. Forward slash forward slash account class that contains a name data member. Line 3. Forward slash forward slash and member functions to set and get its value period. Line 4. Hash include left angle bracket string right angle bracket forward slash forward slash enable program to use C + + string data type. Line 5. Blank. Line 6. Class account left brace. Line 7. Public colon. Line 8, indented once. Forward slash forward slash member function that sets the account name in the object. Line 9, indented once. Void set name left parenthesis s t d colon colon string account name right parenthesis left brace. Line 10, indented twice. Name = account name semicolon forward slash forward slash store the account name. Line 11, indented once. Right brace. Line 12. Blank. Line 13, indented once. Forward slash forward slash member function that retrieves the account name from the object. Line 14, indented once. S t d colon colon string get name left parenthesis right parenthesis c o n s t left brace. Line 15, indented twice. Return name semicolon forward slash forward slash return name’s value to this function’s caller. Line 16, indented once. Right brace. Line 17. Private colon. Line 18, indented once. S t d colon colon string name semicolon forward slash forward slash data member containing account holder’s name. Line 19. Right brace semicolon forward slash forward slash end class account."/>
          <p:cNvPicPr>
            <a:picLocks noChangeAspect="1"/>
          </p:cNvPicPr>
          <p:nvPr/>
        </p:nvPicPr>
        <p:blipFill>
          <a:blip r:embed="rId2"/>
          <a:stretch>
            <a:fillRect/>
          </a:stretch>
        </p:blipFill>
        <p:spPr>
          <a:xfrm>
            <a:off x="550982" y="1775883"/>
            <a:ext cx="8042034" cy="4240089"/>
          </a:xfrm>
          <a:prstGeom prst="rect">
            <a:avLst/>
          </a:prstGeom>
        </p:spPr>
      </p:pic>
    </p:spTree>
    <p:extLst>
      <p:ext uri="{BB962C8B-B14F-4D97-AF65-F5344CB8AC3E}">
        <p14:creationId xmlns:p14="http://schemas.microsoft.com/office/powerpoint/2010/main" val="3616305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2"/>
                </a:solidFill>
                <a:latin typeface="Times New Roman" panose="02020603050405020304" pitchFamily="18" charset="0"/>
                <a:cs typeface="Times New Roman" panose="02020603050405020304" pitchFamily="18" charset="0"/>
              </a:rPr>
              <a:t>3.3.2 Keyword</a:t>
            </a:r>
            <a:r>
              <a:rPr lang="en-US" sz="3200" dirty="0">
                <a:solidFill>
                  <a:schemeClr val="tx2"/>
                </a:solidFill>
                <a:latin typeface="Calibri" panose="020F0502020204030204" pitchFamily="34" charset="0"/>
              </a:rPr>
              <a:t> </a:t>
            </a:r>
            <a:r>
              <a:rPr lang="en-US" sz="3200" dirty="0">
                <a:solidFill>
                  <a:schemeClr val="tx2"/>
                </a:solidFill>
                <a:latin typeface="Consolas" panose="020B0609020204030204" pitchFamily="49" charset="0"/>
              </a:rPr>
              <a:t>class</a:t>
            </a:r>
            <a:r>
              <a:rPr lang="en-US" sz="3200" dirty="0">
                <a:solidFill>
                  <a:schemeClr val="tx2"/>
                </a:solidFill>
                <a:latin typeface="Calibri" panose="020F0502020204030204" pitchFamily="34" charset="0"/>
              </a:rPr>
              <a:t> </a:t>
            </a:r>
            <a:r>
              <a:rPr lang="en-US" sz="3200" dirty="0">
                <a:solidFill>
                  <a:schemeClr val="tx2"/>
                </a:solidFill>
                <a:latin typeface="Times New Roman" panose="02020603050405020304" pitchFamily="18" charset="0"/>
                <a:cs typeface="Times New Roman" panose="02020603050405020304" pitchFamily="18" charset="0"/>
              </a:rPr>
              <a:t>and the Class </a:t>
            </a:r>
            <a:r>
              <a:rPr lang="en-US" sz="3200" dirty="0" smtClean="0">
                <a:solidFill>
                  <a:schemeClr val="tx2"/>
                </a:solidFill>
                <a:latin typeface="Times New Roman" panose="02020603050405020304" pitchFamily="18" charset="0"/>
                <a:cs typeface="Times New Roman" panose="02020603050405020304" pitchFamily="18" charset="0"/>
              </a:rPr>
              <a:t>Body </a:t>
            </a:r>
            <a:r>
              <a:rPr 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229600" cy="624840"/>
          </a:xfrm>
        </p:spPr>
        <p:txBody>
          <a:bodyPr/>
          <a:lstStyle/>
          <a:p>
            <a:r>
              <a:rPr lang="en-US" sz="2400" dirty="0">
                <a:solidFill>
                  <a:schemeClr val="tx1"/>
                </a:solidFill>
                <a:latin typeface="+mn-lt"/>
              </a:rPr>
              <a:t>The class definition begins </a:t>
            </a:r>
            <a:r>
              <a:rPr lang="en-US" sz="2400" dirty="0" smtClean="0">
                <a:solidFill>
                  <a:schemeClr val="tx1"/>
                </a:solidFill>
                <a:latin typeface="+mn-lt"/>
              </a:rPr>
              <a:t>with</a:t>
            </a:r>
            <a:endParaRPr lang="en-US" sz="2400" dirty="0" smtClean="0">
              <a:solidFill>
                <a:schemeClr val="tx1"/>
              </a:solidFill>
              <a:latin typeface="Consolas" panose="020B0609020204030204" pitchFamily="49" charset="0"/>
            </a:endParaRPr>
          </a:p>
        </p:txBody>
      </p:sp>
      <p:pic>
        <p:nvPicPr>
          <p:cNvPr id="4" name="Picture 3" descr="Class account left brace"/>
          <p:cNvPicPr>
            <a:picLocks noChangeAspect="1"/>
          </p:cNvPicPr>
          <p:nvPr/>
        </p:nvPicPr>
        <p:blipFill rotWithShape="1">
          <a:blip r:embed="rId2"/>
          <a:srcRect l="5971" t="19552" r="5971" b="21003"/>
          <a:stretch/>
        </p:blipFill>
        <p:spPr>
          <a:xfrm>
            <a:off x="1543037" y="2296028"/>
            <a:ext cx="2555967" cy="388509"/>
          </a:xfrm>
          <a:prstGeom prst="rect">
            <a:avLst/>
          </a:prstGeom>
        </p:spPr>
      </p:pic>
      <p:sp>
        <p:nvSpPr>
          <p:cNvPr id="6" name="Text Placeholder 5"/>
          <p:cNvSpPr>
            <a:spLocks noGrp="1"/>
          </p:cNvSpPr>
          <p:nvPr>
            <p:ph type="body" idx="2"/>
          </p:nvPr>
        </p:nvSpPr>
        <p:spPr>
          <a:xfrm>
            <a:off x="457200" y="2773680"/>
            <a:ext cx="8229600" cy="3276600"/>
          </a:xfrm>
        </p:spPr>
        <p:txBody>
          <a:bodyPr/>
          <a:lstStyle/>
          <a:p>
            <a:r>
              <a:rPr lang="en-US" sz="2400" dirty="0">
                <a:solidFill>
                  <a:schemeClr val="tx1"/>
                </a:solidFill>
                <a:latin typeface="+mn-lt"/>
              </a:rPr>
              <a:t>Keyword </a:t>
            </a:r>
            <a:r>
              <a:rPr lang="en-US" sz="2400" b="1" dirty="0">
                <a:solidFill>
                  <a:schemeClr val="tx1"/>
                </a:solidFill>
                <a:latin typeface="+mn-lt"/>
              </a:rPr>
              <a:t>class</a:t>
            </a:r>
            <a:r>
              <a:rPr lang="en-US" sz="2400" dirty="0">
                <a:solidFill>
                  <a:schemeClr val="tx1"/>
                </a:solidFill>
                <a:latin typeface="+mn-lt"/>
              </a:rPr>
              <a:t> is followed immediately by the class’s name</a:t>
            </a:r>
            <a:r>
              <a:rPr lang="en-US" sz="2400" dirty="0" smtClean="0">
                <a:solidFill>
                  <a:schemeClr val="tx1"/>
                </a:solidFill>
                <a:latin typeface="+mn-lt"/>
              </a:rPr>
              <a:t>.</a:t>
            </a:r>
            <a:endParaRPr lang="en-US" sz="2400" dirty="0" smtClean="0">
              <a:solidFill>
                <a:srgbClr val="0000FF"/>
              </a:solidFill>
              <a:latin typeface="Consolas" panose="020B0609020204030204" pitchFamily="49" charset="0"/>
            </a:endParaRPr>
          </a:p>
          <a:p>
            <a:r>
              <a:rPr lang="en-US" sz="2400" dirty="0" smtClean="0">
                <a:solidFill>
                  <a:schemeClr val="tx1"/>
                </a:solidFill>
                <a:latin typeface="+mn-lt"/>
              </a:rPr>
              <a:t>Every </a:t>
            </a:r>
            <a:r>
              <a:rPr lang="en-US" sz="2400" dirty="0">
                <a:solidFill>
                  <a:schemeClr val="tx1"/>
                </a:solidFill>
                <a:latin typeface="+mn-lt"/>
              </a:rPr>
              <a:t>class’s body is enclosed in an opening left brace and a closing right brace.</a:t>
            </a:r>
          </a:p>
          <a:p>
            <a:r>
              <a:rPr lang="en-US" sz="2400" dirty="0">
                <a:solidFill>
                  <a:schemeClr val="tx1"/>
                </a:solidFill>
                <a:latin typeface="+mn-lt"/>
              </a:rPr>
              <a:t>The class definition terminates with a required semicolon.</a:t>
            </a:r>
          </a:p>
          <a:p>
            <a:r>
              <a:rPr lang="en-US" sz="2400" dirty="0">
                <a:solidFill>
                  <a:schemeClr val="tx1"/>
                </a:solidFill>
                <a:latin typeface="+mn-lt"/>
              </a:rPr>
              <a:t>For reusability, place each class definition in a separate header with the </a:t>
            </a:r>
            <a:r>
              <a:rPr lang="en-US" sz="2400" dirty="0">
                <a:solidFill>
                  <a:schemeClr val="tx1"/>
                </a:solidFill>
                <a:latin typeface="Consolas" panose="020B0609020204030204" pitchFamily="49" charset="0"/>
              </a:rPr>
              <a:t>.h </a:t>
            </a:r>
            <a:r>
              <a:rPr lang="en-US" sz="2400" dirty="0">
                <a:solidFill>
                  <a:schemeClr val="tx1"/>
                </a:solidFill>
                <a:latin typeface="+mn-lt"/>
              </a:rPr>
              <a:t>filename extension</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513148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3.1</a:t>
            </a:r>
          </a:p>
        </p:txBody>
      </p:sp>
      <p:sp>
        <p:nvSpPr>
          <p:cNvPr id="3" name="Text Placeholder 2"/>
          <p:cNvSpPr>
            <a:spLocks noGrp="1"/>
          </p:cNvSpPr>
          <p:nvPr>
            <p:ph type="body" idx="1"/>
          </p:nvPr>
        </p:nvSpPr>
        <p:spPr/>
        <p:txBody>
          <a:bodyPr/>
          <a:lstStyle/>
          <a:p>
            <a:pPr marL="0" indent="0">
              <a:buNone/>
            </a:pPr>
            <a:r>
              <a:rPr lang="en-US" sz="2400" dirty="0">
                <a:latin typeface="+mn-lt"/>
              </a:rPr>
              <a:t>Forgetting the semicolon at the end of a class definition is a syntax error.</a:t>
            </a:r>
          </a:p>
        </p:txBody>
      </p:sp>
    </p:spTree>
    <p:extLst>
      <p:ext uri="{BB962C8B-B14F-4D97-AF65-F5344CB8AC3E}">
        <p14:creationId xmlns:p14="http://schemas.microsoft.com/office/powerpoint/2010/main" val="1474992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Objectives </a:t>
            </a:r>
            <a:r>
              <a:rPr lang="en-US" sz="2000" b="0" dirty="0" smtClean="0">
                <a:solidFill>
                  <a:schemeClr val="tx2"/>
                </a:solidFill>
              </a:rPr>
              <a:t>(2 </a:t>
            </a:r>
            <a:r>
              <a:rPr lang="en-US" sz="2000" b="0" dirty="0">
                <a:solidFill>
                  <a:schemeClr val="tx2"/>
                </a:solidFill>
              </a:rPr>
              <a:t>of 2)</a:t>
            </a:r>
            <a:endParaRPr lang="en-US" dirty="0">
              <a:solidFill>
                <a:schemeClr val="tx2"/>
              </a:solidFill>
            </a:endParaRPr>
          </a:p>
        </p:txBody>
      </p:sp>
      <p:sp>
        <p:nvSpPr>
          <p:cNvPr id="3" name="Text Placeholder 2"/>
          <p:cNvSpPr>
            <a:spLocks noGrp="1"/>
          </p:cNvSpPr>
          <p:nvPr>
            <p:ph idx="1"/>
          </p:nvPr>
        </p:nvSpPr>
        <p:spPr/>
        <p:txBody>
          <a:bodyPr/>
          <a:lstStyle/>
          <a:p>
            <a:pPr marL="255600" indent="-255600">
              <a:buSzPct val="100000"/>
            </a:pPr>
            <a:r>
              <a:rPr lang="en-US" sz="2400" dirty="0" smtClean="0">
                <a:latin typeface="+mn-lt"/>
              </a:rPr>
              <a:t>Learn </a:t>
            </a:r>
            <a:r>
              <a:rPr lang="en-US" sz="2400" dirty="0">
                <a:latin typeface="+mn-lt"/>
              </a:rPr>
              <a:t>what local variables of a member function are and how they differ from data members of a class.</a:t>
            </a:r>
          </a:p>
          <a:p>
            <a:pPr marL="255600" indent="-255600">
              <a:buSzPct val="100000"/>
            </a:pPr>
            <a:r>
              <a:rPr lang="en-US" sz="2400" dirty="0">
                <a:latin typeface="+mn-lt"/>
              </a:rPr>
              <a:t>Use a constructor to initialize an object’s data.</a:t>
            </a:r>
          </a:p>
          <a:p>
            <a:pPr marL="255600" indent="-255600">
              <a:buSzPct val="100000"/>
            </a:pPr>
            <a:r>
              <a:rPr lang="en-US" sz="2400" dirty="0">
                <a:latin typeface="+mn-lt"/>
              </a:rPr>
              <a:t>Validate the data passed to a constructor or member function.</a:t>
            </a:r>
          </a:p>
          <a:p>
            <a:pPr marL="255600" indent="-255600">
              <a:buSzPct val="100000"/>
            </a:pPr>
            <a:r>
              <a:rPr lang="en-US" sz="2400" dirty="0">
                <a:latin typeface="+mn-lt"/>
              </a:rPr>
              <a:t>Become familiar with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class diagrams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96021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2"/>
                </a:solidFill>
                <a:latin typeface="Times New Roman" panose="02020603050405020304" pitchFamily="18" charset="0"/>
                <a:cs typeface="Times New Roman" panose="02020603050405020304" pitchFamily="18" charset="0"/>
              </a:rPr>
              <a:t>3.3.2 Keyword</a:t>
            </a:r>
            <a:r>
              <a:rPr lang="en-US" sz="3200" dirty="0">
                <a:solidFill>
                  <a:schemeClr val="tx2"/>
                </a:solidFill>
                <a:latin typeface="Calibri" panose="020F0502020204030204" pitchFamily="34" charset="0"/>
              </a:rPr>
              <a:t> </a:t>
            </a:r>
            <a:r>
              <a:rPr lang="en-US" sz="3200" dirty="0">
                <a:solidFill>
                  <a:schemeClr val="tx2"/>
                </a:solidFill>
                <a:latin typeface="Consolas" panose="020B0609020204030204" pitchFamily="49" charset="0"/>
              </a:rPr>
              <a:t>class</a:t>
            </a:r>
            <a:r>
              <a:rPr lang="en-US" sz="3200" dirty="0">
                <a:solidFill>
                  <a:schemeClr val="tx2"/>
                </a:solidFill>
                <a:latin typeface="Calibri" panose="020F0502020204030204" pitchFamily="34" charset="0"/>
              </a:rPr>
              <a:t> </a:t>
            </a:r>
            <a:r>
              <a:rPr lang="en-US" sz="3200" dirty="0">
                <a:solidFill>
                  <a:schemeClr val="tx2"/>
                </a:solidFill>
                <a:latin typeface="Times New Roman" panose="02020603050405020304" pitchFamily="18" charset="0"/>
                <a:cs typeface="Times New Roman" panose="02020603050405020304" pitchFamily="18" charset="0"/>
              </a:rPr>
              <a:t>and the Class Body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2)</a:t>
            </a:r>
            <a:endParaRPr lang="en-US" dirty="0"/>
          </a:p>
        </p:txBody>
      </p:sp>
      <p:sp>
        <p:nvSpPr>
          <p:cNvPr id="3" name="Text Placeholder 2"/>
          <p:cNvSpPr>
            <a:spLocks noGrp="1"/>
          </p:cNvSpPr>
          <p:nvPr>
            <p:ph type="body" idx="1"/>
          </p:nvPr>
        </p:nvSpPr>
        <p:spPr>
          <a:xfrm>
            <a:off x="457200" y="1600200"/>
            <a:ext cx="8229600" cy="4754880"/>
          </a:xfrm>
        </p:spPr>
        <p:txBody>
          <a:bodyPr/>
          <a:lstStyle/>
          <a:p>
            <a:r>
              <a:rPr lang="en-US" sz="2200" dirty="0">
                <a:latin typeface="+mn-lt"/>
              </a:rPr>
              <a:t>Identifiers and Camel-Case </a:t>
            </a:r>
            <a:r>
              <a:rPr lang="en-US" sz="2200" dirty="0" smtClean="0">
                <a:latin typeface="+mn-lt"/>
              </a:rPr>
              <a:t>Naming</a:t>
            </a:r>
            <a:endParaRPr lang="en-US" sz="2200" dirty="0">
              <a:latin typeface="+mn-lt"/>
            </a:endParaRPr>
          </a:p>
          <a:p>
            <a:pPr lvl="1"/>
            <a:r>
              <a:rPr lang="en-US" sz="2200" dirty="0">
                <a:latin typeface="+mn-lt"/>
              </a:rPr>
              <a:t>Class names, member-function names and data-member names are all identifiers.</a:t>
            </a:r>
          </a:p>
          <a:p>
            <a:pPr lvl="1"/>
            <a:r>
              <a:rPr lang="en-US" sz="2200" dirty="0">
                <a:latin typeface="+mn-lt"/>
              </a:rPr>
              <a:t>By convention, variable-name identifiers begin with a lowercase letter, and every word in the name after the first word begins with a capital letter—e.g., </a:t>
            </a:r>
            <a:r>
              <a:rPr lang="en-US" sz="2200" dirty="0">
                <a:solidFill>
                  <a:srgbClr val="000000"/>
                </a:solidFill>
                <a:latin typeface="Consolas" panose="020B0609020204030204" pitchFamily="49" charset="0"/>
              </a:rPr>
              <a:t>firstNumber</a:t>
            </a:r>
            <a:r>
              <a:rPr lang="en-US" sz="2200" dirty="0">
                <a:solidFill>
                  <a:srgbClr val="000000"/>
                </a:solidFill>
                <a:latin typeface="+mn-lt"/>
              </a:rPr>
              <a:t> starts its second word, </a:t>
            </a:r>
            <a:r>
              <a:rPr lang="en-US" sz="2200" dirty="0">
                <a:solidFill>
                  <a:srgbClr val="000000"/>
                </a:solidFill>
                <a:latin typeface="Consolas" panose="020B0609020204030204" pitchFamily="49" charset="0"/>
              </a:rPr>
              <a:t>Number</a:t>
            </a:r>
            <a:r>
              <a:rPr lang="en-US" sz="2200" dirty="0">
                <a:solidFill>
                  <a:srgbClr val="000000"/>
                </a:solidFill>
                <a:latin typeface="+mn-lt"/>
              </a:rPr>
              <a:t>, with a capital </a:t>
            </a:r>
            <a:r>
              <a:rPr lang="en-US" sz="2200" dirty="0">
                <a:solidFill>
                  <a:srgbClr val="000000"/>
                </a:solidFill>
                <a:latin typeface="Consolas" panose="020B0609020204030204" pitchFamily="49" charset="0"/>
              </a:rPr>
              <a:t>N</a:t>
            </a:r>
            <a:r>
              <a:rPr lang="en-US" sz="2200" dirty="0">
                <a:solidFill>
                  <a:srgbClr val="000000"/>
                </a:solidFill>
                <a:latin typeface="+mn-lt"/>
              </a:rPr>
              <a:t>.</a:t>
            </a:r>
          </a:p>
          <a:p>
            <a:pPr lvl="1"/>
            <a:r>
              <a:rPr lang="en-US" sz="2200" dirty="0">
                <a:latin typeface="+mn-lt"/>
              </a:rPr>
              <a:t>This naming convention is known as </a:t>
            </a:r>
            <a:r>
              <a:rPr lang="en-US" sz="2200" b="1" dirty="0">
                <a:solidFill>
                  <a:schemeClr val="tx1"/>
                </a:solidFill>
                <a:latin typeface="+mn-lt"/>
              </a:rPr>
              <a:t>camel case, because the uppercase letters stand out like a camel’s humps.</a:t>
            </a:r>
          </a:p>
          <a:p>
            <a:pPr lvl="1"/>
            <a:r>
              <a:rPr lang="en-US" sz="2200" dirty="0">
                <a:latin typeface="+mn-lt"/>
              </a:rPr>
              <a:t>Also by convention, class names begin with an initial uppercase letter, and member-function and data-member names begin with an initial lowercase letter</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427410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tx2"/>
                </a:solidFill>
                <a:latin typeface="Times New Roman" panose="02020603050405020304" pitchFamily="18" charset="0"/>
                <a:cs typeface="Times New Roman" panose="02020603050405020304" pitchFamily="18" charset="0"/>
              </a:rPr>
              <a:t>3.3.3 Data Member</a:t>
            </a:r>
            <a:r>
              <a:rPr lang="en-US" sz="3000" dirty="0">
                <a:solidFill>
                  <a:schemeClr val="tx2"/>
                </a:solidFill>
                <a:latin typeface="Calibri" panose="020F0502020204030204" pitchFamily="34" charset="0"/>
              </a:rPr>
              <a:t> </a:t>
            </a:r>
            <a:r>
              <a:rPr lang="en-US" sz="3000" dirty="0">
                <a:solidFill>
                  <a:schemeClr val="tx2"/>
                </a:solidFill>
                <a:latin typeface="Consolas" panose="020B0609020204030204" pitchFamily="49" charset="0"/>
              </a:rPr>
              <a:t>name</a:t>
            </a:r>
            <a:r>
              <a:rPr lang="en-US" sz="3000" dirty="0">
                <a:solidFill>
                  <a:schemeClr val="tx2"/>
                </a:solidFill>
                <a:latin typeface="Calibri" panose="020F0502020204030204" pitchFamily="34" charset="0"/>
              </a:rPr>
              <a:t> </a:t>
            </a:r>
            <a:r>
              <a:rPr lang="en-US" sz="3000" dirty="0">
                <a:solidFill>
                  <a:schemeClr val="tx2"/>
                </a:solidFill>
                <a:latin typeface="Times New Roman" panose="02020603050405020304" pitchFamily="18" charset="0"/>
                <a:cs typeface="Times New Roman" panose="02020603050405020304" pitchFamily="18" charset="0"/>
              </a:rPr>
              <a:t>of Type</a:t>
            </a:r>
            <a:r>
              <a:rPr lang="en-US" sz="3000" dirty="0">
                <a:solidFill>
                  <a:schemeClr val="tx2"/>
                </a:solidFill>
                <a:latin typeface="Calibri" panose="020F0502020204030204" pitchFamily="34" charset="0"/>
              </a:rPr>
              <a:t> </a:t>
            </a:r>
            <a:r>
              <a:rPr lang="en-US" sz="3000" dirty="0" smtClean="0">
                <a:solidFill>
                  <a:schemeClr val="tx2"/>
                </a:solidFill>
                <a:latin typeface="Consolas" panose="020B0609020204030204" pitchFamily="49" charset="0"/>
              </a:rPr>
              <a:t>string </a:t>
            </a:r>
            <a:r>
              <a:rPr lang="en-US" sz="2000" b="0" dirty="0" smtClean="0">
                <a:solidFill>
                  <a:schemeClr val="tx2"/>
                </a:solidFill>
                <a:latin typeface="Times New Roman" panose="02020603050405020304" pitchFamily="18" charset="0"/>
                <a:cs typeface="Times New Roman" panose="02020603050405020304" pitchFamily="18" charset="0"/>
              </a:rPr>
              <a:t>(1 of 3)</a:t>
            </a:r>
            <a:endParaRPr lang="en-US" dirty="0">
              <a:solidFill>
                <a:schemeClr val="tx2"/>
              </a:solidFill>
            </a:endParaRPr>
          </a:p>
        </p:txBody>
      </p:sp>
      <p:sp>
        <p:nvSpPr>
          <p:cNvPr id="3" name="Text Placeholder 2"/>
          <p:cNvSpPr>
            <a:spLocks noGrp="1"/>
          </p:cNvSpPr>
          <p:nvPr>
            <p:ph type="body" idx="1"/>
          </p:nvPr>
        </p:nvSpPr>
        <p:spPr/>
        <p:txBody>
          <a:bodyPr/>
          <a:lstStyle/>
          <a:p>
            <a:r>
              <a:rPr lang="en-US" sz="2400" dirty="0">
                <a:latin typeface="+mn-lt"/>
              </a:rPr>
              <a:t>An object has attributes, implemented as data members—the object carries these with it throughout its lifetime.</a:t>
            </a:r>
          </a:p>
          <a:p>
            <a:r>
              <a:rPr lang="en-US" sz="2400" dirty="0">
                <a:latin typeface="+mn-lt"/>
              </a:rPr>
              <a:t>Each object has its own copy of the class’s data members.</a:t>
            </a:r>
          </a:p>
          <a:p>
            <a:r>
              <a:rPr lang="en-US" sz="2400" dirty="0">
                <a:latin typeface="+mn-lt"/>
              </a:rPr>
              <a:t>Normally, a class also contains one or more member functions that manipulate the data members belonging to particular objects of the class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801927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000" dirty="0">
                <a:solidFill>
                  <a:schemeClr val="tx2"/>
                </a:solidFill>
                <a:latin typeface="Times New Roman" panose="02020603050405020304" pitchFamily="18" charset="0"/>
                <a:cs typeface="Times New Roman" panose="02020603050405020304" pitchFamily="18" charset="0"/>
              </a:rPr>
              <a:t>3.3.3 Data Member</a:t>
            </a:r>
            <a:r>
              <a:rPr lang="en-US" sz="3000" dirty="0">
                <a:solidFill>
                  <a:schemeClr val="tx2"/>
                </a:solidFill>
                <a:latin typeface="Calibri" panose="020F0502020204030204" pitchFamily="34" charset="0"/>
              </a:rPr>
              <a:t> </a:t>
            </a:r>
            <a:r>
              <a:rPr lang="en-US" sz="3000" dirty="0">
                <a:solidFill>
                  <a:schemeClr val="tx2"/>
                </a:solidFill>
                <a:latin typeface="Consolas" panose="020B0609020204030204" pitchFamily="49" charset="0"/>
              </a:rPr>
              <a:t>name</a:t>
            </a:r>
            <a:r>
              <a:rPr lang="en-US" sz="3000" dirty="0">
                <a:solidFill>
                  <a:schemeClr val="tx2"/>
                </a:solidFill>
                <a:latin typeface="Calibri" panose="020F0502020204030204" pitchFamily="34" charset="0"/>
              </a:rPr>
              <a:t> </a:t>
            </a:r>
            <a:r>
              <a:rPr lang="en-US" sz="3000" dirty="0">
                <a:solidFill>
                  <a:schemeClr val="tx2"/>
                </a:solidFill>
                <a:latin typeface="Times New Roman" panose="02020603050405020304" pitchFamily="18" charset="0"/>
                <a:cs typeface="Times New Roman" panose="02020603050405020304" pitchFamily="18" charset="0"/>
              </a:rPr>
              <a:t>of Type</a:t>
            </a:r>
            <a:r>
              <a:rPr lang="en-US" sz="3000" dirty="0">
                <a:solidFill>
                  <a:schemeClr val="tx2"/>
                </a:solidFill>
                <a:latin typeface="Calibri" panose="020F0502020204030204" pitchFamily="34" charset="0"/>
              </a:rPr>
              <a:t> </a:t>
            </a:r>
            <a:r>
              <a:rPr lang="en-US" sz="3000" dirty="0" smtClean="0">
                <a:solidFill>
                  <a:schemeClr val="tx2"/>
                </a:solidFill>
                <a:latin typeface="Consolas" panose="020B0609020204030204" pitchFamily="49" charset="0"/>
              </a:rPr>
              <a:t>string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3)</a:t>
            </a:r>
            <a:endParaRPr lang="en-US" dirty="0"/>
          </a:p>
        </p:txBody>
      </p:sp>
      <p:sp>
        <p:nvSpPr>
          <p:cNvPr id="5" name="Text Placeholder 4"/>
          <p:cNvSpPr>
            <a:spLocks noGrp="1"/>
          </p:cNvSpPr>
          <p:nvPr>
            <p:ph type="body" idx="1"/>
          </p:nvPr>
        </p:nvSpPr>
        <p:spPr>
          <a:xfrm>
            <a:off x="457200" y="1600201"/>
            <a:ext cx="8229600" cy="1347280"/>
          </a:xfrm>
        </p:spPr>
        <p:txBody>
          <a:bodyPr/>
          <a:lstStyle/>
          <a:p>
            <a:r>
              <a:rPr lang="en-US" sz="2200" dirty="0">
                <a:latin typeface="+mn-lt"/>
              </a:rPr>
              <a:t>Data members are declared inside a class definition but outside the bodies of the class’s member functions.</a:t>
            </a:r>
          </a:p>
          <a:p>
            <a:r>
              <a:rPr lang="en-US" sz="2200" dirty="0">
                <a:latin typeface="+mn-lt"/>
              </a:rPr>
              <a:t>The following declares data member </a:t>
            </a:r>
            <a:r>
              <a:rPr lang="en-US" sz="2200" dirty="0">
                <a:solidFill>
                  <a:srgbClr val="000000"/>
                </a:solidFill>
                <a:latin typeface="Consolas" panose="020B0609020204030204" pitchFamily="49" charset="0"/>
              </a:rPr>
              <a:t>name</a:t>
            </a:r>
            <a:r>
              <a:rPr lang="en-US" sz="2200" dirty="0">
                <a:solidFill>
                  <a:srgbClr val="000000"/>
                </a:solidFill>
                <a:latin typeface="+mn-lt"/>
              </a:rPr>
              <a:t> of type </a:t>
            </a:r>
            <a:r>
              <a:rPr lang="en-US" sz="2200" dirty="0">
                <a:solidFill>
                  <a:srgbClr val="000000"/>
                </a:solidFill>
                <a:latin typeface="Consolas" panose="020B0609020204030204" pitchFamily="49" charset="0"/>
              </a:rPr>
              <a:t>string</a:t>
            </a:r>
            <a:r>
              <a:rPr lang="en-US" sz="2200" dirty="0" smtClean="0">
                <a:solidFill>
                  <a:srgbClr val="000000"/>
                </a:solidFill>
                <a:latin typeface="+mn-lt"/>
              </a:rPr>
              <a:t>.</a:t>
            </a:r>
            <a:endParaRPr lang="en-US" sz="2200" dirty="0">
              <a:solidFill>
                <a:srgbClr val="000000"/>
              </a:solidFill>
              <a:latin typeface="+mn-lt"/>
            </a:endParaRPr>
          </a:p>
        </p:txBody>
      </p:sp>
      <p:pic>
        <p:nvPicPr>
          <p:cNvPr id="7" name="Picture 6" descr="S t d colon colon string name semicolon forward slash forward slash data member containing account holder's 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6" y="3261036"/>
            <a:ext cx="8277944" cy="213683"/>
          </a:xfrm>
          <a:prstGeom prst="rect">
            <a:avLst/>
          </a:prstGeom>
        </p:spPr>
      </p:pic>
      <p:sp>
        <p:nvSpPr>
          <p:cNvPr id="6" name="Text Placeholder 5"/>
          <p:cNvSpPr>
            <a:spLocks noGrp="1"/>
          </p:cNvSpPr>
          <p:nvPr>
            <p:ph type="body" idx="2"/>
          </p:nvPr>
        </p:nvSpPr>
        <p:spPr>
          <a:xfrm>
            <a:off x="457200" y="3797353"/>
            <a:ext cx="8229600" cy="1783080"/>
          </a:xfrm>
        </p:spPr>
        <p:txBody>
          <a:bodyPr/>
          <a:lstStyle/>
          <a:p>
            <a:r>
              <a:rPr lang="en-US" sz="2200" dirty="0">
                <a:latin typeface="+mn-lt"/>
              </a:rPr>
              <a:t>A data member can be manipulated by each of the class’s member functions.</a:t>
            </a:r>
          </a:p>
          <a:p>
            <a:r>
              <a:rPr lang="en-US" sz="2200" dirty="0">
                <a:latin typeface="+mn-lt"/>
              </a:rPr>
              <a:t>The default value for a </a:t>
            </a:r>
            <a:r>
              <a:rPr lang="en-US" sz="2200" dirty="0">
                <a:solidFill>
                  <a:srgbClr val="000000"/>
                </a:solidFill>
                <a:latin typeface="Consolas" panose="020B0609020204030204" pitchFamily="49" charset="0"/>
              </a:rPr>
              <a:t>string</a:t>
            </a:r>
            <a:r>
              <a:rPr lang="en-US" sz="2200" dirty="0">
                <a:solidFill>
                  <a:srgbClr val="000000"/>
                </a:solidFill>
                <a:latin typeface="+mn-lt"/>
              </a:rPr>
              <a:t> is the </a:t>
            </a:r>
            <a:r>
              <a:rPr lang="en-US" sz="2200" b="1" dirty="0">
                <a:solidFill>
                  <a:schemeClr val="tx1"/>
                </a:solidFill>
                <a:latin typeface="+mn-lt"/>
              </a:rPr>
              <a:t>empty </a:t>
            </a:r>
            <a:r>
              <a:rPr lang="en-US" sz="2200" b="1" dirty="0">
                <a:solidFill>
                  <a:schemeClr val="tx1"/>
                </a:solidFill>
                <a:latin typeface="Consolas" panose="020B0609020204030204" pitchFamily="49" charset="0"/>
              </a:rPr>
              <a:t>string</a:t>
            </a:r>
            <a:r>
              <a:rPr lang="en-US" sz="2200" dirty="0">
                <a:solidFill>
                  <a:srgbClr val="0000FF"/>
                </a:solidFill>
                <a:latin typeface="+mn-lt"/>
              </a:rPr>
              <a:t> </a:t>
            </a:r>
            <a:r>
              <a:rPr lang="en-US" sz="2200" dirty="0">
                <a:latin typeface="+mn-lt"/>
              </a:rPr>
              <a:t>(i.e., </a:t>
            </a:r>
            <a:r>
              <a:rPr lang="en-US" sz="2200" dirty="0" smtClean="0">
                <a:solidFill>
                  <a:srgbClr val="000000"/>
                </a:solidFill>
                <a:latin typeface="Consolas" panose="020B0609020204030204" pitchFamily="49" charset="0"/>
              </a:rPr>
              <a:t>""</a:t>
            </a:r>
            <a:r>
              <a:rPr lang="en-US" sz="2200" dirty="0" smtClean="0">
                <a:solidFill>
                  <a:srgbClr val="000000"/>
                </a:solidFill>
                <a:latin typeface="+mn-lt"/>
              </a:rPr>
              <a:t>).</a:t>
            </a:r>
            <a:endParaRPr lang="en-US" sz="2200" dirty="0">
              <a:solidFill>
                <a:srgbClr val="000000"/>
              </a:solidFill>
              <a:latin typeface="+mn-lt"/>
            </a:endParaRPr>
          </a:p>
        </p:txBody>
      </p:sp>
    </p:spTree>
    <p:extLst>
      <p:ext uri="{BB962C8B-B14F-4D97-AF65-F5344CB8AC3E}">
        <p14:creationId xmlns:p14="http://schemas.microsoft.com/office/powerpoint/2010/main" val="33549571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3.1</a:t>
            </a:r>
          </a:p>
        </p:txBody>
      </p:sp>
      <p:sp>
        <p:nvSpPr>
          <p:cNvPr id="3" name="Text Placeholder 2"/>
          <p:cNvSpPr>
            <a:spLocks noGrp="1"/>
          </p:cNvSpPr>
          <p:nvPr>
            <p:ph type="body" idx="1"/>
          </p:nvPr>
        </p:nvSpPr>
        <p:spPr/>
        <p:txBody>
          <a:bodyPr/>
          <a:lstStyle/>
          <a:p>
            <a:pPr marL="0" indent="0">
              <a:buNone/>
            </a:pPr>
            <a:r>
              <a:rPr lang="en-US" sz="2400" dirty="0">
                <a:latin typeface="+mn-lt"/>
              </a:rPr>
              <a:t>By convention, place a class’s data members last in the class’s body. You can list the </a:t>
            </a:r>
            <a:r>
              <a:rPr lang="en-US" sz="2400" dirty="0" smtClean="0">
                <a:latin typeface="+mn-lt"/>
              </a:rPr>
              <a:t>class’s data </a:t>
            </a:r>
            <a:r>
              <a:rPr lang="en-US" sz="2400" dirty="0">
                <a:latin typeface="+mn-lt"/>
              </a:rPr>
              <a:t>members anywhere in the class outside its member-function definitions, but </a:t>
            </a:r>
            <a:r>
              <a:rPr lang="en-US" sz="2400" dirty="0" smtClean="0">
                <a:latin typeface="+mn-lt"/>
              </a:rPr>
              <a:t>scattering the </a:t>
            </a:r>
            <a:r>
              <a:rPr lang="en-US" sz="2400" dirty="0">
                <a:latin typeface="+mn-lt"/>
              </a:rPr>
              <a:t>data members can lead to hard-to-read code.</a:t>
            </a:r>
          </a:p>
        </p:txBody>
      </p:sp>
    </p:spTree>
    <p:extLst>
      <p:ext uri="{BB962C8B-B14F-4D97-AF65-F5344CB8AC3E}">
        <p14:creationId xmlns:p14="http://schemas.microsoft.com/office/powerpoint/2010/main" val="3613146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85243" cy="1097279"/>
          </a:xfrm>
        </p:spPr>
        <p:txBody>
          <a:bodyPr/>
          <a:lstStyle/>
          <a:p>
            <a:r>
              <a:rPr lang="en-US" sz="3200" dirty="0">
                <a:solidFill>
                  <a:schemeClr val="tx2"/>
                </a:solidFill>
                <a:latin typeface="Times New Roman" panose="02020603050405020304" pitchFamily="18" charset="0"/>
                <a:cs typeface="Times New Roman" panose="02020603050405020304" pitchFamily="18" charset="0"/>
              </a:rPr>
              <a:t>3.3.3 Data Member</a:t>
            </a:r>
            <a:r>
              <a:rPr lang="en-US" sz="3200" dirty="0">
                <a:solidFill>
                  <a:schemeClr val="tx2"/>
                </a:solidFill>
                <a:latin typeface="Calibri" panose="020F0502020204030204" pitchFamily="34" charset="0"/>
              </a:rPr>
              <a:t> </a:t>
            </a:r>
            <a:r>
              <a:rPr lang="en-US" sz="3200" dirty="0">
                <a:solidFill>
                  <a:schemeClr val="tx2"/>
                </a:solidFill>
                <a:latin typeface="Consolas" panose="020B0609020204030204" pitchFamily="49" charset="0"/>
              </a:rPr>
              <a:t>name</a:t>
            </a:r>
            <a:r>
              <a:rPr lang="en-US" sz="3200" dirty="0">
                <a:solidFill>
                  <a:schemeClr val="tx2"/>
                </a:solidFill>
                <a:latin typeface="Calibri" panose="020F0502020204030204" pitchFamily="34" charset="0"/>
              </a:rPr>
              <a:t> </a:t>
            </a:r>
            <a:r>
              <a:rPr lang="en-US" sz="3200" dirty="0">
                <a:solidFill>
                  <a:schemeClr val="tx2"/>
                </a:solidFill>
                <a:latin typeface="Times New Roman" panose="02020603050405020304" pitchFamily="18" charset="0"/>
                <a:cs typeface="Times New Roman" panose="02020603050405020304" pitchFamily="18" charset="0"/>
              </a:rPr>
              <a:t>of Type</a:t>
            </a:r>
            <a:r>
              <a:rPr lang="en-US" sz="3200" dirty="0">
                <a:solidFill>
                  <a:schemeClr val="tx2"/>
                </a:solidFill>
                <a:latin typeface="Calibri" panose="020F0502020204030204" pitchFamily="34" charset="0"/>
              </a:rPr>
              <a:t> </a:t>
            </a:r>
            <a:r>
              <a:rPr lang="en-US" sz="3200" dirty="0">
                <a:solidFill>
                  <a:schemeClr val="tx2"/>
                </a:solidFill>
                <a:latin typeface="Consolas" panose="020B0609020204030204" pitchFamily="49" charset="0"/>
              </a:rPr>
              <a:t>string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3)</a:t>
            </a:r>
            <a:endParaRPr lang="en-US" sz="2000" b="0" dirty="0"/>
          </a:p>
        </p:txBody>
      </p:sp>
      <p:sp>
        <p:nvSpPr>
          <p:cNvPr id="3" name="Text Placeholder 2"/>
          <p:cNvSpPr>
            <a:spLocks noGrp="1"/>
          </p:cNvSpPr>
          <p:nvPr>
            <p:ph type="body" idx="1"/>
          </p:nvPr>
        </p:nvSpPr>
        <p:spPr/>
        <p:txBody>
          <a:bodyPr/>
          <a:lstStyle/>
          <a:p>
            <a:r>
              <a:rPr lang="en-US" sz="2400" dirty="0">
                <a:latin typeface="+mn-lt"/>
              </a:rPr>
              <a:t>Throughout the </a:t>
            </a:r>
            <a:r>
              <a:rPr lang="en-US" sz="2400" dirty="0">
                <a:solidFill>
                  <a:srgbClr val="000000"/>
                </a:solidFill>
                <a:latin typeface="Consolas" panose="020B0609020204030204" pitchFamily="49" charset="0"/>
              </a:rPr>
              <a:t>Account.h</a:t>
            </a:r>
            <a:r>
              <a:rPr lang="en-US" sz="2400" dirty="0">
                <a:solidFill>
                  <a:srgbClr val="000000"/>
                </a:solidFill>
                <a:latin typeface="+mn-lt"/>
              </a:rPr>
              <a:t> header </a:t>
            </a:r>
            <a:r>
              <a:rPr lang="en-US" sz="2400" dirty="0" smtClean="0">
                <a:solidFill>
                  <a:srgbClr val="000000"/>
                </a:solidFill>
                <a:latin typeface="+mn-lt"/>
              </a:rPr>
              <a:t>(Figure 3.2</a:t>
            </a:r>
            <a:r>
              <a:rPr lang="en-US" sz="2400" dirty="0">
                <a:solidFill>
                  <a:srgbClr val="000000"/>
                </a:solidFill>
                <a:latin typeface="+mn-lt"/>
              </a:rPr>
              <a:t>), we use </a:t>
            </a:r>
            <a:r>
              <a:rPr lang="en-US" sz="2400" dirty="0">
                <a:solidFill>
                  <a:srgbClr val="000000"/>
                </a:solidFill>
                <a:latin typeface="Consolas" panose="020B0609020204030204" pitchFamily="49" charset="0"/>
              </a:rPr>
              <a:t>std:: </a:t>
            </a:r>
            <a:r>
              <a:rPr lang="en-US" sz="2400" dirty="0">
                <a:solidFill>
                  <a:srgbClr val="000000"/>
                </a:solidFill>
                <a:latin typeface="+mn-lt"/>
              </a:rPr>
              <a:t>when referring to </a:t>
            </a:r>
            <a:r>
              <a:rPr lang="en-US" sz="2400" dirty="0">
                <a:solidFill>
                  <a:srgbClr val="000000"/>
                </a:solidFill>
                <a:latin typeface="Consolas" panose="020B0609020204030204" pitchFamily="49" charset="0"/>
              </a:rPr>
              <a:t>string</a:t>
            </a:r>
            <a:r>
              <a:rPr lang="en-US" sz="2400" dirty="0">
                <a:solidFill>
                  <a:srgbClr val="000000"/>
                </a:solidFill>
                <a:latin typeface="+mn-lt"/>
              </a:rPr>
              <a:t> (lines 9, 14 and 18).</a:t>
            </a:r>
          </a:p>
          <a:p>
            <a:r>
              <a:rPr lang="en-US" sz="2400" dirty="0">
                <a:latin typeface="+mn-lt"/>
              </a:rPr>
              <a:t>For subtle reasons that we explain in Section 23.4, headers should not contain </a:t>
            </a:r>
            <a:r>
              <a:rPr lang="en-US" sz="2400" dirty="0">
                <a:solidFill>
                  <a:srgbClr val="000000"/>
                </a:solidFill>
                <a:latin typeface="Consolas" panose="020B0609020204030204" pitchFamily="49" charset="0"/>
              </a:rPr>
              <a:t>using</a:t>
            </a:r>
            <a:r>
              <a:rPr lang="en-US" sz="2400" dirty="0">
                <a:solidFill>
                  <a:srgbClr val="000000"/>
                </a:solidFill>
                <a:latin typeface="+mn-lt"/>
              </a:rPr>
              <a:t> directives or </a:t>
            </a:r>
            <a:r>
              <a:rPr lang="en-US" sz="2400" dirty="0">
                <a:solidFill>
                  <a:srgbClr val="000000"/>
                </a:solidFill>
                <a:latin typeface="Consolas" panose="020B0609020204030204" pitchFamily="49" charset="0"/>
              </a:rPr>
              <a:t>using</a:t>
            </a:r>
            <a:r>
              <a:rPr lang="en-US" sz="2400" dirty="0">
                <a:solidFill>
                  <a:srgbClr val="000000"/>
                </a:solidFill>
                <a:latin typeface="+mn-lt"/>
              </a:rPr>
              <a:t> declarations</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3104913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3.3.4</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setName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a:t>
            </a:r>
            <a:r>
              <a:rPr lang="en-US" dirty="0" smtClean="0">
                <a:solidFill>
                  <a:schemeClr val="tx2"/>
                </a:solidFill>
                <a:latin typeface="Times New Roman" panose="02020603050405020304" pitchFamily="18" charset="0"/>
                <a:cs typeface="Times New Roman" panose="02020603050405020304" pitchFamily="18" charset="0"/>
              </a:rPr>
              <a:t>Function </a:t>
            </a:r>
            <a:r>
              <a:rPr lang="en-US" sz="2000" b="0" dirty="0" smtClean="0">
                <a:solidFill>
                  <a:schemeClr val="tx2"/>
                </a:solidFill>
                <a:latin typeface="Times New Roman" panose="02020603050405020304" pitchFamily="18" charset="0"/>
                <a:cs typeface="Times New Roman" panose="02020603050405020304" pitchFamily="18" charset="0"/>
              </a:rPr>
              <a:t>(1 of 5)</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a:latin typeface="+mn-lt"/>
              </a:rPr>
              <a:t>The first line of each function definition is the function header.</a:t>
            </a:r>
          </a:p>
          <a:p>
            <a:r>
              <a:rPr lang="en-US" sz="2400" dirty="0">
                <a:latin typeface="+mn-lt"/>
              </a:rPr>
              <a:t>The member function’s </a:t>
            </a:r>
            <a:r>
              <a:rPr lang="en-US" sz="2400" b="1" dirty="0">
                <a:solidFill>
                  <a:schemeClr val="tx1"/>
                </a:solidFill>
                <a:latin typeface="+mn-lt"/>
              </a:rPr>
              <a:t>return</a:t>
            </a:r>
            <a:r>
              <a:rPr lang="en-US" sz="2400" dirty="0">
                <a:solidFill>
                  <a:srgbClr val="0000FF"/>
                </a:solidFill>
                <a:latin typeface="+mn-lt"/>
              </a:rPr>
              <a:t> </a:t>
            </a:r>
            <a:r>
              <a:rPr lang="en-US" sz="2400" dirty="0">
                <a:latin typeface="+mn-lt"/>
              </a:rPr>
              <a:t>type (which appears to the left of the function’s name) specifies the type of data the member function returns to its caller after performing its task.</a:t>
            </a:r>
          </a:p>
          <a:p>
            <a:r>
              <a:rPr lang="en-US" sz="2400" dirty="0" smtClean="0">
                <a:latin typeface="+mn-lt"/>
              </a:rPr>
              <a:t>The return type </a:t>
            </a:r>
            <a:r>
              <a:rPr lang="en-US" sz="2400" b="1" dirty="0" smtClean="0">
                <a:solidFill>
                  <a:schemeClr val="tx1"/>
                </a:solidFill>
                <a:latin typeface="Consolas" panose="020B0609020204030204" pitchFamily="49" charset="0"/>
              </a:rPr>
              <a:t>void</a:t>
            </a:r>
            <a:r>
              <a:rPr lang="en-US" sz="2400" dirty="0" smtClean="0">
                <a:solidFill>
                  <a:srgbClr val="0000FF"/>
                </a:solidFill>
                <a:latin typeface="+mn-lt"/>
              </a:rPr>
              <a:t> </a:t>
            </a:r>
            <a:r>
              <a:rPr lang="en-US" sz="2400" dirty="0" smtClean="0">
                <a:latin typeface="+mn-lt"/>
              </a:rPr>
              <a:t>indicates that a function does not return (i.e., give back) any information to its calling function.</a:t>
            </a:r>
            <a:endParaRPr lang="en-US" sz="2400" dirty="0">
              <a:latin typeface="+mn-lt"/>
            </a:endParaRPr>
          </a:p>
        </p:txBody>
      </p:sp>
    </p:spTree>
    <p:extLst>
      <p:ext uri="{BB962C8B-B14F-4D97-AF65-F5344CB8AC3E}">
        <p14:creationId xmlns:p14="http://schemas.microsoft.com/office/powerpoint/2010/main" val="3523856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3.3.4</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setName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Function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5)</a:t>
            </a:r>
            <a:endParaRPr lang="en-US" dirty="0"/>
          </a:p>
        </p:txBody>
      </p:sp>
      <p:sp>
        <p:nvSpPr>
          <p:cNvPr id="3" name="Text Placeholder 2"/>
          <p:cNvSpPr>
            <a:spLocks noGrp="1"/>
          </p:cNvSpPr>
          <p:nvPr>
            <p:ph type="body" idx="1"/>
          </p:nvPr>
        </p:nvSpPr>
        <p:spPr>
          <a:xfrm>
            <a:off x="457200" y="1600201"/>
            <a:ext cx="8229600" cy="4328160"/>
          </a:xfrm>
        </p:spPr>
        <p:txBody>
          <a:bodyPr/>
          <a:lstStyle/>
          <a:p>
            <a:r>
              <a:rPr lang="en-US" sz="1800" dirty="0">
                <a:latin typeface="+mn-lt"/>
              </a:rPr>
              <a:t>Car analogy mentioned that pressing a car’s gas pedal sends a message to the car to perform a task—make the car go faster.</a:t>
            </a:r>
          </a:p>
          <a:p>
            <a:pPr lvl="1"/>
            <a:r>
              <a:rPr lang="en-US" sz="1800" dirty="0">
                <a:latin typeface="+mn-lt"/>
              </a:rPr>
              <a:t>How fast should the car accelerate</a:t>
            </a:r>
            <a:r>
              <a:rPr lang="en-US" sz="1800" dirty="0" smtClean="0">
                <a:latin typeface="+mn-lt"/>
              </a:rPr>
              <a:t>?</a:t>
            </a:r>
            <a:endParaRPr lang="en-US" sz="1800" dirty="0">
              <a:latin typeface="+mn-lt"/>
            </a:endParaRPr>
          </a:p>
          <a:p>
            <a:pPr lvl="1"/>
            <a:r>
              <a:rPr lang="en-US" sz="1800" dirty="0">
                <a:latin typeface="+mn-lt"/>
              </a:rPr>
              <a:t>The farther down you press the pedal, the faster the car accelerates.</a:t>
            </a:r>
          </a:p>
          <a:p>
            <a:pPr lvl="1"/>
            <a:r>
              <a:rPr lang="en-US" sz="1800" dirty="0">
                <a:latin typeface="+mn-lt"/>
              </a:rPr>
              <a:t>So the message to the car includes both the task to perform and information that helps the car perform that task.</a:t>
            </a:r>
          </a:p>
          <a:p>
            <a:pPr lvl="1"/>
            <a:r>
              <a:rPr lang="en-US" sz="1800" dirty="0">
                <a:latin typeface="+mn-lt"/>
              </a:rPr>
              <a:t>This information is known as a </a:t>
            </a:r>
            <a:r>
              <a:rPr lang="en-US" sz="1800" b="1" dirty="0">
                <a:solidFill>
                  <a:schemeClr val="tx1"/>
                </a:solidFill>
                <a:latin typeface="+mn-lt"/>
              </a:rPr>
              <a:t>parameter</a:t>
            </a:r>
            <a:r>
              <a:rPr lang="en-US" sz="1800" dirty="0">
                <a:latin typeface="+mn-lt"/>
              </a:rPr>
              <a:t>—the parameter’s value helps the car determine how fast to accelerate.</a:t>
            </a:r>
          </a:p>
          <a:p>
            <a:r>
              <a:rPr lang="en-US" sz="1800" dirty="0">
                <a:latin typeface="+mn-lt"/>
              </a:rPr>
              <a:t>A member function can require one or more parameters that represent the data it needs to perform its task.</a:t>
            </a:r>
          </a:p>
          <a:p>
            <a:r>
              <a:rPr lang="en-US" sz="1800" dirty="0">
                <a:latin typeface="+mn-lt"/>
              </a:rPr>
              <a:t>When the following statement executes, the argument value in the call’s parentheses (i.e., the value stored in </a:t>
            </a:r>
            <a:r>
              <a:rPr lang="en-US" sz="1800" dirty="0">
                <a:solidFill>
                  <a:srgbClr val="000000"/>
                </a:solidFill>
                <a:latin typeface="Consolas" panose="020B0609020204030204" pitchFamily="49" charset="0"/>
              </a:rPr>
              <a:t>theName</a:t>
            </a:r>
            <a:r>
              <a:rPr lang="en-US" sz="1800" dirty="0">
                <a:solidFill>
                  <a:srgbClr val="000000"/>
                </a:solidFill>
                <a:latin typeface="+mn-lt"/>
              </a:rPr>
              <a:t>) is copied into the corresponding parameter (</a:t>
            </a:r>
            <a:r>
              <a:rPr lang="en-US" sz="1800" dirty="0">
                <a:solidFill>
                  <a:srgbClr val="000000"/>
                </a:solidFill>
                <a:latin typeface="Consolas" panose="020B0609020204030204" pitchFamily="49" charset="0"/>
              </a:rPr>
              <a:t>accountName</a:t>
            </a:r>
            <a:r>
              <a:rPr lang="en-US" sz="1800" dirty="0">
                <a:solidFill>
                  <a:srgbClr val="000000"/>
                </a:solidFill>
                <a:latin typeface="+mn-lt"/>
              </a:rPr>
              <a:t>) in the member function’s </a:t>
            </a:r>
            <a:r>
              <a:rPr lang="en-US" sz="1800" dirty="0" smtClean="0">
                <a:solidFill>
                  <a:srgbClr val="000000"/>
                </a:solidFill>
                <a:latin typeface="+mn-lt"/>
              </a:rPr>
              <a:t>header</a:t>
            </a:r>
            <a:endParaRPr lang="en-US" sz="1800" dirty="0">
              <a:solidFill>
                <a:srgbClr val="000000"/>
              </a:solidFill>
              <a:latin typeface="+mn-lt"/>
            </a:endParaRPr>
          </a:p>
        </p:txBody>
      </p:sp>
      <p:pic>
        <p:nvPicPr>
          <p:cNvPr id="4" name="Picture 3" descr="My account period set name left parenthesis the name right parenthesis semicolon forward slash forward slash put the name in my accou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040" y="6053105"/>
            <a:ext cx="6454880" cy="196687"/>
          </a:xfrm>
          <a:prstGeom prst="rect">
            <a:avLst/>
          </a:prstGeom>
        </p:spPr>
      </p:pic>
    </p:spTree>
    <p:extLst>
      <p:ext uri="{BB962C8B-B14F-4D97-AF65-F5344CB8AC3E}">
        <p14:creationId xmlns:p14="http://schemas.microsoft.com/office/powerpoint/2010/main" val="41558260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3.3.4</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setName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Function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5)</a:t>
            </a:r>
            <a:endParaRPr lang="en-US" dirty="0"/>
          </a:p>
        </p:txBody>
      </p:sp>
      <p:sp>
        <p:nvSpPr>
          <p:cNvPr id="3" name="Text Placeholder 2"/>
          <p:cNvSpPr>
            <a:spLocks noGrp="1"/>
          </p:cNvSpPr>
          <p:nvPr>
            <p:ph idx="1"/>
          </p:nvPr>
        </p:nvSpPr>
        <p:spPr>
          <a:xfrm>
            <a:off x="457200" y="1600199"/>
            <a:ext cx="8229600" cy="2709153"/>
          </a:xfrm>
        </p:spPr>
        <p:txBody>
          <a:bodyPr/>
          <a:lstStyle/>
          <a:p>
            <a:pPr indent="-256032"/>
            <a:r>
              <a:rPr lang="en-US" sz="2400" dirty="0">
                <a:latin typeface="+mn-lt"/>
              </a:rPr>
              <a:t>Parameters are declared in a </a:t>
            </a:r>
            <a:r>
              <a:rPr lang="en-US" sz="2400" b="1" dirty="0">
                <a:solidFill>
                  <a:schemeClr val="bg2"/>
                </a:solidFill>
                <a:latin typeface="+mn-lt"/>
              </a:rPr>
              <a:t>parameter list</a:t>
            </a:r>
            <a:r>
              <a:rPr lang="en-US" sz="2400" dirty="0">
                <a:solidFill>
                  <a:srgbClr val="0000FF"/>
                </a:solidFill>
                <a:latin typeface="+mn-lt"/>
              </a:rPr>
              <a:t> </a:t>
            </a:r>
            <a:r>
              <a:rPr lang="en-US" sz="2400" dirty="0">
                <a:latin typeface="+mn-lt"/>
              </a:rPr>
              <a:t>located in the required parentheses following the member function’s name.</a:t>
            </a:r>
          </a:p>
          <a:p>
            <a:pPr indent="-256032"/>
            <a:r>
              <a:rPr lang="en-US" sz="2400" dirty="0">
                <a:latin typeface="+mn-lt"/>
              </a:rPr>
              <a:t>Each parameter must specify a type </a:t>
            </a:r>
            <a:r>
              <a:rPr lang="en-US" sz="2400" dirty="0">
                <a:solidFill>
                  <a:srgbClr val="000000"/>
                </a:solidFill>
                <a:latin typeface="+mn-lt"/>
              </a:rPr>
              <a:t>followed by a parameter name.</a:t>
            </a:r>
          </a:p>
          <a:p>
            <a:pPr indent="-256032"/>
            <a:r>
              <a:rPr lang="en-US" sz="2400" dirty="0">
                <a:latin typeface="+mn-lt"/>
              </a:rPr>
              <a:t>Parameters are separated by a comma, as </a:t>
            </a:r>
            <a:r>
              <a:rPr lang="en-US" sz="2400" dirty="0" smtClean="0">
                <a:latin typeface="+mn-lt"/>
              </a:rPr>
              <a:t>in</a:t>
            </a:r>
          </a:p>
        </p:txBody>
      </p:sp>
      <p:sp>
        <p:nvSpPr>
          <p:cNvPr id="4" name="Content Placeholder 3"/>
          <p:cNvSpPr>
            <a:spLocks noGrp="1"/>
          </p:cNvSpPr>
          <p:nvPr>
            <p:ph idx="13"/>
          </p:nvPr>
        </p:nvSpPr>
        <p:spPr>
          <a:xfrm>
            <a:off x="457200" y="4406624"/>
            <a:ext cx="8229600" cy="1721797"/>
          </a:xfrm>
        </p:spPr>
        <p:txBody>
          <a:bodyPr/>
          <a:lstStyle/>
          <a:p>
            <a:pPr marL="0" indent="808038">
              <a:buNone/>
            </a:pPr>
            <a:r>
              <a:rPr lang="en-US" sz="2400" dirty="0">
                <a:solidFill>
                  <a:srgbClr val="000000"/>
                </a:solidFill>
                <a:latin typeface="+mn-lt"/>
              </a:rPr>
              <a:t>(type1 name1, type2 name2, …)</a:t>
            </a:r>
            <a:endParaRPr lang="en-US" sz="2400" dirty="0">
              <a:latin typeface="+mn-lt"/>
            </a:endParaRPr>
          </a:p>
          <a:p>
            <a:pPr indent="-256032"/>
            <a:r>
              <a:rPr lang="en-US" sz="2400" dirty="0">
                <a:latin typeface="+mn-lt"/>
              </a:rPr>
              <a:t>The number/order of arguments in a function call must match the number/order of parameters in the function definition’s parameter list</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5754803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3.3.4</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setName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Function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5)</a:t>
            </a:r>
            <a:endParaRPr lang="en-US" dirty="0"/>
          </a:p>
        </p:txBody>
      </p:sp>
      <p:sp>
        <p:nvSpPr>
          <p:cNvPr id="3" name="Text Placeholder 2"/>
          <p:cNvSpPr>
            <a:spLocks noGrp="1"/>
          </p:cNvSpPr>
          <p:nvPr>
            <p:ph type="body" idx="1"/>
          </p:nvPr>
        </p:nvSpPr>
        <p:spPr/>
        <p:txBody>
          <a:bodyPr/>
          <a:lstStyle/>
          <a:p>
            <a:r>
              <a:rPr lang="en-US" sz="2400" dirty="0">
                <a:latin typeface="+mn-lt"/>
              </a:rPr>
              <a:t>Every member function body is delimited by an opening left brace and a closing right brace.</a:t>
            </a:r>
          </a:p>
          <a:p>
            <a:r>
              <a:rPr lang="en-US" sz="2400" dirty="0">
                <a:latin typeface="+mn-lt"/>
              </a:rPr>
              <a:t>Within the braces are one or more statements that perform the member function’s task(s).</a:t>
            </a:r>
          </a:p>
          <a:p>
            <a:r>
              <a:rPr lang="en-US" sz="2400" dirty="0">
                <a:latin typeface="+mn-lt"/>
              </a:rPr>
              <a:t>When program execution reaches the member function’s closing brace, the function returns to its caller</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805120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3.3.4</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setName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Function </a:t>
            </a:r>
            <a:r>
              <a:rPr lang="en-US" sz="2000" b="0" dirty="0" smtClean="0">
                <a:solidFill>
                  <a:schemeClr val="tx2"/>
                </a:solidFill>
                <a:latin typeface="Times New Roman" panose="02020603050405020304" pitchFamily="18" charset="0"/>
                <a:cs typeface="Times New Roman" panose="02020603050405020304" pitchFamily="18" charset="0"/>
              </a:rPr>
              <a:t>(5 </a:t>
            </a:r>
            <a:r>
              <a:rPr lang="en-US" sz="2000" b="0" dirty="0">
                <a:solidFill>
                  <a:schemeClr val="tx2"/>
                </a:solidFill>
                <a:latin typeface="Times New Roman" panose="02020603050405020304" pitchFamily="18" charset="0"/>
                <a:cs typeface="Times New Roman" panose="02020603050405020304" pitchFamily="18" charset="0"/>
              </a:rPr>
              <a:t>of 5)</a:t>
            </a:r>
            <a:endParaRPr lang="en-US" dirty="0"/>
          </a:p>
        </p:txBody>
      </p:sp>
      <p:sp>
        <p:nvSpPr>
          <p:cNvPr id="3" name="Text Placeholder 2"/>
          <p:cNvSpPr>
            <a:spLocks noGrp="1"/>
          </p:cNvSpPr>
          <p:nvPr>
            <p:ph type="body" idx="1"/>
          </p:nvPr>
        </p:nvSpPr>
        <p:spPr/>
        <p:txBody>
          <a:bodyPr/>
          <a:lstStyle/>
          <a:p>
            <a:r>
              <a:rPr lang="en-US" sz="2400" dirty="0">
                <a:latin typeface="+mn-lt"/>
              </a:rPr>
              <a:t>Variables declared in a particular function’s body are </a:t>
            </a:r>
            <a:r>
              <a:rPr lang="en-US" sz="2400" b="1" dirty="0">
                <a:solidFill>
                  <a:schemeClr val="bg2"/>
                </a:solidFill>
                <a:latin typeface="+mn-lt"/>
              </a:rPr>
              <a:t>local variables</a:t>
            </a:r>
            <a:r>
              <a:rPr lang="en-US" sz="2400" dirty="0">
                <a:solidFill>
                  <a:srgbClr val="0000FF"/>
                </a:solidFill>
                <a:latin typeface="+mn-lt"/>
              </a:rPr>
              <a:t> </a:t>
            </a:r>
            <a:r>
              <a:rPr lang="en-US" sz="2400" dirty="0">
                <a:latin typeface="+mn-lt"/>
              </a:rPr>
              <a:t>which can be used only in that function.</a:t>
            </a:r>
          </a:p>
          <a:p>
            <a:r>
              <a:rPr lang="en-US" sz="2400" dirty="0">
                <a:latin typeface="+mn-lt"/>
              </a:rPr>
              <a:t>When a function terminates, the values of its local variables are lost.</a:t>
            </a:r>
          </a:p>
          <a:p>
            <a:r>
              <a:rPr lang="en-US" sz="2400" dirty="0">
                <a:latin typeface="+mn-lt"/>
              </a:rPr>
              <a:t>A function’s parameters also are local variables of that function</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150075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sz="2000" b="0" dirty="0" smtClean="0"/>
              <a:t>(1 of 4)</a:t>
            </a:r>
            <a:endParaRPr lang="en-US" sz="2000" b="0" dirty="0"/>
          </a:p>
        </p:txBody>
      </p:sp>
      <p:sp>
        <p:nvSpPr>
          <p:cNvPr id="3" name="Text Placeholder 2"/>
          <p:cNvSpPr>
            <a:spLocks noGrp="1"/>
          </p:cNvSpPr>
          <p:nvPr>
            <p:ph type="body" idx="1"/>
          </p:nvPr>
        </p:nvSpPr>
        <p:spPr/>
        <p:txBody>
          <a:bodyPr/>
          <a:lstStyle/>
          <a:p>
            <a:pPr>
              <a:buNone/>
            </a:pPr>
            <a:r>
              <a:rPr lang="en-US" sz="2400" b="1" dirty="0">
                <a:solidFill>
                  <a:schemeClr val="tx2"/>
                </a:solidFill>
                <a:latin typeface="+mn-lt"/>
              </a:rPr>
              <a:t>3.1</a:t>
            </a:r>
            <a:r>
              <a:rPr lang="en-US" sz="2400" b="1" dirty="0">
                <a:latin typeface="+mn-lt"/>
              </a:rPr>
              <a:t> </a:t>
            </a:r>
            <a:r>
              <a:rPr lang="en-US" sz="2400" dirty="0">
                <a:latin typeface="+mn-lt"/>
              </a:rPr>
              <a:t>Introduction</a:t>
            </a:r>
          </a:p>
          <a:p>
            <a:pPr>
              <a:buNone/>
            </a:pPr>
            <a:r>
              <a:rPr lang="en-US" sz="2400" b="1" dirty="0">
                <a:solidFill>
                  <a:schemeClr val="tx2"/>
                </a:solidFill>
                <a:latin typeface="+mn-lt"/>
              </a:rPr>
              <a:t>3.2</a:t>
            </a:r>
            <a:r>
              <a:rPr lang="en-US" sz="2400" b="1" dirty="0">
                <a:latin typeface="+mn-lt"/>
              </a:rPr>
              <a:t> </a:t>
            </a:r>
            <a:r>
              <a:rPr lang="en-US" sz="2400" dirty="0">
                <a:latin typeface="+mn-lt"/>
              </a:rPr>
              <a:t>Test-Driving an </a:t>
            </a:r>
            <a:r>
              <a:rPr lang="en-US" sz="2400" dirty="0">
                <a:latin typeface="Consolas" panose="020B0609020204030204" pitchFamily="49" charset="0"/>
              </a:rPr>
              <a:t>Account</a:t>
            </a:r>
            <a:r>
              <a:rPr lang="en-US" sz="2400" dirty="0">
                <a:latin typeface="+mn-lt"/>
              </a:rPr>
              <a:t> Object</a:t>
            </a:r>
          </a:p>
          <a:p>
            <a:pPr marL="741600" lvl="1" indent="-284400">
              <a:buNone/>
            </a:pPr>
            <a:r>
              <a:rPr lang="en-US" sz="2400" dirty="0">
                <a:solidFill>
                  <a:schemeClr val="tx2"/>
                </a:solidFill>
                <a:latin typeface="+mn-lt"/>
              </a:rPr>
              <a:t>3.2.1</a:t>
            </a:r>
            <a:r>
              <a:rPr lang="en-US" sz="2400" dirty="0">
                <a:latin typeface="+mn-lt"/>
              </a:rPr>
              <a:t> Instantiating an Object</a:t>
            </a:r>
          </a:p>
          <a:p>
            <a:pPr marL="741600" lvl="1" indent="-284400">
              <a:buNone/>
            </a:pPr>
            <a:r>
              <a:rPr lang="en-US" sz="2400" dirty="0">
                <a:solidFill>
                  <a:schemeClr val="tx2"/>
                </a:solidFill>
                <a:latin typeface="+mn-lt"/>
              </a:rPr>
              <a:t>3.2.2</a:t>
            </a:r>
            <a:r>
              <a:rPr lang="en-US" sz="2400" dirty="0">
                <a:latin typeface="+mn-lt"/>
              </a:rPr>
              <a:t> Headers and Source-Code Files</a:t>
            </a:r>
          </a:p>
          <a:p>
            <a:pPr marL="741600" lvl="1" indent="-284400">
              <a:buNone/>
            </a:pPr>
            <a:r>
              <a:rPr lang="en-US" sz="2400" dirty="0">
                <a:solidFill>
                  <a:schemeClr val="tx2"/>
                </a:solidFill>
                <a:latin typeface="+mn-lt"/>
              </a:rPr>
              <a:t>3.2.3</a:t>
            </a:r>
            <a:r>
              <a:rPr lang="en-US" sz="2400" dirty="0">
                <a:latin typeface="+mn-lt"/>
              </a:rPr>
              <a:t> Calling Class </a:t>
            </a:r>
            <a:r>
              <a:rPr lang="en-US" sz="2400" dirty="0">
                <a:latin typeface="Consolas" panose="020B0609020204030204" pitchFamily="49" charset="0"/>
              </a:rPr>
              <a:t>Account</a:t>
            </a:r>
            <a:r>
              <a:rPr lang="en-US" sz="2400" dirty="0">
                <a:latin typeface="+mn-lt"/>
              </a:rPr>
              <a:t>’s </a:t>
            </a:r>
            <a:r>
              <a:rPr lang="en-US" sz="2400" dirty="0" smtClean="0">
                <a:latin typeface="Consolas" panose="020B0609020204030204" pitchFamily="49" charset="0"/>
              </a:rPr>
              <a:t>getName</a:t>
            </a:r>
            <a:r>
              <a:rPr lang="en-US" sz="2400" dirty="0" smtClean="0">
                <a:latin typeface="+mn-lt"/>
              </a:rPr>
              <a:t> Member </a:t>
            </a:r>
            <a:r>
              <a:rPr lang="en-US" sz="2400" dirty="0">
                <a:latin typeface="+mn-lt"/>
              </a:rPr>
              <a:t>Function</a:t>
            </a:r>
          </a:p>
          <a:p>
            <a:pPr marL="741600" lvl="1" indent="-284400">
              <a:buNone/>
            </a:pPr>
            <a:r>
              <a:rPr lang="en-US" sz="2400" dirty="0">
                <a:solidFill>
                  <a:schemeClr val="tx2"/>
                </a:solidFill>
                <a:latin typeface="+mn-lt"/>
              </a:rPr>
              <a:t>3.2.4</a:t>
            </a:r>
            <a:r>
              <a:rPr lang="en-US" sz="2400" dirty="0">
                <a:latin typeface="+mn-lt"/>
              </a:rPr>
              <a:t> Inputting a </a:t>
            </a:r>
            <a:r>
              <a:rPr lang="en-US" sz="2400" dirty="0">
                <a:latin typeface="Consolas" panose="020B0609020204030204" pitchFamily="49" charset="0"/>
              </a:rPr>
              <a:t>string</a:t>
            </a:r>
            <a:r>
              <a:rPr lang="en-US" sz="2400" dirty="0">
                <a:latin typeface="+mn-lt"/>
              </a:rPr>
              <a:t> with </a:t>
            </a:r>
            <a:r>
              <a:rPr lang="en-US" sz="2400" dirty="0">
                <a:latin typeface="Consolas" panose="020B0609020204030204" pitchFamily="49" charset="0"/>
              </a:rPr>
              <a:t>getline</a:t>
            </a:r>
          </a:p>
          <a:p>
            <a:pPr marL="741600" lvl="1" indent="-284400">
              <a:buNone/>
            </a:pPr>
            <a:r>
              <a:rPr lang="en-US" sz="2400" dirty="0">
                <a:solidFill>
                  <a:schemeClr val="tx2"/>
                </a:solidFill>
                <a:latin typeface="+mn-lt"/>
              </a:rPr>
              <a:t>3.2.5</a:t>
            </a:r>
            <a:r>
              <a:rPr lang="en-US" sz="2400" dirty="0">
                <a:latin typeface="+mn-lt"/>
              </a:rPr>
              <a:t> Calling Class </a:t>
            </a:r>
            <a:r>
              <a:rPr lang="en-US" sz="2400" dirty="0">
                <a:latin typeface="Consolas" panose="020B0609020204030204" pitchFamily="49" charset="0"/>
              </a:rPr>
              <a:t>Account</a:t>
            </a:r>
            <a:r>
              <a:rPr lang="en-US" sz="2400" dirty="0">
                <a:latin typeface="+mn-lt"/>
              </a:rPr>
              <a:t>’s </a:t>
            </a:r>
            <a:r>
              <a:rPr lang="en-US" sz="2400" dirty="0" smtClean="0">
                <a:latin typeface="Consolas" panose="020B0609020204030204" pitchFamily="49" charset="0"/>
              </a:rPr>
              <a:t>setName</a:t>
            </a:r>
            <a:r>
              <a:rPr lang="en-US" sz="2400" dirty="0" smtClean="0">
                <a:latin typeface="+mn-lt"/>
              </a:rPr>
              <a:t> Member </a:t>
            </a:r>
            <a:r>
              <a:rPr lang="en-US" sz="2400" dirty="0">
                <a:latin typeface="+mn-lt"/>
              </a:rPr>
              <a:t>Function</a:t>
            </a:r>
          </a:p>
        </p:txBody>
      </p:sp>
    </p:spTree>
    <p:extLst>
      <p:ext uri="{BB962C8B-B14F-4D97-AF65-F5344CB8AC3E}">
        <p14:creationId xmlns:p14="http://schemas.microsoft.com/office/powerpoint/2010/main" val="632227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3.3.5</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getName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Function</a:t>
            </a:r>
          </a:p>
        </p:txBody>
      </p:sp>
      <p:sp>
        <p:nvSpPr>
          <p:cNvPr id="3" name="Text Placeholder 2"/>
          <p:cNvSpPr>
            <a:spLocks noGrp="1"/>
          </p:cNvSpPr>
          <p:nvPr>
            <p:ph type="body" idx="1"/>
          </p:nvPr>
        </p:nvSpPr>
        <p:spPr>
          <a:xfrm>
            <a:off x="457200" y="1600201"/>
            <a:ext cx="8229600" cy="3520440"/>
          </a:xfrm>
        </p:spPr>
        <p:txBody>
          <a:bodyPr/>
          <a:lstStyle/>
          <a:p>
            <a:r>
              <a:rPr lang="en-US" sz="2400" dirty="0">
                <a:latin typeface="+mn-lt"/>
              </a:rPr>
              <a:t>When a member function with a return type other than </a:t>
            </a:r>
            <a:r>
              <a:rPr lang="en-US" sz="2400" dirty="0">
                <a:solidFill>
                  <a:srgbClr val="000000"/>
                </a:solidFill>
                <a:latin typeface="Consolas" panose="020B0609020204030204" pitchFamily="49" charset="0"/>
              </a:rPr>
              <a:t>void</a:t>
            </a:r>
            <a:r>
              <a:rPr lang="en-US" sz="2400" dirty="0">
                <a:solidFill>
                  <a:srgbClr val="000000"/>
                </a:solidFill>
                <a:latin typeface="+mn-lt"/>
              </a:rPr>
              <a:t> is called and completes its task, it must return a result to its caller.</a:t>
            </a:r>
          </a:p>
          <a:p>
            <a:r>
              <a:rPr lang="en-US" sz="2400" dirty="0">
                <a:latin typeface="+mn-lt"/>
              </a:rPr>
              <a:t>The </a:t>
            </a:r>
            <a:r>
              <a:rPr lang="en-US" sz="2400" b="1" dirty="0">
                <a:solidFill>
                  <a:schemeClr val="tx1"/>
                </a:solidFill>
                <a:latin typeface="Consolas" panose="020B0609020204030204" pitchFamily="49" charset="0"/>
              </a:rPr>
              <a:t>return</a:t>
            </a:r>
            <a:r>
              <a:rPr lang="en-US" sz="2400" b="1" dirty="0">
                <a:solidFill>
                  <a:schemeClr val="tx1"/>
                </a:solidFill>
                <a:latin typeface="+mn-lt"/>
              </a:rPr>
              <a:t> statement</a:t>
            </a:r>
            <a:r>
              <a:rPr lang="en-US" sz="2400" dirty="0">
                <a:solidFill>
                  <a:srgbClr val="0000FF"/>
                </a:solidFill>
                <a:latin typeface="+mn-lt"/>
              </a:rPr>
              <a:t> </a:t>
            </a:r>
            <a:r>
              <a:rPr lang="en-US" sz="2400" dirty="0">
                <a:latin typeface="+mn-lt"/>
              </a:rPr>
              <a:t>passes a value back to the caller, which then can use the returned value.</a:t>
            </a:r>
          </a:p>
          <a:p>
            <a:r>
              <a:rPr lang="en-US" sz="2400" dirty="0">
                <a:latin typeface="+mn-lt"/>
              </a:rPr>
              <a:t>We declared member function </a:t>
            </a:r>
            <a:r>
              <a:rPr lang="en-US" sz="2400" dirty="0">
                <a:solidFill>
                  <a:srgbClr val="000000"/>
                </a:solidFill>
                <a:latin typeface="Consolas" panose="020B0609020204030204" pitchFamily="49" charset="0"/>
              </a:rPr>
              <a:t>getName</a:t>
            </a:r>
            <a:r>
              <a:rPr lang="en-US" sz="2400" dirty="0">
                <a:solidFill>
                  <a:srgbClr val="000000"/>
                </a:solidFill>
                <a:latin typeface="+mn-lt"/>
              </a:rPr>
              <a:t> as </a:t>
            </a:r>
            <a:r>
              <a:rPr lang="en-US" sz="2400" b="1" dirty="0">
                <a:solidFill>
                  <a:schemeClr val="tx1"/>
                </a:solidFill>
                <a:latin typeface="Consolas" panose="020B0609020204030204" pitchFamily="49" charset="0"/>
              </a:rPr>
              <a:t>const</a:t>
            </a:r>
            <a:r>
              <a:rPr lang="en-US" sz="2400" dirty="0">
                <a:solidFill>
                  <a:srgbClr val="0000FF"/>
                </a:solidFill>
                <a:latin typeface="+mn-lt"/>
              </a:rPr>
              <a:t> </a:t>
            </a:r>
            <a:r>
              <a:rPr lang="en-US" sz="2400" dirty="0">
                <a:latin typeface="+mn-lt"/>
              </a:rPr>
              <a:t>(after the parameter list) because </a:t>
            </a:r>
            <a:r>
              <a:rPr lang="en-US" sz="2400" dirty="0">
                <a:solidFill>
                  <a:srgbClr val="000000"/>
                </a:solidFill>
                <a:latin typeface="+mn-lt"/>
              </a:rPr>
              <a:t>the function does not, and should not, modify the </a:t>
            </a:r>
            <a:r>
              <a:rPr lang="en-US" sz="2400" dirty="0">
                <a:solidFill>
                  <a:srgbClr val="000000"/>
                </a:solidFill>
                <a:latin typeface="Consolas" panose="020B0609020204030204" pitchFamily="49" charset="0"/>
              </a:rPr>
              <a:t>Account</a:t>
            </a:r>
            <a:r>
              <a:rPr lang="en-US" sz="2400" dirty="0">
                <a:solidFill>
                  <a:srgbClr val="000000"/>
                </a:solidFill>
                <a:latin typeface="+mn-lt"/>
              </a:rPr>
              <a:t> object on which it’s </a:t>
            </a:r>
            <a:r>
              <a:rPr lang="en-US" sz="2400" dirty="0" smtClean="0">
                <a:solidFill>
                  <a:srgbClr val="000000"/>
                </a:solidFill>
                <a:latin typeface="+mn-lt"/>
              </a:rPr>
              <a:t>called</a:t>
            </a:r>
            <a:endParaRPr lang="en-US" sz="2400" dirty="0">
              <a:solidFill>
                <a:srgbClr val="000000"/>
              </a:solidFill>
              <a:latin typeface="+mn-lt"/>
            </a:endParaRPr>
          </a:p>
        </p:txBody>
      </p:sp>
      <p:pic>
        <p:nvPicPr>
          <p:cNvPr id="6" name="Picture 5" descr="S t d colon colon string get name left parenthesis right parenthesis c o n s t left brace."/>
          <p:cNvPicPr>
            <a:picLocks noChangeAspect="1"/>
          </p:cNvPicPr>
          <p:nvPr/>
        </p:nvPicPr>
        <p:blipFill>
          <a:blip r:embed="rId2"/>
          <a:stretch>
            <a:fillRect/>
          </a:stretch>
        </p:blipFill>
        <p:spPr>
          <a:xfrm>
            <a:off x="1670541" y="5248438"/>
            <a:ext cx="5005250" cy="621846"/>
          </a:xfrm>
          <a:prstGeom prst="rect">
            <a:avLst/>
          </a:prstGeom>
        </p:spPr>
      </p:pic>
    </p:spTree>
    <p:extLst>
      <p:ext uri="{BB962C8B-B14F-4D97-AF65-F5344CB8AC3E}">
        <p14:creationId xmlns:p14="http://schemas.microsoft.com/office/powerpoint/2010/main" val="3711594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Error-Prevention Tip 3.1</a:t>
            </a:r>
          </a:p>
        </p:txBody>
      </p:sp>
      <p:sp>
        <p:nvSpPr>
          <p:cNvPr id="3" name="Text Placeholder 2"/>
          <p:cNvSpPr>
            <a:spLocks noGrp="1"/>
          </p:cNvSpPr>
          <p:nvPr>
            <p:ph type="body" idx="1"/>
          </p:nvPr>
        </p:nvSpPr>
        <p:spPr/>
        <p:txBody>
          <a:bodyPr/>
          <a:lstStyle/>
          <a:p>
            <a:pPr marL="0" indent="0">
              <a:buNone/>
            </a:pPr>
            <a:r>
              <a:rPr lang="en-US" sz="2400" dirty="0">
                <a:latin typeface="+mn-lt"/>
              </a:rPr>
              <a:t>Declaring a member function with </a:t>
            </a:r>
            <a:r>
              <a:rPr lang="en-US" sz="2400" dirty="0">
                <a:latin typeface="Consolas" panose="020B0609020204030204" pitchFamily="49" charset="0"/>
              </a:rPr>
              <a:t>const</a:t>
            </a:r>
            <a:r>
              <a:rPr lang="en-US" sz="2400" dirty="0">
                <a:latin typeface="+mn-lt"/>
              </a:rPr>
              <a:t> to the right of the parameter list tells the compiler</a:t>
            </a:r>
            <a:r>
              <a:rPr lang="en-US" sz="2400" dirty="0" smtClean="0">
                <a:latin typeface="+mn-lt"/>
              </a:rPr>
              <a:t>, “</a:t>
            </a:r>
            <a:r>
              <a:rPr lang="en-US" sz="2400" dirty="0">
                <a:latin typeface="+mn-lt"/>
              </a:rPr>
              <a:t>this function should not modify the object on which it’s called—if it does, </a:t>
            </a:r>
            <a:r>
              <a:rPr lang="en-US" sz="2400" dirty="0" smtClean="0">
                <a:latin typeface="+mn-lt"/>
              </a:rPr>
              <a:t>please issue </a:t>
            </a:r>
            <a:r>
              <a:rPr lang="en-US" sz="2400" dirty="0">
                <a:latin typeface="+mn-lt"/>
              </a:rPr>
              <a:t>a compilation error.” This can help you locate errors if you accidentally insert in </a:t>
            </a:r>
            <a:r>
              <a:rPr lang="en-US" sz="2400" dirty="0" smtClean="0">
                <a:latin typeface="+mn-lt"/>
              </a:rPr>
              <a:t>the member </a:t>
            </a:r>
            <a:r>
              <a:rPr lang="en-US" sz="2400" dirty="0">
                <a:latin typeface="+mn-lt"/>
              </a:rPr>
              <a:t>function code that would modify the object.</a:t>
            </a:r>
          </a:p>
        </p:txBody>
      </p:sp>
    </p:spTree>
    <p:extLst>
      <p:ext uri="{BB962C8B-B14F-4D97-AF65-F5344CB8AC3E}">
        <p14:creationId xmlns:p14="http://schemas.microsoft.com/office/powerpoint/2010/main" val="39065616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3.3.6 Access Specifiers</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private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and</a:t>
            </a:r>
            <a:r>
              <a:rPr lang="en-US" dirty="0">
                <a:solidFill>
                  <a:schemeClr val="tx2"/>
                </a:solidFill>
                <a:latin typeface="Calibri" panose="020F0502020204030204" pitchFamily="34" charset="0"/>
              </a:rPr>
              <a:t> </a:t>
            </a:r>
            <a:r>
              <a:rPr lang="en-US" dirty="0" smtClean="0">
                <a:solidFill>
                  <a:schemeClr val="tx2"/>
                </a:solidFill>
                <a:latin typeface="Consolas" panose="020B0609020204030204" pitchFamily="49" charset="0"/>
              </a:rPr>
              <a:t>public </a:t>
            </a:r>
            <a:r>
              <a:rPr lang="en-US" sz="2000" b="0" dirty="0" smtClean="0">
                <a:solidFill>
                  <a:schemeClr val="tx2"/>
                </a:solidFill>
                <a:latin typeface="Times New Roman" panose="02020603050405020304" pitchFamily="18" charset="0"/>
                <a:cs typeface="Times New Roman" panose="02020603050405020304" pitchFamily="18" charset="0"/>
              </a:rPr>
              <a:t>(1 of 3)</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b="1" dirty="0">
                <a:solidFill>
                  <a:schemeClr val="tx1"/>
                </a:solidFill>
                <a:latin typeface="Consolas" panose="020B0609020204030204" pitchFamily="49" charset="0"/>
              </a:rPr>
              <a:t>private</a:t>
            </a:r>
            <a:r>
              <a:rPr lang="en-US" sz="2400" dirty="0">
                <a:solidFill>
                  <a:schemeClr val="tx1"/>
                </a:solidFill>
                <a:latin typeface="+mn-lt"/>
              </a:rPr>
              <a:t> is an </a:t>
            </a:r>
            <a:r>
              <a:rPr lang="en-US" sz="2400" b="1" dirty="0">
                <a:solidFill>
                  <a:schemeClr val="tx1"/>
                </a:solidFill>
                <a:latin typeface="+mn-lt"/>
              </a:rPr>
              <a:t>access specifier.</a:t>
            </a:r>
          </a:p>
          <a:p>
            <a:r>
              <a:rPr lang="en-US" sz="2400" dirty="0">
                <a:solidFill>
                  <a:schemeClr val="tx1"/>
                </a:solidFill>
                <a:latin typeface="+mn-lt"/>
              </a:rPr>
              <a:t>Access specifiers are always followed by a colon (</a:t>
            </a:r>
            <a:r>
              <a:rPr lang="en-US" sz="2400" dirty="0">
                <a:solidFill>
                  <a:schemeClr val="tx1"/>
                </a:solidFill>
                <a:latin typeface="Consolas" panose="020B0609020204030204" pitchFamily="49" charset="0"/>
              </a:rPr>
              <a:t>:</a:t>
            </a:r>
            <a:r>
              <a:rPr lang="en-US" sz="2400" dirty="0">
                <a:solidFill>
                  <a:schemeClr val="tx1"/>
                </a:solidFill>
                <a:latin typeface="+mn-lt"/>
              </a:rPr>
              <a:t>).</a:t>
            </a:r>
          </a:p>
          <a:p>
            <a:r>
              <a:rPr lang="en-US" sz="2400" dirty="0">
                <a:solidFill>
                  <a:schemeClr val="tx1"/>
                </a:solidFill>
                <a:latin typeface="+mn-lt"/>
              </a:rPr>
              <a:t>Data member </a:t>
            </a:r>
            <a:r>
              <a:rPr lang="en-US" sz="2400" dirty="0">
                <a:solidFill>
                  <a:schemeClr val="tx1"/>
                </a:solidFill>
                <a:latin typeface="Consolas" panose="020B0609020204030204" pitchFamily="49" charset="0"/>
              </a:rPr>
              <a:t>name</a:t>
            </a:r>
            <a:r>
              <a:rPr lang="en-US" sz="2400" dirty="0">
                <a:solidFill>
                  <a:schemeClr val="tx1"/>
                </a:solidFill>
                <a:latin typeface="+mn-lt"/>
              </a:rPr>
              <a:t>’s declaration (line 18) appears after access specifier </a:t>
            </a:r>
            <a:r>
              <a:rPr lang="en-US" sz="2400" dirty="0">
                <a:solidFill>
                  <a:schemeClr val="tx1"/>
                </a:solidFill>
                <a:latin typeface="Consolas" panose="020B0609020204030204" pitchFamily="49" charset="0"/>
              </a:rPr>
              <a:t>private:</a:t>
            </a:r>
            <a:r>
              <a:rPr lang="en-US" sz="2400" dirty="0">
                <a:solidFill>
                  <a:schemeClr val="tx1"/>
                </a:solidFill>
                <a:latin typeface="+mn-lt"/>
              </a:rPr>
              <a:t> to indicate that </a:t>
            </a:r>
            <a:r>
              <a:rPr lang="en-US" sz="2400" dirty="0">
                <a:solidFill>
                  <a:schemeClr val="tx1"/>
                </a:solidFill>
                <a:latin typeface="Consolas" panose="020B0609020204030204" pitchFamily="49" charset="0"/>
              </a:rPr>
              <a:t>name</a:t>
            </a:r>
            <a:r>
              <a:rPr lang="en-US" sz="2400" dirty="0">
                <a:solidFill>
                  <a:schemeClr val="tx1"/>
                </a:solidFill>
                <a:latin typeface="+mn-lt"/>
              </a:rPr>
              <a:t> is accessible only to class </a:t>
            </a:r>
            <a:r>
              <a:rPr lang="en-US" sz="2400" dirty="0">
                <a:solidFill>
                  <a:schemeClr val="tx1"/>
                </a:solidFill>
                <a:latin typeface="Consolas" panose="020B0609020204030204" pitchFamily="49" charset="0"/>
              </a:rPr>
              <a:t>Account</a:t>
            </a:r>
            <a:r>
              <a:rPr lang="en-US" sz="2400" dirty="0">
                <a:solidFill>
                  <a:schemeClr val="tx1"/>
                </a:solidFill>
                <a:latin typeface="+mn-lt"/>
              </a:rPr>
              <a:t>’s member functions.</a:t>
            </a:r>
          </a:p>
          <a:p>
            <a:pPr lvl="1"/>
            <a:r>
              <a:rPr lang="en-US" sz="2400" dirty="0">
                <a:solidFill>
                  <a:schemeClr val="tx1"/>
                </a:solidFill>
                <a:latin typeface="+mn-lt"/>
              </a:rPr>
              <a:t>This is known as </a:t>
            </a:r>
            <a:r>
              <a:rPr lang="en-US" sz="2400" b="1" dirty="0">
                <a:solidFill>
                  <a:schemeClr val="tx1"/>
                </a:solidFill>
                <a:latin typeface="+mn-lt"/>
              </a:rPr>
              <a:t>data hiding—the data member</a:t>
            </a:r>
            <a:r>
              <a:rPr lang="en-US" sz="2400" dirty="0">
                <a:solidFill>
                  <a:schemeClr val="tx1"/>
                </a:solidFill>
                <a:latin typeface="+mn-lt"/>
              </a:rPr>
              <a:t> </a:t>
            </a:r>
            <a:r>
              <a:rPr lang="en-US" sz="2400" dirty="0">
                <a:solidFill>
                  <a:schemeClr val="tx1"/>
                </a:solidFill>
                <a:latin typeface="Consolas" panose="020B0609020204030204" pitchFamily="49" charset="0"/>
              </a:rPr>
              <a:t>name</a:t>
            </a:r>
            <a:r>
              <a:rPr lang="en-US" sz="2400" dirty="0">
                <a:solidFill>
                  <a:schemeClr val="tx1"/>
                </a:solidFill>
                <a:latin typeface="+mn-lt"/>
              </a:rPr>
              <a:t> is encapsulated (hidden) and can be used only in class </a:t>
            </a:r>
            <a:r>
              <a:rPr lang="en-US" sz="2400" dirty="0">
                <a:solidFill>
                  <a:schemeClr val="tx1"/>
                </a:solidFill>
                <a:latin typeface="Consolas" panose="020B0609020204030204" pitchFamily="49" charset="0"/>
              </a:rPr>
              <a:t>Account</a:t>
            </a:r>
            <a:r>
              <a:rPr lang="en-US" sz="2400" dirty="0">
                <a:solidFill>
                  <a:schemeClr val="tx1"/>
                </a:solidFill>
                <a:latin typeface="+mn-lt"/>
              </a:rPr>
              <a:t>’s </a:t>
            </a:r>
            <a:r>
              <a:rPr lang="en-US" sz="2400" dirty="0">
                <a:solidFill>
                  <a:schemeClr val="tx1"/>
                </a:solidFill>
                <a:latin typeface="Consolas" panose="020B0609020204030204" pitchFamily="49" charset="0"/>
              </a:rPr>
              <a:t>setName</a:t>
            </a:r>
            <a:r>
              <a:rPr lang="en-US" sz="2400" dirty="0">
                <a:solidFill>
                  <a:schemeClr val="tx1"/>
                </a:solidFill>
                <a:latin typeface="+mn-lt"/>
              </a:rPr>
              <a:t> and </a:t>
            </a:r>
            <a:r>
              <a:rPr lang="en-US" sz="2400" dirty="0">
                <a:solidFill>
                  <a:schemeClr val="tx1"/>
                </a:solidFill>
                <a:latin typeface="Consolas" panose="020B0609020204030204" pitchFamily="49" charset="0"/>
              </a:rPr>
              <a:t>getName</a:t>
            </a:r>
            <a:r>
              <a:rPr lang="en-US" sz="2400" dirty="0">
                <a:solidFill>
                  <a:schemeClr val="tx1"/>
                </a:solidFill>
                <a:latin typeface="+mn-lt"/>
              </a:rPr>
              <a:t> member functions</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602728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3.3.6 Access Specifiers</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private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and</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public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3)</a:t>
            </a:r>
            <a:endParaRPr lang="en-US" dirty="0"/>
          </a:p>
        </p:txBody>
      </p:sp>
      <p:sp>
        <p:nvSpPr>
          <p:cNvPr id="3" name="Text Placeholder 2"/>
          <p:cNvSpPr>
            <a:spLocks noGrp="1"/>
          </p:cNvSpPr>
          <p:nvPr>
            <p:ph type="body" idx="1"/>
          </p:nvPr>
        </p:nvSpPr>
        <p:spPr/>
        <p:txBody>
          <a:bodyPr/>
          <a:lstStyle/>
          <a:p>
            <a:pPr lvl="1"/>
            <a:r>
              <a:rPr lang="en-US" sz="2400" dirty="0">
                <a:solidFill>
                  <a:schemeClr val="tx1"/>
                </a:solidFill>
                <a:latin typeface="+mn-lt"/>
              </a:rPr>
              <a:t>Most data-member declarations appear after the </a:t>
            </a:r>
            <a:r>
              <a:rPr lang="en-US" sz="2400" dirty="0">
                <a:solidFill>
                  <a:schemeClr val="tx1"/>
                </a:solidFill>
                <a:latin typeface="Consolas" panose="020B0609020204030204" pitchFamily="49" charset="0"/>
              </a:rPr>
              <a:t>private:</a:t>
            </a:r>
            <a:r>
              <a:rPr lang="en-US" sz="2400" dirty="0">
                <a:solidFill>
                  <a:schemeClr val="tx1"/>
                </a:solidFill>
                <a:latin typeface="+mn-lt"/>
              </a:rPr>
              <a:t> access specifier.</a:t>
            </a:r>
          </a:p>
          <a:p>
            <a:r>
              <a:rPr lang="en-US" sz="2400" dirty="0">
                <a:solidFill>
                  <a:schemeClr val="tx1"/>
                </a:solidFill>
                <a:latin typeface="+mn-lt"/>
              </a:rPr>
              <a:t>Data members or member functions listed after the </a:t>
            </a:r>
            <a:r>
              <a:rPr lang="en-US" sz="2400" b="1" dirty="0">
                <a:solidFill>
                  <a:schemeClr val="tx1"/>
                </a:solidFill>
                <a:latin typeface="Consolas" panose="020B0609020204030204" pitchFamily="49" charset="0"/>
              </a:rPr>
              <a:t>public</a:t>
            </a:r>
            <a:r>
              <a:rPr lang="en-US" sz="2400" b="1" dirty="0">
                <a:solidFill>
                  <a:schemeClr val="tx1"/>
                </a:solidFill>
                <a:latin typeface="+mn-lt"/>
              </a:rPr>
              <a:t> access specifier </a:t>
            </a:r>
            <a:r>
              <a:rPr lang="en-US" sz="2400" dirty="0">
                <a:solidFill>
                  <a:schemeClr val="tx1"/>
                </a:solidFill>
                <a:latin typeface="+mn-lt"/>
              </a:rPr>
              <a:t>(and before the next access specifier if there is one) are “available to the public</a:t>
            </a:r>
            <a:r>
              <a:rPr lang="en-US" sz="2400" dirty="0" smtClean="0">
                <a:solidFill>
                  <a:schemeClr val="tx1"/>
                </a:solidFill>
                <a:latin typeface="+mn-lt"/>
              </a:rPr>
              <a:t>.”</a:t>
            </a:r>
            <a:endParaRPr lang="en-US" sz="2400" dirty="0">
              <a:solidFill>
                <a:schemeClr val="tx1"/>
              </a:solidFill>
              <a:latin typeface="+mn-lt"/>
            </a:endParaRPr>
          </a:p>
          <a:p>
            <a:pPr lvl="1"/>
            <a:r>
              <a:rPr lang="en-US" sz="2400" dirty="0">
                <a:solidFill>
                  <a:schemeClr val="tx1"/>
                </a:solidFill>
                <a:latin typeface="+mn-lt"/>
              </a:rPr>
              <a:t>They can be used by other functions in the program, and by member functions of other classes</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42297909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3.3.6 Access Specifiers</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private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and</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public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3)</a:t>
            </a:r>
            <a:endParaRPr lang="en-US" dirty="0"/>
          </a:p>
        </p:txBody>
      </p:sp>
      <p:sp>
        <p:nvSpPr>
          <p:cNvPr id="3" name="Text Placeholder 2"/>
          <p:cNvSpPr>
            <a:spLocks noGrp="1"/>
          </p:cNvSpPr>
          <p:nvPr>
            <p:ph type="body" idx="1"/>
          </p:nvPr>
        </p:nvSpPr>
        <p:spPr/>
        <p:txBody>
          <a:bodyPr/>
          <a:lstStyle/>
          <a:p>
            <a:r>
              <a:rPr lang="en-US" sz="2400" dirty="0">
                <a:latin typeface="+mn-lt"/>
              </a:rPr>
              <a:t>By default, everything in a class is </a:t>
            </a:r>
            <a:r>
              <a:rPr lang="en-US" sz="2400" dirty="0">
                <a:solidFill>
                  <a:srgbClr val="000000"/>
                </a:solidFill>
                <a:latin typeface="Consolas" panose="020B0609020204030204" pitchFamily="49" charset="0"/>
              </a:rPr>
              <a:t>private</a:t>
            </a:r>
            <a:r>
              <a:rPr lang="en-US" sz="2400" dirty="0">
                <a:solidFill>
                  <a:srgbClr val="000000"/>
                </a:solidFill>
                <a:latin typeface="+mn-lt"/>
              </a:rPr>
              <a:t>, unless you specify otherwise.</a:t>
            </a:r>
          </a:p>
          <a:p>
            <a:r>
              <a:rPr lang="en-US" sz="2400" dirty="0" smtClean="0">
                <a:latin typeface="+mn-lt"/>
              </a:rPr>
              <a:t>Once you list an access specifier, everything from that point has that access until you </a:t>
            </a:r>
            <a:r>
              <a:rPr lang="en-US" sz="2400" dirty="0">
                <a:latin typeface="+mn-lt"/>
              </a:rPr>
              <a:t>list another access specifier.</a:t>
            </a:r>
          </a:p>
          <a:p>
            <a:r>
              <a:rPr lang="en-US" sz="2400" dirty="0">
                <a:latin typeface="+mn-lt"/>
              </a:rPr>
              <a:t>The access specifiers </a:t>
            </a:r>
            <a:r>
              <a:rPr lang="en-US" sz="2400" dirty="0">
                <a:solidFill>
                  <a:srgbClr val="000000"/>
                </a:solidFill>
                <a:latin typeface="Consolas" panose="020B0609020204030204" pitchFamily="49" charset="0"/>
              </a:rPr>
              <a:t>public</a:t>
            </a:r>
            <a:r>
              <a:rPr lang="en-US" sz="2400" dirty="0">
                <a:solidFill>
                  <a:srgbClr val="000000"/>
                </a:solidFill>
                <a:latin typeface="+mn-lt"/>
              </a:rPr>
              <a:t> and </a:t>
            </a:r>
            <a:r>
              <a:rPr lang="en-US" sz="2400" dirty="0">
                <a:solidFill>
                  <a:srgbClr val="000000"/>
                </a:solidFill>
                <a:latin typeface="Consolas" panose="020B0609020204030204" pitchFamily="49" charset="0"/>
              </a:rPr>
              <a:t>private</a:t>
            </a:r>
            <a:r>
              <a:rPr lang="en-US" sz="2400" dirty="0">
                <a:solidFill>
                  <a:srgbClr val="000000"/>
                </a:solidFill>
                <a:latin typeface="+mn-lt"/>
              </a:rPr>
              <a:t> may be repeated, but this is unnecessary and can be confusing</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1322221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Error-Prevention Tip 3.2</a:t>
            </a:r>
          </a:p>
        </p:txBody>
      </p:sp>
      <p:sp>
        <p:nvSpPr>
          <p:cNvPr id="3" name="Text Placeholder 2"/>
          <p:cNvSpPr>
            <a:spLocks noGrp="1"/>
          </p:cNvSpPr>
          <p:nvPr>
            <p:ph type="body" idx="1"/>
          </p:nvPr>
        </p:nvSpPr>
        <p:spPr/>
        <p:txBody>
          <a:bodyPr/>
          <a:lstStyle/>
          <a:p>
            <a:pPr marL="0" indent="0">
              <a:buNone/>
            </a:pPr>
            <a:r>
              <a:rPr lang="en-US" sz="2400" dirty="0">
                <a:latin typeface="+mn-lt"/>
              </a:rPr>
              <a:t>Making a class’s data members </a:t>
            </a:r>
            <a:r>
              <a:rPr lang="en-US" sz="2400" dirty="0">
                <a:latin typeface="Consolas" panose="020B0609020204030204" pitchFamily="49" charset="0"/>
              </a:rPr>
              <a:t>private</a:t>
            </a:r>
            <a:r>
              <a:rPr lang="en-US" sz="2400" dirty="0">
                <a:latin typeface="+mn-lt"/>
              </a:rPr>
              <a:t> and member functions </a:t>
            </a:r>
            <a:r>
              <a:rPr lang="en-US" sz="2400" dirty="0">
                <a:latin typeface="Consolas" panose="020B0609020204030204" pitchFamily="49" charset="0"/>
              </a:rPr>
              <a:t>public</a:t>
            </a:r>
            <a:r>
              <a:rPr lang="en-US" sz="2400" dirty="0">
                <a:latin typeface="+mn-lt"/>
              </a:rPr>
              <a:t> facilitates </a:t>
            </a:r>
            <a:r>
              <a:rPr lang="en-US" sz="2400" dirty="0" smtClean="0">
                <a:latin typeface="+mn-lt"/>
              </a:rPr>
              <a:t>debugging because </a:t>
            </a:r>
            <a:r>
              <a:rPr lang="en-US" sz="2400" dirty="0">
                <a:latin typeface="+mn-lt"/>
              </a:rPr>
              <a:t>problems with data manipulations are localized to the member functions.</a:t>
            </a:r>
          </a:p>
        </p:txBody>
      </p:sp>
    </p:spTree>
    <p:extLst>
      <p:ext uri="{BB962C8B-B14F-4D97-AF65-F5344CB8AC3E}">
        <p14:creationId xmlns:p14="http://schemas.microsoft.com/office/powerpoint/2010/main" val="2403348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3.2</a:t>
            </a:r>
          </a:p>
        </p:txBody>
      </p:sp>
      <p:sp>
        <p:nvSpPr>
          <p:cNvPr id="3" name="Text Placeholder 2"/>
          <p:cNvSpPr>
            <a:spLocks noGrp="1"/>
          </p:cNvSpPr>
          <p:nvPr>
            <p:ph type="body" idx="1"/>
          </p:nvPr>
        </p:nvSpPr>
        <p:spPr/>
        <p:txBody>
          <a:bodyPr/>
          <a:lstStyle/>
          <a:p>
            <a:pPr marL="0" indent="0">
              <a:buNone/>
            </a:pPr>
            <a:r>
              <a:rPr lang="en-US" sz="2400" dirty="0">
                <a:latin typeface="+mn-lt"/>
              </a:rPr>
              <a:t>An attempt by a function that’s not a member of a particular class to access a </a:t>
            </a:r>
            <a:r>
              <a:rPr lang="en-US" sz="2400" dirty="0" smtClean="0">
                <a:latin typeface="Consolas" panose="020B0609020204030204" pitchFamily="49" charset="0"/>
              </a:rPr>
              <a:t>private</a:t>
            </a:r>
            <a:r>
              <a:rPr lang="en-US" sz="2400" dirty="0" smtClean="0">
                <a:latin typeface="+mn-lt"/>
              </a:rPr>
              <a:t> member </a:t>
            </a:r>
            <a:r>
              <a:rPr lang="en-US" sz="2400" dirty="0">
                <a:latin typeface="+mn-lt"/>
              </a:rPr>
              <a:t>of that class is a compilation error.</a:t>
            </a:r>
          </a:p>
        </p:txBody>
      </p:sp>
    </p:spTree>
    <p:extLst>
      <p:ext uri="{BB962C8B-B14F-4D97-AF65-F5344CB8AC3E}">
        <p14:creationId xmlns:p14="http://schemas.microsoft.com/office/powerpoint/2010/main" val="28348278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3.3.7</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smtClean="0">
                <a:solidFill>
                  <a:schemeClr val="tx2"/>
                </a:solidFill>
                <a:latin typeface="Times New Roman" panose="02020603050405020304" pitchFamily="18" charset="0"/>
                <a:cs typeface="Times New Roman" panose="02020603050405020304" pitchFamily="18" charset="0"/>
              </a:rPr>
              <a:t>U</a:t>
            </a:r>
            <a:r>
              <a:rPr lang="en-US" sz="100" dirty="0" smtClean="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M</a:t>
            </a:r>
            <a:r>
              <a:rPr lang="en-US" sz="100" dirty="0" smtClean="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L </a:t>
            </a:r>
            <a:r>
              <a:rPr lang="en-US" dirty="0">
                <a:solidFill>
                  <a:schemeClr val="tx2"/>
                </a:solidFill>
                <a:latin typeface="Times New Roman" panose="02020603050405020304" pitchFamily="18" charset="0"/>
                <a:cs typeface="Times New Roman" panose="02020603050405020304" pitchFamily="18" charset="0"/>
              </a:rPr>
              <a:t>Class </a:t>
            </a:r>
            <a:r>
              <a:rPr lang="en-US" dirty="0" smtClean="0">
                <a:solidFill>
                  <a:schemeClr val="tx2"/>
                </a:solidFill>
                <a:latin typeface="Times New Roman" panose="02020603050405020304" pitchFamily="18" charset="0"/>
                <a:cs typeface="Times New Roman" panose="02020603050405020304" pitchFamily="18" charset="0"/>
              </a:rPr>
              <a:t>Diagram </a:t>
            </a:r>
            <a:r>
              <a:rPr lang="en-US" sz="2000" b="0" dirty="0" smtClean="0">
                <a:solidFill>
                  <a:schemeClr val="tx2"/>
                </a:solidFill>
                <a:latin typeface="Times New Roman" panose="02020603050405020304" pitchFamily="18" charset="0"/>
                <a:cs typeface="Times New Roman" panose="02020603050405020304" pitchFamily="18" charset="0"/>
              </a:rPr>
              <a:t>(1 of 4)</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b="1" dirty="0" smtClean="0">
                <a:solidFill>
                  <a:schemeClr val="tx1"/>
                </a:solidFill>
                <a:latin typeface="+mn-lt"/>
              </a:rPr>
              <a:t>U</a:t>
            </a:r>
            <a:r>
              <a:rPr lang="en-US" sz="100" b="1" dirty="0" smtClean="0">
                <a:solidFill>
                  <a:schemeClr val="tx1"/>
                </a:solidFill>
                <a:latin typeface="+mn-lt"/>
              </a:rPr>
              <a:t> </a:t>
            </a:r>
            <a:r>
              <a:rPr lang="en-US" sz="2400" b="1" dirty="0" smtClean="0">
                <a:solidFill>
                  <a:schemeClr val="tx1"/>
                </a:solidFill>
                <a:latin typeface="+mn-lt"/>
              </a:rPr>
              <a:t>M</a:t>
            </a:r>
            <a:r>
              <a:rPr lang="en-US" sz="100" b="1" dirty="0" smtClean="0">
                <a:solidFill>
                  <a:schemeClr val="tx1"/>
                </a:solidFill>
                <a:latin typeface="+mn-lt"/>
              </a:rPr>
              <a:t> </a:t>
            </a:r>
            <a:r>
              <a:rPr lang="en-US" sz="2400" b="1" dirty="0" smtClean="0">
                <a:solidFill>
                  <a:schemeClr val="tx1"/>
                </a:solidFill>
                <a:latin typeface="+mn-lt"/>
              </a:rPr>
              <a:t>L </a:t>
            </a:r>
            <a:r>
              <a:rPr lang="en-US" sz="2400" b="1" dirty="0">
                <a:solidFill>
                  <a:schemeClr val="tx1"/>
                </a:solidFill>
                <a:latin typeface="+mn-lt"/>
              </a:rPr>
              <a:t>class </a:t>
            </a:r>
            <a:r>
              <a:rPr lang="en-US" sz="2400" b="1" dirty="0" smtClean="0">
                <a:solidFill>
                  <a:schemeClr val="tx1"/>
                </a:solidFill>
                <a:latin typeface="+mn-lt"/>
              </a:rPr>
              <a:t>diagrams </a:t>
            </a:r>
            <a:r>
              <a:rPr lang="en-US" sz="2400" dirty="0" smtClean="0">
                <a:latin typeface="+mn-lt"/>
              </a:rPr>
              <a:t>summarize </a:t>
            </a:r>
            <a:r>
              <a:rPr lang="en-US" sz="2400" dirty="0">
                <a:latin typeface="+mn-lt"/>
              </a:rPr>
              <a:t>a class’s attributes and operations.</a:t>
            </a:r>
          </a:p>
          <a:p>
            <a:r>
              <a:rPr lang="en-US" sz="2400" dirty="0">
                <a:latin typeface="+mn-lt"/>
              </a:rPr>
              <a:t>In industry,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diagrams help systems designers specify systems in a concise, graphical, programming-language-independent manner, before programmers implement the systems in specific programming languages.</a:t>
            </a:r>
          </a:p>
          <a:p>
            <a:r>
              <a:rPr lang="en-US" sz="2400" dirty="0">
                <a:latin typeface="+mn-lt"/>
              </a:rPr>
              <a:t>Figure 3.3 presents a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class diagram for class </a:t>
            </a:r>
            <a:r>
              <a:rPr lang="en-US" sz="2400" dirty="0">
                <a:solidFill>
                  <a:srgbClr val="000000"/>
                </a:solidFill>
                <a:latin typeface="Consolas" panose="020B0609020204030204" pitchFamily="49" charset="0"/>
              </a:rPr>
              <a:t>Account</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4082960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056"/>
            <a:ext cx="8229600" cy="1066799"/>
          </a:xfrm>
        </p:spPr>
        <p:txBody>
          <a:bodyPr anchor="b"/>
          <a:lstStyle/>
          <a:p>
            <a:r>
              <a:rPr lang="en-US" dirty="0" smtClean="0"/>
              <a:t>Figure 3.3 U</a:t>
            </a:r>
            <a:r>
              <a:rPr lang="en-US" sz="100" dirty="0" smtClean="0"/>
              <a:t> </a:t>
            </a:r>
            <a:r>
              <a:rPr lang="en-US" dirty="0" smtClean="0"/>
              <a:t>M</a:t>
            </a:r>
            <a:r>
              <a:rPr lang="en-US" sz="100" dirty="0" smtClean="0"/>
              <a:t> </a:t>
            </a:r>
            <a:r>
              <a:rPr lang="en-US" dirty="0" smtClean="0"/>
              <a:t>L </a:t>
            </a:r>
            <a:r>
              <a:rPr lang="en-US" dirty="0"/>
              <a:t>Class Diagram for Class Account of </a:t>
            </a:r>
            <a:r>
              <a:rPr lang="en-US" dirty="0" smtClean="0"/>
              <a:t>Figure </a:t>
            </a:r>
            <a:r>
              <a:rPr lang="en-US" dirty="0"/>
              <a:t>3.2</a:t>
            </a:r>
          </a:p>
        </p:txBody>
      </p:sp>
      <p:pic>
        <p:nvPicPr>
          <p:cNvPr id="4" name="Picture 3" descr="A U M L class diagram for the class Account. The diagram is divided into three sections, the top compartment, middle compartment, and bottom compartment. The class, account is in the first compartment. Attribute is listed in second compartment which reads, minus name colon string. Methods are listed in third compartment which reads, plus set Name left parenthesis account Name colon string right parenthesis, plus get Name left parenthesis right parenthesis colon str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29" y="2605575"/>
            <a:ext cx="7954942" cy="1646848"/>
          </a:xfrm>
          <a:prstGeom prst="rect">
            <a:avLst/>
          </a:prstGeom>
        </p:spPr>
      </p:pic>
    </p:spTree>
    <p:extLst>
      <p:ext uri="{BB962C8B-B14F-4D97-AF65-F5344CB8AC3E}">
        <p14:creationId xmlns:p14="http://schemas.microsoft.com/office/powerpoint/2010/main" val="4217713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3.3.7</a:t>
            </a:r>
            <a:r>
              <a:rPr lang="en-US" dirty="0">
                <a:solidFill>
                  <a:schemeClr val="tx2"/>
                </a:solidFill>
                <a:latin typeface="Calibri" panose="020F0502020204030204" pitchFamily="34" charset="0"/>
              </a:rPr>
              <a:t> </a:t>
            </a:r>
            <a:r>
              <a:rPr lang="en-US" dirty="0" smtClean="0">
                <a:solidFill>
                  <a:schemeClr val="tx2"/>
                </a:solidFill>
                <a:latin typeface="Consolas" panose="020B0609020204030204" pitchFamily="49" charset="0"/>
              </a:rPr>
              <a:t>Account</a:t>
            </a:r>
            <a:r>
              <a:rPr lang="en-US" dirty="0" smtClean="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U</a:t>
            </a:r>
            <a:r>
              <a:rPr lang="en-US" sz="100" dirty="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M</a:t>
            </a:r>
            <a:r>
              <a:rPr lang="en-US" sz="100" dirty="0" smtClean="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L </a:t>
            </a:r>
            <a:r>
              <a:rPr lang="en-US" dirty="0">
                <a:solidFill>
                  <a:schemeClr val="tx2"/>
                </a:solidFill>
                <a:latin typeface="Times New Roman" panose="02020603050405020304" pitchFamily="18" charset="0"/>
                <a:cs typeface="Times New Roman" panose="02020603050405020304" pitchFamily="18" charset="0"/>
              </a:rPr>
              <a:t>Class Diagram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4)</a:t>
            </a:r>
            <a:endParaRPr lang="en-US" dirty="0"/>
          </a:p>
        </p:txBody>
      </p:sp>
      <p:sp>
        <p:nvSpPr>
          <p:cNvPr id="3" name="Text Placeholder 2"/>
          <p:cNvSpPr>
            <a:spLocks noGrp="1"/>
          </p:cNvSpPr>
          <p:nvPr>
            <p:ph type="body" idx="1"/>
          </p:nvPr>
        </p:nvSpPr>
        <p:spPr/>
        <p:txBody>
          <a:bodyPr/>
          <a:lstStyle/>
          <a:p>
            <a:r>
              <a:rPr lang="en-US" sz="2200" dirty="0">
                <a:latin typeface="+mn-lt"/>
              </a:rPr>
              <a:t>In the </a:t>
            </a:r>
            <a:r>
              <a:rPr lang="en-US" sz="2200" dirty="0" smtClean="0">
                <a:latin typeface="+mn-lt"/>
              </a:rPr>
              <a:t>U</a:t>
            </a:r>
            <a:r>
              <a:rPr lang="en-US" sz="100" dirty="0" smtClean="0">
                <a:latin typeface="+mn-lt"/>
              </a:rPr>
              <a:t> </a:t>
            </a:r>
            <a:r>
              <a:rPr lang="en-US" sz="2200" dirty="0" smtClean="0">
                <a:latin typeface="+mn-lt"/>
              </a:rPr>
              <a:t>M</a:t>
            </a:r>
            <a:r>
              <a:rPr lang="en-US" sz="100" dirty="0" smtClean="0">
                <a:latin typeface="+mn-lt"/>
              </a:rPr>
              <a:t> </a:t>
            </a:r>
            <a:r>
              <a:rPr lang="en-US" sz="2200" dirty="0" smtClean="0">
                <a:latin typeface="+mn-lt"/>
              </a:rPr>
              <a:t>L</a:t>
            </a:r>
            <a:r>
              <a:rPr lang="en-US" sz="2200" dirty="0">
                <a:latin typeface="+mn-lt"/>
              </a:rPr>
              <a:t>, each class is modeled in a class diagram as a rectangle with three compartments.</a:t>
            </a:r>
          </a:p>
          <a:p>
            <a:r>
              <a:rPr lang="en-US" sz="2200" dirty="0">
                <a:latin typeface="+mn-lt"/>
              </a:rPr>
              <a:t>The top compartment contains the class name centered horizontally in boldface type</a:t>
            </a:r>
          </a:p>
          <a:p>
            <a:r>
              <a:rPr lang="en-US" sz="2200" dirty="0">
                <a:latin typeface="+mn-lt"/>
              </a:rPr>
              <a:t>The middle compartment contains the class’s attributes, which correspond to the data members of the same name in C++.</a:t>
            </a:r>
          </a:p>
          <a:p>
            <a:r>
              <a:rPr lang="en-US" sz="2200" dirty="0">
                <a:latin typeface="+mn-lt"/>
              </a:rPr>
              <a:t>The </a:t>
            </a:r>
            <a:r>
              <a:rPr lang="en-US" sz="2200" dirty="0" smtClean="0">
                <a:latin typeface="+mn-lt"/>
              </a:rPr>
              <a:t>U</a:t>
            </a:r>
            <a:r>
              <a:rPr lang="en-US" sz="100" dirty="0" smtClean="0">
                <a:latin typeface="+mn-lt"/>
              </a:rPr>
              <a:t> </a:t>
            </a:r>
            <a:r>
              <a:rPr lang="en-US" sz="2200" dirty="0" smtClean="0">
                <a:latin typeface="+mn-lt"/>
              </a:rPr>
              <a:t>M</a:t>
            </a:r>
            <a:r>
              <a:rPr lang="en-US" sz="100" dirty="0" smtClean="0">
                <a:latin typeface="+mn-lt"/>
              </a:rPr>
              <a:t> </a:t>
            </a:r>
            <a:r>
              <a:rPr lang="en-US" sz="2200" dirty="0" smtClean="0">
                <a:latin typeface="+mn-lt"/>
              </a:rPr>
              <a:t>L </a:t>
            </a:r>
            <a:r>
              <a:rPr lang="en-US" sz="2200" dirty="0">
                <a:latin typeface="+mn-lt"/>
              </a:rPr>
              <a:t>class diagram lists a minus sign (</a:t>
            </a:r>
            <a:r>
              <a:rPr lang="en-US" sz="2200" dirty="0">
                <a:latin typeface="Consolas" panose="020B0609020204030204" pitchFamily="49" charset="0"/>
              </a:rPr>
              <a:t>–</a:t>
            </a:r>
            <a:r>
              <a:rPr lang="en-US" sz="2200" dirty="0">
                <a:latin typeface="+mn-lt"/>
              </a:rPr>
              <a:t>) access modifier before the attribute name for </a:t>
            </a:r>
            <a:r>
              <a:rPr lang="en-US" sz="2200" dirty="0">
                <a:solidFill>
                  <a:srgbClr val="000000"/>
                </a:solidFill>
                <a:latin typeface="Consolas" panose="020B0609020204030204" pitchFamily="49" charset="0"/>
              </a:rPr>
              <a:t>private</a:t>
            </a:r>
            <a:r>
              <a:rPr lang="en-US" sz="2200" dirty="0">
                <a:solidFill>
                  <a:srgbClr val="000000"/>
                </a:solidFill>
                <a:latin typeface="+mn-lt"/>
              </a:rPr>
              <a:t> attributes (or other </a:t>
            </a:r>
            <a:r>
              <a:rPr lang="en-US" sz="2200" dirty="0">
                <a:solidFill>
                  <a:srgbClr val="000000"/>
                </a:solidFill>
                <a:latin typeface="Consolas" panose="020B0609020204030204" pitchFamily="49" charset="0"/>
              </a:rPr>
              <a:t>private</a:t>
            </a:r>
            <a:r>
              <a:rPr lang="en-US" sz="2200" dirty="0">
                <a:solidFill>
                  <a:srgbClr val="000000"/>
                </a:solidFill>
                <a:latin typeface="+mn-lt"/>
              </a:rPr>
              <a:t> members).</a:t>
            </a:r>
          </a:p>
          <a:p>
            <a:r>
              <a:rPr lang="en-US" sz="2200" dirty="0">
                <a:latin typeface="+mn-lt"/>
              </a:rPr>
              <a:t>Following the attribute name are a colon and the attribute type</a:t>
            </a:r>
            <a:r>
              <a:rPr lang="en-US" sz="2200" dirty="0" smtClean="0">
                <a:latin typeface="+mn-lt"/>
              </a:rPr>
              <a:t>.</a:t>
            </a:r>
            <a:endParaRPr lang="en-US" sz="2200" dirty="0">
              <a:solidFill>
                <a:srgbClr val="000000"/>
              </a:solidFill>
              <a:latin typeface="+mn-lt"/>
            </a:endParaRPr>
          </a:p>
        </p:txBody>
      </p:sp>
    </p:spTree>
    <p:extLst>
      <p:ext uri="{BB962C8B-B14F-4D97-AF65-F5344CB8AC3E}">
        <p14:creationId xmlns:p14="http://schemas.microsoft.com/office/powerpoint/2010/main" val="2344533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smtClean="0"/>
              <a:t>(2 </a:t>
            </a:r>
            <a:r>
              <a:rPr lang="en-US" sz="2000" b="0" dirty="0"/>
              <a:t>of </a:t>
            </a:r>
            <a:r>
              <a:rPr lang="en-US" sz="2000" b="0" dirty="0" smtClean="0"/>
              <a:t>4)</a:t>
            </a:r>
            <a:endParaRPr lang="en-US" dirty="0"/>
          </a:p>
        </p:txBody>
      </p:sp>
      <p:sp>
        <p:nvSpPr>
          <p:cNvPr id="3" name="Text Placeholder 2"/>
          <p:cNvSpPr>
            <a:spLocks noGrp="1"/>
          </p:cNvSpPr>
          <p:nvPr>
            <p:ph type="body" idx="1"/>
          </p:nvPr>
        </p:nvSpPr>
        <p:spPr/>
        <p:txBody>
          <a:bodyPr/>
          <a:lstStyle/>
          <a:p>
            <a:pPr marL="0" indent="0">
              <a:buNone/>
            </a:pPr>
            <a:r>
              <a:rPr lang="en-US" sz="2400" b="1" dirty="0">
                <a:solidFill>
                  <a:schemeClr val="tx2"/>
                </a:solidFill>
                <a:latin typeface="+mn-lt"/>
              </a:rPr>
              <a:t>3.3</a:t>
            </a:r>
            <a:r>
              <a:rPr lang="en-US" sz="2400" b="1" dirty="0">
                <a:latin typeface="+mn-lt"/>
              </a:rPr>
              <a:t> </a:t>
            </a:r>
            <a:r>
              <a:rPr lang="en-US" sz="2400" dirty="0">
                <a:latin typeface="Consolas" panose="020B0609020204030204" pitchFamily="49" charset="0"/>
              </a:rPr>
              <a:t>Account</a:t>
            </a:r>
            <a:r>
              <a:rPr lang="en-US" sz="2400" dirty="0">
                <a:latin typeface="+mn-lt"/>
              </a:rPr>
              <a:t> Class with a Data </a:t>
            </a:r>
            <a:r>
              <a:rPr lang="en-US" sz="2400" dirty="0" smtClean="0">
                <a:latin typeface="+mn-lt"/>
              </a:rPr>
              <a:t>Member and </a:t>
            </a:r>
            <a:r>
              <a:rPr lang="en-US" sz="2400" b="1" dirty="0">
                <a:latin typeface="+mn-lt"/>
              </a:rPr>
              <a:t>Set</a:t>
            </a:r>
            <a:r>
              <a:rPr lang="en-US" sz="2400" i="1" dirty="0">
                <a:latin typeface="+mn-lt"/>
              </a:rPr>
              <a:t> </a:t>
            </a:r>
            <a:r>
              <a:rPr lang="en-US" sz="2400" dirty="0">
                <a:latin typeface="+mn-lt"/>
              </a:rPr>
              <a:t>and </a:t>
            </a:r>
            <a:r>
              <a:rPr lang="en-US" sz="2400" b="1" dirty="0">
                <a:latin typeface="+mn-lt"/>
              </a:rPr>
              <a:t>Get</a:t>
            </a:r>
            <a:r>
              <a:rPr lang="en-US" sz="2400" i="1" dirty="0">
                <a:latin typeface="+mn-lt"/>
              </a:rPr>
              <a:t> </a:t>
            </a:r>
            <a:r>
              <a:rPr lang="en-US" sz="2400" dirty="0">
                <a:latin typeface="+mn-lt"/>
              </a:rPr>
              <a:t>Member Functions</a:t>
            </a:r>
          </a:p>
          <a:p>
            <a:pPr marL="741600" lvl="1" indent="-284400">
              <a:buNone/>
            </a:pPr>
            <a:r>
              <a:rPr lang="en-US" sz="2400" dirty="0">
                <a:solidFill>
                  <a:schemeClr val="tx2"/>
                </a:solidFill>
                <a:latin typeface="+mn-lt"/>
              </a:rPr>
              <a:t>3.3.1</a:t>
            </a:r>
            <a:r>
              <a:rPr lang="en-US" sz="2400" dirty="0">
                <a:latin typeface="+mn-lt"/>
              </a:rPr>
              <a:t> </a:t>
            </a:r>
            <a:r>
              <a:rPr lang="en-US" sz="2400" dirty="0">
                <a:latin typeface="Consolas" panose="020B0609020204030204" pitchFamily="49" charset="0"/>
              </a:rPr>
              <a:t>Account</a:t>
            </a:r>
            <a:r>
              <a:rPr lang="en-US" sz="2400" dirty="0">
                <a:latin typeface="+mn-lt"/>
              </a:rPr>
              <a:t> Class Definition</a:t>
            </a:r>
          </a:p>
          <a:p>
            <a:pPr marL="741600" lvl="1" indent="-284400">
              <a:buNone/>
            </a:pPr>
            <a:r>
              <a:rPr lang="en-US" sz="2400" dirty="0">
                <a:solidFill>
                  <a:schemeClr val="tx2"/>
                </a:solidFill>
                <a:latin typeface="+mn-lt"/>
              </a:rPr>
              <a:t>3.3.2</a:t>
            </a:r>
            <a:r>
              <a:rPr lang="en-US" sz="2400" dirty="0">
                <a:latin typeface="+mn-lt"/>
              </a:rPr>
              <a:t> Keyword </a:t>
            </a:r>
            <a:r>
              <a:rPr lang="en-US" sz="2400" dirty="0">
                <a:latin typeface="Consolas" panose="020B0609020204030204" pitchFamily="49" charset="0"/>
              </a:rPr>
              <a:t>class</a:t>
            </a:r>
            <a:r>
              <a:rPr lang="en-US" sz="2400" dirty="0">
                <a:latin typeface="+mn-lt"/>
              </a:rPr>
              <a:t> and the Class Body</a:t>
            </a:r>
          </a:p>
          <a:p>
            <a:pPr marL="741600" lvl="1" indent="-284400">
              <a:buNone/>
            </a:pPr>
            <a:r>
              <a:rPr lang="en-US" sz="2400" dirty="0">
                <a:solidFill>
                  <a:schemeClr val="tx2"/>
                </a:solidFill>
                <a:latin typeface="+mn-lt"/>
              </a:rPr>
              <a:t>3.3.3</a:t>
            </a:r>
            <a:r>
              <a:rPr lang="en-US" sz="2400" dirty="0">
                <a:latin typeface="+mn-lt"/>
              </a:rPr>
              <a:t> Data Member </a:t>
            </a:r>
            <a:r>
              <a:rPr lang="en-US" sz="2400" dirty="0">
                <a:latin typeface="Consolas" panose="020B0609020204030204" pitchFamily="49" charset="0"/>
              </a:rPr>
              <a:t>name</a:t>
            </a:r>
            <a:r>
              <a:rPr lang="en-US" sz="2400" dirty="0">
                <a:latin typeface="+mn-lt"/>
              </a:rPr>
              <a:t> of Type </a:t>
            </a:r>
            <a:r>
              <a:rPr lang="en-US" sz="2400" dirty="0">
                <a:latin typeface="Consolas" panose="020B0609020204030204" pitchFamily="49" charset="0"/>
              </a:rPr>
              <a:t>string</a:t>
            </a:r>
          </a:p>
          <a:p>
            <a:pPr marL="741600" lvl="1" indent="-284400">
              <a:buNone/>
            </a:pPr>
            <a:r>
              <a:rPr lang="en-US" sz="2400" dirty="0">
                <a:solidFill>
                  <a:schemeClr val="tx2"/>
                </a:solidFill>
                <a:latin typeface="+mn-lt"/>
              </a:rPr>
              <a:t>3.3.4</a:t>
            </a:r>
            <a:r>
              <a:rPr lang="en-US" sz="2400" dirty="0">
                <a:latin typeface="+mn-lt"/>
              </a:rPr>
              <a:t> </a:t>
            </a:r>
            <a:r>
              <a:rPr lang="en-US" sz="2400" dirty="0">
                <a:latin typeface="Consolas" panose="020B0609020204030204" pitchFamily="49" charset="0"/>
              </a:rPr>
              <a:t>setName</a:t>
            </a:r>
            <a:r>
              <a:rPr lang="en-US" sz="2400" dirty="0">
                <a:latin typeface="+mn-lt"/>
              </a:rPr>
              <a:t> Member Function</a:t>
            </a:r>
          </a:p>
          <a:p>
            <a:pPr marL="741600" lvl="1" indent="-284400">
              <a:buNone/>
            </a:pPr>
            <a:r>
              <a:rPr lang="en-US" sz="2400" dirty="0">
                <a:solidFill>
                  <a:schemeClr val="tx2"/>
                </a:solidFill>
                <a:latin typeface="+mn-lt"/>
              </a:rPr>
              <a:t>3.3.5</a:t>
            </a:r>
            <a:r>
              <a:rPr lang="en-US" sz="2400" dirty="0">
                <a:latin typeface="+mn-lt"/>
              </a:rPr>
              <a:t> </a:t>
            </a:r>
            <a:r>
              <a:rPr lang="en-US" sz="2400" dirty="0">
                <a:latin typeface="Consolas" panose="020B0609020204030204" pitchFamily="49" charset="0"/>
              </a:rPr>
              <a:t>getName</a:t>
            </a:r>
            <a:r>
              <a:rPr lang="en-US" sz="2400" dirty="0">
                <a:latin typeface="+mn-lt"/>
              </a:rPr>
              <a:t> Member Function</a:t>
            </a:r>
          </a:p>
          <a:p>
            <a:pPr marL="741600" lvl="1" indent="-284400">
              <a:buNone/>
            </a:pPr>
            <a:r>
              <a:rPr lang="en-US" sz="2400" dirty="0">
                <a:solidFill>
                  <a:schemeClr val="tx2"/>
                </a:solidFill>
                <a:latin typeface="+mn-lt"/>
              </a:rPr>
              <a:t>3.3.6</a:t>
            </a:r>
            <a:r>
              <a:rPr lang="en-US" sz="2400" dirty="0">
                <a:latin typeface="+mn-lt"/>
              </a:rPr>
              <a:t> Access Specifiers </a:t>
            </a:r>
            <a:r>
              <a:rPr lang="en-US" sz="2400" dirty="0">
                <a:latin typeface="Consolas" panose="020B0609020204030204" pitchFamily="49" charset="0"/>
              </a:rPr>
              <a:t>private</a:t>
            </a:r>
            <a:r>
              <a:rPr lang="en-US" sz="2400" dirty="0">
                <a:latin typeface="+mn-lt"/>
              </a:rPr>
              <a:t> </a:t>
            </a:r>
            <a:r>
              <a:rPr lang="en-US" sz="2400" dirty="0" smtClean="0">
                <a:latin typeface="+mn-lt"/>
              </a:rPr>
              <a:t>and </a:t>
            </a:r>
            <a:r>
              <a:rPr lang="en-US" sz="2400" dirty="0" smtClean="0">
                <a:latin typeface="Consolas" panose="020B0609020204030204" pitchFamily="49" charset="0"/>
              </a:rPr>
              <a:t>public</a:t>
            </a:r>
            <a:endParaRPr lang="en-US" sz="2400" dirty="0">
              <a:latin typeface="Consolas" panose="020B0609020204030204" pitchFamily="49" charset="0"/>
            </a:endParaRPr>
          </a:p>
          <a:p>
            <a:pPr marL="741600" lvl="1" indent="-284400">
              <a:buNone/>
            </a:pPr>
            <a:r>
              <a:rPr lang="en-US" sz="2400" dirty="0">
                <a:solidFill>
                  <a:schemeClr val="tx2"/>
                </a:solidFill>
                <a:latin typeface="+mn-lt"/>
              </a:rPr>
              <a:t>3.3.7</a:t>
            </a:r>
            <a:r>
              <a:rPr lang="en-US" sz="2400" dirty="0">
                <a:latin typeface="+mn-lt"/>
              </a:rPr>
              <a:t> </a:t>
            </a:r>
            <a:r>
              <a:rPr lang="en-US" sz="2400" dirty="0">
                <a:latin typeface="Consolas" panose="020B0609020204030204" pitchFamily="49" charset="0"/>
              </a:rPr>
              <a:t>Account</a:t>
            </a:r>
            <a:r>
              <a:rPr lang="en-US" sz="2400" dirty="0">
                <a:latin typeface="+mn-lt"/>
              </a:rPr>
              <a:t>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Class Diagram</a:t>
            </a:r>
          </a:p>
        </p:txBody>
      </p:sp>
    </p:spTree>
    <p:extLst>
      <p:ext uri="{BB962C8B-B14F-4D97-AF65-F5344CB8AC3E}">
        <p14:creationId xmlns:p14="http://schemas.microsoft.com/office/powerpoint/2010/main" val="37659564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3.3.7</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U</a:t>
            </a:r>
            <a:r>
              <a:rPr lang="en-US" sz="100"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M</a:t>
            </a:r>
            <a:r>
              <a:rPr lang="en-US" sz="100" dirty="0">
                <a:solidFill>
                  <a:schemeClr val="tx2"/>
                </a:solidFill>
                <a:latin typeface="Times New Roman" panose="02020603050405020304" pitchFamily="18" charset="0"/>
                <a:cs typeface="Times New Roman" panose="02020603050405020304" pitchFamily="18" charset="0"/>
              </a:rPr>
              <a:t>3</a:t>
            </a:r>
            <a:r>
              <a:rPr lang="en-US" dirty="0">
                <a:solidFill>
                  <a:schemeClr val="tx2"/>
                </a:solidFill>
                <a:latin typeface="Times New Roman" panose="02020603050405020304" pitchFamily="18" charset="0"/>
                <a:cs typeface="Times New Roman" panose="02020603050405020304" pitchFamily="18" charset="0"/>
              </a:rPr>
              <a:t>L Class Diagram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type="body" idx="1"/>
          </p:nvPr>
        </p:nvSpPr>
        <p:spPr/>
        <p:txBody>
          <a:bodyPr/>
          <a:lstStyle/>
          <a:p>
            <a:r>
              <a:rPr lang="en-US" sz="2400" dirty="0">
                <a:latin typeface="+mn-lt"/>
              </a:rPr>
              <a:t>The bottom compartment contains the class’s operations, which correspond to the member functions of the same names in C++.</a:t>
            </a:r>
          </a:p>
          <a:p>
            <a:r>
              <a:rPr lang="en-US" sz="2400" dirty="0">
                <a:latin typeface="+mn-lt"/>
              </a:rPr>
              <a:t>The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models operations by listing the operation name preceded by an access modifier.</a:t>
            </a:r>
          </a:p>
          <a:p>
            <a:r>
              <a:rPr lang="en-US" sz="2400" dirty="0">
                <a:latin typeface="+mn-lt"/>
              </a:rPr>
              <a:t>A plus sign (</a:t>
            </a:r>
            <a:r>
              <a:rPr lang="en-US" sz="2400" dirty="0">
                <a:solidFill>
                  <a:srgbClr val="000000"/>
                </a:solidFill>
                <a:latin typeface="Consolas" panose="020B0609020204030204" pitchFamily="49" charset="0"/>
              </a:rPr>
              <a:t>+</a:t>
            </a:r>
            <a:r>
              <a:rPr lang="en-US" sz="2400" dirty="0">
                <a:solidFill>
                  <a:srgbClr val="000000"/>
                </a:solidFill>
                <a:latin typeface="+mn-lt"/>
              </a:rPr>
              <a:t>) indicates </a:t>
            </a:r>
            <a:r>
              <a:rPr lang="en-US" sz="2400" dirty="0">
                <a:solidFill>
                  <a:srgbClr val="000000"/>
                </a:solidFill>
                <a:latin typeface="Consolas" panose="020B0609020204030204" pitchFamily="49" charset="0"/>
              </a:rPr>
              <a:t>public</a:t>
            </a:r>
            <a:r>
              <a:rPr lang="en-US" sz="2400" dirty="0">
                <a:solidFill>
                  <a:srgbClr val="000000"/>
                </a:solidFill>
                <a:latin typeface="+mn-lt"/>
              </a:rPr>
              <a:t> in the </a:t>
            </a:r>
            <a:r>
              <a:rPr lang="en-US" sz="2400" dirty="0" smtClean="0">
                <a:solidFill>
                  <a:srgbClr val="000000"/>
                </a:solidFill>
                <a:latin typeface="+mn-lt"/>
              </a:rPr>
              <a:t>U</a:t>
            </a:r>
            <a:r>
              <a:rPr lang="en-US" sz="100" dirty="0" smtClean="0">
                <a:solidFill>
                  <a:srgbClr val="000000"/>
                </a:solidFill>
                <a:latin typeface="+mn-lt"/>
              </a:rPr>
              <a:t> </a:t>
            </a:r>
            <a:r>
              <a:rPr lang="en-US" sz="2400" dirty="0" smtClean="0">
                <a:solidFill>
                  <a:srgbClr val="000000"/>
                </a:solidFill>
                <a:latin typeface="+mn-lt"/>
              </a:rPr>
              <a:t>M</a:t>
            </a:r>
            <a:r>
              <a:rPr lang="en-US" sz="100" dirty="0" smtClean="0">
                <a:solidFill>
                  <a:srgbClr val="000000"/>
                </a:solidFill>
                <a:latin typeface="+mn-lt"/>
              </a:rPr>
              <a:t> </a:t>
            </a:r>
            <a:r>
              <a:rPr lang="en-US" sz="2400" dirty="0" smtClean="0">
                <a:solidFill>
                  <a:srgbClr val="000000"/>
                </a:solidFill>
                <a:latin typeface="+mn-lt"/>
              </a:rPr>
              <a:t>L</a:t>
            </a:r>
            <a:r>
              <a:rPr lang="en-US" sz="2400" dirty="0">
                <a:solidFill>
                  <a:srgbClr val="000000"/>
                </a:solidFill>
                <a:latin typeface="+mn-lt"/>
              </a:rPr>
              <a:t>.</a:t>
            </a:r>
          </a:p>
          <a:p>
            <a:r>
              <a:rPr lang="en-US" sz="2400" dirty="0">
                <a:latin typeface="+mn-lt"/>
              </a:rPr>
              <a:t>The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indicates the return type of an operation by placing a colon and the return type after the parentheses following the operation name.</a:t>
            </a:r>
          </a:p>
        </p:txBody>
      </p:sp>
    </p:spTree>
    <p:extLst>
      <p:ext uri="{BB962C8B-B14F-4D97-AF65-F5344CB8AC3E}">
        <p14:creationId xmlns:p14="http://schemas.microsoft.com/office/powerpoint/2010/main" val="319554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3.3.7</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U</a:t>
            </a:r>
            <a:r>
              <a:rPr lang="en-US" sz="100"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M</a:t>
            </a:r>
            <a:r>
              <a:rPr lang="en-US" sz="100" dirty="0">
                <a:solidFill>
                  <a:schemeClr val="tx2"/>
                </a:solidFill>
                <a:latin typeface="Times New Roman" panose="02020603050405020304" pitchFamily="18" charset="0"/>
                <a:cs typeface="Times New Roman" panose="02020603050405020304" pitchFamily="18" charset="0"/>
              </a:rPr>
              <a:t>3</a:t>
            </a:r>
            <a:r>
              <a:rPr lang="en-US" dirty="0">
                <a:solidFill>
                  <a:schemeClr val="tx2"/>
                </a:solidFill>
                <a:latin typeface="Times New Roman" panose="02020603050405020304" pitchFamily="18" charset="0"/>
                <a:cs typeface="Times New Roman" panose="02020603050405020304" pitchFamily="18" charset="0"/>
              </a:rPr>
              <a:t>L Class Diagram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type="body" idx="1"/>
          </p:nvPr>
        </p:nvSpPr>
        <p:spPr/>
        <p:txBody>
          <a:bodyPr/>
          <a:lstStyle/>
          <a:p>
            <a:r>
              <a:rPr lang="en-US" sz="2400" dirty="0">
                <a:latin typeface="+mn-lt"/>
              </a:rPr>
              <a:t>The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models a parameter by listing the parameter name, followed by a colon and the parameter type in the parentheses after the operation name.</a:t>
            </a:r>
          </a:p>
          <a:p>
            <a:r>
              <a:rPr lang="en-US" sz="2400" dirty="0">
                <a:latin typeface="+mn-lt"/>
              </a:rPr>
              <a:t>The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has its own data types similar to those of C++—for simplicity, we use the C++ types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6477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Class: Initializing Objects with Constructors</a:t>
            </a:r>
          </a:p>
        </p:txBody>
      </p:sp>
      <p:sp>
        <p:nvSpPr>
          <p:cNvPr id="3" name="Text Placeholder 2"/>
          <p:cNvSpPr>
            <a:spLocks noGrp="1"/>
          </p:cNvSpPr>
          <p:nvPr>
            <p:ph type="body" idx="1"/>
          </p:nvPr>
        </p:nvSpPr>
        <p:spPr/>
        <p:txBody>
          <a:bodyPr/>
          <a:lstStyle/>
          <a:p>
            <a:r>
              <a:rPr lang="en-US" sz="2400" dirty="0">
                <a:latin typeface="+mn-lt"/>
              </a:rPr>
              <a:t>Each class can define a </a:t>
            </a:r>
            <a:r>
              <a:rPr lang="en-US" sz="2400" b="1" dirty="0">
                <a:solidFill>
                  <a:schemeClr val="bg2"/>
                </a:solidFill>
                <a:latin typeface="+mn-lt"/>
              </a:rPr>
              <a:t>constructor</a:t>
            </a:r>
            <a:r>
              <a:rPr lang="en-US" sz="2400" dirty="0">
                <a:solidFill>
                  <a:srgbClr val="0000FF"/>
                </a:solidFill>
                <a:latin typeface="+mn-lt"/>
              </a:rPr>
              <a:t> </a:t>
            </a:r>
            <a:r>
              <a:rPr lang="en-US" sz="2400" dirty="0">
                <a:latin typeface="+mn-lt"/>
              </a:rPr>
              <a:t>that specifies custom initialization for objects of that class.</a:t>
            </a:r>
          </a:p>
          <a:p>
            <a:pPr lvl="1"/>
            <a:r>
              <a:rPr lang="en-US" sz="2400" dirty="0">
                <a:latin typeface="+mn-lt"/>
              </a:rPr>
              <a:t>Special member function that must have the same name as the class.</a:t>
            </a:r>
          </a:p>
          <a:p>
            <a:r>
              <a:rPr lang="en-US" sz="2400" dirty="0">
                <a:latin typeface="+mn-lt"/>
              </a:rPr>
              <a:t>C++ requires a constructor call when each object is created—ideal point to initialize an object’s data members.</a:t>
            </a:r>
          </a:p>
          <a:p>
            <a:r>
              <a:rPr lang="en-US" sz="2400" dirty="0">
                <a:latin typeface="+mn-lt"/>
              </a:rPr>
              <a:t>A constructor can have parameters—the corresponding argument values help initialize the object’s data members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3369468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3.4.1 Defining an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Constructor for Custom Object </a:t>
            </a:r>
            <a:r>
              <a:rPr lang="en-US" dirty="0" smtClean="0">
                <a:solidFill>
                  <a:schemeClr val="tx2"/>
                </a:solidFill>
                <a:latin typeface="Times New Roman" panose="02020603050405020304" pitchFamily="18" charset="0"/>
                <a:cs typeface="Times New Roman" panose="02020603050405020304" pitchFamily="18" charset="0"/>
              </a:rPr>
              <a:t>Initialization </a:t>
            </a:r>
            <a:r>
              <a:rPr lang="en-US" sz="2000" b="0" dirty="0" smtClean="0">
                <a:solidFill>
                  <a:schemeClr val="tx2"/>
                </a:solidFill>
                <a:latin typeface="Times New Roman" panose="02020603050405020304" pitchFamily="18" charset="0"/>
                <a:cs typeface="Times New Roman" panose="02020603050405020304" pitchFamily="18" charset="0"/>
              </a:rPr>
              <a:t>(1 of 4)</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457200" y="1600201"/>
            <a:ext cx="8229600" cy="1630680"/>
          </a:xfrm>
        </p:spPr>
        <p:txBody>
          <a:bodyPr/>
          <a:lstStyle/>
          <a:p>
            <a:r>
              <a:rPr lang="en-US" sz="2200" dirty="0">
                <a:latin typeface="+mn-lt"/>
              </a:rPr>
              <a:t>Figure 3.4 shows class </a:t>
            </a:r>
            <a:r>
              <a:rPr lang="en-US" sz="2200" dirty="0">
                <a:solidFill>
                  <a:srgbClr val="000000"/>
                </a:solidFill>
                <a:latin typeface="Consolas" panose="020B0609020204030204" pitchFamily="49" charset="0"/>
              </a:rPr>
              <a:t>Account</a:t>
            </a:r>
            <a:r>
              <a:rPr lang="en-US" sz="2200" dirty="0">
                <a:solidFill>
                  <a:srgbClr val="000000"/>
                </a:solidFill>
                <a:latin typeface="+mn-lt"/>
              </a:rPr>
              <a:t> with a constructor that receives an </a:t>
            </a:r>
            <a:r>
              <a:rPr lang="en-US" sz="2200" dirty="0">
                <a:solidFill>
                  <a:srgbClr val="000000"/>
                </a:solidFill>
                <a:latin typeface="Consolas" panose="020B0609020204030204" pitchFamily="49" charset="0"/>
              </a:rPr>
              <a:t>accountName</a:t>
            </a:r>
            <a:r>
              <a:rPr lang="en-US" sz="2200" dirty="0">
                <a:solidFill>
                  <a:srgbClr val="000000"/>
                </a:solidFill>
                <a:latin typeface="+mn-lt"/>
              </a:rPr>
              <a:t> parameter and uses it to initialize data member </a:t>
            </a:r>
            <a:r>
              <a:rPr lang="en-US" sz="2200" dirty="0">
                <a:solidFill>
                  <a:srgbClr val="000000"/>
                </a:solidFill>
                <a:latin typeface="Consolas" panose="020B0609020204030204" pitchFamily="49" charset="0"/>
              </a:rPr>
              <a:t>name</a:t>
            </a:r>
            <a:r>
              <a:rPr lang="en-US" sz="2200" dirty="0">
                <a:solidFill>
                  <a:srgbClr val="000000"/>
                </a:solidFill>
                <a:latin typeface="+mn-lt"/>
              </a:rPr>
              <a:t> when an </a:t>
            </a:r>
            <a:r>
              <a:rPr lang="en-US" sz="2200" dirty="0">
                <a:solidFill>
                  <a:srgbClr val="000000"/>
                </a:solidFill>
                <a:latin typeface="Consolas" panose="020B0609020204030204" pitchFamily="49" charset="0"/>
              </a:rPr>
              <a:t>Account</a:t>
            </a:r>
            <a:r>
              <a:rPr lang="en-US" sz="2200" dirty="0">
                <a:solidFill>
                  <a:srgbClr val="000000"/>
                </a:solidFill>
                <a:latin typeface="+mn-lt"/>
              </a:rPr>
              <a:t> object is created.</a:t>
            </a:r>
          </a:p>
          <a:p>
            <a:r>
              <a:rPr lang="en-US" sz="2200" dirty="0">
                <a:solidFill>
                  <a:srgbClr val="000000"/>
                </a:solidFill>
                <a:latin typeface="Consolas" panose="020B0609020204030204" pitchFamily="49" charset="0"/>
              </a:rPr>
              <a:t>Account</a:t>
            </a:r>
            <a:r>
              <a:rPr lang="en-US" sz="2200" dirty="0">
                <a:solidFill>
                  <a:srgbClr val="000000"/>
                </a:solidFill>
                <a:latin typeface="+mn-lt"/>
              </a:rPr>
              <a:t>’s constructor </a:t>
            </a:r>
            <a:r>
              <a:rPr lang="en-US" sz="2200" dirty="0" smtClean="0">
                <a:solidFill>
                  <a:srgbClr val="000000"/>
                </a:solidFill>
                <a:latin typeface="+mn-lt"/>
              </a:rPr>
              <a:t>definition</a:t>
            </a:r>
            <a:endParaRPr lang="en-US" sz="2200" dirty="0">
              <a:solidFill>
                <a:srgbClr val="000000"/>
              </a:solidFill>
              <a:latin typeface="+mn-lt"/>
            </a:endParaRPr>
          </a:p>
        </p:txBody>
      </p:sp>
      <p:pic>
        <p:nvPicPr>
          <p:cNvPr id="6" name="Picture 5" descr="Line 1. Explicit account left parenthesis s t d colon colon string account name right parenthesis. Line 2, indented once. Colon name left brace account name right brace left brace forward slash forward slash member initializer. Line 3, indented once. Forward slash forward slash empty body. Line 4.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393" y="3412990"/>
            <a:ext cx="6716974" cy="1140323"/>
          </a:xfrm>
          <a:prstGeom prst="rect">
            <a:avLst/>
          </a:prstGeom>
        </p:spPr>
      </p:pic>
      <p:sp>
        <p:nvSpPr>
          <p:cNvPr id="5" name="Text Placeholder 4"/>
          <p:cNvSpPr>
            <a:spLocks noGrp="1"/>
          </p:cNvSpPr>
          <p:nvPr>
            <p:ph type="body" idx="2"/>
          </p:nvPr>
        </p:nvSpPr>
        <p:spPr>
          <a:xfrm>
            <a:off x="457200" y="4700729"/>
            <a:ext cx="8229600" cy="1493520"/>
          </a:xfrm>
        </p:spPr>
        <p:txBody>
          <a:bodyPr/>
          <a:lstStyle/>
          <a:p>
            <a:r>
              <a:rPr lang="en-US" sz="2200" dirty="0">
                <a:latin typeface="+mn-lt"/>
              </a:rPr>
              <a:t>Normally, constructors are </a:t>
            </a:r>
            <a:r>
              <a:rPr lang="en-US" sz="2200" dirty="0">
                <a:solidFill>
                  <a:srgbClr val="000000"/>
                </a:solidFill>
                <a:latin typeface="Consolas" panose="020B0609020204030204" pitchFamily="49" charset="0"/>
              </a:rPr>
              <a:t>public</a:t>
            </a:r>
            <a:r>
              <a:rPr lang="en-US" sz="2200" dirty="0" smtClean="0">
                <a:solidFill>
                  <a:srgbClr val="000000"/>
                </a:solidFill>
                <a:latin typeface="+mn-lt"/>
              </a:rPr>
              <a:t>.</a:t>
            </a:r>
            <a:endParaRPr lang="en-US" sz="2200" dirty="0">
              <a:solidFill>
                <a:srgbClr val="000000"/>
              </a:solidFill>
              <a:latin typeface="+mn-lt"/>
            </a:endParaRPr>
          </a:p>
          <a:p>
            <a:r>
              <a:rPr lang="en-US" sz="2200" dirty="0">
                <a:latin typeface="+mn-lt"/>
              </a:rPr>
              <a:t>A constructor’s parameter list specifies pieces of data required to initialize an object</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17131200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056"/>
            <a:ext cx="8229600" cy="1066799"/>
          </a:xfrm>
        </p:spPr>
        <p:txBody>
          <a:bodyPr anchor="b"/>
          <a:lstStyle/>
          <a:p>
            <a:r>
              <a:rPr lang="en-US" sz="3200" dirty="0" smtClean="0"/>
              <a:t>Figure 3.4 Account </a:t>
            </a:r>
            <a:r>
              <a:rPr lang="en-US" sz="3200" dirty="0"/>
              <a:t>Class with a Constructor That Initializes the Account </a:t>
            </a:r>
            <a:r>
              <a:rPr lang="en-US" sz="3200" dirty="0" smtClean="0"/>
              <a:t>Name</a:t>
            </a:r>
            <a:endParaRPr lang="en-US" sz="3200" dirty="0"/>
          </a:p>
        </p:txBody>
      </p:sp>
      <p:pic>
        <p:nvPicPr>
          <p:cNvPr id="4" name="Picture 3" descr="Computer code has 24 lines. The lines read as follows. Line 1. forward slash forward slash F i g period 3 period 4 colon Account period h. Line 2. forward slash forward slash Account class with a constructor that initializes the account name period. Line 3. dash include left angle bracket string right angle bracket. Line 4. blank. Line 5. class Account left brace. Line 6. public colon. Line 7, indented once. forward slash forward slash constructor initializes data member name with parameter account Name. Line 8, indented once. explicit Account left parenthesis s t d colon colon string account Name right parenthesis. Line 9, indented twice. colon name left brace account Name right brace left brace forward slash forward slash member initializer. Line 10, indented twice. forward slash forward slash empty body. Line 8 to Line 10 are highlighted. Line 11, indented once. right brace. Line 12. blank. Line 13, indented once. forward slash forward slash function to set the account name. Line 14, indented once. void set Name left parenthesis s t d colon colon string account Name right parenthesis left brace. Line 15, indented twice. name equals account Name semicolon. Line 16, indented once. right brace. Line 17. blank. Line 18, indented once. forward slash forward slash function to retrieve the account name. Line 19, indented once. s t d colon colon string get Name left parenthesis right parenthesis c o n s t left brace. Line 20, indented twice. return name semicolon. Line 21, indented once. right brace. Line 22. private colon. Line 23, indented once. s t d colon colon string name semicolon forward slash forward slash account name data member. Line 24. right brace semicolon forward slash forward slash end class Accou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99" y="1554650"/>
            <a:ext cx="7130203" cy="4695264"/>
          </a:xfrm>
          <a:prstGeom prst="rect">
            <a:avLst/>
          </a:prstGeom>
        </p:spPr>
      </p:pic>
    </p:spTree>
    <p:extLst>
      <p:ext uri="{BB962C8B-B14F-4D97-AF65-F5344CB8AC3E}">
        <p14:creationId xmlns:p14="http://schemas.microsoft.com/office/powerpoint/2010/main" val="24074070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3.4.1 Defining an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Constructor for Custom Object Initialization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idx="1"/>
          </p:nvPr>
        </p:nvSpPr>
        <p:spPr>
          <a:xfrm>
            <a:off x="457200" y="1600200"/>
            <a:ext cx="8229600" cy="714983"/>
          </a:xfrm>
        </p:spPr>
        <p:txBody>
          <a:bodyPr/>
          <a:lstStyle/>
          <a:p>
            <a:pPr indent="-256032"/>
            <a:r>
              <a:rPr lang="en-US" sz="2000" dirty="0">
                <a:latin typeface="+mn-lt"/>
              </a:rPr>
              <a:t>A </a:t>
            </a:r>
            <a:r>
              <a:rPr lang="en-US" sz="2000" b="1" dirty="0">
                <a:solidFill>
                  <a:schemeClr val="tx1"/>
                </a:solidFill>
                <a:latin typeface="+mn-lt"/>
              </a:rPr>
              <a:t>member-initializer list</a:t>
            </a:r>
            <a:r>
              <a:rPr lang="en-US" sz="2000" dirty="0">
                <a:solidFill>
                  <a:srgbClr val="0000FF"/>
                </a:solidFill>
                <a:latin typeface="+mn-lt"/>
              </a:rPr>
              <a:t> </a:t>
            </a:r>
            <a:r>
              <a:rPr lang="en-US" sz="2000" dirty="0">
                <a:latin typeface="+mn-lt"/>
              </a:rPr>
              <a:t>initializes data members (typically with argument values</a:t>
            </a:r>
            <a:r>
              <a:rPr lang="en-US" sz="2000" dirty="0" smtClean="0">
                <a:latin typeface="+mn-lt"/>
              </a:rPr>
              <a:t>):</a:t>
            </a:r>
          </a:p>
        </p:txBody>
      </p:sp>
      <p:sp>
        <p:nvSpPr>
          <p:cNvPr id="4" name="Content Placeholder 3"/>
          <p:cNvSpPr>
            <a:spLocks noGrp="1"/>
          </p:cNvSpPr>
          <p:nvPr>
            <p:ph idx="13"/>
          </p:nvPr>
        </p:nvSpPr>
        <p:spPr>
          <a:xfrm>
            <a:off x="457200" y="2354091"/>
            <a:ext cx="8229600" cy="4007798"/>
          </a:xfrm>
        </p:spPr>
        <p:txBody>
          <a:bodyPr/>
          <a:lstStyle/>
          <a:p>
            <a:pPr marL="0" indent="898525">
              <a:buNone/>
            </a:pPr>
            <a:r>
              <a:rPr lang="en-US" sz="2000" dirty="0">
                <a:solidFill>
                  <a:srgbClr val="000000"/>
                </a:solidFill>
                <a:latin typeface="+mn-lt"/>
              </a:rPr>
              <a:t>: name{</a:t>
            </a:r>
            <a:r>
              <a:rPr lang="en-US" sz="2000" dirty="0">
                <a:solidFill>
                  <a:srgbClr val="000000"/>
                </a:solidFill>
                <a:latin typeface="Consolas" panose="020B0609020204030204" pitchFamily="49" charset="0"/>
              </a:rPr>
              <a:t>accountName</a:t>
            </a:r>
            <a:r>
              <a:rPr lang="en-US" sz="2000" dirty="0">
                <a:solidFill>
                  <a:srgbClr val="000000"/>
                </a:solidFill>
                <a:latin typeface="+mn-lt"/>
              </a:rPr>
              <a:t>}</a:t>
            </a:r>
          </a:p>
          <a:p>
            <a:r>
              <a:rPr lang="en-US" sz="2000" dirty="0">
                <a:latin typeface="+mn-lt"/>
              </a:rPr>
              <a:t>Member initializers appear between a constructor’s parameter list and the left brace that begins the constructor’s body.</a:t>
            </a:r>
          </a:p>
          <a:p>
            <a:r>
              <a:rPr lang="en-US" sz="2000" dirty="0">
                <a:latin typeface="+mn-lt"/>
              </a:rPr>
              <a:t>Separated from the parameter list with a colon (</a:t>
            </a:r>
            <a:r>
              <a:rPr lang="en-US" sz="2000" dirty="0">
                <a:solidFill>
                  <a:srgbClr val="000000"/>
                </a:solidFill>
                <a:latin typeface="Consolas" panose="020B0609020204030204" pitchFamily="49" charset="0"/>
              </a:rPr>
              <a:t>:</a:t>
            </a:r>
            <a:r>
              <a:rPr lang="en-US" sz="2000" dirty="0">
                <a:solidFill>
                  <a:srgbClr val="000000"/>
                </a:solidFill>
                <a:latin typeface="+mn-lt"/>
              </a:rPr>
              <a:t>).</a:t>
            </a:r>
          </a:p>
          <a:p>
            <a:r>
              <a:rPr lang="en-US" sz="2000" dirty="0">
                <a:latin typeface="+mn-lt"/>
              </a:rPr>
              <a:t>Each member initializer consists of a data member’s variable name followed by parentheses containing the member’s initial value.</a:t>
            </a:r>
          </a:p>
          <a:p>
            <a:r>
              <a:rPr lang="en-US" sz="2000" dirty="0">
                <a:latin typeface="+mn-lt"/>
              </a:rPr>
              <a:t>If a class contains more than one data member, each member initializer is separated from the next by a comma.</a:t>
            </a:r>
          </a:p>
          <a:p>
            <a:r>
              <a:rPr lang="en-US" sz="2000" dirty="0">
                <a:latin typeface="+mn-lt"/>
              </a:rPr>
              <a:t>The member initializer list executes </a:t>
            </a:r>
            <a:r>
              <a:rPr lang="en-US" sz="2000" b="1" dirty="0">
                <a:latin typeface="+mn-lt"/>
              </a:rPr>
              <a:t>before</a:t>
            </a:r>
            <a:r>
              <a:rPr lang="en-US" sz="2000" dirty="0">
                <a:latin typeface="+mn-lt"/>
              </a:rPr>
              <a:t> the constructor’s body executes</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39058618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 3.1</a:t>
            </a:r>
          </a:p>
        </p:txBody>
      </p:sp>
      <p:sp>
        <p:nvSpPr>
          <p:cNvPr id="3" name="Text Placeholder 2"/>
          <p:cNvSpPr>
            <a:spLocks noGrp="1"/>
          </p:cNvSpPr>
          <p:nvPr>
            <p:ph type="body" idx="1"/>
          </p:nvPr>
        </p:nvSpPr>
        <p:spPr/>
        <p:txBody>
          <a:bodyPr/>
          <a:lstStyle/>
          <a:p>
            <a:pPr marL="0" indent="0">
              <a:buNone/>
            </a:pPr>
            <a:r>
              <a:rPr lang="en-US" sz="2400" dirty="0">
                <a:latin typeface="+mn-lt"/>
              </a:rPr>
              <a:t>You can perform initialization in the constructor’s body, but you’ll learn in Chapter </a:t>
            </a:r>
            <a:r>
              <a:rPr lang="en-US" sz="2400" dirty="0" smtClean="0">
                <a:latin typeface="+mn-lt"/>
              </a:rPr>
              <a:t>9 that </a:t>
            </a:r>
            <a:r>
              <a:rPr lang="en-US" sz="2400" dirty="0">
                <a:latin typeface="+mn-lt"/>
              </a:rPr>
              <a:t>it’s more efficient to do it with member initializers, and some types of data </a:t>
            </a:r>
            <a:r>
              <a:rPr lang="en-US" sz="2400" dirty="0" smtClean="0">
                <a:latin typeface="+mn-lt"/>
              </a:rPr>
              <a:t>members must </a:t>
            </a:r>
            <a:r>
              <a:rPr lang="en-US" sz="2400" dirty="0">
                <a:latin typeface="+mn-lt"/>
              </a:rPr>
              <a:t>be initialized this way.</a:t>
            </a:r>
          </a:p>
        </p:txBody>
      </p:sp>
    </p:spTree>
    <p:extLst>
      <p:ext uri="{BB962C8B-B14F-4D97-AF65-F5344CB8AC3E}">
        <p14:creationId xmlns:p14="http://schemas.microsoft.com/office/powerpoint/2010/main" val="188314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3.4.1 Defining an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Constructor for Custom Object Initialization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type="body" idx="1"/>
          </p:nvPr>
        </p:nvSpPr>
        <p:spPr/>
        <p:txBody>
          <a:bodyPr/>
          <a:lstStyle/>
          <a:p>
            <a:r>
              <a:rPr lang="en-US" sz="2400" dirty="0">
                <a:solidFill>
                  <a:schemeClr val="tx1"/>
                </a:solidFill>
                <a:latin typeface="+mn-lt"/>
              </a:rPr>
              <a:t>We declared this constructor </a:t>
            </a:r>
            <a:r>
              <a:rPr lang="en-US" sz="2400" b="1" dirty="0">
                <a:solidFill>
                  <a:schemeClr val="tx1"/>
                </a:solidFill>
                <a:latin typeface="Consolas" panose="020B0609020204030204" pitchFamily="49" charset="0"/>
              </a:rPr>
              <a:t>explicit</a:t>
            </a:r>
            <a:r>
              <a:rPr lang="en-US" sz="2400" dirty="0">
                <a:solidFill>
                  <a:schemeClr val="tx1"/>
                </a:solidFill>
                <a:latin typeface="+mn-lt"/>
              </a:rPr>
              <a:t>, because it takes a single parameter—important for subtle reasons that you’ll learn in later chapters</a:t>
            </a:r>
            <a:r>
              <a:rPr lang="en-US" sz="2400" dirty="0" smtClean="0">
                <a:solidFill>
                  <a:schemeClr val="tx1"/>
                </a:solidFill>
                <a:latin typeface="+mn-lt"/>
              </a:rPr>
              <a:t>.</a:t>
            </a:r>
            <a:endParaRPr lang="en-US" sz="2400" dirty="0">
              <a:solidFill>
                <a:schemeClr val="tx1"/>
              </a:solidFill>
              <a:latin typeface="+mn-lt"/>
            </a:endParaRPr>
          </a:p>
          <a:p>
            <a:pPr lvl="1"/>
            <a:r>
              <a:rPr lang="en-US" sz="2400" dirty="0">
                <a:solidFill>
                  <a:schemeClr val="tx1"/>
                </a:solidFill>
                <a:latin typeface="+mn-lt"/>
              </a:rPr>
              <a:t>For now, declare all single-parameter constructors </a:t>
            </a:r>
            <a:r>
              <a:rPr lang="en-US" sz="2400" dirty="0">
                <a:solidFill>
                  <a:schemeClr val="tx1"/>
                </a:solidFill>
                <a:latin typeface="Consolas" panose="020B0609020204030204" pitchFamily="49" charset="0"/>
              </a:rPr>
              <a:t>explicit</a:t>
            </a:r>
            <a:r>
              <a:rPr lang="en-US" sz="2400" dirty="0">
                <a:solidFill>
                  <a:schemeClr val="tx1"/>
                </a:solidFill>
                <a:latin typeface="+mn-lt"/>
              </a:rPr>
              <a:t>.</a:t>
            </a:r>
          </a:p>
          <a:p>
            <a:r>
              <a:rPr lang="en-US" sz="2400" dirty="0">
                <a:solidFill>
                  <a:schemeClr val="tx1"/>
                </a:solidFill>
                <a:latin typeface="+mn-lt"/>
              </a:rPr>
              <a:t>Constructors cannot specify return types</a:t>
            </a:r>
          </a:p>
          <a:p>
            <a:pPr lvl="1"/>
            <a:r>
              <a:rPr lang="en-US" sz="2400" dirty="0">
                <a:solidFill>
                  <a:schemeClr val="tx1"/>
                </a:solidFill>
                <a:latin typeface="+mn-lt"/>
              </a:rPr>
              <a:t>not even </a:t>
            </a:r>
            <a:r>
              <a:rPr lang="en-US" sz="2400" dirty="0">
                <a:solidFill>
                  <a:schemeClr val="tx1"/>
                </a:solidFill>
                <a:latin typeface="Consolas" panose="020B0609020204030204" pitchFamily="49" charset="0"/>
              </a:rPr>
              <a:t>void</a:t>
            </a:r>
            <a:r>
              <a:rPr lang="en-US" sz="2400" dirty="0">
                <a:solidFill>
                  <a:schemeClr val="tx1"/>
                </a:solidFill>
                <a:latin typeface="+mn-lt"/>
              </a:rPr>
              <a:t>.</a:t>
            </a:r>
          </a:p>
          <a:p>
            <a:r>
              <a:rPr lang="en-US" sz="2400" dirty="0">
                <a:solidFill>
                  <a:schemeClr val="tx1"/>
                </a:solidFill>
                <a:latin typeface="+mn-lt"/>
              </a:rPr>
              <a:t>Constructors cannot be declared </a:t>
            </a:r>
            <a:r>
              <a:rPr lang="en-US" sz="2400" dirty="0" smtClean="0">
                <a:solidFill>
                  <a:schemeClr val="tx1"/>
                </a:solidFill>
                <a:latin typeface="Consolas" panose="020B0609020204030204" pitchFamily="49" charset="0"/>
              </a:rPr>
              <a:t>const</a:t>
            </a:r>
            <a:endParaRPr lang="en-US" sz="2400" dirty="0">
              <a:solidFill>
                <a:schemeClr val="tx1"/>
              </a:solidFill>
              <a:latin typeface="Consolas" panose="020B0609020204030204" pitchFamily="49" charset="0"/>
            </a:endParaRPr>
          </a:p>
          <a:p>
            <a:pPr lvl="1"/>
            <a:r>
              <a:rPr lang="en-US" sz="2400" dirty="0">
                <a:solidFill>
                  <a:schemeClr val="tx1"/>
                </a:solidFill>
                <a:latin typeface="+mn-lt"/>
              </a:rPr>
              <a:t>Initializing an object modifies it.</a:t>
            </a:r>
          </a:p>
        </p:txBody>
      </p:sp>
    </p:spTree>
    <p:extLst>
      <p:ext uri="{BB962C8B-B14F-4D97-AF65-F5344CB8AC3E}">
        <p14:creationId xmlns:p14="http://schemas.microsoft.com/office/powerpoint/2010/main" val="25035844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3.4.1 Defining an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Constructor for Custom Object Initialization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type="body" idx="1"/>
          </p:nvPr>
        </p:nvSpPr>
        <p:spPr/>
        <p:txBody>
          <a:bodyPr/>
          <a:lstStyle/>
          <a:p>
            <a:r>
              <a:rPr lang="en-US" sz="2400" dirty="0" smtClean="0">
                <a:latin typeface="+mn-lt"/>
              </a:rPr>
              <a:t>Figure 3.4</a:t>
            </a:r>
            <a:r>
              <a:rPr lang="en-US" sz="2400" dirty="0">
                <a:latin typeface="+mn-lt"/>
              </a:rPr>
              <a:t>: Constructor and </a:t>
            </a:r>
            <a:r>
              <a:rPr lang="en-US" sz="2400" dirty="0">
                <a:solidFill>
                  <a:srgbClr val="000000"/>
                </a:solidFill>
                <a:latin typeface="Consolas" panose="020B0609020204030204" pitchFamily="49" charset="0"/>
              </a:rPr>
              <a:t>setName</a:t>
            </a:r>
            <a:r>
              <a:rPr lang="en-US" sz="2400" dirty="0">
                <a:solidFill>
                  <a:srgbClr val="000000"/>
                </a:solidFill>
                <a:latin typeface="+mn-lt"/>
              </a:rPr>
              <a:t> both have a parameter called </a:t>
            </a:r>
            <a:r>
              <a:rPr lang="en-US" sz="2400" dirty="0">
                <a:solidFill>
                  <a:srgbClr val="000000"/>
                </a:solidFill>
                <a:latin typeface="Consolas" panose="020B0609020204030204" pitchFamily="49" charset="0"/>
              </a:rPr>
              <a:t>accountName</a:t>
            </a:r>
            <a:r>
              <a:rPr lang="en-US" sz="2400" dirty="0">
                <a:solidFill>
                  <a:srgbClr val="000000"/>
                </a:solidFill>
                <a:latin typeface="+mn-lt"/>
              </a:rPr>
              <a:t>.</a:t>
            </a:r>
          </a:p>
          <a:p>
            <a:pPr lvl="1"/>
            <a:r>
              <a:rPr lang="en-US" sz="2400" dirty="0">
                <a:latin typeface="+mn-lt"/>
              </a:rPr>
              <a:t>Though their identifiers are identical, the parameter in line 8 is a local variable of the constructor that’s not visible to member function </a:t>
            </a:r>
            <a:r>
              <a:rPr lang="en-US" sz="2400" dirty="0">
                <a:solidFill>
                  <a:srgbClr val="000000"/>
                </a:solidFill>
                <a:latin typeface="Consolas" panose="020B0609020204030204" pitchFamily="49" charset="0"/>
              </a:rPr>
              <a:t>setName</a:t>
            </a:r>
            <a:r>
              <a:rPr lang="en-US" sz="2400" dirty="0">
                <a:solidFill>
                  <a:srgbClr val="000000"/>
                </a:solidFill>
                <a:latin typeface="+mn-lt"/>
              </a:rPr>
              <a:t>.</a:t>
            </a:r>
          </a:p>
          <a:p>
            <a:pPr lvl="1"/>
            <a:r>
              <a:rPr lang="en-US" sz="2400" dirty="0">
                <a:latin typeface="+mn-lt"/>
              </a:rPr>
              <a:t>Similarly, the parameter in line 14 is a local variable of </a:t>
            </a:r>
            <a:r>
              <a:rPr lang="en-US" sz="2400" dirty="0">
                <a:solidFill>
                  <a:srgbClr val="000000"/>
                </a:solidFill>
                <a:latin typeface="Consolas" panose="020B0609020204030204" pitchFamily="49" charset="0"/>
              </a:rPr>
              <a:t>setName</a:t>
            </a:r>
            <a:r>
              <a:rPr lang="en-US" sz="2400" dirty="0">
                <a:solidFill>
                  <a:srgbClr val="000000"/>
                </a:solidFill>
                <a:latin typeface="+mn-lt"/>
              </a:rPr>
              <a:t> that’s not visible to the constructor.</a:t>
            </a:r>
          </a:p>
          <a:p>
            <a:pPr lvl="1"/>
            <a:r>
              <a:rPr lang="en-US" sz="2400" dirty="0">
                <a:latin typeface="+mn-lt"/>
              </a:rPr>
              <a:t>Such visibility is called scope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714329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3.4.2 Initializing</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Objects When They’re </a:t>
            </a:r>
            <a:r>
              <a:rPr lang="en-US" dirty="0" smtClean="0">
                <a:solidFill>
                  <a:schemeClr val="tx2"/>
                </a:solidFill>
                <a:latin typeface="Times New Roman" panose="02020603050405020304" pitchFamily="18" charset="0"/>
                <a:cs typeface="Times New Roman" panose="02020603050405020304" pitchFamily="18" charset="0"/>
              </a:rPr>
              <a:t>Created </a:t>
            </a:r>
            <a:r>
              <a:rPr lang="en-US" sz="2000" b="0" dirty="0" smtClean="0">
                <a:solidFill>
                  <a:schemeClr val="tx2"/>
                </a:solidFill>
                <a:latin typeface="Times New Roman" panose="02020603050405020304" pitchFamily="18" charset="0"/>
                <a:cs typeface="Times New Roman" panose="02020603050405020304" pitchFamily="18" charset="0"/>
              </a:rPr>
              <a:t>(1 of 4)</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a:latin typeface="+mn-lt"/>
              </a:rPr>
              <a:t>When you create an object, C++ implicitly calls the class’s constructor to initialize that object.</a:t>
            </a:r>
          </a:p>
          <a:p>
            <a:r>
              <a:rPr lang="en-US" sz="2400" dirty="0">
                <a:latin typeface="+mn-lt"/>
              </a:rPr>
              <a:t>If the constructor has parameters, you place the corresponding arguments in braces, </a:t>
            </a:r>
            <a:r>
              <a:rPr lang="en-US" sz="2400" dirty="0">
                <a:solidFill>
                  <a:srgbClr val="000000"/>
                </a:solidFill>
                <a:latin typeface="Consolas" panose="020B0609020204030204" pitchFamily="49" charset="0"/>
              </a:rPr>
              <a:t>{</a:t>
            </a:r>
            <a:r>
              <a:rPr lang="en-US" sz="2400" dirty="0">
                <a:solidFill>
                  <a:srgbClr val="000000"/>
                </a:solidFill>
                <a:latin typeface="+mn-lt"/>
              </a:rPr>
              <a:t> and </a:t>
            </a:r>
            <a:r>
              <a:rPr lang="en-US" sz="2400" dirty="0">
                <a:solidFill>
                  <a:srgbClr val="000000"/>
                </a:solidFill>
                <a:latin typeface="Consolas" panose="020B0609020204030204" pitchFamily="49" charset="0"/>
              </a:rPr>
              <a:t>}</a:t>
            </a:r>
            <a:r>
              <a:rPr lang="en-US" sz="2400" dirty="0">
                <a:solidFill>
                  <a:srgbClr val="000000"/>
                </a:solidFill>
                <a:latin typeface="+mn-lt"/>
              </a:rPr>
              <a:t>, to the right of the object’s variable name.</a:t>
            </a:r>
          </a:p>
          <a:p>
            <a:r>
              <a:rPr lang="en-US" sz="2400" dirty="0">
                <a:latin typeface="+mn-lt"/>
              </a:rPr>
              <a:t>Lines 15–16 use each object’s </a:t>
            </a:r>
            <a:r>
              <a:rPr lang="en-US" sz="2400" dirty="0">
                <a:solidFill>
                  <a:srgbClr val="000000"/>
                </a:solidFill>
                <a:latin typeface="Consolas" panose="020B0609020204030204" pitchFamily="49" charset="0"/>
              </a:rPr>
              <a:t>getNam</a:t>
            </a:r>
            <a:r>
              <a:rPr lang="en-US" sz="2400" dirty="0">
                <a:solidFill>
                  <a:srgbClr val="000000"/>
                </a:solidFill>
                <a:latin typeface="+mn-lt"/>
              </a:rPr>
              <a:t>e member function to obtain the names and show that they were initialized when the objects were created.</a:t>
            </a:r>
          </a:p>
          <a:p>
            <a:r>
              <a:rPr lang="en-US" sz="2400" dirty="0">
                <a:latin typeface="+mn-lt"/>
              </a:rPr>
              <a:t>The output shows different names, confirming that each </a:t>
            </a:r>
            <a:r>
              <a:rPr lang="en-US" sz="2400" dirty="0">
                <a:solidFill>
                  <a:srgbClr val="000000"/>
                </a:solidFill>
                <a:latin typeface="Consolas" panose="020B0609020204030204" pitchFamily="49" charset="0"/>
              </a:rPr>
              <a:t>Account</a:t>
            </a:r>
            <a:r>
              <a:rPr lang="en-US" sz="2400" dirty="0">
                <a:solidFill>
                  <a:srgbClr val="000000"/>
                </a:solidFill>
                <a:latin typeface="+mn-lt"/>
              </a:rPr>
              <a:t> maintains its own </a:t>
            </a:r>
            <a:r>
              <a:rPr lang="en-US" sz="2400" dirty="0">
                <a:solidFill>
                  <a:srgbClr val="000000"/>
                </a:solidFill>
                <a:latin typeface="Consolas" panose="020B0609020204030204" pitchFamily="49" charset="0"/>
              </a:rPr>
              <a:t>name</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3071537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smtClean="0"/>
              <a:t>(3 </a:t>
            </a:r>
            <a:r>
              <a:rPr lang="en-US" sz="2000" b="0" dirty="0"/>
              <a:t>of </a:t>
            </a:r>
            <a:r>
              <a:rPr lang="en-US" sz="2000" b="0" dirty="0" smtClean="0"/>
              <a:t>4)</a:t>
            </a:r>
            <a:endParaRPr lang="en-US" dirty="0"/>
          </a:p>
        </p:txBody>
      </p:sp>
      <p:sp>
        <p:nvSpPr>
          <p:cNvPr id="3" name="Text Placeholder 2"/>
          <p:cNvSpPr>
            <a:spLocks noGrp="1"/>
          </p:cNvSpPr>
          <p:nvPr>
            <p:ph type="body" idx="1"/>
          </p:nvPr>
        </p:nvSpPr>
        <p:spPr>
          <a:xfrm>
            <a:off x="457200" y="1600200"/>
            <a:ext cx="8229600" cy="4525963"/>
          </a:xfrm>
        </p:spPr>
        <p:txBody>
          <a:bodyPr/>
          <a:lstStyle/>
          <a:p>
            <a:pPr marL="0" indent="0">
              <a:buNone/>
            </a:pPr>
            <a:r>
              <a:rPr lang="en-US" sz="2400" b="1" dirty="0">
                <a:solidFill>
                  <a:schemeClr val="tx2"/>
                </a:solidFill>
                <a:latin typeface="+mn-lt"/>
              </a:rPr>
              <a:t>3.4</a:t>
            </a:r>
            <a:r>
              <a:rPr lang="en-US" sz="2400" b="1" dirty="0">
                <a:latin typeface="+mn-lt"/>
              </a:rPr>
              <a:t> </a:t>
            </a:r>
            <a:r>
              <a:rPr lang="en-US" sz="2400" dirty="0">
                <a:latin typeface="Consolas" panose="020B0609020204030204" pitchFamily="49" charset="0"/>
              </a:rPr>
              <a:t>Account</a:t>
            </a:r>
            <a:r>
              <a:rPr lang="en-US" sz="2400" dirty="0">
                <a:latin typeface="+mn-lt"/>
              </a:rPr>
              <a:t> Class: Initializing </a:t>
            </a:r>
            <a:r>
              <a:rPr lang="en-US" sz="2400" dirty="0" smtClean="0">
                <a:latin typeface="+mn-lt"/>
              </a:rPr>
              <a:t>Objects with Constructors</a:t>
            </a:r>
          </a:p>
          <a:p>
            <a:pPr marL="741600" lvl="1" indent="-284400">
              <a:buNone/>
            </a:pPr>
            <a:r>
              <a:rPr lang="en-US" sz="2400" dirty="0" smtClean="0">
                <a:solidFill>
                  <a:schemeClr val="tx2"/>
                </a:solidFill>
                <a:latin typeface="+mn-lt"/>
              </a:rPr>
              <a:t>3.4.1</a:t>
            </a:r>
            <a:r>
              <a:rPr lang="en-US" sz="2400" dirty="0" smtClean="0">
                <a:latin typeface="+mn-lt"/>
              </a:rPr>
              <a:t> </a:t>
            </a:r>
            <a:r>
              <a:rPr lang="en-US" sz="2400" dirty="0">
                <a:latin typeface="+mn-lt"/>
              </a:rPr>
              <a:t>Defining an </a:t>
            </a:r>
            <a:r>
              <a:rPr lang="en-US" sz="2400" dirty="0">
                <a:latin typeface="Consolas" panose="020B0609020204030204" pitchFamily="49" charset="0"/>
              </a:rPr>
              <a:t>Account</a:t>
            </a:r>
            <a:r>
              <a:rPr lang="en-US" sz="2400" dirty="0">
                <a:latin typeface="+mn-lt"/>
              </a:rPr>
              <a:t> Constructor </a:t>
            </a:r>
            <a:r>
              <a:rPr lang="en-US" sz="2400" dirty="0" smtClean="0">
                <a:latin typeface="+mn-lt"/>
              </a:rPr>
              <a:t>for Custom </a:t>
            </a:r>
            <a:r>
              <a:rPr lang="en-US" sz="2400" dirty="0">
                <a:latin typeface="+mn-lt"/>
              </a:rPr>
              <a:t>Object Initialization</a:t>
            </a:r>
          </a:p>
          <a:p>
            <a:pPr marL="741600" lvl="1" indent="-284400">
              <a:buNone/>
            </a:pPr>
            <a:r>
              <a:rPr lang="en-US" sz="2400" dirty="0">
                <a:solidFill>
                  <a:schemeClr val="tx2"/>
                </a:solidFill>
                <a:latin typeface="+mn-lt"/>
              </a:rPr>
              <a:t>3.4.2</a:t>
            </a:r>
            <a:r>
              <a:rPr lang="en-US" sz="2400" dirty="0">
                <a:latin typeface="+mn-lt"/>
              </a:rPr>
              <a:t> Initializing </a:t>
            </a:r>
            <a:r>
              <a:rPr lang="en-US" sz="2400" dirty="0">
                <a:latin typeface="Consolas" panose="020B0609020204030204" pitchFamily="49" charset="0"/>
              </a:rPr>
              <a:t>Account</a:t>
            </a:r>
            <a:r>
              <a:rPr lang="en-US" sz="2400" dirty="0">
                <a:latin typeface="+mn-lt"/>
              </a:rPr>
              <a:t> Objects </a:t>
            </a:r>
            <a:r>
              <a:rPr lang="en-US" sz="2400" dirty="0" smtClean="0">
                <a:latin typeface="+mn-lt"/>
              </a:rPr>
              <a:t>When They’re </a:t>
            </a:r>
            <a:r>
              <a:rPr lang="en-US" sz="2400" dirty="0">
                <a:latin typeface="+mn-lt"/>
              </a:rPr>
              <a:t>Created</a:t>
            </a:r>
          </a:p>
          <a:p>
            <a:pPr marL="741600" lvl="1" indent="-284400">
              <a:buNone/>
            </a:pPr>
            <a:r>
              <a:rPr lang="en-US" sz="2400" dirty="0">
                <a:solidFill>
                  <a:schemeClr val="tx2"/>
                </a:solidFill>
                <a:latin typeface="+mn-lt"/>
              </a:rPr>
              <a:t>3.4.3</a:t>
            </a:r>
            <a:r>
              <a:rPr lang="en-US" sz="2400" dirty="0">
                <a:latin typeface="+mn-lt"/>
              </a:rPr>
              <a:t> </a:t>
            </a:r>
            <a:r>
              <a:rPr lang="en-US" sz="2400" dirty="0">
                <a:latin typeface="Consolas" panose="020B0609020204030204" pitchFamily="49" charset="0"/>
              </a:rPr>
              <a:t>Account</a:t>
            </a:r>
            <a:r>
              <a:rPr lang="en-US" sz="2400" dirty="0">
                <a:latin typeface="+mn-lt"/>
              </a:rPr>
              <a:t>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Class Diagram with </a:t>
            </a:r>
            <a:r>
              <a:rPr lang="en-US" sz="2400" dirty="0" smtClean="0">
                <a:latin typeface="+mn-lt"/>
              </a:rPr>
              <a:t>a Constructor</a:t>
            </a:r>
            <a:endParaRPr lang="en-US" sz="2400" dirty="0">
              <a:latin typeface="+mn-lt"/>
            </a:endParaRPr>
          </a:p>
          <a:p>
            <a:pPr marL="0" indent="0">
              <a:buNone/>
            </a:pPr>
            <a:r>
              <a:rPr lang="en-US" sz="2400" b="1" dirty="0">
                <a:solidFill>
                  <a:schemeClr val="tx2"/>
                </a:solidFill>
                <a:latin typeface="+mn-lt"/>
              </a:rPr>
              <a:t>3.5</a:t>
            </a:r>
            <a:r>
              <a:rPr lang="en-US" sz="2400" b="1" dirty="0">
                <a:latin typeface="+mn-lt"/>
              </a:rPr>
              <a:t> </a:t>
            </a:r>
            <a:r>
              <a:rPr lang="en-US" sz="2400" dirty="0">
                <a:latin typeface="+mn-lt"/>
              </a:rPr>
              <a:t>Software Engineering with </a:t>
            </a:r>
            <a:r>
              <a:rPr lang="en-US" sz="2400" b="1" dirty="0">
                <a:latin typeface="+mn-lt"/>
              </a:rPr>
              <a:t>Set</a:t>
            </a:r>
            <a:r>
              <a:rPr lang="en-US" sz="2400" i="1" dirty="0">
                <a:latin typeface="+mn-lt"/>
              </a:rPr>
              <a:t> </a:t>
            </a:r>
            <a:r>
              <a:rPr lang="en-US" sz="2400" dirty="0" smtClean="0">
                <a:latin typeface="+mn-lt"/>
              </a:rPr>
              <a:t>and </a:t>
            </a:r>
            <a:r>
              <a:rPr lang="en-US" sz="2400" b="1" dirty="0" smtClean="0">
                <a:latin typeface="+mn-lt"/>
              </a:rPr>
              <a:t>Get</a:t>
            </a:r>
            <a:r>
              <a:rPr lang="en-US" sz="2400" i="1" dirty="0" smtClean="0">
                <a:latin typeface="+mn-lt"/>
              </a:rPr>
              <a:t> </a:t>
            </a:r>
            <a:r>
              <a:rPr lang="en-US" sz="2400" dirty="0">
                <a:latin typeface="+mn-lt"/>
              </a:rPr>
              <a:t>Member </a:t>
            </a:r>
            <a:r>
              <a:rPr lang="en-US" sz="2400" dirty="0" smtClean="0">
                <a:latin typeface="+mn-lt"/>
              </a:rPr>
              <a:t>Functions</a:t>
            </a:r>
          </a:p>
          <a:p>
            <a:pPr marL="0" indent="0">
              <a:buNone/>
            </a:pPr>
            <a:r>
              <a:rPr lang="en-US" sz="2400" b="1" dirty="0">
                <a:solidFill>
                  <a:schemeClr val="tx2"/>
                </a:solidFill>
                <a:latin typeface="+mn-lt"/>
              </a:rPr>
              <a:t>3.6</a:t>
            </a:r>
            <a:r>
              <a:rPr lang="en-US" sz="2400" b="1" dirty="0">
                <a:latin typeface="+mn-lt"/>
              </a:rPr>
              <a:t> </a:t>
            </a:r>
            <a:r>
              <a:rPr lang="en-US" sz="2400" dirty="0">
                <a:latin typeface="Consolas" panose="020B0609020204030204" pitchFamily="49" charset="0"/>
              </a:rPr>
              <a:t>Account</a:t>
            </a:r>
            <a:r>
              <a:rPr lang="en-US" sz="2400" dirty="0">
                <a:latin typeface="+mn-lt"/>
              </a:rPr>
              <a:t> Class with a Balance; Data Validation</a:t>
            </a:r>
          </a:p>
          <a:p>
            <a:pPr marL="740664" lvl="1" indent="-284400">
              <a:buNone/>
            </a:pPr>
            <a:r>
              <a:rPr lang="en-US" sz="2400" dirty="0">
                <a:solidFill>
                  <a:schemeClr val="tx2"/>
                </a:solidFill>
                <a:latin typeface="+mn-lt"/>
              </a:rPr>
              <a:t>3.6.1</a:t>
            </a:r>
            <a:r>
              <a:rPr lang="en-US" sz="2400" dirty="0">
                <a:latin typeface="+mn-lt"/>
              </a:rPr>
              <a:t> Data Member </a:t>
            </a:r>
            <a:r>
              <a:rPr lang="en-US" sz="2400" dirty="0" smtClean="0">
                <a:latin typeface="Consolas" panose="020B0609020204030204" pitchFamily="49" charset="0"/>
              </a:rPr>
              <a:t>balance</a:t>
            </a:r>
            <a:endParaRPr lang="en-US" sz="2400" dirty="0">
              <a:latin typeface="Consolas" panose="020B0609020204030204" pitchFamily="49" charset="0"/>
            </a:endParaRPr>
          </a:p>
        </p:txBody>
      </p:sp>
    </p:spTree>
    <p:extLst>
      <p:ext uri="{BB962C8B-B14F-4D97-AF65-F5344CB8AC3E}">
        <p14:creationId xmlns:p14="http://schemas.microsoft.com/office/powerpoint/2010/main" val="31659625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03960"/>
          </a:xfrm>
        </p:spPr>
        <p:txBody>
          <a:bodyPr anchor="ctr"/>
          <a:lstStyle/>
          <a:p>
            <a:r>
              <a:rPr lang="en-US" sz="2800" dirty="0" smtClean="0"/>
              <a:t>Figure </a:t>
            </a:r>
            <a:r>
              <a:rPr lang="en-US" sz="2800" dirty="0"/>
              <a:t>3.5 Using the </a:t>
            </a:r>
            <a:r>
              <a:rPr lang="en-US" sz="2800" dirty="0">
                <a:latin typeface="Consolas" panose="020B0609020204030204" pitchFamily="49" charset="0"/>
              </a:rPr>
              <a:t>Account</a:t>
            </a:r>
            <a:r>
              <a:rPr lang="en-US" sz="2800" dirty="0"/>
              <a:t> Constructor to Initialize the </a:t>
            </a:r>
            <a:r>
              <a:rPr lang="en-US" sz="2800" dirty="0">
                <a:latin typeface="Consolas" panose="020B0609020204030204" pitchFamily="49" charset="0"/>
              </a:rPr>
              <a:t>Name</a:t>
            </a:r>
            <a:r>
              <a:rPr lang="en-US" sz="2800" dirty="0"/>
              <a:t> Data Member at the Time Each Account Object Is </a:t>
            </a:r>
            <a:r>
              <a:rPr lang="en-US" sz="2800" dirty="0" smtClean="0"/>
              <a:t>Created</a:t>
            </a:r>
            <a:endParaRPr lang="en-US" sz="2800" dirty="0"/>
          </a:p>
        </p:txBody>
      </p:sp>
      <p:pic>
        <p:nvPicPr>
          <p:cNvPr id="4" name="Picture 3" descr="Computer code has 17 lines. The lines read as follows. Line 1. forward slash forward slash F i g period 3 period 5 colon Account Test period c p p. Line 2. forward slash forward slash Using the Account constructor to initialize the name data. Line 3. forward slash forward slash member at the time each Account object is created period. Line 4. dash include left angle bracket i o stream right angle bracket. Line 5. dash include double quote Account period h double quote. Line 6. blank. Line 7. using namespace s t d semicolon. Line 8. blank. Line 9. i n t main left parenthesis right parenthesis left brace. Line 10, indented once. 10 forward slash forward slash create two Account objects. Line 11, indented once. Account account1 left brace double quote Jane Green double quote right brace semicolon. Line 12, indented once. Account account2 left brace double quote John Blue double quote right brace semicolon. Line 11 and Line 12 are highlighted. Line 13. blank. Line 14, indented once. forward slash forward slash display initial value of name for each Account. Line 15, indented once. c out left angle bracket left angle bracket double quote account1 name is colon double quote left angle bracket left angle bracket account 1 period get Name left parenthesis right parenthesis left angle bracket left angle bracket end l semicolon. Line 16, indented once. c out left angle bracket left angle bracket double quote account2 name is colon double quote left angle bracket left angle bracket account2 period get Name left parenthesis right parenthesis left angle bracket left angle bracket end l semicolon. Line 17. right brace. Corresponding output has 2 lines. The lines read as follows. Line 1. account 1 name is colon Jane Green. Line. account 2 name is colon John Blu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10" y="1733364"/>
            <a:ext cx="7876180" cy="4527463"/>
          </a:xfrm>
          <a:prstGeom prst="rect">
            <a:avLst/>
          </a:prstGeom>
        </p:spPr>
      </p:pic>
    </p:spTree>
    <p:extLst>
      <p:ext uri="{BB962C8B-B14F-4D97-AF65-F5344CB8AC3E}">
        <p14:creationId xmlns:p14="http://schemas.microsoft.com/office/powerpoint/2010/main" val="31409233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3.4.2 Initializing</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Objects When They’re Created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idx="1"/>
          </p:nvPr>
        </p:nvSpPr>
        <p:spPr>
          <a:xfrm>
            <a:off x="457200" y="1600200"/>
            <a:ext cx="8229600" cy="471791"/>
          </a:xfrm>
        </p:spPr>
        <p:txBody>
          <a:bodyPr/>
          <a:lstStyle/>
          <a:p>
            <a:pPr indent="-256032"/>
            <a:r>
              <a:rPr lang="en-US" sz="2400" dirty="0">
                <a:latin typeface="+mn-lt"/>
              </a:rPr>
              <a:t>Recall that line 10 of </a:t>
            </a:r>
            <a:r>
              <a:rPr lang="en-US" sz="2400" dirty="0" smtClean="0">
                <a:latin typeface="+mn-lt"/>
              </a:rPr>
              <a:t>Figure 3.1</a:t>
            </a:r>
            <a:endParaRPr lang="en-US" sz="2400" dirty="0">
              <a:latin typeface="+mn-lt"/>
            </a:endParaRPr>
          </a:p>
        </p:txBody>
      </p:sp>
      <p:sp>
        <p:nvSpPr>
          <p:cNvPr id="4" name="Content Placeholder 3"/>
          <p:cNvSpPr>
            <a:spLocks noGrp="1"/>
          </p:cNvSpPr>
          <p:nvPr>
            <p:ph idx="13"/>
          </p:nvPr>
        </p:nvSpPr>
        <p:spPr>
          <a:xfrm>
            <a:off x="457200" y="2247089"/>
            <a:ext cx="8229600" cy="3657600"/>
          </a:xfrm>
        </p:spPr>
        <p:txBody>
          <a:bodyPr/>
          <a:lstStyle/>
          <a:p>
            <a:pPr marL="392113" lvl="1" indent="0">
              <a:buNone/>
            </a:pPr>
            <a:r>
              <a:rPr lang="en-US" sz="2400" dirty="0">
                <a:solidFill>
                  <a:srgbClr val="000000"/>
                </a:solidFill>
                <a:latin typeface="Consolas" panose="020B0609020204030204" pitchFamily="49" charset="0"/>
              </a:rPr>
              <a:t>Account myAccount</a:t>
            </a:r>
            <a:r>
              <a:rPr lang="en-US" sz="2400" dirty="0">
                <a:solidFill>
                  <a:srgbClr val="000000"/>
                </a:solidFill>
              </a:rPr>
              <a:t>;</a:t>
            </a:r>
          </a:p>
          <a:p>
            <a:pPr indent="-256032"/>
            <a:r>
              <a:rPr lang="en-US" sz="2400" dirty="0">
                <a:latin typeface="+mn-lt"/>
              </a:rPr>
              <a:t>creates an </a:t>
            </a:r>
            <a:r>
              <a:rPr lang="en-US" sz="2400" dirty="0">
                <a:solidFill>
                  <a:srgbClr val="000000"/>
                </a:solidFill>
                <a:latin typeface="Consolas" panose="020B0609020204030204" pitchFamily="49" charset="0"/>
              </a:rPr>
              <a:t>Account</a:t>
            </a:r>
            <a:r>
              <a:rPr lang="en-US" sz="2400" dirty="0">
                <a:solidFill>
                  <a:srgbClr val="000000"/>
                </a:solidFill>
                <a:latin typeface="+mn-lt"/>
              </a:rPr>
              <a:t> object without placing braces to the right of the object’s variable name.</a:t>
            </a:r>
          </a:p>
          <a:p>
            <a:pPr indent="-256032"/>
            <a:r>
              <a:rPr lang="en-US" sz="2400" dirty="0">
                <a:latin typeface="+mn-lt"/>
              </a:rPr>
              <a:t>In this case, C++ implicitly calls the class’s </a:t>
            </a:r>
            <a:r>
              <a:rPr lang="en-US" sz="2400" b="1" dirty="0">
                <a:solidFill>
                  <a:schemeClr val="bg2"/>
                </a:solidFill>
                <a:latin typeface="+mn-lt"/>
              </a:rPr>
              <a:t>default constructor.</a:t>
            </a:r>
          </a:p>
          <a:p>
            <a:pPr indent="-256032"/>
            <a:r>
              <a:rPr lang="en-US" sz="2400" dirty="0">
                <a:latin typeface="+mn-lt"/>
              </a:rPr>
              <a:t>In any class that does not explicitly define a constructor, the compiler provides a default constructor with no parameters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4251338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3.4.2 Initializing</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Objects When They’re Created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type="body" idx="1"/>
          </p:nvPr>
        </p:nvSpPr>
        <p:spPr/>
        <p:txBody>
          <a:bodyPr/>
          <a:lstStyle/>
          <a:p>
            <a:r>
              <a:rPr lang="en-US" sz="2400" dirty="0">
                <a:latin typeface="+mn-lt"/>
              </a:rPr>
              <a:t>The default constructor does not initialize the class’s fundamental-type data members, but does call the default constructor for each data member that’s an object of another class.</a:t>
            </a:r>
          </a:p>
          <a:p>
            <a:pPr lvl="1"/>
            <a:r>
              <a:rPr lang="en-US" sz="2400" dirty="0">
                <a:latin typeface="+mn-lt"/>
              </a:rPr>
              <a:t>In the </a:t>
            </a:r>
            <a:r>
              <a:rPr lang="en-US" sz="2400" dirty="0">
                <a:solidFill>
                  <a:srgbClr val="000000"/>
                </a:solidFill>
                <a:latin typeface="Consolas" panose="020B0609020204030204" pitchFamily="49" charset="0"/>
              </a:rPr>
              <a:t>Account</a:t>
            </a:r>
            <a:r>
              <a:rPr lang="en-US" sz="2400" dirty="0">
                <a:solidFill>
                  <a:srgbClr val="000000"/>
                </a:solidFill>
                <a:latin typeface="+mn-lt"/>
              </a:rPr>
              <a:t> class of </a:t>
            </a:r>
            <a:r>
              <a:rPr lang="en-US" sz="2400" dirty="0" smtClean="0">
                <a:solidFill>
                  <a:srgbClr val="000000"/>
                </a:solidFill>
                <a:latin typeface="+mn-lt"/>
              </a:rPr>
              <a:t>Figure 3.2</a:t>
            </a:r>
            <a:r>
              <a:rPr lang="en-US" sz="2400" dirty="0">
                <a:solidFill>
                  <a:srgbClr val="000000"/>
                </a:solidFill>
                <a:latin typeface="+mn-lt"/>
              </a:rPr>
              <a:t>, the class’s default constructor calls class </a:t>
            </a:r>
            <a:r>
              <a:rPr lang="en-US" sz="2400" dirty="0">
                <a:solidFill>
                  <a:srgbClr val="000000"/>
                </a:solidFill>
                <a:latin typeface="Consolas" panose="020B0609020204030204" pitchFamily="49" charset="0"/>
              </a:rPr>
              <a:t>string</a:t>
            </a:r>
            <a:r>
              <a:rPr lang="en-US" sz="2400" dirty="0">
                <a:solidFill>
                  <a:srgbClr val="000000"/>
                </a:solidFill>
                <a:latin typeface="+mn-lt"/>
              </a:rPr>
              <a:t>’s default constructor to initialize the data member name to the empty </a:t>
            </a:r>
            <a:r>
              <a:rPr lang="en-US" sz="2400" dirty="0">
                <a:solidFill>
                  <a:srgbClr val="000000"/>
                </a:solidFill>
                <a:latin typeface="Consolas" panose="020B0609020204030204" pitchFamily="49" charset="0"/>
              </a:rPr>
              <a:t>string</a:t>
            </a:r>
            <a:r>
              <a:rPr lang="en-US" sz="2400" dirty="0">
                <a:solidFill>
                  <a:srgbClr val="000000"/>
                </a:solidFill>
                <a:latin typeface="+mn-lt"/>
              </a:rPr>
              <a:t>.</a:t>
            </a:r>
          </a:p>
          <a:p>
            <a:r>
              <a:rPr lang="en-US" sz="2400" dirty="0">
                <a:latin typeface="+mn-lt"/>
              </a:rPr>
              <a:t>An uninitialized fundamental-type variable contains an undefined (“garbage”) value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6508465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3.4.2 Initializing</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Objects When They’re Created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type="body" idx="1"/>
          </p:nvPr>
        </p:nvSpPr>
        <p:spPr/>
        <p:txBody>
          <a:bodyPr/>
          <a:lstStyle/>
          <a:p>
            <a:r>
              <a:rPr lang="en-US" sz="2400" dirty="0">
                <a:latin typeface="+mn-lt"/>
              </a:rPr>
              <a:t>There’s no default constructor in a class that defines a constructor</a:t>
            </a:r>
          </a:p>
          <a:p>
            <a:r>
              <a:rPr lang="en-US" sz="2400" dirty="0">
                <a:latin typeface="+mn-lt"/>
              </a:rPr>
              <a:t>If you define a custom constructor for a class, the compiler will not create a default constructor for that class.</a:t>
            </a:r>
          </a:p>
          <a:p>
            <a:pPr lvl="1"/>
            <a:r>
              <a:rPr lang="en-US" sz="2400" dirty="0">
                <a:latin typeface="+mn-lt"/>
              </a:rPr>
              <a:t>We’ll show later that C++11 allows you to force the compiler to create the default constructor even if you’ve defined non-default constructors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4709323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Observation 3.1</a:t>
            </a:r>
          </a:p>
        </p:txBody>
      </p:sp>
      <p:sp>
        <p:nvSpPr>
          <p:cNvPr id="3" name="Text Placeholder 2"/>
          <p:cNvSpPr>
            <a:spLocks noGrp="1"/>
          </p:cNvSpPr>
          <p:nvPr>
            <p:ph type="body" idx="1"/>
          </p:nvPr>
        </p:nvSpPr>
        <p:spPr/>
        <p:txBody>
          <a:bodyPr/>
          <a:lstStyle/>
          <a:p>
            <a:pPr marL="0" indent="0">
              <a:buNone/>
            </a:pPr>
            <a:r>
              <a:rPr lang="en-US" sz="2400" dirty="0">
                <a:latin typeface="+mn-lt"/>
              </a:rPr>
              <a:t>Unless default initialization of your class’s data members is acceptable, you </a:t>
            </a:r>
            <a:r>
              <a:rPr lang="en-US" sz="2400" dirty="0" smtClean="0">
                <a:latin typeface="+mn-lt"/>
              </a:rPr>
              <a:t>should generally </a:t>
            </a:r>
            <a:r>
              <a:rPr lang="en-US" sz="2400" dirty="0">
                <a:latin typeface="+mn-lt"/>
              </a:rPr>
              <a:t>provide a custom constructor to ensure that your data members are </a:t>
            </a:r>
            <a:r>
              <a:rPr lang="en-US" sz="2400" dirty="0" smtClean="0">
                <a:latin typeface="+mn-lt"/>
              </a:rPr>
              <a:t>properly initialized </a:t>
            </a:r>
            <a:r>
              <a:rPr lang="en-US" sz="2400" dirty="0">
                <a:latin typeface="+mn-lt"/>
              </a:rPr>
              <a:t>with meaningful values when each new object of your class is created.</a:t>
            </a:r>
          </a:p>
        </p:txBody>
      </p:sp>
    </p:spTree>
    <p:extLst>
      <p:ext uri="{BB962C8B-B14F-4D97-AF65-F5344CB8AC3E}">
        <p14:creationId xmlns:p14="http://schemas.microsoft.com/office/powerpoint/2010/main" val="34711355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3.4.3</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smtClean="0">
                <a:solidFill>
                  <a:schemeClr val="tx2"/>
                </a:solidFill>
                <a:latin typeface="Times New Roman" panose="02020603050405020304" pitchFamily="18" charset="0"/>
                <a:cs typeface="Times New Roman" panose="02020603050405020304" pitchFamily="18" charset="0"/>
              </a:rPr>
              <a:t>U</a:t>
            </a:r>
            <a:r>
              <a:rPr lang="en-US" sz="100" dirty="0" smtClean="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M</a:t>
            </a:r>
            <a:r>
              <a:rPr lang="en-US" sz="100" dirty="0" smtClean="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L </a:t>
            </a:r>
            <a:r>
              <a:rPr lang="en-US" dirty="0">
                <a:solidFill>
                  <a:schemeClr val="tx2"/>
                </a:solidFill>
                <a:latin typeface="Times New Roman" panose="02020603050405020304" pitchFamily="18" charset="0"/>
                <a:cs typeface="Times New Roman" panose="02020603050405020304" pitchFamily="18" charset="0"/>
              </a:rPr>
              <a:t>Class Diagram with a Constructor</a:t>
            </a:r>
          </a:p>
        </p:txBody>
      </p:sp>
      <p:sp>
        <p:nvSpPr>
          <p:cNvPr id="3" name="Text Placeholder 2"/>
          <p:cNvSpPr>
            <a:spLocks noGrp="1"/>
          </p:cNvSpPr>
          <p:nvPr>
            <p:ph type="body" idx="1"/>
          </p:nvPr>
        </p:nvSpPr>
        <p:spPr/>
        <p:txBody>
          <a:bodyPr/>
          <a:lstStyle/>
          <a:p>
            <a:r>
              <a:rPr lang="en-US" sz="2400" dirty="0">
                <a:solidFill>
                  <a:schemeClr val="tx1"/>
                </a:solidFill>
                <a:latin typeface="+mn-lt"/>
              </a:rPr>
              <a:t>The </a:t>
            </a:r>
            <a:r>
              <a:rPr lang="en-US" sz="2400" dirty="0" smtClean="0">
                <a:solidFill>
                  <a:schemeClr val="tx1"/>
                </a:solidFill>
                <a:latin typeface="+mn-lt"/>
              </a:rPr>
              <a:t>U</a:t>
            </a:r>
            <a:r>
              <a:rPr lang="en-US" sz="100" dirty="0" smtClean="0">
                <a:solidFill>
                  <a:schemeClr val="tx1"/>
                </a:solidFill>
                <a:latin typeface="+mn-lt"/>
              </a:rPr>
              <a:t> </a:t>
            </a:r>
            <a:r>
              <a:rPr lang="en-US" sz="2400" dirty="0" smtClean="0">
                <a:solidFill>
                  <a:schemeClr val="tx1"/>
                </a:solidFill>
                <a:latin typeface="+mn-lt"/>
              </a:rPr>
              <a:t>M</a:t>
            </a:r>
            <a:r>
              <a:rPr lang="en-US" sz="100" dirty="0" smtClean="0">
                <a:solidFill>
                  <a:schemeClr val="tx1"/>
                </a:solidFill>
                <a:latin typeface="+mn-lt"/>
              </a:rPr>
              <a:t> </a:t>
            </a:r>
            <a:r>
              <a:rPr lang="en-US" sz="2400" dirty="0" smtClean="0">
                <a:solidFill>
                  <a:schemeClr val="tx1"/>
                </a:solidFill>
                <a:latin typeface="+mn-lt"/>
              </a:rPr>
              <a:t>L </a:t>
            </a:r>
            <a:r>
              <a:rPr lang="en-US" sz="2400" dirty="0">
                <a:solidFill>
                  <a:schemeClr val="tx1"/>
                </a:solidFill>
                <a:latin typeface="+mn-lt"/>
              </a:rPr>
              <a:t>class diagram of </a:t>
            </a:r>
            <a:r>
              <a:rPr lang="en-US" sz="2400" dirty="0" smtClean="0">
                <a:solidFill>
                  <a:schemeClr val="tx1"/>
                </a:solidFill>
                <a:latin typeface="+mn-lt"/>
              </a:rPr>
              <a:t>Figure 3.6 </a:t>
            </a:r>
            <a:r>
              <a:rPr lang="en-US" sz="2400" dirty="0">
                <a:solidFill>
                  <a:schemeClr val="tx1"/>
                </a:solidFill>
                <a:latin typeface="+mn-lt"/>
              </a:rPr>
              <a:t>models class </a:t>
            </a:r>
            <a:r>
              <a:rPr lang="en-US" sz="2400" dirty="0">
                <a:solidFill>
                  <a:schemeClr val="tx1"/>
                </a:solidFill>
                <a:latin typeface="Consolas" panose="020B0609020204030204" pitchFamily="49" charset="0"/>
              </a:rPr>
              <a:t>Account</a:t>
            </a:r>
            <a:r>
              <a:rPr lang="en-US" sz="2400" dirty="0">
                <a:solidFill>
                  <a:schemeClr val="tx1"/>
                </a:solidFill>
                <a:latin typeface="+mn-lt"/>
              </a:rPr>
              <a:t> of </a:t>
            </a:r>
            <a:r>
              <a:rPr lang="en-US" sz="2400" dirty="0" smtClean="0">
                <a:solidFill>
                  <a:schemeClr val="tx1"/>
                </a:solidFill>
                <a:latin typeface="+mn-lt"/>
              </a:rPr>
              <a:t>Figure 3.4</a:t>
            </a:r>
            <a:r>
              <a:rPr lang="en-US" sz="2400" dirty="0">
                <a:solidFill>
                  <a:schemeClr val="tx1"/>
                </a:solidFill>
                <a:latin typeface="+mn-lt"/>
              </a:rPr>
              <a:t>, which has a constructor with a </a:t>
            </a:r>
            <a:r>
              <a:rPr lang="en-US" sz="2400" dirty="0">
                <a:solidFill>
                  <a:schemeClr val="tx1"/>
                </a:solidFill>
                <a:latin typeface="Consolas" panose="020B0609020204030204" pitchFamily="49" charset="0"/>
              </a:rPr>
              <a:t>string</a:t>
            </a:r>
            <a:r>
              <a:rPr lang="en-US" sz="2400" dirty="0">
                <a:solidFill>
                  <a:schemeClr val="tx1"/>
                </a:solidFill>
                <a:latin typeface="+mn-lt"/>
              </a:rPr>
              <a:t> </a:t>
            </a:r>
            <a:r>
              <a:rPr lang="en-US" sz="2400" dirty="0">
                <a:solidFill>
                  <a:schemeClr val="tx1"/>
                </a:solidFill>
                <a:latin typeface="Consolas" panose="020B0609020204030204" pitchFamily="49" charset="0"/>
              </a:rPr>
              <a:t>accountName</a:t>
            </a:r>
            <a:r>
              <a:rPr lang="en-US" sz="2400" dirty="0">
                <a:solidFill>
                  <a:schemeClr val="tx1"/>
                </a:solidFill>
                <a:latin typeface="+mn-lt"/>
              </a:rPr>
              <a:t> parameter.</a:t>
            </a:r>
          </a:p>
          <a:p>
            <a:r>
              <a:rPr lang="en-US" sz="2400" dirty="0">
                <a:solidFill>
                  <a:schemeClr val="tx1"/>
                </a:solidFill>
                <a:latin typeface="+mn-lt"/>
              </a:rPr>
              <a:t>Like operations, the </a:t>
            </a:r>
            <a:r>
              <a:rPr lang="en-US" sz="2400" dirty="0" smtClean="0">
                <a:solidFill>
                  <a:schemeClr val="tx1"/>
                </a:solidFill>
                <a:latin typeface="+mn-lt"/>
              </a:rPr>
              <a:t>U</a:t>
            </a:r>
            <a:r>
              <a:rPr lang="en-US" sz="100" dirty="0" smtClean="0">
                <a:solidFill>
                  <a:schemeClr val="tx1"/>
                </a:solidFill>
                <a:latin typeface="+mn-lt"/>
              </a:rPr>
              <a:t> </a:t>
            </a:r>
            <a:r>
              <a:rPr lang="en-US" sz="2400" dirty="0" smtClean="0">
                <a:solidFill>
                  <a:schemeClr val="tx1"/>
                </a:solidFill>
                <a:latin typeface="+mn-lt"/>
              </a:rPr>
              <a:t>M</a:t>
            </a:r>
            <a:r>
              <a:rPr lang="en-US" sz="100" dirty="0" smtClean="0">
                <a:solidFill>
                  <a:schemeClr val="tx1"/>
                </a:solidFill>
                <a:latin typeface="+mn-lt"/>
              </a:rPr>
              <a:t> </a:t>
            </a:r>
            <a:r>
              <a:rPr lang="en-US" sz="2400" dirty="0" smtClean="0">
                <a:solidFill>
                  <a:schemeClr val="tx1"/>
                </a:solidFill>
                <a:latin typeface="+mn-lt"/>
              </a:rPr>
              <a:t>L </a:t>
            </a:r>
            <a:r>
              <a:rPr lang="en-US" sz="2400" dirty="0">
                <a:solidFill>
                  <a:schemeClr val="tx1"/>
                </a:solidFill>
                <a:latin typeface="+mn-lt"/>
              </a:rPr>
              <a:t>models constructors in the third compartment of a class diagram.</a:t>
            </a:r>
          </a:p>
          <a:p>
            <a:r>
              <a:rPr lang="en-US" sz="2400" dirty="0">
                <a:solidFill>
                  <a:schemeClr val="tx1"/>
                </a:solidFill>
                <a:latin typeface="+mn-lt"/>
              </a:rPr>
              <a:t>To distinguish a constructor from the class’s operations, the </a:t>
            </a:r>
            <a:r>
              <a:rPr lang="en-US" sz="2400" dirty="0" smtClean="0">
                <a:solidFill>
                  <a:schemeClr val="tx1"/>
                </a:solidFill>
                <a:latin typeface="+mn-lt"/>
              </a:rPr>
              <a:t>U</a:t>
            </a:r>
            <a:r>
              <a:rPr lang="en-US" sz="100" dirty="0" smtClean="0">
                <a:solidFill>
                  <a:schemeClr val="tx1"/>
                </a:solidFill>
                <a:latin typeface="+mn-lt"/>
              </a:rPr>
              <a:t> </a:t>
            </a:r>
            <a:r>
              <a:rPr lang="en-US" sz="2400" dirty="0" smtClean="0">
                <a:solidFill>
                  <a:schemeClr val="tx1"/>
                </a:solidFill>
                <a:latin typeface="+mn-lt"/>
              </a:rPr>
              <a:t>M</a:t>
            </a:r>
            <a:r>
              <a:rPr lang="en-US" sz="100" dirty="0" smtClean="0">
                <a:solidFill>
                  <a:schemeClr val="tx1"/>
                </a:solidFill>
                <a:latin typeface="+mn-lt"/>
              </a:rPr>
              <a:t> </a:t>
            </a:r>
            <a:r>
              <a:rPr lang="en-US" sz="2400" dirty="0" smtClean="0">
                <a:solidFill>
                  <a:schemeClr val="tx1"/>
                </a:solidFill>
                <a:latin typeface="+mn-lt"/>
              </a:rPr>
              <a:t>L </a:t>
            </a:r>
            <a:r>
              <a:rPr lang="en-US" sz="2400" dirty="0">
                <a:solidFill>
                  <a:schemeClr val="tx1"/>
                </a:solidFill>
                <a:latin typeface="+mn-lt"/>
              </a:rPr>
              <a:t>requires that the word “constructor” be enclosed in </a:t>
            </a:r>
            <a:r>
              <a:rPr lang="en-US" sz="2400" b="1" dirty="0">
                <a:solidFill>
                  <a:schemeClr val="tx1"/>
                </a:solidFill>
                <a:latin typeface="+mn-lt"/>
              </a:rPr>
              <a:t>guillemets</a:t>
            </a:r>
            <a:r>
              <a:rPr lang="en-US" sz="2400" dirty="0">
                <a:solidFill>
                  <a:schemeClr val="tx1"/>
                </a:solidFill>
                <a:latin typeface="+mn-lt"/>
              </a:rPr>
              <a:t> (</a:t>
            </a:r>
            <a:r>
              <a:rPr lang="en-US" sz="2400" b="1" dirty="0">
                <a:solidFill>
                  <a:schemeClr val="tx1"/>
                </a:solidFill>
                <a:latin typeface="+mn-lt"/>
              </a:rPr>
              <a:t>«</a:t>
            </a:r>
            <a:r>
              <a:rPr lang="en-US" sz="2400" dirty="0">
                <a:solidFill>
                  <a:schemeClr val="tx1"/>
                </a:solidFill>
                <a:latin typeface="+mn-lt"/>
              </a:rPr>
              <a:t> and </a:t>
            </a:r>
            <a:r>
              <a:rPr lang="en-US" sz="2400" b="1" dirty="0">
                <a:solidFill>
                  <a:schemeClr val="tx1"/>
                </a:solidFill>
                <a:latin typeface="+mn-lt"/>
              </a:rPr>
              <a:t>»</a:t>
            </a:r>
            <a:r>
              <a:rPr lang="en-US" sz="2400" dirty="0">
                <a:solidFill>
                  <a:schemeClr val="tx1"/>
                </a:solidFill>
                <a:latin typeface="+mn-lt"/>
              </a:rPr>
              <a:t>) and placed before the constructor’s name.</a:t>
            </a:r>
          </a:p>
          <a:p>
            <a:pPr lvl="1"/>
            <a:r>
              <a:rPr lang="en-US" sz="2400" dirty="0">
                <a:solidFill>
                  <a:schemeClr val="tx1"/>
                </a:solidFill>
                <a:latin typeface="+mn-lt"/>
              </a:rPr>
              <a:t>It’s customary to list constructors before other operations in the third compartment</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3848839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056"/>
            <a:ext cx="8229600" cy="1066799"/>
          </a:xfrm>
        </p:spPr>
        <p:txBody>
          <a:bodyPr anchor="b"/>
          <a:lstStyle/>
          <a:p>
            <a:r>
              <a:rPr lang="en-US" dirty="0" smtClean="0"/>
              <a:t>Figure 3.6 U</a:t>
            </a:r>
            <a:r>
              <a:rPr lang="en-US" sz="100" dirty="0" smtClean="0"/>
              <a:t> </a:t>
            </a:r>
            <a:r>
              <a:rPr lang="en-US" dirty="0" smtClean="0"/>
              <a:t>M</a:t>
            </a:r>
            <a:r>
              <a:rPr lang="en-US" sz="100" dirty="0" smtClean="0"/>
              <a:t> </a:t>
            </a:r>
            <a:r>
              <a:rPr lang="en-US" dirty="0" smtClean="0"/>
              <a:t>L </a:t>
            </a:r>
            <a:r>
              <a:rPr lang="en-US" dirty="0"/>
              <a:t>Class Diagram for the </a:t>
            </a:r>
            <a:r>
              <a:rPr lang="en-US" dirty="0">
                <a:latin typeface="Consolas" panose="020B0609020204030204" pitchFamily="49" charset="0"/>
              </a:rPr>
              <a:t>Account</a:t>
            </a:r>
            <a:r>
              <a:rPr lang="en-US" dirty="0"/>
              <a:t> Class of </a:t>
            </a:r>
            <a:r>
              <a:rPr lang="en-US" dirty="0" smtClean="0"/>
              <a:t>Figure 3.4</a:t>
            </a:r>
            <a:endParaRPr lang="en-US" dirty="0"/>
          </a:p>
        </p:txBody>
      </p:sp>
      <p:pic>
        <p:nvPicPr>
          <p:cNvPr id="4" name="Picture 3" descr="A class U M L diagram for class Accountant. Attribute of the class reads, minus name colon string. And the methods are as follows: left angle bracket left angle bracket constructor right angle bracket right angle bracket Account left parenthesis account Name colon string right parenthesis, plus set Name left parenthesis account Name colon string right parenthesis, plus get Name left parenthesis right parenthesis str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29" y="2159545"/>
            <a:ext cx="7954942" cy="1868350"/>
          </a:xfrm>
          <a:prstGeom prst="rect">
            <a:avLst/>
          </a:prstGeom>
        </p:spPr>
      </p:pic>
    </p:spTree>
    <p:extLst>
      <p:ext uri="{BB962C8B-B14F-4D97-AF65-F5344CB8AC3E}">
        <p14:creationId xmlns:p14="http://schemas.microsoft.com/office/powerpoint/2010/main" val="25595915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3.5 Software Engineering with Set and Get Member </a:t>
            </a:r>
            <a:r>
              <a:rPr lang="en-US" dirty="0" smtClean="0">
                <a:solidFill>
                  <a:schemeClr val="tx2"/>
                </a:solidFill>
                <a:latin typeface="Times New Roman" panose="02020603050405020304" pitchFamily="18" charset="0"/>
                <a:cs typeface="Times New Roman" panose="02020603050405020304" pitchFamily="18" charset="0"/>
              </a:rPr>
              <a:t>Functions </a:t>
            </a:r>
            <a:r>
              <a:rPr lang="en-US" sz="2000" b="0" dirty="0" smtClean="0">
                <a:solidFill>
                  <a:schemeClr val="tx2"/>
                </a:solidFill>
                <a:latin typeface="Times New Roman" panose="02020603050405020304" pitchFamily="18" charset="0"/>
                <a:cs typeface="Times New Roman" panose="02020603050405020304" pitchFamily="18" charset="0"/>
              </a:rPr>
              <a:t>(1 of 4)</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a:solidFill>
                  <a:schemeClr val="tx1"/>
                </a:solidFill>
                <a:latin typeface="+mn-lt"/>
              </a:rPr>
              <a:t>Set and get member functions can validate attempts to modify </a:t>
            </a:r>
            <a:r>
              <a:rPr lang="en-US" sz="2400" dirty="0">
                <a:solidFill>
                  <a:schemeClr val="tx1"/>
                </a:solidFill>
                <a:latin typeface="Consolas" panose="020B0609020204030204" pitchFamily="49" charset="0"/>
              </a:rPr>
              <a:t>private</a:t>
            </a:r>
            <a:r>
              <a:rPr lang="en-US" sz="2400" dirty="0">
                <a:solidFill>
                  <a:schemeClr val="tx1"/>
                </a:solidFill>
                <a:latin typeface="+mn-lt"/>
              </a:rPr>
              <a:t> data and control how that data is presented to the caller, respectively—compelling software engineering benefits.</a:t>
            </a:r>
          </a:p>
          <a:p>
            <a:r>
              <a:rPr lang="en-US" sz="2400" dirty="0">
                <a:solidFill>
                  <a:schemeClr val="tx1"/>
                </a:solidFill>
                <a:latin typeface="+mn-lt"/>
              </a:rPr>
              <a:t>If a data member were </a:t>
            </a:r>
            <a:r>
              <a:rPr lang="en-US" sz="2400" dirty="0">
                <a:solidFill>
                  <a:schemeClr val="tx1"/>
                </a:solidFill>
                <a:latin typeface="Consolas" panose="020B0609020204030204" pitchFamily="49" charset="0"/>
              </a:rPr>
              <a:t>public</a:t>
            </a:r>
            <a:r>
              <a:rPr lang="en-US" sz="2400" dirty="0">
                <a:solidFill>
                  <a:schemeClr val="tx1"/>
                </a:solidFill>
                <a:latin typeface="+mn-lt"/>
              </a:rPr>
              <a:t>, any </a:t>
            </a:r>
            <a:r>
              <a:rPr lang="en-US" sz="2400" b="1" dirty="0">
                <a:solidFill>
                  <a:schemeClr val="tx1"/>
                </a:solidFill>
                <a:latin typeface="+mn-lt"/>
              </a:rPr>
              <a:t>client of the class</a:t>
            </a:r>
            <a:r>
              <a:rPr lang="en-US" sz="2400" dirty="0">
                <a:solidFill>
                  <a:schemeClr val="tx1"/>
                </a:solidFill>
                <a:latin typeface="+mn-lt"/>
              </a:rPr>
              <a:t>—that is, any other code that calls the class’s member functions—could see the data and do whatever it wanted with it, including setting it to an invalid value</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41252822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3.5 Software Engineering with Set and Get Member Functions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4)</a:t>
            </a:r>
            <a:endParaRPr lang="en-US" dirty="0"/>
          </a:p>
        </p:txBody>
      </p:sp>
      <p:sp>
        <p:nvSpPr>
          <p:cNvPr id="3" name="Text Placeholder 2"/>
          <p:cNvSpPr>
            <a:spLocks noGrp="1"/>
          </p:cNvSpPr>
          <p:nvPr>
            <p:ph type="body" idx="1"/>
          </p:nvPr>
        </p:nvSpPr>
        <p:spPr/>
        <p:txBody>
          <a:bodyPr/>
          <a:lstStyle/>
          <a:p>
            <a:r>
              <a:rPr lang="en-US" sz="2400" b="1" dirty="0">
                <a:latin typeface="+mn-lt"/>
              </a:rPr>
              <a:t>Set</a:t>
            </a:r>
            <a:r>
              <a:rPr lang="en-US" sz="2400" dirty="0">
                <a:latin typeface="+mn-lt"/>
              </a:rPr>
              <a:t> functions can be programmed to validate their arguments and reject any attempts to set the data to bad values, such </a:t>
            </a:r>
            <a:r>
              <a:rPr lang="en-US" sz="2400" dirty="0" smtClean="0">
                <a:latin typeface="+mn-lt"/>
              </a:rPr>
              <a:t>as</a:t>
            </a:r>
            <a:endParaRPr lang="en-US" sz="2400" dirty="0">
              <a:latin typeface="+mn-lt"/>
            </a:endParaRPr>
          </a:p>
          <a:p>
            <a:pPr lvl="1"/>
            <a:r>
              <a:rPr lang="en-US" sz="2400" dirty="0">
                <a:latin typeface="+mn-lt"/>
              </a:rPr>
              <a:t>a negative body temperature</a:t>
            </a:r>
          </a:p>
          <a:p>
            <a:pPr lvl="1"/>
            <a:r>
              <a:rPr lang="en-US" sz="2400" dirty="0">
                <a:latin typeface="+mn-lt"/>
              </a:rPr>
              <a:t>a day in March outside the range 1 through 31</a:t>
            </a:r>
          </a:p>
          <a:p>
            <a:pPr lvl="1"/>
            <a:r>
              <a:rPr lang="en-US" sz="2400" dirty="0">
                <a:latin typeface="+mn-lt"/>
              </a:rPr>
              <a:t>a product code not in the company’s product catalog, etc</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6628711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3.5 Software Engineering with Set and Get Member Functions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4)</a:t>
            </a:r>
            <a:endParaRPr lang="en-US" dirty="0"/>
          </a:p>
        </p:txBody>
      </p:sp>
      <p:sp>
        <p:nvSpPr>
          <p:cNvPr id="3" name="Text Placeholder 2"/>
          <p:cNvSpPr>
            <a:spLocks noGrp="1"/>
          </p:cNvSpPr>
          <p:nvPr>
            <p:ph type="body" idx="1"/>
          </p:nvPr>
        </p:nvSpPr>
        <p:spPr/>
        <p:txBody>
          <a:bodyPr/>
          <a:lstStyle/>
          <a:p>
            <a:r>
              <a:rPr lang="en-US" sz="2400" dirty="0">
                <a:latin typeface="+mn-lt"/>
              </a:rPr>
              <a:t>A get function can present the data in a different form, while the actual data representation remains hidden from the user.</a:t>
            </a:r>
          </a:p>
          <a:p>
            <a:pPr lvl="1"/>
            <a:r>
              <a:rPr lang="en-US" sz="2400" dirty="0">
                <a:latin typeface="+mn-lt"/>
              </a:rPr>
              <a:t>A </a:t>
            </a:r>
            <a:r>
              <a:rPr lang="en-US" sz="2400" dirty="0">
                <a:latin typeface="Consolas" panose="020B0609020204030204" pitchFamily="49" charset="0"/>
              </a:rPr>
              <a:t>Grade</a:t>
            </a:r>
            <a:r>
              <a:rPr lang="en-US" sz="2400" dirty="0">
                <a:latin typeface="+mn-lt"/>
              </a:rPr>
              <a:t> class might store a </a:t>
            </a:r>
            <a:r>
              <a:rPr lang="en-US" sz="2400" dirty="0">
                <a:solidFill>
                  <a:srgbClr val="000000"/>
                </a:solidFill>
                <a:latin typeface="Consolas" panose="020B0609020204030204" pitchFamily="49" charset="0"/>
              </a:rPr>
              <a:t>grade</a:t>
            </a:r>
            <a:r>
              <a:rPr lang="en-US" sz="2400" dirty="0">
                <a:solidFill>
                  <a:srgbClr val="000000"/>
                </a:solidFill>
                <a:latin typeface="+mn-lt"/>
              </a:rPr>
              <a:t> data member as an </a:t>
            </a:r>
            <a:r>
              <a:rPr lang="en-US" sz="2400" dirty="0">
                <a:solidFill>
                  <a:srgbClr val="000000"/>
                </a:solidFill>
                <a:latin typeface="Consolas" panose="020B0609020204030204" pitchFamily="49" charset="0"/>
              </a:rPr>
              <a:t>int</a:t>
            </a:r>
            <a:r>
              <a:rPr lang="en-US" sz="2400" dirty="0">
                <a:solidFill>
                  <a:srgbClr val="000000"/>
                </a:solidFill>
                <a:latin typeface="+mn-lt"/>
              </a:rPr>
              <a:t> between 0 and 100, but a </a:t>
            </a:r>
            <a:r>
              <a:rPr lang="en-US" sz="2400" dirty="0">
                <a:solidFill>
                  <a:srgbClr val="000000"/>
                </a:solidFill>
                <a:latin typeface="Consolas" panose="020B0609020204030204" pitchFamily="49" charset="0"/>
              </a:rPr>
              <a:t>getGrade</a:t>
            </a:r>
            <a:r>
              <a:rPr lang="en-US" sz="2400" dirty="0">
                <a:solidFill>
                  <a:srgbClr val="000000"/>
                </a:solidFill>
                <a:latin typeface="+mn-lt"/>
              </a:rPr>
              <a:t> member function might return a letter grade as a </a:t>
            </a:r>
            <a:r>
              <a:rPr lang="en-US" sz="2400" dirty="0">
                <a:solidFill>
                  <a:srgbClr val="000000"/>
                </a:solidFill>
                <a:latin typeface="Consolas" panose="020B0609020204030204" pitchFamily="49" charset="0"/>
              </a:rPr>
              <a:t>string</a:t>
            </a:r>
            <a:r>
              <a:rPr lang="en-US" sz="2400" dirty="0">
                <a:solidFill>
                  <a:srgbClr val="000000"/>
                </a:solidFill>
                <a:latin typeface="+mn-lt"/>
              </a:rPr>
              <a:t>, such as </a:t>
            </a:r>
            <a:r>
              <a:rPr lang="en-US" sz="2400" dirty="0">
                <a:solidFill>
                  <a:srgbClr val="000000"/>
                </a:solidFill>
                <a:latin typeface="Consolas" panose="020B0609020204030204" pitchFamily="49" charset="0"/>
              </a:rPr>
              <a:t>"A"</a:t>
            </a:r>
            <a:r>
              <a:rPr lang="en-US" sz="2400" dirty="0">
                <a:solidFill>
                  <a:srgbClr val="000000"/>
                </a:solidFill>
                <a:latin typeface="+mn-lt"/>
              </a:rPr>
              <a:t> for grades between 90 and 100, </a:t>
            </a:r>
            <a:r>
              <a:rPr lang="en-US" sz="2400" dirty="0">
                <a:solidFill>
                  <a:srgbClr val="000000"/>
                </a:solidFill>
                <a:latin typeface="Consolas" panose="020B0609020204030204" pitchFamily="49" charset="0"/>
              </a:rPr>
              <a:t>"B"</a:t>
            </a:r>
            <a:r>
              <a:rPr lang="en-US" sz="2400" dirty="0">
                <a:solidFill>
                  <a:srgbClr val="000000"/>
                </a:solidFill>
                <a:latin typeface="+mn-lt"/>
              </a:rPr>
              <a:t> for grades between 80 and 89, etc.</a:t>
            </a:r>
          </a:p>
          <a:p>
            <a:r>
              <a:rPr lang="en-US" sz="2400" dirty="0">
                <a:latin typeface="+mn-lt"/>
              </a:rPr>
              <a:t>Tightly controlling the access to and presentation of </a:t>
            </a:r>
            <a:r>
              <a:rPr lang="en-US" sz="2400" dirty="0">
                <a:latin typeface="Consolas" panose="020B0609020204030204" pitchFamily="49" charset="0"/>
              </a:rPr>
              <a:t>private</a:t>
            </a:r>
            <a:r>
              <a:rPr lang="en-US" sz="2400" dirty="0">
                <a:latin typeface="+mn-lt"/>
              </a:rPr>
              <a:t> data can greatly reduce errors, while increasing the robustness, security and usability of your programs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857236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smtClean="0"/>
              <a:t>(4 </a:t>
            </a:r>
            <a:r>
              <a:rPr lang="en-US" sz="2000" b="0" dirty="0"/>
              <a:t>of </a:t>
            </a:r>
            <a:r>
              <a:rPr lang="en-US" sz="2000" b="0" dirty="0" smtClean="0"/>
              <a:t>4)</a:t>
            </a:r>
            <a:endParaRPr lang="en-US" dirty="0"/>
          </a:p>
        </p:txBody>
      </p:sp>
      <p:sp>
        <p:nvSpPr>
          <p:cNvPr id="3" name="Text Placeholder 2"/>
          <p:cNvSpPr>
            <a:spLocks noGrp="1"/>
          </p:cNvSpPr>
          <p:nvPr>
            <p:ph type="body" idx="1"/>
          </p:nvPr>
        </p:nvSpPr>
        <p:spPr/>
        <p:txBody>
          <a:bodyPr/>
          <a:lstStyle/>
          <a:p>
            <a:pPr marL="741600" lvl="1" indent="-284400">
              <a:buNone/>
            </a:pPr>
            <a:r>
              <a:rPr lang="en-US" sz="2400" dirty="0" smtClean="0">
                <a:solidFill>
                  <a:schemeClr val="tx2"/>
                </a:solidFill>
                <a:latin typeface="+mn-lt"/>
              </a:rPr>
              <a:t>3.6.2</a:t>
            </a:r>
            <a:r>
              <a:rPr lang="en-US" sz="2400" dirty="0" smtClean="0">
                <a:latin typeface="+mn-lt"/>
              </a:rPr>
              <a:t> </a:t>
            </a:r>
            <a:r>
              <a:rPr lang="en-US" sz="2400" dirty="0">
                <a:latin typeface="+mn-lt"/>
              </a:rPr>
              <a:t>Two-Parameter Constructor </a:t>
            </a:r>
            <a:r>
              <a:rPr lang="en-US" sz="2400" dirty="0" smtClean="0">
                <a:latin typeface="+mn-lt"/>
              </a:rPr>
              <a:t>with Validation</a:t>
            </a:r>
            <a:endParaRPr lang="en-US" sz="2400" dirty="0">
              <a:latin typeface="+mn-lt"/>
            </a:endParaRPr>
          </a:p>
          <a:p>
            <a:pPr marL="741600" lvl="1" indent="-284400">
              <a:buNone/>
            </a:pPr>
            <a:r>
              <a:rPr lang="en-US" sz="2400" dirty="0">
                <a:solidFill>
                  <a:schemeClr val="tx2"/>
                </a:solidFill>
                <a:latin typeface="+mn-lt"/>
              </a:rPr>
              <a:t>3.6.3</a:t>
            </a:r>
            <a:r>
              <a:rPr lang="en-US" sz="2400" dirty="0">
                <a:latin typeface="+mn-lt"/>
              </a:rPr>
              <a:t> </a:t>
            </a:r>
            <a:r>
              <a:rPr lang="en-US" sz="2400" dirty="0">
                <a:latin typeface="Consolas" panose="020B0609020204030204" pitchFamily="49" charset="0"/>
              </a:rPr>
              <a:t>deposit</a:t>
            </a:r>
            <a:r>
              <a:rPr lang="en-US" sz="2400" dirty="0">
                <a:latin typeface="+mn-lt"/>
              </a:rPr>
              <a:t> Member Function </a:t>
            </a:r>
            <a:r>
              <a:rPr lang="en-US" sz="2400" dirty="0" smtClean="0">
                <a:latin typeface="+mn-lt"/>
              </a:rPr>
              <a:t>with Validation</a:t>
            </a:r>
            <a:endParaRPr lang="en-US" sz="2400" dirty="0">
              <a:latin typeface="+mn-lt"/>
            </a:endParaRPr>
          </a:p>
          <a:p>
            <a:pPr marL="741600" lvl="1" indent="-284400">
              <a:buNone/>
            </a:pPr>
            <a:r>
              <a:rPr lang="en-US" sz="2400" dirty="0">
                <a:solidFill>
                  <a:schemeClr val="tx2"/>
                </a:solidFill>
                <a:latin typeface="+mn-lt"/>
              </a:rPr>
              <a:t>3.6.4</a:t>
            </a:r>
            <a:r>
              <a:rPr lang="en-US" sz="2400" dirty="0">
                <a:latin typeface="+mn-lt"/>
              </a:rPr>
              <a:t> </a:t>
            </a:r>
            <a:r>
              <a:rPr lang="en-US" sz="2400" dirty="0">
                <a:latin typeface="Consolas" panose="020B0609020204030204" pitchFamily="49" charset="0"/>
              </a:rPr>
              <a:t>getBalance</a:t>
            </a:r>
            <a:r>
              <a:rPr lang="en-US" sz="2400" dirty="0">
                <a:latin typeface="+mn-lt"/>
              </a:rPr>
              <a:t> Member Function</a:t>
            </a:r>
          </a:p>
          <a:p>
            <a:pPr marL="741600" lvl="1" indent="-284400">
              <a:buNone/>
            </a:pPr>
            <a:r>
              <a:rPr lang="en-US" sz="2400" dirty="0">
                <a:solidFill>
                  <a:schemeClr val="tx2"/>
                </a:solidFill>
                <a:latin typeface="+mn-lt"/>
              </a:rPr>
              <a:t>3.6.5</a:t>
            </a:r>
            <a:r>
              <a:rPr lang="en-US" sz="2400" dirty="0">
                <a:latin typeface="+mn-lt"/>
              </a:rPr>
              <a:t> Manipulating </a:t>
            </a:r>
            <a:r>
              <a:rPr lang="en-US" sz="2400" dirty="0">
                <a:latin typeface="Consolas" panose="020B0609020204030204" pitchFamily="49" charset="0"/>
              </a:rPr>
              <a:t>Account</a:t>
            </a:r>
            <a:r>
              <a:rPr lang="en-US" sz="2400" dirty="0">
                <a:latin typeface="+mn-lt"/>
              </a:rPr>
              <a:t> Objects </a:t>
            </a:r>
            <a:r>
              <a:rPr lang="en-US" sz="2400" dirty="0" smtClean="0">
                <a:latin typeface="+mn-lt"/>
              </a:rPr>
              <a:t>with Balances</a:t>
            </a:r>
            <a:endParaRPr lang="en-US" sz="2400" dirty="0">
              <a:latin typeface="+mn-lt"/>
            </a:endParaRPr>
          </a:p>
          <a:p>
            <a:pPr marL="741600" lvl="1" indent="-284400">
              <a:buNone/>
            </a:pPr>
            <a:r>
              <a:rPr lang="en-US" sz="2400" dirty="0">
                <a:solidFill>
                  <a:schemeClr val="tx2"/>
                </a:solidFill>
                <a:latin typeface="+mn-lt"/>
              </a:rPr>
              <a:t>3.6.6</a:t>
            </a:r>
            <a:r>
              <a:rPr lang="en-US" sz="2400" dirty="0">
                <a:latin typeface="+mn-lt"/>
              </a:rPr>
              <a:t> </a:t>
            </a:r>
            <a:r>
              <a:rPr lang="en-US" sz="2400" dirty="0">
                <a:latin typeface="Consolas" panose="020B0609020204030204" pitchFamily="49" charset="0"/>
              </a:rPr>
              <a:t>Account</a:t>
            </a:r>
            <a:r>
              <a:rPr lang="en-US" sz="2400" dirty="0">
                <a:latin typeface="+mn-lt"/>
              </a:rPr>
              <a:t>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Class Diagram with </a:t>
            </a:r>
            <a:r>
              <a:rPr lang="en-US" sz="2400" dirty="0" smtClean="0">
                <a:latin typeface="+mn-lt"/>
              </a:rPr>
              <a:t>a Balance </a:t>
            </a:r>
            <a:r>
              <a:rPr lang="en-US" sz="2400" dirty="0">
                <a:latin typeface="+mn-lt"/>
              </a:rPr>
              <a:t>and Member </a:t>
            </a:r>
            <a:r>
              <a:rPr lang="en-US" sz="2400" dirty="0" smtClean="0">
                <a:latin typeface="+mn-lt"/>
              </a:rPr>
              <a:t>Functions </a:t>
            </a:r>
            <a:r>
              <a:rPr lang="en-US" sz="2400" dirty="0" smtClean="0">
                <a:latin typeface="Consolas" panose="020B0609020204030204" pitchFamily="49" charset="0"/>
              </a:rPr>
              <a:t>deposit</a:t>
            </a:r>
            <a:r>
              <a:rPr lang="en-US" sz="2400" dirty="0" smtClean="0">
                <a:latin typeface="+mn-lt"/>
              </a:rPr>
              <a:t> </a:t>
            </a:r>
            <a:r>
              <a:rPr lang="en-US" sz="2400" dirty="0">
                <a:latin typeface="+mn-lt"/>
              </a:rPr>
              <a:t>and </a:t>
            </a:r>
            <a:r>
              <a:rPr lang="en-US" sz="2400" dirty="0">
                <a:latin typeface="Consolas" panose="020B0609020204030204" pitchFamily="49" charset="0"/>
              </a:rPr>
              <a:t>getBalance</a:t>
            </a:r>
          </a:p>
          <a:p>
            <a:pPr marL="0" indent="0">
              <a:buNone/>
            </a:pPr>
            <a:r>
              <a:rPr lang="en-US" sz="2400" b="1" dirty="0">
                <a:solidFill>
                  <a:schemeClr val="tx2"/>
                </a:solidFill>
                <a:latin typeface="+mn-lt"/>
              </a:rPr>
              <a:t>3.7</a:t>
            </a:r>
            <a:r>
              <a:rPr lang="en-US" sz="2400" b="1" dirty="0">
                <a:latin typeface="+mn-lt"/>
              </a:rPr>
              <a:t> </a:t>
            </a:r>
            <a:r>
              <a:rPr lang="en-US" sz="2400" dirty="0">
                <a:latin typeface="+mn-lt"/>
              </a:rPr>
              <a:t>Wrap-Up</a:t>
            </a:r>
          </a:p>
        </p:txBody>
      </p:sp>
    </p:spTree>
    <p:extLst>
      <p:ext uri="{BB962C8B-B14F-4D97-AF65-F5344CB8AC3E}">
        <p14:creationId xmlns:p14="http://schemas.microsoft.com/office/powerpoint/2010/main" val="3638469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3.5 Software Engineering with Set and Get Member Functions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4)</a:t>
            </a:r>
            <a:endParaRPr lang="en-US" dirty="0"/>
          </a:p>
        </p:txBody>
      </p:sp>
      <p:sp>
        <p:nvSpPr>
          <p:cNvPr id="3" name="Text Placeholder 2"/>
          <p:cNvSpPr>
            <a:spLocks noGrp="1"/>
          </p:cNvSpPr>
          <p:nvPr>
            <p:ph type="body" idx="1"/>
          </p:nvPr>
        </p:nvSpPr>
        <p:spPr/>
        <p:txBody>
          <a:bodyPr/>
          <a:lstStyle/>
          <a:p>
            <a:r>
              <a:rPr lang="en-US" sz="2400" dirty="0">
                <a:latin typeface="+mn-lt"/>
              </a:rPr>
              <a:t>You can think of an </a:t>
            </a:r>
            <a:r>
              <a:rPr lang="en-US" sz="2400" dirty="0">
                <a:solidFill>
                  <a:srgbClr val="000000"/>
                </a:solidFill>
                <a:latin typeface="Consolas" panose="020B0609020204030204" pitchFamily="49" charset="0"/>
              </a:rPr>
              <a:t>Account</a:t>
            </a:r>
            <a:r>
              <a:rPr lang="en-US" sz="2400" dirty="0">
                <a:solidFill>
                  <a:srgbClr val="000000"/>
                </a:solidFill>
                <a:latin typeface="+mn-lt"/>
              </a:rPr>
              <a:t> object as shown in </a:t>
            </a:r>
            <a:r>
              <a:rPr lang="en-US" sz="2400" dirty="0" smtClean="0">
                <a:solidFill>
                  <a:srgbClr val="000000"/>
                </a:solidFill>
                <a:latin typeface="+mn-lt"/>
              </a:rPr>
              <a:t>Figure 3.7</a:t>
            </a:r>
            <a:r>
              <a:rPr lang="en-US" sz="2400" dirty="0">
                <a:solidFill>
                  <a:srgbClr val="000000"/>
                </a:solidFill>
                <a:latin typeface="+mn-lt"/>
              </a:rPr>
              <a:t>.</a:t>
            </a:r>
          </a:p>
          <a:p>
            <a:r>
              <a:rPr lang="en-US" sz="2400" dirty="0">
                <a:latin typeface="+mn-lt"/>
              </a:rPr>
              <a:t>The </a:t>
            </a:r>
            <a:r>
              <a:rPr lang="en-US" sz="2400" dirty="0">
                <a:solidFill>
                  <a:srgbClr val="000000"/>
                </a:solidFill>
                <a:latin typeface="Consolas" panose="020B0609020204030204" pitchFamily="49" charset="0"/>
              </a:rPr>
              <a:t>private</a:t>
            </a:r>
            <a:r>
              <a:rPr lang="en-US" sz="2400" dirty="0">
                <a:solidFill>
                  <a:srgbClr val="000000"/>
                </a:solidFill>
                <a:latin typeface="+mn-lt"/>
              </a:rPr>
              <a:t> data member </a:t>
            </a:r>
            <a:r>
              <a:rPr lang="en-US" sz="2400" dirty="0">
                <a:solidFill>
                  <a:srgbClr val="000000"/>
                </a:solidFill>
                <a:latin typeface="Consolas" panose="020B0609020204030204" pitchFamily="49" charset="0"/>
              </a:rPr>
              <a:t>name</a:t>
            </a:r>
            <a:r>
              <a:rPr lang="en-US" sz="2400" dirty="0">
                <a:solidFill>
                  <a:srgbClr val="000000"/>
                </a:solidFill>
                <a:latin typeface="+mn-lt"/>
              </a:rPr>
              <a:t> is hidden inside the object (represented by the inner circle containing </a:t>
            </a:r>
            <a:r>
              <a:rPr lang="en-US" sz="2400" dirty="0">
                <a:solidFill>
                  <a:srgbClr val="000000"/>
                </a:solidFill>
                <a:latin typeface="Consolas" panose="020B0609020204030204" pitchFamily="49" charset="0"/>
              </a:rPr>
              <a:t>name</a:t>
            </a:r>
            <a:r>
              <a:rPr lang="en-US" sz="2400" dirty="0">
                <a:solidFill>
                  <a:srgbClr val="000000"/>
                </a:solidFill>
                <a:latin typeface="+mn-lt"/>
              </a:rPr>
              <a:t>) and protected by an outer layer of </a:t>
            </a:r>
            <a:r>
              <a:rPr lang="en-US" sz="2400" dirty="0">
                <a:solidFill>
                  <a:srgbClr val="000000"/>
                </a:solidFill>
                <a:latin typeface="Consolas" panose="020B0609020204030204" pitchFamily="49" charset="0"/>
              </a:rPr>
              <a:t>public</a:t>
            </a:r>
            <a:r>
              <a:rPr lang="en-US" sz="2400" dirty="0">
                <a:solidFill>
                  <a:srgbClr val="000000"/>
                </a:solidFill>
                <a:latin typeface="+mn-lt"/>
              </a:rPr>
              <a:t> member functions (represented by the outer circle containing </a:t>
            </a:r>
            <a:r>
              <a:rPr lang="en-US" sz="2400" dirty="0">
                <a:solidFill>
                  <a:srgbClr val="000000"/>
                </a:solidFill>
                <a:latin typeface="Consolas" panose="020B0609020204030204" pitchFamily="49" charset="0"/>
              </a:rPr>
              <a:t>getName</a:t>
            </a:r>
            <a:r>
              <a:rPr lang="en-US" sz="2400" dirty="0">
                <a:solidFill>
                  <a:srgbClr val="000000"/>
                </a:solidFill>
                <a:latin typeface="+mn-lt"/>
              </a:rPr>
              <a:t> and </a:t>
            </a:r>
            <a:r>
              <a:rPr lang="en-US" sz="2400" dirty="0">
                <a:solidFill>
                  <a:srgbClr val="000000"/>
                </a:solidFill>
                <a:latin typeface="Consolas" panose="020B0609020204030204" pitchFamily="49" charset="0"/>
              </a:rPr>
              <a:t>setName</a:t>
            </a:r>
            <a:r>
              <a:rPr lang="en-US" sz="2400" dirty="0">
                <a:solidFill>
                  <a:srgbClr val="000000"/>
                </a:solidFill>
                <a:latin typeface="+mn-lt"/>
              </a:rPr>
              <a:t>).</a:t>
            </a:r>
          </a:p>
          <a:p>
            <a:r>
              <a:rPr lang="en-US" sz="2400" dirty="0">
                <a:latin typeface="+mn-lt"/>
              </a:rPr>
              <a:t>Any client code that needs to interact with the </a:t>
            </a:r>
            <a:r>
              <a:rPr lang="en-US" sz="2400" dirty="0">
                <a:solidFill>
                  <a:srgbClr val="000000"/>
                </a:solidFill>
                <a:latin typeface="Consolas" panose="020B0609020204030204" pitchFamily="49" charset="0"/>
              </a:rPr>
              <a:t>Account</a:t>
            </a:r>
            <a:r>
              <a:rPr lang="en-US" sz="2400" dirty="0">
                <a:solidFill>
                  <a:srgbClr val="000000"/>
                </a:solidFill>
                <a:latin typeface="+mn-lt"/>
              </a:rPr>
              <a:t> object can do so only by calling the </a:t>
            </a:r>
            <a:r>
              <a:rPr lang="en-US" sz="2400" dirty="0">
                <a:solidFill>
                  <a:srgbClr val="000000"/>
                </a:solidFill>
                <a:latin typeface="Consolas" panose="020B0609020204030204" pitchFamily="49" charset="0"/>
              </a:rPr>
              <a:t>public</a:t>
            </a:r>
            <a:r>
              <a:rPr lang="en-US" sz="2400" dirty="0">
                <a:solidFill>
                  <a:srgbClr val="000000"/>
                </a:solidFill>
                <a:latin typeface="+mn-lt"/>
              </a:rPr>
              <a:t> member functions of the protective outer layer</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1475403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6464"/>
          </a:xfrm>
        </p:spPr>
        <p:txBody>
          <a:bodyPr anchor="b"/>
          <a:lstStyle/>
          <a:p>
            <a:r>
              <a:rPr lang="en-US" sz="2800" dirty="0" smtClean="0"/>
              <a:t>Figure 3.7 Conceptual </a:t>
            </a:r>
            <a:r>
              <a:rPr lang="en-US" sz="2800" dirty="0"/>
              <a:t>View of an </a:t>
            </a:r>
            <a:r>
              <a:rPr lang="en-US" sz="2800" dirty="0">
                <a:latin typeface="Consolas" panose="020B0609020204030204" pitchFamily="49" charset="0"/>
              </a:rPr>
              <a:t>Account</a:t>
            </a:r>
            <a:r>
              <a:rPr lang="en-US" sz="2800" dirty="0"/>
              <a:t> Object with Its Encapsulated </a:t>
            </a:r>
            <a:r>
              <a:rPr lang="en-US" sz="2800" dirty="0">
                <a:latin typeface="Consolas" panose="020B0609020204030204" pitchFamily="49" charset="0"/>
              </a:rPr>
              <a:t>Private</a:t>
            </a:r>
            <a:r>
              <a:rPr lang="en-US" sz="2800" dirty="0"/>
              <a:t> Data Member </a:t>
            </a:r>
            <a:r>
              <a:rPr lang="en-US" sz="2800" dirty="0">
                <a:latin typeface="Consolas" panose="020B0609020204030204" pitchFamily="49" charset="0"/>
              </a:rPr>
              <a:t>Name</a:t>
            </a:r>
            <a:r>
              <a:rPr lang="en-US" sz="2800" dirty="0"/>
              <a:t> and Protective Layer of </a:t>
            </a:r>
            <a:r>
              <a:rPr lang="en-US" sz="2800" dirty="0">
                <a:latin typeface="Consolas" panose="020B0609020204030204" pitchFamily="49" charset="0"/>
              </a:rPr>
              <a:t>Public</a:t>
            </a:r>
            <a:r>
              <a:rPr lang="en-US" sz="2800" dirty="0"/>
              <a:t> Member </a:t>
            </a:r>
            <a:r>
              <a:rPr lang="en-US" sz="2800" dirty="0" smtClean="0"/>
              <a:t>Functions</a:t>
            </a:r>
            <a:endParaRPr lang="en-US" sz="2800" dirty="0"/>
          </a:p>
        </p:txBody>
      </p:sp>
      <p:pic>
        <p:nvPicPr>
          <p:cNvPr id="4" name="Picture 3" descr="A diagram illustrates two layered circle. Inner layer circle contain name. Outer layer circle divided into two and contains get Name and set 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573" y="2248518"/>
            <a:ext cx="7568854" cy="2868101"/>
          </a:xfrm>
          <a:prstGeom prst="rect">
            <a:avLst/>
          </a:prstGeom>
        </p:spPr>
      </p:pic>
    </p:spTree>
    <p:extLst>
      <p:ext uri="{BB962C8B-B14F-4D97-AF65-F5344CB8AC3E}">
        <p14:creationId xmlns:p14="http://schemas.microsoft.com/office/powerpoint/2010/main" val="33622345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Observation 3.2</a:t>
            </a:r>
          </a:p>
        </p:txBody>
      </p:sp>
      <p:sp>
        <p:nvSpPr>
          <p:cNvPr id="3" name="Text Placeholder 2"/>
          <p:cNvSpPr>
            <a:spLocks noGrp="1"/>
          </p:cNvSpPr>
          <p:nvPr>
            <p:ph type="body" idx="1"/>
          </p:nvPr>
        </p:nvSpPr>
        <p:spPr/>
        <p:txBody>
          <a:bodyPr/>
          <a:lstStyle/>
          <a:p>
            <a:pPr marL="0" indent="0">
              <a:buNone/>
            </a:pPr>
            <a:r>
              <a:rPr lang="en-US" sz="2400" dirty="0">
                <a:latin typeface="+mn-lt"/>
              </a:rPr>
              <a:t>Generally, data members should be </a:t>
            </a:r>
            <a:r>
              <a:rPr lang="en-US" sz="2400" dirty="0">
                <a:latin typeface="Consolas" panose="020B0609020204030204" pitchFamily="49" charset="0"/>
              </a:rPr>
              <a:t>private</a:t>
            </a:r>
            <a:r>
              <a:rPr lang="en-US" sz="2400" dirty="0">
                <a:latin typeface="+mn-lt"/>
              </a:rPr>
              <a:t> and member functions </a:t>
            </a:r>
            <a:r>
              <a:rPr lang="en-US" sz="2400" dirty="0">
                <a:latin typeface="Consolas" panose="020B0609020204030204" pitchFamily="49" charset="0"/>
              </a:rPr>
              <a:t>public</a:t>
            </a:r>
            <a:r>
              <a:rPr lang="en-US" sz="2400" dirty="0">
                <a:latin typeface="+mn-lt"/>
              </a:rPr>
              <a:t>. In Chapter 9</a:t>
            </a:r>
            <a:r>
              <a:rPr lang="en-US" sz="2400" dirty="0" smtClean="0">
                <a:latin typeface="+mn-lt"/>
              </a:rPr>
              <a:t>, we’ll </a:t>
            </a:r>
            <a:r>
              <a:rPr lang="en-US" sz="2400" dirty="0">
                <a:latin typeface="+mn-lt"/>
              </a:rPr>
              <a:t>discuss why you might use a </a:t>
            </a:r>
            <a:r>
              <a:rPr lang="en-US" sz="2400" dirty="0">
                <a:latin typeface="Consolas" panose="020B0609020204030204" pitchFamily="49" charset="0"/>
              </a:rPr>
              <a:t>public</a:t>
            </a:r>
            <a:r>
              <a:rPr lang="en-US" sz="2400" dirty="0">
                <a:latin typeface="+mn-lt"/>
              </a:rPr>
              <a:t> data member or a </a:t>
            </a:r>
            <a:r>
              <a:rPr lang="en-US" sz="2400" dirty="0">
                <a:latin typeface="Consolas" panose="020B0609020204030204" pitchFamily="49" charset="0"/>
              </a:rPr>
              <a:t>private</a:t>
            </a:r>
            <a:r>
              <a:rPr lang="en-US" sz="2400" dirty="0">
                <a:latin typeface="+mn-lt"/>
              </a:rPr>
              <a:t> member function</a:t>
            </a:r>
            <a:r>
              <a:rPr lang="en-US" sz="2400" b="1" dirty="0">
                <a:latin typeface="+mn-lt"/>
              </a:rPr>
              <a:t>.</a:t>
            </a:r>
            <a:endParaRPr lang="en-US" sz="2400" dirty="0">
              <a:latin typeface="+mn-lt"/>
            </a:endParaRPr>
          </a:p>
        </p:txBody>
      </p:sp>
    </p:spTree>
    <p:extLst>
      <p:ext uri="{BB962C8B-B14F-4D97-AF65-F5344CB8AC3E}">
        <p14:creationId xmlns:p14="http://schemas.microsoft.com/office/powerpoint/2010/main" val="17533745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Observation 3.3</a:t>
            </a:r>
          </a:p>
        </p:txBody>
      </p:sp>
      <p:sp>
        <p:nvSpPr>
          <p:cNvPr id="3" name="Text Placeholder 2"/>
          <p:cNvSpPr>
            <a:spLocks noGrp="1"/>
          </p:cNvSpPr>
          <p:nvPr>
            <p:ph type="body" idx="1"/>
          </p:nvPr>
        </p:nvSpPr>
        <p:spPr/>
        <p:txBody>
          <a:bodyPr/>
          <a:lstStyle/>
          <a:p>
            <a:pPr marL="0" indent="0">
              <a:buNone/>
            </a:pPr>
            <a:r>
              <a:rPr lang="en-US" sz="2400" dirty="0">
                <a:latin typeface="+mn-lt"/>
              </a:rPr>
              <a:t>Using </a:t>
            </a:r>
            <a:r>
              <a:rPr lang="en-US" sz="2400" dirty="0">
                <a:latin typeface="Consolas" panose="020B0609020204030204" pitchFamily="49" charset="0"/>
              </a:rPr>
              <a:t>public</a:t>
            </a:r>
            <a:r>
              <a:rPr lang="en-US" sz="2400" dirty="0">
                <a:latin typeface="+mn-lt"/>
              </a:rPr>
              <a:t> set and get functions to control access to </a:t>
            </a:r>
            <a:r>
              <a:rPr lang="en-US" sz="2400" dirty="0">
                <a:latin typeface="Consolas" panose="020B0609020204030204" pitchFamily="49" charset="0"/>
              </a:rPr>
              <a:t>private</a:t>
            </a:r>
            <a:r>
              <a:rPr lang="en-US" sz="2400" dirty="0">
                <a:latin typeface="+mn-lt"/>
              </a:rPr>
              <a:t> data makes </a:t>
            </a:r>
            <a:r>
              <a:rPr lang="en-US" sz="2400" dirty="0" smtClean="0">
                <a:latin typeface="+mn-lt"/>
              </a:rPr>
              <a:t>programs clearer </a:t>
            </a:r>
            <a:r>
              <a:rPr lang="en-US" sz="2400" dirty="0">
                <a:latin typeface="+mn-lt"/>
              </a:rPr>
              <a:t>and easier to maintain. Change is the rule rather than the exception. You </a:t>
            </a:r>
            <a:r>
              <a:rPr lang="en-US" sz="2400" dirty="0" smtClean="0">
                <a:latin typeface="+mn-lt"/>
              </a:rPr>
              <a:t>should anticipate </a:t>
            </a:r>
            <a:r>
              <a:rPr lang="en-US" sz="2400" dirty="0">
                <a:latin typeface="+mn-lt"/>
              </a:rPr>
              <a:t>that your code will be modified, and possibly often.</a:t>
            </a:r>
          </a:p>
        </p:txBody>
      </p:sp>
    </p:spTree>
    <p:extLst>
      <p:ext uri="{BB962C8B-B14F-4D97-AF65-F5344CB8AC3E}">
        <p14:creationId xmlns:p14="http://schemas.microsoft.com/office/powerpoint/2010/main" val="26683012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3.6</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Class with a Balance; Data Validation</a:t>
            </a:r>
          </a:p>
        </p:txBody>
      </p:sp>
      <p:sp>
        <p:nvSpPr>
          <p:cNvPr id="3" name="Text Placeholder 2"/>
          <p:cNvSpPr>
            <a:spLocks noGrp="1"/>
          </p:cNvSpPr>
          <p:nvPr>
            <p:ph type="body" idx="1"/>
          </p:nvPr>
        </p:nvSpPr>
        <p:spPr/>
        <p:txBody>
          <a:bodyPr/>
          <a:lstStyle/>
          <a:p>
            <a:r>
              <a:rPr lang="en-US" sz="2400" dirty="0">
                <a:latin typeface="+mn-lt"/>
              </a:rPr>
              <a:t>We now define an </a:t>
            </a:r>
            <a:r>
              <a:rPr lang="en-US" sz="2400" dirty="0">
                <a:solidFill>
                  <a:srgbClr val="000000"/>
                </a:solidFill>
                <a:latin typeface="Consolas" panose="020B0609020204030204" pitchFamily="49" charset="0"/>
              </a:rPr>
              <a:t>Account</a:t>
            </a:r>
            <a:r>
              <a:rPr lang="en-US" sz="2400" dirty="0">
                <a:solidFill>
                  <a:srgbClr val="000000"/>
                </a:solidFill>
                <a:latin typeface="+mn-lt"/>
              </a:rPr>
              <a:t> class that maintains a bank account’s </a:t>
            </a:r>
            <a:r>
              <a:rPr lang="en-US" sz="2400" dirty="0">
                <a:solidFill>
                  <a:srgbClr val="000000"/>
                </a:solidFill>
                <a:latin typeface="Consolas" panose="020B0609020204030204" pitchFamily="49" charset="0"/>
              </a:rPr>
              <a:t>balance</a:t>
            </a:r>
            <a:r>
              <a:rPr lang="en-US" sz="2400" dirty="0">
                <a:solidFill>
                  <a:srgbClr val="000000"/>
                </a:solidFill>
                <a:latin typeface="+mn-lt"/>
              </a:rPr>
              <a:t> in addition to the </a:t>
            </a:r>
            <a:r>
              <a:rPr lang="en-US" sz="2400" dirty="0">
                <a:solidFill>
                  <a:srgbClr val="000000"/>
                </a:solidFill>
                <a:latin typeface="Consolas" panose="020B0609020204030204" pitchFamily="49" charset="0"/>
              </a:rPr>
              <a:t>name</a:t>
            </a:r>
            <a:r>
              <a:rPr lang="en-US" sz="2400" dirty="0">
                <a:solidFill>
                  <a:srgbClr val="000000"/>
                </a:solidFill>
                <a:latin typeface="+mn-lt"/>
              </a:rPr>
              <a:t>.</a:t>
            </a:r>
          </a:p>
          <a:p>
            <a:r>
              <a:rPr lang="en-US" sz="2400" dirty="0">
                <a:latin typeface="+mn-lt"/>
              </a:rPr>
              <a:t>For simplicity, we’ll use data type </a:t>
            </a:r>
            <a:r>
              <a:rPr lang="en-US" sz="2400" dirty="0">
                <a:solidFill>
                  <a:srgbClr val="000000"/>
                </a:solidFill>
                <a:latin typeface="Consolas" panose="020B0609020204030204" pitchFamily="49" charset="0"/>
              </a:rPr>
              <a:t>int</a:t>
            </a:r>
            <a:r>
              <a:rPr lang="en-US" sz="2400" dirty="0">
                <a:solidFill>
                  <a:srgbClr val="000000"/>
                </a:solidFill>
                <a:latin typeface="+mn-lt"/>
              </a:rPr>
              <a:t> to represent the account balance.</a:t>
            </a:r>
          </a:p>
          <a:p>
            <a:r>
              <a:rPr lang="en-US" sz="2400" dirty="0">
                <a:latin typeface="+mn-lt"/>
              </a:rPr>
              <a:t>In Chapter 4, you’ll see how to represent numbers with decimal points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8891108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3.6.1 Data Member</a:t>
            </a:r>
            <a:r>
              <a:rPr lang="en-US" dirty="0">
                <a:solidFill>
                  <a:schemeClr val="tx2"/>
                </a:solidFill>
                <a:latin typeface="Calibri" panose="020F0502020204030204" pitchFamily="34" charset="0"/>
              </a:rPr>
              <a:t> </a:t>
            </a:r>
            <a:r>
              <a:rPr lang="en-US" dirty="0" smtClean="0">
                <a:solidFill>
                  <a:schemeClr val="tx2"/>
                </a:solidFill>
                <a:latin typeface="Consolas" panose="020B0609020204030204" pitchFamily="49" charset="0"/>
              </a:rPr>
              <a:t>balance </a:t>
            </a:r>
            <a:r>
              <a:rPr 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p:txBody>
          <a:bodyPr/>
          <a:lstStyle/>
          <a:p>
            <a:r>
              <a:rPr lang="en-US" sz="2400" dirty="0">
                <a:latin typeface="+mn-lt"/>
              </a:rPr>
              <a:t>A typical bank services many accounts, each with its own balance.</a:t>
            </a:r>
          </a:p>
          <a:p>
            <a:r>
              <a:rPr lang="en-US" sz="2400" dirty="0">
                <a:latin typeface="+mn-lt"/>
              </a:rPr>
              <a:t>In this updated </a:t>
            </a:r>
            <a:r>
              <a:rPr lang="en-US" sz="2400" dirty="0">
                <a:solidFill>
                  <a:srgbClr val="000000"/>
                </a:solidFill>
                <a:latin typeface="Consolas" panose="020B0609020204030204" pitchFamily="49" charset="0"/>
              </a:rPr>
              <a:t>Account</a:t>
            </a:r>
            <a:r>
              <a:rPr lang="en-US" sz="2400" dirty="0">
                <a:solidFill>
                  <a:srgbClr val="000000"/>
                </a:solidFill>
                <a:latin typeface="+mn-lt"/>
              </a:rPr>
              <a:t> class </a:t>
            </a:r>
            <a:r>
              <a:rPr lang="en-US" sz="2400" dirty="0" smtClean="0">
                <a:solidFill>
                  <a:srgbClr val="000000"/>
                </a:solidFill>
                <a:latin typeface="+mn-lt"/>
              </a:rPr>
              <a:t>(Figure 3.8</a:t>
            </a:r>
            <a:r>
              <a:rPr lang="en-US" sz="2400" dirty="0">
                <a:solidFill>
                  <a:srgbClr val="000000"/>
                </a:solidFill>
                <a:latin typeface="+mn-lt"/>
              </a:rPr>
              <a:t>), line 42 </a:t>
            </a:r>
            <a:r>
              <a:rPr lang="en-US" sz="2400" dirty="0">
                <a:latin typeface="+mn-lt"/>
              </a:rPr>
              <a:t>declares a data member </a:t>
            </a:r>
            <a:r>
              <a:rPr lang="en-US" sz="2400" dirty="0">
                <a:solidFill>
                  <a:srgbClr val="000000"/>
                </a:solidFill>
                <a:latin typeface="Consolas" panose="020B0609020204030204" pitchFamily="49" charset="0"/>
              </a:rPr>
              <a:t>balance</a:t>
            </a:r>
            <a:r>
              <a:rPr lang="en-US" sz="2400" dirty="0">
                <a:solidFill>
                  <a:srgbClr val="000000"/>
                </a:solidFill>
                <a:latin typeface="+mn-lt"/>
              </a:rPr>
              <a:t> of type </a:t>
            </a:r>
            <a:r>
              <a:rPr lang="en-US" sz="2400" dirty="0">
                <a:solidFill>
                  <a:srgbClr val="000000"/>
                </a:solidFill>
                <a:latin typeface="Consolas" panose="020B0609020204030204" pitchFamily="49" charset="0"/>
              </a:rPr>
              <a:t>int</a:t>
            </a:r>
            <a:r>
              <a:rPr lang="en-US" sz="2400" dirty="0">
                <a:solidFill>
                  <a:srgbClr val="000000"/>
                </a:solidFill>
                <a:latin typeface="+mn-lt"/>
              </a:rPr>
              <a:t> and initializes its value to </a:t>
            </a:r>
            <a:r>
              <a:rPr lang="en-US" sz="2400" dirty="0" smtClean="0">
                <a:solidFill>
                  <a:srgbClr val="000000"/>
                </a:solidFill>
                <a:latin typeface="Consolas" panose="020B0609020204030204" pitchFamily="49" charset="0"/>
              </a:rPr>
              <a:t>0</a:t>
            </a:r>
            <a:endParaRPr lang="en-US" sz="2400" dirty="0">
              <a:solidFill>
                <a:srgbClr val="000000"/>
              </a:solidFill>
              <a:latin typeface="Cambria" panose="02040503050406030204" pitchFamily="18" charset="0"/>
            </a:endParaRPr>
          </a:p>
        </p:txBody>
      </p:sp>
      <p:pic>
        <p:nvPicPr>
          <p:cNvPr id="6" name="Picture 5" descr="I n t balance left brace 0 right brace semicolon forward slash forward slash data member with default initial valu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45" y="3906597"/>
            <a:ext cx="8195984" cy="241058"/>
          </a:xfrm>
          <a:prstGeom prst="rect">
            <a:avLst/>
          </a:prstGeom>
        </p:spPr>
      </p:pic>
      <p:sp>
        <p:nvSpPr>
          <p:cNvPr id="5" name="Text Placeholder 4"/>
          <p:cNvSpPr>
            <a:spLocks noGrp="1"/>
          </p:cNvSpPr>
          <p:nvPr>
            <p:ph type="body" idx="2"/>
          </p:nvPr>
        </p:nvSpPr>
        <p:spPr>
          <a:xfrm>
            <a:off x="457200" y="4267201"/>
            <a:ext cx="8229600" cy="899160"/>
          </a:xfrm>
        </p:spPr>
        <p:txBody>
          <a:bodyPr/>
          <a:lstStyle/>
          <a:p>
            <a:r>
              <a:rPr lang="en-US" sz="2400" dirty="0">
                <a:latin typeface="+mn-lt"/>
              </a:rPr>
              <a:t>This is known as an </a:t>
            </a:r>
            <a:r>
              <a:rPr lang="en-US" sz="2400" b="1" dirty="0">
                <a:solidFill>
                  <a:schemeClr val="bg2"/>
                </a:solidFill>
                <a:latin typeface="+mn-lt"/>
              </a:rPr>
              <a:t>in-class initializer</a:t>
            </a:r>
            <a:r>
              <a:rPr lang="en-US" sz="2400" dirty="0">
                <a:solidFill>
                  <a:srgbClr val="0000FF"/>
                </a:solidFill>
                <a:latin typeface="+mn-lt"/>
              </a:rPr>
              <a:t> </a:t>
            </a:r>
            <a:r>
              <a:rPr lang="en-US" sz="2400" dirty="0">
                <a:latin typeface="+mn-lt"/>
              </a:rPr>
              <a:t>and was introduced in C++11</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9998543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08370"/>
          </a:xfrm>
        </p:spPr>
        <p:txBody>
          <a:bodyPr anchor="b"/>
          <a:lstStyle/>
          <a:p>
            <a:r>
              <a:rPr lang="en-US" sz="2800" dirty="0" smtClean="0"/>
              <a:t>Figure </a:t>
            </a:r>
            <a:r>
              <a:rPr lang="en-US" sz="2800" dirty="0"/>
              <a:t>3.8 </a:t>
            </a:r>
            <a:r>
              <a:rPr lang="en-US" sz="2800" dirty="0" smtClean="0">
                <a:latin typeface="Consolas" panose="020B0609020204030204" pitchFamily="49" charset="0"/>
              </a:rPr>
              <a:t>Account</a:t>
            </a:r>
            <a:r>
              <a:rPr lang="en-US" sz="2800" dirty="0" smtClean="0"/>
              <a:t> </a:t>
            </a:r>
            <a:r>
              <a:rPr lang="en-US" sz="2800" dirty="0"/>
              <a:t>Class with </a:t>
            </a:r>
            <a:r>
              <a:rPr lang="en-US" sz="2800" dirty="0">
                <a:latin typeface="Consolas" panose="020B0609020204030204" pitchFamily="49" charset="0"/>
              </a:rPr>
              <a:t>Name</a:t>
            </a:r>
            <a:r>
              <a:rPr lang="en-US" sz="2800" dirty="0"/>
              <a:t> and </a:t>
            </a:r>
            <a:r>
              <a:rPr lang="en-US" sz="2800" dirty="0">
                <a:latin typeface="Consolas" panose="020B0609020204030204" pitchFamily="49" charset="0"/>
              </a:rPr>
              <a:t>Balance</a:t>
            </a:r>
            <a:r>
              <a:rPr lang="en-US" sz="2800" dirty="0"/>
              <a:t> Data Members, and a Constructor and </a:t>
            </a:r>
            <a:r>
              <a:rPr lang="en-US" sz="2800" dirty="0">
                <a:latin typeface="Consolas" panose="020B0609020204030204" pitchFamily="49" charset="0"/>
              </a:rPr>
              <a:t>Deposit</a:t>
            </a:r>
            <a:r>
              <a:rPr lang="en-US" sz="2800" dirty="0"/>
              <a:t> Function That Each Perform </a:t>
            </a:r>
            <a:r>
              <a:rPr lang="en-US" sz="2800" dirty="0" smtClean="0"/>
              <a:t>Validation </a:t>
            </a:r>
            <a:r>
              <a:rPr lang="en-US" sz="2000" b="0" dirty="0" smtClean="0"/>
              <a:t>(1 of 3)</a:t>
            </a:r>
            <a:endParaRPr lang="en-US" sz="2000" b="0" dirty="0"/>
          </a:p>
        </p:txBody>
      </p:sp>
      <p:pic>
        <p:nvPicPr>
          <p:cNvPr id="4" name="Picture 3" descr="Computer code has 42 lines. The lines read as follows. Line 1. forward slash forward slash F i g period 3 period 8 colon Account period h. Line 2. forward slash forward slash Account class with name and balance data members comma and a. Line 3. forward slash forward slash constructor and deposit function that each perform validation period. Line 4. dash include left angle bracket string right angle bracket. Line 5. blank. Line 6. class Account left brace. Line 7. public colon. Line 8, indented once. forward slash forward slash Account constructor with two parameters. Line 9, indented once. Account left parenthesis s t d colon colon string account Name comma i n t initial Balance right parenthesis. In this line words inside left and right parenthesis are highlighted. Line 10, indented twice. colon name left brace account Name right brace left brace forward slash forward slash assign account Name to data member name. Line 11. blank. Line 12, indented twice. forward slash forward slash validate that the initial Balance is greater than 0 semicolon if not comma. Line 13, indented twice. forward slash forward slash data member balance keeps its default initial value of 0. Line 14, indented twice. if left parenthesis initial Balance right angle bracket 0 right parenthesis left brace forward slash forward slash if the initial Balance is valid. Line 15, indented 3 times. balance equals initial Balance semicolon forward slash forward slash assign it to data member balance. Line 16, indented twice. right brace. Line 14 to line 16 are highlighted. Line 17, indented once. right brace. Line 18.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11" y="1845295"/>
            <a:ext cx="8034491" cy="3968320"/>
          </a:xfrm>
          <a:prstGeom prst="rect">
            <a:avLst/>
          </a:prstGeom>
        </p:spPr>
      </p:pic>
    </p:spTree>
    <p:extLst>
      <p:ext uri="{BB962C8B-B14F-4D97-AF65-F5344CB8AC3E}">
        <p14:creationId xmlns:p14="http://schemas.microsoft.com/office/powerpoint/2010/main" val="208486308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048"/>
            <a:ext cx="8229600" cy="1395919"/>
          </a:xfrm>
        </p:spPr>
        <p:txBody>
          <a:bodyPr anchor="b"/>
          <a:lstStyle/>
          <a:p>
            <a:r>
              <a:rPr lang="en-US" sz="2800" dirty="0"/>
              <a:t>Figure 3.8 </a:t>
            </a:r>
            <a:r>
              <a:rPr lang="en-US" sz="2800" dirty="0">
                <a:latin typeface="Consolas" panose="020B0609020204030204" pitchFamily="49" charset="0"/>
              </a:rPr>
              <a:t>Account</a:t>
            </a:r>
            <a:r>
              <a:rPr lang="en-US" sz="2800" dirty="0"/>
              <a:t> Class with </a:t>
            </a:r>
            <a:r>
              <a:rPr lang="en-US" sz="2800" dirty="0">
                <a:latin typeface="Consolas" panose="020B0609020204030204" pitchFamily="49" charset="0"/>
              </a:rPr>
              <a:t>Name</a:t>
            </a:r>
            <a:r>
              <a:rPr lang="en-US" sz="2800" dirty="0"/>
              <a:t> and </a:t>
            </a:r>
            <a:r>
              <a:rPr lang="en-US" sz="2800" dirty="0">
                <a:latin typeface="Consolas" panose="020B0609020204030204" pitchFamily="49" charset="0"/>
              </a:rPr>
              <a:t>Balance</a:t>
            </a:r>
            <a:r>
              <a:rPr lang="en-US" sz="2800" dirty="0"/>
              <a:t> Data Members, and a Constructor and </a:t>
            </a:r>
            <a:r>
              <a:rPr lang="en-US" sz="2800" dirty="0">
                <a:latin typeface="Consolas" panose="020B0609020204030204" pitchFamily="49" charset="0"/>
              </a:rPr>
              <a:t>Deposit</a:t>
            </a:r>
            <a:r>
              <a:rPr lang="en-US" sz="2800" dirty="0"/>
              <a:t> Function That Each Perform Validation </a:t>
            </a:r>
            <a:r>
              <a:rPr lang="en-US" sz="2000" b="0" dirty="0" smtClean="0"/>
              <a:t>(2 </a:t>
            </a:r>
            <a:r>
              <a:rPr lang="en-US" sz="2000" b="0" dirty="0"/>
              <a:t>of 3)</a:t>
            </a:r>
            <a:endParaRPr lang="en-US" sz="2800" dirty="0"/>
          </a:p>
        </p:txBody>
      </p:sp>
      <p:pic>
        <p:nvPicPr>
          <p:cNvPr id="5" name="Picture 4" descr="The code continues. Line 19, indented once. forward slash forward slash function that deposits left parenthesis adds right parenthesis only a valid amount to the balance. Line 20, indented once. void deposit left parenthesis i n t deposit Amount right parenthesis left brace. Line 21, indented twice. if left parenthesis deposit Amount right angle bracket 0 right parenthesis left brace forward slash forward slash if the deposit Amount is valid. Line 22, indented 3 times. balance equals balance plus deposit Amount semicolon forward slash forward slash add it to the balance. Line 22, indented twice. right brace. Line 24, indented once. right brace. Line 19 to line 24 are highlighted. Line 25. blank. Line 26, indented once. forward slash forward slash function returns the account balance. Line 27, indented once. i n t get Balance left parenthesis right parenthesis c o n s t left brace. Line 28, indented twice. return balance semicolon. Line 29, indented once. right brace. Line 26 to line 29 are highlighted. Line 30. blank. Line 31, indented once. forward slash forward slash function that sets the name. Line 32, indented once. void set Name left parenthesis s t d colon colon string account Name right parenthesis left brace. Line 33, indented twice. name equals account Name semicolon. Line 34, indented once. right brace. Line 35. blank. Line 36, indented once. forward slash forward slash function that returns the name. Line 37, indented once. s t d colon colon string get Name left parenthesis right parenthesis c o n s t left brace. Line 38, indented twice. return name semicolon. Line 39, indented once. right brace."/>
          <p:cNvPicPr>
            <a:picLocks noChangeAspect="1"/>
          </p:cNvPicPr>
          <p:nvPr/>
        </p:nvPicPr>
        <p:blipFill rotWithShape="1">
          <a:blip r:embed="rId2">
            <a:extLst>
              <a:ext uri="{28A0092B-C50C-407E-A947-70E740481C1C}">
                <a14:useLocalDpi xmlns:a14="http://schemas.microsoft.com/office/drawing/2010/main" val="0"/>
              </a:ext>
            </a:extLst>
          </a:blip>
          <a:srcRect t="1250"/>
          <a:stretch/>
        </p:blipFill>
        <p:spPr>
          <a:xfrm>
            <a:off x="854170" y="1827225"/>
            <a:ext cx="7435659" cy="4364186"/>
          </a:xfrm>
          <a:prstGeom prst="rect">
            <a:avLst/>
          </a:prstGeom>
        </p:spPr>
      </p:pic>
    </p:spTree>
    <p:extLst>
      <p:ext uri="{BB962C8B-B14F-4D97-AF65-F5344CB8AC3E}">
        <p14:creationId xmlns:p14="http://schemas.microsoft.com/office/powerpoint/2010/main" val="12654756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504"/>
            <a:ext cx="8229600" cy="1376464"/>
          </a:xfrm>
        </p:spPr>
        <p:txBody>
          <a:bodyPr anchor="b"/>
          <a:lstStyle/>
          <a:p>
            <a:r>
              <a:rPr lang="en-US" sz="2800" dirty="0"/>
              <a:t>Figure 3.8 </a:t>
            </a:r>
            <a:r>
              <a:rPr lang="en-US" sz="2800" dirty="0">
                <a:latin typeface="Consolas" panose="020B0609020204030204" pitchFamily="49" charset="0"/>
              </a:rPr>
              <a:t>Account</a:t>
            </a:r>
            <a:r>
              <a:rPr lang="en-US" sz="2800" dirty="0"/>
              <a:t> Class with </a:t>
            </a:r>
            <a:r>
              <a:rPr lang="en-US" sz="2800" dirty="0">
                <a:latin typeface="Consolas" panose="020B0609020204030204" pitchFamily="49" charset="0"/>
              </a:rPr>
              <a:t>Name</a:t>
            </a:r>
            <a:r>
              <a:rPr lang="en-US" sz="2800" dirty="0"/>
              <a:t> and </a:t>
            </a:r>
            <a:r>
              <a:rPr lang="en-US" sz="2800" dirty="0">
                <a:latin typeface="Consolas" panose="020B0609020204030204" pitchFamily="49" charset="0"/>
              </a:rPr>
              <a:t>Balance</a:t>
            </a:r>
            <a:r>
              <a:rPr lang="en-US" sz="2800" dirty="0"/>
              <a:t> Data Members, and a Constructor and </a:t>
            </a:r>
            <a:r>
              <a:rPr lang="en-US" sz="2800" dirty="0">
                <a:latin typeface="Consolas" panose="020B0609020204030204" pitchFamily="49" charset="0"/>
              </a:rPr>
              <a:t>Deposit</a:t>
            </a:r>
            <a:r>
              <a:rPr lang="en-US" sz="2800" dirty="0"/>
              <a:t> Function That Each Perform Validation </a:t>
            </a:r>
            <a:r>
              <a:rPr lang="en-US" sz="2000" b="0" dirty="0" smtClean="0"/>
              <a:t>(3 </a:t>
            </a:r>
            <a:r>
              <a:rPr lang="en-US" sz="2000" b="0" dirty="0"/>
              <a:t>of 3)</a:t>
            </a:r>
            <a:endParaRPr lang="en-US" sz="2800" dirty="0"/>
          </a:p>
        </p:txBody>
      </p:sp>
      <p:pic>
        <p:nvPicPr>
          <p:cNvPr id="4" name="Picture 3" descr="The code continues. Line 40. private colon. Line 41, indented once. s t d colon colon string name semicolon forward slash forward slash account name data member. Line 42, indented once. i n t balance left brace 0 right brace semicolon forward slash forward slash data member with default initial value. This line is highlighted. Line 43. right brace semicolon forward slash forward slash end class Accou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29" y="2580610"/>
            <a:ext cx="7803342" cy="1045090"/>
          </a:xfrm>
          <a:prstGeom prst="rect">
            <a:avLst/>
          </a:prstGeom>
        </p:spPr>
      </p:pic>
    </p:spTree>
    <p:extLst>
      <p:ext uri="{BB962C8B-B14F-4D97-AF65-F5344CB8AC3E}">
        <p14:creationId xmlns:p14="http://schemas.microsoft.com/office/powerpoint/2010/main" val="35446439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3.6.1 Data Member</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balance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2)</a:t>
            </a:r>
            <a:endParaRPr lang="en-US" dirty="0"/>
          </a:p>
        </p:txBody>
      </p:sp>
      <p:sp>
        <p:nvSpPr>
          <p:cNvPr id="3" name="Text Placeholder 2"/>
          <p:cNvSpPr>
            <a:spLocks noGrp="1"/>
          </p:cNvSpPr>
          <p:nvPr>
            <p:ph type="body" idx="1"/>
          </p:nvPr>
        </p:nvSpPr>
        <p:spPr/>
        <p:txBody>
          <a:bodyPr/>
          <a:lstStyle/>
          <a:p>
            <a:r>
              <a:rPr lang="en-US" sz="2400" dirty="0">
                <a:latin typeface="+mn-lt"/>
              </a:rPr>
              <a:t>The statements in lines 15, 22 and 28 use the variable </a:t>
            </a:r>
            <a:r>
              <a:rPr lang="en-US" sz="2400" dirty="0">
                <a:solidFill>
                  <a:srgbClr val="000000"/>
                </a:solidFill>
                <a:latin typeface="Consolas" panose="020B0609020204030204" pitchFamily="49" charset="0"/>
              </a:rPr>
              <a:t>balance</a:t>
            </a:r>
            <a:r>
              <a:rPr lang="en-US" sz="2400" dirty="0">
                <a:solidFill>
                  <a:srgbClr val="000000"/>
                </a:solidFill>
                <a:latin typeface="+mn-lt"/>
              </a:rPr>
              <a:t> even though it was not declared in any of the member functions.</a:t>
            </a:r>
          </a:p>
          <a:p>
            <a:r>
              <a:rPr lang="en-US" sz="2400" dirty="0">
                <a:latin typeface="+mn-lt"/>
              </a:rPr>
              <a:t>We can use </a:t>
            </a:r>
            <a:r>
              <a:rPr lang="en-US" sz="2400" dirty="0">
                <a:solidFill>
                  <a:srgbClr val="000000"/>
                </a:solidFill>
                <a:latin typeface="Consolas" panose="020B0609020204030204" pitchFamily="49" charset="0"/>
              </a:rPr>
              <a:t>balance</a:t>
            </a:r>
            <a:r>
              <a:rPr lang="en-US" sz="2400" dirty="0">
                <a:solidFill>
                  <a:srgbClr val="000000"/>
                </a:solidFill>
                <a:latin typeface="+mn-lt"/>
              </a:rPr>
              <a:t> in these member functions because it’s a data member in the same class definition</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2667076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3.1 </a:t>
            </a:r>
            <a:r>
              <a:rPr lang="en-US" dirty="0" smtClean="0">
                <a:solidFill>
                  <a:schemeClr val="tx2"/>
                </a:solidFill>
                <a:latin typeface="Times New Roman" panose="02020603050405020304" pitchFamily="18" charset="0"/>
                <a:cs typeface="Times New Roman" panose="02020603050405020304" pitchFamily="18" charset="0"/>
              </a:rPr>
              <a:t>Introduction </a:t>
            </a:r>
            <a:r>
              <a:rPr 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200" dirty="0">
                <a:latin typeface="+mn-lt"/>
              </a:rPr>
              <a:t>Simple bank-account class.</a:t>
            </a:r>
          </a:p>
          <a:p>
            <a:pPr lvl="1"/>
            <a:r>
              <a:rPr lang="en-US" sz="2200" dirty="0">
                <a:latin typeface="+mn-lt"/>
              </a:rPr>
              <a:t>Maintains as data members the attributes </a:t>
            </a:r>
            <a:r>
              <a:rPr lang="en-US" sz="2200" dirty="0">
                <a:solidFill>
                  <a:srgbClr val="000000"/>
                </a:solidFill>
                <a:latin typeface="Consolas" panose="020B0609020204030204" pitchFamily="49" charset="0"/>
              </a:rPr>
              <a:t>name</a:t>
            </a:r>
            <a:r>
              <a:rPr lang="en-US" sz="2200" dirty="0">
                <a:solidFill>
                  <a:srgbClr val="000000"/>
                </a:solidFill>
                <a:latin typeface="+mn-lt"/>
              </a:rPr>
              <a:t> and </a:t>
            </a:r>
            <a:r>
              <a:rPr lang="en-US" sz="2200" dirty="0">
                <a:solidFill>
                  <a:srgbClr val="000000"/>
                </a:solidFill>
                <a:latin typeface="Consolas" panose="020B0609020204030204" pitchFamily="49" charset="0"/>
              </a:rPr>
              <a:t>balance</a:t>
            </a:r>
            <a:r>
              <a:rPr lang="en-US" sz="2200" dirty="0">
                <a:solidFill>
                  <a:srgbClr val="000000"/>
                </a:solidFill>
                <a:latin typeface="+mn-lt"/>
              </a:rPr>
              <a:t>, and provides member functions for behaviors </a:t>
            </a:r>
            <a:r>
              <a:rPr lang="en-US" sz="2200" dirty="0" smtClean="0">
                <a:solidFill>
                  <a:srgbClr val="000000"/>
                </a:solidFill>
                <a:latin typeface="+mn-lt"/>
              </a:rPr>
              <a:t>including</a:t>
            </a:r>
            <a:endParaRPr lang="en-US" sz="2200" dirty="0">
              <a:solidFill>
                <a:srgbClr val="000000"/>
              </a:solidFill>
              <a:latin typeface="+mn-lt"/>
            </a:endParaRPr>
          </a:p>
          <a:p>
            <a:pPr lvl="2"/>
            <a:r>
              <a:rPr lang="en-US" sz="2200" dirty="0">
                <a:solidFill>
                  <a:schemeClr val="tx1"/>
                </a:solidFill>
                <a:latin typeface="+mn-lt"/>
              </a:rPr>
              <a:t>querying the balance (</a:t>
            </a:r>
            <a:r>
              <a:rPr lang="en-US" sz="2200" dirty="0">
                <a:solidFill>
                  <a:schemeClr val="tx1"/>
                </a:solidFill>
                <a:latin typeface="Consolas" panose="020B0609020204030204" pitchFamily="49" charset="0"/>
              </a:rPr>
              <a:t>getBalance</a:t>
            </a:r>
            <a:r>
              <a:rPr lang="en-US" sz="2200" dirty="0" smtClean="0">
                <a:solidFill>
                  <a:schemeClr val="tx1"/>
                </a:solidFill>
                <a:latin typeface="+mn-lt"/>
              </a:rPr>
              <a:t>),</a:t>
            </a:r>
            <a:endParaRPr lang="en-US" sz="2200" dirty="0">
              <a:solidFill>
                <a:schemeClr val="tx1"/>
              </a:solidFill>
              <a:latin typeface="+mn-lt"/>
            </a:endParaRPr>
          </a:p>
          <a:p>
            <a:pPr lvl="2"/>
            <a:r>
              <a:rPr lang="en-US" sz="2200" dirty="0">
                <a:solidFill>
                  <a:schemeClr val="tx1"/>
                </a:solidFill>
                <a:latin typeface="+mn-lt"/>
              </a:rPr>
              <a:t>making a deposit that increases the balance (</a:t>
            </a:r>
            <a:r>
              <a:rPr lang="en-US" sz="2200" dirty="0">
                <a:solidFill>
                  <a:schemeClr val="tx1"/>
                </a:solidFill>
                <a:latin typeface="Consolas" panose="020B0609020204030204" pitchFamily="49" charset="0"/>
              </a:rPr>
              <a:t>deposit</a:t>
            </a:r>
            <a:r>
              <a:rPr lang="en-US" sz="2200" dirty="0">
                <a:solidFill>
                  <a:schemeClr val="tx1"/>
                </a:solidFill>
                <a:latin typeface="+mn-lt"/>
              </a:rPr>
              <a:t>) </a:t>
            </a:r>
            <a:r>
              <a:rPr lang="en-US" sz="2200" dirty="0" smtClean="0">
                <a:solidFill>
                  <a:schemeClr val="tx1"/>
                </a:solidFill>
                <a:latin typeface="+mn-lt"/>
              </a:rPr>
              <a:t>and</a:t>
            </a:r>
            <a:endParaRPr lang="en-US" sz="2200" dirty="0">
              <a:solidFill>
                <a:schemeClr val="tx1"/>
              </a:solidFill>
              <a:latin typeface="+mn-lt"/>
            </a:endParaRPr>
          </a:p>
          <a:p>
            <a:pPr lvl="2"/>
            <a:r>
              <a:rPr lang="en-US" sz="2200" dirty="0">
                <a:solidFill>
                  <a:schemeClr val="tx1"/>
                </a:solidFill>
                <a:latin typeface="+mn-lt"/>
              </a:rPr>
              <a:t>making a withdrawal that decreases the balance (</a:t>
            </a:r>
            <a:r>
              <a:rPr lang="en-US" sz="2200" dirty="0">
                <a:solidFill>
                  <a:schemeClr val="tx1"/>
                </a:solidFill>
                <a:latin typeface="Consolas" panose="020B0609020204030204" pitchFamily="49" charset="0"/>
              </a:rPr>
              <a:t>withdraw</a:t>
            </a:r>
            <a:r>
              <a:rPr lang="en-US" sz="2200" dirty="0">
                <a:solidFill>
                  <a:schemeClr val="tx1"/>
                </a:solidFill>
                <a:latin typeface="+mn-lt"/>
              </a:rPr>
              <a:t>).</a:t>
            </a:r>
          </a:p>
          <a:p>
            <a:pPr lvl="1"/>
            <a:r>
              <a:rPr lang="en-US" sz="2200" dirty="0">
                <a:latin typeface="+mn-lt"/>
              </a:rPr>
              <a:t>We’ll build the </a:t>
            </a:r>
            <a:r>
              <a:rPr lang="en-US" sz="2200" dirty="0">
                <a:solidFill>
                  <a:srgbClr val="000000"/>
                </a:solidFill>
                <a:latin typeface="Consolas" panose="020B0609020204030204" pitchFamily="49" charset="0"/>
              </a:rPr>
              <a:t>getBalance</a:t>
            </a:r>
            <a:r>
              <a:rPr lang="en-US" sz="2200" dirty="0">
                <a:solidFill>
                  <a:srgbClr val="000000"/>
                </a:solidFill>
                <a:latin typeface="+mn-lt"/>
              </a:rPr>
              <a:t> and </a:t>
            </a:r>
            <a:r>
              <a:rPr lang="en-US" sz="2200" dirty="0">
                <a:solidFill>
                  <a:srgbClr val="000000"/>
                </a:solidFill>
                <a:latin typeface="Consolas" panose="020B0609020204030204" pitchFamily="49" charset="0"/>
              </a:rPr>
              <a:t>deposit</a:t>
            </a:r>
            <a:r>
              <a:rPr lang="en-US" sz="2200" dirty="0">
                <a:solidFill>
                  <a:srgbClr val="000000"/>
                </a:solidFill>
                <a:latin typeface="+mn-lt"/>
              </a:rPr>
              <a:t> member functions into the chapter’s examples.</a:t>
            </a:r>
          </a:p>
          <a:p>
            <a:pPr lvl="1"/>
            <a:r>
              <a:rPr lang="en-US" sz="2200" dirty="0">
                <a:latin typeface="+mn-lt"/>
              </a:rPr>
              <a:t>You’ll add the </a:t>
            </a:r>
            <a:r>
              <a:rPr lang="en-US" sz="2200" dirty="0">
                <a:solidFill>
                  <a:srgbClr val="000000"/>
                </a:solidFill>
                <a:latin typeface="Consolas" panose="020B0609020204030204" pitchFamily="49" charset="0"/>
              </a:rPr>
              <a:t>withdraw</a:t>
            </a:r>
            <a:r>
              <a:rPr lang="en-US" sz="2200" dirty="0">
                <a:solidFill>
                  <a:srgbClr val="000000"/>
                </a:solidFill>
                <a:latin typeface="+mn-lt"/>
              </a:rPr>
              <a:t> member function in Exercise 3.9</a:t>
            </a:r>
            <a:r>
              <a:rPr lang="en-US" sz="2200" dirty="0" smtClean="0">
                <a:solidFill>
                  <a:srgbClr val="000000"/>
                </a:solidFill>
                <a:latin typeface="+mn-lt"/>
              </a:rPr>
              <a:t>.</a:t>
            </a:r>
            <a:endParaRPr lang="en-US" sz="2200" dirty="0">
              <a:solidFill>
                <a:srgbClr val="000000"/>
              </a:solidFill>
              <a:latin typeface="+mn-lt"/>
            </a:endParaRPr>
          </a:p>
        </p:txBody>
      </p:sp>
    </p:spTree>
    <p:extLst>
      <p:ext uri="{BB962C8B-B14F-4D97-AF65-F5344CB8AC3E}">
        <p14:creationId xmlns:p14="http://schemas.microsoft.com/office/powerpoint/2010/main" val="17773826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3.6.2 Two-Parameter Constructor with </a:t>
            </a:r>
            <a:r>
              <a:rPr lang="en-US" dirty="0" smtClean="0">
                <a:solidFill>
                  <a:schemeClr val="tx2"/>
                </a:solidFill>
                <a:latin typeface="Times New Roman" panose="02020603050405020304" pitchFamily="18" charset="0"/>
                <a:cs typeface="Times New Roman" panose="02020603050405020304" pitchFamily="18" charset="0"/>
              </a:rPr>
              <a:t>Validation </a:t>
            </a:r>
            <a:r>
              <a:rPr 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a:latin typeface="+mn-lt"/>
              </a:rPr>
              <a:t>It’s common for someone opening an account to deposit money immediately, so the constructor (lines 9–17) now receives a second parameter—</a:t>
            </a:r>
            <a:r>
              <a:rPr lang="en-US" sz="2400" dirty="0">
                <a:solidFill>
                  <a:srgbClr val="000000"/>
                </a:solidFill>
                <a:latin typeface="Consolas" panose="020B0609020204030204" pitchFamily="49" charset="0"/>
              </a:rPr>
              <a:t>initialBalance</a:t>
            </a:r>
            <a:r>
              <a:rPr lang="en-US" sz="2400" dirty="0">
                <a:solidFill>
                  <a:srgbClr val="000000"/>
                </a:solidFill>
                <a:latin typeface="+mn-lt"/>
              </a:rPr>
              <a:t> of type </a:t>
            </a:r>
            <a:r>
              <a:rPr lang="en-US" sz="2400" dirty="0">
                <a:solidFill>
                  <a:srgbClr val="000000"/>
                </a:solidFill>
                <a:latin typeface="Consolas" panose="020B0609020204030204" pitchFamily="49" charset="0"/>
              </a:rPr>
              <a:t>int</a:t>
            </a:r>
            <a:r>
              <a:rPr lang="en-US" sz="2400" dirty="0">
                <a:solidFill>
                  <a:srgbClr val="000000"/>
                </a:solidFill>
                <a:latin typeface="+mn-lt"/>
              </a:rPr>
              <a:t> that represents the starting balance.</a:t>
            </a:r>
          </a:p>
          <a:p>
            <a:r>
              <a:rPr lang="en-US" sz="2400" dirty="0">
                <a:latin typeface="+mn-lt"/>
              </a:rPr>
              <a:t>We did not declare this constructor </a:t>
            </a:r>
            <a:r>
              <a:rPr lang="en-US" sz="2400" dirty="0">
                <a:solidFill>
                  <a:srgbClr val="000000"/>
                </a:solidFill>
                <a:latin typeface="Consolas" panose="020B0609020204030204" pitchFamily="49" charset="0"/>
              </a:rPr>
              <a:t>explicit</a:t>
            </a:r>
            <a:r>
              <a:rPr lang="en-US" sz="2400" dirty="0">
                <a:solidFill>
                  <a:srgbClr val="000000"/>
                </a:solidFill>
                <a:latin typeface="+mn-lt"/>
              </a:rPr>
              <a:t> (as in </a:t>
            </a:r>
            <a:r>
              <a:rPr lang="en-US" sz="2400" dirty="0" smtClean="0">
                <a:solidFill>
                  <a:srgbClr val="000000"/>
                </a:solidFill>
                <a:latin typeface="+mn-lt"/>
              </a:rPr>
              <a:t>Figure 3.4</a:t>
            </a:r>
            <a:r>
              <a:rPr lang="en-US" sz="2400" dirty="0">
                <a:solidFill>
                  <a:srgbClr val="000000"/>
                </a:solidFill>
                <a:latin typeface="+mn-lt"/>
              </a:rPr>
              <a:t>), because this constructor has more than one parameter</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18790438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3.6.2 Two-Parameter Constructor with Validation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2)</a:t>
            </a:r>
            <a:endParaRPr lang="en-US" dirty="0"/>
          </a:p>
        </p:txBody>
      </p:sp>
      <p:sp>
        <p:nvSpPr>
          <p:cNvPr id="5" name="Text Placeholder 4"/>
          <p:cNvSpPr>
            <a:spLocks noGrp="1"/>
          </p:cNvSpPr>
          <p:nvPr>
            <p:ph type="body" idx="1"/>
          </p:nvPr>
        </p:nvSpPr>
        <p:spPr>
          <a:xfrm>
            <a:off x="457200" y="1600201"/>
            <a:ext cx="8229600" cy="1405646"/>
          </a:xfrm>
        </p:spPr>
        <p:txBody>
          <a:bodyPr/>
          <a:lstStyle/>
          <a:p>
            <a:r>
              <a:rPr lang="en-US" sz="2200" dirty="0">
                <a:latin typeface="+mn-lt"/>
              </a:rPr>
              <a:t>Lines 14–16 of </a:t>
            </a:r>
            <a:r>
              <a:rPr lang="en-US" sz="2200" dirty="0" smtClean="0">
                <a:latin typeface="+mn-lt"/>
              </a:rPr>
              <a:t>Figure 3.8 </a:t>
            </a:r>
            <a:r>
              <a:rPr lang="en-US" sz="2200" dirty="0">
                <a:latin typeface="+mn-lt"/>
              </a:rPr>
              <a:t>ensure that data member </a:t>
            </a:r>
            <a:r>
              <a:rPr lang="en-US" sz="2200" dirty="0">
                <a:solidFill>
                  <a:srgbClr val="000000"/>
                </a:solidFill>
                <a:latin typeface="Consolas" panose="020B0609020204030204" pitchFamily="49" charset="0"/>
              </a:rPr>
              <a:t>balance</a:t>
            </a:r>
            <a:r>
              <a:rPr lang="en-US" sz="2200" dirty="0">
                <a:solidFill>
                  <a:srgbClr val="000000"/>
                </a:solidFill>
                <a:latin typeface="+mn-lt"/>
              </a:rPr>
              <a:t> is assigned parameter </a:t>
            </a:r>
            <a:r>
              <a:rPr lang="en-US" sz="2200" dirty="0">
                <a:solidFill>
                  <a:srgbClr val="000000"/>
                </a:solidFill>
                <a:latin typeface="Consolas" panose="020B0609020204030204" pitchFamily="49" charset="0"/>
              </a:rPr>
              <a:t>initialBalance</a:t>
            </a:r>
            <a:r>
              <a:rPr lang="en-US" sz="2200" dirty="0">
                <a:solidFill>
                  <a:srgbClr val="000000"/>
                </a:solidFill>
                <a:latin typeface="+mn-lt"/>
              </a:rPr>
              <a:t>’s value only if that value is greater than </a:t>
            </a:r>
            <a:r>
              <a:rPr lang="en-US" sz="2200" dirty="0">
                <a:solidFill>
                  <a:srgbClr val="000000"/>
                </a:solidFill>
                <a:latin typeface="Consolas" panose="020B0609020204030204" pitchFamily="49" charset="0"/>
              </a:rPr>
              <a:t>0</a:t>
            </a:r>
            <a:r>
              <a:rPr lang="en-US" sz="2200" dirty="0" smtClean="0">
                <a:solidFill>
                  <a:srgbClr val="000000"/>
                </a:solidFill>
                <a:latin typeface="+mn-lt"/>
              </a:rPr>
              <a:t>—this </a:t>
            </a:r>
            <a:r>
              <a:rPr lang="en-US" sz="2200" dirty="0">
                <a:solidFill>
                  <a:srgbClr val="000000"/>
                </a:solidFill>
                <a:latin typeface="+mn-lt"/>
              </a:rPr>
              <a:t>is known as </a:t>
            </a:r>
            <a:r>
              <a:rPr lang="en-US" sz="2200" b="1" dirty="0">
                <a:solidFill>
                  <a:schemeClr val="tx1"/>
                </a:solidFill>
                <a:latin typeface="+mn-lt"/>
              </a:rPr>
              <a:t>validation</a:t>
            </a:r>
            <a:r>
              <a:rPr lang="en-US" sz="2200" dirty="0">
                <a:solidFill>
                  <a:srgbClr val="0000FF"/>
                </a:solidFill>
                <a:latin typeface="+mn-lt"/>
              </a:rPr>
              <a:t> </a:t>
            </a:r>
            <a:r>
              <a:rPr lang="en-US" sz="2200" dirty="0">
                <a:latin typeface="+mn-lt"/>
              </a:rPr>
              <a:t>or</a:t>
            </a:r>
            <a:r>
              <a:rPr lang="en-US" sz="2200" dirty="0">
                <a:solidFill>
                  <a:srgbClr val="0000FF"/>
                </a:solidFill>
                <a:latin typeface="+mn-lt"/>
              </a:rPr>
              <a:t> </a:t>
            </a:r>
            <a:r>
              <a:rPr lang="en-US" sz="2200" b="1" dirty="0">
                <a:solidFill>
                  <a:schemeClr val="tx1"/>
                </a:solidFill>
                <a:latin typeface="+mn-lt"/>
              </a:rPr>
              <a:t>validity </a:t>
            </a:r>
            <a:r>
              <a:rPr lang="en-US" sz="2200" b="1" dirty="0" smtClean="0">
                <a:solidFill>
                  <a:schemeClr val="tx1"/>
                </a:solidFill>
                <a:latin typeface="+mn-lt"/>
              </a:rPr>
              <a:t>checking</a:t>
            </a:r>
            <a:endParaRPr lang="en-US" sz="2200" b="1" dirty="0">
              <a:solidFill>
                <a:schemeClr val="tx1"/>
              </a:solidFill>
              <a:latin typeface="+mn-lt"/>
            </a:endParaRPr>
          </a:p>
        </p:txBody>
      </p:sp>
      <p:pic>
        <p:nvPicPr>
          <p:cNvPr id="7" name="Picture 6" descr="Line 1. If left parenthesis initial balance right angle bracket 0 right parenthesis left brace forward slash forward slash if the initial balance is valid. Line 2, indented once. Balance = initial balance semicolon forward slash forward slash assign it to data member balance. Line 3.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50" y="3201602"/>
            <a:ext cx="8277944" cy="792191"/>
          </a:xfrm>
          <a:prstGeom prst="rect">
            <a:avLst/>
          </a:prstGeom>
        </p:spPr>
      </p:pic>
      <p:sp>
        <p:nvSpPr>
          <p:cNvPr id="6" name="Text Placeholder 5"/>
          <p:cNvSpPr>
            <a:spLocks noGrp="1"/>
          </p:cNvSpPr>
          <p:nvPr>
            <p:ph type="body" idx="2"/>
          </p:nvPr>
        </p:nvSpPr>
        <p:spPr>
          <a:xfrm>
            <a:off x="457200" y="4119985"/>
            <a:ext cx="8229600" cy="944880"/>
          </a:xfrm>
        </p:spPr>
        <p:txBody>
          <a:bodyPr/>
          <a:lstStyle/>
          <a:p>
            <a:r>
              <a:rPr lang="en-US" sz="2200" dirty="0">
                <a:latin typeface="+mn-lt"/>
              </a:rPr>
              <a:t>Otherwise, </a:t>
            </a:r>
            <a:r>
              <a:rPr lang="en-US" sz="2200" dirty="0">
                <a:solidFill>
                  <a:srgbClr val="000000"/>
                </a:solidFill>
                <a:latin typeface="Consolas" panose="020B0609020204030204" pitchFamily="49" charset="0"/>
              </a:rPr>
              <a:t>balance</a:t>
            </a:r>
            <a:r>
              <a:rPr lang="en-US" sz="2200" dirty="0">
                <a:solidFill>
                  <a:srgbClr val="000000"/>
                </a:solidFill>
                <a:latin typeface="+mn-lt"/>
              </a:rPr>
              <a:t> remains at </a:t>
            </a:r>
            <a:r>
              <a:rPr lang="en-US" sz="2200" dirty="0">
                <a:solidFill>
                  <a:srgbClr val="000000"/>
                </a:solidFill>
                <a:latin typeface="Consolas" panose="020B0609020204030204" pitchFamily="49" charset="0"/>
              </a:rPr>
              <a:t>0</a:t>
            </a:r>
            <a:r>
              <a:rPr lang="en-US" sz="2200" dirty="0" smtClean="0">
                <a:solidFill>
                  <a:srgbClr val="000000"/>
                </a:solidFill>
                <a:latin typeface="+mn-lt"/>
              </a:rPr>
              <a:t>—its </a:t>
            </a:r>
            <a:r>
              <a:rPr lang="en-US" sz="2200" dirty="0">
                <a:solidFill>
                  <a:srgbClr val="000000"/>
                </a:solidFill>
                <a:latin typeface="+mn-lt"/>
              </a:rPr>
              <a:t>default initial value that was set at line 42 in class </a:t>
            </a:r>
            <a:r>
              <a:rPr lang="en-US" sz="2200" dirty="0">
                <a:solidFill>
                  <a:srgbClr val="000000"/>
                </a:solidFill>
                <a:latin typeface="Consolas" panose="020B0609020204030204" pitchFamily="49" charset="0"/>
              </a:rPr>
              <a:t>Account</a:t>
            </a:r>
            <a:r>
              <a:rPr lang="en-US" sz="2200" dirty="0">
                <a:solidFill>
                  <a:srgbClr val="000000"/>
                </a:solidFill>
                <a:latin typeface="+mn-lt"/>
              </a:rPr>
              <a:t>’s definition</a:t>
            </a:r>
            <a:r>
              <a:rPr lang="en-US" sz="2200" dirty="0" smtClean="0">
                <a:solidFill>
                  <a:srgbClr val="000000"/>
                </a:solidFill>
                <a:latin typeface="+mn-lt"/>
              </a:rPr>
              <a:t>.</a:t>
            </a:r>
            <a:endParaRPr lang="en-US" sz="2200" dirty="0">
              <a:solidFill>
                <a:srgbClr val="000000"/>
              </a:solidFill>
              <a:latin typeface="+mn-lt"/>
            </a:endParaRPr>
          </a:p>
        </p:txBody>
      </p:sp>
    </p:spTree>
    <p:extLst>
      <p:ext uri="{BB962C8B-B14F-4D97-AF65-F5344CB8AC3E}">
        <p14:creationId xmlns:p14="http://schemas.microsoft.com/office/powerpoint/2010/main" val="37579688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3.6.3</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deposit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Function with </a:t>
            </a:r>
            <a:r>
              <a:rPr lang="en-US" dirty="0" smtClean="0">
                <a:solidFill>
                  <a:schemeClr val="tx2"/>
                </a:solidFill>
                <a:latin typeface="Times New Roman" panose="02020603050405020304" pitchFamily="18" charset="0"/>
                <a:cs typeface="Times New Roman" panose="02020603050405020304" pitchFamily="18" charset="0"/>
              </a:rPr>
              <a:t>Validation </a:t>
            </a:r>
            <a:r>
              <a:rPr 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229600" cy="3611880"/>
          </a:xfrm>
        </p:spPr>
        <p:txBody>
          <a:bodyPr/>
          <a:lstStyle/>
          <a:p>
            <a:r>
              <a:rPr lang="en-US" sz="2400" dirty="0">
                <a:latin typeface="+mn-lt"/>
              </a:rPr>
              <a:t>Member function </a:t>
            </a:r>
            <a:r>
              <a:rPr lang="en-US" sz="2400" dirty="0">
                <a:solidFill>
                  <a:srgbClr val="000000"/>
                </a:solidFill>
                <a:latin typeface="Consolas" panose="020B0609020204030204" pitchFamily="49" charset="0"/>
              </a:rPr>
              <a:t>deposit</a:t>
            </a:r>
            <a:r>
              <a:rPr lang="en-US" sz="2400" dirty="0">
                <a:solidFill>
                  <a:srgbClr val="000000"/>
                </a:solidFill>
                <a:latin typeface="+mn-lt"/>
              </a:rPr>
              <a:t> (lines 20–24) does not return any data when it completes its task, so its return type is </a:t>
            </a:r>
            <a:r>
              <a:rPr lang="en-US" sz="2400" dirty="0">
                <a:solidFill>
                  <a:srgbClr val="000000"/>
                </a:solidFill>
                <a:latin typeface="Consolas" panose="020B0609020204030204" pitchFamily="49" charset="0"/>
              </a:rPr>
              <a:t>void</a:t>
            </a:r>
            <a:r>
              <a:rPr lang="en-US" sz="2400" dirty="0">
                <a:solidFill>
                  <a:srgbClr val="000000"/>
                </a:solidFill>
                <a:latin typeface="+mn-lt"/>
              </a:rPr>
              <a:t>.</a:t>
            </a:r>
          </a:p>
          <a:p>
            <a:pPr lvl="1"/>
            <a:r>
              <a:rPr lang="en-US" sz="2400" dirty="0">
                <a:latin typeface="+mn-lt"/>
              </a:rPr>
              <a:t>The member function receives one </a:t>
            </a:r>
            <a:r>
              <a:rPr lang="en-US" sz="2400" dirty="0">
                <a:solidFill>
                  <a:srgbClr val="000000"/>
                </a:solidFill>
                <a:latin typeface="Consolas" panose="020B0609020204030204" pitchFamily="49" charset="0"/>
              </a:rPr>
              <a:t>int</a:t>
            </a:r>
            <a:r>
              <a:rPr lang="en-US" sz="2400" dirty="0">
                <a:solidFill>
                  <a:srgbClr val="000000"/>
                </a:solidFill>
                <a:latin typeface="+mn-lt"/>
              </a:rPr>
              <a:t> parameter named </a:t>
            </a:r>
            <a:r>
              <a:rPr lang="en-US" sz="2400" dirty="0" smtClean="0">
                <a:solidFill>
                  <a:srgbClr val="000000"/>
                </a:solidFill>
                <a:latin typeface="Consolas" panose="020B0609020204030204" pitchFamily="49" charset="0"/>
              </a:rPr>
              <a:t>depositAmount</a:t>
            </a:r>
            <a:r>
              <a:rPr lang="en-US" sz="2400" dirty="0">
                <a:solidFill>
                  <a:srgbClr val="000000"/>
                </a:solidFill>
                <a:latin typeface="+mn-lt"/>
              </a:rPr>
              <a:t>.</a:t>
            </a:r>
          </a:p>
          <a:p>
            <a:r>
              <a:rPr lang="en-US" sz="2400" dirty="0">
                <a:latin typeface="+mn-lt"/>
              </a:rPr>
              <a:t>Lines 21–23 ensure that parameter </a:t>
            </a:r>
            <a:r>
              <a:rPr lang="en-US" sz="2400" dirty="0">
                <a:solidFill>
                  <a:srgbClr val="000000"/>
                </a:solidFill>
                <a:latin typeface="Consolas" panose="020B0609020204030204" pitchFamily="49" charset="0"/>
              </a:rPr>
              <a:t>depositAmount</a:t>
            </a:r>
            <a:r>
              <a:rPr lang="en-US" sz="2400" dirty="0">
                <a:solidFill>
                  <a:srgbClr val="000000"/>
                </a:solidFill>
                <a:latin typeface="+mn-lt"/>
              </a:rPr>
              <a:t>’s value is added to the </a:t>
            </a:r>
            <a:r>
              <a:rPr lang="en-US" sz="2400" dirty="0">
                <a:solidFill>
                  <a:srgbClr val="000000"/>
                </a:solidFill>
                <a:latin typeface="Consolas" panose="020B0609020204030204" pitchFamily="49" charset="0"/>
              </a:rPr>
              <a:t>balance</a:t>
            </a:r>
            <a:r>
              <a:rPr lang="en-US" sz="2400" dirty="0">
                <a:solidFill>
                  <a:srgbClr val="000000"/>
                </a:solidFill>
                <a:latin typeface="+mn-lt"/>
              </a:rPr>
              <a:t> only if the parameter value is valid (i.e., greater than zero)—another example of validity checking</a:t>
            </a:r>
            <a:r>
              <a:rPr lang="en-US" sz="2400" dirty="0" smtClean="0">
                <a:solidFill>
                  <a:srgbClr val="000000"/>
                </a:solidFill>
                <a:latin typeface="+mn-lt"/>
              </a:rPr>
              <a:t>.</a:t>
            </a:r>
            <a:endParaRPr lang="en-US" sz="2400" dirty="0">
              <a:latin typeface="+mn-lt"/>
            </a:endParaRPr>
          </a:p>
        </p:txBody>
      </p:sp>
      <p:pic>
        <p:nvPicPr>
          <p:cNvPr id="4" name="Picture 3" descr="Line 1. If left parenthesis deposit amount right angle bracket 0 right parenthesis left brace forward slash forward slash if the deposit amount is valid. Line 2, indented once. Balance = balance + deposit amount semicolon forward slash forward slash add it to the balance. Line 3.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2" y="5374343"/>
            <a:ext cx="8277944" cy="737724"/>
          </a:xfrm>
          <a:prstGeom prst="rect">
            <a:avLst/>
          </a:prstGeom>
        </p:spPr>
      </p:pic>
    </p:spTree>
    <p:extLst>
      <p:ext uri="{BB962C8B-B14F-4D97-AF65-F5344CB8AC3E}">
        <p14:creationId xmlns:p14="http://schemas.microsoft.com/office/powerpoint/2010/main" val="1684269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3.6.3</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deposit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Function with Validation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2)</a:t>
            </a:r>
            <a:endParaRPr lang="en-US" dirty="0"/>
          </a:p>
        </p:txBody>
      </p:sp>
      <p:sp>
        <p:nvSpPr>
          <p:cNvPr id="3" name="Text Placeholder 2"/>
          <p:cNvSpPr>
            <a:spLocks noGrp="1"/>
          </p:cNvSpPr>
          <p:nvPr>
            <p:ph type="body" idx="1"/>
          </p:nvPr>
        </p:nvSpPr>
        <p:spPr/>
        <p:txBody>
          <a:bodyPr/>
          <a:lstStyle/>
          <a:p>
            <a:r>
              <a:rPr lang="en-US" sz="2400" dirty="0">
                <a:latin typeface="+mn-lt"/>
              </a:rPr>
              <a:t>Line 22 first adds the current </a:t>
            </a:r>
            <a:r>
              <a:rPr lang="en-US" sz="2400" dirty="0">
                <a:solidFill>
                  <a:srgbClr val="000000"/>
                </a:solidFill>
                <a:latin typeface="Consolas" panose="020B0609020204030204" pitchFamily="49" charset="0"/>
              </a:rPr>
              <a:t>balance</a:t>
            </a:r>
            <a:r>
              <a:rPr lang="en-US" sz="2400" dirty="0">
                <a:solidFill>
                  <a:srgbClr val="000000"/>
                </a:solidFill>
                <a:latin typeface="+mn-lt"/>
              </a:rPr>
              <a:t> and </a:t>
            </a:r>
            <a:r>
              <a:rPr lang="en-US" sz="2400" dirty="0">
                <a:solidFill>
                  <a:srgbClr val="000000"/>
                </a:solidFill>
                <a:latin typeface="Consolas" panose="020B0609020204030204" pitchFamily="49" charset="0"/>
              </a:rPr>
              <a:t>depositAmount</a:t>
            </a:r>
            <a:r>
              <a:rPr lang="en-US" sz="2400" dirty="0">
                <a:solidFill>
                  <a:srgbClr val="000000"/>
                </a:solidFill>
                <a:latin typeface="+mn-lt"/>
              </a:rPr>
              <a:t>, forming a temporary sum which is then assigned to </a:t>
            </a:r>
            <a:r>
              <a:rPr lang="en-US" sz="2400" dirty="0">
                <a:solidFill>
                  <a:srgbClr val="000000"/>
                </a:solidFill>
                <a:latin typeface="Consolas" panose="020B0609020204030204" pitchFamily="49" charset="0"/>
              </a:rPr>
              <a:t>balance</a:t>
            </a:r>
            <a:r>
              <a:rPr lang="en-US" sz="2400" dirty="0">
                <a:solidFill>
                  <a:srgbClr val="000000"/>
                </a:solidFill>
                <a:latin typeface="+mn-lt"/>
              </a:rPr>
              <a:t>, replacing its prior value</a:t>
            </a:r>
          </a:p>
          <a:p>
            <a:r>
              <a:rPr lang="en-US" sz="2400" dirty="0">
                <a:latin typeface="+mn-lt"/>
              </a:rPr>
              <a:t>It’s important to understand that the calculation </a:t>
            </a:r>
            <a:r>
              <a:rPr lang="en-US" sz="2400" dirty="0">
                <a:solidFill>
                  <a:srgbClr val="000000"/>
                </a:solidFill>
                <a:latin typeface="Consolas" panose="020B0609020204030204" pitchFamily="49" charset="0"/>
              </a:rPr>
              <a:t>balance +</a:t>
            </a:r>
            <a:r>
              <a:rPr lang="en-US" sz="2400" dirty="0">
                <a:solidFill>
                  <a:srgbClr val="000000"/>
                </a:solidFill>
                <a:latin typeface="+mn-lt"/>
              </a:rPr>
              <a:t> </a:t>
            </a:r>
            <a:r>
              <a:rPr lang="en-US" sz="2400" dirty="0">
                <a:solidFill>
                  <a:srgbClr val="000000"/>
                </a:solidFill>
                <a:latin typeface="Consolas" panose="020B0609020204030204" pitchFamily="49" charset="0"/>
              </a:rPr>
              <a:t>depositAmount</a:t>
            </a:r>
            <a:r>
              <a:rPr lang="en-US" sz="2400" dirty="0">
                <a:latin typeface="+mn-lt"/>
              </a:rPr>
              <a:t> on the right side of the assignment operator does not modify the </a:t>
            </a:r>
            <a:r>
              <a:rPr lang="en-US" sz="2400" dirty="0">
                <a:latin typeface="Consolas" panose="020B0609020204030204" pitchFamily="49" charset="0"/>
              </a:rPr>
              <a:t>balance</a:t>
            </a:r>
            <a:r>
              <a:rPr lang="en-US" sz="2400" dirty="0">
                <a:latin typeface="+mn-lt"/>
              </a:rPr>
              <a:t>—that’s why the assignment is necessary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4339235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3.6.4</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getBalance</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Member Function</a:t>
            </a:r>
          </a:p>
        </p:txBody>
      </p:sp>
      <p:sp>
        <p:nvSpPr>
          <p:cNvPr id="3" name="Text Placeholder 2"/>
          <p:cNvSpPr>
            <a:spLocks noGrp="1"/>
          </p:cNvSpPr>
          <p:nvPr>
            <p:ph type="body" idx="1"/>
          </p:nvPr>
        </p:nvSpPr>
        <p:spPr/>
        <p:txBody>
          <a:bodyPr/>
          <a:lstStyle/>
          <a:p>
            <a:r>
              <a:rPr lang="en-US" sz="2400" dirty="0">
                <a:latin typeface="+mn-lt"/>
              </a:rPr>
              <a:t>Member function </a:t>
            </a:r>
            <a:r>
              <a:rPr lang="en-US" sz="2400" dirty="0">
                <a:solidFill>
                  <a:srgbClr val="000000"/>
                </a:solidFill>
                <a:latin typeface="Consolas" panose="020B0609020204030204" pitchFamily="49" charset="0"/>
              </a:rPr>
              <a:t>getBalance</a:t>
            </a:r>
            <a:r>
              <a:rPr lang="en-US" sz="2400" dirty="0">
                <a:solidFill>
                  <a:srgbClr val="000000"/>
                </a:solidFill>
                <a:latin typeface="+mn-lt"/>
              </a:rPr>
              <a:t> (lines 27–29) allows the class’s clients to obtain the value of a particular </a:t>
            </a:r>
            <a:r>
              <a:rPr lang="en-US" sz="2400" dirty="0">
                <a:solidFill>
                  <a:srgbClr val="000000"/>
                </a:solidFill>
                <a:latin typeface="Consolas" panose="020B0609020204030204" pitchFamily="49" charset="0"/>
              </a:rPr>
              <a:t>Account</a:t>
            </a:r>
            <a:r>
              <a:rPr lang="en-US" sz="2400" dirty="0">
                <a:solidFill>
                  <a:srgbClr val="000000"/>
                </a:solidFill>
                <a:latin typeface="+mn-lt"/>
              </a:rPr>
              <a:t> object’s </a:t>
            </a:r>
            <a:r>
              <a:rPr lang="en-US" sz="2400" dirty="0">
                <a:solidFill>
                  <a:srgbClr val="000000"/>
                </a:solidFill>
                <a:latin typeface="Consolas" panose="020B0609020204030204" pitchFamily="49" charset="0"/>
              </a:rPr>
              <a:t>balance</a:t>
            </a:r>
            <a:r>
              <a:rPr lang="en-US" sz="2400" dirty="0">
                <a:solidFill>
                  <a:srgbClr val="000000"/>
                </a:solidFill>
                <a:latin typeface="+mn-lt"/>
              </a:rPr>
              <a:t>.</a:t>
            </a:r>
          </a:p>
          <a:p>
            <a:pPr lvl="1"/>
            <a:r>
              <a:rPr lang="en-US" sz="2400" dirty="0">
                <a:latin typeface="+mn-lt"/>
              </a:rPr>
              <a:t>The member function specifies return type </a:t>
            </a:r>
            <a:r>
              <a:rPr lang="en-US" sz="2400" dirty="0">
                <a:solidFill>
                  <a:srgbClr val="000000"/>
                </a:solidFill>
                <a:latin typeface="Consolas" panose="020B0609020204030204" pitchFamily="49" charset="0"/>
              </a:rPr>
              <a:t>int</a:t>
            </a:r>
            <a:r>
              <a:rPr lang="en-US" sz="2400" dirty="0">
                <a:solidFill>
                  <a:srgbClr val="000000"/>
                </a:solidFill>
                <a:latin typeface="+mn-lt"/>
              </a:rPr>
              <a:t> and an empty parameter list.</a:t>
            </a:r>
          </a:p>
          <a:p>
            <a:r>
              <a:rPr lang="en-US" sz="2400" dirty="0">
                <a:solidFill>
                  <a:srgbClr val="000000"/>
                </a:solidFill>
                <a:latin typeface="Consolas" panose="020B0609020204030204" pitchFamily="49" charset="0"/>
              </a:rPr>
              <a:t>getBalance</a:t>
            </a:r>
            <a:r>
              <a:rPr lang="en-US" sz="2400" dirty="0">
                <a:solidFill>
                  <a:srgbClr val="000000"/>
                </a:solidFill>
                <a:latin typeface="+mn-lt"/>
              </a:rPr>
              <a:t> is declared </a:t>
            </a:r>
            <a:r>
              <a:rPr lang="en-US" sz="2400" dirty="0">
                <a:solidFill>
                  <a:srgbClr val="000000"/>
                </a:solidFill>
                <a:latin typeface="Consolas" panose="020B0609020204030204" pitchFamily="49" charset="0"/>
              </a:rPr>
              <a:t>const</a:t>
            </a:r>
            <a:r>
              <a:rPr lang="en-US" sz="2400" dirty="0">
                <a:solidFill>
                  <a:srgbClr val="000000"/>
                </a:solidFill>
                <a:latin typeface="+mn-lt"/>
              </a:rPr>
              <a:t>, because the function does not, and should not, modify the </a:t>
            </a:r>
            <a:r>
              <a:rPr lang="en-US" sz="2400" dirty="0">
                <a:solidFill>
                  <a:srgbClr val="000000"/>
                </a:solidFill>
                <a:latin typeface="Consolas" panose="020B0609020204030204" pitchFamily="49" charset="0"/>
              </a:rPr>
              <a:t>Account</a:t>
            </a:r>
            <a:r>
              <a:rPr lang="en-US" sz="2400" dirty="0">
                <a:solidFill>
                  <a:srgbClr val="000000"/>
                </a:solidFill>
                <a:latin typeface="+mn-lt"/>
              </a:rPr>
              <a:t> object on which it’s called</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29838081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3.6.5 Manipulating</a:t>
            </a:r>
            <a:r>
              <a:rPr lang="en-US" dirty="0">
                <a:solidFill>
                  <a:schemeClr val="tx2"/>
                </a:solidFill>
                <a:latin typeface="Calibri" panose="020F0502020204030204" pitchFamily="34" charset="0"/>
              </a:rPr>
              <a:t> </a:t>
            </a:r>
            <a:r>
              <a:rPr lang="en-US" dirty="0">
                <a:solidFill>
                  <a:schemeClr val="tx2"/>
                </a:solidFill>
                <a:latin typeface="Consolas" panose="020B0609020204030204" pitchFamily="49" charset="0"/>
              </a:rPr>
              <a:t>Account</a:t>
            </a:r>
            <a:r>
              <a:rPr lang="en-US" dirty="0">
                <a:solidFill>
                  <a:schemeClr val="tx2"/>
                </a:solidFill>
                <a:latin typeface="Calibri" panose="020F0502020204030204" pitchFamily="34" charset="0"/>
              </a:rPr>
              <a:t> </a:t>
            </a:r>
            <a:r>
              <a:rPr lang="en-US" dirty="0">
                <a:solidFill>
                  <a:schemeClr val="tx2"/>
                </a:solidFill>
                <a:latin typeface="Times New Roman" panose="02020603050405020304" pitchFamily="18" charset="0"/>
                <a:cs typeface="Times New Roman" panose="02020603050405020304" pitchFamily="18" charset="0"/>
              </a:rPr>
              <a:t>Objects with </a:t>
            </a:r>
            <a:r>
              <a:rPr lang="en-US" dirty="0" smtClean="0">
                <a:solidFill>
                  <a:schemeClr val="tx2"/>
                </a:solidFill>
                <a:latin typeface="Times New Roman" panose="02020603050405020304" pitchFamily="18" charset="0"/>
                <a:cs typeface="Times New Roman" panose="02020603050405020304" pitchFamily="18" charset="0"/>
              </a:rPr>
              <a:t>Balances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229600" cy="4790872"/>
          </a:xfrm>
        </p:spPr>
        <p:txBody>
          <a:bodyPr/>
          <a:lstStyle/>
          <a:p>
            <a:r>
              <a:rPr lang="en-US" sz="1800" dirty="0">
                <a:latin typeface="+mn-lt"/>
              </a:rPr>
              <a:t>The </a:t>
            </a:r>
            <a:r>
              <a:rPr lang="en-US" sz="1800" dirty="0">
                <a:solidFill>
                  <a:srgbClr val="000000"/>
                </a:solidFill>
                <a:latin typeface="Consolas" panose="020B0609020204030204" pitchFamily="49" charset="0"/>
              </a:rPr>
              <a:t>balance</a:t>
            </a:r>
            <a:r>
              <a:rPr lang="en-US" sz="1800" dirty="0">
                <a:solidFill>
                  <a:srgbClr val="000000"/>
                </a:solidFill>
                <a:latin typeface="+mn-lt"/>
              </a:rPr>
              <a:t> of </a:t>
            </a:r>
            <a:r>
              <a:rPr lang="en-US" sz="1800" dirty="0">
                <a:solidFill>
                  <a:srgbClr val="000000"/>
                </a:solidFill>
                <a:latin typeface="Consolas" panose="020B0609020204030204" pitchFamily="49" charset="0"/>
              </a:rPr>
              <a:t>account2</a:t>
            </a:r>
            <a:r>
              <a:rPr lang="en-US" sz="1800" dirty="0">
                <a:solidFill>
                  <a:srgbClr val="000000"/>
                </a:solidFill>
                <a:latin typeface="+mn-lt"/>
              </a:rPr>
              <a:t> is initially </a:t>
            </a:r>
            <a:r>
              <a:rPr lang="en-US" sz="1800" dirty="0">
                <a:solidFill>
                  <a:srgbClr val="000000"/>
                </a:solidFill>
                <a:latin typeface="Consolas" panose="020B0609020204030204" pitchFamily="49" charset="0"/>
              </a:rPr>
              <a:t>0</a:t>
            </a:r>
            <a:r>
              <a:rPr lang="en-US" sz="1800" dirty="0" smtClean="0">
                <a:solidFill>
                  <a:srgbClr val="000000"/>
                </a:solidFill>
                <a:latin typeface="+mn-lt"/>
              </a:rPr>
              <a:t>, </a:t>
            </a:r>
            <a:r>
              <a:rPr lang="en-US" sz="1800" dirty="0">
                <a:solidFill>
                  <a:srgbClr val="000000"/>
                </a:solidFill>
                <a:latin typeface="+mn-lt"/>
              </a:rPr>
              <a:t>because the constructor rejected the attempt to start </a:t>
            </a:r>
            <a:r>
              <a:rPr lang="en-US" sz="1800" dirty="0">
                <a:solidFill>
                  <a:srgbClr val="000000"/>
                </a:solidFill>
                <a:latin typeface="Consolas" panose="020B0609020204030204" pitchFamily="49" charset="0"/>
              </a:rPr>
              <a:t>account2</a:t>
            </a:r>
            <a:r>
              <a:rPr lang="en-US" sz="1800" dirty="0">
                <a:solidFill>
                  <a:srgbClr val="000000"/>
                </a:solidFill>
                <a:latin typeface="+mn-lt"/>
              </a:rPr>
              <a:t> with a negative </a:t>
            </a:r>
            <a:r>
              <a:rPr lang="en-US" sz="1800" dirty="0">
                <a:solidFill>
                  <a:srgbClr val="000000"/>
                </a:solidFill>
                <a:latin typeface="Consolas" panose="020B0609020204030204" pitchFamily="49" charset="0"/>
              </a:rPr>
              <a:t>balance</a:t>
            </a:r>
            <a:r>
              <a:rPr lang="en-US" sz="1800" dirty="0">
                <a:solidFill>
                  <a:srgbClr val="000000"/>
                </a:solidFill>
                <a:latin typeface="+mn-lt"/>
              </a:rPr>
              <a:t>, so the data member balance retains its default initial value.</a:t>
            </a:r>
          </a:p>
          <a:p>
            <a:r>
              <a:rPr lang="en-US" sz="1800" dirty="0">
                <a:latin typeface="+mn-lt"/>
              </a:rPr>
              <a:t>The six statements at lines 14–15, 16–17, 26–27, 28–29, 37–38 and 39–40 are almost identical.</a:t>
            </a:r>
          </a:p>
          <a:p>
            <a:pPr lvl="1"/>
            <a:r>
              <a:rPr lang="en-US" sz="1800" dirty="0">
                <a:latin typeface="+mn-lt"/>
              </a:rPr>
              <a:t>Each outputs an </a:t>
            </a:r>
            <a:r>
              <a:rPr lang="en-US" sz="1800" dirty="0">
                <a:solidFill>
                  <a:srgbClr val="000000"/>
                </a:solidFill>
                <a:latin typeface="Consolas" panose="020B0609020204030204" pitchFamily="49" charset="0"/>
              </a:rPr>
              <a:t>Account</a:t>
            </a:r>
            <a:r>
              <a:rPr lang="en-US" sz="1800" dirty="0">
                <a:solidFill>
                  <a:srgbClr val="000000"/>
                </a:solidFill>
                <a:latin typeface="+mn-lt"/>
              </a:rPr>
              <a:t>’s </a:t>
            </a:r>
            <a:r>
              <a:rPr lang="en-US" sz="1800" dirty="0">
                <a:solidFill>
                  <a:srgbClr val="000000"/>
                </a:solidFill>
                <a:latin typeface="Consolas" panose="020B0609020204030204" pitchFamily="49" charset="0"/>
              </a:rPr>
              <a:t>name</a:t>
            </a:r>
            <a:r>
              <a:rPr lang="en-US" sz="1800" dirty="0">
                <a:solidFill>
                  <a:srgbClr val="000000"/>
                </a:solidFill>
                <a:latin typeface="+mn-lt"/>
              </a:rPr>
              <a:t> and </a:t>
            </a:r>
            <a:r>
              <a:rPr lang="en-US" sz="1800" dirty="0">
                <a:solidFill>
                  <a:srgbClr val="000000"/>
                </a:solidFill>
                <a:latin typeface="Consolas" panose="020B0609020204030204" pitchFamily="49" charset="0"/>
              </a:rPr>
              <a:t>balance</a:t>
            </a:r>
            <a:r>
              <a:rPr lang="en-US" sz="1800" dirty="0">
                <a:solidFill>
                  <a:srgbClr val="000000"/>
                </a:solidFill>
                <a:latin typeface="+mn-lt"/>
              </a:rPr>
              <a:t>, and differs only in the </a:t>
            </a:r>
            <a:r>
              <a:rPr lang="en-US" sz="1800" dirty="0">
                <a:solidFill>
                  <a:srgbClr val="000000"/>
                </a:solidFill>
                <a:latin typeface="Consolas" panose="020B0609020204030204" pitchFamily="49" charset="0"/>
              </a:rPr>
              <a:t>Account</a:t>
            </a:r>
            <a:r>
              <a:rPr lang="en-US" sz="1800" dirty="0">
                <a:solidFill>
                  <a:srgbClr val="000000"/>
                </a:solidFill>
                <a:latin typeface="+mn-lt"/>
              </a:rPr>
              <a:t> object’s name—</a:t>
            </a:r>
            <a:r>
              <a:rPr lang="en-US" sz="1800" dirty="0">
                <a:solidFill>
                  <a:srgbClr val="000000"/>
                </a:solidFill>
                <a:latin typeface="Consolas" panose="020B0609020204030204" pitchFamily="49" charset="0"/>
              </a:rPr>
              <a:t>account1</a:t>
            </a:r>
            <a:r>
              <a:rPr lang="en-US" sz="1800" dirty="0">
                <a:solidFill>
                  <a:srgbClr val="000000"/>
                </a:solidFill>
                <a:latin typeface="+mn-lt"/>
              </a:rPr>
              <a:t> or </a:t>
            </a:r>
            <a:r>
              <a:rPr lang="en-US" sz="1800" dirty="0">
                <a:solidFill>
                  <a:srgbClr val="000000"/>
                </a:solidFill>
                <a:latin typeface="Consolas" panose="020B0609020204030204" pitchFamily="49" charset="0"/>
              </a:rPr>
              <a:t>account2</a:t>
            </a:r>
            <a:r>
              <a:rPr lang="en-US" sz="1800" dirty="0">
                <a:solidFill>
                  <a:srgbClr val="000000"/>
                </a:solidFill>
                <a:latin typeface="+mn-lt"/>
              </a:rPr>
              <a:t>.</a:t>
            </a:r>
          </a:p>
          <a:p>
            <a:r>
              <a:rPr lang="en-US" sz="1800" dirty="0">
                <a:latin typeface="+mn-lt"/>
              </a:rPr>
              <a:t>Duplicate code can create code maintenance prob.lems</a:t>
            </a:r>
          </a:p>
          <a:p>
            <a:pPr lvl="1"/>
            <a:r>
              <a:rPr lang="en-US" sz="1800" dirty="0">
                <a:latin typeface="+mn-lt"/>
              </a:rPr>
              <a:t>For example, if six copies of the same code all have the same error to fix or the same update to be made, you must make that change six times, without making errors.</a:t>
            </a:r>
          </a:p>
          <a:p>
            <a:pPr lvl="1"/>
            <a:r>
              <a:rPr lang="en-US" sz="1800" dirty="0">
                <a:latin typeface="+mn-lt"/>
              </a:rPr>
              <a:t>Exercise 3.13 asks you to include function </a:t>
            </a:r>
            <a:r>
              <a:rPr lang="en-US" sz="1800" dirty="0">
                <a:solidFill>
                  <a:srgbClr val="000000"/>
                </a:solidFill>
                <a:latin typeface="Consolas" panose="020B0609020204030204" pitchFamily="49" charset="0"/>
              </a:rPr>
              <a:t>displayAccount</a:t>
            </a:r>
            <a:r>
              <a:rPr lang="en-US" sz="1800" dirty="0">
                <a:solidFill>
                  <a:srgbClr val="000000"/>
                </a:solidFill>
                <a:latin typeface="+mn-lt"/>
              </a:rPr>
              <a:t> that takes as a parameter an </a:t>
            </a:r>
            <a:r>
              <a:rPr lang="en-US" sz="1800" dirty="0">
                <a:solidFill>
                  <a:srgbClr val="000000"/>
                </a:solidFill>
                <a:latin typeface="Consolas" panose="020B0609020204030204" pitchFamily="49" charset="0"/>
              </a:rPr>
              <a:t>Account</a:t>
            </a:r>
            <a:r>
              <a:rPr lang="en-US" sz="1800" dirty="0">
                <a:solidFill>
                  <a:srgbClr val="000000"/>
                </a:solidFill>
                <a:latin typeface="+mn-lt"/>
              </a:rPr>
              <a:t> object and outputs the object’s </a:t>
            </a:r>
            <a:r>
              <a:rPr lang="en-US" sz="1800" dirty="0">
                <a:solidFill>
                  <a:srgbClr val="000000"/>
                </a:solidFill>
                <a:latin typeface="Consolas" panose="020B0609020204030204" pitchFamily="49" charset="0"/>
              </a:rPr>
              <a:t>name</a:t>
            </a:r>
            <a:r>
              <a:rPr lang="en-US" sz="1800" dirty="0">
                <a:solidFill>
                  <a:srgbClr val="000000"/>
                </a:solidFill>
                <a:latin typeface="+mn-lt"/>
              </a:rPr>
              <a:t> and </a:t>
            </a:r>
            <a:r>
              <a:rPr lang="en-US" sz="1800" dirty="0">
                <a:solidFill>
                  <a:srgbClr val="000000"/>
                </a:solidFill>
                <a:latin typeface="Consolas" panose="020B0609020204030204" pitchFamily="49" charset="0"/>
              </a:rPr>
              <a:t>balance</a:t>
            </a:r>
            <a:r>
              <a:rPr lang="en-US" sz="1800" dirty="0">
                <a:solidFill>
                  <a:srgbClr val="000000"/>
                </a:solidFill>
                <a:latin typeface="+mn-lt"/>
              </a:rPr>
              <a:t>. </a:t>
            </a:r>
            <a:r>
              <a:rPr lang="en-US" sz="1800" dirty="0">
                <a:latin typeface="+mn-lt"/>
              </a:rPr>
              <a:t>You’ll then replace </a:t>
            </a:r>
            <a:r>
              <a:rPr lang="en-US" sz="1800" dirty="0">
                <a:solidFill>
                  <a:srgbClr val="000000"/>
                </a:solidFill>
                <a:latin typeface="+mn-lt"/>
              </a:rPr>
              <a:t>main’s duplicated statements with six calls to </a:t>
            </a:r>
            <a:r>
              <a:rPr lang="en-US" sz="1800" dirty="0">
                <a:solidFill>
                  <a:srgbClr val="000000"/>
                </a:solidFill>
                <a:latin typeface="Consolas" panose="020B0609020204030204" pitchFamily="49" charset="0"/>
              </a:rPr>
              <a:t>displayAccount</a:t>
            </a:r>
            <a:r>
              <a:rPr lang="en-US" sz="1800" dirty="0" smtClean="0">
                <a:solidFill>
                  <a:srgbClr val="000000"/>
                </a:solidFill>
                <a:latin typeface="+mn-lt"/>
              </a:rPr>
              <a:t>.</a:t>
            </a:r>
            <a:endParaRPr lang="en-US" sz="1800" dirty="0">
              <a:solidFill>
                <a:srgbClr val="000000"/>
              </a:solidFill>
              <a:latin typeface="+mn-lt"/>
            </a:endParaRPr>
          </a:p>
        </p:txBody>
      </p:sp>
    </p:spTree>
    <p:extLst>
      <p:ext uri="{BB962C8B-B14F-4D97-AF65-F5344CB8AC3E}">
        <p14:creationId xmlns:p14="http://schemas.microsoft.com/office/powerpoint/2010/main" val="41271839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056"/>
            <a:ext cx="8229600" cy="1066799"/>
          </a:xfrm>
        </p:spPr>
        <p:txBody>
          <a:bodyPr anchor="b"/>
          <a:lstStyle/>
          <a:p>
            <a:r>
              <a:rPr lang="en-US" dirty="0"/>
              <a:t>Figure 3.9 Displaying and Updating </a:t>
            </a:r>
            <a:r>
              <a:rPr lang="en-US" dirty="0">
                <a:latin typeface="Consolas" panose="020B0609020204030204" pitchFamily="49" charset="0"/>
              </a:rPr>
              <a:t>Account</a:t>
            </a:r>
            <a:r>
              <a:rPr lang="en-US" dirty="0"/>
              <a:t> Balances </a:t>
            </a:r>
            <a:r>
              <a:rPr lang="en-US" sz="2000" b="0" dirty="0" smtClean="0"/>
              <a:t>(1 </a:t>
            </a:r>
            <a:r>
              <a:rPr lang="en-US" sz="2000" b="0" dirty="0"/>
              <a:t>of 3)</a:t>
            </a:r>
            <a:endParaRPr lang="en-US" dirty="0"/>
          </a:p>
        </p:txBody>
      </p:sp>
      <p:pic>
        <p:nvPicPr>
          <p:cNvPr id="4" name="Picture 3" descr="Computer code has 41 lines. The lines read as follows. Line 1. forward slash forward slash F i g period 3 period 9 colon Account Test period c p p. Line 2. forward slash forward slash Displaying and updating Account balances period. Line 3. dash include left angle bracket i o stream right angle bracket. Line 4. dash include double quote Account period h double quote. Line 5. blank. Line 6. using namespace s t d semicolon. Line 7. blank. Line 8. i n t main left parenthesis right parenthesis. Line 9. left brace. Line 10, indented once. Account account 1 left brace double quote Jane Green double quote comma 50 right brace semicolon. Line 11, indented once. Account account 2 left brace double quote John Blue double quote comma dash 7 right brace semicolon. Line 12. blank. Line 13, indented once. forward slash forward slash display initial balance of each object. Line 14, indented once. c out left angle bracket left angle bracket double quote account 1 colon double quote left angle bracket left angle bracket account 1 period get Name left parenthesis right parenthesis left angle bracket left angle bracket double quote balance is dollar sign double quote. Line 15, indented twice. left angle bracket left angle bracket account 1 period Get Balance left parenthesis right parenthesis semicolon. Line 16, indented once. c out left angle bracket left angle bracket double quote back slash n account 2 colon double quote left angle bracket left angle bracket account 2 period get Name left parenthesis right parenthesis left angle bracket left angle bracket double quote balance is dollar sign double quote. Line 17, indented twice. left angle bracket left angle bracket account 2 period get Balance left parenthesis right parenthesis semicolon. Line 18. blank. Line 19, indented once. c out left angle bracket left angle bracket double quote back slash n back slash n Enter deposit amount for account1 colon double quote semicolon forward slash forward slash prompt. Line 20, indented once. i n t deposit Amount semicolon. Line 21, indented once. c i n right angle bracket right angle bracket deposit Amount semicolon forward slash forward slash obtain user input. Line 22, indented once. c out left angle bracket left angle bracket double quote adding double quote left angle bracket left angle bracket deposit Amount left angle bracket left angle bracket double quote to account 1 balance double quote semicolon. Line 23, indented once. account 1 period deposit left parenthesis deposit Amount right parenthesis semicolon forward slash forward slash add to account 1's balance."/>
          <p:cNvPicPr>
            <a:picLocks noChangeAspect="1"/>
          </p:cNvPicPr>
          <p:nvPr/>
        </p:nvPicPr>
        <p:blipFill rotWithShape="1">
          <a:blip r:embed="rId2">
            <a:extLst>
              <a:ext uri="{28A0092B-C50C-407E-A947-70E740481C1C}">
                <a14:useLocalDpi xmlns:a14="http://schemas.microsoft.com/office/drawing/2010/main" val="0"/>
              </a:ext>
            </a:extLst>
          </a:blip>
          <a:srcRect t="-1" b="836"/>
          <a:stretch/>
        </p:blipFill>
        <p:spPr>
          <a:xfrm>
            <a:off x="749729" y="1514526"/>
            <a:ext cx="7644543" cy="4758138"/>
          </a:xfrm>
          <a:prstGeom prst="rect">
            <a:avLst/>
          </a:prstGeom>
        </p:spPr>
      </p:pic>
    </p:spTree>
    <p:extLst>
      <p:ext uri="{BB962C8B-B14F-4D97-AF65-F5344CB8AC3E}">
        <p14:creationId xmlns:p14="http://schemas.microsoft.com/office/powerpoint/2010/main" val="15452917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056"/>
            <a:ext cx="8229600" cy="1066799"/>
          </a:xfrm>
        </p:spPr>
        <p:txBody>
          <a:bodyPr anchor="b"/>
          <a:lstStyle/>
          <a:p>
            <a:r>
              <a:rPr lang="en-US" dirty="0"/>
              <a:t>Figure 3.9 Displaying and Updating </a:t>
            </a:r>
            <a:r>
              <a:rPr lang="en-US" dirty="0">
                <a:latin typeface="Consolas" panose="020B0609020204030204" pitchFamily="49" charset="0"/>
              </a:rPr>
              <a:t>Account</a:t>
            </a:r>
            <a:r>
              <a:rPr lang="en-US" dirty="0"/>
              <a:t> Balances </a:t>
            </a:r>
            <a:r>
              <a:rPr lang="en-US" sz="2000" b="0" dirty="0" smtClean="0"/>
              <a:t>(2 </a:t>
            </a:r>
            <a:r>
              <a:rPr lang="en-US" sz="2000" b="0" dirty="0"/>
              <a:t>of 3)</a:t>
            </a:r>
            <a:endParaRPr lang="en-US" dirty="0"/>
          </a:p>
        </p:txBody>
      </p:sp>
      <p:pic>
        <p:nvPicPr>
          <p:cNvPr id="4" name="Picture 3" descr="The code continues. Line 24. blank. Line 25, indented once. forward slash forward slash display balances. Line 26, indented once. c out left angle bracket left angle bracket double quote back slash n back slash n account 1 colon double quote left angle bracket left angle bracket account 1 period get Name left parenthesis right parenthesis left angle bracket left angle bracket double quote balance is dollar sign double quote. Line 27, indented twice. left angle bracket left angle bracket account 1 period get Balance left parenthesis right parenthesis semicolon. Line 28, indented once. c out left angle bracket left angle bracket double quote back slash n account 2 colon double quote left angle bracket left angle bracket account 2 period get Name left parenthesis right parenthesis left angle bracket left angle bracket double quote balance is dollar sign double quote. Line 29, indented twice. left angle bracket left angle bracket account 2 period get Balance left parenthesis right parenthesis semicolon. Line 30. blank. Line 31, indented once. c out left angle bracket left angle bracket double quote back slash n back slash n Enter deposit amount for account 2 colon double quote semicolon forward slash forward slash prompt. Line 32, indented once. c in right angle bracket right angle bracket deposit Amount semicolon forward slash forward slash obtain user input. Line 33, indented once. c out left angle bracket left angle bracket double quote adding double quote left angle bracket left angle bracket deposit Amount left angle bracket left angle bracket double quote to account2 balance double quote semicolon. Line 34, indented once. account 2 period deposit left parenthesis deposit Amount right parenthesis semicolon forward slash forward slash add to account 2 balance. Line 35. blank. Line 36, indented once. forward slash forward slash display balances. Line 37, indented once. c out left angle bracket left angle bracket double quote back slash n back slash n account 1 colon double quote left angle bracket left angle bracket account1 period get Name left parenthesis right parenthesis left angle bracket left angle bracket double quote balance is dollar sign double quote. Line 38, indented twice. left angle bracket left angle bracket account1 period get Balance left parenthesis right parenthesis semicolon. Line 39, indented once. c out left angle bracket left angle bracket double quote back slash n account 2 colon double quote left angle bracket left angle bracket account 2 period get Name left parenthesis right parenthesis left angle bracket left angle bracket double quote balance is dollar sign double quote. Line 40, indented twice. left angle bracket left angle bracket account 2 period get Balance left parenthesis right parenthesis left angle bracket left angle bracket end l semicolon. Line 41.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29" y="1727765"/>
            <a:ext cx="7954942" cy="3919176"/>
          </a:xfrm>
          <a:prstGeom prst="rect">
            <a:avLst/>
          </a:prstGeom>
        </p:spPr>
      </p:pic>
    </p:spTree>
    <p:extLst>
      <p:ext uri="{BB962C8B-B14F-4D97-AF65-F5344CB8AC3E}">
        <p14:creationId xmlns:p14="http://schemas.microsoft.com/office/powerpoint/2010/main" val="29947629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056"/>
            <a:ext cx="8229600" cy="1066799"/>
          </a:xfrm>
        </p:spPr>
        <p:txBody>
          <a:bodyPr anchor="b"/>
          <a:lstStyle/>
          <a:p>
            <a:r>
              <a:rPr lang="en-US" dirty="0" smtClean="0"/>
              <a:t>Figure 3.9 Displaying </a:t>
            </a:r>
            <a:r>
              <a:rPr lang="en-US" dirty="0"/>
              <a:t>and Updating </a:t>
            </a:r>
            <a:r>
              <a:rPr lang="en-US" dirty="0">
                <a:latin typeface="Consolas" panose="020B0609020204030204" pitchFamily="49" charset="0"/>
              </a:rPr>
              <a:t>Account</a:t>
            </a:r>
            <a:r>
              <a:rPr lang="en-US" dirty="0"/>
              <a:t> </a:t>
            </a:r>
            <a:r>
              <a:rPr lang="en-US" dirty="0" smtClean="0"/>
              <a:t>Balances </a:t>
            </a:r>
            <a:r>
              <a:rPr lang="en-US" sz="2000" b="0" dirty="0" smtClean="0"/>
              <a:t>(3 of 3)</a:t>
            </a:r>
            <a:endParaRPr lang="en-US" sz="2000" b="0" dirty="0"/>
          </a:p>
        </p:txBody>
      </p:sp>
      <p:pic>
        <p:nvPicPr>
          <p:cNvPr id="4" name="Picture 3" descr="Computer code output has 10 lines. The lines read as follows. Line 1. account 1 colon Jane Green balance is dollar sign 50. Line 2. account 2 colon John Blue balance is dollar sign 0. Line 3. Enter deposit amount for account 1 colon 25. Line 4. Line 2 adding 25 to account 1 balance. Line 5. account 1 colon Jane Green balance is dollar sign 75. Line 6. account 2 colon John Blue balance is dollar sign 0. Line 7. Enter deposit amount for account 2 colon 123. Line 8. adding 123 to account 2 balance. Line 9. account 1 colon Jane Green balance is dollar sign 75. Line 10. account 2 colon John Blue balance is dollar sign 1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06" y="1993828"/>
            <a:ext cx="7720988" cy="2687464"/>
          </a:xfrm>
          <a:prstGeom prst="rect">
            <a:avLst/>
          </a:prstGeom>
        </p:spPr>
      </p:pic>
    </p:spTree>
    <p:extLst>
      <p:ext uri="{BB962C8B-B14F-4D97-AF65-F5344CB8AC3E}">
        <p14:creationId xmlns:p14="http://schemas.microsoft.com/office/powerpoint/2010/main" val="38373262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Error-Prevention Tip 3.3</a:t>
            </a:r>
          </a:p>
        </p:txBody>
      </p:sp>
      <p:sp>
        <p:nvSpPr>
          <p:cNvPr id="3" name="Text Placeholder 2"/>
          <p:cNvSpPr>
            <a:spLocks noGrp="1"/>
          </p:cNvSpPr>
          <p:nvPr>
            <p:ph type="body" idx="1"/>
          </p:nvPr>
        </p:nvSpPr>
        <p:spPr/>
        <p:txBody>
          <a:bodyPr/>
          <a:lstStyle/>
          <a:p>
            <a:pPr marL="0" indent="0">
              <a:buNone/>
            </a:pPr>
            <a:r>
              <a:rPr lang="en-US" sz="2400" dirty="0">
                <a:latin typeface="+mn-lt"/>
              </a:rPr>
              <a:t>Most C++ compilers issue a warning if you attempt to use the value of an </a:t>
            </a:r>
            <a:r>
              <a:rPr lang="en-US" sz="2400" dirty="0" smtClean="0">
                <a:latin typeface="+mn-lt"/>
              </a:rPr>
              <a:t>uninitialized variable</a:t>
            </a:r>
            <a:r>
              <a:rPr lang="en-US" sz="2400" dirty="0">
                <a:latin typeface="+mn-lt"/>
              </a:rPr>
              <a:t>. This helps you avoid dangerous execution-time logic errors. It’s always better </a:t>
            </a:r>
            <a:r>
              <a:rPr lang="en-US" sz="2400" dirty="0" smtClean="0">
                <a:latin typeface="+mn-lt"/>
              </a:rPr>
              <a:t>to get </a:t>
            </a:r>
            <a:r>
              <a:rPr lang="en-US" sz="2400" dirty="0">
                <a:latin typeface="+mn-lt"/>
              </a:rPr>
              <a:t>the warnings and errors out of your programs at compilation time rather than </a:t>
            </a:r>
            <a:r>
              <a:rPr lang="en-US" sz="2400" dirty="0" smtClean="0">
                <a:latin typeface="+mn-lt"/>
              </a:rPr>
              <a:t>execution time</a:t>
            </a:r>
            <a:r>
              <a:rPr lang="en-US" sz="2400" dirty="0">
                <a:latin typeface="+mn-lt"/>
              </a:rPr>
              <a:t>.</a:t>
            </a:r>
          </a:p>
        </p:txBody>
      </p:sp>
    </p:spTree>
    <p:extLst>
      <p:ext uri="{BB962C8B-B14F-4D97-AF65-F5344CB8AC3E}">
        <p14:creationId xmlns:p14="http://schemas.microsoft.com/office/powerpoint/2010/main" val="2779379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3.1 Introduction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2)</a:t>
            </a:r>
            <a:endParaRPr lang="en-US" dirty="0"/>
          </a:p>
        </p:txBody>
      </p:sp>
      <p:sp>
        <p:nvSpPr>
          <p:cNvPr id="3" name="Text Placeholder 2"/>
          <p:cNvSpPr>
            <a:spLocks noGrp="1"/>
          </p:cNvSpPr>
          <p:nvPr>
            <p:ph type="body" idx="1"/>
          </p:nvPr>
        </p:nvSpPr>
        <p:spPr/>
        <p:txBody>
          <a:bodyPr/>
          <a:lstStyle/>
          <a:p>
            <a:r>
              <a:rPr lang="en-US" sz="2400" dirty="0">
                <a:latin typeface="+mn-lt"/>
              </a:rPr>
              <a:t>Each class you create becomes a new type you can use to create objects, so C++ is an </a:t>
            </a:r>
            <a:r>
              <a:rPr lang="en-US" sz="2400" b="1" dirty="0">
                <a:solidFill>
                  <a:schemeClr val="tx1"/>
                </a:solidFill>
                <a:latin typeface="+mn-lt"/>
              </a:rPr>
              <a:t>extensible programming language.</a:t>
            </a:r>
          </a:p>
          <a:p>
            <a:r>
              <a:rPr lang="en-US" sz="2400" dirty="0">
                <a:latin typeface="+mn-lt"/>
              </a:rPr>
              <a:t>If you become part of a development team in industry, you might work on applications that contain hundreds, or even thousands, of custom classes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6978114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Observation 3.4</a:t>
            </a:r>
          </a:p>
        </p:txBody>
      </p:sp>
      <p:sp>
        <p:nvSpPr>
          <p:cNvPr id="3" name="Text Placeholder 2"/>
          <p:cNvSpPr>
            <a:spLocks noGrp="1"/>
          </p:cNvSpPr>
          <p:nvPr>
            <p:ph type="body" idx="1"/>
          </p:nvPr>
        </p:nvSpPr>
        <p:spPr/>
        <p:txBody>
          <a:bodyPr/>
          <a:lstStyle/>
          <a:p>
            <a:pPr marL="0" indent="0">
              <a:buNone/>
            </a:pPr>
            <a:r>
              <a:rPr lang="en-US" sz="2400" dirty="0">
                <a:latin typeface="+mn-lt"/>
              </a:rPr>
              <a:t>Replacing duplicated code with calls to a function that contains only one copy of that </a:t>
            </a:r>
            <a:r>
              <a:rPr lang="en-US" sz="2400" dirty="0" smtClean="0">
                <a:latin typeface="+mn-lt"/>
              </a:rPr>
              <a:t>code can </a:t>
            </a:r>
            <a:r>
              <a:rPr lang="en-US" sz="2400" dirty="0">
                <a:latin typeface="+mn-lt"/>
              </a:rPr>
              <a:t>reduce the size of your program and improve its maintainability.</a:t>
            </a:r>
          </a:p>
        </p:txBody>
      </p:sp>
    </p:spTree>
    <p:extLst>
      <p:ext uri="{BB962C8B-B14F-4D97-AF65-F5344CB8AC3E}">
        <p14:creationId xmlns:p14="http://schemas.microsoft.com/office/powerpoint/2010/main" val="207875863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85200" cy="1097279"/>
          </a:xfrm>
        </p:spPr>
        <p:txBody>
          <a:bodyPr/>
          <a:lstStyle/>
          <a:p>
            <a:r>
              <a:rPr lang="en-US" sz="2800" dirty="0">
                <a:solidFill>
                  <a:schemeClr val="tx2"/>
                </a:solidFill>
                <a:latin typeface="Times New Roman" panose="02020603050405020304" pitchFamily="18" charset="0"/>
                <a:cs typeface="Times New Roman" panose="02020603050405020304" pitchFamily="18" charset="0"/>
              </a:rPr>
              <a:t>3.6.6</a:t>
            </a:r>
            <a:r>
              <a:rPr lang="en-US" sz="2800" dirty="0">
                <a:solidFill>
                  <a:schemeClr val="tx2"/>
                </a:solidFill>
                <a:latin typeface="Calibri" panose="020F0502020204030204" pitchFamily="34" charset="0"/>
              </a:rPr>
              <a:t> </a:t>
            </a:r>
            <a:r>
              <a:rPr lang="en-US" sz="2800" dirty="0">
                <a:solidFill>
                  <a:schemeClr val="tx2"/>
                </a:solidFill>
                <a:latin typeface="Consolas" panose="020B0609020204030204" pitchFamily="49" charset="0"/>
              </a:rPr>
              <a:t>Account</a:t>
            </a:r>
            <a:r>
              <a:rPr lang="en-US" sz="2800" dirty="0">
                <a:solidFill>
                  <a:schemeClr val="tx2"/>
                </a:solidFill>
                <a:latin typeface="Calibri" panose="020F0502020204030204" pitchFamily="34" charset="0"/>
              </a:rPr>
              <a:t> </a:t>
            </a:r>
            <a:r>
              <a:rPr lang="en-US" sz="2800" dirty="0" smtClean="0">
                <a:solidFill>
                  <a:schemeClr val="tx2"/>
                </a:solidFill>
                <a:latin typeface="Times New Roman" panose="02020603050405020304" pitchFamily="18" charset="0"/>
                <a:cs typeface="Times New Roman" panose="02020603050405020304" pitchFamily="18" charset="0"/>
              </a:rPr>
              <a:t>U</a:t>
            </a:r>
            <a:r>
              <a:rPr lang="en-US" sz="100"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M</a:t>
            </a:r>
            <a:r>
              <a:rPr lang="en-US" sz="100"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L </a:t>
            </a:r>
            <a:r>
              <a:rPr lang="en-US" sz="2800" dirty="0">
                <a:solidFill>
                  <a:schemeClr val="tx2"/>
                </a:solidFill>
                <a:latin typeface="Times New Roman" panose="02020603050405020304" pitchFamily="18" charset="0"/>
                <a:cs typeface="Times New Roman" panose="02020603050405020304" pitchFamily="18" charset="0"/>
              </a:rPr>
              <a:t>Class Diagram with a Balance and Member Functions </a:t>
            </a:r>
            <a:r>
              <a:rPr lang="en-US" sz="2800" dirty="0">
                <a:solidFill>
                  <a:schemeClr val="tx2"/>
                </a:solidFill>
                <a:latin typeface="Consolas" panose="020B0609020204030204" pitchFamily="49" charset="0"/>
              </a:rPr>
              <a:t>deposit</a:t>
            </a:r>
            <a:r>
              <a:rPr lang="en-US" sz="2800" dirty="0">
                <a:solidFill>
                  <a:schemeClr val="tx2"/>
                </a:solidFill>
                <a:latin typeface="Calibri" panose="020F0502020204030204" pitchFamily="34" charset="0"/>
              </a:rPr>
              <a:t> </a:t>
            </a:r>
            <a:r>
              <a:rPr lang="en-US" sz="2800" dirty="0">
                <a:solidFill>
                  <a:schemeClr val="tx2"/>
                </a:solidFill>
                <a:latin typeface="Times New Roman" panose="02020603050405020304" pitchFamily="18" charset="0"/>
                <a:cs typeface="Times New Roman" panose="02020603050405020304" pitchFamily="18" charset="0"/>
              </a:rPr>
              <a:t>and</a:t>
            </a:r>
            <a:r>
              <a:rPr lang="en-US" sz="2800" dirty="0">
                <a:solidFill>
                  <a:schemeClr val="tx2"/>
                </a:solidFill>
                <a:latin typeface="Calibri" panose="020F0502020204030204" pitchFamily="34" charset="0"/>
              </a:rPr>
              <a:t> </a:t>
            </a:r>
            <a:r>
              <a:rPr lang="en-US" sz="2800" dirty="0" smtClean="0">
                <a:solidFill>
                  <a:schemeClr val="tx2"/>
                </a:solidFill>
                <a:latin typeface="Consolas" panose="020B0609020204030204" pitchFamily="49" charset="0"/>
              </a:rPr>
              <a:t>getBalance </a:t>
            </a:r>
            <a:r>
              <a:rPr 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a:latin typeface="+mn-lt"/>
              </a:rPr>
              <a:t>The </a:t>
            </a:r>
            <a:r>
              <a:rPr lang="en-US" sz="2400" dirty="0" smtClean="0">
                <a:latin typeface="+mn-lt"/>
              </a:rPr>
              <a:t>U</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class diagram in </a:t>
            </a:r>
            <a:r>
              <a:rPr lang="en-US" sz="2400" dirty="0" smtClean="0">
                <a:latin typeface="+mn-lt"/>
              </a:rPr>
              <a:t>Figure 3.10 </a:t>
            </a:r>
            <a:r>
              <a:rPr lang="en-US" sz="2400" dirty="0">
                <a:latin typeface="+mn-lt"/>
              </a:rPr>
              <a:t>concisely models class </a:t>
            </a:r>
            <a:r>
              <a:rPr lang="en-US" sz="2400" dirty="0">
                <a:solidFill>
                  <a:srgbClr val="000000"/>
                </a:solidFill>
                <a:latin typeface="Consolas" panose="020B0609020204030204" pitchFamily="49" charset="0"/>
              </a:rPr>
              <a:t>Account</a:t>
            </a:r>
            <a:r>
              <a:rPr lang="en-US" sz="2400" dirty="0">
                <a:solidFill>
                  <a:srgbClr val="000000"/>
                </a:solidFill>
                <a:latin typeface="+mn-lt"/>
              </a:rPr>
              <a:t> of </a:t>
            </a:r>
            <a:r>
              <a:rPr lang="en-US" sz="2400" dirty="0" smtClean="0">
                <a:solidFill>
                  <a:srgbClr val="000000"/>
                </a:solidFill>
                <a:latin typeface="+mn-lt"/>
              </a:rPr>
              <a:t>Figure 3.8</a:t>
            </a:r>
            <a:r>
              <a:rPr lang="en-US" sz="2400" dirty="0">
                <a:solidFill>
                  <a:srgbClr val="000000"/>
                </a:solidFill>
                <a:latin typeface="+mn-lt"/>
              </a:rPr>
              <a:t>.</a:t>
            </a:r>
          </a:p>
          <a:p>
            <a:r>
              <a:rPr lang="en-US" sz="2400" dirty="0">
                <a:latin typeface="+mn-lt"/>
              </a:rPr>
              <a:t>Second compartment contains the </a:t>
            </a:r>
            <a:r>
              <a:rPr lang="en-US" sz="2400" dirty="0">
                <a:solidFill>
                  <a:srgbClr val="000000"/>
                </a:solidFill>
                <a:latin typeface="Consolas" panose="020B0609020204030204" pitchFamily="49" charset="0"/>
              </a:rPr>
              <a:t>private</a:t>
            </a:r>
            <a:r>
              <a:rPr lang="en-US" sz="2400" dirty="0">
                <a:solidFill>
                  <a:srgbClr val="000000"/>
                </a:solidFill>
                <a:latin typeface="+mn-lt"/>
              </a:rPr>
              <a:t> </a:t>
            </a:r>
            <a:r>
              <a:rPr lang="en-US" sz="2400" dirty="0" smtClean="0">
                <a:solidFill>
                  <a:srgbClr val="000000"/>
                </a:solidFill>
                <a:latin typeface="+mn-lt"/>
              </a:rPr>
              <a:t>attributes</a:t>
            </a:r>
            <a:endParaRPr lang="en-US" sz="2400" dirty="0">
              <a:solidFill>
                <a:srgbClr val="000000"/>
              </a:solidFill>
              <a:latin typeface="+mn-lt"/>
            </a:endParaRPr>
          </a:p>
          <a:p>
            <a:pPr lvl="1"/>
            <a:r>
              <a:rPr lang="en-US" sz="2400" dirty="0">
                <a:solidFill>
                  <a:srgbClr val="000000"/>
                </a:solidFill>
                <a:latin typeface="Consolas" panose="020B0609020204030204" pitchFamily="49" charset="0"/>
              </a:rPr>
              <a:t>name</a:t>
            </a:r>
            <a:r>
              <a:rPr lang="en-US" sz="2400" dirty="0">
                <a:solidFill>
                  <a:srgbClr val="000000"/>
                </a:solidFill>
                <a:latin typeface="+mn-lt"/>
              </a:rPr>
              <a:t> of type </a:t>
            </a:r>
            <a:r>
              <a:rPr lang="en-US" sz="2400" dirty="0" smtClean="0">
                <a:solidFill>
                  <a:srgbClr val="000000"/>
                </a:solidFill>
                <a:latin typeface="Consolas" panose="020B0609020204030204" pitchFamily="49" charset="0"/>
              </a:rPr>
              <a:t>string</a:t>
            </a:r>
            <a:endParaRPr lang="en-US" sz="2400" dirty="0">
              <a:solidFill>
                <a:srgbClr val="000000"/>
              </a:solidFill>
              <a:latin typeface="+mn-lt"/>
            </a:endParaRPr>
          </a:p>
          <a:p>
            <a:pPr lvl="1"/>
            <a:r>
              <a:rPr lang="en-US" sz="2400" dirty="0">
                <a:solidFill>
                  <a:srgbClr val="000000"/>
                </a:solidFill>
                <a:latin typeface="Consolas" panose="020B0609020204030204" pitchFamily="49" charset="0"/>
              </a:rPr>
              <a:t>balance</a:t>
            </a:r>
            <a:r>
              <a:rPr lang="en-US" sz="2400" dirty="0">
                <a:solidFill>
                  <a:srgbClr val="000000"/>
                </a:solidFill>
                <a:latin typeface="+mn-lt"/>
              </a:rPr>
              <a:t> of type </a:t>
            </a:r>
            <a:r>
              <a:rPr lang="en-US" sz="2400" dirty="0">
                <a:solidFill>
                  <a:srgbClr val="000000"/>
                </a:solidFill>
                <a:latin typeface="Consolas" panose="020B0609020204030204" pitchFamily="49" charset="0"/>
              </a:rPr>
              <a:t>int</a:t>
            </a:r>
            <a:r>
              <a:rPr lang="en-US" sz="2400" dirty="0">
                <a:solidFill>
                  <a:srgbClr val="000000"/>
                </a:solidFill>
                <a:latin typeface="+mn-lt"/>
              </a:rPr>
              <a:t>.</a:t>
            </a:r>
          </a:p>
          <a:p>
            <a:r>
              <a:rPr lang="en-US" sz="2400" dirty="0">
                <a:latin typeface="+mn-lt"/>
              </a:rPr>
              <a:t>C</a:t>
            </a:r>
            <a:r>
              <a:rPr lang="en-US" sz="2400" dirty="0">
                <a:solidFill>
                  <a:srgbClr val="000000"/>
                </a:solidFill>
                <a:latin typeface="+mn-lt"/>
              </a:rPr>
              <a:t>onstructor is modeled in the third </a:t>
            </a:r>
            <a:r>
              <a:rPr lang="en-US" sz="2400" dirty="0" smtClean="0">
                <a:solidFill>
                  <a:srgbClr val="000000"/>
                </a:solidFill>
                <a:latin typeface="+mn-lt"/>
              </a:rPr>
              <a:t>compartment</a:t>
            </a:r>
            <a:endParaRPr lang="en-US" sz="2400" dirty="0">
              <a:solidFill>
                <a:srgbClr val="000000"/>
              </a:solidFill>
              <a:latin typeface="+mn-lt"/>
            </a:endParaRPr>
          </a:p>
          <a:p>
            <a:pPr lvl="1"/>
            <a:r>
              <a:rPr lang="en-US" sz="2400" dirty="0">
                <a:solidFill>
                  <a:srgbClr val="000000"/>
                </a:solidFill>
                <a:latin typeface="+mn-lt"/>
              </a:rPr>
              <a:t>With parameters </a:t>
            </a:r>
            <a:r>
              <a:rPr lang="en-US" sz="2400" dirty="0">
                <a:solidFill>
                  <a:srgbClr val="000000"/>
                </a:solidFill>
                <a:latin typeface="Consolas" panose="020B0609020204030204" pitchFamily="49" charset="0"/>
              </a:rPr>
              <a:t>accountName</a:t>
            </a:r>
            <a:r>
              <a:rPr lang="en-US" sz="2400" dirty="0">
                <a:solidFill>
                  <a:srgbClr val="000000"/>
                </a:solidFill>
                <a:latin typeface="+mn-lt"/>
              </a:rPr>
              <a:t> of type </a:t>
            </a:r>
            <a:r>
              <a:rPr lang="en-US" sz="2400" dirty="0">
                <a:solidFill>
                  <a:srgbClr val="000000"/>
                </a:solidFill>
                <a:latin typeface="Consolas" panose="020B0609020204030204" pitchFamily="49" charset="0"/>
              </a:rPr>
              <a:t>string</a:t>
            </a:r>
            <a:r>
              <a:rPr lang="en-US" sz="2400" dirty="0">
                <a:solidFill>
                  <a:srgbClr val="000000"/>
                </a:solidFill>
                <a:latin typeface="+mn-lt"/>
              </a:rPr>
              <a:t> and </a:t>
            </a:r>
            <a:r>
              <a:rPr lang="en-US" sz="2400" dirty="0">
                <a:solidFill>
                  <a:srgbClr val="000000"/>
                </a:solidFill>
                <a:latin typeface="Consolas" panose="020B0609020204030204" pitchFamily="49" charset="0"/>
              </a:rPr>
              <a:t>initialBalance</a:t>
            </a:r>
            <a:r>
              <a:rPr lang="en-US" sz="2400" dirty="0">
                <a:solidFill>
                  <a:srgbClr val="000000"/>
                </a:solidFill>
                <a:latin typeface="+mn-lt"/>
              </a:rPr>
              <a:t> of type </a:t>
            </a:r>
            <a:r>
              <a:rPr lang="en-US" sz="2400" dirty="0" smtClean="0">
                <a:solidFill>
                  <a:srgbClr val="000000"/>
                </a:solidFill>
                <a:latin typeface="Consolas" panose="020B0609020204030204" pitchFamily="49" charset="0"/>
              </a:rPr>
              <a:t>int</a:t>
            </a:r>
            <a:endParaRPr lang="en-US"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50290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85200" cy="1097279"/>
          </a:xfrm>
        </p:spPr>
        <p:txBody>
          <a:bodyPr/>
          <a:lstStyle/>
          <a:p>
            <a:r>
              <a:rPr lang="en-US" sz="2800" dirty="0">
                <a:solidFill>
                  <a:schemeClr val="tx2"/>
                </a:solidFill>
                <a:latin typeface="Times New Roman" panose="02020603050405020304" pitchFamily="18" charset="0"/>
                <a:cs typeface="Times New Roman" panose="02020603050405020304" pitchFamily="18" charset="0"/>
              </a:rPr>
              <a:t>3.6.6</a:t>
            </a:r>
            <a:r>
              <a:rPr lang="en-US" sz="2800" dirty="0">
                <a:solidFill>
                  <a:schemeClr val="tx2"/>
                </a:solidFill>
                <a:latin typeface="Calibri" panose="020F0502020204030204" pitchFamily="34" charset="0"/>
              </a:rPr>
              <a:t> </a:t>
            </a:r>
            <a:r>
              <a:rPr lang="en-US" sz="2800" dirty="0">
                <a:solidFill>
                  <a:schemeClr val="tx2"/>
                </a:solidFill>
                <a:latin typeface="Consolas" panose="020B0609020204030204" pitchFamily="49" charset="0"/>
              </a:rPr>
              <a:t>Account</a:t>
            </a:r>
            <a:r>
              <a:rPr lang="en-US" sz="2800" dirty="0">
                <a:solidFill>
                  <a:schemeClr val="tx2"/>
                </a:solidFill>
                <a:latin typeface="Calibri" panose="020F0502020204030204" pitchFamily="34" charset="0"/>
              </a:rPr>
              <a:t> </a:t>
            </a:r>
            <a:r>
              <a:rPr lang="en-US" sz="2800" dirty="0">
                <a:solidFill>
                  <a:schemeClr val="tx2"/>
                </a:solidFill>
                <a:latin typeface="Times New Roman" panose="02020603050405020304" pitchFamily="18" charset="0"/>
                <a:cs typeface="Times New Roman" panose="02020603050405020304" pitchFamily="18" charset="0"/>
              </a:rPr>
              <a:t>U</a:t>
            </a:r>
            <a:r>
              <a:rPr lang="en-US" sz="100" dirty="0">
                <a:solidFill>
                  <a:schemeClr val="tx2"/>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M</a:t>
            </a:r>
            <a:r>
              <a:rPr lang="en-US" sz="100" dirty="0">
                <a:solidFill>
                  <a:schemeClr val="tx2"/>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L Class Diagram with a Balance and Member Functions </a:t>
            </a:r>
            <a:r>
              <a:rPr lang="en-US" sz="2800" dirty="0">
                <a:solidFill>
                  <a:schemeClr val="tx2"/>
                </a:solidFill>
                <a:latin typeface="Consolas" panose="020B0609020204030204" pitchFamily="49" charset="0"/>
              </a:rPr>
              <a:t>deposit</a:t>
            </a:r>
            <a:r>
              <a:rPr lang="en-US" sz="2800" dirty="0">
                <a:solidFill>
                  <a:schemeClr val="tx2"/>
                </a:solidFill>
                <a:latin typeface="Calibri" panose="020F0502020204030204" pitchFamily="34" charset="0"/>
              </a:rPr>
              <a:t> </a:t>
            </a:r>
            <a:r>
              <a:rPr lang="en-US" sz="2800" dirty="0">
                <a:solidFill>
                  <a:schemeClr val="tx2"/>
                </a:solidFill>
                <a:latin typeface="Times New Roman" panose="02020603050405020304" pitchFamily="18" charset="0"/>
                <a:cs typeface="Times New Roman" panose="02020603050405020304" pitchFamily="18" charset="0"/>
              </a:rPr>
              <a:t>and</a:t>
            </a:r>
            <a:r>
              <a:rPr lang="en-US" sz="2800" dirty="0">
                <a:solidFill>
                  <a:schemeClr val="tx2"/>
                </a:solidFill>
                <a:latin typeface="Calibri" panose="020F0502020204030204" pitchFamily="34" charset="0"/>
              </a:rPr>
              <a:t> </a:t>
            </a:r>
            <a:r>
              <a:rPr lang="en-US" sz="2800" dirty="0">
                <a:solidFill>
                  <a:schemeClr val="tx2"/>
                </a:solidFill>
                <a:latin typeface="Consolas" panose="020B0609020204030204" pitchFamily="49" charset="0"/>
              </a:rPr>
              <a:t>getBalance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2)</a:t>
            </a:r>
            <a:endParaRPr lang="en-US" sz="2800" dirty="0"/>
          </a:p>
        </p:txBody>
      </p:sp>
      <p:sp>
        <p:nvSpPr>
          <p:cNvPr id="3" name="Text Placeholder 2"/>
          <p:cNvSpPr>
            <a:spLocks noGrp="1"/>
          </p:cNvSpPr>
          <p:nvPr>
            <p:ph type="body" idx="1"/>
          </p:nvPr>
        </p:nvSpPr>
        <p:spPr/>
        <p:txBody>
          <a:bodyPr/>
          <a:lstStyle/>
          <a:p>
            <a:r>
              <a:rPr lang="en-US" sz="2400" dirty="0">
                <a:latin typeface="+mn-lt"/>
              </a:rPr>
              <a:t>The class’s </a:t>
            </a:r>
            <a:r>
              <a:rPr lang="en-US" sz="2400" dirty="0">
                <a:solidFill>
                  <a:srgbClr val="000000"/>
                </a:solidFill>
                <a:latin typeface="Consolas" panose="020B0609020204030204" pitchFamily="49" charset="0"/>
              </a:rPr>
              <a:t>public</a:t>
            </a:r>
            <a:r>
              <a:rPr lang="en-US" sz="2400" dirty="0">
                <a:solidFill>
                  <a:srgbClr val="000000"/>
                </a:solidFill>
                <a:latin typeface="+mn-lt"/>
              </a:rPr>
              <a:t> member functions also are modeled in the third compartment</a:t>
            </a:r>
          </a:p>
          <a:p>
            <a:pPr lvl="1"/>
            <a:r>
              <a:rPr lang="en-US" sz="2400" dirty="0">
                <a:solidFill>
                  <a:srgbClr val="000000"/>
                </a:solidFill>
                <a:latin typeface="+mn-lt"/>
              </a:rPr>
              <a:t>operation </a:t>
            </a:r>
            <a:r>
              <a:rPr lang="en-US" sz="2400" dirty="0">
                <a:solidFill>
                  <a:srgbClr val="000000"/>
                </a:solidFill>
                <a:latin typeface="Consolas" panose="020B0609020204030204" pitchFamily="49" charset="0"/>
              </a:rPr>
              <a:t>deposit</a:t>
            </a:r>
            <a:r>
              <a:rPr lang="en-US" sz="2400" dirty="0">
                <a:solidFill>
                  <a:srgbClr val="000000"/>
                </a:solidFill>
                <a:latin typeface="+mn-lt"/>
              </a:rPr>
              <a:t> with a </a:t>
            </a:r>
            <a:r>
              <a:rPr lang="en-US" sz="2400" dirty="0">
                <a:solidFill>
                  <a:srgbClr val="000000"/>
                </a:solidFill>
                <a:latin typeface="Consolas" panose="020B0609020204030204" pitchFamily="49" charset="0"/>
              </a:rPr>
              <a:t>depositAmount</a:t>
            </a:r>
            <a:r>
              <a:rPr lang="en-US" sz="2400" dirty="0">
                <a:solidFill>
                  <a:srgbClr val="000000"/>
                </a:solidFill>
                <a:latin typeface="+mn-lt"/>
              </a:rPr>
              <a:t> parameter of type </a:t>
            </a:r>
            <a:r>
              <a:rPr lang="en-US" sz="2400" dirty="0">
                <a:solidFill>
                  <a:srgbClr val="000000"/>
                </a:solidFill>
                <a:latin typeface="Consolas" panose="020B0609020204030204" pitchFamily="49" charset="0"/>
              </a:rPr>
              <a:t>int</a:t>
            </a:r>
            <a:r>
              <a:rPr lang="en-US" sz="2400" dirty="0" smtClean="0">
                <a:solidFill>
                  <a:srgbClr val="000000"/>
                </a:solidFill>
                <a:latin typeface="+mn-lt"/>
              </a:rPr>
              <a:t>,</a:t>
            </a:r>
            <a:endParaRPr lang="en-US" sz="2400" dirty="0">
              <a:solidFill>
                <a:srgbClr val="000000"/>
              </a:solidFill>
              <a:latin typeface="+mn-lt"/>
            </a:endParaRPr>
          </a:p>
          <a:p>
            <a:pPr lvl="1"/>
            <a:r>
              <a:rPr lang="en-US" sz="2400" dirty="0">
                <a:solidFill>
                  <a:srgbClr val="000000"/>
                </a:solidFill>
                <a:latin typeface="+mn-lt"/>
              </a:rPr>
              <a:t>operation </a:t>
            </a:r>
            <a:r>
              <a:rPr lang="en-US" sz="2400" dirty="0">
                <a:solidFill>
                  <a:srgbClr val="000000"/>
                </a:solidFill>
                <a:latin typeface="Consolas" panose="020B0609020204030204" pitchFamily="49" charset="0"/>
              </a:rPr>
              <a:t>getBalance</a:t>
            </a:r>
            <a:r>
              <a:rPr lang="en-US" sz="2400" dirty="0">
                <a:solidFill>
                  <a:srgbClr val="000000"/>
                </a:solidFill>
                <a:latin typeface="+mn-lt"/>
              </a:rPr>
              <a:t> with a return type of </a:t>
            </a:r>
            <a:r>
              <a:rPr lang="en-US" sz="2400" dirty="0">
                <a:solidFill>
                  <a:srgbClr val="000000"/>
                </a:solidFill>
                <a:latin typeface="Consolas" panose="020B0609020204030204" pitchFamily="49" charset="0"/>
              </a:rPr>
              <a:t>int</a:t>
            </a:r>
            <a:r>
              <a:rPr lang="en-US" sz="2400" dirty="0" smtClean="0">
                <a:solidFill>
                  <a:srgbClr val="000000"/>
                </a:solidFill>
                <a:latin typeface="+mn-lt"/>
              </a:rPr>
              <a:t>,</a:t>
            </a:r>
            <a:endParaRPr lang="en-US" sz="2400" dirty="0">
              <a:solidFill>
                <a:srgbClr val="000000"/>
              </a:solidFill>
              <a:latin typeface="+mn-lt"/>
            </a:endParaRPr>
          </a:p>
          <a:p>
            <a:pPr lvl="1"/>
            <a:r>
              <a:rPr lang="en-US" sz="2400" dirty="0">
                <a:solidFill>
                  <a:srgbClr val="000000"/>
                </a:solidFill>
                <a:latin typeface="+mn-lt"/>
              </a:rPr>
              <a:t>operation </a:t>
            </a:r>
            <a:r>
              <a:rPr lang="en-US" sz="2400" dirty="0">
                <a:solidFill>
                  <a:srgbClr val="000000"/>
                </a:solidFill>
                <a:latin typeface="Consolas" panose="020B0609020204030204" pitchFamily="49" charset="0"/>
              </a:rPr>
              <a:t>setName</a:t>
            </a:r>
            <a:r>
              <a:rPr lang="en-US" sz="2400" dirty="0">
                <a:solidFill>
                  <a:srgbClr val="000000"/>
                </a:solidFill>
                <a:latin typeface="+mn-lt"/>
              </a:rPr>
              <a:t> with an </a:t>
            </a:r>
            <a:r>
              <a:rPr lang="en-US" sz="2400" dirty="0">
                <a:solidFill>
                  <a:srgbClr val="000000"/>
                </a:solidFill>
                <a:latin typeface="Consolas" panose="020B0609020204030204" pitchFamily="49" charset="0"/>
              </a:rPr>
              <a:t>accountName</a:t>
            </a:r>
            <a:r>
              <a:rPr lang="en-US" sz="2400" dirty="0">
                <a:solidFill>
                  <a:srgbClr val="000000"/>
                </a:solidFill>
                <a:latin typeface="+mn-lt"/>
              </a:rPr>
              <a:t> parameter of type </a:t>
            </a:r>
            <a:r>
              <a:rPr lang="en-US" sz="2400" dirty="0">
                <a:solidFill>
                  <a:srgbClr val="000000"/>
                </a:solidFill>
                <a:latin typeface="Consolas" panose="020B0609020204030204" pitchFamily="49" charset="0"/>
              </a:rPr>
              <a:t>string</a:t>
            </a:r>
          </a:p>
          <a:p>
            <a:pPr lvl="1"/>
            <a:r>
              <a:rPr lang="en-US" sz="2400" dirty="0">
                <a:solidFill>
                  <a:srgbClr val="000000"/>
                </a:solidFill>
                <a:latin typeface="+mn-lt"/>
              </a:rPr>
              <a:t>operation </a:t>
            </a:r>
            <a:r>
              <a:rPr lang="en-US" sz="2400" dirty="0">
                <a:solidFill>
                  <a:srgbClr val="000000"/>
                </a:solidFill>
                <a:latin typeface="Consolas" panose="020B0609020204030204" pitchFamily="49" charset="0"/>
              </a:rPr>
              <a:t>getName</a:t>
            </a:r>
            <a:r>
              <a:rPr lang="en-US" sz="2400" dirty="0">
                <a:solidFill>
                  <a:srgbClr val="000000"/>
                </a:solidFill>
                <a:latin typeface="+mn-lt"/>
              </a:rPr>
              <a:t> with a return type of </a:t>
            </a:r>
            <a:r>
              <a:rPr lang="en-US" sz="2400" dirty="0">
                <a:solidFill>
                  <a:srgbClr val="000000"/>
                </a:solidFill>
                <a:latin typeface="Consolas" panose="020B0609020204030204" pitchFamily="49" charset="0"/>
              </a:rPr>
              <a:t>string</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265674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3.10 </a:t>
            </a:r>
            <a:r>
              <a:rPr lang="en-US" dirty="0" smtClean="0"/>
              <a:t>U</a:t>
            </a:r>
            <a:r>
              <a:rPr lang="en-US" sz="100" dirty="0" smtClean="0"/>
              <a:t> </a:t>
            </a:r>
            <a:r>
              <a:rPr lang="en-US" dirty="0" smtClean="0"/>
              <a:t>M</a:t>
            </a:r>
            <a:r>
              <a:rPr lang="en-US" sz="100" dirty="0" smtClean="0"/>
              <a:t> </a:t>
            </a:r>
            <a:r>
              <a:rPr lang="en-US" dirty="0" smtClean="0"/>
              <a:t>L </a:t>
            </a:r>
            <a:r>
              <a:rPr lang="en-US" dirty="0"/>
              <a:t>Class Diagram for the </a:t>
            </a:r>
            <a:r>
              <a:rPr lang="en-US" dirty="0">
                <a:latin typeface="Consolas" panose="020B0609020204030204" pitchFamily="49" charset="0"/>
              </a:rPr>
              <a:t>Account</a:t>
            </a:r>
            <a:r>
              <a:rPr lang="en-US" dirty="0"/>
              <a:t> Class of </a:t>
            </a:r>
            <a:r>
              <a:rPr lang="en-US" dirty="0" smtClean="0"/>
              <a:t>Figure 3.8</a:t>
            </a:r>
            <a:endParaRPr lang="en-US" dirty="0"/>
          </a:p>
        </p:txBody>
      </p:sp>
      <p:pic>
        <p:nvPicPr>
          <p:cNvPr id="4" name="Picture 3" descr="A U M L class diagram for class Account. Attributes of the class reads, minus name colon string and minus balance colon double. The methods are as follows, left angle bracket left angle bracket constructor right angle bracket right angle bracket Account left parenthesis Name colon string, balance colon double right parenthesis, plus deposit left parenthesis deposit Amount colon double 0 right parenthesis, plus set Name left parenthesis Name colon string right parenthesis, plus get Name left parenthesis right parenthesis colon str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55" y="2106129"/>
            <a:ext cx="8034491" cy="2645740"/>
          </a:xfrm>
          <a:prstGeom prst="rect">
            <a:avLst/>
          </a:prstGeom>
        </p:spPr>
      </p:pic>
    </p:spTree>
    <p:extLst>
      <p:ext uri="{BB962C8B-B14F-4D97-AF65-F5344CB8AC3E}">
        <p14:creationId xmlns:p14="http://schemas.microsoft.com/office/powerpoint/2010/main" val="32697050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9111</TotalTime>
  <Words>5757</Words>
  <Application>Microsoft Office PowerPoint</Application>
  <PresentationFormat>On-screen Show (4:3)</PresentationFormat>
  <Paragraphs>384</Paragraphs>
  <Slides>94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94</vt:i4>
      </vt:variant>
    </vt:vector>
  </HeadingPairs>
  <TitlesOfParts>
    <vt:vector size="103" baseType="lpstr">
      <vt:lpstr>Arial</vt:lpstr>
      <vt:lpstr>Calibri</vt:lpstr>
      <vt:lpstr>Cambria</vt:lpstr>
      <vt:lpstr>Consolas</vt:lpstr>
      <vt:lpstr>Noto Sans Symbols</vt:lpstr>
      <vt:lpstr>Times New Roman</vt:lpstr>
      <vt:lpstr>Verdana</vt:lpstr>
      <vt:lpstr>508 Lecture</vt:lpstr>
      <vt:lpstr>1_508 Lecture</vt:lpstr>
      <vt:lpstr>C++ How to Program: Introducing the New C++14 Standard</vt:lpstr>
      <vt:lpstr>Learning Objectives (1 of 2)</vt:lpstr>
      <vt:lpstr>Learning Objectives (2 of 2)</vt:lpstr>
      <vt:lpstr>Outline (1 of 4)</vt:lpstr>
      <vt:lpstr>Outline (2 of 4)</vt:lpstr>
      <vt:lpstr>Outline (3 of 4)</vt:lpstr>
      <vt:lpstr>Outline (4 of 4)</vt:lpstr>
      <vt:lpstr>3.1 Introduction (1 of 2)</vt:lpstr>
      <vt:lpstr>3.1 Introduction (2 of 2)</vt:lpstr>
      <vt:lpstr>3.2 Test-Driving an Account Object</vt:lpstr>
      <vt:lpstr>Figure 3.1 Creating and Manipulating an Account Object (1 of 2)</vt:lpstr>
      <vt:lpstr>Figure 3.1 Creating and Manipulating an Account Object (2 of 2)</vt:lpstr>
      <vt:lpstr>3.2.1 Instantiating an Object</vt:lpstr>
      <vt:lpstr>3.2.2 Headers and Source-Code Files (1 of 3)</vt:lpstr>
      <vt:lpstr>3.2.2 Headers and Source-Code Files (2 of 3)</vt:lpstr>
      <vt:lpstr>3.2.2 Headers and Source-Code Files (3 of 3)</vt:lpstr>
      <vt:lpstr>3.2.3 Calling Class Account’s getName Member Function (1 of 2)</vt:lpstr>
      <vt:lpstr>3.2.3 Calling Class Account’s getName Member Function (2 of 2)</vt:lpstr>
      <vt:lpstr>3.2.4 Inputting a string with getline (1 of 4)</vt:lpstr>
      <vt:lpstr>3.2.4 Inputting a string with getline (2 of 4)</vt:lpstr>
      <vt:lpstr>3.2.4 Inputting a string with getline (3 of 4)</vt:lpstr>
      <vt:lpstr>3.2.4 Inputting a string with getline (4 of 4)</vt:lpstr>
      <vt:lpstr>3.2.5 Calling Class Account’s setName Member Function (1 of 2)</vt:lpstr>
      <vt:lpstr>3.2.5 Calling Class Account’s setName Member Function (2 of 2)</vt:lpstr>
      <vt:lpstr>3.3 Account Class with a Data Member and Set and Get Member Functions</vt:lpstr>
      <vt:lpstr>3.3.1 Account Class Definition</vt:lpstr>
      <vt:lpstr>Figure 3.2 Account Class That Contains a Name Data Member and Member Functions to Set and Get Its Value</vt:lpstr>
      <vt:lpstr>3.3.2 Keyword class and the Class Body (1 of 2)</vt:lpstr>
      <vt:lpstr>Common Programming Error 3.1</vt:lpstr>
      <vt:lpstr>3.3.2 Keyword class and the Class Body (2 of 2)</vt:lpstr>
      <vt:lpstr>3.3.3 Data Member name of Type string (1 of 3)</vt:lpstr>
      <vt:lpstr>3.3.3 Data Member name of Type string (2 of 3)</vt:lpstr>
      <vt:lpstr>Good Programming Practice 3.1</vt:lpstr>
      <vt:lpstr>3.3.3 Data Member name of Type string (3 of 3)</vt:lpstr>
      <vt:lpstr>3.3.4 setName Member Function (1 of 5)</vt:lpstr>
      <vt:lpstr>3.3.4 setName Member Function (2 of 5)</vt:lpstr>
      <vt:lpstr>3.3.4 setName Member Function (3 of 5)</vt:lpstr>
      <vt:lpstr>3.3.4 setName Member Function (4 of 5)</vt:lpstr>
      <vt:lpstr>3.3.4 setName Member Function (5 of 5)</vt:lpstr>
      <vt:lpstr>3.3.5 getName Member Function</vt:lpstr>
      <vt:lpstr>Error-Prevention Tip 3.1</vt:lpstr>
      <vt:lpstr>3.3.6 Access Specifiers private and public (1 of 3)</vt:lpstr>
      <vt:lpstr>3.3.6 Access Specifiers private and public (2 of 3)</vt:lpstr>
      <vt:lpstr>3.3.6 Access Specifiers private and public (3 of 3)</vt:lpstr>
      <vt:lpstr>Error-Prevention Tip 3.2</vt:lpstr>
      <vt:lpstr>Common Programming Error 3.2</vt:lpstr>
      <vt:lpstr>3.3.7 Account U M L Class Diagram (1 of 4)</vt:lpstr>
      <vt:lpstr>Figure 3.3 U M L Class Diagram for Class Account of Figure 3.2</vt:lpstr>
      <vt:lpstr>3.3.7 Account U M L Class Diagram (2 of 4)</vt:lpstr>
      <vt:lpstr>3.3.7 Account U M3L Class Diagram (3 of 4)</vt:lpstr>
      <vt:lpstr>3.3.7 Account U M3L Class Diagram (4 of 4)</vt:lpstr>
      <vt:lpstr>3.4 Account Class: Initializing Objects with Constructors</vt:lpstr>
      <vt:lpstr>3.4.1 Defining an Account Constructor for Custom Object Initialization (1 of 4)</vt:lpstr>
      <vt:lpstr>Figure 3.4 Account Class with a Constructor That Initializes the Account Name</vt:lpstr>
      <vt:lpstr>3.4.1 Defining an Account Constructor for Custom Object Initialization (2 of 4)</vt:lpstr>
      <vt:lpstr>Performance Tip 3.1</vt:lpstr>
      <vt:lpstr>3.4.1 Defining an Account Constructor for Custom Object Initialization (3 of 4)</vt:lpstr>
      <vt:lpstr>3.4.1 Defining an Account Constructor for Custom Object Initialization (4 of 4)</vt:lpstr>
      <vt:lpstr>3.4.2 Initializing Account Objects When They’re Created (1 of 4)</vt:lpstr>
      <vt:lpstr>Figure 3.5 Using the Account Constructor to Initialize the Name Data Member at the Time Each Account Object Is Created</vt:lpstr>
      <vt:lpstr>3.4.2 Initializing Account Objects When They’re Created (2 of 4)</vt:lpstr>
      <vt:lpstr>3.4.2 Initializing Account Objects When They’re Created (3 of 4)</vt:lpstr>
      <vt:lpstr>3.4.2 Initializing Account Objects When They’re Created (4 of 4)</vt:lpstr>
      <vt:lpstr>Software Engineering Observation 3.1</vt:lpstr>
      <vt:lpstr>3.4.3 Account U M L Class Diagram with a Constructor</vt:lpstr>
      <vt:lpstr>Figure 3.6 U M L Class Diagram for the Account Class of Figure 3.4</vt:lpstr>
      <vt:lpstr>3.5 Software Engineering with Set and Get Member Functions (1 of 4)</vt:lpstr>
      <vt:lpstr>3.5 Software Engineering with Set and Get Member Functions (2 of 4)</vt:lpstr>
      <vt:lpstr>3.5 Software Engineering with Set and Get Member Functions (3 of 4)</vt:lpstr>
      <vt:lpstr>3.5 Software Engineering with Set and Get Member Functions (4 of 4)</vt:lpstr>
      <vt:lpstr>Figure 3.7 Conceptual View of an Account Object with Its Encapsulated Private Data Member Name and Protective Layer of Public Member Functions</vt:lpstr>
      <vt:lpstr>Software Engineering Observation 3.2</vt:lpstr>
      <vt:lpstr>Software Engineering Observation 3.3</vt:lpstr>
      <vt:lpstr>3.6 Account Class with a Balance; Data Validation</vt:lpstr>
      <vt:lpstr>3.6.1 Data Member balance (1 of 2)</vt:lpstr>
      <vt:lpstr>Figure 3.8 Account Class with Name and Balance Data Members, and a Constructor and Deposit Function That Each Perform Validation (1 of 3)</vt:lpstr>
      <vt:lpstr>Figure 3.8 Account Class with Name and Balance Data Members, and a Constructor and Deposit Function That Each Perform Validation (2 of 3)</vt:lpstr>
      <vt:lpstr>Figure 3.8 Account Class with Name and Balance Data Members, and a Constructor and Deposit Function That Each Perform Validation (3 of 3)</vt:lpstr>
      <vt:lpstr>3.6.1 Data Member balance (2 of 2)</vt:lpstr>
      <vt:lpstr>3.6.2 Two-Parameter Constructor with Validation (1 of 2)</vt:lpstr>
      <vt:lpstr>3.6.2 Two-Parameter Constructor with Validation (2 of 2)</vt:lpstr>
      <vt:lpstr>3.6.3 deposit Member Function with Validation (1 of 2)</vt:lpstr>
      <vt:lpstr>3.6.3 deposit Member Function with Validation (2 of 2)</vt:lpstr>
      <vt:lpstr>3.6.4 getBalance Member Function</vt:lpstr>
      <vt:lpstr>3.6.5 Manipulating Account Objects with Balances</vt:lpstr>
      <vt:lpstr>Figure 3.9 Displaying and Updating Account Balances (1 of 3)</vt:lpstr>
      <vt:lpstr>Figure 3.9 Displaying and Updating Account Balances (2 of 3)</vt:lpstr>
      <vt:lpstr>Figure 3.9 Displaying and Updating Account Balances (3 of 3)</vt:lpstr>
      <vt:lpstr>Error-Prevention Tip 3.3</vt:lpstr>
      <vt:lpstr>Software Engineering Observation 3.4</vt:lpstr>
      <vt:lpstr>3.6.6 Account U M L Class Diagram with a Balance and Member Functions deposit and getBalance (1 of 2)</vt:lpstr>
      <vt:lpstr>3.6.6 Account U M L Class Diagram with a Balance and Member Functions deposit and getBalance (2 of 2)</vt:lpstr>
      <vt:lpstr>Figure 3.10 U M L Class Diagram for the Account Class of Figure 3.8</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How to Program: Introducing the New C++14 Standard, 10e</dc:title>
  <dc:subject>Computer Science</dc:subject>
  <dc:creator>Paul Deitel/Harvey Deitel</dc:creator>
  <cp:keywords>C++ How to Program</cp:keywords>
  <cp:lastModifiedBy>P, Pavendan (Cognizant)</cp:lastModifiedBy>
  <cp:revision>1013</cp:revision>
  <dcterms:modified xsi:type="dcterms:W3CDTF">2018-04-20T03:54:35Z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