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49"/>
  </p:notesMasterIdLst>
  <p:handoutMasterIdLst>
    <p:handoutMasterId r:id="rId150"/>
  </p:handoutMasterIdLst>
  <p:sldIdLst>
    <p:sldId id="301" r:id="rId3"/>
    <p:sldId id="307" r:id="rId4"/>
    <p:sldId id="446" r:id="rId5"/>
    <p:sldId id="444" r:id="rId6"/>
    <p:sldId id="447" r:id="rId7"/>
    <p:sldId id="448" r:id="rId8"/>
    <p:sldId id="449" r:id="rId9"/>
    <p:sldId id="450" r:id="rId10"/>
    <p:sldId id="451" r:id="rId11"/>
    <p:sldId id="310" r:id="rId12"/>
    <p:sldId id="311" r:id="rId13"/>
    <p:sldId id="312" r:id="rId14"/>
    <p:sldId id="452" r:id="rId15"/>
    <p:sldId id="313" r:id="rId16"/>
    <p:sldId id="314" r:id="rId17"/>
    <p:sldId id="453" r:id="rId18"/>
    <p:sldId id="315" r:id="rId19"/>
    <p:sldId id="316" r:id="rId20"/>
    <p:sldId id="317" r:id="rId21"/>
    <p:sldId id="318" r:id="rId22"/>
    <p:sldId id="319" r:id="rId23"/>
    <p:sldId id="320" r:id="rId24"/>
    <p:sldId id="321" r:id="rId25"/>
    <p:sldId id="322" r:id="rId26"/>
    <p:sldId id="323" r:id="rId27"/>
    <p:sldId id="324" r:id="rId28"/>
    <p:sldId id="325" r:id="rId29"/>
    <p:sldId id="458" r:id="rId30"/>
    <p:sldId id="46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439" r:id="rId46"/>
    <p:sldId id="341" r:id="rId47"/>
    <p:sldId id="440" r:id="rId48"/>
    <p:sldId id="342" r:id="rId49"/>
    <p:sldId id="343" r:id="rId50"/>
    <p:sldId id="344" r:id="rId51"/>
    <p:sldId id="345" r:id="rId52"/>
    <p:sldId id="346" r:id="rId53"/>
    <p:sldId id="347" r:id="rId54"/>
    <p:sldId id="348" r:id="rId55"/>
    <p:sldId id="349" r:id="rId56"/>
    <p:sldId id="441" r:id="rId57"/>
    <p:sldId id="454" r:id="rId58"/>
    <p:sldId id="350" r:id="rId59"/>
    <p:sldId id="455" r:id="rId60"/>
    <p:sldId id="456" r:id="rId61"/>
    <p:sldId id="457" r:id="rId62"/>
    <p:sldId id="355"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 id="462" r:id="rId78"/>
    <p:sldId id="371" r:id="rId79"/>
    <p:sldId id="372" r:id="rId80"/>
    <p:sldId id="373" r:id="rId81"/>
    <p:sldId id="374" r:id="rId82"/>
    <p:sldId id="375" r:id="rId83"/>
    <p:sldId id="376" r:id="rId84"/>
    <p:sldId id="377" r:id="rId85"/>
    <p:sldId id="378" r:id="rId86"/>
    <p:sldId id="379" r:id="rId87"/>
    <p:sldId id="380" r:id="rId88"/>
    <p:sldId id="381" r:id="rId89"/>
    <p:sldId id="382" r:id="rId90"/>
    <p:sldId id="383" r:id="rId91"/>
    <p:sldId id="384" r:id="rId92"/>
    <p:sldId id="385" r:id="rId93"/>
    <p:sldId id="469" r:id="rId94"/>
    <p:sldId id="387" r:id="rId95"/>
    <p:sldId id="388" r:id="rId96"/>
    <p:sldId id="389" r:id="rId97"/>
    <p:sldId id="390" r:id="rId98"/>
    <p:sldId id="391" r:id="rId99"/>
    <p:sldId id="392" r:id="rId100"/>
    <p:sldId id="463" r:id="rId101"/>
    <p:sldId id="464" r:id="rId102"/>
    <p:sldId id="465" r:id="rId103"/>
    <p:sldId id="396" r:id="rId104"/>
    <p:sldId id="397" r:id="rId105"/>
    <p:sldId id="398" r:id="rId106"/>
    <p:sldId id="399" r:id="rId107"/>
    <p:sldId id="400" r:id="rId108"/>
    <p:sldId id="401" r:id="rId109"/>
    <p:sldId id="402" r:id="rId110"/>
    <p:sldId id="403" r:id="rId111"/>
    <p:sldId id="404" r:id="rId112"/>
    <p:sldId id="405" r:id="rId113"/>
    <p:sldId id="406" r:id="rId114"/>
    <p:sldId id="407" r:id="rId115"/>
    <p:sldId id="442" r:id="rId116"/>
    <p:sldId id="408" r:id="rId117"/>
    <p:sldId id="409" r:id="rId118"/>
    <p:sldId id="410" r:id="rId119"/>
    <p:sldId id="467" r:id="rId120"/>
    <p:sldId id="412" r:id="rId121"/>
    <p:sldId id="443" r:id="rId122"/>
    <p:sldId id="468" r:id="rId123"/>
    <p:sldId id="414" r:id="rId124"/>
    <p:sldId id="415" r:id="rId125"/>
    <p:sldId id="416" r:id="rId126"/>
    <p:sldId id="417" r:id="rId127"/>
    <p:sldId id="460" r:id="rId128"/>
    <p:sldId id="461" r:id="rId129"/>
    <p:sldId id="421" r:id="rId130"/>
    <p:sldId id="422" r:id="rId131"/>
    <p:sldId id="423" r:id="rId132"/>
    <p:sldId id="424" r:id="rId133"/>
    <p:sldId id="425" r:id="rId134"/>
    <p:sldId id="426" r:id="rId135"/>
    <p:sldId id="427" r:id="rId136"/>
    <p:sldId id="428" r:id="rId137"/>
    <p:sldId id="429" r:id="rId138"/>
    <p:sldId id="430" r:id="rId139"/>
    <p:sldId id="431" r:id="rId140"/>
    <p:sldId id="432" r:id="rId141"/>
    <p:sldId id="433" r:id="rId142"/>
    <p:sldId id="434" r:id="rId143"/>
    <p:sldId id="435" r:id="rId144"/>
    <p:sldId id="436" r:id="rId145"/>
    <p:sldId id="437" r:id="rId146"/>
    <p:sldId id="438" r:id="rId147"/>
    <p:sldId id="305" r:id="rId1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09" autoAdjust="0"/>
    <p:restoredTop sz="91084" autoAdjust="0"/>
  </p:normalViewPr>
  <p:slideViewPr>
    <p:cSldViewPr snapToGrid="0" snapToObjects="1">
      <p:cViewPr varScale="1">
        <p:scale>
          <a:sx n="101" d="100"/>
          <a:sy n="101" d="100"/>
        </p:scale>
        <p:origin x="21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notesMaster" Target="notesMasters/notesMaster1.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handoutMaster" Target="handoutMasters/handoutMaster1.xml"/><Relationship Id="rId155"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commentAuthors" Target="commentAuthor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theme" Target="theme/theme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image" Target="../media/image54.wmf"/><Relationship Id="rId3" Type="http://schemas.openxmlformats.org/officeDocument/2006/relationships/image" Target="../media/image44.wmf"/><Relationship Id="rId7" Type="http://schemas.openxmlformats.org/officeDocument/2006/relationships/image" Target="../media/image48.wmf"/><Relationship Id="rId12" Type="http://schemas.openxmlformats.org/officeDocument/2006/relationships/image" Target="../media/image53.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11" Type="http://schemas.openxmlformats.org/officeDocument/2006/relationships/image" Target="../media/image52.wmf"/><Relationship Id="rId5" Type="http://schemas.openxmlformats.org/officeDocument/2006/relationships/image" Target="../media/image46.wmf"/><Relationship Id="rId15" Type="http://schemas.openxmlformats.org/officeDocument/2006/relationships/image" Target="../media/image56.wmf"/><Relationship Id="rId10" Type="http://schemas.openxmlformats.org/officeDocument/2006/relationships/image" Target="../media/image51.wmf"/><Relationship Id="rId4" Type="http://schemas.openxmlformats.org/officeDocument/2006/relationships/image" Target="../media/image45.wmf"/><Relationship Id="rId9" Type="http://schemas.openxmlformats.org/officeDocument/2006/relationships/image" Target="../media/image50.wmf"/><Relationship Id="rId14"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73.wmf"/><Relationship Id="rId7" Type="http://schemas.openxmlformats.org/officeDocument/2006/relationships/image" Target="../media/image77.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10" Type="http://schemas.openxmlformats.org/officeDocument/2006/relationships/image" Target="../media/image80.wmf"/><Relationship Id="rId4" Type="http://schemas.openxmlformats.org/officeDocument/2006/relationships/image" Target="../media/image74.wmf"/><Relationship Id="rId9" Type="http://schemas.openxmlformats.org/officeDocument/2006/relationships/image" Target="../media/image7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4/20/2018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4/20/2018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4/20/2018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654708" y="6449931"/>
            <a:ext cx="6105194" cy="245837"/>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2014,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0.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41.wmf"/></Relationships>
</file>

<file path=ppt/slides/_rels/slide133.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7.bin"/><Relationship Id="rId18" Type="http://schemas.openxmlformats.org/officeDocument/2006/relationships/image" Target="../media/image49.wmf"/><Relationship Id="rId26" Type="http://schemas.openxmlformats.org/officeDocument/2006/relationships/image" Target="../media/image53.wmf"/><Relationship Id="rId3" Type="http://schemas.openxmlformats.org/officeDocument/2006/relationships/oleObject" Target="../embeddings/oleObject2.bin"/><Relationship Id="rId21" Type="http://schemas.openxmlformats.org/officeDocument/2006/relationships/oleObject" Target="../embeddings/oleObject11.bin"/><Relationship Id="rId7" Type="http://schemas.openxmlformats.org/officeDocument/2006/relationships/oleObject" Target="../embeddings/oleObject4.bin"/><Relationship Id="rId12" Type="http://schemas.openxmlformats.org/officeDocument/2006/relationships/image" Target="../media/image46.wmf"/><Relationship Id="rId17" Type="http://schemas.openxmlformats.org/officeDocument/2006/relationships/oleObject" Target="../embeddings/oleObject9.bin"/><Relationship Id="rId25" Type="http://schemas.openxmlformats.org/officeDocument/2006/relationships/oleObject" Target="../embeddings/oleObject13.bin"/><Relationship Id="rId2" Type="http://schemas.openxmlformats.org/officeDocument/2006/relationships/slideLayout" Target="../slideLayouts/slideLayout3.xml"/><Relationship Id="rId16" Type="http://schemas.openxmlformats.org/officeDocument/2006/relationships/image" Target="../media/image48.wmf"/><Relationship Id="rId20" Type="http://schemas.openxmlformats.org/officeDocument/2006/relationships/image" Target="../media/image50.wmf"/><Relationship Id="rId29" Type="http://schemas.openxmlformats.org/officeDocument/2006/relationships/oleObject" Target="../embeddings/oleObject15.bin"/><Relationship Id="rId1" Type="http://schemas.openxmlformats.org/officeDocument/2006/relationships/vmlDrawing" Target="../drawings/vmlDrawing2.vml"/><Relationship Id="rId6" Type="http://schemas.openxmlformats.org/officeDocument/2006/relationships/image" Target="../media/image43.wmf"/><Relationship Id="rId11" Type="http://schemas.openxmlformats.org/officeDocument/2006/relationships/oleObject" Target="../embeddings/oleObject6.bin"/><Relationship Id="rId24" Type="http://schemas.openxmlformats.org/officeDocument/2006/relationships/image" Target="../media/image52.wmf"/><Relationship Id="rId32" Type="http://schemas.openxmlformats.org/officeDocument/2006/relationships/image" Target="../media/image56.wmf"/><Relationship Id="rId5" Type="http://schemas.openxmlformats.org/officeDocument/2006/relationships/oleObject" Target="../embeddings/oleObject3.bin"/><Relationship Id="rId15" Type="http://schemas.openxmlformats.org/officeDocument/2006/relationships/oleObject" Target="../embeddings/oleObject8.bin"/><Relationship Id="rId23" Type="http://schemas.openxmlformats.org/officeDocument/2006/relationships/oleObject" Target="../embeddings/oleObject12.bin"/><Relationship Id="rId28" Type="http://schemas.openxmlformats.org/officeDocument/2006/relationships/image" Target="../media/image54.wmf"/><Relationship Id="rId10" Type="http://schemas.openxmlformats.org/officeDocument/2006/relationships/image" Target="../media/image45.wmf"/><Relationship Id="rId19" Type="http://schemas.openxmlformats.org/officeDocument/2006/relationships/oleObject" Target="../embeddings/oleObject10.bin"/><Relationship Id="rId31" Type="http://schemas.openxmlformats.org/officeDocument/2006/relationships/oleObject" Target="../embeddings/oleObject16.bin"/><Relationship Id="rId4" Type="http://schemas.openxmlformats.org/officeDocument/2006/relationships/image" Target="../media/image42.wmf"/><Relationship Id="rId9" Type="http://schemas.openxmlformats.org/officeDocument/2006/relationships/oleObject" Target="../embeddings/oleObject5.bin"/><Relationship Id="rId14" Type="http://schemas.openxmlformats.org/officeDocument/2006/relationships/image" Target="../media/image47.wmf"/><Relationship Id="rId22" Type="http://schemas.openxmlformats.org/officeDocument/2006/relationships/image" Target="../media/image51.wmf"/><Relationship Id="rId27" Type="http://schemas.openxmlformats.org/officeDocument/2006/relationships/oleObject" Target="../embeddings/oleObject14.bin"/><Relationship Id="rId30" Type="http://schemas.openxmlformats.org/officeDocument/2006/relationships/image" Target="../media/image55.wmf"/></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58.wmf"/><Relationship Id="rId5" Type="http://schemas.openxmlformats.org/officeDocument/2006/relationships/oleObject" Target="../embeddings/oleObject18.bin"/><Relationship Id="rId4" Type="http://schemas.openxmlformats.org/officeDocument/2006/relationships/image" Target="../media/image57.wmf"/></Relationships>
</file>

<file path=ppt/slides/_rels/slide135.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24.bin"/><Relationship Id="rId18" Type="http://schemas.openxmlformats.org/officeDocument/2006/relationships/image" Target="../media/image66.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63.wmf"/><Relationship Id="rId17" Type="http://schemas.openxmlformats.org/officeDocument/2006/relationships/oleObject" Target="../embeddings/oleObject26.bin"/><Relationship Id="rId2" Type="http://schemas.openxmlformats.org/officeDocument/2006/relationships/slideLayout" Target="../slideLayouts/slideLayout3.xml"/><Relationship Id="rId16" Type="http://schemas.openxmlformats.org/officeDocument/2006/relationships/image" Target="../media/image65.wmf"/><Relationship Id="rId1" Type="http://schemas.openxmlformats.org/officeDocument/2006/relationships/vmlDrawing" Target="../drawings/vmlDrawing4.vml"/><Relationship Id="rId6" Type="http://schemas.openxmlformats.org/officeDocument/2006/relationships/image" Target="../media/image60.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22.bin"/><Relationship Id="rId14" Type="http://schemas.openxmlformats.org/officeDocument/2006/relationships/image" Target="../media/image64.wmf"/></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0.xml"/><Relationship Id="rId1" Type="http://schemas.openxmlformats.org/officeDocument/2006/relationships/vmlDrawing" Target="../drawings/vmlDrawing5.vml"/><Relationship Id="rId4" Type="http://schemas.openxmlformats.org/officeDocument/2006/relationships/image" Target="../media/image69.wmf"/></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0.xml"/><Relationship Id="rId1" Type="http://schemas.openxmlformats.org/officeDocument/2006/relationships/vmlDrawing" Target="../drawings/vmlDrawing6.vml"/><Relationship Id="rId4" Type="http://schemas.openxmlformats.org/officeDocument/2006/relationships/image" Target="../media/image70.wmf"/></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34.bin"/><Relationship Id="rId18" Type="http://schemas.openxmlformats.org/officeDocument/2006/relationships/image" Target="../media/image78.wmf"/><Relationship Id="rId3" Type="http://schemas.openxmlformats.org/officeDocument/2006/relationships/oleObject" Target="../embeddings/oleObject29.bin"/><Relationship Id="rId21" Type="http://schemas.openxmlformats.org/officeDocument/2006/relationships/oleObject" Target="../embeddings/oleObject38.bin"/><Relationship Id="rId7" Type="http://schemas.openxmlformats.org/officeDocument/2006/relationships/oleObject" Target="../embeddings/oleObject31.bin"/><Relationship Id="rId12" Type="http://schemas.openxmlformats.org/officeDocument/2006/relationships/image" Target="../media/image75.wmf"/><Relationship Id="rId17" Type="http://schemas.openxmlformats.org/officeDocument/2006/relationships/oleObject" Target="../embeddings/oleObject36.bin"/><Relationship Id="rId2" Type="http://schemas.openxmlformats.org/officeDocument/2006/relationships/slideLayout" Target="../slideLayouts/slideLayout3.xml"/><Relationship Id="rId16" Type="http://schemas.openxmlformats.org/officeDocument/2006/relationships/image" Target="../media/image77.wmf"/><Relationship Id="rId20" Type="http://schemas.openxmlformats.org/officeDocument/2006/relationships/image" Target="../media/image79.wmf"/><Relationship Id="rId1" Type="http://schemas.openxmlformats.org/officeDocument/2006/relationships/vmlDrawing" Target="../drawings/vmlDrawing7.vml"/><Relationship Id="rId6" Type="http://schemas.openxmlformats.org/officeDocument/2006/relationships/image" Target="../media/image72.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74.wmf"/><Relationship Id="rId19" Type="http://schemas.openxmlformats.org/officeDocument/2006/relationships/oleObject" Target="../embeddings/oleObject37.bin"/><Relationship Id="rId4" Type="http://schemas.openxmlformats.org/officeDocument/2006/relationships/image" Target="../media/image71.wmf"/><Relationship Id="rId9" Type="http://schemas.openxmlformats.org/officeDocument/2006/relationships/oleObject" Target="../embeddings/oleObject32.bin"/><Relationship Id="rId14" Type="http://schemas.openxmlformats.org/officeDocument/2006/relationships/image" Target="../media/image76.wmf"/><Relationship Id="rId22" Type="http://schemas.openxmlformats.org/officeDocument/2006/relationships/image" Target="../media/image80.w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hyperlink" Target="http://en.wikipedia.org/wiki/Integer_overflow#Security_ramifications" TargetMode="Externa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hyperlink" Target="https://wiki.sei.cmu.edu/confluence/display/seccode/SEI+CERT+Coding+Standards" TargetMode="Externa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423"/>
            <a:ext cx="8363663" cy="942817"/>
          </a:xfrm>
        </p:spPr>
        <p:txBody>
          <a:bodyPr anchor="ctr"/>
          <a:lstStyle/>
          <a:p>
            <a:r>
              <a:rPr lang="en-US" dirty="0" smtClean="0"/>
              <a:t>C++ How to Program: Introducing the New C++14 Standard</a:t>
            </a:r>
            <a:endParaRPr lang="en-US" dirty="0"/>
          </a:p>
        </p:txBody>
      </p:sp>
      <p:sp>
        <p:nvSpPr>
          <p:cNvPr id="3" name="Text Placeholder 2"/>
          <p:cNvSpPr>
            <a:spLocks noGrp="1"/>
          </p:cNvSpPr>
          <p:nvPr>
            <p:ph type="body" idx="1"/>
          </p:nvPr>
        </p:nvSpPr>
        <p:spPr>
          <a:xfrm>
            <a:off x="457200" y="1249680"/>
            <a:ext cx="8302702" cy="351972"/>
          </a:xfrm>
        </p:spPr>
        <p:txBody>
          <a:bodyPr/>
          <a:lstStyle/>
          <a:p>
            <a:r>
              <a:rPr lang="en-IN" dirty="0" smtClean="0">
                <a:latin typeface="+mn-lt"/>
              </a:rPr>
              <a:t>Tenth </a:t>
            </a:r>
            <a:r>
              <a:rPr lang="en-IN"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4</a:t>
            </a:r>
            <a:endParaRPr lang="en-US" b="1" dirty="0">
              <a:latin typeface="+mn-lt"/>
            </a:endParaRPr>
          </a:p>
        </p:txBody>
      </p:sp>
      <p:sp>
        <p:nvSpPr>
          <p:cNvPr id="5" name="Text Placeholder 4"/>
          <p:cNvSpPr>
            <a:spLocks noGrp="1"/>
          </p:cNvSpPr>
          <p:nvPr>
            <p:ph type="body" idx="3"/>
          </p:nvPr>
        </p:nvSpPr>
        <p:spPr>
          <a:xfrm>
            <a:off x="4876800" y="3114461"/>
            <a:ext cx="3657600" cy="1235866"/>
          </a:xfrm>
        </p:spPr>
        <p:txBody>
          <a:bodyPr/>
          <a:lstStyle/>
          <a:p>
            <a:pPr algn="ctr"/>
            <a:r>
              <a:rPr lang="en-US" dirty="0">
                <a:solidFill>
                  <a:schemeClr val="bg2"/>
                </a:solidFill>
                <a:latin typeface="Arial (Body)"/>
              </a:rPr>
              <a:t>Algorithm Development and Control Statements: Part 1</a:t>
            </a:r>
            <a:endParaRPr lang="en-US" dirty="0">
              <a:solidFill>
                <a:schemeClr val="bg2"/>
              </a:solidFill>
              <a:latin typeface="Arial (Body)"/>
              <a:cs typeface="Arial" panose="020B0604020202020204" pitchFamily="34" charset="0"/>
            </a:endParaRPr>
          </a:p>
        </p:txBody>
      </p:sp>
      <p:pic>
        <p:nvPicPr>
          <p:cNvPr id="7" name="Picture 6" descr="Front Cover: C++ How to Program: Introducing the New C++14 Standard Tenth Edition by Paul Deitel and Harvey Deitel."/>
          <p:cNvPicPr>
            <a:picLocks noChangeAspect="1"/>
          </p:cNvPicPr>
          <p:nvPr/>
        </p:nvPicPr>
        <p:blipFill rotWithShape="1">
          <a:blip r:embed="rId3">
            <a:extLst>
              <a:ext uri="{28A0092B-C50C-407E-A947-70E740481C1C}">
                <a14:useLocalDpi xmlns:a14="http://schemas.microsoft.com/office/drawing/2010/main" val="0"/>
              </a:ext>
            </a:extLst>
          </a:blip>
          <a:srcRect t="2432" r="655"/>
          <a:stretch/>
        </p:blipFill>
        <p:spPr>
          <a:xfrm>
            <a:off x="661061" y="1897626"/>
            <a:ext cx="3379997" cy="4405620"/>
          </a:xfrm>
          <a:prstGeom prst="rect">
            <a:avLst/>
          </a:prstGeom>
          <a:ln w="9525">
            <a:solidFill>
              <a:schemeClr val="tx1"/>
            </a:solidFill>
          </a:ln>
          <a:effectLst/>
        </p:spPr>
      </p:pic>
      <p:sp>
        <p:nvSpPr>
          <p:cNvPr id="10" name="Text Placeholder 5"/>
          <p:cNvSpPr>
            <a:spLocks noGrp="1"/>
          </p:cNvSpPr>
          <p:nvPr>
            <p:ph type="body" idx="13"/>
          </p:nvPr>
        </p:nvSpPr>
        <p:spPr>
          <a:xfrm>
            <a:off x="2654708" y="6449931"/>
            <a:ext cx="6105194" cy="245837"/>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2017, 2014, 2012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8" name="TextBox 7"/>
          <p:cNvSpPr txBox="1"/>
          <p:nvPr/>
        </p:nvSpPr>
        <p:spPr>
          <a:xfrm>
            <a:off x="5379720" y="4754880"/>
            <a:ext cx="2819400" cy="830997"/>
          </a:xfrm>
          <a:prstGeom prst="rect">
            <a:avLst/>
          </a:prstGeom>
          <a:noFill/>
        </p:spPr>
        <p:txBody>
          <a:bodyPr wrap="square" rtlCol="0">
            <a:spAutoFit/>
          </a:bodyPr>
          <a:lstStyle/>
          <a:p>
            <a:r>
              <a:rPr lang="en-IN"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 Introduction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Before writing a program to solve a problem, have a thorough understanding of the problem and a carefully planned approach to solving </a:t>
            </a:r>
            <a:r>
              <a:rPr lang="en-US" altLang="en-US" sz="2400" kern="1200" dirty="0" smtClean="0">
                <a:solidFill>
                  <a:srgbClr val="000000"/>
                </a:solidFill>
                <a:latin typeface="Arial (Body)"/>
                <a:ea typeface="+mn-ea"/>
                <a:cs typeface="+mn-cs"/>
              </a:rPr>
              <a:t>it.</a:t>
            </a:r>
            <a:endParaRPr lang="en-US" altLang="en-US" sz="2400"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Understand the available building blocks and employ proven program-construction </a:t>
            </a:r>
            <a:r>
              <a:rPr lang="en-US" altLang="en-US" sz="2400" kern="1200" dirty="0" smtClean="0">
                <a:solidFill>
                  <a:srgbClr val="000000"/>
                </a:solidFill>
                <a:latin typeface="Arial (Body)"/>
                <a:ea typeface="+mn-ea"/>
                <a:cs typeface="+mn-cs"/>
              </a:rPr>
              <a:t>techniques.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0250189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b"/>
          <a:lstStyle/>
          <a:p>
            <a:r>
              <a:rPr lang="en-IN" sz="3000" dirty="0"/>
              <a:t>Figure </a:t>
            </a:r>
            <a:r>
              <a:rPr lang="en-IN" sz="3000" dirty="0" smtClean="0"/>
              <a:t>4.12: Solving </a:t>
            </a:r>
            <a:r>
              <a:rPr lang="en-IN" sz="3000" dirty="0"/>
              <a:t>the Class-Average Problem Using Sentinel-Controlled </a:t>
            </a:r>
            <a:r>
              <a:rPr lang="en-IN" sz="3000" dirty="0" smtClean="0"/>
              <a:t>Iteration </a:t>
            </a:r>
            <a:r>
              <a:rPr lang="en-US" sz="2000" b="0" dirty="0" smtClean="0"/>
              <a:t>(3 of 4)</a:t>
            </a:r>
            <a:endParaRPr lang="en-US" sz="2000" b="0" dirty="0"/>
          </a:p>
        </p:txBody>
      </p:sp>
      <p:pic>
        <p:nvPicPr>
          <p:cNvPr id="4" name="Picture 3" descr="The code continues. Line 28. forward slash forward slash termination phase. Line 29. forward slash forward slash if user entered at least one grade incomplete line of code. Line 30. if left parenthesis grade Counter exclamation point equals 0 right parenthesis left brace. The words, grade Counter exclamation point equals 0 is highlighted. Line 31. forward slash forward slash use number with decimal point to calculate average of grades. Line 32. double average left brace static underscore cast left angle bracket double right angle bracket left parenthesis total right parenthesis forward slash grade Counter right brace semicolon. This line is highlighted. Line 33. Blank. Line 34. forward slash forward slash display total and average left parenthesis with two digits of precision right parenthesis. Line 35. c out left angle bracket left angle bracket double quote back slash n Total of the double quote left angle bracket left angle bracket grade Counter. Line 36. left angle bracket left angle bracket double quote grades entered is double quote left angle bracket left angle bracket total semicolon. Line 37. c out left angle bracket left angle bracket set precision left parenthesis 2 right parenthesis left angle bracket left angle bracket fixed semicolon. Line 38. c out left angle bracket left angle bracket double quote back slash n Class average is double quote left angle bracket left angle bracket average left angle bracket left angle bracket end l semicolon. Line 39. right brace. Line 40. else left brace forward slash forward slash no grades were entered comma so output appropriate message. Line 41. c out left angle bracket left angle bracket double quote No grades were entered double quote left angle bracket left angle bracket end l semicolon. Line 42. right brace. Line 43. right brace."/>
          <p:cNvPicPr>
            <a:picLocks noChangeAspect="1"/>
          </p:cNvPicPr>
          <p:nvPr/>
        </p:nvPicPr>
        <p:blipFill rotWithShape="1">
          <a:blip r:embed="rId2">
            <a:extLst>
              <a:ext uri="{28A0092B-C50C-407E-A947-70E740481C1C}">
                <a14:useLocalDpi xmlns:a14="http://schemas.microsoft.com/office/drawing/2010/main" val="0"/>
              </a:ext>
            </a:extLst>
          </a:blip>
          <a:srcRect b="37112"/>
          <a:stretch/>
        </p:blipFill>
        <p:spPr>
          <a:xfrm>
            <a:off x="1357824" y="1968064"/>
            <a:ext cx="6428353" cy="3168102"/>
          </a:xfrm>
          <a:prstGeom prst="rect">
            <a:avLst/>
          </a:prstGeom>
        </p:spPr>
      </p:pic>
    </p:spTree>
    <p:extLst>
      <p:ext uri="{BB962C8B-B14F-4D97-AF65-F5344CB8AC3E}">
        <p14:creationId xmlns:p14="http://schemas.microsoft.com/office/powerpoint/2010/main" val="20322851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b"/>
          <a:lstStyle/>
          <a:p>
            <a:r>
              <a:rPr lang="en-IN" sz="3000" dirty="0"/>
              <a:t>Figure </a:t>
            </a:r>
            <a:r>
              <a:rPr lang="en-IN" sz="3000" dirty="0" smtClean="0"/>
              <a:t>4.12: Solving </a:t>
            </a:r>
            <a:r>
              <a:rPr lang="en-IN" sz="3000" dirty="0"/>
              <a:t>the Class-Average Problem Using Sentinel-Controlled </a:t>
            </a:r>
            <a:r>
              <a:rPr lang="en-IN" sz="3000" dirty="0" smtClean="0"/>
              <a:t>Iteration </a:t>
            </a:r>
            <a:r>
              <a:rPr lang="en-US" sz="2000" b="0" dirty="0" smtClean="0"/>
              <a:t>(4 of 4)</a:t>
            </a:r>
            <a:endParaRPr lang="en-US" sz="2000" b="0" dirty="0"/>
          </a:p>
        </p:txBody>
      </p:sp>
      <p:pic>
        <p:nvPicPr>
          <p:cNvPr id="4" name="Picture 3" descr="Computer code output has 6 lines. The lines read as follows. Line 1. Enter grade or negative 1 to quit colon 97. Line 2. Enter grade or negative 1 to quit colon 88. Line 3. Enter grade or negative 1 to quit colon 72. Line 4. Enter grade or negative 1 to quit colon negative 1. Line 5. Total of the 3 grades entered is 257. Line 6. Class average is 85.67."/>
          <p:cNvPicPr>
            <a:picLocks noChangeAspect="1"/>
          </p:cNvPicPr>
          <p:nvPr/>
        </p:nvPicPr>
        <p:blipFill>
          <a:blip r:embed="rId2"/>
          <a:stretch>
            <a:fillRect/>
          </a:stretch>
        </p:blipFill>
        <p:spPr>
          <a:xfrm>
            <a:off x="933081" y="2196515"/>
            <a:ext cx="7277838" cy="1772426"/>
          </a:xfrm>
          <a:prstGeom prst="rect">
            <a:avLst/>
          </a:prstGeom>
        </p:spPr>
      </p:pic>
    </p:spTree>
    <p:extLst>
      <p:ext uri="{BB962C8B-B14F-4D97-AF65-F5344CB8AC3E}">
        <p14:creationId xmlns:p14="http://schemas.microsoft.com/office/powerpoint/2010/main" val="22641930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4.10.3 Implementing Sentinel-Controlled Iteration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39265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mn-ea"/>
                <a:cs typeface="+mn-cs"/>
              </a:rPr>
              <a:t>Notice the block in the </a:t>
            </a:r>
            <a:r>
              <a:rPr lang="en-US" altLang="en-US" sz="2200" kern="1200" dirty="0">
                <a:solidFill>
                  <a:srgbClr val="000000"/>
                </a:solidFill>
                <a:latin typeface="Consolas" panose="020B0609020204030204" pitchFamily="49" charset="0"/>
                <a:ea typeface="+mn-ea"/>
                <a:cs typeface="+mn-cs"/>
              </a:rPr>
              <a:t>while</a:t>
            </a:r>
            <a:r>
              <a:rPr lang="en-US" altLang="en-US" sz="2200" kern="1200" dirty="0">
                <a:solidFill>
                  <a:srgbClr val="000000"/>
                </a:solidFill>
                <a:latin typeface="Arial (Body)"/>
                <a:ea typeface="+mn-ea"/>
                <a:cs typeface="+mn-cs"/>
              </a:rPr>
              <a:t> loop.</a:t>
            </a:r>
          </a:p>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mn-ea"/>
                <a:cs typeface="+mn-cs"/>
              </a:rPr>
              <a:t>Without the braces, the last three statements in the loop would fall outside its body, as </a:t>
            </a:r>
            <a:r>
              <a:rPr lang="en-US" altLang="en-US" sz="2200" kern="1200" dirty="0" smtClean="0">
                <a:solidFill>
                  <a:srgbClr val="000000"/>
                </a:solidFill>
                <a:latin typeface="Arial (Body)"/>
                <a:ea typeface="+mn-ea"/>
                <a:cs typeface="+mn-cs"/>
              </a:rPr>
              <a:t>follows:</a:t>
            </a:r>
          </a:p>
        </p:txBody>
      </p:sp>
      <p:pic>
        <p:nvPicPr>
          <p:cNvPr id="5" name="Picture 4" descr="Computer code has 7 lines. The lines read as follows. Line 1. forward slash forward slash loop until sentinel value read from user. Line 2, indented once. while left parenthesis grade exclamation point equals negative 1 right parenthesis. Line 3, indented twice. total equals total plus grade semicolon forward slash forward slash add grade to total. Line 4, indented once. grade Counter equals grade Counter plus 1 semicolon forward slash forward slash increment counter. Line 5, indented once. forward slash forward slash prompt for input and read next grade from user. Line 6, indented once. c out left angle bracket left angle bracket double quote Enter grade or negative 1 to quit colon double quote semicolon. Line 7, indented once. c in right angle bracket right angle bracket grade semicolon."/>
          <p:cNvPicPr>
            <a:picLocks noChangeAspect="1"/>
          </p:cNvPicPr>
          <p:nvPr/>
        </p:nvPicPr>
        <p:blipFill>
          <a:blip r:embed="rId2"/>
          <a:stretch>
            <a:fillRect/>
          </a:stretch>
        </p:blipFill>
        <p:spPr>
          <a:xfrm>
            <a:off x="1191492" y="3136168"/>
            <a:ext cx="6364776" cy="1963082"/>
          </a:xfrm>
          <a:prstGeom prst="rect">
            <a:avLst/>
          </a:prstGeom>
        </p:spPr>
      </p:pic>
      <p:sp>
        <p:nvSpPr>
          <p:cNvPr id="4" name="Text Placeholder 3"/>
          <p:cNvSpPr>
            <a:spLocks noGrp="1"/>
          </p:cNvSpPr>
          <p:nvPr>
            <p:ph type="body" idx="2"/>
          </p:nvPr>
        </p:nvSpPr>
        <p:spPr>
          <a:xfrm>
            <a:off x="457200" y="5242560"/>
            <a:ext cx="8229600" cy="883603"/>
          </a:xfrm>
        </p:spPr>
        <p:txBody>
          <a:bodyPr/>
          <a:lstStyle/>
          <a:p>
            <a:pPr lvl="0"/>
            <a:r>
              <a:rPr lang="en-US" altLang="en-US" sz="2200" kern="1200" dirty="0">
                <a:solidFill>
                  <a:srgbClr val="000000"/>
                </a:solidFill>
                <a:latin typeface="Arial (Body)"/>
              </a:rPr>
              <a:t>Would cause an infinite loop in the program if the user did not input </a:t>
            </a:r>
            <a:r>
              <a:rPr lang="en-US" altLang="en-US" sz="2200" kern="1200" dirty="0" smtClean="0">
                <a:solidFill>
                  <a:srgbClr val="000000"/>
                </a:solidFill>
                <a:latin typeface="Consolas" panose="020B0609020204030204" pitchFamily="49" charset="0"/>
              </a:rPr>
              <a:t>−1</a:t>
            </a:r>
            <a:r>
              <a:rPr lang="en-US" altLang="en-US" sz="2200" kern="1200" dirty="0" smtClean="0">
                <a:solidFill>
                  <a:srgbClr val="000000"/>
                </a:solidFill>
                <a:latin typeface="Arial (Body)"/>
              </a:rPr>
              <a:t> </a:t>
            </a:r>
            <a:r>
              <a:rPr lang="en-US" altLang="en-US" sz="2200" kern="1200" dirty="0">
                <a:solidFill>
                  <a:srgbClr val="000000"/>
                </a:solidFill>
                <a:latin typeface="Arial (Body)"/>
              </a:rPr>
              <a:t>for the first grade</a:t>
            </a:r>
            <a:r>
              <a:rPr lang="en-US" altLang="en-US" sz="2200" kern="1200" dirty="0" smtClean="0">
                <a:solidFill>
                  <a:srgbClr val="000000"/>
                </a:solidFill>
                <a:latin typeface="Arial (Body)"/>
              </a:rPr>
              <a:t>.</a:t>
            </a:r>
            <a:endParaRPr lang="en-US" altLang="en-US" sz="2200" kern="1200" dirty="0">
              <a:solidFill>
                <a:srgbClr val="000000"/>
              </a:solidFill>
              <a:latin typeface="Arial (Body)"/>
            </a:endParaRPr>
          </a:p>
        </p:txBody>
      </p:sp>
    </p:spTree>
    <p:extLst>
      <p:ext uri="{BB962C8B-B14F-4D97-AF65-F5344CB8AC3E}">
        <p14:creationId xmlns:p14="http://schemas.microsoft.com/office/powerpoint/2010/main" val="6374950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4.10.4 Converting between Fundamental Types Explicitly and Implicitly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variable </a:t>
            </a:r>
            <a:r>
              <a:rPr lang="en-US" altLang="en-US" sz="2400" kern="1200" dirty="0">
                <a:solidFill>
                  <a:srgbClr val="000000"/>
                </a:solidFill>
                <a:latin typeface="Consolas" panose="020B0609020204030204" pitchFamily="49" charset="0"/>
                <a:ea typeface="+mn-ea"/>
                <a:cs typeface="+mn-cs"/>
              </a:rPr>
              <a:t>average</a:t>
            </a:r>
            <a:r>
              <a:rPr lang="en-US" altLang="en-US" sz="2400" kern="1200" dirty="0">
                <a:solidFill>
                  <a:srgbClr val="000000"/>
                </a:solidFill>
                <a:latin typeface="Arial (Body)"/>
                <a:ea typeface="+mn-ea"/>
                <a:cs typeface="+mn-cs"/>
              </a:rPr>
              <a:t> is declared to be of type </a:t>
            </a:r>
            <a:r>
              <a:rPr lang="en-US" altLang="en-US" sz="2400" kern="1200" dirty="0">
                <a:solidFill>
                  <a:srgbClr val="000000"/>
                </a:solidFill>
                <a:latin typeface="Consolas" panose="020B0609020204030204" pitchFamily="49" charset="0"/>
                <a:ea typeface="+mn-ea"/>
                <a:cs typeface="+mn-cs"/>
              </a:rPr>
              <a:t>double</a:t>
            </a:r>
            <a:r>
              <a:rPr lang="en-US" altLang="en-US" sz="2400" kern="1200" dirty="0">
                <a:solidFill>
                  <a:srgbClr val="000000"/>
                </a:solidFill>
                <a:latin typeface="Arial (Body)"/>
                <a:ea typeface="+mn-ea"/>
                <a:cs typeface="+mn-cs"/>
              </a:rPr>
              <a:t> to capture the fractional result of our calculation.</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Consolas" panose="020B0609020204030204" pitchFamily="49" charset="0"/>
                <a:ea typeface="+mn-ea"/>
                <a:cs typeface="+mn-cs"/>
              </a:rPr>
              <a:t>total</a:t>
            </a:r>
            <a:r>
              <a:rPr lang="en-US" altLang="en-US" sz="2400" kern="1200" dirty="0">
                <a:solidFill>
                  <a:srgbClr val="000000"/>
                </a:solidFill>
                <a:latin typeface="Arial (Body)"/>
                <a:ea typeface="+mn-ea"/>
                <a:cs typeface="+mn-cs"/>
              </a:rPr>
              <a:t> and </a:t>
            </a:r>
            <a:r>
              <a:rPr lang="en-US" altLang="en-US" sz="2400" kern="1200" dirty="0">
                <a:solidFill>
                  <a:srgbClr val="000000"/>
                </a:solidFill>
                <a:latin typeface="Consolas" panose="020B0609020204030204" pitchFamily="49" charset="0"/>
                <a:ea typeface="+mn-ea"/>
                <a:cs typeface="+mn-cs"/>
              </a:rPr>
              <a:t>gradeCounter</a:t>
            </a:r>
            <a:r>
              <a:rPr lang="en-US" altLang="en-US" sz="2400" kern="1200" dirty="0">
                <a:solidFill>
                  <a:srgbClr val="000000"/>
                </a:solidFill>
                <a:latin typeface="Arial (Body)"/>
                <a:ea typeface="+mn-ea"/>
                <a:cs typeface="+mn-cs"/>
              </a:rPr>
              <a:t> are both integer variables.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Recall that dividing two integers results in integer division, in which any fractional part of the calculation is lost (i.e., </a:t>
            </a:r>
            <a:r>
              <a:rPr lang="en-US" altLang="en-US" sz="2400" b="1" kern="1200" dirty="0">
                <a:solidFill>
                  <a:srgbClr val="000000"/>
                </a:solidFill>
                <a:latin typeface="Arial (Body)"/>
                <a:ea typeface="+mn-ea"/>
                <a:cs typeface="+mn-cs"/>
              </a:rPr>
              <a:t>truncated</a:t>
            </a:r>
            <a:r>
              <a:rPr lang="en-US" altLang="en-US" sz="2400" kern="1200" dirty="0">
                <a:solidFill>
                  <a:srgbClr val="000000"/>
                </a:solidFill>
                <a:latin typeface="Arial (Body)"/>
                <a:ea typeface="+mn-ea"/>
                <a:cs typeface="+mn-cs"/>
              </a:rPr>
              <a: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In the following statement the division occurs </a:t>
            </a:r>
            <a:r>
              <a:rPr lang="en-US" altLang="en-US" sz="2400" b="1" kern="1200" dirty="0">
                <a:solidFill>
                  <a:srgbClr val="000000"/>
                </a:solidFill>
                <a:latin typeface="Arial (Body)"/>
                <a:ea typeface="+mn-ea"/>
                <a:cs typeface="+mn-cs"/>
              </a:rPr>
              <a:t>first</a:t>
            </a:r>
            <a:r>
              <a:rPr lang="en-US" altLang="en-US" sz="2400" kern="1200" dirty="0">
                <a:solidFill>
                  <a:srgbClr val="000000"/>
                </a:solidFill>
                <a:latin typeface="Arial (Body)"/>
                <a:ea typeface="+mn-ea"/>
                <a:cs typeface="+mn-cs"/>
              </a:rPr>
              <a:t>—the result’s fractional part is lost before it’s assigned to </a:t>
            </a:r>
            <a:r>
              <a:rPr lang="en-US" altLang="en-US" sz="2400" kern="1200" dirty="0">
                <a:solidFill>
                  <a:srgbClr val="000000"/>
                </a:solidFill>
                <a:latin typeface="Consolas" panose="020B0609020204030204" pitchFamily="49" charset="0"/>
                <a:ea typeface="+mn-ea"/>
                <a:cs typeface="+mn-cs"/>
              </a:rPr>
              <a:t>average</a:t>
            </a:r>
            <a:r>
              <a:rPr lang="en-US" altLang="en-US" sz="2400" kern="1200" dirty="0" smtClean="0">
                <a:solidFill>
                  <a:srgbClr val="000000"/>
                </a:solidFill>
                <a:latin typeface="Consolas" panose="020B0609020204030204" pitchFamily="49" charset="0"/>
                <a:ea typeface="+mn-ea"/>
                <a:cs typeface="+mn-cs"/>
              </a:rPr>
              <a:t>:</a:t>
            </a:r>
          </a:p>
          <a:p>
            <a:pPr marL="741600" indent="-284400" fontAlgn="base">
              <a:spcAft>
                <a:spcPct val="0"/>
              </a:spcAft>
              <a:buFontTx/>
              <a:buChar char="–"/>
              <a:tabLst/>
            </a:pPr>
            <a:r>
              <a:rPr lang="en-US" altLang="en-US" sz="2400" kern="1200" dirty="0" smtClean="0">
                <a:solidFill>
                  <a:srgbClr val="000000"/>
                </a:solidFill>
                <a:latin typeface="Arial (Body)"/>
                <a:ea typeface="+mn-ea"/>
                <a:cs typeface="+mn-cs"/>
              </a:rPr>
              <a:t> </a:t>
            </a:r>
            <a:endParaRPr lang="en-US" altLang="en-US" sz="2400" kern="1200" dirty="0">
              <a:solidFill>
                <a:srgbClr val="000000"/>
              </a:solidFill>
              <a:latin typeface="Arial (Body)"/>
              <a:ea typeface="+mn-ea"/>
              <a:cs typeface="+mn-cs"/>
            </a:endParaRPr>
          </a:p>
        </p:txBody>
      </p:sp>
      <p:pic>
        <p:nvPicPr>
          <p:cNvPr id="4" name="Picture 3" descr="Double average left brace total forward slash grade counter right brace semicolon."/>
          <p:cNvPicPr>
            <a:picLocks noChangeAspect="1"/>
          </p:cNvPicPr>
          <p:nvPr/>
        </p:nvPicPr>
        <p:blipFill>
          <a:blip r:embed="rId2"/>
          <a:stretch>
            <a:fillRect/>
          </a:stretch>
        </p:blipFill>
        <p:spPr>
          <a:xfrm>
            <a:off x="1270880" y="5694710"/>
            <a:ext cx="5383039" cy="527625"/>
          </a:xfrm>
          <a:prstGeom prst="rect">
            <a:avLst/>
          </a:prstGeom>
        </p:spPr>
      </p:pic>
    </p:spTree>
    <p:extLst>
      <p:ext uri="{BB962C8B-B14F-4D97-AF65-F5344CB8AC3E}">
        <p14:creationId xmlns:p14="http://schemas.microsoft.com/office/powerpoint/2010/main" val="5099633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kern="1200" dirty="0">
                <a:latin typeface="Times New Roman" panose="02020603050405020304" pitchFamily="18" charset="0"/>
              </a:rPr>
              <a:t>4.10.4 Converting between Fundamental Types Explicitly and Implicitly </a:t>
            </a:r>
            <a:r>
              <a:rPr lang="en-US" sz="2000" b="0" kern="1200" dirty="0" smtClean="0">
                <a:latin typeface="Times New Roman" panose="02020603050405020304" pitchFamily="18" charset="0"/>
              </a:rPr>
              <a:t>(2 </a:t>
            </a:r>
            <a:r>
              <a:rPr lang="en-US" sz="2000" b="0" kern="1200" dirty="0">
                <a:latin typeface="Times New Roman" panose="02020603050405020304" pitchFamily="18" charset="0"/>
              </a:rPr>
              <a:t>of 3)</a:t>
            </a:r>
            <a:endParaRPr lang="en-US" sz="2000" b="0" dirty="0"/>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To perform a floating-point calculation with integers, create </a:t>
            </a:r>
            <a:r>
              <a:rPr lang="en-US" altLang="en-US" sz="2400" b="1" kern="1200" dirty="0">
                <a:solidFill>
                  <a:srgbClr val="000000"/>
                </a:solidFill>
                <a:latin typeface="Arial (Body)"/>
                <a:ea typeface="+mn-ea"/>
                <a:cs typeface="+mn-cs"/>
              </a:rPr>
              <a:t>temporary </a:t>
            </a:r>
            <a:r>
              <a:rPr lang="en-US" altLang="en-US" sz="2400" kern="1200" dirty="0">
                <a:solidFill>
                  <a:srgbClr val="000000"/>
                </a:solidFill>
                <a:latin typeface="Arial (Body)"/>
                <a:ea typeface="+mn-ea"/>
                <a:cs typeface="+mn-cs"/>
              </a:rPr>
              <a:t>floating-point values.</a:t>
            </a:r>
          </a:p>
          <a:p>
            <a:pPr marL="255651" lvl="0" indent="-255651" fontAlgn="base">
              <a:spcAft>
                <a:spcPct val="0"/>
              </a:spcAft>
              <a:buFont typeface="Arial" panose="020B0604020202020204" pitchFamily="34" charset="0"/>
              <a:buChar char="•"/>
              <a:tabLst/>
            </a:pPr>
            <a:r>
              <a:rPr lang="en-US" altLang="en-US" sz="2400" b="1" kern="1200" dirty="0">
                <a:solidFill>
                  <a:srgbClr val="000000"/>
                </a:solidFill>
                <a:latin typeface="Consolas" panose="020B0609020204030204" pitchFamily="49" charset="0"/>
                <a:ea typeface="+mn-ea"/>
                <a:cs typeface="+mn-cs"/>
              </a:rPr>
              <a:t>static_cast operator </a:t>
            </a:r>
            <a:r>
              <a:rPr lang="en-US" altLang="en-US" sz="2400" kern="1200" dirty="0">
                <a:solidFill>
                  <a:srgbClr val="000000"/>
                </a:solidFill>
                <a:latin typeface="Arial (Body)"/>
                <a:ea typeface="+mn-ea"/>
                <a:cs typeface="+mn-cs"/>
              </a:rPr>
              <a:t>accomplishes this task.</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cast operator </a:t>
            </a:r>
            <a:r>
              <a:rPr lang="en-US" altLang="en-US" sz="2400" b="1" kern="1200" dirty="0">
                <a:solidFill>
                  <a:srgbClr val="000000"/>
                </a:solidFill>
                <a:latin typeface="Consolas" panose="020B0609020204030204" pitchFamily="49" charset="0"/>
                <a:ea typeface="+mn-ea"/>
                <a:cs typeface="+mn-cs"/>
              </a:rPr>
              <a:t>static_cast</a:t>
            </a:r>
            <a:r>
              <a:rPr lang="en-US" altLang="en-US" sz="2400" kern="1200" dirty="0">
                <a:solidFill>
                  <a:srgbClr val="000000"/>
                </a:solidFill>
                <a:latin typeface="Consolas" panose="020B0609020204030204" pitchFamily="49" charset="0"/>
                <a:ea typeface="+mn-ea"/>
                <a:cs typeface="+mn-cs"/>
              </a:rPr>
              <a:t>&lt;double&gt;(total) </a:t>
            </a:r>
            <a:r>
              <a:rPr lang="en-US" altLang="en-US" sz="2400" kern="1200" dirty="0">
                <a:solidFill>
                  <a:srgbClr val="000000"/>
                </a:solidFill>
                <a:latin typeface="Arial (Body)"/>
                <a:ea typeface="+mn-ea"/>
                <a:cs typeface="+mn-cs"/>
              </a:rPr>
              <a:t>creates a </a:t>
            </a:r>
            <a:r>
              <a:rPr lang="en-US" altLang="en-US" sz="2400" b="1" kern="1200" dirty="0">
                <a:solidFill>
                  <a:srgbClr val="000000"/>
                </a:solidFill>
                <a:latin typeface="Arial (Body)"/>
                <a:ea typeface="+mn-ea"/>
                <a:cs typeface="+mn-cs"/>
              </a:rPr>
              <a:t>temporary </a:t>
            </a:r>
            <a:r>
              <a:rPr lang="en-US" altLang="en-US" sz="2400" kern="1200" dirty="0" smtClean="0">
                <a:solidFill>
                  <a:srgbClr val="000000"/>
                </a:solidFill>
                <a:latin typeface="Arial (Body)"/>
                <a:ea typeface="+mn-ea"/>
                <a:cs typeface="+mn-cs"/>
              </a:rPr>
              <a:t>floating-point </a:t>
            </a:r>
            <a:r>
              <a:rPr lang="en-US" altLang="en-US" sz="2400" kern="1200" dirty="0">
                <a:solidFill>
                  <a:srgbClr val="000000"/>
                </a:solidFill>
                <a:latin typeface="Arial (Body)"/>
                <a:ea typeface="+mn-ea"/>
                <a:cs typeface="+mn-cs"/>
              </a:rPr>
              <a:t>copy of its operand in parentheses.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Known as </a:t>
            </a:r>
            <a:r>
              <a:rPr lang="en-US" altLang="en-US" sz="2400" b="1" kern="1200" dirty="0">
                <a:solidFill>
                  <a:srgbClr val="000000"/>
                </a:solidFill>
                <a:latin typeface="Arial (Body)"/>
                <a:ea typeface="+mn-ea"/>
                <a:cs typeface="+mn-cs"/>
              </a:rPr>
              <a:t>explicit conversion.</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The value stored in </a:t>
            </a:r>
            <a:r>
              <a:rPr lang="en-US" altLang="en-US" sz="2400" kern="1200" dirty="0">
                <a:solidFill>
                  <a:srgbClr val="000000"/>
                </a:solidFill>
                <a:latin typeface="Consolas" panose="020B0609020204030204" pitchFamily="49" charset="0"/>
                <a:ea typeface="+mn-ea"/>
                <a:cs typeface="+mn-cs"/>
              </a:rPr>
              <a:t>total</a:t>
            </a:r>
            <a:r>
              <a:rPr lang="en-US" altLang="en-US" sz="2400" kern="1200" dirty="0">
                <a:solidFill>
                  <a:srgbClr val="000000"/>
                </a:solidFill>
                <a:latin typeface="Arial (Body)"/>
                <a:ea typeface="+mn-ea"/>
                <a:cs typeface="+mn-cs"/>
              </a:rPr>
              <a:t> is still an integer.</a:t>
            </a:r>
          </a:p>
        </p:txBody>
      </p:sp>
    </p:spTree>
    <p:extLst>
      <p:ext uri="{BB962C8B-B14F-4D97-AF65-F5344CB8AC3E}">
        <p14:creationId xmlns:p14="http://schemas.microsoft.com/office/powerpoint/2010/main" val="14081182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4.10.4 Converting between Fundamental Types Explicitly and Implicitly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67047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calculation now consists of a floating-point value divided by the integer </a:t>
            </a:r>
            <a:r>
              <a:rPr lang="en-US" altLang="en-US" sz="2400" kern="1200" dirty="0">
                <a:solidFill>
                  <a:srgbClr val="000000"/>
                </a:solidFill>
                <a:latin typeface="Consolas" panose="020B0609020204030204" pitchFamily="49" charset="0"/>
                <a:ea typeface="+mn-ea"/>
                <a:cs typeface="+mn-cs"/>
              </a:rPr>
              <a:t>gradeCounter</a:t>
            </a:r>
            <a:r>
              <a:rPr lang="en-US" altLang="en-US" sz="2400" kern="1200" dirty="0">
                <a:solidFill>
                  <a:srgbClr val="000000"/>
                </a:solidFill>
                <a:latin typeface="Arial (Body)"/>
                <a:ea typeface="+mn-ea"/>
                <a:cs typeface="+mn-cs"/>
              </a:rPr>
              <a: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The compiler knows how to evaluate only expressions in which the operand types of are </a:t>
            </a:r>
            <a:r>
              <a:rPr lang="en-US" altLang="en-US" sz="2400" b="1" kern="1200" dirty="0">
                <a:solidFill>
                  <a:srgbClr val="000000"/>
                </a:solidFill>
                <a:latin typeface="Arial (Body)"/>
                <a:ea typeface="+mn-ea"/>
                <a:cs typeface="+mn-cs"/>
              </a:rPr>
              <a:t>identical</a:t>
            </a:r>
            <a:r>
              <a:rPr lang="en-US" altLang="en-US" sz="2400" kern="1200" dirty="0">
                <a:solidFill>
                  <a:srgbClr val="000000"/>
                </a:solidFill>
                <a:latin typeface="Arial (Body)"/>
                <a:ea typeface="+mn-ea"/>
                <a:cs typeface="+mn-cs"/>
              </a:rPr>
              <a: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Compiler performs </a:t>
            </a:r>
            <a:r>
              <a:rPr lang="en-US" altLang="en-US" sz="2400" b="1" kern="1200" dirty="0">
                <a:solidFill>
                  <a:srgbClr val="000000"/>
                </a:solidFill>
                <a:latin typeface="Arial (Body)"/>
                <a:ea typeface="+mn-ea"/>
                <a:cs typeface="+mn-cs"/>
              </a:rPr>
              <a:t>promotion</a:t>
            </a:r>
            <a:r>
              <a:rPr lang="en-US" altLang="en-US" sz="2400" kern="1200" dirty="0">
                <a:solidFill>
                  <a:srgbClr val="000000"/>
                </a:solidFill>
                <a:latin typeface="Arial (Body)"/>
                <a:ea typeface="+mn-ea"/>
                <a:cs typeface="+mn-cs"/>
              </a:rPr>
              <a:t> (also called </a:t>
            </a:r>
            <a:r>
              <a:rPr lang="en-US" altLang="en-US" sz="2400" b="1" kern="1200" dirty="0">
                <a:solidFill>
                  <a:srgbClr val="000000"/>
                </a:solidFill>
                <a:latin typeface="Arial (Body)"/>
                <a:ea typeface="+mn-ea"/>
                <a:cs typeface="+mn-cs"/>
              </a:rPr>
              <a:t>implicit conversion</a:t>
            </a:r>
            <a:r>
              <a:rPr lang="en-US" altLang="en-US" sz="2400" kern="1200" dirty="0">
                <a:solidFill>
                  <a:srgbClr val="000000"/>
                </a:solidFill>
                <a:latin typeface="Arial (Body)"/>
                <a:ea typeface="+mn-ea"/>
                <a:cs typeface="+mn-cs"/>
              </a:rPr>
              <a:t>) on selected operands.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In an expression containing values of data types </a:t>
            </a:r>
            <a:r>
              <a:rPr lang="en-US" altLang="en-US" sz="2400" kern="1200" dirty="0">
                <a:solidFill>
                  <a:srgbClr val="000000"/>
                </a:solidFill>
                <a:latin typeface="Consolas" panose="020B0609020204030204" pitchFamily="49" charset="0"/>
                <a:ea typeface="+mn-ea"/>
                <a:cs typeface="+mn-cs"/>
              </a:rPr>
              <a:t>int</a:t>
            </a:r>
            <a:r>
              <a:rPr lang="en-US" altLang="en-US" sz="2400" kern="1200" dirty="0">
                <a:solidFill>
                  <a:srgbClr val="000000"/>
                </a:solidFill>
                <a:latin typeface="Arial (Body)"/>
                <a:ea typeface="+mn-ea"/>
                <a:cs typeface="+mn-cs"/>
              </a:rPr>
              <a:t> and </a:t>
            </a:r>
            <a:r>
              <a:rPr lang="en-US" altLang="en-US" sz="2400" kern="1200" dirty="0">
                <a:solidFill>
                  <a:srgbClr val="000000"/>
                </a:solidFill>
                <a:latin typeface="Consolas" panose="020B0609020204030204" pitchFamily="49" charset="0"/>
                <a:ea typeface="+mn-ea"/>
                <a:cs typeface="+mn-cs"/>
              </a:rPr>
              <a:t>double</a:t>
            </a:r>
            <a:r>
              <a:rPr lang="en-US" altLang="en-US" sz="2400" kern="1200" dirty="0">
                <a:solidFill>
                  <a:srgbClr val="000000"/>
                </a:solidFill>
                <a:latin typeface="Arial (Body)"/>
                <a:ea typeface="+mn-ea"/>
                <a:cs typeface="+mn-cs"/>
              </a:rPr>
              <a:t>, C++ </a:t>
            </a:r>
            <a:r>
              <a:rPr lang="en-US" altLang="en-US" sz="2400" b="1" kern="1200" dirty="0">
                <a:solidFill>
                  <a:srgbClr val="000000"/>
                </a:solidFill>
                <a:latin typeface="Arial (Body)"/>
                <a:ea typeface="+mn-ea"/>
                <a:cs typeface="+mn-cs"/>
              </a:rPr>
              <a:t>promotes </a:t>
            </a:r>
            <a:r>
              <a:rPr lang="en-US" altLang="en-US" sz="2400" kern="1200" dirty="0">
                <a:solidFill>
                  <a:srgbClr val="000000"/>
                </a:solidFill>
                <a:latin typeface="Consolas" panose="020B0609020204030204" pitchFamily="49" charset="0"/>
                <a:ea typeface="+mn-ea"/>
                <a:cs typeface="+mn-cs"/>
              </a:rPr>
              <a:t>int</a:t>
            </a:r>
            <a:r>
              <a:rPr lang="en-US" altLang="en-US" sz="2400" kern="1200" dirty="0">
                <a:solidFill>
                  <a:srgbClr val="000000"/>
                </a:solidFill>
                <a:latin typeface="Arial (Body)"/>
                <a:ea typeface="+mn-ea"/>
                <a:cs typeface="+mn-cs"/>
              </a:rPr>
              <a:t> operands to </a:t>
            </a:r>
            <a:r>
              <a:rPr lang="en-US" altLang="en-US" sz="2400" kern="1200" dirty="0">
                <a:solidFill>
                  <a:srgbClr val="000000"/>
                </a:solidFill>
                <a:latin typeface="Consolas" panose="020B0609020204030204" pitchFamily="49" charset="0"/>
                <a:ea typeface="+mn-ea"/>
                <a:cs typeface="+mn-cs"/>
              </a:rPr>
              <a:t>double </a:t>
            </a:r>
            <a:r>
              <a:rPr lang="en-US" altLang="en-US" sz="2400" kern="1200" dirty="0">
                <a:solidFill>
                  <a:srgbClr val="000000"/>
                </a:solidFill>
                <a:latin typeface="Arial (Body)"/>
                <a:ea typeface="+mn-ea"/>
                <a:cs typeface="+mn-cs"/>
              </a:rPr>
              <a:t>values.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Cast operators are available for use with every data type and with class types as well.</a:t>
            </a:r>
          </a:p>
        </p:txBody>
      </p:sp>
    </p:spTree>
    <p:extLst>
      <p:ext uri="{BB962C8B-B14F-4D97-AF65-F5344CB8AC3E}">
        <p14:creationId xmlns:p14="http://schemas.microsoft.com/office/powerpoint/2010/main" val="30052445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Good Programming Practice </a:t>
            </a:r>
            <a:r>
              <a:rPr lang="en-US" dirty="0" smtClean="0"/>
              <a:t>4.3</a:t>
            </a:r>
            <a:endParaRPr lang="en-US" dirty="0"/>
          </a:p>
        </p:txBody>
      </p:sp>
      <p:sp>
        <p:nvSpPr>
          <p:cNvPr id="5" name="Text Placeholder 4"/>
          <p:cNvSpPr>
            <a:spLocks noGrp="1"/>
          </p:cNvSpPr>
          <p:nvPr>
            <p:ph type="body" idx="1"/>
          </p:nvPr>
        </p:nvSpPr>
        <p:spPr/>
        <p:txBody>
          <a:bodyPr/>
          <a:lstStyle/>
          <a:p>
            <a:pPr marL="0" indent="0">
              <a:buNone/>
            </a:pPr>
            <a:r>
              <a:rPr lang="en-US" sz="2400" dirty="0" smtClean="0">
                <a:latin typeface="+mn-lt"/>
              </a:rPr>
              <a:t>In </a:t>
            </a:r>
            <a:r>
              <a:rPr lang="en-US" sz="2400" dirty="0">
                <a:latin typeface="+mn-lt"/>
              </a:rPr>
              <a:t>a sentinel-controlled loop, prompts should remind the user of the sentinel.</a:t>
            </a:r>
          </a:p>
        </p:txBody>
      </p:sp>
    </p:spTree>
    <p:extLst>
      <p:ext uri="{BB962C8B-B14F-4D97-AF65-F5344CB8AC3E}">
        <p14:creationId xmlns:p14="http://schemas.microsoft.com/office/powerpoint/2010/main" val="17331240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376160" cy="1231076"/>
          </a:xfrm>
        </p:spPr>
        <p:txBody>
          <a:bodyPr wrap="square" tIns="91425">
            <a:spAutoFit/>
          </a:bodyPr>
          <a:lstStyle/>
          <a:p>
            <a:pPr lvl="0">
              <a:spcBef>
                <a:spcPct val="0"/>
              </a:spcBef>
              <a:buClrTx/>
              <a:defRPr/>
            </a:pPr>
            <a:r>
              <a:rPr lang="en-US" kern="1200" dirty="0" smtClean="0">
                <a:latin typeface="Times New Roman" panose="02020603050405020304" pitchFamily="18" charset="0"/>
                <a:ea typeface="+mj-ea"/>
                <a:cs typeface="+mj-cs"/>
              </a:rPr>
              <a:t>4.10.5 Formatting Floating-Point Numbers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kern="1200" dirty="0" smtClean="0">
                <a:solidFill>
                  <a:srgbClr val="000000"/>
                </a:solidFill>
                <a:latin typeface="Arial (Body)"/>
                <a:ea typeface="+mn-ea"/>
                <a:cs typeface="+mn-cs"/>
              </a:rPr>
              <a:t>The call to </a:t>
            </a:r>
            <a:r>
              <a:rPr lang="en-US" altLang="en-US" sz="2200" b="1" kern="1200" dirty="0" smtClean="0">
                <a:solidFill>
                  <a:srgbClr val="000000"/>
                </a:solidFill>
                <a:latin typeface="Arial (Body)"/>
                <a:ea typeface="+mn-ea"/>
                <a:cs typeface="+mn-cs"/>
              </a:rPr>
              <a:t>setprecision</a:t>
            </a:r>
            <a:r>
              <a:rPr lang="en-US" altLang="en-US" sz="2200" kern="1200" dirty="0" smtClean="0">
                <a:solidFill>
                  <a:srgbClr val="000000"/>
                </a:solidFill>
                <a:latin typeface="Arial (Body)"/>
                <a:ea typeface="+mn-ea"/>
                <a:cs typeface="+mn-cs"/>
              </a:rPr>
              <a:t> (with an argument of </a:t>
            </a:r>
            <a:r>
              <a:rPr lang="en-US" altLang="en-US" sz="2200" kern="1200" dirty="0" smtClean="0">
                <a:solidFill>
                  <a:srgbClr val="000000"/>
                </a:solidFill>
                <a:latin typeface="Consolas" panose="020B0609020204030204" pitchFamily="49" charset="0"/>
                <a:ea typeface="+mn-ea"/>
                <a:cs typeface="+mn-cs"/>
              </a:rPr>
              <a:t>2</a:t>
            </a:r>
            <a:r>
              <a:rPr lang="en-US" altLang="en-US" sz="2200" kern="1200" dirty="0" smtClean="0">
                <a:solidFill>
                  <a:srgbClr val="000000"/>
                </a:solidFill>
                <a:latin typeface="Arial (Body)"/>
                <a:ea typeface="+mn-ea"/>
                <a:cs typeface="+mn-cs"/>
              </a:rPr>
              <a:t>) indicates that </a:t>
            </a:r>
            <a:r>
              <a:rPr lang="en-US" altLang="en-US" sz="2200" kern="1200" dirty="0" smtClean="0">
                <a:solidFill>
                  <a:srgbClr val="000000"/>
                </a:solidFill>
                <a:latin typeface="Consolas" panose="020B0609020204030204" pitchFamily="49" charset="0"/>
                <a:ea typeface="+mn-ea"/>
                <a:cs typeface="+mn-cs"/>
              </a:rPr>
              <a:t>double</a:t>
            </a:r>
            <a:r>
              <a:rPr lang="en-US" altLang="en-US" sz="2200" kern="1200" dirty="0" smtClean="0">
                <a:solidFill>
                  <a:srgbClr val="000000"/>
                </a:solidFill>
                <a:latin typeface="Arial (Body)"/>
                <a:ea typeface="+mn-ea"/>
                <a:cs typeface="+mn-cs"/>
              </a:rPr>
              <a:t> values should be printed with </a:t>
            </a:r>
            <a:r>
              <a:rPr lang="en-US" altLang="en-US" sz="2200" b="1" kern="1200" dirty="0" smtClean="0">
                <a:solidFill>
                  <a:srgbClr val="000000"/>
                </a:solidFill>
                <a:latin typeface="Arial (Body)"/>
                <a:ea typeface="+mn-ea"/>
                <a:cs typeface="+mn-cs"/>
              </a:rPr>
              <a:t>two</a:t>
            </a:r>
            <a:r>
              <a:rPr lang="en-US" altLang="en-US" sz="2200" kern="1200" dirty="0" smtClean="0">
                <a:solidFill>
                  <a:srgbClr val="000000"/>
                </a:solidFill>
                <a:latin typeface="Arial (Body)"/>
                <a:ea typeface="+mn-ea"/>
                <a:cs typeface="+mn-cs"/>
              </a:rPr>
              <a:t> digits of </a:t>
            </a:r>
            <a:r>
              <a:rPr lang="en-US" altLang="en-US" sz="2200" b="1" kern="1200" dirty="0" smtClean="0">
                <a:solidFill>
                  <a:srgbClr val="000000"/>
                </a:solidFill>
                <a:latin typeface="Arial (Body)"/>
                <a:ea typeface="+mn-ea"/>
                <a:cs typeface="+mn-cs"/>
              </a:rPr>
              <a:t>precision</a:t>
            </a:r>
            <a:r>
              <a:rPr lang="en-US" altLang="en-US" sz="2200" kern="1200" dirty="0" smtClean="0">
                <a:solidFill>
                  <a:srgbClr val="000000"/>
                </a:solidFill>
                <a:latin typeface="Arial (Body)"/>
                <a:ea typeface="+mn-ea"/>
                <a:cs typeface="+mn-cs"/>
              </a:rPr>
              <a:t> to the right of the decimal point (e.g., 92.37).</a:t>
            </a:r>
          </a:p>
          <a:p>
            <a:pPr marL="741553" lvl="1" indent="-284353" fontAlgn="base">
              <a:spcAft>
                <a:spcPct val="0"/>
              </a:spcAft>
              <a:buFont typeface="Arial" panose="020B0604020202020204" pitchFamily="34" charset="0"/>
              <a:buChar char="–"/>
            </a:pPr>
            <a:r>
              <a:rPr lang="en-US" altLang="en-US" sz="2200" b="1" kern="1200" dirty="0" smtClean="0">
                <a:solidFill>
                  <a:srgbClr val="000000"/>
                </a:solidFill>
                <a:latin typeface="Arial (Body)"/>
                <a:ea typeface="+mn-ea"/>
                <a:cs typeface="+mn-cs"/>
              </a:rPr>
              <a:t>Parameterized stream manipulator </a:t>
            </a:r>
            <a:r>
              <a:rPr lang="en-US" altLang="en-US" sz="2200" kern="1200" dirty="0" smtClean="0">
                <a:solidFill>
                  <a:srgbClr val="000000"/>
                </a:solidFill>
                <a:latin typeface="Arial (Body)"/>
                <a:ea typeface="+mn-ea"/>
                <a:cs typeface="+mn-cs"/>
              </a:rPr>
              <a:t>(argument in parentheses).</a:t>
            </a:r>
          </a:p>
          <a:p>
            <a:pPr marL="741553" lvl="1" indent="-284353" fontAlgn="base">
              <a:spcAft>
                <a:spcPct val="0"/>
              </a:spcAft>
              <a:buFont typeface="Arial" panose="020B0604020202020204" pitchFamily="34" charset="0"/>
              <a:buChar char="–"/>
            </a:pPr>
            <a:r>
              <a:rPr lang="en-US" altLang="en-US" sz="2200" kern="1200" dirty="0" smtClean="0">
                <a:solidFill>
                  <a:srgbClr val="000000"/>
                </a:solidFill>
                <a:latin typeface="Arial (Body)"/>
                <a:ea typeface="+mn-ea"/>
                <a:cs typeface="+mn-cs"/>
              </a:rPr>
              <a:t>Programs that use these must include the header </a:t>
            </a:r>
            <a:r>
              <a:rPr lang="en-US" altLang="en-US" sz="2200" kern="1200" dirty="0" smtClean="0">
                <a:solidFill>
                  <a:srgbClr val="000000"/>
                </a:solidFill>
                <a:latin typeface="Consolas" panose="020B0609020204030204" pitchFamily="49" charset="0"/>
                <a:ea typeface="+mn-ea"/>
                <a:cs typeface="+mn-cs"/>
              </a:rPr>
              <a:t>&lt;iomanip&gt;.</a:t>
            </a:r>
          </a:p>
          <a:p>
            <a:pPr marL="255651" lvl="0" indent="-255651" fontAlgn="base">
              <a:spcAft>
                <a:spcPct val="0"/>
              </a:spcAft>
              <a:buFont typeface="Arial" panose="020B0604020202020204" pitchFamily="34" charset="0"/>
              <a:buChar char="•"/>
              <a:tabLst/>
            </a:pPr>
            <a:r>
              <a:rPr lang="en-US" altLang="en-US" sz="2200" kern="1200" dirty="0" smtClean="0">
                <a:solidFill>
                  <a:srgbClr val="000000"/>
                </a:solidFill>
                <a:latin typeface="Consolas" panose="020B0609020204030204" pitchFamily="49" charset="0"/>
                <a:ea typeface="+mn-ea"/>
                <a:cs typeface="+mn-cs"/>
              </a:rPr>
              <a:t>endl</a:t>
            </a:r>
            <a:r>
              <a:rPr lang="en-US" altLang="en-US" sz="2200" kern="1200" dirty="0" smtClean="0">
                <a:solidFill>
                  <a:srgbClr val="000000"/>
                </a:solidFill>
                <a:latin typeface="Arial (Body)"/>
                <a:ea typeface="+mn-ea"/>
                <a:cs typeface="+mn-cs"/>
              </a:rPr>
              <a:t> is a </a:t>
            </a:r>
            <a:r>
              <a:rPr lang="en-US" altLang="en-US" sz="2200" b="1" kern="1200" dirty="0" smtClean="0">
                <a:solidFill>
                  <a:srgbClr val="000000"/>
                </a:solidFill>
                <a:latin typeface="Arial (Body)"/>
                <a:ea typeface="+mn-ea"/>
                <a:cs typeface="+mn-cs"/>
              </a:rPr>
              <a:t>nonparameterized stream manipulator </a:t>
            </a:r>
            <a:r>
              <a:rPr lang="en-US" altLang="en-US" sz="2200" kern="1200" dirty="0" smtClean="0">
                <a:solidFill>
                  <a:srgbClr val="000000"/>
                </a:solidFill>
                <a:latin typeface="Arial (Body)"/>
                <a:ea typeface="+mn-ea"/>
                <a:cs typeface="+mn-cs"/>
              </a:rPr>
              <a:t>and does not require the </a:t>
            </a:r>
            <a:r>
              <a:rPr lang="en-US" altLang="en-US" sz="2200" kern="1200" dirty="0" smtClean="0">
                <a:solidFill>
                  <a:srgbClr val="000000"/>
                </a:solidFill>
                <a:latin typeface="Consolas" panose="020B0609020204030204" pitchFamily="49" charset="0"/>
                <a:ea typeface="+mn-ea"/>
                <a:cs typeface="+mn-cs"/>
              </a:rPr>
              <a:t>&lt;iomanip&gt; </a:t>
            </a:r>
            <a:r>
              <a:rPr lang="en-US" altLang="en-US" sz="2200" kern="1200" dirty="0" smtClean="0">
                <a:solidFill>
                  <a:srgbClr val="000000"/>
                </a:solidFill>
                <a:latin typeface="Arial (Body)"/>
                <a:ea typeface="+mn-ea"/>
                <a:cs typeface="+mn-cs"/>
              </a:rPr>
              <a:t>header file.</a:t>
            </a:r>
          </a:p>
          <a:p>
            <a:pPr marL="255651" lvl="0" indent="-255651" fontAlgn="base">
              <a:spcAft>
                <a:spcPct val="0"/>
              </a:spcAft>
              <a:buFont typeface="Arial" panose="020B0604020202020204" pitchFamily="34" charset="0"/>
              <a:buChar char="•"/>
              <a:tabLst/>
            </a:pPr>
            <a:r>
              <a:rPr lang="en-US" altLang="en-US" sz="2200" kern="1200" dirty="0" smtClean="0">
                <a:solidFill>
                  <a:srgbClr val="000000"/>
                </a:solidFill>
                <a:latin typeface="Arial (Body)"/>
                <a:ea typeface="+mn-ea"/>
                <a:cs typeface="+mn-cs"/>
              </a:rPr>
              <a:t>If the precision is not specified, floating-point values are normally output with six digits of precision.</a:t>
            </a:r>
            <a:endParaRPr lang="en-US" alt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14634561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178040" cy="1231076"/>
          </a:xfrm>
        </p:spPr>
        <p:txBody>
          <a:bodyPr wrap="square" tIns="91425">
            <a:spAutoFit/>
          </a:bodyPr>
          <a:lstStyle/>
          <a:p>
            <a:pPr lvl="0">
              <a:spcBef>
                <a:spcPct val="0"/>
              </a:spcBef>
              <a:buClrTx/>
              <a:defRPr/>
            </a:pPr>
            <a:r>
              <a:rPr lang="en-US" kern="1200" dirty="0" smtClean="0">
                <a:latin typeface="Times New Roman" panose="02020603050405020304" pitchFamily="18" charset="0"/>
                <a:ea typeface="+mj-ea"/>
                <a:cs typeface="+mj-cs"/>
              </a:rPr>
              <a:t>4.10.5 Formatting Floating-Point Numbers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Stream manipulator</a:t>
            </a:r>
            <a:r>
              <a:rPr lang="en-US" altLang="en-US" sz="2400" b="1" kern="1200" dirty="0">
                <a:solidFill>
                  <a:srgbClr val="000000"/>
                </a:solidFill>
                <a:latin typeface="Arial (Body)"/>
                <a:ea typeface="+mn-ea"/>
                <a:cs typeface="+mn-cs"/>
              </a:rPr>
              <a:t> </a:t>
            </a:r>
            <a:r>
              <a:rPr lang="en-US" altLang="en-US" sz="2400" b="1" kern="1200" dirty="0">
                <a:solidFill>
                  <a:srgbClr val="000000"/>
                </a:solidFill>
                <a:latin typeface="Consolas" panose="020B0609020204030204" pitchFamily="49" charset="0"/>
                <a:ea typeface="+mn-ea"/>
                <a:cs typeface="+mn-cs"/>
              </a:rPr>
              <a:t>fixed </a:t>
            </a:r>
            <a:r>
              <a:rPr lang="en-US" altLang="en-US" sz="2400" kern="1200" dirty="0">
                <a:solidFill>
                  <a:srgbClr val="000000"/>
                </a:solidFill>
                <a:latin typeface="Arial (Body)"/>
                <a:ea typeface="+mn-ea"/>
                <a:cs typeface="+mn-cs"/>
              </a:rPr>
              <a:t>indicates that floating-point values should be output in </a:t>
            </a:r>
            <a:r>
              <a:rPr lang="en-US" altLang="en-US" sz="2400" b="1" kern="1200" dirty="0">
                <a:solidFill>
                  <a:srgbClr val="000000"/>
                </a:solidFill>
                <a:latin typeface="Arial (Body)"/>
                <a:ea typeface="+mn-ea"/>
                <a:cs typeface="+mn-cs"/>
              </a:rPr>
              <a:t>fixed-point format, </a:t>
            </a:r>
            <a:r>
              <a:rPr lang="en-US" altLang="en-US" sz="2400" kern="1200" dirty="0">
                <a:solidFill>
                  <a:srgbClr val="000000"/>
                </a:solidFill>
                <a:latin typeface="Arial (Body)"/>
                <a:ea typeface="+mn-ea"/>
                <a:cs typeface="+mn-cs"/>
              </a:rPr>
              <a:t>as opposed to </a:t>
            </a:r>
            <a:r>
              <a:rPr lang="en-US" altLang="en-US" sz="2400" b="1" kern="1200" dirty="0">
                <a:solidFill>
                  <a:srgbClr val="000000"/>
                </a:solidFill>
                <a:latin typeface="Arial (Body)"/>
                <a:ea typeface="+mn-ea"/>
                <a:cs typeface="+mn-cs"/>
              </a:rPr>
              <a:t>scientific notation.</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Fixed-point formatting is used to force a floating-point number to display a specific number of digits.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Specifying fixed-point formatting also forces the decimal point and trailing zeros to print, even if the value is a whole number amount, such as 88.00.</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Without the fixed-point formatting option, such a value prints in C++ as 88 without the trailing zeros and decimal point.</a:t>
            </a:r>
          </a:p>
        </p:txBody>
      </p:sp>
    </p:spTree>
    <p:extLst>
      <p:ext uri="{BB962C8B-B14F-4D97-AF65-F5344CB8AC3E}">
        <p14:creationId xmlns:p14="http://schemas.microsoft.com/office/powerpoint/2010/main" val="27470451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604760" cy="1231076"/>
          </a:xfrm>
        </p:spPr>
        <p:txBody>
          <a:bodyPr wrap="square" tIns="91425">
            <a:spAutoFit/>
          </a:bodyPr>
          <a:lstStyle/>
          <a:p>
            <a:pPr lvl="0">
              <a:spcBef>
                <a:spcPct val="0"/>
              </a:spcBef>
              <a:buClrTx/>
              <a:defRPr/>
            </a:pPr>
            <a:r>
              <a:rPr lang="en-US" kern="1200" dirty="0" smtClean="0">
                <a:latin typeface="Times New Roman" panose="02020603050405020304" pitchFamily="18" charset="0"/>
                <a:ea typeface="+mj-ea"/>
                <a:cs typeface="+mj-cs"/>
              </a:rPr>
              <a:t>4.10.5 Formatting Floating-Point Numbers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latin typeface="+mn-lt"/>
              </a:rPr>
              <a:t>When the stream manipulators </a:t>
            </a:r>
            <a:r>
              <a:rPr lang="en-US" altLang="en-US" sz="2400" dirty="0">
                <a:solidFill>
                  <a:srgbClr val="000000"/>
                </a:solidFill>
                <a:latin typeface="Consolas" panose="020B0609020204030204" pitchFamily="49" charset="0"/>
              </a:rPr>
              <a:t>fixed</a:t>
            </a:r>
            <a:r>
              <a:rPr lang="en-US" altLang="en-US" sz="2400" dirty="0">
                <a:solidFill>
                  <a:srgbClr val="000000"/>
                </a:solidFill>
                <a:latin typeface="+mn-lt"/>
              </a:rPr>
              <a:t> and </a:t>
            </a:r>
            <a:r>
              <a:rPr lang="en-US" altLang="en-US" sz="2400" dirty="0">
                <a:solidFill>
                  <a:srgbClr val="000000"/>
                </a:solidFill>
                <a:latin typeface="Consolas" panose="020B0609020204030204" pitchFamily="49" charset="0"/>
              </a:rPr>
              <a:t>setprecision</a:t>
            </a:r>
            <a:r>
              <a:rPr lang="en-US" altLang="en-US" sz="2400" dirty="0">
                <a:solidFill>
                  <a:srgbClr val="000000"/>
                </a:solidFill>
                <a:latin typeface="+mn-lt"/>
              </a:rPr>
              <a:t> are used in a program, the printed value is </a:t>
            </a:r>
            <a:r>
              <a:rPr lang="en-US" altLang="en-US" sz="2400" b="1" dirty="0">
                <a:solidFill>
                  <a:schemeClr val="tx1"/>
                </a:solidFill>
                <a:latin typeface="+mn-lt"/>
              </a:rPr>
              <a:t>rounded</a:t>
            </a:r>
            <a:r>
              <a:rPr lang="en-US" altLang="en-US" sz="2400" dirty="0">
                <a:solidFill>
                  <a:srgbClr val="000000"/>
                </a:solidFill>
                <a:latin typeface="+mn-lt"/>
              </a:rPr>
              <a:t> to the number of decimal positions indicated by the value passed to </a:t>
            </a:r>
            <a:r>
              <a:rPr lang="en-US" altLang="en-US" sz="2400" dirty="0">
                <a:solidFill>
                  <a:srgbClr val="000000"/>
                </a:solidFill>
                <a:latin typeface="Consolas" panose="020B0609020204030204" pitchFamily="49" charset="0"/>
              </a:rPr>
              <a:t>setprecision</a:t>
            </a:r>
            <a:r>
              <a:rPr lang="en-US" altLang="en-US" sz="2400" dirty="0">
                <a:solidFill>
                  <a:srgbClr val="000000"/>
                </a:solidFill>
                <a:latin typeface="+mn-lt"/>
              </a:rPr>
              <a:t> (e.g., the value </a:t>
            </a:r>
            <a:r>
              <a:rPr lang="en-US" altLang="en-US" sz="2400" dirty="0">
                <a:solidFill>
                  <a:srgbClr val="000000"/>
                </a:solidFill>
                <a:latin typeface="Consolas" panose="020B0609020204030204" pitchFamily="49" charset="0"/>
              </a:rPr>
              <a:t>2</a:t>
            </a:r>
            <a:r>
              <a:rPr lang="en-US" altLang="en-US" sz="2400" dirty="0">
                <a:solidFill>
                  <a:srgbClr val="000000"/>
                </a:solidFill>
                <a:latin typeface="+mn-lt"/>
              </a:rPr>
              <a:t>), although the value in memory re-mains unaltered.</a:t>
            </a:r>
          </a:p>
          <a:p>
            <a:pPr eaLnBrk="1" hangingPunct="1"/>
            <a:r>
              <a:rPr lang="en-US" altLang="en-US" sz="2400" dirty="0">
                <a:solidFill>
                  <a:srgbClr val="000000"/>
                </a:solidFill>
                <a:latin typeface="+mn-lt"/>
              </a:rPr>
              <a:t>It’s also possible to force a decimal point to appear by using stream manipulator </a:t>
            </a:r>
            <a:r>
              <a:rPr lang="en-US" altLang="en-US" sz="2400" b="1" dirty="0">
                <a:solidFill>
                  <a:schemeClr val="tx1"/>
                </a:solidFill>
                <a:latin typeface="Consolas" panose="020B0609020204030204" pitchFamily="49" charset="0"/>
              </a:rPr>
              <a:t>showpoint</a:t>
            </a:r>
            <a:r>
              <a:rPr lang="en-US" altLang="en-US" sz="2400" b="1" dirty="0">
                <a:solidFill>
                  <a:schemeClr val="tx1"/>
                </a:solidFill>
                <a:latin typeface="+mn-lt"/>
              </a:rPr>
              <a:t>.</a:t>
            </a:r>
          </a:p>
          <a:p>
            <a:pPr lvl="1" eaLnBrk="1" hangingPunct="1"/>
            <a:r>
              <a:rPr lang="en-US" altLang="en-US" sz="2400" dirty="0">
                <a:solidFill>
                  <a:srgbClr val="000000"/>
                </a:solidFill>
                <a:latin typeface="+mn-lt"/>
              </a:rPr>
              <a:t>If </a:t>
            </a:r>
            <a:r>
              <a:rPr lang="en-US" altLang="en-US" sz="2400" dirty="0">
                <a:solidFill>
                  <a:srgbClr val="000000"/>
                </a:solidFill>
                <a:latin typeface="Consolas" panose="020B0609020204030204" pitchFamily="49" charset="0"/>
              </a:rPr>
              <a:t>showpoint</a:t>
            </a:r>
            <a:r>
              <a:rPr lang="en-US" altLang="en-US" sz="2400" dirty="0">
                <a:solidFill>
                  <a:srgbClr val="000000"/>
                </a:solidFill>
                <a:latin typeface="+mn-lt"/>
              </a:rPr>
              <a:t> is specified without </a:t>
            </a:r>
            <a:r>
              <a:rPr lang="en-US" altLang="en-US" sz="2400" dirty="0">
                <a:solidFill>
                  <a:srgbClr val="000000"/>
                </a:solidFill>
                <a:latin typeface="Consolas" panose="020B0609020204030204" pitchFamily="49" charset="0"/>
              </a:rPr>
              <a:t>fixed, </a:t>
            </a:r>
            <a:r>
              <a:rPr lang="en-US" altLang="en-US" sz="2400" dirty="0">
                <a:solidFill>
                  <a:srgbClr val="000000"/>
                </a:solidFill>
                <a:latin typeface="+mn-lt"/>
              </a:rPr>
              <a:t>then trailing zeros will not print.</a:t>
            </a:r>
          </a:p>
          <a:p>
            <a:pPr lvl="1" eaLnBrk="1" hangingPunct="1"/>
            <a:r>
              <a:rPr lang="en-US" altLang="en-US" sz="2400" dirty="0">
                <a:solidFill>
                  <a:srgbClr val="000000"/>
                </a:solidFill>
                <a:latin typeface="+mn-lt"/>
              </a:rPr>
              <a:t>Both can be found in header &lt;</a:t>
            </a:r>
            <a:r>
              <a:rPr lang="en-US" altLang="en-US" sz="2400" dirty="0">
                <a:solidFill>
                  <a:srgbClr val="000000"/>
                </a:solidFill>
                <a:latin typeface="Consolas" panose="020B0609020204030204" pitchFamily="49" charset="0"/>
              </a:rPr>
              <a:t>iostream</a:t>
            </a:r>
            <a:r>
              <a:rPr lang="en-US" altLang="en-US" sz="2400" dirty="0" smtClean="0">
                <a:solidFill>
                  <a:srgbClr val="000000"/>
                </a:solidFill>
                <a:latin typeface="Consolas" panose="020B0609020204030204" pitchFamily="49" charset="0"/>
              </a:rPr>
              <a:t>&gt;</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68353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4.2 Algorithms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Any solvable computing problem can be solved by the execution a series of actions in a specific order.</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An </a:t>
            </a:r>
            <a:r>
              <a:rPr lang="en-US" altLang="en-US" sz="2400" b="1" kern="1200" dirty="0">
                <a:solidFill>
                  <a:srgbClr val="000000"/>
                </a:solidFill>
                <a:latin typeface="Arial (Body)"/>
                <a:ea typeface="+mn-ea"/>
                <a:cs typeface="+mn-cs"/>
              </a:rPr>
              <a:t>algorithm</a:t>
            </a:r>
            <a:r>
              <a:rPr lang="en-US" altLang="en-US" sz="2400" kern="1200" dirty="0">
                <a:solidFill>
                  <a:srgbClr val="000000"/>
                </a:solidFill>
                <a:latin typeface="Arial (Body)"/>
                <a:ea typeface="+mn-ea"/>
                <a:cs typeface="+mn-cs"/>
              </a:rPr>
              <a:t> is a </a:t>
            </a:r>
            <a:r>
              <a:rPr lang="en-US" altLang="en-US" sz="2400" b="1" kern="1200" dirty="0">
                <a:solidFill>
                  <a:srgbClr val="000000"/>
                </a:solidFill>
                <a:latin typeface="Arial (Body)"/>
                <a:ea typeface="+mn-ea"/>
                <a:cs typeface="+mn-cs"/>
              </a:rPr>
              <a:t>procedure</a:t>
            </a:r>
            <a:r>
              <a:rPr lang="en-US" altLang="en-US" sz="2400" kern="1200" dirty="0">
                <a:solidFill>
                  <a:srgbClr val="000000"/>
                </a:solidFill>
                <a:latin typeface="Arial (Body)"/>
                <a:ea typeface="+mn-ea"/>
                <a:cs typeface="+mn-cs"/>
              </a:rPr>
              <a:t> for solving a problem in terms of</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the </a:t>
            </a:r>
            <a:r>
              <a:rPr lang="en-US" altLang="en-US" sz="2400" b="1" kern="1200" dirty="0">
                <a:solidFill>
                  <a:srgbClr val="000000"/>
                </a:solidFill>
                <a:latin typeface="Arial (Body)"/>
                <a:ea typeface="+mn-ea"/>
                <a:cs typeface="+mn-cs"/>
              </a:rPr>
              <a:t>actions</a:t>
            </a:r>
            <a:r>
              <a:rPr lang="en-US" altLang="en-US" sz="2400" kern="1200" dirty="0">
                <a:solidFill>
                  <a:srgbClr val="000000"/>
                </a:solidFill>
                <a:latin typeface="Arial (Body)"/>
                <a:ea typeface="+mn-ea"/>
                <a:cs typeface="+mn-cs"/>
              </a:rPr>
              <a:t> to execute and</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the</a:t>
            </a:r>
            <a:r>
              <a:rPr lang="en-US" altLang="en-US" sz="2400" b="1" kern="1200" dirty="0">
                <a:solidFill>
                  <a:srgbClr val="000000"/>
                </a:solidFill>
                <a:latin typeface="Arial (Body)"/>
                <a:ea typeface="+mn-ea"/>
                <a:cs typeface="+mn-cs"/>
              </a:rPr>
              <a:t> order </a:t>
            </a:r>
            <a:r>
              <a:rPr lang="en-US" altLang="en-US" sz="2400" kern="1200" dirty="0">
                <a:solidFill>
                  <a:srgbClr val="000000"/>
                </a:solidFill>
                <a:latin typeface="Arial (Body)"/>
                <a:ea typeface="+mn-ea"/>
                <a:cs typeface="+mn-cs"/>
              </a:rPr>
              <a:t>in which these actions execute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Specifying the order in which statements (actions) execute in a computer program is called </a:t>
            </a:r>
            <a:r>
              <a:rPr lang="en-US" altLang="en-US" sz="2400" b="1" kern="1200" dirty="0">
                <a:solidFill>
                  <a:srgbClr val="000000"/>
                </a:solidFill>
                <a:latin typeface="Arial (Body)"/>
                <a:ea typeface="+mn-ea"/>
                <a:cs typeface="+mn-cs"/>
              </a:rPr>
              <a:t>program control.</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This chapter investigates program control using C++’s </a:t>
            </a:r>
            <a:r>
              <a:rPr lang="en-US" altLang="en-US" sz="2400" b="1" kern="1200" dirty="0">
                <a:solidFill>
                  <a:srgbClr val="000000"/>
                </a:solidFill>
                <a:latin typeface="Arial (Body)"/>
                <a:ea typeface="+mn-ea"/>
                <a:cs typeface="+mn-cs"/>
              </a:rPr>
              <a:t>control statements.</a:t>
            </a:r>
          </a:p>
        </p:txBody>
      </p:sp>
    </p:spTree>
    <p:extLst>
      <p:ext uri="{BB962C8B-B14F-4D97-AF65-F5344CB8AC3E}">
        <p14:creationId xmlns:p14="http://schemas.microsoft.com/office/powerpoint/2010/main" val="14303111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6797040" cy="1231076"/>
          </a:xfrm>
        </p:spPr>
        <p:txBody>
          <a:bodyPr wrap="square" tIns="91425">
            <a:spAutoFit/>
          </a:bodyPr>
          <a:lstStyle/>
          <a:p>
            <a:pPr lvl="0">
              <a:spcBef>
                <a:spcPct val="0"/>
              </a:spcBef>
              <a:buClrTx/>
              <a:defRPr/>
            </a:pPr>
            <a:r>
              <a:rPr lang="en-US" kern="1200" dirty="0" smtClean="0">
                <a:latin typeface="Times New Roman" panose="02020603050405020304" pitchFamily="18" charset="0"/>
                <a:ea typeface="+mj-ea"/>
                <a:cs typeface="+mj-cs"/>
              </a:rPr>
              <a:t>4.10.6 Unsigned Integers and User Input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531706"/>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000" kern="1200" dirty="0" smtClean="0">
                <a:solidFill>
                  <a:srgbClr val="000000"/>
                </a:solidFill>
                <a:latin typeface="Arial (Body)"/>
                <a:ea typeface="+mn-ea"/>
                <a:cs typeface="+mn-cs"/>
              </a:rPr>
              <a:t>Figure 4.10 </a:t>
            </a:r>
            <a:r>
              <a:rPr lang="en-US" sz="2000" kern="1200" dirty="0">
                <a:solidFill>
                  <a:srgbClr val="000000"/>
                </a:solidFill>
                <a:latin typeface="Arial (Body)"/>
                <a:ea typeface="+mn-ea"/>
                <a:cs typeface="+mn-cs"/>
              </a:rPr>
              <a:t>declared the variable </a:t>
            </a:r>
            <a:r>
              <a:rPr lang="en-US" sz="2000" kern="1200" dirty="0">
                <a:solidFill>
                  <a:srgbClr val="000000"/>
                </a:solidFill>
                <a:latin typeface="Consolas" panose="020B0609020204030204" pitchFamily="49" charset="0"/>
                <a:ea typeface="+mn-ea"/>
                <a:cs typeface="+mn-cs"/>
              </a:rPr>
              <a:t>gradeCounter</a:t>
            </a:r>
            <a:r>
              <a:rPr lang="en-US" sz="2000" kern="1200" dirty="0">
                <a:solidFill>
                  <a:srgbClr val="000000"/>
                </a:solidFill>
                <a:latin typeface="Arial (Body)"/>
                <a:ea typeface="+mn-ea"/>
                <a:cs typeface="+mn-cs"/>
              </a:rPr>
              <a:t> as an unsigned </a:t>
            </a:r>
            <a:r>
              <a:rPr lang="en-US" sz="2000" kern="1200" dirty="0">
                <a:solidFill>
                  <a:srgbClr val="000000"/>
                </a:solidFill>
                <a:latin typeface="Consolas" panose="020B0609020204030204" pitchFamily="49" charset="0"/>
                <a:ea typeface="+mn-ea"/>
                <a:cs typeface="+mn-cs"/>
              </a:rPr>
              <a:t>int</a:t>
            </a:r>
            <a:r>
              <a:rPr lang="en-US" sz="2000" kern="1200" dirty="0">
                <a:solidFill>
                  <a:srgbClr val="000000"/>
                </a:solidFill>
                <a:latin typeface="Arial (Body)"/>
                <a:ea typeface="+mn-ea"/>
                <a:cs typeface="+mn-cs"/>
              </a:rPr>
              <a:t> because it can assume only the values from 1 through 11 (11 terminates the loop), which are all non-negative </a:t>
            </a:r>
            <a:r>
              <a:rPr lang="en-US" sz="2000" kern="1200" dirty="0" smtClean="0">
                <a:solidFill>
                  <a:srgbClr val="000000"/>
                </a:solidFill>
                <a:latin typeface="Arial (Body)"/>
                <a:ea typeface="+mn-ea"/>
                <a:cs typeface="+mn-cs"/>
              </a:rPr>
              <a:t>values.</a:t>
            </a:r>
            <a:endParaRPr lang="en-US" sz="20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sz="2000" kern="1200" dirty="0">
                <a:solidFill>
                  <a:srgbClr val="000000"/>
                </a:solidFill>
                <a:latin typeface="Arial (Body)"/>
                <a:ea typeface="+mn-ea"/>
                <a:cs typeface="+mn-cs"/>
              </a:rPr>
              <a:t>C</a:t>
            </a:r>
            <a:r>
              <a:rPr lang="en-US" altLang="en-US" sz="2000" kern="1200" dirty="0">
                <a:solidFill>
                  <a:srgbClr val="000000"/>
                </a:solidFill>
                <a:latin typeface="Arial (Body)"/>
                <a:ea typeface="+mn-ea"/>
                <a:cs typeface="+mn-cs"/>
              </a:rPr>
              <a:t>ould have also declared as </a:t>
            </a:r>
            <a:r>
              <a:rPr lang="en-US" altLang="en-US" sz="2000" kern="1200" dirty="0">
                <a:solidFill>
                  <a:srgbClr val="000000"/>
                </a:solidFill>
                <a:latin typeface="Consolas" panose="020B0609020204030204" pitchFamily="49" charset="0"/>
                <a:ea typeface="+mn-ea"/>
                <a:cs typeface="+mn-cs"/>
              </a:rPr>
              <a:t>unsigned int </a:t>
            </a:r>
            <a:r>
              <a:rPr lang="en-US" altLang="en-US" sz="2000" kern="1200" dirty="0">
                <a:solidFill>
                  <a:srgbClr val="000000"/>
                </a:solidFill>
                <a:latin typeface="Arial (Body)"/>
                <a:ea typeface="+mn-ea"/>
                <a:cs typeface="+mn-cs"/>
              </a:rPr>
              <a:t>the variables </a:t>
            </a:r>
            <a:r>
              <a:rPr lang="en-US" altLang="en-US" sz="2000" kern="1200" dirty="0">
                <a:solidFill>
                  <a:srgbClr val="000000"/>
                </a:solidFill>
                <a:latin typeface="Consolas" panose="020B0609020204030204" pitchFamily="49" charset="0"/>
                <a:ea typeface="+mn-ea"/>
                <a:cs typeface="+mn-cs"/>
              </a:rPr>
              <a:t>grade</a:t>
            </a:r>
            <a:r>
              <a:rPr lang="en-US" altLang="en-US" sz="2000" kern="1200" dirty="0">
                <a:solidFill>
                  <a:srgbClr val="000000"/>
                </a:solidFill>
                <a:latin typeface="+mn-lt"/>
                <a:ea typeface="+mn-ea"/>
                <a:cs typeface="+mn-cs"/>
              </a:rPr>
              <a:t>,</a:t>
            </a:r>
            <a:r>
              <a:rPr lang="en-US" altLang="en-US" sz="2000" kern="1200" dirty="0">
                <a:solidFill>
                  <a:srgbClr val="000000"/>
                </a:solidFill>
                <a:latin typeface="Consolas" panose="020B0609020204030204" pitchFamily="49" charset="0"/>
                <a:ea typeface="+mn-ea"/>
                <a:cs typeface="+mn-cs"/>
              </a:rPr>
              <a:t> total </a:t>
            </a:r>
            <a:r>
              <a:rPr lang="en-US" altLang="en-US" sz="2000" kern="1200" dirty="0">
                <a:solidFill>
                  <a:srgbClr val="000000"/>
                </a:solidFill>
                <a:latin typeface="Arial (Body)"/>
                <a:ea typeface="+mn-ea"/>
                <a:cs typeface="+mn-cs"/>
              </a:rPr>
              <a:t>and </a:t>
            </a:r>
            <a:r>
              <a:rPr lang="en-US" altLang="en-US" sz="2000" kern="1200" dirty="0">
                <a:solidFill>
                  <a:srgbClr val="000000"/>
                </a:solidFill>
                <a:latin typeface="Consolas" panose="020B0609020204030204" pitchFamily="49" charset="0"/>
                <a:ea typeface="+mn-ea"/>
                <a:cs typeface="+mn-cs"/>
              </a:rPr>
              <a:t>average. </a:t>
            </a:r>
            <a:r>
              <a:rPr lang="en-US" altLang="en-US" sz="2000" kern="1200" dirty="0">
                <a:solidFill>
                  <a:srgbClr val="000000"/>
                </a:solidFill>
                <a:latin typeface="Arial (Body)"/>
                <a:ea typeface="+mn-ea"/>
                <a:cs typeface="+mn-cs"/>
              </a:rPr>
              <a:t>Grades are normally values from 0 to 100, so the </a:t>
            </a:r>
            <a:r>
              <a:rPr lang="en-US" altLang="en-US" sz="2000" kern="1200" dirty="0">
                <a:solidFill>
                  <a:srgbClr val="000000"/>
                </a:solidFill>
                <a:latin typeface="Consolas" panose="020B0609020204030204" pitchFamily="49" charset="0"/>
                <a:ea typeface="+mn-ea"/>
                <a:cs typeface="+mn-cs"/>
              </a:rPr>
              <a:t>total</a:t>
            </a:r>
            <a:r>
              <a:rPr lang="en-US" altLang="en-US" sz="2000" kern="1200" dirty="0">
                <a:solidFill>
                  <a:srgbClr val="000000"/>
                </a:solidFill>
                <a:latin typeface="Arial (Body)"/>
                <a:ea typeface="+mn-ea"/>
                <a:cs typeface="+mn-cs"/>
              </a:rPr>
              <a:t> and </a:t>
            </a:r>
            <a:r>
              <a:rPr lang="en-US" altLang="en-US" sz="2000" kern="1200" dirty="0">
                <a:solidFill>
                  <a:srgbClr val="000000"/>
                </a:solidFill>
                <a:latin typeface="Consolas" panose="020B0609020204030204" pitchFamily="49" charset="0"/>
                <a:ea typeface="+mn-ea"/>
                <a:cs typeface="+mn-cs"/>
              </a:rPr>
              <a:t>average</a:t>
            </a:r>
            <a:r>
              <a:rPr lang="en-US" altLang="en-US" sz="2000" kern="1200" dirty="0">
                <a:solidFill>
                  <a:srgbClr val="000000"/>
                </a:solidFill>
                <a:latin typeface="Arial (Body)"/>
                <a:ea typeface="+mn-ea"/>
                <a:cs typeface="+mn-cs"/>
              </a:rPr>
              <a:t> should each be greater than or equal to </a:t>
            </a:r>
            <a:r>
              <a:rPr lang="en-US" altLang="en-US" sz="2000" kern="1200" dirty="0" smtClean="0">
                <a:solidFill>
                  <a:srgbClr val="000000"/>
                </a:solidFill>
                <a:latin typeface="Arial (Body)"/>
                <a:ea typeface="+mn-ea"/>
                <a:cs typeface="+mn-cs"/>
              </a:rPr>
              <a:t>0.</a:t>
            </a:r>
            <a:endParaRPr lang="en-US" altLang="en-US" sz="20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000" kern="1200" dirty="0">
                <a:solidFill>
                  <a:srgbClr val="000000"/>
                </a:solidFill>
                <a:latin typeface="Arial (Body)"/>
                <a:ea typeface="+mn-ea"/>
                <a:cs typeface="+mn-cs"/>
              </a:rPr>
              <a:t>We declared those variables as </a:t>
            </a:r>
            <a:r>
              <a:rPr lang="en-US" altLang="en-US" sz="2000" kern="1200" dirty="0">
                <a:solidFill>
                  <a:srgbClr val="000000"/>
                </a:solidFill>
                <a:latin typeface="Consolas" panose="020B0609020204030204" pitchFamily="49" charset="0"/>
                <a:ea typeface="+mn-ea"/>
                <a:cs typeface="+mn-cs"/>
              </a:rPr>
              <a:t>int</a:t>
            </a:r>
            <a:r>
              <a:rPr lang="en-US" altLang="en-US" sz="2000" kern="1200" dirty="0">
                <a:solidFill>
                  <a:srgbClr val="000000"/>
                </a:solidFill>
                <a:latin typeface="Arial (Body)"/>
                <a:ea typeface="+mn-ea"/>
                <a:cs typeface="+mn-cs"/>
              </a:rPr>
              <a:t>s because we can’t control what the user actually enters—the user could enter </a:t>
            </a:r>
            <a:r>
              <a:rPr lang="en-US" altLang="en-US" sz="2000" b="1" kern="1200" dirty="0">
                <a:solidFill>
                  <a:srgbClr val="000000"/>
                </a:solidFill>
                <a:latin typeface="Arial (Body)"/>
                <a:ea typeface="+mn-ea"/>
                <a:cs typeface="+mn-cs"/>
              </a:rPr>
              <a:t>negative</a:t>
            </a:r>
            <a:r>
              <a:rPr lang="en-US" altLang="en-US" sz="2000" kern="1200" dirty="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values.</a:t>
            </a:r>
            <a:endParaRPr lang="en-US" altLang="en-US" sz="20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000" kern="1200" dirty="0">
                <a:solidFill>
                  <a:srgbClr val="000000"/>
                </a:solidFill>
                <a:latin typeface="Arial (Body)"/>
                <a:ea typeface="+mn-ea"/>
                <a:cs typeface="+mn-cs"/>
              </a:rPr>
              <a:t>Worse yet, the user could enter a value that’s not even a </a:t>
            </a:r>
            <a:r>
              <a:rPr lang="en-US" altLang="en-US" sz="2000" kern="1200" dirty="0" smtClean="0">
                <a:solidFill>
                  <a:srgbClr val="000000"/>
                </a:solidFill>
                <a:latin typeface="Arial (Body)"/>
                <a:ea typeface="+mn-ea"/>
                <a:cs typeface="+mn-cs"/>
              </a:rPr>
              <a:t>number.</a:t>
            </a:r>
            <a:endParaRPr lang="en-US" alt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36402543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269480" cy="1231076"/>
          </a:xfrm>
        </p:spPr>
        <p:txBody>
          <a:bodyPr wrap="square" tIns="91425">
            <a:spAutoFit/>
          </a:bodyPr>
          <a:lstStyle/>
          <a:p>
            <a:pPr lvl="0">
              <a:spcBef>
                <a:spcPct val="0"/>
              </a:spcBef>
              <a:buClrTx/>
              <a:defRPr/>
            </a:pPr>
            <a:r>
              <a:rPr lang="en-US" kern="1200" dirty="0" smtClean="0">
                <a:latin typeface="Times New Roman" panose="02020603050405020304" pitchFamily="18" charset="0"/>
                <a:ea typeface="+mj-ea"/>
                <a:cs typeface="+mj-cs"/>
              </a:rPr>
              <a:t>4.10.6 Unsigned Integers and User Input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Sometimes sentinel-controlled loops use </a:t>
            </a:r>
            <a:r>
              <a:rPr lang="en-US" altLang="en-US" sz="2400" b="1" kern="1200" dirty="0">
                <a:solidFill>
                  <a:srgbClr val="000000"/>
                </a:solidFill>
                <a:latin typeface="Arial (Body)"/>
                <a:ea typeface="+mn-ea"/>
                <a:cs typeface="+mn-cs"/>
              </a:rPr>
              <a:t>intentionally </a:t>
            </a:r>
            <a:r>
              <a:rPr lang="en-US" altLang="en-US" sz="2400" kern="1200" dirty="0">
                <a:solidFill>
                  <a:srgbClr val="000000"/>
                </a:solidFill>
                <a:latin typeface="Arial (Body)"/>
                <a:ea typeface="+mn-ea"/>
                <a:cs typeface="+mn-cs"/>
              </a:rPr>
              <a:t>invalid values to terminate a </a:t>
            </a:r>
            <a:r>
              <a:rPr lang="en-US" altLang="en-US" sz="2400" kern="1200" dirty="0" smtClean="0">
                <a:solidFill>
                  <a:srgbClr val="000000"/>
                </a:solidFill>
                <a:latin typeface="Arial (Body)"/>
                <a:ea typeface="+mn-ea"/>
                <a:cs typeface="+mn-cs"/>
              </a:rPr>
              <a:t>loop.</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We terminate the loop when the user enters the sentinel -</a:t>
            </a:r>
            <a:r>
              <a:rPr lang="en-US" altLang="en-US" sz="2400" kern="1200" dirty="0">
                <a:solidFill>
                  <a:srgbClr val="000000"/>
                </a:solidFill>
                <a:latin typeface="Consolas" panose="020B0609020204030204" pitchFamily="49" charset="0"/>
                <a:ea typeface="+mn-ea"/>
                <a:cs typeface="+mn-cs"/>
              </a:rPr>
              <a:t>1</a:t>
            </a:r>
            <a:r>
              <a:rPr lang="en-US" altLang="en-US" sz="2400" kern="1200" dirty="0">
                <a:solidFill>
                  <a:srgbClr val="000000"/>
                </a:solidFill>
                <a:latin typeface="Arial (Body)"/>
                <a:ea typeface="+mn-ea"/>
                <a:cs typeface="+mn-cs"/>
              </a:rPr>
              <a:t> (an invalid grade), so it would be improper to declare variable </a:t>
            </a:r>
            <a:r>
              <a:rPr lang="en-US" altLang="en-US" sz="2400" kern="1200" dirty="0">
                <a:solidFill>
                  <a:srgbClr val="000000"/>
                </a:solidFill>
                <a:latin typeface="Consolas" panose="020B0609020204030204" pitchFamily="49" charset="0"/>
                <a:ea typeface="+mn-ea"/>
                <a:cs typeface="+mn-cs"/>
              </a:rPr>
              <a:t>grade</a:t>
            </a:r>
            <a:r>
              <a:rPr lang="en-US" altLang="en-US" sz="2400" kern="1200" dirty="0">
                <a:solidFill>
                  <a:srgbClr val="000000"/>
                </a:solidFill>
                <a:latin typeface="Arial (Body)"/>
                <a:ea typeface="+mn-ea"/>
                <a:cs typeface="+mn-cs"/>
              </a:rPr>
              <a:t> as an unsigned </a:t>
            </a:r>
            <a:r>
              <a:rPr lang="en-US" altLang="en-US" sz="2400" kern="1200" dirty="0" smtClean="0">
                <a:solidFill>
                  <a:srgbClr val="000000"/>
                </a:solidFill>
                <a:latin typeface="Arial (Body)"/>
                <a:ea typeface="+mn-ea"/>
                <a:cs typeface="+mn-cs"/>
              </a:rPr>
              <a:t>int.</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As you’ll see, the end-of-file </a:t>
            </a:r>
            <a:r>
              <a:rPr lang="en-US" altLang="en-US" sz="2400" kern="1200" dirty="0" smtClean="0">
                <a:solidFill>
                  <a:srgbClr val="000000"/>
                </a:solidFill>
                <a:latin typeface="Arial (Body)"/>
                <a:ea typeface="+mn-ea"/>
                <a:cs typeface="+mn-cs"/>
              </a:rPr>
              <a:t>(</a:t>
            </a:r>
            <a:r>
              <a:rPr lang="en-US" altLang="en-US" sz="2400" kern="1200" dirty="0" smtClean="0">
                <a:solidFill>
                  <a:srgbClr val="000000"/>
                </a:solidFill>
                <a:latin typeface="Consolas" panose="020B0609020204030204" pitchFamily="49" charset="0"/>
                <a:ea typeface="+mn-ea"/>
                <a:cs typeface="+mn-cs"/>
              </a:rPr>
              <a:t>E</a:t>
            </a:r>
            <a:r>
              <a:rPr lang="en-US" altLang="en-US" sz="100" kern="1200" dirty="0" smtClean="0">
                <a:solidFill>
                  <a:srgbClr val="000000"/>
                </a:solidFill>
                <a:latin typeface="Consolas" panose="020B0609020204030204" pitchFamily="49" charset="0"/>
                <a:ea typeface="+mn-ea"/>
                <a:cs typeface="+mn-cs"/>
              </a:rPr>
              <a:t> </a:t>
            </a:r>
            <a:r>
              <a:rPr lang="en-US" altLang="en-US" sz="2400" kern="1200" dirty="0" smtClean="0">
                <a:solidFill>
                  <a:srgbClr val="000000"/>
                </a:solidFill>
                <a:latin typeface="Consolas" panose="020B0609020204030204" pitchFamily="49" charset="0"/>
                <a:ea typeface="+mn-ea"/>
                <a:cs typeface="+mn-cs"/>
              </a:rPr>
              <a:t>O</a:t>
            </a:r>
            <a:r>
              <a:rPr lang="en-US" altLang="en-US" sz="100" kern="1200" dirty="0" smtClean="0">
                <a:solidFill>
                  <a:srgbClr val="000000"/>
                </a:solidFill>
                <a:latin typeface="Consolas" panose="020B0609020204030204" pitchFamily="49" charset="0"/>
                <a:ea typeface="+mn-ea"/>
                <a:cs typeface="+mn-cs"/>
              </a:rPr>
              <a:t> </a:t>
            </a:r>
            <a:r>
              <a:rPr lang="en-US" altLang="en-US" sz="2400" kern="1200" dirty="0" smtClean="0">
                <a:solidFill>
                  <a:srgbClr val="000000"/>
                </a:solidFill>
                <a:latin typeface="Consolas" panose="020B0609020204030204" pitchFamily="49" charset="0"/>
                <a:ea typeface="+mn-ea"/>
                <a:cs typeface="+mn-cs"/>
              </a:rPr>
              <a:t>F</a:t>
            </a:r>
            <a:r>
              <a:rPr lang="en-US" altLang="en-US" sz="2400" kern="1200" dirty="0" smtClean="0">
                <a:solidFill>
                  <a:srgbClr val="000000"/>
                </a:solidFill>
                <a:latin typeface="Arial (Body)"/>
                <a:ea typeface="+mn-ea"/>
                <a:cs typeface="+mn-cs"/>
              </a:rPr>
              <a:t>) </a:t>
            </a:r>
            <a:r>
              <a:rPr lang="en-US" altLang="en-US" sz="2400" kern="1200" dirty="0">
                <a:solidFill>
                  <a:srgbClr val="000000"/>
                </a:solidFill>
                <a:latin typeface="Arial (Body)"/>
                <a:ea typeface="+mn-ea"/>
                <a:cs typeface="+mn-cs"/>
              </a:rPr>
              <a:t>indicator is also normally implemented internally in the compiler as a negative </a:t>
            </a:r>
            <a:r>
              <a:rPr lang="en-US" altLang="en-US" sz="2400" kern="1200" dirty="0" smtClean="0">
                <a:solidFill>
                  <a:srgbClr val="000000"/>
                </a:solidFill>
                <a:latin typeface="Arial (Body)"/>
                <a:ea typeface="+mn-ea"/>
                <a:cs typeface="+mn-cs"/>
              </a:rPr>
              <a:t>number.</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6001572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4.11 Formulating Algorithms: Nested Control Statements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For the next example, we once again formulate an algorithm by using pseudocode and top-down, stepwise refinement, and write a corresponding C++ </a:t>
            </a:r>
            <a:r>
              <a:rPr lang="en-US" altLang="en-US" sz="2400" kern="1200" dirty="0" smtClean="0">
                <a:solidFill>
                  <a:srgbClr val="000000"/>
                </a:solidFill>
                <a:latin typeface="Arial (Body)"/>
                <a:ea typeface="+mn-ea"/>
                <a:cs typeface="+mn-cs"/>
              </a:rPr>
              <a:t>program.</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In this case study, we examine the only other structured way control statements can be connected—namely, by </a:t>
            </a:r>
            <a:r>
              <a:rPr lang="en-US" altLang="en-US" sz="2400" b="1" kern="1200" dirty="0">
                <a:solidFill>
                  <a:srgbClr val="000000"/>
                </a:solidFill>
                <a:latin typeface="Arial (Body)"/>
                <a:ea typeface="+mn-ea"/>
                <a:cs typeface="+mn-cs"/>
              </a:rPr>
              <a:t>nesting</a:t>
            </a:r>
            <a:r>
              <a:rPr lang="en-US" altLang="en-US" sz="2400" kern="1200" dirty="0">
                <a:solidFill>
                  <a:srgbClr val="000000"/>
                </a:solidFill>
                <a:latin typeface="Arial (Body)"/>
                <a:ea typeface="+mn-ea"/>
                <a:cs typeface="+mn-cs"/>
              </a:rPr>
              <a:t> one control statement within </a:t>
            </a:r>
            <a:r>
              <a:rPr lang="en-US" altLang="en-US" sz="2400" kern="1200" dirty="0" smtClean="0">
                <a:solidFill>
                  <a:srgbClr val="000000"/>
                </a:solidFill>
                <a:latin typeface="Arial (Body)"/>
                <a:ea typeface="+mn-ea"/>
                <a:cs typeface="+mn-cs"/>
              </a:rPr>
              <a:t>another.</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8041533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4.11.1 Problem Statement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Consider the following problem statement: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A college offers a course that prepares students for the state licensing exam for real es-tate brokers. Last year, ten of the students who completed this course took the exam. The college wants to know how well its students did on the exam. You’ve been asked to write a program to summarize the results. You’ve been given a list of these 10 students. Next to each name is written a 1 if the student passed the exam or a 2 if the student </a:t>
            </a:r>
            <a:r>
              <a:rPr lang="en-US" altLang="en-US" sz="2400" kern="1200" dirty="0" smtClean="0">
                <a:solidFill>
                  <a:srgbClr val="000000"/>
                </a:solidFill>
                <a:latin typeface="Arial (Body)"/>
                <a:ea typeface="+mn-ea"/>
                <a:cs typeface="+mn-cs"/>
              </a:rPr>
              <a:t>failed.</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870078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ct val="0"/>
              </a:spcBef>
              <a:buClrTx/>
              <a:defRPr/>
            </a:pPr>
            <a:r>
              <a:rPr lang="en-US" kern="1200" dirty="0">
                <a:latin typeface="Times New Roman" panose="02020603050405020304" pitchFamily="18" charset="0"/>
                <a:ea typeface="+mj-ea"/>
              </a:rPr>
              <a:t>4.11.1 </a:t>
            </a:r>
            <a:r>
              <a:rPr lang="en-US" kern="1200" dirty="0" smtClean="0">
                <a:latin typeface="Times New Roman" panose="02020603050405020304" pitchFamily="18" charset="0"/>
                <a:ea typeface="+mj-ea"/>
              </a:rPr>
              <a:t>Problem Statement </a:t>
            </a:r>
            <a:r>
              <a:rPr lang="en-US" sz="2000" b="0" kern="1200" dirty="0" smtClean="0">
                <a:latin typeface="Times New Roman" panose="02020603050405020304" pitchFamily="18" charset="0"/>
                <a:ea typeface="+mj-ea"/>
              </a:rPr>
              <a:t>(2 of 3)</a:t>
            </a:r>
            <a:endParaRPr lang="en-US" sz="2000" b="0" kern="1200" dirty="0">
              <a:latin typeface="Times New Roman" panose="02020603050405020304" pitchFamily="18" charset="0"/>
              <a:ea typeface="+mj-ea"/>
            </a:endParaRPr>
          </a:p>
        </p:txBody>
      </p:sp>
      <p:sp>
        <p:nvSpPr>
          <p:cNvPr id="3" name="Text Placeholder 2"/>
          <p:cNvSpPr>
            <a:spLocks noGrp="1"/>
          </p:cNvSpPr>
          <p:nvPr>
            <p:ph type="body" idx="1"/>
          </p:nvPr>
        </p:nvSpPr>
        <p:spPr>
          <a:xfrm>
            <a:off x="457200" y="1600201"/>
            <a:ext cx="8229600" cy="792480"/>
          </a:xfrm>
        </p:spPr>
        <p:txBody>
          <a:bodyPr/>
          <a:lstStyle/>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rPr>
              <a:t>Your program should analyze the results of the exam as follows</a:t>
            </a:r>
            <a:r>
              <a:rPr lang="en-US" altLang="en-US" sz="2200" kern="1200" dirty="0" smtClean="0">
                <a:solidFill>
                  <a:srgbClr val="000000"/>
                </a:solidFill>
                <a:latin typeface="Arial (Body)"/>
              </a:rPr>
              <a:t>:</a:t>
            </a:r>
            <a:endParaRPr lang="en-US" altLang="en-US" sz="2200" kern="1200" dirty="0">
              <a:solidFill>
                <a:srgbClr val="000000"/>
              </a:solidFill>
              <a:latin typeface="Arial (Body)"/>
            </a:endParaRPr>
          </a:p>
        </p:txBody>
      </p:sp>
      <p:sp>
        <p:nvSpPr>
          <p:cNvPr id="4" name="Text Placeholder 3"/>
          <p:cNvSpPr>
            <a:spLocks noGrp="1"/>
          </p:cNvSpPr>
          <p:nvPr>
            <p:ph type="body" idx="2"/>
          </p:nvPr>
        </p:nvSpPr>
        <p:spPr>
          <a:xfrm>
            <a:off x="457200" y="2392680"/>
            <a:ext cx="8229600" cy="3535680"/>
          </a:xfrm>
        </p:spPr>
        <p:txBody>
          <a:bodyPr/>
          <a:lstStyle/>
          <a:p>
            <a:pPr marL="1144800" lvl="2" indent="-428400" fontAlgn="base">
              <a:spcAft>
                <a:spcPct val="0"/>
              </a:spcAft>
              <a:buFont typeface="+mj-lt"/>
              <a:buAutoNum type="arabicPeriod"/>
            </a:pPr>
            <a:r>
              <a:rPr lang="en-US" altLang="en-US" sz="2200" kern="1200" dirty="0" smtClean="0">
                <a:solidFill>
                  <a:srgbClr val="000000"/>
                </a:solidFill>
                <a:latin typeface="Arial (Body)"/>
              </a:rPr>
              <a:t>Input </a:t>
            </a:r>
            <a:r>
              <a:rPr lang="en-US" altLang="en-US" sz="2200" kern="1200" dirty="0">
                <a:solidFill>
                  <a:srgbClr val="000000"/>
                </a:solidFill>
                <a:latin typeface="Arial (Body)"/>
              </a:rPr>
              <a:t>each test result (i.e., a 1 or a 2). Display the prompting message “Enter result” on the screen each time the program requests another test result.</a:t>
            </a:r>
          </a:p>
          <a:p>
            <a:pPr marL="1144800" lvl="2" indent="-428400" fontAlgn="base">
              <a:spcAft>
                <a:spcPct val="0"/>
              </a:spcAft>
              <a:buFont typeface="+mj-lt"/>
              <a:buAutoNum type="arabicPeriod"/>
            </a:pPr>
            <a:r>
              <a:rPr lang="en-US" altLang="en-US" sz="2200" kern="1200" dirty="0" smtClean="0">
                <a:solidFill>
                  <a:srgbClr val="000000"/>
                </a:solidFill>
                <a:latin typeface="Arial (Body)"/>
              </a:rPr>
              <a:t>Count </a:t>
            </a:r>
            <a:r>
              <a:rPr lang="en-US" altLang="en-US" sz="2200" kern="1200" dirty="0">
                <a:solidFill>
                  <a:srgbClr val="000000"/>
                </a:solidFill>
                <a:latin typeface="Arial (Body)"/>
              </a:rPr>
              <a:t>the number of test results of each type.</a:t>
            </a:r>
          </a:p>
          <a:p>
            <a:pPr marL="1144800" lvl="2" indent="-428400" fontAlgn="base">
              <a:spcAft>
                <a:spcPct val="0"/>
              </a:spcAft>
              <a:buFont typeface="+mj-lt"/>
              <a:buAutoNum type="arabicPeriod"/>
            </a:pPr>
            <a:r>
              <a:rPr lang="en-US" altLang="en-US" sz="2200" kern="1200" dirty="0" smtClean="0">
                <a:solidFill>
                  <a:srgbClr val="000000"/>
                </a:solidFill>
                <a:latin typeface="Arial (Body)"/>
              </a:rPr>
              <a:t>Display </a:t>
            </a:r>
            <a:r>
              <a:rPr lang="en-US" altLang="en-US" sz="2200" kern="1200" dirty="0">
                <a:solidFill>
                  <a:srgbClr val="000000"/>
                </a:solidFill>
                <a:latin typeface="Arial (Body)"/>
              </a:rPr>
              <a:t>a summary of the test results indicating the number of students who passed and the number who failed.</a:t>
            </a:r>
          </a:p>
          <a:p>
            <a:pPr marL="1144800" lvl="2" indent="-428400" fontAlgn="base">
              <a:spcAft>
                <a:spcPct val="0"/>
              </a:spcAft>
              <a:buFont typeface="+mj-lt"/>
              <a:buAutoNum type="arabicPeriod"/>
            </a:pPr>
            <a:r>
              <a:rPr lang="en-US" altLang="en-US" sz="2200" kern="1200" dirty="0" smtClean="0">
                <a:solidFill>
                  <a:srgbClr val="000000"/>
                </a:solidFill>
                <a:latin typeface="Arial (Body)"/>
              </a:rPr>
              <a:t>If </a:t>
            </a:r>
            <a:r>
              <a:rPr lang="en-US" altLang="en-US" sz="2200" kern="1200" dirty="0">
                <a:solidFill>
                  <a:srgbClr val="000000"/>
                </a:solidFill>
                <a:latin typeface="Arial (Body)"/>
              </a:rPr>
              <a:t>more than eight students passed the exam, print “Bonus to instructor</a:t>
            </a:r>
            <a:r>
              <a:rPr lang="en-US" altLang="en-US" sz="2200" kern="1200" dirty="0" smtClean="0">
                <a:solidFill>
                  <a:srgbClr val="000000"/>
                </a:solidFill>
                <a:latin typeface="Arial (Body)"/>
              </a:rPr>
              <a:t>!”</a:t>
            </a:r>
            <a:endParaRPr lang="en-US" altLang="en-US" sz="2200" kern="1200" dirty="0">
              <a:solidFill>
                <a:srgbClr val="000000"/>
              </a:solidFill>
              <a:latin typeface="Arial (Body)"/>
            </a:endParaRPr>
          </a:p>
        </p:txBody>
      </p:sp>
    </p:spTree>
    <p:extLst>
      <p:ext uri="{BB962C8B-B14F-4D97-AF65-F5344CB8AC3E}">
        <p14:creationId xmlns:p14="http://schemas.microsoft.com/office/powerpoint/2010/main" val="6842430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4.11.1 Problem Statement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000" kern="1200" dirty="0" smtClean="0">
                <a:solidFill>
                  <a:srgbClr val="000000"/>
                </a:solidFill>
                <a:latin typeface="Arial (Body)"/>
                <a:ea typeface="+mn-ea"/>
                <a:cs typeface="+mn-cs"/>
              </a:rPr>
              <a:t>After reading the problem statement carefully, we make the following observations:</a:t>
            </a:r>
          </a:p>
          <a:p>
            <a:pPr marL="741553" lvl="1" indent="-284353" fontAlgn="base">
              <a:spcAft>
                <a:spcPct val="0"/>
              </a:spcAft>
              <a:buFont typeface="Arial" panose="020B0604020202020204" pitchFamily="34" charset="0"/>
              <a:buChar char="–"/>
            </a:pPr>
            <a:r>
              <a:rPr lang="en-US" altLang="en-US" sz="2000" kern="1200" dirty="0" smtClean="0">
                <a:solidFill>
                  <a:srgbClr val="000000"/>
                </a:solidFill>
                <a:latin typeface="Arial (Body)"/>
                <a:ea typeface="+mn-ea"/>
                <a:cs typeface="+mn-cs"/>
              </a:rPr>
              <a:t>Must </a:t>
            </a:r>
            <a:r>
              <a:rPr lang="en-US" altLang="en-US" sz="2000" kern="1200" dirty="0">
                <a:solidFill>
                  <a:srgbClr val="000000"/>
                </a:solidFill>
                <a:latin typeface="Arial (Body)"/>
                <a:ea typeface="+mn-ea"/>
                <a:cs typeface="+mn-cs"/>
              </a:rPr>
              <a:t>process test results for 10 students. A counter-controlled loop can be used because the number of test results is known in advance.</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ea typeface="+mn-ea"/>
                <a:cs typeface="+mn-cs"/>
              </a:rPr>
              <a:t>Each test result is either a 1 or a 2. Each time the program reads a test result, the program must determine whether the number is a 1 or a 2. For simplicity, we test only for a 1 in our algorithm. If the number is not a 1, we assume that it’s a </a:t>
            </a:r>
            <a:r>
              <a:rPr lang="en-US" altLang="en-US" sz="2000" kern="1200" dirty="0" smtClean="0">
                <a:solidFill>
                  <a:srgbClr val="000000"/>
                </a:solidFill>
                <a:latin typeface="Arial (Body)"/>
                <a:ea typeface="+mn-ea"/>
                <a:cs typeface="+mn-cs"/>
              </a:rPr>
              <a:t>2.</a:t>
            </a:r>
            <a:endParaRPr lang="en-US" altLang="en-US" sz="2000"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2000" kern="1200" dirty="0" smtClean="0">
                <a:solidFill>
                  <a:srgbClr val="000000"/>
                </a:solidFill>
                <a:latin typeface="Arial (Body)"/>
                <a:ea typeface="+mn-ea"/>
                <a:cs typeface="+mn-cs"/>
              </a:rPr>
              <a:t>Two counters keep track of the exam results—one to count the number of students who passed and one to count the number of students who failed.</a:t>
            </a:r>
          </a:p>
          <a:p>
            <a:pPr marL="741553" lvl="1" indent="-284353" fontAlgn="base">
              <a:spcAft>
                <a:spcPct val="0"/>
              </a:spcAft>
              <a:buFont typeface="Arial" panose="020B0604020202020204" pitchFamily="34" charset="0"/>
              <a:buChar char="–"/>
            </a:pPr>
            <a:r>
              <a:rPr lang="en-US" altLang="en-US" sz="2000" kern="1200" dirty="0" smtClean="0">
                <a:solidFill>
                  <a:srgbClr val="000000"/>
                </a:solidFill>
                <a:latin typeface="Arial (Body)"/>
                <a:ea typeface="+mn-ea"/>
                <a:cs typeface="+mn-cs"/>
              </a:rPr>
              <a:t>After </a:t>
            </a:r>
            <a:r>
              <a:rPr lang="en-US" altLang="en-US" sz="2000" kern="1200" dirty="0">
                <a:solidFill>
                  <a:srgbClr val="000000"/>
                </a:solidFill>
                <a:latin typeface="Arial (Body)"/>
                <a:ea typeface="+mn-ea"/>
                <a:cs typeface="+mn-cs"/>
              </a:rPr>
              <a:t>the program has processed all the results, it must decide whether more than eight students passed the exam.</a:t>
            </a:r>
          </a:p>
        </p:txBody>
      </p:sp>
    </p:spTree>
    <p:extLst>
      <p:ext uri="{BB962C8B-B14F-4D97-AF65-F5344CB8AC3E}">
        <p14:creationId xmlns:p14="http://schemas.microsoft.com/office/powerpoint/2010/main" val="25064759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4.11.2 Top-Down Stepwise Refinement: Pseudocode Representation of the Top</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Pseudocode representation of the top</a:t>
            </a:r>
            <a:r>
              <a:rPr lang="en-US" alt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133601"/>
            <a:ext cx="8229600" cy="868679"/>
          </a:xfrm>
        </p:spPr>
        <p:txBody>
          <a:bodyPr/>
          <a:lstStyle/>
          <a:p>
            <a:pPr marL="741600" indent="0">
              <a:spcBef>
                <a:spcPts val="600"/>
              </a:spcBef>
              <a:buNone/>
            </a:pPr>
            <a:r>
              <a:rPr lang="en-US" altLang="en-US" sz="2400" b="1" kern="1200" dirty="0">
                <a:solidFill>
                  <a:srgbClr val="000000"/>
                </a:solidFill>
                <a:latin typeface="Arial (Body)"/>
              </a:rPr>
              <a:t>Analyze exam results and decide whether tuition should be </a:t>
            </a:r>
            <a:r>
              <a:rPr lang="en-US" altLang="en-US" sz="2400" b="1" kern="1200" dirty="0" smtClean="0">
                <a:solidFill>
                  <a:srgbClr val="000000"/>
                </a:solidFill>
                <a:latin typeface="Arial (Body)"/>
              </a:rPr>
              <a:t>raised</a:t>
            </a:r>
            <a:endParaRPr lang="en-US" altLang="en-US" sz="2400" b="1" kern="1200" dirty="0">
              <a:solidFill>
                <a:srgbClr val="000000"/>
              </a:solidFill>
              <a:latin typeface="Arial (Body)"/>
            </a:endParaRPr>
          </a:p>
        </p:txBody>
      </p:sp>
    </p:spTree>
    <p:extLst>
      <p:ext uri="{BB962C8B-B14F-4D97-AF65-F5344CB8AC3E}">
        <p14:creationId xmlns:p14="http://schemas.microsoft.com/office/powerpoint/2010/main" val="9492925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4.11.3 Top-Down Stepwise Refinement: First Refinement</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First </a:t>
            </a:r>
            <a:r>
              <a:rPr lang="en-US" altLang="en-US" sz="2400" kern="1200" dirty="0" smtClean="0">
                <a:solidFill>
                  <a:srgbClr val="000000"/>
                </a:solidFill>
                <a:latin typeface="Arial (Body)"/>
                <a:ea typeface="+mn-ea"/>
                <a:cs typeface="+mn-cs"/>
              </a:rPr>
              <a:t>refinement</a:t>
            </a:r>
            <a:endParaRPr lang="en-US" alt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108448"/>
            <a:ext cx="8229600" cy="3941832"/>
          </a:xfrm>
        </p:spPr>
        <p:txBody>
          <a:bodyPr/>
          <a:lstStyle/>
          <a:p>
            <a:pPr marL="457200" lvl="3" indent="0" fontAlgn="base">
              <a:spcAft>
                <a:spcPct val="0"/>
              </a:spcAft>
              <a:buNone/>
            </a:pPr>
            <a:r>
              <a:rPr lang="en-US" altLang="en-US" sz="2400" b="1" kern="1200" dirty="0">
                <a:solidFill>
                  <a:srgbClr val="000000"/>
                </a:solidFill>
                <a:latin typeface="Arial (Body)"/>
              </a:rPr>
              <a:t>Initialize variables</a:t>
            </a:r>
          </a:p>
          <a:p>
            <a:pPr marL="457200" lvl="3" indent="0" fontAlgn="base">
              <a:spcAft>
                <a:spcPct val="0"/>
              </a:spcAft>
              <a:buNone/>
            </a:pPr>
            <a:r>
              <a:rPr lang="en-US" altLang="en-US" sz="2400" b="1" kern="1200" dirty="0">
                <a:solidFill>
                  <a:srgbClr val="000000"/>
                </a:solidFill>
                <a:latin typeface="Arial (Body)"/>
              </a:rPr>
              <a:t>Input the 10 exam results, and count passes and failures</a:t>
            </a:r>
          </a:p>
          <a:p>
            <a:pPr marL="457200" lvl="3" indent="0" fontAlgn="base">
              <a:spcAft>
                <a:spcPct val="0"/>
              </a:spcAft>
              <a:buNone/>
            </a:pPr>
            <a:r>
              <a:rPr lang="en-US" altLang="en-US" sz="2400" b="1" kern="1200" dirty="0">
                <a:solidFill>
                  <a:srgbClr val="000000"/>
                </a:solidFill>
                <a:latin typeface="Arial (Body)"/>
              </a:rPr>
              <a:t>Print a summary of the exam results and decide whether a bonus should be paid</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rPr>
              <a:t>Further refinement is necessary.</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rPr>
              <a:t>Counters are needed to record the passes and failures, a counter will be used to control the looping process and a variable is needed to store the user input</a:t>
            </a:r>
            <a:r>
              <a:rPr lang="en-US" altLang="en-US" sz="2400" kern="1200" dirty="0" smtClean="0">
                <a:solidFill>
                  <a:srgbClr val="000000"/>
                </a:solidFill>
                <a:latin typeface="Arial (Body)"/>
              </a:rPr>
              <a:t>.</a:t>
            </a:r>
            <a:endParaRPr lang="en-US" altLang="en-US" sz="2400" kern="1200" dirty="0">
              <a:solidFill>
                <a:srgbClr val="000000"/>
              </a:solidFill>
              <a:latin typeface="Arial (Body)"/>
            </a:endParaRPr>
          </a:p>
        </p:txBody>
      </p:sp>
    </p:spTree>
    <p:extLst>
      <p:ext uri="{BB962C8B-B14F-4D97-AF65-F5344CB8AC3E}">
        <p14:creationId xmlns:p14="http://schemas.microsoft.com/office/powerpoint/2010/main" val="22314537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4.11.4 Top-Down Stepwise Refinement: Second Refinement </a:t>
            </a:r>
            <a:r>
              <a:rPr lang="en-US" sz="2000" b="0" kern="1200" dirty="0">
                <a:latin typeface="Times New Roman" panose="02020603050405020304" pitchFamily="18" charset="0"/>
              </a:rPr>
              <a:t>(1 of </a:t>
            </a:r>
            <a:r>
              <a:rPr lang="en-US" sz="2000" b="0" kern="1200" dirty="0" smtClean="0">
                <a:latin typeface="Times New Roman" panose="02020603050405020304" pitchFamily="18" charset="0"/>
              </a:rPr>
              <a:t>4)</a:t>
            </a:r>
            <a:endParaRPr lang="en-US" dirty="0"/>
          </a:p>
        </p:txBody>
      </p:sp>
      <p:sp>
        <p:nvSpPr>
          <p:cNvPr id="3" name="Text Placeholder 2"/>
          <p:cNvSpPr>
            <a:spLocks noGrp="1"/>
          </p:cNvSpPr>
          <p:nvPr>
            <p:ph type="body" idx="1"/>
          </p:nvPr>
        </p:nvSpPr>
        <p:spPr/>
        <p:txBody>
          <a:bodyPr/>
          <a:lstStyle/>
          <a:p>
            <a:r>
              <a:rPr lang="en-US" altLang="en-US" sz="2400" kern="1200" dirty="0">
                <a:solidFill>
                  <a:srgbClr val="000000"/>
                </a:solidFill>
                <a:latin typeface="Arial (Body)"/>
              </a:rPr>
              <a:t>The pseudocode </a:t>
            </a:r>
            <a:r>
              <a:rPr lang="en-US" altLang="en-US" sz="2400" kern="1200" dirty="0" smtClean="0">
                <a:solidFill>
                  <a:srgbClr val="000000"/>
                </a:solidFill>
                <a:latin typeface="Arial (Body)"/>
              </a:rPr>
              <a:t>statement</a:t>
            </a:r>
            <a:endParaRPr lang="en-US" altLang="en-US" sz="2400" kern="1200" dirty="0">
              <a:solidFill>
                <a:srgbClr val="000000"/>
              </a:solidFill>
              <a:latin typeface="Arial (Body)"/>
            </a:endParaRPr>
          </a:p>
        </p:txBody>
      </p:sp>
      <p:sp>
        <p:nvSpPr>
          <p:cNvPr id="4" name="Content Placeholder 3"/>
          <p:cNvSpPr>
            <a:spLocks noGrp="1"/>
          </p:cNvSpPr>
          <p:nvPr>
            <p:ph sz="quarter" idx="13"/>
          </p:nvPr>
        </p:nvSpPr>
        <p:spPr>
          <a:xfrm>
            <a:off x="457200" y="2079943"/>
            <a:ext cx="8229600" cy="558800"/>
          </a:xfrm>
        </p:spPr>
        <p:txBody>
          <a:bodyPr/>
          <a:lstStyle/>
          <a:p>
            <a:pPr marL="0" indent="533400">
              <a:buNone/>
            </a:pPr>
            <a:r>
              <a:rPr lang="en-US" altLang="en-US" sz="2400" b="1" kern="1200" dirty="0">
                <a:solidFill>
                  <a:srgbClr val="000000"/>
                </a:solidFill>
                <a:latin typeface="Arial (Body)"/>
              </a:rPr>
              <a:t>Initialize </a:t>
            </a:r>
            <a:r>
              <a:rPr lang="en-US" altLang="en-US" sz="2400" b="1" kern="1200" dirty="0" smtClean="0">
                <a:solidFill>
                  <a:srgbClr val="000000"/>
                </a:solidFill>
                <a:latin typeface="Arial (Body)"/>
              </a:rPr>
              <a:t>variables</a:t>
            </a:r>
            <a:endParaRPr lang="en-US" altLang="en-US" sz="2400" b="1" kern="1200" dirty="0">
              <a:solidFill>
                <a:srgbClr val="000000"/>
              </a:solidFill>
              <a:latin typeface="Arial (Body)"/>
            </a:endParaRPr>
          </a:p>
        </p:txBody>
      </p:sp>
      <p:sp>
        <p:nvSpPr>
          <p:cNvPr id="5" name="Content Placeholder 4"/>
          <p:cNvSpPr>
            <a:spLocks noGrp="1"/>
          </p:cNvSpPr>
          <p:nvPr>
            <p:ph sz="quarter" idx="14"/>
          </p:nvPr>
        </p:nvSpPr>
        <p:spPr>
          <a:xfrm>
            <a:off x="457200" y="2603818"/>
            <a:ext cx="8232775" cy="459422"/>
          </a:xfrm>
        </p:spPr>
        <p:txBody>
          <a:bodyPr/>
          <a:lstStyle/>
          <a:p>
            <a:r>
              <a:rPr lang="en-US" altLang="en-US" sz="2400" kern="1200" dirty="0">
                <a:solidFill>
                  <a:srgbClr val="000000"/>
                </a:solidFill>
                <a:latin typeface="Arial (Body)"/>
              </a:rPr>
              <a:t>can be refined as follows</a:t>
            </a:r>
            <a:r>
              <a:rPr lang="en-US" altLang="en-US" sz="2400" kern="1200" dirty="0" smtClean="0">
                <a:solidFill>
                  <a:srgbClr val="000000"/>
                </a:solidFill>
                <a:latin typeface="Arial (Body)"/>
              </a:rPr>
              <a:t>:</a:t>
            </a:r>
            <a:endParaRPr lang="en-US" altLang="en-US" sz="2400" kern="1200" dirty="0">
              <a:solidFill>
                <a:srgbClr val="000000"/>
              </a:solidFill>
              <a:latin typeface="Arial (Body)"/>
            </a:endParaRPr>
          </a:p>
        </p:txBody>
      </p:sp>
      <p:sp>
        <p:nvSpPr>
          <p:cNvPr id="6" name="Content Placeholder 5"/>
          <p:cNvSpPr>
            <a:spLocks noGrp="1"/>
          </p:cNvSpPr>
          <p:nvPr>
            <p:ph sz="quarter" idx="15"/>
          </p:nvPr>
        </p:nvSpPr>
        <p:spPr>
          <a:xfrm>
            <a:off x="460375" y="3108960"/>
            <a:ext cx="8229600" cy="1432560"/>
          </a:xfrm>
        </p:spPr>
        <p:txBody>
          <a:bodyPr/>
          <a:lstStyle/>
          <a:p>
            <a:pPr marL="457200" lvl="3" indent="0" fontAlgn="base">
              <a:spcAft>
                <a:spcPct val="0"/>
              </a:spcAft>
              <a:buNone/>
            </a:pPr>
            <a:r>
              <a:rPr lang="en-US" altLang="en-US" sz="2400" b="1" kern="1200" dirty="0">
                <a:solidFill>
                  <a:srgbClr val="000000"/>
                </a:solidFill>
                <a:latin typeface="Arial (Body)"/>
              </a:rPr>
              <a:t>Initialize passes to zero</a:t>
            </a:r>
          </a:p>
          <a:p>
            <a:pPr marL="457200" lvl="3" indent="0" fontAlgn="base">
              <a:spcAft>
                <a:spcPct val="0"/>
              </a:spcAft>
              <a:buNone/>
            </a:pPr>
            <a:r>
              <a:rPr lang="en-US" altLang="en-US" sz="2400" b="1" kern="1200" dirty="0">
                <a:solidFill>
                  <a:srgbClr val="000000"/>
                </a:solidFill>
                <a:latin typeface="Arial (Body)"/>
              </a:rPr>
              <a:t>Initialize failures to zero</a:t>
            </a:r>
          </a:p>
          <a:p>
            <a:pPr marL="457200" lvl="3" indent="0" fontAlgn="base">
              <a:spcAft>
                <a:spcPct val="0"/>
              </a:spcAft>
              <a:buNone/>
            </a:pPr>
            <a:r>
              <a:rPr lang="en-US" altLang="en-US" sz="2400" b="1" kern="1200" dirty="0">
                <a:solidFill>
                  <a:srgbClr val="000000"/>
                </a:solidFill>
                <a:latin typeface="Arial (Body)"/>
              </a:rPr>
              <a:t>Initialize student counter to </a:t>
            </a:r>
            <a:r>
              <a:rPr lang="en-US" altLang="en-US" sz="2400" b="1" kern="1200" dirty="0" smtClean="0">
                <a:solidFill>
                  <a:srgbClr val="000000"/>
                </a:solidFill>
                <a:latin typeface="Arial (Body)"/>
              </a:rPr>
              <a:t>one</a:t>
            </a:r>
            <a:endParaRPr lang="en-US" altLang="en-US" sz="2400" b="1" kern="1200" dirty="0">
              <a:solidFill>
                <a:srgbClr val="000000"/>
              </a:solidFill>
              <a:latin typeface="Arial (Body)"/>
            </a:endParaRPr>
          </a:p>
        </p:txBody>
      </p:sp>
    </p:spTree>
    <p:extLst>
      <p:ext uri="{BB962C8B-B14F-4D97-AF65-F5344CB8AC3E}">
        <p14:creationId xmlns:p14="http://schemas.microsoft.com/office/powerpoint/2010/main" val="26797156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r>
              <a:rPr lang="en-US" kern="1200" dirty="0">
                <a:latin typeface="Times New Roman" panose="02020603050405020304" pitchFamily="18" charset="0"/>
              </a:rPr>
              <a:t>4.11.4 Top-Down Stepwise Refinement: Second Refinement </a:t>
            </a:r>
            <a:r>
              <a:rPr lang="en-US" sz="2000" b="0" kern="1200" dirty="0" smtClean="0">
                <a:latin typeface="Times New Roman" panose="02020603050405020304" pitchFamily="18" charset="0"/>
              </a:rPr>
              <a:t>(2 </a:t>
            </a:r>
            <a:r>
              <a:rPr lang="en-US" sz="2000" b="0" kern="1200" dirty="0">
                <a:latin typeface="Times New Roman" panose="02020603050405020304" pitchFamily="18" charset="0"/>
              </a:rPr>
              <a:t>of </a:t>
            </a:r>
            <a:r>
              <a:rPr lang="en-US" sz="2000" b="0" kern="1200" dirty="0" smtClean="0">
                <a:latin typeface="Times New Roman" panose="02020603050405020304" pitchFamily="18" charset="0"/>
              </a:rPr>
              <a:t>4)</a:t>
            </a:r>
            <a:endParaRPr lang="en-US" sz="2000" dirty="0">
              <a:latin typeface="Times New Roman" panose="02020603050405020304" pitchFamily="18" charset="0"/>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following pseudocode statement requires a loop that successively inputs the result of each </a:t>
            </a:r>
            <a:r>
              <a:rPr lang="en-US" altLang="en-US" sz="2400" kern="1200" dirty="0" smtClean="0">
                <a:solidFill>
                  <a:srgbClr val="000000"/>
                </a:solidFill>
                <a:latin typeface="Arial (Body)"/>
                <a:ea typeface="+mn-ea"/>
                <a:cs typeface="+mn-cs"/>
              </a:rPr>
              <a:t>exam</a:t>
            </a:r>
            <a:endParaRPr lang="en-US" alt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468880"/>
            <a:ext cx="8229600" cy="3444240"/>
          </a:xfrm>
        </p:spPr>
        <p:txBody>
          <a:bodyPr/>
          <a:lstStyle/>
          <a:p>
            <a:pPr marL="625475" lvl="3" indent="0" fontAlgn="base">
              <a:spcAft>
                <a:spcPct val="0"/>
              </a:spcAft>
              <a:buNone/>
            </a:pPr>
            <a:r>
              <a:rPr lang="en-US" altLang="en-US" sz="2400" b="1" kern="1200" dirty="0">
                <a:solidFill>
                  <a:srgbClr val="000000"/>
                </a:solidFill>
                <a:latin typeface="Arial (Body)"/>
              </a:rPr>
              <a:t>Input the 10 exam results, and count passes and failures</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rPr>
              <a:t>10 exam results, so counter-controlled looping is appropriate.</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rPr>
              <a:t>Nested inside the loop, an </a:t>
            </a:r>
            <a:r>
              <a:rPr lang="en-US" altLang="en-US" sz="2400" kern="1200" dirty="0">
                <a:solidFill>
                  <a:srgbClr val="000000"/>
                </a:solidFill>
                <a:latin typeface="Consolas" panose="020B0609020204030204" pitchFamily="49" charset="0"/>
              </a:rPr>
              <a:t>if…else</a:t>
            </a:r>
            <a:r>
              <a:rPr lang="en-US" altLang="en-US" sz="2400" kern="1200" dirty="0">
                <a:solidFill>
                  <a:srgbClr val="000000"/>
                </a:solidFill>
                <a:latin typeface="Arial (Body)"/>
              </a:rPr>
              <a:t> statement will determine whether each exam result is a pass or a failure and will increment the appropriate counter</a:t>
            </a:r>
            <a:r>
              <a:rPr lang="en-US" altLang="en-US" sz="2400" kern="1200" dirty="0" smtClean="0">
                <a:solidFill>
                  <a:srgbClr val="000000"/>
                </a:solidFill>
                <a:latin typeface="Arial (Body)"/>
              </a:rPr>
              <a:t>.</a:t>
            </a:r>
            <a:endParaRPr lang="en-US" altLang="en-US" sz="2400" kern="1200" dirty="0">
              <a:solidFill>
                <a:srgbClr val="000000"/>
              </a:solidFill>
              <a:latin typeface="Arial (Body)"/>
            </a:endParaRPr>
          </a:p>
        </p:txBody>
      </p:sp>
    </p:spTree>
    <p:extLst>
      <p:ext uri="{BB962C8B-B14F-4D97-AF65-F5344CB8AC3E}">
        <p14:creationId xmlns:p14="http://schemas.microsoft.com/office/powerpoint/2010/main" val="183158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4.3 Pseudocode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b="1" kern="1200" dirty="0">
                <a:solidFill>
                  <a:srgbClr val="000000"/>
                </a:solidFill>
                <a:latin typeface="Arial (Body)"/>
                <a:ea typeface="+mn-ea"/>
                <a:cs typeface="+mn-cs"/>
              </a:rPr>
              <a:t>Pseudocode</a:t>
            </a:r>
            <a:r>
              <a:rPr lang="en-US" altLang="en-US" sz="2400" kern="1200" dirty="0">
                <a:solidFill>
                  <a:srgbClr val="000000"/>
                </a:solidFill>
                <a:latin typeface="Arial (Body)"/>
                <a:ea typeface="+mn-ea"/>
                <a:cs typeface="+mn-cs"/>
              </a:rPr>
              <a:t> (or “fake” code) is an artificial and informal language that helps you develop algorithms.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Similar to everyday English</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Convenient and user friendly.</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Helps you “think out” a program before attempting to write it.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Carefully prepared pseudocode can easily be converted to structured portions of C++ programs</a:t>
            </a:r>
            <a:r>
              <a:rPr lang="en-US" alt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75880817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kern="1200" dirty="0">
                <a:latin typeface="Times New Roman" panose="02020603050405020304" pitchFamily="18" charset="0"/>
              </a:rPr>
              <a:t>4.11.4 Top-Down Stepwise Refinement: Second Refinement </a:t>
            </a:r>
            <a:r>
              <a:rPr lang="en-US" sz="2000" b="0" kern="1200" dirty="0" smtClean="0">
                <a:latin typeface="Times New Roman" panose="02020603050405020304" pitchFamily="18" charset="0"/>
              </a:rPr>
              <a:t>(3 </a:t>
            </a:r>
            <a:r>
              <a:rPr lang="en-US" sz="2000" b="0" kern="1200" dirty="0">
                <a:latin typeface="Times New Roman" panose="02020603050405020304" pitchFamily="18" charset="0"/>
              </a:rPr>
              <a:t>of </a:t>
            </a:r>
            <a:r>
              <a:rPr lang="en-US" sz="2000" b="0" kern="1200" dirty="0" smtClean="0">
                <a:latin typeface="Times New Roman" panose="02020603050405020304" pitchFamily="18" charset="0"/>
              </a:rPr>
              <a:t>4)</a:t>
            </a:r>
            <a:endParaRPr lang="en-US" sz="2000" dirty="0">
              <a:latin typeface="Times New Roman" panose="02020603050405020304" pitchFamily="18" charset="0"/>
            </a:endParaRPr>
          </a:p>
        </p:txBody>
      </p:sp>
      <p:sp>
        <p:nvSpPr>
          <p:cNvPr id="3" name="Text Placeholder 2"/>
          <p:cNvSpPr>
            <a:spLocks noGrp="1"/>
          </p:cNvSpPr>
          <p:nvPr>
            <p:ph type="body" idx="1"/>
          </p:nvPr>
        </p:nvSpPr>
        <p:spPr>
          <a:xfrm>
            <a:off x="457200" y="1600201"/>
            <a:ext cx="8229600" cy="807720"/>
          </a:xfrm>
        </p:spPr>
        <p:txBody>
          <a:bodyPr/>
          <a:lstStyle/>
          <a:p>
            <a:pPr marL="255600" lvl="3" indent="-255600" fontAlgn="base">
              <a:spcBef>
                <a:spcPts val="1500"/>
              </a:spcBef>
              <a:spcAft>
                <a:spcPct val="0"/>
              </a:spcAft>
              <a:buFont typeface="Arial" panose="020B0604020202020204" pitchFamily="34" charset="0"/>
              <a:buChar char="•"/>
            </a:pPr>
            <a:r>
              <a:rPr lang="en-US" altLang="en-US" sz="2400" kern="1200" dirty="0">
                <a:solidFill>
                  <a:srgbClr val="000000"/>
                </a:solidFill>
                <a:latin typeface="Arial (Body)"/>
              </a:rPr>
              <a:t>The refinement of the preceding pseudocode statement is </a:t>
            </a:r>
            <a:r>
              <a:rPr lang="en-US" altLang="en-US" sz="2400" kern="1200" dirty="0" smtClean="0">
                <a:solidFill>
                  <a:srgbClr val="000000"/>
                </a:solidFill>
                <a:latin typeface="Arial (Body)"/>
              </a:rPr>
              <a:t>then</a:t>
            </a:r>
            <a:endParaRPr lang="en-US" altLang="en-US" sz="2400" b="1" dirty="0" smtClean="0">
              <a:solidFill>
                <a:schemeClr val="tx1"/>
              </a:solidFill>
              <a:latin typeface="Arial (Body)"/>
            </a:endParaRPr>
          </a:p>
        </p:txBody>
      </p:sp>
      <p:sp>
        <p:nvSpPr>
          <p:cNvPr id="4" name="Text Placeholder 3"/>
          <p:cNvSpPr>
            <a:spLocks noGrp="1"/>
          </p:cNvSpPr>
          <p:nvPr>
            <p:ph type="body" idx="2"/>
          </p:nvPr>
        </p:nvSpPr>
        <p:spPr>
          <a:xfrm>
            <a:off x="457200" y="2468880"/>
            <a:ext cx="8229600" cy="3810000"/>
          </a:xfrm>
        </p:spPr>
        <p:txBody>
          <a:bodyPr/>
          <a:lstStyle/>
          <a:p>
            <a:pPr marL="457200" lvl="3" indent="0" fontAlgn="base">
              <a:spcAft>
                <a:spcPct val="0"/>
              </a:spcAft>
              <a:buNone/>
            </a:pPr>
            <a:r>
              <a:rPr lang="en-US" altLang="en-US" sz="2400" b="1" dirty="0">
                <a:solidFill>
                  <a:schemeClr val="tx1"/>
                </a:solidFill>
                <a:latin typeface="Arial (Body)"/>
              </a:rPr>
              <a:t>While student counter is less than or equal to 10</a:t>
            </a:r>
            <a:endParaRPr lang="en-US" altLang="en-US" sz="2400" b="1" kern="1200" dirty="0">
              <a:solidFill>
                <a:schemeClr val="tx1"/>
              </a:solidFill>
              <a:latin typeface="Arial (Body)"/>
            </a:endParaRPr>
          </a:p>
          <a:p>
            <a:pPr marL="914400" lvl="3" indent="0" fontAlgn="base">
              <a:spcAft>
                <a:spcPct val="0"/>
              </a:spcAft>
              <a:buNone/>
            </a:pPr>
            <a:r>
              <a:rPr lang="en-US" altLang="en-US" sz="2400" b="1" kern="1200" dirty="0">
                <a:solidFill>
                  <a:schemeClr val="tx1"/>
                </a:solidFill>
                <a:latin typeface="Arial (Body)"/>
              </a:rPr>
              <a:t>Prompt the user to enter the next exam result</a:t>
            </a:r>
          </a:p>
          <a:p>
            <a:pPr marL="914400" lvl="3" indent="0" fontAlgn="base">
              <a:spcAft>
                <a:spcPct val="0"/>
              </a:spcAft>
              <a:buNone/>
            </a:pPr>
            <a:r>
              <a:rPr lang="en-US" altLang="en-US" sz="2400" b="1" kern="1200" dirty="0">
                <a:solidFill>
                  <a:schemeClr val="tx1"/>
                </a:solidFill>
                <a:latin typeface="Arial (Body)"/>
              </a:rPr>
              <a:t>Input the next exam result</a:t>
            </a:r>
          </a:p>
          <a:p>
            <a:pPr marL="457200" lvl="3" indent="441325" fontAlgn="base">
              <a:spcBef>
                <a:spcPts val="1500"/>
              </a:spcBef>
              <a:spcAft>
                <a:spcPct val="0"/>
              </a:spcAft>
              <a:buNone/>
            </a:pPr>
            <a:r>
              <a:rPr lang="en-US" altLang="en-US" sz="2400" b="1" kern="1200" dirty="0">
                <a:solidFill>
                  <a:schemeClr val="tx1"/>
                </a:solidFill>
                <a:latin typeface="Arial (Body)"/>
              </a:rPr>
              <a:t>If the student passed</a:t>
            </a:r>
          </a:p>
          <a:p>
            <a:pPr marL="457200" lvl="3" indent="974725" fontAlgn="base">
              <a:spcAft>
                <a:spcPct val="0"/>
              </a:spcAft>
              <a:buNone/>
            </a:pPr>
            <a:r>
              <a:rPr lang="en-US" altLang="en-US" sz="2400" b="1" kern="1200" dirty="0" smtClean="0">
                <a:solidFill>
                  <a:schemeClr val="tx1"/>
                </a:solidFill>
                <a:latin typeface="Arial (Body)"/>
              </a:rPr>
              <a:t>Add </a:t>
            </a:r>
            <a:r>
              <a:rPr lang="en-US" altLang="en-US" sz="2400" b="1" kern="1200" dirty="0">
                <a:solidFill>
                  <a:schemeClr val="tx1"/>
                </a:solidFill>
                <a:latin typeface="Arial (Body)"/>
              </a:rPr>
              <a:t>one to passes</a:t>
            </a:r>
          </a:p>
          <a:p>
            <a:pPr marL="457200" lvl="3" indent="533400" fontAlgn="base">
              <a:spcAft>
                <a:spcPct val="0"/>
              </a:spcAft>
              <a:buNone/>
            </a:pPr>
            <a:r>
              <a:rPr lang="en-US" altLang="en-US" sz="2400" b="1" kern="1200" dirty="0" smtClean="0">
                <a:solidFill>
                  <a:schemeClr val="tx1"/>
                </a:solidFill>
                <a:latin typeface="Arial (Body)"/>
              </a:rPr>
              <a:t>Else</a:t>
            </a:r>
            <a:endParaRPr lang="en-US" altLang="en-US" sz="2400" b="1" kern="1200" dirty="0">
              <a:solidFill>
                <a:schemeClr val="tx1"/>
              </a:solidFill>
              <a:latin typeface="Arial (Body)"/>
            </a:endParaRPr>
          </a:p>
          <a:p>
            <a:pPr marL="914400" lvl="3" indent="517525" fontAlgn="base">
              <a:spcAft>
                <a:spcPct val="0"/>
              </a:spcAft>
              <a:buNone/>
            </a:pPr>
            <a:r>
              <a:rPr lang="en-US" altLang="en-US" sz="2400" b="1" kern="1200" dirty="0" smtClean="0">
                <a:solidFill>
                  <a:schemeClr val="tx1"/>
                </a:solidFill>
                <a:latin typeface="Arial (Body)"/>
              </a:rPr>
              <a:t>Add </a:t>
            </a:r>
            <a:r>
              <a:rPr lang="en-US" altLang="en-US" sz="2400" b="1" kern="1200" dirty="0">
                <a:solidFill>
                  <a:schemeClr val="tx1"/>
                </a:solidFill>
                <a:latin typeface="Arial (Body)"/>
              </a:rPr>
              <a:t>one to failures</a:t>
            </a:r>
          </a:p>
          <a:p>
            <a:pPr marL="457200" lvl="3" indent="533400" fontAlgn="base">
              <a:spcBef>
                <a:spcPts val="1500"/>
              </a:spcBef>
              <a:spcAft>
                <a:spcPct val="0"/>
              </a:spcAft>
              <a:buNone/>
            </a:pPr>
            <a:r>
              <a:rPr lang="en-US" altLang="en-US" sz="2400" b="1" kern="1200" dirty="0" smtClean="0">
                <a:solidFill>
                  <a:schemeClr val="tx1"/>
                </a:solidFill>
                <a:latin typeface="Arial (Body)"/>
              </a:rPr>
              <a:t>Add </a:t>
            </a:r>
            <a:r>
              <a:rPr lang="en-US" altLang="en-US" sz="2400" b="1" kern="1200" dirty="0">
                <a:solidFill>
                  <a:schemeClr val="tx1"/>
                </a:solidFill>
                <a:latin typeface="Arial (Body)"/>
              </a:rPr>
              <a:t>one to student </a:t>
            </a:r>
            <a:r>
              <a:rPr lang="en-US" altLang="en-US" sz="2400" b="1" kern="1200" dirty="0" smtClean="0">
                <a:solidFill>
                  <a:schemeClr val="tx1"/>
                </a:solidFill>
                <a:latin typeface="Arial (Body)"/>
              </a:rPr>
              <a:t>counter</a:t>
            </a:r>
            <a:endParaRPr lang="en-US" altLang="en-US" sz="2400" b="1" kern="1200" dirty="0">
              <a:solidFill>
                <a:schemeClr val="tx1"/>
              </a:solidFill>
              <a:latin typeface="Arial (Body)"/>
            </a:endParaRPr>
          </a:p>
        </p:txBody>
      </p:sp>
    </p:spTree>
    <p:extLst>
      <p:ext uri="{BB962C8B-B14F-4D97-AF65-F5344CB8AC3E}">
        <p14:creationId xmlns:p14="http://schemas.microsoft.com/office/powerpoint/2010/main" val="11253382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4.11.4 Top-Down Stepwise Refinement: Second Refinement </a:t>
            </a:r>
            <a:r>
              <a:rPr lang="en-US" sz="2000" b="0" kern="1200" dirty="0" smtClean="0">
                <a:latin typeface="Times New Roman" panose="02020603050405020304" pitchFamily="18" charset="0"/>
              </a:rPr>
              <a:t>(4 </a:t>
            </a:r>
            <a:r>
              <a:rPr lang="en-US" sz="2000" b="0" kern="1200" dirty="0">
                <a:latin typeface="Times New Roman" panose="02020603050405020304" pitchFamily="18" charset="0"/>
              </a:rPr>
              <a:t>of </a:t>
            </a:r>
            <a:r>
              <a:rPr lang="en-US" sz="2000" b="0" kern="1200" dirty="0" smtClean="0">
                <a:latin typeface="Times New Roman" panose="02020603050405020304" pitchFamily="18" charset="0"/>
              </a:rPr>
              <a:t>4)</a:t>
            </a:r>
            <a:endParaRPr lang="en-US" dirty="0"/>
          </a:p>
        </p:txBody>
      </p:sp>
      <p:sp>
        <p:nvSpPr>
          <p:cNvPr id="3" name="Text Placeholder 2"/>
          <p:cNvSpPr>
            <a:spLocks noGrp="1"/>
          </p:cNvSpPr>
          <p:nvPr>
            <p:ph type="body" idx="1"/>
          </p:nvPr>
        </p:nvSpPr>
        <p:spPr/>
        <p:txBody>
          <a:bodyPr/>
          <a:lstStyle/>
          <a:p>
            <a:r>
              <a:rPr lang="en-US" altLang="en-US" sz="2400" kern="1200" dirty="0">
                <a:solidFill>
                  <a:srgbClr val="000000"/>
                </a:solidFill>
                <a:latin typeface="Arial (Body)"/>
              </a:rPr>
              <a:t>The pseudocode </a:t>
            </a:r>
            <a:r>
              <a:rPr lang="en-US" altLang="en-US" sz="2400" kern="1200" dirty="0" smtClean="0">
                <a:solidFill>
                  <a:srgbClr val="000000"/>
                </a:solidFill>
                <a:latin typeface="Arial (Body)"/>
              </a:rPr>
              <a:t>statement</a:t>
            </a:r>
            <a:endParaRPr lang="en-US" altLang="en-US" sz="2400" kern="1200" dirty="0">
              <a:solidFill>
                <a:srgbClr val="000000"/>
              </a:solidFill>
              <a:latin typeface="Arial (Body)"/>
            </a:endParaRPr>
          </a:p>
        </p:txBody>
      </p:sp>
      <p:sp>
        <p:nvSpPr>
          <p:cNvPr id="4" name="Content Placeholder 3"/>
          <p:cNvSpPr>
            <a:spLocks noGrp="1"/>
          </p:cNvSpPr>
          <p:nvPr>
            <p:ph sz="quarter" idx="13"/>
          </p:nvPr>
        </p:nvSpPr>
        <p:spPr>
          <a:xfrm>
            <a:off x="457200" y="2110422"/>
            <a:ext cx="8229600" cy="859155"/>
          </a:xfrm>
        </p:spPr>
        <p:txBody>
          <a:bodyPr/>
          <a:lstStyle/>
          <a:p>
            <a:pPr marL="255600" indent="0">
              <a:buNone/>
            </a:pPr>
            <a:r>
              <a:rPr lang="en-US" altLang="en-US" sz="2400" b="1" kern="1200" dirty="0">
                <a:solidFill>
                  <a:srgbClr val="000000"/>
                </a:solidFill>
                <a:latin typeface="Arial (Body)"/>
              </a:rPr>
              <a:t>Print a summary of the exam results and decide whether bonus should be </a:t>
            </a:r>
            <a:r>
              <a:rPr lang="en-US" altLang="en-US" sz="2400" b="1" kern="1200" dirty="0" smtClean="0">
                <a:solidFill>
                  <a:srgbClr val="000000"/>
                </a:solidFill>
                <a:latin typeface="Arial (Body)"/>
              </a:rPr>
              <a:t>paid</a:t>
            </a:r>
            <a:endParaRPr lang="en-US" altLang="en-US" sz="2400" b="1" kern="1200" dirty="0">
              <a:solidFill>
                <a:srgbClr val="000000"/>
              </a:solidFill>
              <a:latin typeface="Arial (Body)"/>
            </a:endParaRPr>
          </a:p>
        </p:txBody>
      </p:sp>
      <p:sp>
        <p:nvSpPr>
          <p:cNvPr id="5" name="Content Placeholder 4"/>
          <p:cNvSpPr>
            <a:spLocks noGrp="1"/>
          </p:cNvSpPr>
          <p:nvPr>
            <p:ph sz="quarter" idx="14"/>
          </p:nvPr>
        </p:nvSpPr>
        <p:spPr>
          <a:xfrm>
            <a:off x="457200" y="3017520"/>
            <a:ext cx="8232775" cy="424498"/>
          </a:xfrm>
        </p:spPr>
        <p:txBody>
          <a:bodyPr/>
          <a:lstStyle/>
          <a:p>
            <a:r>
              <a:rPr lang="en-US" altLang="en-US" sz="2400" kern="1200" dirty="0">
                <a:solidFill>
                  <a:srgbClr val="000000"/>
                </a:solidFill>
                <a:latin typeface="Arial (Body)"/>
              </a:rPr>
              <a:t>can be refined as follows</a:t>
            </a:r>
            <a:r>
              <a:rPr lang="en-US" altLang="en-US" sz="2400" kern="1200" dirty="0" smtClean="0">
                <a:solidFill>
                  <a:srgbClr val="000000"/>
                </a:solidFill>
                <a:latin typeface="Arial (Body)"/>
              </a:rPr>
              <a:t>:</a:t>
            </a:r>
            <a:endParaRPr lang="en-US" altLang="en-US" sz="2400" kern="1200" dirty="0">
              <a:solidFill>
                <a:srgbClr val="000000"/>
              </a:solidFill>
              <a:latin typeface="Arial (Body)"/>
            </a:endParaRPr>
          </a:p>
        </p:txBody>
      </p:sp>
      <p:sp>
        <p:nvSpPr>
          <p:cNvPr id="6" name="Content Placeholder 5"/>
          <p:cNvSpPr>
            <a:spLocks noGrp="1"/>
          </p:cNvSpPr>
          <p:nvPr>
            <p:ph sz="quarter" idx="15"/>
          </p:nvPr>
        </p:nvSpPr>
        <p:spPr>
          <a:xfrm>
            <a:off x="457200" y="3550920"/>
            <a:ext cx="8229600" cy="2362200"/>
          </a:xfrm>
        </p:spPr>
        <p:txBody>
          <a:bodyPr/>
          <a:lstStyle/>
          <a:p>
            <a:pPr marL="457200" lvl="3" indent="0" fontAlgn="base">
              <a:spcAft>
                <a:spcPct val="0"/>
              </a:spcAft>
              <a:buNone/>
            </a:pPr>
            <a:r>
              <a:rPr lang="en-US" altLang="en-US" sz="2400" b="1" kern="1200" dirty="0">
                <a:solidFill>
                  <a:srgbClr val="000000"/>
                </a:solidFill>
                <a:latin typeface="Arial (Body)"/>
              </a:rPr>
              <a:t>Print the number of passes</a:t>
            </a:r>
          </a:p>
          <a:p>
            <a:pPr marL="457200" lvl="3" indent="0" fontAlgn="base">
              <a:spcAft>
                <a:spcPct val="0"/>
              </a:spcAft>
              <a:buNone/>
            </a:pPr>
            <a:r>
              <a:rPr lang="en-US" altLang="en-US" sz="2400" b="1" kern="1200" dirty="0">
                <a:solidFill>
                  <a:srgbClr val="000000"/>
                </a:solidFill>
                <a:latin typeface="Arial (Body)"/>
              </a:rPr>
              <a:t>Print the number of failures</a:t>
            </a:r>
            <a:endParaRPr lang="en-US" altLang="en-US" sz="2400" i="1" kern="1200" dirty="0">
              <a:solidFill>
                <a:srgbClr val="000000"/>
              </a:solidFill>
              <a:latin typeface="Arial (Body)"/>
            </a:endParaRPr>
          </a:p>
          <a:p>
            <a:pPr marL="457200" lvl="3" indent="0" fontAlgn="base">
              <a:spcBef>
                <a:spcPts val="1500"/>
              </a:spcBef>
              <a:spcAft>
                <a:spcPct val="0"/>
              </a:spcAft>
              <a:buNone/>
            </a:pPr>
            <a:r>
              <a:rPr lang="en-US" altLang="en-US" sz="2400" b="1" kern="1200" dirty="0">
                <a:solidFill>
                  <a:srgbClr val="000000"/>
                </a:solidFill>
                <a:latin typeface="Arial (Body)"/>
              </a:rPr>
              <a:t>If more than eight students passed</a:t>
            </a:r>
          </a:p>
          <a:p>
            <a:pPr marL="914400" lvl="3" indent="0" fontAlgn="base">
              <a:spcAft>
                <a:spcPct val="0"/>
              </a:spcAft>
              <a:buNone/>
            </a:pPr>
            <a:r>
              <a:rPr lang="en-US" altLang="en-US" sz="2400" b="1" kern="1200" dirty="0">
                <a:solidFill>
                  <a:srgbClr val="000000"/>
                </a:solidFill>
                <a:latin typeface="Arial (Body)"/>
              </a:rPr>
              <a:t>Print “Bonus to instructor!”</a:t>
            </a:r>
          </a:p>
          <a:p>
            <a:pPr lvl="0" fontAlgn="base">
              <a:spcAft>
                <a:spcPct val="0"/>
              </a:spcAft>
              <a:buFont typeface="Arial" panose="020B0604020202020204" pitchFamily="34" charset="0"/>
              <a:buChar char="•"/>
            </a:pPr>
            <a:r>
              <a:rPr lang="en-US" altLang="en-US" sz="2400" kern="1200" dirty="0">
                <a:solidFill>
                  <a:srgbClr val="000000"/>
                </a:solidFill>
                <a:latin typeface="Arial (Body)"/>
              </a:rPr>
              <a:t>The complete second refinement appears in Figure 4.13</a:t>
            </a:r>
            <a:r>
              <a:rPr lang="en-US" altLang="en-US" sz="2400" kern="1200" dirty="0" smtClean="0">
                <a:solidFill>
                  <a:srgbClr val="000000"/>
                </a:solidFill>
                <a:latin typeface="Arial (Body)"/>
              </a:rPr>
              <a:t>.</a:t>
            </a:r>
            <a:endParaRPr lang="en-US" altLang="en-US" sz="2400" kern="1200" dirty="0">
              <a:solidFill>
                <a:srgbClr val="000000"/>
              </a:solidFill>
              <a:latin typeface="Arial (Body)"/>
            </a:endParaRPr>
          </a:p>
        </p:txBody>
      </p:sp>
    </p:spTree>
    <p:extLst>
      <p:ext uri="{BB962C8B-B14F-4D97-AF65-F5344CB8AC3E}">
        <p14:creationId xmlns:p14="http://schemas.microsoft.com/office/powerpoint/2010/main" val="23441512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tIns="91425" anchor="b">
            <a:spAutoFit/>
          </a:bodyPr>
          <a:lstStyle/>
          <a:p>
            <a:r>
              <a:rPr lang="en-IN" dirty="0"/>
              <a:t>Figure 4.13 Pseudocode for Examination-Results Problem</a:t>
            </a:r>
            <a:endParaRPr lang="en-US" dirty="0">
              <a:latin typeface="Times New Roman" panose="02020603050405020304" pitchFamily="18" charset="0"/>
            </a:endParaRPr>
          </a:p>
        </p:txBody>
      </p:sp>
      <p:pic>
        <p:nvPicPr>
          <p:cNvPr id="3" name="Picture 2" descr="Computer code has 20 lines. The lines read as follows. Line 1. Initialize passes to zero. Line 2. Initialize failures to zero. Line 3. Initialize student counter to one. Line 4. Blank. Line 5. While student counter is less than or equal to 10. Line 6, indented once. Prompt the user to enter the next exam result. Line 7, indented once. Input the next exam result. Line 8. Blank. Line 9, indented once. If the student passed. Line 10, indented twice. Add one to passes. Line 11, indented once. Else. Line 12, indented twice. Add one to failures. Line 13. Blank. Line 14, indented once. Add one to student counter. Line 15. Blank. Line 16. Print the number of passes. Line 17. Print the number of failures. Line 18. Blank. Line 19. If more than eight students passed. Line 20, indented once. Print double quote Bonus to instructor exclamation point double quote."/>
          <p:cNvPicPr>
            <a:picLocks noChangeAspect="1"/>
          </p:cNvPicPr>
          <p:nvPr/>
        </p:nvPicPr>
        <p:blipFill>
          <a:blip r:embed="rId2"/>
          <a:stretch>
            <a:fillRect/>
          </a:stretch>
        </p:blipFill>
        <p:spPr>
          <a:xfrm>
            <a:off x="1177915" y="1744024"/>
            <a:ext cx="6788170" cy="4248378"/>
          </a:xfrm>
          <a:prstGeom prst="rect">
            <a:avLst/>
          </a:prstGeom>
        </p:spPr>
      </p:pic>
    </p:spTree>
    <p:extLst>
      <p:ext uri="{BB962C8B-B14F-4D97-AF65-F5344CB8AC3E}">
        <p14:creationId xmlns:p14="http://schemas.microsoft.com/office/powerpoint/2010/main" val="23750817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4.11.6 Program That Implements the Pseudocode Algoritm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program that implements the pseudocode algorithm and two sample executions are shown in </a:t>
            </a:r>
            <a:r>
              <a:rPr lang="en-US" altLang="en-US" sz="2400" kern="1200" dirty="0" smtClean="0">
                <a:solidFill>
                  <a:srgbClr val="000000"/>
                </a:solidFill>
                <a:latin typeface="Arial (Body)"/>
                <a:ea typeface="+mn-ea"/>
                <a:cs typeface="+mn-cs"/>
              </a:rPr>
              <a:t>Figure 4.14</a:t>
            </a:r>
            <a:r>
              <a:rPr lang="en-US" altLang="en-US" sz="2400" kern="1200" dirty="0">
                <a:solidFill>
                  <a:srgbClr val="000000"/>
                </a:solidFill>
                <a:latin typeface="Arial (Body)"/>
                <a:ea typeface="+mn-ea"/>
                <a:cs typeface="+mn-cs"/>
              </a:rPr>
              <a:t>.</a:t>
            </a:r>
          </a:p>
        </p:txBody>
      </p:sp>
    </p:spTree>
    <p:extLst>
      <p:ext uri="{BB962C8B-B14F-4D97-AF65-F5344CB8AC3E}">
        <p14:creationId xmlns:p14="http://schemas.microsoft.com/office/powerpoint/2010/main" val="21113940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Error-Prevention Tip </a:t>
            </a:r>
            <a:r>
              <a:rPr lang="en-US" dirty="0" smtClean="0"/>
              <a:t>4.4</a:t>
            </a:r>
            <a:endParaRPr lang="en-US" dirty="0"/>
          </a:p>
        </p:txBody>
      </p:sp>
      <p:sp>
        <p:nvSpPr>
          <p:cNvPr id="5" name="Text Placeholder 4"/>
          <p:cNvSpPr>
            <a:spLocks noGrp="1"/>
          </p:cNvSpPr>
          <p:nvPr>
            <p:ph type="body" idx="1"/>
          </p:nvPr>
        </p:nvSpPr>
        <p:spPr/>
        <p:txBody>
          <a:bodyPr/>
          <a:lstStyle/>
          <a:p>
            <a:pPr marL="0" indent="0">
              <a:buNone/>
            </a:pPr>
            <a:r>
              <a:rPr lang="en-US" sz="2400" dirty="0" smtClean="0">
                <a:latin typeface="+mn-lt"/>
              </a:rPr>
              <a:t>Initializing </a:t>
            </a:r>
            <a:r>
              <a:rPr lang="en-US" sz="2400" dirty="0">
                <a:latin typeface="+mn-lt"/>
              </a:rPr>
              <a:t>local variables when they’re declared helps you avoid any compilation </a:t>
            </a:r>
            <a:r>
              <a:rPr lang="en-US" sz="2400" dirty="0" smtClean="0">
                <a:latin typeface="+mn-lt"/>
              </a:rPr>
              <a:t>warnings that </a:t>
            </a:r>
            <a:r>
              <a:rPr lang="en-US" sz="2400" dirty="0">
                <a:latin typeface="+mn-lt"/>
              </a:rPr>
              <a:t>might arise from attempts to use uninitialized variables and helps you avoid </a:t>
            </a:r>
            <a:r>
              <a:rPr lang="en-US" sz="2400" dirty="0" smtClean="0">
                <a:latin typeface="+mn-lt"/>
              </a:rPr>
              <a:t>logic errors </a:t>
            </a:r>
            <a:r>
              <a:rPr lang="en-US" sz="2400" dirty="0">
                <a:latin typeface="+mn-lt"/>
              </a:rPr>
              <a:t>from using uninitialized variables.</a:t>
            </a:r>
          </a:p>
        </p:txBody>
      </p:sp>
    </p:spTree>
    <p:extLst>
      <p:ext uri="{BB962C8B-B14F-4D97-AF65-F5344CB8AC3E}">
        <p14:creationId xmlns:p14="http://schemas.microsoft.com/office/powerpoint/2010/main" val="140308419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b"/>
          <a:lstStyle/>
          <a:p>
            <a:r>
              <a:rPr lang="en-IN" sz="3000" dirty="0"/>
              <a:t>Figure 4.14 Analysis of Examination Results Using Nested Control </a:t>
            </a:r>
            <a:r>
              <a:rPr lang="en-IN" sz="3000" dirty="0" smtClean="0"/>
              <a:t>Statements </a:t>
            </a:r>
            <a:r>
              <a:rPr lang="en-US" sz="2000" b="0" dirty="0" smtClean="0"/>
              <a:t>(1 of 3)</a:t>
            </a:r>
            <a:endParaRPr lang="en-US" sz="2000" b="0" dirty="0"/>
          </a:p>
        </p:txBody>
      </p:sp>
      <p:pic>
        <p:nvPicPr>
          <p:cNvPr id="6" name="Picture 5" descr="Computer code has 38 lines. The lines read as follows. Line 1. forward slash forward slash Fig period 4 period 14 colon Analysis period c p p. Line 2. forward slash forward slash Analysis of examination results using nested control statements period. Line 3. hash include left angle bracket i o stream right angle bracket. Line 4. using namespace s t d semicolon. Line 5. Blank. Line 6. i n t main left parenthesis right parenthesis left brace. Line 7, indented once. forward slash forward slash initializing variables in declarations. Line 8, indented once. unsigned i n t passes left brace 0 right brace semicolon. Line 9, indented once. unsigned i n t failures left brace 0 right brace semicolon. Line 10, indented once. unsigned i n t student Counter left brace 1 right brace semicolon. Lines 8 to 10 are highlighted. Line 11. Blank. Line 12, indented once. forward slash forward slash process 10 students using counter dash controlled loop. Line 13, indented once. while left parenthesis student Counter less than sign equals 10 right parenthesis left brace. Line 14, indented twice. forward slash forward slash prompt user for input and obtain value from user. Line 15, indented twice. c out left angle bracket left angle bracket double quote Enter result left parenthesis 1 equals pass comma 2 equals fail right parenthesis colon double quote semicolon. Line 16, indented twice. i n t result semicolon. Line 17, indented twice. c in right angle bracket right angle bracket result semicolon. Line 18. Blank. Line 19, indented twice. forward slash forward slash if incomplete line of code else is nested in the while statement. Line 20, indented twice. if left parenthesis result equals equals 1 right parenthesis left brace. Line 21, indented 3 times. passes equals passes plus 1 semicolon. Line 22, indented twice. right brace. Line 23, indented twice. else left brace. Line 24, indented 3 times. failures equals failures plus 1 semicolon. Line 25, indented twice. right brace. Lines 20 to 25 are highlighted. Line 26.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479" y="1728500"/>
            <a:ext cx="6265043" cy="4406841"/>
          </a:xfrm>
          <a:prstGeom prst="rect">
            <a:avLst/>
          </a:prstGeom>
        </p:spPr>
      </p:pic>
    </p:spTree>
    <p:extLst>
      <p:ext uri="{BB962C8B-B14F-4D97-AF65-F5344CB8AC3E}">
        <p14:creationId xmlns:p14="http://schemas.microsoft.com/office/powerpoint/2010/main" val="26907325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b"/>
          <a:lstStyle/>
          <a:p>
            <a:r>
              <a:rPr lang="en-IN" sz="3000" dirty="0"/>
              <a:t>Figure 4.14 Analysis of Examination Results Using Nested Control </a:t>
            </a:r>
            <a:r>
              <a:rPr lang="en-IN" sz="3000" dirty="0" smtClean="0"/>
              <a:t>Statements </a:t>
            </a:r>
            <a:r>
              <a:rPr lang="en-US" sz="2000" b="0" dirty="0" smtClean="0"/>
              <a:t>(2 of 3)</a:t>
            </a:r>
            <a:endParaRPr lang="en-US" sz="2000" b="0" dirty="0"/>
          </a:p>
        </p:txBody>
      </p:sp>
      <p:pic>
        <p:nvPicPr>
          <p:cNvPr id="2" name="Picture 1" descr="The code continues. Line 27, indented twice. forward slash forward slash increment student Counter so loop eventually terminates. Line 28, indented twice. student Counter equals student Counter plus 1 semicolon. Line 29, indented once. right brace. Line 30. Blank. Line 31, indented once. forward slash forward slash termination phase semicolon prepare and display results. Line 32, indented once. c out left angle bracket left angle bracket double quote Passed colon double quote left angle bracket left angle bracket passes left angle bracket left angle bracket double quote back slash n Failed colon double quote left angle bracket left angle bracket failures left angle bracket left angle bracket end l semicolon. Line 33. Blank. Line 34, indented once. forward slash forward slash determine whether more than 8 students passed. Line 35, indented once. if left parenthesis passes greater than sign 8 right parenthesis left brace. Line 36, indented twice. c out left angle bracket left angle bracket double quote Bonus to instructor exclamation point double quote left angle bracket left angle bracket end l semicolon. Line 37, indented once. right brace. Line 38.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665" y="2006556"/>
            <a:ext cx="7388671" cy="2844887"/>
          </a:xfrm>
          <a:prstGeom prst="rect">
            <a:avLst/>
          </a:prstGeom>
        </p:spPr>
      </p:pic>
    </p:spTree>
    <p:extLst>
      <p:ext uri="{BB962C8B-B14F-4D97-AF65-F5344CB8AC3E}">
        <p14:creationId xmlns:p14="http://schemas.microsoft.com/office/powerpoint/2010/main" val="152296037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b"/>
          <a:lstStyle/>
          <a:p>
            <a:r>
              <a:rPr lang="en-IN" sz="3000" dirty="0"/>
              <a:t>Figure 4.14 Analysis of Examination Results Using Nested Control </a:t>
            </a:r>
            <a:r>
              <a:rPr lang="en-IN" sz="3000" dirty="0" smtClean="0"/>
              <a:t>Statements </a:t>
            </a:r>
            <a:r>
              <a:rPr lang="en-US" sz="2000" b="0" dirty="0" smtClean="0"/>
              <a:t>(3 of 3)</a:t>
            </a:r>
            <a:endParaRPr lang="en-US" sz="2000" b="0" dirty="0"/>
          </a:p>
        </p:txBody>
      </p:sp>
      <p:pic>
        <p:nvPicPr>
          <p:cNvPr id="6" name="Picture 5" descr="Two computer code outputs. The first computer code output has 13 lines. The lines read as follows. Line 1. Enter result left parenthesis 1 equals pass comma 2 equals fail right parenthesis colon 1. Line 2. Enter result left parenthesis 1 equals pass comma 2 equals fail right parenthesis colon 2. Line 3. Enter result left parenthesis 1 equals pass comma 2 equals fail right parenthesis colon 1. Line 4. Enter result left parenthesis 1 equals pass comma 2 equals fail right parenthesis colon 1. Line 5. Enter result left parenthesis 1 equals pass comma 2 equals fail right parenthesis colon 1. Line 6. Enter result left parenthesis 1 equals pass comma 2 equals fail right parenthesis colon 1. Line 7. Enter result left parenthesis 1 equals pass comma 2 equals fail right parenthesis colon 1. Line 8. Enter result left parenthesis 1 equals pass comma 2 equals fail right parenthesis colon 1. Line 9. Enter result left parenthesis 1 equals pass comma 2 equals fail right parenthesis colon 1. Line 10. Enter result left parenthesis 1 equals pass comma 2 equals fail right parenthesis colon 1. Line 11. Passed colon 9. Line 12. Failed colon 1. Line 13. Bonus to instructor exclamation point. The second computer code output has 12 lines. The lines read as follows. Line 1. Enter result left parenthesis 1 equals pass comma 2 equals fail right parenthesis colon 1. Line 2. Enter result left parenthesis 1 equals pass comma 2 equals fail right parenthesis colon 2. Line 3. Enter result left parenthesis 1 equals pass comma 2 equals fail right parenthesis colon 1. Line 4. Enter result left parenthesis 1 equals pass comma 2 equals fail right parenthesis colon 2. Line 5. Enter result left parenthesis 1 equals pass comma 2 equals fail right parenthesis colon 1. Line 6. Enter result left parenthesis 1 equals pass comma 2 equals fail right parenthesis colon 2. Line 7. Enter result left parenthesis 1 equals pass comma 2 equals fail right parenthesis colon 2. Line 8. Enter result left parenthesis 1 equals pass comma 2 equals fail right parenthesis colon 1. Line 9. Enter result left parenthesis 1 equals pass comma 2 equals fail right parenthesis colon 1. Line 10. Enter result left parenthesis 1 equals pass comma 2 equals fail right parenthesis colon 1. Line 11. Passed colon 6. Line 12. Failed colo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251" y="1770108"/>
            <a:ext cx="4893497" cy="3774985"/>
          </a:xfrm>
          <a:prstGeom prst="rect">
            <a:avLst/>
          </a:prstGeom>
        </p:spPr>
      </p:pic>
    </p:spTree>
    <p:extLst>
      <p:ext uri="{BB962C8B-B14F-4D97-AF65-F5344CB8AC3E}">
        <p14:creationId xmlns:p14="http://schemas.microsoft.com/office/powerpoint/2010/main" val="109413343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4.11.6 Program That Implements the Pseudocode Algoritm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2365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a:t>
            </a:r>
            <a:r>
              <a:rPr lang="en-US" altLang="en-US" sz="2400" kern="1200" dirty="0">
                <a:solidFill>
                  <a:srgbClr val="000000"/>
                </a:solidFill>
                <a:latin typeface="Consolas" panose="020B0609020204030204" pitchFamily="49" charset="0"/>
                <a:ea typeface="+mn-ea"/>
                <a:cs typeface="+mn-cs"/>
              </a:rPr>
              <a:t>if…else</a:t>
            </a:r>
            <a:r>
              <a:rPr lang="en-US" altLang="en-US" sz="2400" kern="1200" dirty="0">
                <a:solidFill>
                  <a:srgbClr val="000000"/>
                </a:solidFill>
                <a:latin typeface="Arial (Body)"/>
                <a:ea typeface="+mn-ea"/>
                <a:cs typeface="+mn-cs"/>
              </a:rPr>
              <a:t> statement for processing each result is nested in the </a:t>
            </a:r>
            <a:r>
              <a:rPr lang="en-US" altLang="en-US" sz="2400" kern="1200" dirty="0">
                <a:solidFill>
                  <a:srgbClr val="000000"/>
                </a:solidFill>
                <a:latin typeface="Consolas" panose="020B0609020204030204" pitchFamily="49" charset="0"/>
                <a:ea typeface="+mn-ea"/>
                <a:cs typeface="+mn-cs"/>
              </a:rPr>
              <a:t>while</a:t>
            </a:r>
            <a:r>
              <a:rPr lang="en-US" altLang="en-US" sz="2400" kern="1200" dirty="0">
                <a:solidFill>
                  <a:srgbClr val="000000"/>
                </a:solidFill>
                <a:latin typeface="Arial (Body)"/>
                <a:ea typeface="+mn-ea"/>
                <a:cs typeface="+mn-cs"/>
              </a:rPr>
              <a:t> statement.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a:t>
            </a:r>
            <a:r>
              <a:rPr lang="en-US" altLang="en-US" sz="2400" kern="1200" dirty="0">
                <a:solidFill>
                  <a:srgbClr val="000000"/>
                </a:solidFill>
                <a:latin typeface="Consolas" panose="020B0609020204030204" pitchFamily="49" charset="0"/>
                <a:ea typeface="+mn-ea"/>
                <a:cs typeface="+mn-cs"/>
              </a:rPr>
              <a:t>if</a:t>
            </a:r>
            <a:r>
              <a:rPr lang="en-US" altLang="en-US" sz="2400" kern="1200" dirty="0">
                <a:solidFill>
                  <a:srgbClr val="000000"/>
                </a:solidFill>
                <a:latin typeface="Arial (Body)"/>
                <a:ea typeface="+mn-ea"/>
                <a:cs typeface="+mn-cs"/>
              </a:rPr>
              <a:t> statement after the loop determines whether more than eight students passed the exam and, if so, outputs the message </a:t>
            </a:r>
            <a:r>
              <a:rPr lang="en-US" altLang="en-US" sz="2400" kern="1200" dirty="0">
                <a:solidFill>
                  <a:srgbClr val="000000"/>
                </a:solidFill>
                <a:latin typeface="Consolas" panose="020B0609020204030204" pitchFamily="49" charset="0"/>
                <a:ea typeface="+mn-ea"/>
                <a:cs typeface="+mn-cs"/>
              </a:rPr>
              <a:t>"Bonus to instructor!"</a:t>
            </a:r>
            <a:r>
              <a:rPr lang="en-US" altLang="en-US" sz="2400" kern="1200" dirty="0">
                <a:solidFill>
                  <a:srgbClr val="000000"/>
                </a:solidFill>
                <a:latin typeface="+mn-lt"/>
                <a:ea typeface="+mn-ea"/>
                <a:cs typeface="+mn-cs"/>
              </a:rPr>
              <a:t>.</a:t>
            </a:r>
          </a:p>
        </p:txBody>
      </p:sp>
    </p:spTree>
    <p:extLst>
      <p:ext uri="{BB962C8B-B14F-4D97-AF65-F5344CB8AC3E}">
        <p14:creationId xmlns:p14="http://schemas.microsoft.com/office/powerpoint/2010/main" val="378957713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4.11.7 Preventing Narrowing Conversions with List Initialization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4" name="Content Placeholder 3"/>
          <p:cNvSpPr>
            <a:spLocks noGrp="1"/>
          </p:cNvSpPr>
          <p:nvPr>
            <p:ph idx="1"/>
          </p:nvPr>
        </p:nvSpPr>
        <p:spPr>
          <a:xfrm>
            <a:off x="457200" y="1600200"/>
            <a:ext cx="8229600" cy="533400"/>
          </a:xfrm>
        </p:spPr>
        <p:txBody>
          <a:bodyPr/>
          <a:lstStyle/>
          <a:p>
            <a:pPr indent="-255600"/>
            <a:r>
              <a:rPr lang="en-US" sz="2400" dirty="0">
                <a:solidFill>
                  <a:srgbClr val="000000"/>
                </a:solidFill>
                <a:latin typeface="Arial (Body)"/>
              </a:rPr>
              <a:t>Consider from </a:t>
            </a:r>
            <a:r>
              <a:rPr lang="en-US" sz="2400" dirty="0" smtClean="0">
                <a:solidFill>
                  <a:srgbClr val="000000"/>
                </a:solidFill>
                <a:latin typeface="Arial (Body)"/>
              </a:rPr>
              <a:t>Figure 4.14</a:t>
            </a:r>
            <a:endParaRPr lang="en-US" sz="2400" dirty="0">
              <a:solidFill>
                <a:srgbClr val="000000"/>
              </a:solidFill>
              <a:latin typeface="Arial (Body)"/>
            </a:endParaRPr>
          </a:p>
        </p:txBody>
      </p:sp>
      <p:pic>
        <p:nvPicPr>
          <p:cNvPr id="7" name="Picture 6" descr="Computer code reads, unsigned i n t student Counter left brace 1 right brace semicolon."/>
          <p:cNvPicPr>
            <a:picLocks noChangeAspect="1"/>
          </p:cNvPicPr>
          <p:nvPr/>
        </p:nvPicPr>
        <p:blipFill>
          <a:blip r:embed="rId2"/>
          <a:stretch>
            <a:fillRect/>
          </a:stretch>
        </p:blipFill>
        <p:spPr>
          <a:xfrm>
            <a:off x="1383550" y="2166949"/>
            <a:ext cx="5584420" cy="640135"/>
          </a:xfrm>
          <a:prstGeom prst="rect">
            <a:avLst/>
          </a:prstGeom>
        </p:spPr>
      </p:pic>
      <p:sp>
        <p:nvSpPr>
          <p:cNvPr id="5" name="Content Placeholder 4"/>
          <p:cNvSpPr>
            <a:spLocks noGrp="1"/>
          </p:cNvSpPr>
          <p:nvPr>
            <p:ph idx="13"/>
          </p:nvPr>
        </p:nvSpPr>
        <p:spPr>
          <a:xfrm>
            <a:off x="473720" y="2807083"/>
            <a:ext cx="8229600" cy="566749"/>
          </a:xfrm>
        </p:spPr>
        <p:txBody>
          <a:bodyPr/>
          <a:lstStyle/>
          <a:p>
            <a:pPr indent="-255600"/>
            <a:r>
              <a:rPr lang="en-US" sz="2400" dirty="0">
                <a:solidFill>
                  <a:srgbClr val="000000"/>
                </a:solidFill>
                <a:latin typeface="Arial (Body)"/>
              </a:rPr>
              <a:t>Can also write </a:t>
            </a:r>
            <a:r>
              <a:rPr lang="en-US" sz="2400" dirty="0" smtClean="0">
                <a:solidFill>
                  <a:srgbClr val="000000"/>
                </a:solidFill>
                <a:latin typeface="Arial (Body)"/>
              </a:rPr>
              <a:t>as</a:t>
            </a:r>
            <a:endParaRPr lang="en-US" sz="2400" dirty="0">
              <a:solidFill>
                <a:srgbClr val="000000"/>
              </a:solidFill>
              <a:latin typeface="Arial (Body)"/>
            </a:endParaRPr>
          </a:p>
        </p:txBody>
      </p:sp>
      <p:pic>
        <p:nvPicPr>
          <p:cNvPr id="9" name="Picture 8" descr="Computer code reads, unsigned i n t student Counter equals left brace 1 right brace semicolon."/>
          <p:cNvPicPr>
            <a:picLocks noChangeAspect="1"/>
          </p:cNvPicPr>
          <p:nvPr/>
        </p:nvPicPr>
        <p:blipFill>
          <a:blip r:embed="rId3"/>
          <a:stretch>
            <a:fillRect/>
          </a:stretch>
        </p:blipFill>
        <p:spPr>
          <a:xfrm>
            <a:off x="1383550" y="3373833"/>
            <a:ext cx="6090432" cy="640135"/>
          </a:xfrm>
          <a:prstGeom prst="rect">
            <a:avLst/>
          </a:prstGeom>
        </p:spPr>
      </p:pic>
      <p:sp>
        <p:nvSpPr>
          <p:cNvPr id="6" name="Content Placeholder 5"/>
          <p:cNvSpPr>
            <a:spLocks noGrp="1"/>
          </p:cNvSpPr>
          <p:nvPr>
            <p:ph idx="14"/>
          </p:nvPr>
        </p:nvSpPr>
        <p:spPr>
          <a:xfrm>
            <a:off x="473720" y="4013968"/>
            <a:ext cx="8229600" cy="558032"/>
          </a:xfrm>
        </p:spPr>
        <p:txBody>
          <a:bodyPr/>
          <a:lstStyle/>
          <a:p>
            <a:pPr indent="-255600"/>
            <a:r>
              <a:rPr lang="en-US" sz="2400" dirty="0" smtClean="0">
                <a:solidFill>
                  <a:srgbClr val="000000"/>
                </a:solidFill>
                <a:latin typeface="Arial (Body)"/>
              </a:rPr>
              <a:t>or</a:t>
            </a:r>
            <a:endParaRPr lang="en-US" sz="2400" dirty="0">
              <a:solidFill>
                <a:srgbClr val="000000"/>
              </a:solidFill>
              <a:latin typeface="Arial (Body)"/>
            </a:endParaRPr>
          </a:p>
        </p:txBody>
      </p:sp>
      <p:pic>
        <p:nvPicPr>
          <p:cNvPr id="10" name="Picture 9" descr="Computer code reads, unsigned i n t student Counter equals 1 semicolon."/>
          <p:cNvPicPr>
            <a:picLocks noChangeAspect="1"/>
          </p:cNvPicPr>
          <p:nvPr/>
        </p:nvPicPr>
        <p:blipFill>
          <a:blip r:embed="rId4"/>
          <a:stretch>
            <a:fillRect/>
          </a:stretch>
        </p:blipFill>
        <p:spPr>
          <a:xfrm>
            <a:off x="1383550" y="4539008"/>
            <a:ext cx="5749026" cy="640135"/>
          </a:xfrm>
          <a:prstGeom prst="rect">
            <a:avLst/>
          </a:prstGeom>
        </p:spPr>
      </p:pic>
    </p:spTree>
    <p:extLst>
      <p:ext uri="{BB962C8B-B14F-4D97-AF65-F5344CB8AC3E}">
        <p14:creationId xmlns:p14="http://schemas.microsoft.com/office/powerpoint/2010/main" val="62904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4.3 Pseudocode </a:t>
            </a:r>
            <a:r>
              <a:rPr lang="en-US" sz="2000" b="0" kern="1200" dirty="0" smtClean="0">
                <a:latin typeface="Times New Roman" panose="02020603050405020304" pitchFamily="18" charset="0"/>
              </a:rPr>
              <a:t>(2 </a:t>
            </a:r>
            <a:r>
              <a:rPr lang="en-US" sz="2000" b="0" kern="1200" dirty="0">
                <a:latin typeface="Times New Roman" panose="02020603050405020304" pitchFamily="18" charset="0"/>
              </a:rPr>
              <a:t>of 2)</a:t>
            </a:r>
            <a:endParaRPr lang="en-US" dirty="0"/>
          </a:p>
        </p:txBody>
      </p:sp>
      <p:sp>
        <p:nvSpPr>
          <p:cNvPr id="3" name="Text Placeholder 2"/>
          <p:cNvSpPr>
            <a:spLocks noGrp="1"/>
          </p:cNvSpPr>
          <p:nvPr>
            <p:ph type="body" idx="1"/>
          </p:nvPr>
        </p:nvSpPr>
        <p:spPr/>
        <p:txBody>
          <a:bodyPr/>
          <a:lstStyle/>
          <a:p>
            <a:pPr marL="255651" lvl="0" indent="-255651" fontAlgn="base">
              <a:spcAft>
                <a:spcPct val="0"/>
              </a:spcAft>
              <a:tabLst/>
            </a:pPr>
            <a:r>
              <a:rPr lang="en-US" altLang="en-US" sz="2400" kern="1200" dirty="0">
                <a:solidFill>
                  <a:srgbClr val="000000"/>
                </a:solidFill>
                <a:latin typeface="Arial (Body)"/>
              </a:rPr>
              <a:t>Normally describes only </a:t>
            </a:r>
            <a:r>
              <a:rPr lang="en-US" altLang="en-US" sz="2400" b="1" kern="1200" dirty="0">
                <a:solidFill>
                  <a:srgbClr val="000000"/>
                </a:solidFill>
                <a:latin typeface="Arial (Body)"/>
              </a:rPr>
              <a:t>executable statements.</a:t>
            </a:r>
          </a:p>
          <a:p>
            <a:pPr marL="255651" lvl="0" indent="-255651" fontAlgn="base">
              <a:spcAft>
                <a:spcPct val="0"/>
              </a:spcAft>
              <a:tabLst/>
            </a:pPr>
            <a:r>
              <a:rPr lang="en-US" altLang="en-US" sz="2400" kern="1200" dirty="0">
                <a:solidFill>
                  <a:srgbClr val="000000"/>
                </a:solidFill>
                <a:latin typeface="Arial (Body)"/>
              </a:rPr>
              <a:t>Declarations (that do not have initializers or do not involve constructor calls) are not executable statements.</a:t>
            </a:r>
          </a:p>
          <a:p>
            <a:pPr marL="255651" lvl="0" indent="-255651" fontAlgn="base">
              <a:spcAft>
                <a:spcPct val="0"/>
              </a:spcAft>
              <a:tabLst/>
            </a:pPr>
            <a:r>
              <a:rPr lang="en-US" altLang="en-US" sz="2400" kern="1200" dirty="0" smtClean="0">
                <a:solidFill>
                  <a:srgbClr val="000000"/>
                </a:solidFill>
                <a:latin typeface="Arial (Body)"/>
              </a:rPr>
              <a:t>Figure 4.1 </a:t>
            </a:r>
            <a:r>
              <a:rPr lang="en-US" altLang="en-US" sz="2400" kern="1200" dirty="0">
                <a:solidFill>
                  <a:srgbClr val="000000"/>
                </a:solidFill>
                <a:latin typeface="Arial (Body)"/>
              </a:rPr>
              <a:t>corresponds to the algorithm that inputs two integers from the user, adds these integers and displays their sum</a:t>
            </a:r>
            <a:r>
              <a:rPr lang="en-US" altLang="en-US" sz="2400" kern="1200" dirty="0" smtClean="0">
                <a:solidFill>
                  <a:srgbClr val="000000"/>
                </a:solidFill>
                <a:latin typeface="Arial (Body)"/>
              </a:rPr>
              <a:t>.</a:t>
            </a:r>
            <a:endParaRPr lang="en-US" altLang="en-US" sz="2400" kern="1200" dirty="0">
              <a:solidFill>
                <a:srgbClr val="000000"/>
              </a:solidFill>
              <a:latin typeface="Arial (Body)"/>
            </a:endParaRPr>
          </a:p>
        </p:txBody>
      </p:sp>
    </p:spTree>
    <p:extLst>
      <p:ext uri="{BB962C8B-B14F-4D97-AF65-F5344CB8AC3E}">
        <p14:creationId xmlns:p14="http://schemas.microsoft.com/office/powerpoint/2010/main" val="24168920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4.11.7 Preventing Narrowing Conversions with List Initialization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854323"/>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For fundamental-type variables, list-initialization syntax also </a:t>
            </a:r>
            <a:r>
              <a:rPr lang="en-US" sz="2400" b="1" kern="1200" dirty="0">
                <a:solidFill>
                  <a:srgbClr val="000000"/>
                </a:solidFill>
                <a:latin typeface="Arial (Body)"/>
                <a:ea typeface="+mn-ea"/>
                <a:cs typeface="+mn-cs"/>
              </a:rPr>
              <a:t>prevents</a:t>
            </a:r>
            <a:r>
              <a:rPr lang="en-US" sz="2400" kern="1200" dirty="0">
                <a:solidFill>
                  <a:srgbClr val="000000"/>
                </a:solidFill>
                <a:latin typeface="Arial (Body)"/>
                <a:ea typeface="+mn-ea"/>
                <a:cs typeface="+mn-cs"/>
              </a:rPr>
              <a:t> so-called </a:t>
            </a:r>
            <a:r>
              <a:rPr lang="en-US" sz="2400" b="1" kern="1200" dirty="0">
                <a:solidFill>
                  <a:srgbClr val="000000"/>
                </a:solidFill>
                <a:latin typeface="Arial (Body)"/>
                <a:ea typeface="+mn-ea"/>
                <a:cs typeface="+mn-cs"/>
              </a:rPr>
              <a:t>narrowing conversions </a:t>
            </a:r>
            <a:r>
              <a:rPr lang="en-US" sz="2400" kern="1200" dirty="0">
                <a:solidFill>
                  <a:srgbClr val="000000"/>
                </a:solidFill>
                <a:latin typeface="Arial (Body)"/>
                <a:ea typeface="+mn-ea"/>
                <a:cs typeface="+mn-cs"/>
              </a:rPr>
              <a:t>that could result in </a:t>
            </a:r>
            <a:r>
              <a:rPr lang="en-US" sz="2400" b="1" kern="1200" dirty="0">
                <a:solidFill>
                  <a:srgbClr val="000000"/>
                </a:solidFill>
                <a:latin typeface="Arial (Body)"/>
                <a:ea typeface="+mn-ea"/>
                <a:cs typeface="+mn-cs"/>
              </a:rPr>
              <a:t>data </a:t>
            </a:r>
            <a:r>
              <a:rPr lang="en-US" sz="2400" b="1" kern="1200" dirty="0" smtClean="0">
                <a:solidFill>
                  <a:srgbClr val="000000"/>
                </a:solidFill>
                <a:latin typeface="Arial (Body)"/>
                <a:ea typeface="+mn-ea"/>
                <a:cs typeface="+mn-cs"/>
              </a:rPr>
              <a:t>loss</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For example, previously you could </a:t>
            </a:r>
            <a:r>
              <a:rPr lang="en-US" sz="2400" kern="1200" dirty="0" smtClean="0">
                <a:solidFill>
                  <a:srgbClr val="000000"/>
                </a:solidFill>
                <a:latin typeface="Arial (Body)"/>
                <a:ea typeface="+mn-ea"/>
                <a:cs typeface="+mn-cs"/>
              </a:rPr>
              <a:t>write</a:t>
            </a:r>
            <a:endParaRPr lang="en-US" sz="2400" kern="1200" dirty="0">
              <a:solidFill>
                <a:srgbClr val="000000"/>
              </a:solidFill>
              <a:latin typeface="Arial (Body)"/>
              <a:ea typeface="+mn-ea"/>
              <a:cs typeface="+mn-cs"/>
            </a:endParaRPr>
          </a:p>
        </p:txBody>
      </p:sp>
      <p:pic>
        <p:nvPicPr>
          <p:cNvPr id="5" name="Picture 4" descr="Computer code reads, i n t, x equals 12 period 7 semicolon."/>
          <p:cNvPicPr>
            <a:picLocks noChangeAspect="1"/>
          </p:cNvPicPr>
          <p:nvPr/>
        </p:nvPicPr>
        <p:blipFill>
          <a:blip r:embed="rId2"/>
          <a:stretch>
            <a:fillRect/>
          </a:stretch>
        </p:blipFill>
        <p:spPr>
          <a:xfrm>
            <a:off x="1860663" y="3463626"/>
            <a:ext cx="2222272" cy="556892"/>
          </a:xfrm>
          <a:prstGeom prst="rect">
            <a:avLst/>
          </a:prstGeom>
        </p:spPr>
      </p:pic>
      <p:sp>
        <p:nvSpPr>
          <p:cNvPr id="4" name="Text Placeholder 3"/>
          <p:cNvSpPr>
            <a:spLocks noGrp="1"/>
          </p:cNvSpPr>
          <p:nvPr>
            <p:ph type="body" idx="2"/>
          </p:nvPr>
        </p:nvSpPr>
        <p:spPr/>
        <p:txBody>
          <a:bodyPr/>
          <a:lstStyle/>
          <a:p>
            <a:pPr marL="255651" lvl="0" indent="-255651" fontAlgn="base">
              <a:spcAft>
                <a:spcPct val="0"/>
              </a:spcAft>
              <a:buFont typeface="Arial" panose="020B0604020202020204" pitchFamily="34" charset="0"/>
              <a:buChar char="•"/>
              <a:defRPr/>
            </a:pPr>
            <a:r>
              <a:rPr lang="en-US" sz="2400" kern="1200" dirty="0">
                <a:solidFill>
                  <a:srgbClr val="000000"/>
                </a:solidFill>
                <a:latin typeface="Arial (Body)"/>
              </a:rPr>
              <a:t>which attempts to assign the </a:t>
            </a:r>
            <a:r>
              <a:rPr lang="en-US" sz="2400" kern="1200" dirty="0">
                <a:solidFill>
                  <a:srgbClr val="000000"/>
                </a:solidFill>
                <a:latin typeface="Consolas" panose="020B0609020204030204" pitchFamily="49" charset="0"/>
              </a:rPr>
              <a:t>double</a:t>
            </a:r>
            <a:r>
              <a:rPr lang="en-US" sz="2400" kern="1200" dirty="0">
                <a:solidFill>
                  <a:srgbClr val="000000"/>
                </a:solidFill>
                <a:latin typeface="Arial (Body)"/>
              </a:rPr>
              <a:t> value </a:t>
            </a:r>
            <a:r>
              <a:rPr lang="en-US" sz="2400" kern="1200" dirty="0">
                <a:solidFill>
                  <a:srgbClr val="000000"/>
                </a:solidFill>
                <a:latin typeface="Consolas" panose="020B0609020204030204" pitchFamily="49" charset="0"/>
              </a:rPr>
              <a:t>12.7</a:t>
            </a:r>
            <a:r>
              <a:rPr lang="en-US" sz="2400" kern="1200" dirty="0">
                <a:solidFill>
                  <a:srgbClr val="000000"/>
                </a:solidFill>
                <a:latin typeface="Arial (Body)"/>
              </a:rPr>
              <a:t> to the </a:t>
            </a:r>
            <a:r>
              <a:rPr lang="en-US" sz="2400" kern="1200" dirty="0">
                <a:solidFill>
                  <a:srgbClr val="000000"/>
                </a:solidFill>
                <a:latin typeface="Consolas" panose="020B0609020204030204" pitchFamily="49" charset="0"/>
              </a:rPr>
              <a:t>int </a:t>
            </a:r>
            <a:r>
              <a:rPr lang="en-US" sz="2400" kern="1200" dirty="0">
                <a:solidFill>
                  <a:srgbClr val="000000"/>
                </a:solidFill>
                <a:latin typeface="Arial (Body)"/>
              </a:rPr>
              <a:t>variable </a:t>
            </a:r>
            <a:r>
              <a:rPr lang="en-US" sz="2400" kern="1200" dirty="0">
                <a:solidFill>
                  <a:srgbClr val="000000"/>
                </a:solidFill>
                <a:latin typeface="Consolas" panose="020B0609020204030204" pitchFamily="49" charset="0"/>
              </a:rPr>
              <a:t>x.</a:t>
            </a:r>
          </a:p>
          <a:p>
            <a:pPr marL="255651" lvl="0" indent="-255651" fontAlgn="base">
              <a:spcAft>
                <a:spcPct val="0"/>
              </a:spcAft>
              <a:buFont typeface="Arial" panose="020B0604020202020204" pitchFamily="34" charset="0"/>
              <a:buChar char="•"/>
              <a:defRPr/>
            </a:pPr>
            <a:r>
              <a:rPr lang="en-US" sz="2400" kern="1200" dirty="0">
                <a:solidFill>
                  <a:srgbClr val="000000"/>
                </a:solidFill>
                <a:latin typeface="Arial (Body)"/>
              </a:rPr>
              <a:t>A </a:t>
            </a:r>
            <a:r>
              <a:rPr lang="en-US" sz="2400" kern="1200" dirty="0">
                <a:solidFill>
                  <a:srgbClr val="000000"/>
                </a:solidFill>
                <a:latin typeface="Consolas" panose="020B0609020204030204" pitchFamily="49" charset="0"/>
              </a:rPr>
              <a:t>double</a:t>
            </a:r>
            <a:r>
              <a:rPr lang="en-US" sz="2400" kern="1200" dirty="0">
                <a:solidFill>
                  <a:srgbClr val="000000"/>
                </a:solidFill>
                <a:latin typeface="Arial (Body)"/>
              </a:rPr>
              <a:t> value is converted to an </a:t>
            </a:r>
            <a:r>
              <a:rPr lang="en-US" sz="2400" kern="1200" dirty="0">
                <a:solidFill>
                  <a:srgbClr val="000000"/>
                </a:solidFill>
                <a:latin typeface="Consolas" panose="020B0609020204030204" pitchFamily="49" charset="0"/>
              </a:rPr>
              <a:t>int</a:t>
            </a:r>
            <a:r>
              <a:rPr lang="en-US" sz="2400" kern="1200" dirty="0">
                <a:solidFill>
                  <a:srgbClr val="000000"/>
                </a:solidFill>
                <a:latin typeface="+mn-lt"/>
              </a:rPr>
              <a:t>,</a:t>
            </a:r>
            <a:r>
              <a:rPr lang="en-US" sz="2400" kern="1200" dirty="0">
                <a:solidFill>
                  <a:srgbClr val="000000"/>
                </a:solidFill>
                <a:latin typeface="Consolas" panose="020B0609020204030204" pitchFamily="49" charset="0"/>
              </a:rPr>
              <a:t> </a:t>
            </a:r>
            <a:r>
              <a:rPr lang="en-US" sz="2400" kern="1200" dirty="0">
                <a:solidFill>
                  <a:srgbClr val="000000"/>
                </a:solidFill>
                <a:latin typeface="Arial (Body)"/>
              </a:rPr>
              <a:t>by truncating the floating-point part (.7), which results in a loss of information—a </a:t>
            </a:r>
            <a:r>
              <a:rPr lang="en-US" sz="2400" b="1" kern="1200" dirty="0">
                <a:solidFill>
                  <a:srgbClr val="000000"/>
                </a:solidFill>
                <a:latin typeface="Arial (Body)"/>
              </a:rPr>
              <a:t>narrowing conversion</a:t>
            </a:r>
            <a:r>
              <a:rPr lang="en-US" sz="2400" kern="1200" dirty="0" smtClean="0">
                <a:solidFill>
                  <a:srgbClr val="000000"/>
                </a:solidFill>
                <a:latin typeface="Arial (Body)"/>
              </a:rPr>
              <a:t>.</a:t>
            </a:r>
            <a:endParaRPr lang="en-US" sz="2400" kern="1200" dirty="0">
              <a:solidFill>
                <a:srgbClr val="000000"/>
              </a:solidFill>
              <a:latin typeface="Arial (Body)"/>
            </a:endParaRPr>
          </a:p>
        </p:txBody>
      </p:sp>
    </p:spTree>
    <p:extLst>
      <p:ext uri="{BB962C8B-B14F-4D97-AF65-F5344CB8AC3E}">
        <p14:creationId xmlns:p14="http://schemas.microsoft.com/office/powerpoint/2010/main" val="176366735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4.11.7 Preventing Narrowing Conversions with List Initialization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idx="1"/>
          </p:nvPr>
        </p:nvSpPr>
        <p:spPr>
          <a:xfrm>
            <a:off x="457200" y="1600200"/>
            <a:ext cx="8229600" cy="204668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The actual value assigned to </a:t>
            </a:r>
            <a:r>
              <a:rPr lang="en-US" sz="2400" kern="1200" dirty="0">
                <a:solidFill>
                  <a:srgbClr val="000000"/>
                </a:solidFill>
                <a:latin typeface="Consolas" panose="020B0609020204030204" pitchFamily="49" charset="0"/>
                <a:ea typeface="+mn-ea"/>
                <a:cs typeface="+mn-cs"/>
              </a:rPr>
              <a:t>x</a:t>
            </a:r>
            <a:r>
              <a:rPr lang="en-US" sz="2400" kern="1200" dirty="0">
                <a:solidFill>
                  <a:srgbClr val="000000"/>
                </a:solidFill>
                <a:latin typeface="Arial (Body)"/>
                <a:ea typeface="+mn-ea"/>
                <a:cs typeface="+mn-cs"/>
              </a:rPr>
              <a:t> is </a:t>
            </a:r>
            <a:r>
              <a:rPr lang="en-US" sz="2400" kern="1200" dirty="0" smtClean="0">
                <a:solidFill>
                  <a:srgbClr val="000000"/>
                </a:solidFill>
                <a:latin typeface="Consolas" panose="020B0609020204030204" pitchFamily="49" charset="0"/>
                <a:ea typeface="+mn-ea"/>
                <a:cs typeface="+mn-cs"/>
              </a:rPr>
              <a:t>12</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Many compilers generate a warning for this statement, but still allow it to </a:t>
            </a:r>
            <a:r>
              <a:rPr lang="en-US" sz="2400" kern="1200" dirty="0" smtClean="0">
                <a:solidFill>
                  <a:srgbClr val="000000"/>
                </a:solidFill>
                <a:latin typeface="Arial (Body)"/>
                <a:ea typeface="+mn-ea"/>
                <a:cs typeface="+mn-cs"/>
              </a:rPr>
              <a:t>compile.</a:t>
            </a:r>
            <a:endParaRPr 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However, using list initialization, as </a:t>
            </a:r>
            <a:r>
              <a:rPr lang="en-US" sz="2400" kern="1200" dirty="0" smtClean="0">
                <a:solidFill>
                  <a:srgbClr val="000000"/>
                </a:solidFill>
                <a:latin typeface="Arial (Body)"/>
                <a:ea typeface="+mn-ea"/>
                <a:cs typeface="+mn-cs"/>
              </a:rPr>
              <a:t>in</a:t>
            </a:r>
            <a:endParaRPr lang="en-US" sz="2400" kern="1200" dirty="0">
              <a:solidFill>
                <a:srgbClr val="000000"/>
              </a:solidFill>
              <a:latin typeface="Arial (Body)"/>
              <a:ea typeface="+mn-ea"/>
              <a:cs typeface="+mn-cs"/>
            </a:endParaRPr>
          </a:p>
        </p:txBody>
      </p:sp>
      <p:pic>
        <p:nvPicPr>
          <p:cNvPr id="6" name="Picture 5" descr="Computer code reads, i n t, x equals left brace 12 period 7 right brace semicolon."/>
          <p:cNvPicPr>
            <a:picLocks noChangeAspect="1"/>
          </p:cNvPicPr>
          <p:nvPr/>
        </p:nvPicPr>
        <p:blipFill>
          <a:blip r:embed="rId2"/>
          <a:stretch>
            <a:fillRect/>
          </a:stretch>
        </p:blipFill>
        <p:spPr>
          <a:xfrm>
            <a:off x="1612294" y="3666187"/>
            <a:ext cx="2402032" cy="536494"/>
          </a:xfrm>
          <a:prstGeom prst="rect">
            <a:avLst/>
          </a:prstGeom>
        </p:spPr>
      </p:pic>
      <p:sp>
        <p:nvSpPr>
          <p:cNvPr id="4" name="Content Placeholder 3"/>
          <p:cNvSpPr>
            <a:spLocks noGrp="1"/>
          </p:cNvSpPr>
          <p:nvPr>
            <p:ph idx="13"/>
          </p:nvPr>
        </p:nvSpPr>
        <p:spPr>
          <a:xfrm>
            <a:off x="473720" y="4251874"/>
            <a:ext cx="8229600" cy="617545"/>
          </a:xfrm>
        </p:spPr>
        <p:txBody>
          <a:bodyPr/>
          <a:lstStyle/>
          <a:p>
            <a:pPr marL="255588" lvl="0" indent="-255588"/>
            <a:r>
              <a:rPr lang="en-US" sz="2400" kern="1200" dirty="0" smtClean="0">
                <a:solidFill>
                  <a:srgbClr val="000000"/>
                </a:solidFill>
                <a:latin typeface="Arial (Body)"/>
              </a:rPr>
              <a:t>or</a:t>
            </a:r>
            <a:endParaRPr lang="en-US" sz="2400" kern="1200" dirty="0">
              <a:solidFill>
                <a:srgbClr val="000000"/>
              </a:solidFill>
              <a:latin typeface="Arial (Body)"/>
            </a:endParaRPr>
          </a:p>
        </p:txBody>
      </p:sp>
      <p:pic>
        <p:nvPicPr>
          <p:cNvPr id="7" name="Picture 6" descr="Computer code reads, i n t, x left brace 12 period 7 right brace semicolon."/>
          <p:cNvPicPr>
            <a:picLocks noChangeAspect="1"/>
          </p:cNvPicPr>
          <p:nvPr/>
        </p:nvPicPr>
        <p:blipFill>
          <a:blip r:embed="rId3"/>
          <a:stretch>
            <a:fillRect/>
          </a:stretch>
        </p:blipFill>
        <p:spPr>
          <a:xfrm>
            <a:off x="1612294" y="5024417"/>
            <a:ext cx="2261812" cy="536494"/>
          </a:xfrm>
          <a:prstGeom prst="rect">
            <a:avLst/>
          </a:prstGeom>
        </p:spPr>
      </p:pic>
      <p:sp>
        <p:nvSpPr>
          <p:cNvPr id="5" name="Content Placeholder 4"/>
          <p:cNvSpPr>
            <a:spLocks noGrp="1"/>
          </p:cNvSpPr>
          <p:nvPr>
            <p:ph idx="14"/>
          </p:nvPr>
        </p:nvSpPr>
        <p:spPr>
          <a:xfrm>
            <a:off x="473720" y="5629408"/>
            <a:ext cx="8229600" cy="512312"/>
          </a:xfrm>
        </p:spPr>
        <p:txBody>
          <a:bodyPr/>
          <a:lstStyle/>
          <a:p>
            <a:pPr marL="255588" lvl="0" indent="-255588">
              <a:tabLst>
                <a:tab pos="274638" algn="l"/>
              </a:tabLst>
            </a:pPr>
            <a:r>
              <a:rPr lang="en-US" sz="2400" kern="1200" dirty="0">
                <a:solidFill>
                  <a:srgbClr val="000000"/>
                </a:solidFill>
                <a:latin typeface="Arial (Body)"/>
              </a:rPr>
              <a:t>yields a </a:t>
            </a:r>
            <a:r>
              <a:rPr lang="en-US" sz="2400" b="1" kern="1200" dirty="0">
                <a:solidFill>
                  <a:srgbClr val="000000"/>
                </a:solidFill>
                <a:latin typeface="Arial (Body)"/>
              </a:rPr>
              <a:t>compilation error</a:t>
            </a:r>
            <a:r>
              <a:rPr lang="en-US" sz="2400" b="1" kern="1200" dirty="0" smtClean="0">
                <a:solidFill>
                  <a:srgbClr val="000000"/>
                </a:solidFill>
                <a:latin typeface="Arial (Body)"/>
              </a:rPr>
              <a:t>.</a:t>
            </a:r>
            <a:endParaRPr lang="en-US" sz="2400" kern="1200" dirty="0">
              <a:solidFill>
                <a:srgbClr val="000000"/>
              </a:solidFill>
              <a:latin typeface="Arial (Body)"/>
            </a:endParaRPr>
          </a:p>
        </p:txBody>
      </p:sp>
    </p:spTree>
    <p:extLst>
      <p:ext uri="{BB962C8B-B14F-4D97-AF65-F5344CB8AC3E}">
        <p14:creationId xmlns:p14="http://schemas.microsoft.com/office/powerpoint/2010/main" val="11648080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4.12 Compund Assignment Operators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05465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1800" kern="1200" dirty="0">
                <a:solidFill>
                  <a:srgbClr val="000000"/>
                </a:solidFill>
                <a:latin typeface="Arial (Body)"/>
                <a:ea typeface="+mn-ea"/>
                <a:cs typeface="+mn-cs"/>
              </a:rPr>
              <a:t>The </a:t>
            </a:r>
            <a:r>
              <a:rPr lang="en-US" altLang="en-US" sz="1800" b="1" kern="1200" dirty="0">
                <a:solidFill>
                  <a:srgbClr val="000000"/>
                </a:solidFill>
                <a:latin typeface="Arial (Body)"/>
                <a:ea typeface="+mn-ea"/>
                <a:cs typeface="+mn-cs"/>
              </a:rPr>
              <a:t>compound assignment operators </a:t>
            </a:r>
            <a:r>
              <a:rPr lang="en-US" altLang="en-US" sz="1800" kern="1200" dirty="0">
                <a:solidFill>
                  <a:srgbClr val="000000"/>
                </a:solidFill>
                <a:latin typeface="Arial (Body)"/>
                <a:ea typeface="+mn-ea"/>
                <a:cs typeface="+mn-cs"/>
              </a:rPr>
              <a:t>abbreviate assignment expressions.</a:t>
            </a:r>
          </a:p>
          <a:p>
            <a:pPr marL="255651" lvl="0" indent="-255651" fontAlgn="base">
              <a:spcAft>
                <a:spcPct val="0"/>
              </a:spcAft>
              <a:buFont typeface="Arial" panose="020B0604020202020204" pitchFamily="34" charset="0"/>
              <a:buChar char="•"/>
              <a:tabLst/>
            </a:pPr>
            <a:r>
              <a:rPr lang="en-US" altLang="en-US" sz="1800" kern="1200" dirty="0">
                <a:solidFill>
                  <a:srgbClr val="000000"/>
                </a:solidFill>
                <a:latin typeface="Arial (Body)"/>
                <a:ea typeface="+mn-ea"/>
                <a:cs typeface="+mn-cs"/>
              </a:rPr>
              <a:t>The </a:t>
            </a:r>
            <a:r>
              <a:rPr lang="en-US" altLang="en-US" sz="1800" kern="1200" dirty="0">
                <a:solidFill>
                  <a:srgbClr val="000000"/>
                </a:solidFill>
                <a:latin typeface="Consolas" panose="020B0609020204030204" pitchFamily="49" charset="0"/>
                <a:ea typeface="+mn-ea"/>
                <a:cs typeface="+mn-cs"/>
              </a:rPr>
              <a:t>+=</a:t>
            </a:r>
            <a:r>
              <a:rPr lang="en-US" altLang="en-US" sz="1800" kern="1200" dirty="0">
                <a:solidFill>
                  <a:srgbClr val="000000"/>
                </a:solidFill>
                <a:latin typeface="Arial (Body)"/>
                <a:ea typeface="+mn-ea"/>
                <a:cs typeface="+mn-cs"/>
              </a:rPr>
              <a:t> operator adds the value of the expression on the right of the operator to the value of the variable on the left of the operator and stores the result in the variable on the left of the operator.</a:t>
            </a:r>
          </a:p>
          <a:p>
            <a:pPr marL="255651" lvl="0" indent="-255651" fontAlgn="base">
              <a:spcAft>
                <a:spcPct val="0"/>
              </a:spcAft>
              <a:buFont typeface="Arial" panose="020B0604020202020204" pitchFamily="34" charset="0"/>
              <a:buChar char="•"/>
              <a:tabLst/>
            </a:pPr>
            <a:r>
              <a:rPr lang="en-US" altLang="en-US" sz="1800" kern="1200" dirty="0">
                <a:solidFill>
                  <a:srgbClr val="000000"/>
                </a:solidFill>
                <a:latin typeface="Arial (Body)"/>
                <a:ea typeface="+mn-ea"/>
                <a:cs typeface="+mn-cs"/>
              </a:rPr>
              <a:t>Any statement of the form</a:t>
            </a:r>
          </a:p>
          <a:p>
            <a:pPr lvl="2" fontAlgn="base">
              <a:spcAft>
                <a:spcPct val="0"/>
              </a:spcAft>
              <a:buFontTx/>
              <a:buChar char="–"/>
            </a:pPr>
            <a:r>
              <a:rPr lang="en-US" altLang="en-US" sz="1800" b="1" kern="1200" dirty="0">
                <a:solidFill>
                  <a:srgbClr val="000000"/>
                </a:solidFill>
                <a:latin typeface="Arial (Body)"/>
                <a:ea typeface="+mn-ea"/>
                <a:cs typeface="+mn-cs"/>
              </a:rPr>
              <a:t>variable = variable operator expression;</a:t>
            </a:r>
          </a:p>
          <a:p>
            <a:pPr marL="255651" lvl="0" indent="-255651" fontAlgn="base">
              <a:spcAft>
                <a:spcPct val="0"/>
              </a:spcAft>
              <a:buFont typeface="Arial" panose="020B0604020202020204" pitchFamily="34" charset="0"/>
              <a:buChar char="•"/>
              <a:tabLst/>
            </a:pPr>
            <a:r>
              <a:rPr lang="en-US" altLang="en-US" sz="1800" kern="1200" dirty="0">
                <a:solidFill>
                  <a:srgbClr val="000000"/>
                </a:solidFill>
                <a:latin typeface="Arial (Body)"/>
                <a:ea typeface="+mn-ea"/>
                <a:cs typeface="+mn-cs"/>
              </a:rPr>
              <a:t>in which the same </a:t>
            </a:r>
            <a:r>
              <a:rPr lang="en-US" altLang="en-US" sz="1800" b="1" kern="1200" dirty="0">
                <a:solidFill>
                  <a:srgbClr val="000000"/>
                </a:solidFill>
                <a:latin typeface="Arial (Body)"/>
                <a:ea typeface="+mn-ea"/>
                <a:cs typeface="+mn-cs"/>
              </a:rPr>
              <a:t>variable appears on both sides of the assignment operator and operator is one of the binary </a:t>
            </a:r>
            <a:r>
              <a:rPr lang="en-US" altLang="en-US" sz="1800" b="1" kern="1200" dirty="0" smtClean="0">
                <a:solidFill>
                  <a:srgbClr val="000000"/>
                </a:solidFill>
                <a:latin typeface="Arial (Body)"/>
                <a:ea typeface="+mn-ea"/>
                <a:cs typeface="+mn-cs"/>
              </a:rPr>
              <a:t>operators</a:t>
            </a:r>
            <a:endParaRPr lang="en-US" altLang="en-US" sz="1800" kern="1200" dirty="0">
              <a:solidFill>
                <a:srgbClr val="000000"/>
              </a:solidFill>
              <a:latin typeface="Arial (Body)"/>
              <a:ea typeface="+mn-ea"/>
              <a:cs typeface="+mn-cs"/>
            </a:endParaRPr>
          </a:p>
        </p:txBody>
      </p:sp>
      <p:graphicFrame>
        <p:nvGraphicFramePr>
          <p:cNvPr id="4" name="Object 3" descr="Plus, hyphen, asterisk, forward slash, or percent."/>
          <p:cNvGraphicFramePr>
            <a:graphicFrameLocks noChangeAspect="1"/>
          </p:cNvGraphicFramePr>
          <p:nvPr>
            <p:extLst>
              <p:ext uri="{D42A27DB-BD31-4B8C-83A1-F6EECF244321}">
                <p14:modId xmlns:p14="http://schemas.microsoft.com/office/powerpoint/2010/main" val="2098384123"/>
              </p:ext>
            </p:extLst>
          </p:nvPr>
        </p:nvGraphicFramePr>
        <p:xfrm>
          <a:off x="6515735" y="4251643"/>
          <a:ext cx="1476375" cy="336550"/>
        </p:xfrm>
        <a:graphic>
          <a:graphicData uri="http://schemas.openxmlformats.org/presentationml/2006/ole">
            <mc:AlternateContent xmlns:mc="http://schemas.openxmlformats.org/markup-compatibility/2006">
              <mc:Choice xmlns:v="urn:schemas-microsoft-com:vml" Requires="v">
                <p:oleObj spid="_x0000_s16425" name="Equation" r:id="rId3" imgW="888840" imgH="203040" progId="Equation.DSMT4">
                  <p:embed/>
                </p:oleObj>
              </mc:Choice>
              <mc:Fallback>
                <p:oleObj name="Equation" r:id="rId3" imgW="888840" imgH="203040" progId="Equation.DSMT4">
                  <p:embed/>
                  <p:pic>
                    <p:nvPicPr>
                      <p:cNvPr id="0" name=""/>
                      <p:cNvPicPr/>
                      <p:nvPr/>
                    </p:nvPicPr>
                    <p:blipFill>
                      <a:blip r:embed="rId4"/>
                      <a:stretch>
                        <a:fillRect/>
                      </a:stretch>
                    </p:blipFill>
                    <p:spPr>
                      <a:xfrm>
                        <a:off x="6515735" y="4251643"/>
                        <a:ext cx="1476375" cy="336550"/>
                      </a:xfrm>
                      <a:prstGeom prst="rect">
                        <a:avLst/>
                      </a:prstGeom>
                    </p:spPr>
                  </p:pic>
                </p:oleObj>
              </mc:Fallback>
            </mc:AlternateContent>
          </a:graphicData>
        </a:graphic>
      </p:graphicFrame>
      <p:sp>
        <p:nvSpPr>
          <p:cNvPr id="5" name="Text Placeholder 4"/>
          <p:cNvSpPr>
            <a:spLocks noGrp="1"/>
          </p:cNvSpPr>
          <p:nvPr>
            <p:ph type="body" idx="2"/>
          </p:nvPr>
        </p:nvSpPr>
        <p:spPr>
          <a:xfrm>
            <a:off x="457200" y="4450081"/>
            <a:ext cx="8229600" cy="1859280"/>
          </a:xfrm>
        </p:spPr>
        <p:txBody>
          <a:bodyPr/>
          <a:lstStyle/>
          <a:p>
            <a:pPr marL="255600" lvl="0" indent="0" fontAlgn="base">
              <a:spcAft>
                <a:spcPct val="0"/>
              </a:spcAft>
              <a:buNone/>
            </a:pPr>
            <a:r>
              <a:rPr lang="en-US" altLang="en-US" sz="1800" b="1" kern="1200" dirty="0">
                <a:solidFill>
                  <a:srgbClr val="000000"/>
                </a:solidFill>
                <a:latin typeface="Arial (Body)"/>
              </a:rPr>
              <a:t>(or others we’ll discuss later in the text), can be written in the form</a:t>
            </a:r>
          </a:p>
          <a:p>
            <a:pPr lvl="2" fontAlgn="base">
              <a:spcAft>
                <a:spcPct val="0"/>
              </a:spcAft>
              <a:buFontTx/>
              <a:buChar char="–"/>
            </a:pPr>
            <a:r>
              <a:rPr lang="en-US" altLang="en-US" sz="1800" b="1" kern="1200" dirty="0">
                <a:solidFill>
                  <a:srgbClr val="000000"/>
                </a:solidFill>
                <a:latin typeface="Arial (Body)"/>
              </a:rPr>
              <a:t>variable operator= expression;</a:t>
            </a:r>
          </a:p>
          <a:p>
            <a:pPr marL="255651" lvl="0" indent="-255651" fontAlgn="base">
              <a:spcAft>
                <a:spcPct val="0"/>
              </a:spcAft>
              <a:buFont typeface="Arial" panose="020B0604020202020204" pitchFamily="34" charset="0"/>
              <a:buChar char="•"/>
            </a:pPr>
            <a:r>
              <a:rPr lang="en-US" altLang="en-US" sz="1800" kern="1200" dirty="0">
                <a:solidFill>
                  <a:srgbClr val="000000"/>
                </a:solidFill>
                <a:latin typeface="Arial (Body)"/>
              </a:rPr>
              <a:t>Thus the assignment c += 3 adds 3 to c.</a:t>
            </a:r>
          </a:p>
          <a:p>
            <a:pPr marL="255651" lvl="0" indent="-255651" fontAlgn="base">
              <a:spcAft>
                <a:spcPct val="0"/>
              </a:spcAft>
              <a:buFont typeface="Arial" panose="020B0604020202020204" pitchFamily="34" charset="0"/>
              <a:buChar char="•"/>
            </a:pPr>
            <a:r>
              <a:rPr lang="en-US" altLang="en-US" sz="1800" kern="1200" dirty="0">
                <a:solidFill>
                  <a:srgbClr val="000000"/>
                </a:solidFill>
                <a:latin typeface="Arial (Body)"/>
              </a:rPr>
              <a:t>Figure 4.15 shows the arithmetic assignment operators, sample expressions using these operators and explanations</a:t>
            </a:r>
            <a:r>
              <a:rPr lang="en-US" altLang="en-US" sz="1800" kern="1200" dirty="0" smtClean="0">
                <a:solidFill>
                  <a:srgbClr val="000000"/>
                </a:solidFill>
                <a:latin typeface="Arial (Body)"/>
              </a:rPr>
              <a:t>.</a:t>
            </a:r>
            <a:endParaRPr lang="en-US" altLang="en-US" sz="1800" kern="1200" dirty="0">
              <a:solidFill>
                <a:srgbClr val="000000"/>
              </a:solidFill>
              <a:latin typeface="Arial (Body)"/>
            </a:endParaRPr>
          </a:p>
        </p:txBody>
      </p:sp>
    </p:spTree>
    <p:extLst>
      <p:ext uri="{BB962C8B-B14F-4D97-AF65-F5344CB8AC3E}">
        <p14:creationId xmlns:p14="http://schemas.microsoft.com/office/powerpoint/2010/main" val="8904980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Figure 4.15 Arithmetic Compound Assignment Operators</a:t>
            </a:r>
            <a:endParaRPr lang="en-US" dirty="0"/>
          </a:p>
        </p:txBody>
      </p:sp>
      <p:sp>
        <p:nvSpPr>
          <p:cNvPr id="7" name="Text Placeholder 6"/>
          <p:cNvSpPr>
            <a:spLocks noGrp="1"/>
          </p:cNvSpPr>
          <p:nvPr>
            <p:ph type="body" idx="1"/>
          </p:nvPr>
        </p:nvSpPr>
        <p:spPr>
          <a:xfrm>
            <a:off x="457200" y="1600201"/>
            <a:ext cx="8229600" cy="502919"/>
          </a:xfrm>
        </p:spPr>
        <p:txBody>
          <a:bodyPr/>
          <a:lstStyle/>
          <a:p>
            <a:pPr marL="0" indent="0">
              <a:buNone/>
            </a:pPr>
            <a:r>
              <a:rPr lang="en-US" sz="2000" dirty="0">
                <a:latin typeface="+mn-lt"/>
              </a:rPr>
              <a:t>Assume: int c = 3, d = 5, e = 4, f = 6, g = 12;</a:t>
            </a:r>
          </a:p>
        </p:txBody>
      </p:sp>
      <p:graphicFrame>
        <p:nvGraphicFramePr>
          <p:cNvPr id="6" name="Table 5"/>
          <p:cNvGraphicFramePr>
            <a:graphicFrameLocks noGrp="1"/>
          </p:cNvGraphicFramePr>
          <p:nvPr>
            <p:extLst>
              <p:ext uri="{D42A27DB-BD31-4B8C-83A1-F6EECF244321}">
                <p14:modId xmlns:p14="http://schemas.microsoft.com/office/powerpoint/2010/main" val="4012547542"/>
              </p:ext>
            </p:extLst>
          </p:nvPr>
        </p:nvGraphicFramePr>
        <p:xfrm>
          <a:off x="1524000" y="2768600"/>
          <a:ext cx="6096000" cy="237236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594882061"/>
                    </a:ext>
                  </a:extLst>
                </a:gridCol>
                <a:gridCol w="1524000">
                  <a:extLst>
                    <a:ext uri="{9D8B030D-6E8A-4147-A177-3AD203B41FA5}">
                      <a16:colId xmlns:a16="http://schemas.microsoft.com/office/drawing/2014/main" val="3267836011"/>
                    </a:ext>
                  </a:extLst>
                </a:gridCol>
                <a:gridCol w="1630680">
                  <a:extLst>
                    <a:ext uri="{9D8B030D-6E8A-4147-A177-3AD203B41FA5}">
                      <a16:colId xmlns:a16="http://schemas.microsoft.com/office/drawing/2014/main" val="3338101541"/>
                    </a:ext>
                  </a:extLst>
                </a:gridCol>
                <a:gridCol w="1417320">
                  <a:extLst>
                    <a:ext uri="{9D8B030D-6E8A-4147-A177-3AD203B41FA5}">
                      <a16:colId xmlns:a16="http://schemas.microsoft.com/office/drawing/2014/main" val="462627231"/>
                    </a:ext>
                  </a:extLst>
                </a:gridCol>
              </a:tblGrid>
              <a:tr h="370840">
                <a:tc>
                  <a:txBody>
                    <a:bodyPr/>
                    <a:lstStyle/>
                    <a:p>
                      <a:r>
                        <a:rPr lang="en-US" sz="1400" b="1" i="0" u="none" strike="noStrike" cap="none" baseline="0" dirty="0" smtClean="0">
                          <a:solidFill>
                            <a:schemeClr val="tx1"/>
                          </a:solidFill>
                          <a:latin typeface="+mn-lt"/>
                          <a:ea typeface="+mn-ea"/>
                          <a:cs typeface="+mn-cs"/>
                          <a:sym typeface="Arial"/>
                        </a:rPr>
                        <a:t>Assignment operator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Sample expression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Explanation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Assigns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7677958"/>
                  </a:ext>
                </a:extLst>
              </a:tr>
              <a:tr h="370840">
                <a:tc>
                  <a:txBody>
                    <a:bodyPr/>
                    <a:lstStyle/>
                    <a:p>
                      <a:pPr>
                        <a:lnSpc>
                          <a:spcPct val="107000"/>
                        </a:lnSpc>
                        <a:spcAft>
                          <a:spcPts val="0"/>
                        </a:spcAft>
                      </a:pPr>
                      <a:r>
                        <a:rPr lang="en-US" sz="1100" dirty="0">
                          <a:solidFill>
                            <a:schemeClr val="bg1"/>
                          </a:solidFill>
                          <a:effectLst/>
                          <a:latin typeface="+mn-lt"/>
                          <a:ea typeface="Calibri" panose="020F0502020204030204" pitchFamily="34" charset="0"/>
                          <a:cs typeface="Times New Roman" panose="02020603050405020304" pitchFamily="18" charset="0"/>
                        </a:rPr>
                        <a:t>Plus equals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dirty="0">
                          <a:solidFill>
                            <a:schemeClr val="bg1"/>
                          </a:solidFill>
                          <a:effectLst/>
                          <a:latin typeface="+mn-lt"/>
                          <a:ea typeface="Calibri" panose="020F0502020204030204" pitchFamily="34" charset="0"/>
                          <a:cs typeface="Times New Roman" panose="02020603050405020304" pitchFamily="18" charset="0"/>
                        </a:rPr>
                        <a:t>c plus equals 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dirty="0">
                          <a:solidFill>
                            <a:schemeClr val="bg1"/>
                          </a:solidFill>
                          <a:effectLst/>
                          <a:latin typeface="+mn-lt"/>
                          <a:ea typeface="Calibri" panose="020F0502020204030204" pitchFamily="34" charset="0"/>
                          <a:cs typeface="Times New Roman" panose="02020603050405020304" pitchFamily="18" charset="0"/>
                        </a:rPr>
                        <a:t>c equals c plus 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10 to 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0812620"/>
                  </a:ext>
                </a:extLst>
              </a:tr>
              <a:tr h="370840">
                <a:tc>
                  <a:txBody>
                    <a:bodyPr/>
                    <a:lstStyle/>
                    <a:p>
                      <a:pPr>
                        <a:lnSpc>
                          <a:spcPct val="107000"/>
                        </a:lnSpc>
                        <a:spcAft>
                          <a:spcPts val="0"/>
                        </a:spcAft>
                      </a:pPr>
                      <a:r>
                        <a:rPr lang="en-US" sz="1100" dirty="0">
                          <a:solidFill>
                            <a:schemeClr val="bg1"/>
                          </a:solidFill>
                          <a:effectLst/>
                          <a:latin typeface="+mn-lt"/>
                          <a:ea typeface="Calibri" panose="020F0502020204030204" pitchFamily="34" charset="0"/>
                          <a:cs typeface="Times New Roman" panose="02020603050405020304" pitchFamily="18" charset="0"/>
                        </a:rPr>
                        <a:t>Minus equals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dirty="0">
                          <a:solidFill>
                            <a:schemeClr val="bg1"/>
                          </a:solidFill>
                          <a:effectLst/>
                          <a:latin typeface="+mn-lt"/>
                          <a:ea typeface="Calibri" panose="020F0502020204030204" pitchFamily="34" charset="0"/>
                          <a:cs typeface="Times New Roman" panose="02020603050405020304" pitchFamily="18" charset="0"/>
                        </a:rPr>
                        <a:t>d minus equals 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dirty="0">
                          <a:solidFill>
                            <a:schemeClr val="bg1"/>
                          </a:solidFill>
                          <a:effectLst/>
                          <a:latin typeface="+mn-lt"/>
                          <a:ea typeface="Calibri" panose="020F0502020204030204" pitchFamily="34" charset="0"/>
                          <a:cs typeface="Times New Roman" panose="02020603050405020304" pitchFamily="18" charset="0"/>
                        </a:rPr>
                        <a:t>d equals d minus 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1 to 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4723914"/>
                  </a:ext>
                </a:extLst>
              </a:tr>
              <a:tr h="370840">
                <a:tc>
                  <a:txBody>
                    <a:bodyPr/>
                    <a:lstStyle/>
                    <a:p>
                      <a:pPr>
                        <a:lnSpc>
                          <a:spcPct val="107000"/>
                        </a:lnSpc>
                        <a:spcAft>
                          <a:spcPts val="0"/>
                        </a:spcAft>
                      </a:pPr>
                      <a:r>
                        <a:rPr lang="en-US" sz="1100" dirty="0">
                          <a:solidFill>
                            <a:schemeClr val="bg1"/>
                          </a:solidFill>
                          <a:effectLst/>
                          <a:latin typeface="+mn-lt"/>
                          <a:ea typeface="Calibri" panose="020F0502020204030204" pitchFamily="34" charset="0"/>
                          <a:cs typeface="Times New Roman" panose="02020603050405020304" pitchFamily="18" charset="0"/>
                        </a:rPr>
                        <a:t>Asterisk equals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dirty="0">
                          <a:solidFill>
                            <a:schemeClr val="bg1"/>
                          </a:solidFill>
                          <a:effectLst/>
                          <a:latin typeface="+mn-lt"/>
                          <a:ea typeface="Calibri" panose="020F0502020204030204" pitchFamily="34" charset="0"/>
                          <a:cs typeface="Times New Roman" panose="02020603050405020304" pitchFamily="18" charset="0"/>
                        </a:rPr>
                        <a:t>e asterisk equals 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dirty="0">
                          <a:solidFill>
                            <a:schemeClr val="bg1"/>
                          </a:solidFill>
                          <a:effectLst/>
                          <a:latin typeface="+mn-lt"/>
                          <a:ea typeface="Calibri" panose="020F0502020204030204" pitchFamily="34" charset="0"/>
                          <a:cs typeface="Times New Roman" panose="02020603050405020304" pitchFamily="18" charset="0"/>
                        </a:rPr>
                        <a:t>e equals e asterisk 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20 to 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893195"/>
                  </a:ext>
                </a:extLst>
              </a:tr>
              <a:tr h="370840">
                <a:tc>
                  <a:txBody>
                    <a:bodyPr/>
                    <a:lstStyle/>
                    <a:p>
                      <a:pPr>
                        <a:lnSpc>
                          <a:spcPct val="107000"/>
                        </a:lnSpc>
                        <a:spcAft>
                          <a:spcPts val="0"/>
                        </a:spcAft>
                      </a:pPr>
                      <a:r>
                        <a:rPr lang="en-US" sz="1100" dirty="0">
                          <a:solidFill>
                            <a:schemeClr val="bg1"/>
                          </a:solidFill>
                          <a:effectLst/>
                          <a:latin typeface="+mn-lt"/>
                          <a:ea typeface="Calibri" panose="020F0502020204030204" pitchFamily="34" charset="0"/>
                          <a:cs typeface="Times New Roman" panose="02020603050405020304" pitchFamily="18" charset="0"/>
                        </a:rPr>
                        <a:t>Forward slash equals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dirty="0">
                          <a:solidFill>
                            <a:schemeClr val="bg1"/>
                          </a:solidFill>
                          <a:effectLst/>
                          <a:latin typeface="+mn-lt"/>
                          <a:ea typeface="Calibri" panose="020F0502020204030204" pitchFamily="34" charset="0"/>
                          <a:cs typeface="Times New Roman" panose="02020603050405020304" pitchFamily="18" charset="0"/>
                        </a:rPr>
                        <a:t>f forward slash equals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dirty="0">
                          <a:solidFill>
                            <a:schemeClr val="bg1"/>
                          </a:solidFill>
                          <a:effectLst/>
                          <a:latin typeface="+mn-lt"/>
                          <a:ea typeface="Calibri" panose="020F0502020204030204" pitchFamily="34" charset="0"/>
                          <a:cs typeface="Times New Roman" panose="02020603050405020304" pitchFamily="18" charset="0"/>
                        </a:rPr>
                        <a:t>f equals f forward slash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2 to 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0381102"/>
                  </a:ext>
                </a:extLst>
              </a:tr>
              <a:tr h="370840">
                <a:tc>
                  <a:txBody>
                    <a:bodyPr/>
                    <a:lstStyle/>
                    <a:p>
                      <a:pPr>
                        <a:lnSpc>
                          <a:spcPct val="107000"/>
                        </a:lnSpc>
                        <a:spcAft>
                          <a:spcPts val="0"/>
                        </a:spcAft>
                      </a:pPr>
                      <a:r>
                        <a:rPr lang="en-US" sz="1100" dirty="0">
                          <a:solidFill>
                            <a:schemeClr val="bg1"/>
                          </a:solidFill>
                          <a:effectLst/>
                          <a:latin typeface="+mn-lt"/>
                          <a:ea typeface="Calibri" panose="020F0502020204030204" pitchFamily="34" charset="0"/>
                          <a:cs typeface="Times New Roman" panose="02020603050405020304" pitchFamily="18" charset="0"/>
                        </a:rPr>
                        <a:t>Percent sign equals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dirty="0">
                          <a:solidFill>
                            <a:schemeClr val="bg1"/>
                          </a:solidFill>
                          <a:effectLst/>
                          <a:latin typeface="+mn-lt"/>
                          <a:ea typeface="Calibri" panose="020F0502020204030204" pitchFamily="34" charset="0"/>
                          <a:cs typeface="Times New Roman" panose="02020603050405020304" pitchFamily="18" charset="0"/>
                        </a:rPr>
                        <a:t>g percent equals 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dirty="0">
                          <a:solidFill>
                            <a:schemeClr val="bg1"/>
                          </a:solidFill>
                          <a:effectLst/>
                          <a:latin typeface="+mn-lt"/>
                          <a:ea typeface="Calibri" panose="020F0502020204030204" pitchFamily="34" charset="0"/>
                          <a:cs typeface="Times New Roman" panose="02020603050405020304" pitchFamily="18" charset="0"/>
                        </a:rPr>
                        <a:t>g equals g percent 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3 to 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8646016"/>
                  </a:ext>
                </a:extLst>
              </a:tr>
            </a:tbl>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71139214"/>
              </p:ext>
            </p:extLst>
          </p:nvPr>
        </p:nvGraphicFramePr>
        <p:xfrm>
          <a:off x="1557338" y="3313113"/>
          <a:ext cx="400050" cy="254000"/>
        </p:xfrm>
        <a:graphic>
          <a:graphicData uri="http://schemas.openxmlformats.org/presentationml/2006/ole">
            <mc:AlternateContent xmlns:mc="http://schemas.openxmlformats.org/markup-compatibility/2006">
              <mc:Choice xmlns:v="urn:schemas-microsoft-com:vml" Requires="v">
                <p:oleObj spid="_x0000_s18504" name="Equation" r:id="rId3" imgW="241200" imgH="152280" progId="Equation.DSMT4">
                  <p:embed/>
                </p:oleObj>
              </mc:Choice>
              <mc:Fallback>
                <p:oleObj name="Equation" r:id="rId3" imgW="241200" imgH="152280" progId="Equation.DSMT4">
                  <p:embed/>
                  <p:pic>
                    <p:nvPicPr>
                      <p:cNvPr id="0" name=""/>
                      <p:cNvPicPr/>
                      <p:nvPr/>
                    </p:nvPicPr>
                    <p:blipFill>
                      <a:blip r:embed="rId4"/>
                      <a:stretch>
                        <a:fillRect/>
                      </a:stretch>
                    </p:blipFill>
                    <p:spPr>
                      <a:xfrm>
                        <a:off x="1557338" y="3313113"/>
                        <a:ext cx="400050" cy="2540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252547402"/>
              </p:ext>
            </p:extLst>
          </p:nvPr>
        </p:nvGraphicFramePr>
        <p:xfrm>
          <a:off x="1539240" y="3763118"/>
          <a:ext cx="422275" cy="190500"/>
        </p:xfrm>
        <a:graphic>
          <a:graphicData uri="http://schemas.openxmlformats.org/presentationml/2006/ole">
            <mc:AlternateContent xmlns:mc="http://schemas.openxmlformats.org/markup-compatibility/2006">
              <mc:Choice xmlns:v="urn:schemas-microsoft-com:vml" Requires="v">
                <p:oleObj spid="_x0000_s18505" name="Equation" r:id="rId5" imgW="253800" imgH="114120" progId="Equation.DSMT4">
                  <p:embed/>
                </p:oleObj>
              </mc:Choice>
              <mc:Fallback>
                <p:oleObj name="Equation" r:id="rId5" imgW="253800" imgH="114120" progId="Equation.DSMT4">
                  <p:embed/>
                  <p:pic>
                    <p:nvPicPr>
                      <p:cNvPr id="9" name="Object 8"/>
                      <p:cNvPicPr/>
                      <p:nvPr/>
                    </p:nvPicPr>
                    <p:blipFill>
                      <a:blip r:embed="rId6"/>
                      <a:stretch>
                        <a:fillRect/>
                      </a:stretch>
                    </p:blipFill>
                    <p:spPr>
                      <a:xfrm>
                        <a:off x="1539240" y="3763118"/>
                        <a:ext cx="422275" cy="1905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882818078"/>
              </p:ext>
            </p:extLst>
          </p:nvPr>
        </p:nvGraphicFramePr>
        <p:xfrm>
          <a:off x="1562735" y="4125913"/>
          <a:ext cx="379413" cy="233362"/>
        </p:xfrm>
        <a:graphic>
          <a:graphicData uri="http://schemas.openxmlformats.org/presentationml/2006/ole">
            <mc:AlternateContent xmlns:mc="http://schemas.openxmlformats.org/markup-compatibility/2006">
              <mc:Choice xmlns:v="urn:schemas-microsoft-com:vml" Requires="v">
                <p:oleObj spid="_x0000_s18506" name="Equation" r:id="rId7" imgW="228600" imgH="139680" progId="Equation.DSMT4">
                  <p:embed/>
                </p:oleObj>
              </mc:Choice>
              <mc:Fallback>
                <p:oleObj name="Equation" r:id="rId7" imgW="228600" imgH="139680" progId="Equation.DSMT4">
                  <p:embed/>
                  <p:pic>
                    <p:nvPicPr>
                      <p:cNvPr id="10" name="Object 9"/>
                      <p:cNvPicPr/>
                      <p:nvPr/>
                    </p:nvPicPr>
                    <p:blipFill>
                      <a:blip r:embed="rId8"/>
                      <a:stretch>
                        <a:fillRect/>
                      </a:stretch>
                    </p:blipFill>
                    <p:spPr>
                      <a:xfrm>
                        <a:off x="1562735" y="4125913"/>
                        <a:ext cx="379413" cy="233362"/>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224384783"/>
              </p:ext>
            </p:extLst>
          </p:nvPr>
        </p:nvGraphicFramePr>
        <p:xfrm>
          <a:off x="1571625" y="4432300"/>
          <a:ext cx="358775" cy="276225"/>
        </p:xfrm>
        <a:graphic>
          <a:graphicData uri="http://schemas.openxmlformats.org/presentationml/2006/ole">
            <mc:AlternateContent xmlns:mc="http://schemas.openxmlformats.org/markup-compatibility/2006">
              <mc:Choice xmlns:v="urn:schemas-microsoft-com:vml" Requires="v">
                <p:oleObj spid="_x0000_s18507" name="Equation" r:id="rId9" imgW="215640" imgH="164880" progId="Equation.DSMT4">
                  <p:embed/>
                </p:oleObj>
              </mc:Choice>
              <mc:Fallback>
                <p:oleObj name="Equation" r:id="rId9" imgW="215640" imgH="164880" progId="Equation.DSMT4">
                  <p:embed/>
                  <p:pic>
                    <p:nvPicPr>
                      <p:cNvPr id="11" name="Object 10"/>
                      <p:cNvPicPr/>
                      <p:nvPr/>
                    </p:nvPicPr>
                    <p:blipFill>
                      <a:blip r:embed="rId10"/>
                      <a:stretch>
                        <a:fillRect/>
                      </a:stretch>
                    </p:blipFill>
                    <p:spPr>
                      <a:xfrm>
                        <a:off x="1571625" y="4432300"/>
                        <a:ext cx="358775" cy="27622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586450399"/>
              </p:ext>
            </p:extLst>
          </p:nvPr>
        </p:nvGraphicFramePr>
        <p:xfrm>
          <a:off x="1523832" y="4812492"/>
          <a:ext cx="453091" cy="276889"/>
        </p:xfrm>
        <a:graphic>
          <a:graphicData uri="http://schemas.openxmlformats.org/presentationml/2006/ole">
            <mc:AlternateContent xmlns:mc="http://schemas.openxmlformats.org/markup-compatibility/2006">
              <mc:Choice xmlns:v="urn:schemas-microsoft-com:vml" Requires="v">
                <p:oleObj spid="_x0000_s18508" name="Equation" r:id="rId11" imgW="291960" imgH="177480" progId="Equation.DSMT4">
                  <p:embed/>
                </p:oleObj>
              </mc:Choice>
              <mc:Fallback>
                <p:oleObj name="Equation" r:id="rId11" imgW="291960" imgH="177480" progId="Equation.DSMT4">
                  <p:embed/>
                  <p:pic>
                    <p:nvPicPr>
                      <p:cNvPr id="12" name="Object 11"/>
                      <p:cNvPicPr/>
                      <p:nvPr/>
                    </p:nvPicPr>
                    <p:blipFill>
                      <a:blip r:embed="rId12"/>
                      <a:stretch>
                        <a:fillRect/>
                      </a:stretch>
                    </p:blipFill>
                    <p:spPr>
                      <a:xfrm>
                        <a:off x="1523832" y="4812492"/>
                        <a:ext cx="453091" cy="276889"/>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166021050"/>
              </p:ext>
            </p:extLst>
          </p:nvPr>
        </p:nvGraphicFramePr>
        <p:xfrm>
          <a:off x="3087262" y="3334959"/>
          <a:ext cx="664744" cy="253171"/>
        </p:xfrm>
        <a:graphic>
          <a:graphicData uri="http://schemas.openxmlformats.org/presentationml/2006/ole">
            <mc:AlternateContent xmlns:mc="http://schemas.openxmlformats.org/markup-compatibility/2006">
              <mc:Choice xmlns:v="urn:schemas-microsoft-com:vml" Requires="v">
                <p:oleObj spid="_x0000_s18509" name="Equation" r:id="rId13" imgW="469800" imgH="177480" progId="Equation.DSMT4">
                  <p:embed/>
                </p:oleObj>
              </mc:Choice>
              <mc:Fallback>
                <p:oleObj name="Equation" r:id="rId13" imgW="469800" imgH="177480" progId="Equation.DSMT4">
                  <p:embed/>
                  <p:pic>
                    <p:nvPicPr>
                      <p:cNvPr id="8" name="Object 7"/>
                      <p:cNvPicPr/>
                      <p:nvPr/>
                    </p:nvPicPr>
                    <p:blipFill>
                      <a:blip r:embed="rId14"/>
                      <a:stretch>
                        <a:fillRect/>
                      </a:stretch>
                    </p:blipFill>
                    <p:spPr>
                      <a:xfrm>
                        <a:off x="3087262" y="3334959"/>
                        <a:ext cx="664744" cy="253171"/>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551046974"/>
              </p:ext>
            </p:extLst>
          </p:nvPr>
        </p:nvGraphicFramePr>
        <p:xfrm>
          <a:off x="3079405" y="3783888"/>
          <a:ext cx="623309" cy="250663"/>
        </p:xfrm>
        <a:graphic>
          <a:graphicData uri="http://schemas.openxmlformats.org/presentationml/2006/ole">
            <mc:AlternateContent xmlns:mc="http://schemas.openxmlformats.org/markup-compatibility/2006">
              <mc:Choice xmlns:v="urn:schemas-microsoft-com:vml" Requires="v">
                <p:oleObj spid="_x0000_s18510" name="Equation" r:id="rId15" imgW="444240" imgH="177480" progId="Equation.DSMT4">
                  <p:embed/>
                </p:oleObj>
              </mc:Choice>
              <mc:Fallback>
                <p:oleObj name="Equation" r:id="rId15" imgW="444240" imgH="177480" progId="Equation.DSMT4">
                  <p:embed/>
                  <p:pic>
                    <p:nvPicPr>
                      <p:cNvPr id="10" name="Object 9"/>
                      <p:cNvPicPr/>
                      <p:nvPr/>
                    </p:nvPicPr>
                    <p:blipFill>
                      <a:blip r:embed="rId16"/>
                      <a:stretch>
                        <a:fillRect/>
                      </a:stretch>
                    </p:blipFill>
                    <p:spPr>
                      <a:xfrm>
                        <a:off x="3079405" y="3783888"/>
                        <a:ext cx="623309" cy="250663"/>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20413725"/>
              </p:ext>
            </p:extLst>
          </p:nvPr>
        </p:nvGraphicFramePr>
        <p:xfrm>
          <a:off x="3066863" y="4125913"/>
          <a:ext cx="664744" cy="253171"/>
        </p:xfrm>
        <a:graphic>
          <a:graphicData uri="http://schemas.openxmlformats.org/presentationml/2006/ole">
            <mc:AlternateContent xmlns:mc="http://schemas.openxmlformats.org/markup-compatibility/2006">
              <mc:Choice xmlns:v="urn:schemas-microsoft-com:vml" Requires="v">
                <p:oleObj spid="_x0000_s18511" name="Equation" r:id="rId17" imgW="469800" imgH="177480" progId="Equation.DSMT4">
                  <p:embed/>
                </p:oleObj>
              </mc:Choice>
              <mc:Fallback>
                <p:oleObj name="Equation" r:id="rId17" imgW="469800" imgH="177480" progId="Equation.DSMT4">
                  <p:embed/>
                  <p:pic>
                    <p:nvPicPr>
                      <p:cNvPr id="11" name="Object 10"/>
                      <p:cNvPicPr/>
                      <p:nvPr/>
                    </p:nvPicPr>
                    <p:blipFill>
                      <a:blip r:embed="rId18"/>
                      <a:stretch>
                        <a:fillRect/>
                      </a:stretch>
                    </p:blipFill>
                    <p:spPr>
                      <a:xfrm>
                        <a:off x="3066863" y="4125913"/>
                        <a:ext cx="664744" cy="253171"/>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795122925"/>
              </p:ext>
            </p:extLst>
          </p:nvPr>
        </p:nvGraphicFramePr>
        <p:xfrm>
          <a:off x="3084500" y="4489840"/>
          <a:ext cx="629469" cy="270181"/>
        </p:xfrm>
        <a:graphic>
          <a:graphicData uri="http://schemas.openxmlformats.org/presentationml/2006/ole">
            <mc:AlternateContent xmlns:mc="http://schemas.openxmlformats.org/markup-compatibility/2006">
              <mc:Choice xmlns:v="urn:schemas-microsoft-com:vml" Requires="v">
                <p:oleObj spid="_x0000_s18512" name="Equation" r:id="rId19" imgW="419040" imgH="177480" progId="Equation.DSMT4">
                  <p:embed/>
                </p:oleObj>
              </mc:Choice>
              <mc:Fallback>
                <p:oleObj name="Equation" r:id="rId19" imgW="419040" imgH="177480" progId="Equation.DSMT4">
                  <p:embed/>
                  <p:pic>
                    <p:nvPicPr>
                      <p:cNvPr id="12" name="Object 11"/>
                      <p:cNvPicPr/>
                      <p:nvPr/>
                    </p:nvPicPr>
                    <p:blipFill>
                      <a:blip r:embed="rId20"/>
                      <a:stretch>
                        <a:fillRect/>
                      </a:stretch>
                    </p:blipFill>
                    <p:spPr>
                      <a:xfrm>
                        <a:off x="3084500" y="4489840"/>
                        <a:ext cx="629469" cy="270181"/>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477687411"/>
              </p:ext>
            </p:extLst>
          </p:nvPr>
        </p:nvGraphicFramePr>
        <p:xfrm>
          <a:off x="3062336" y="4801864"/>
          <a:ext cx="744758" cy="299099"/>
        </p:xfrm>
        <a:graphic>
          <a:graphicData uri="http://schemas.openxmlformats.org/presentationml/2006/ole">
            <mc:AlternateContent xmlns:mc="http://schemas.openxmlformats.org/markup-compatibility/2006">
              <mc:Choice xmlns:v="urn:schemas-microsoft-com:vml" Requires="v">
                <p:oleObj spid="_x0000_s18513" name="Equation" r:id="rId21" imgW="507960" imgH="203040" progId="Equation.DSMT4">
                  <p:embed/>
                </p:oleObj>
              </mc:Choice>
              <mc:Fallback>
                <p:oleObj name="Equation" r:id="rId21" imgW="507960" imgH="203040" progId="Equation.DSMT4">
                  <p:embed/>
                  <p:pic>
                    <p:nvPicPr>
                      <p:cNvPr id="13" name="Object 12"/>
                      <p:cNvPicPr/>
                      <p:nvPr/>
                    </p:nvPicPr>
                    <p:blipFill>
                      <a:blip r:embed="rId22"/>
                      <a:stretch>
                        <a:fillRect/>
                      </a:stretch>
                    </p:blipFill>
                    <p:spPr>
                      <a:xfrm>
                        <a:off x="3062336" y="4801864"/>
                        <a:ext cx="744758" cy="299099"/>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8443803"/>
              </p:ext>
            </p:extLst>
          </p:nvPr>
        </p:nvGraphicFramePr>
        <p:xfrm>
          <a:off x="4586288" y="3349625"/>
          <a:ext cx="808037" cy="254000"/>
        </p:xfrm>
        <a:graphic>
          <a:graphicData uri="http://schemas.openxmlformats.org/presentationml/2006/ole">
            <mc:AlternateContent xmlns:mc="http://schemas.openxmlformats.org/markup-compatibility/2006">
              <mc:Choice xmlns:v="urn:schemas-microsoft-com:vml" Requires="v">
                <p:oleObj spid="_x0000_s18514" name="Equation" r:id="rId23" imgW="571320" imgH="177480" progId="Equation.DSMT4">
                  <p:embed/>
                </p:oleObj>
              </mc:Choice>
              <mc:Fallback>
                <p:oleObj name="Equation" r:id="rId23" imgW="571320" imgH="177480" progId="Equation.DSMT4">
                  <p:embed/>
                  <p:pic>
                    <p:nvPicPr>
                      <p:cNvPr id="14" name="Object 13"/>
                      <p:cNvPicPr/>
                      <p:nvPr/>
                    </p:nvPicPr>
                    <p:blipFill>
                      <a:blip r:embed="rId24"/>
                      <a:stretch>
                        <a:fillRect/>
                      </a:stretch>
                    </p:blipFill>
                    <p:spPr>
                      <a:xfrm>
                        <a:off x="4586288" y="3349625"/>
                        <a:ext cx="808037" cy="2540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624499904"/>
              </p:ext>
            </p:extLst>
          </p:nvPr>
        </p:nvGraphicFramePr>
        <p:xfrm>
          <a:off x="4583113" y="3722688"/>
          <a:ext cx="785812" cy="250825"/>
        </p:xfrm>
        <a:graphic>
          <a:graphicData uri="http://schemas.openxmlformats.org/presentationml/2006/ole">
            <mc:AlternateContent xmlns:mc="http://schemas.openxmlformats.org/markup-compatibility/2006">
              <mc:Choice xmlns:v="urn:schemas-microsoft-com:vml" Requires="v">
                <p:oleObj spid="_x0000_s18515" name="Equation" r:id="rId25" imgW="558720" imgH="177480" progId="Equation.DSMT4">
                  <p:embed/>
                </p:oleObj>
              </mc:Choice>
              <mc:Fallback>
                <p:oleObj name="Equation" r:id="rId25" imgW="558720" imgH="177480" progId="Equation.DSMT4">
                  <p:embed/>
                  <p:pic>
                    <p:nvPicPr>
                      <p:cNvPr id="16" name="Object 15"/>
                      <p:cNvPicPr/>
                      <p:nvPr/>
                    </p:nvPicPr>
                    <p:blipFill>
                      <a:blip r:embed="rId26"/>
                      <a:stretch>
                        <a:fillRect/>
                      </a:stretch>
                    </p:blipFill>
                    <p:spPr>
                      <a:xfrm>
                        <a:off x="4583113" y="3722688"/>
                        <a:ext cx="785812" cy="250825"/>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194469405"/>
              </p:ext>
            </p:extLst>
          </p:nvPr>
        </p:nvGraphicFramePr>
        <p:xfrm>
          <a:off x="4551363" y="4108450"/>
          <a:ext cx="879475" cy="288925"/>
        </p:xfrm>
        <a:graphic>
          <a:graphicData uri="http://schemas.openxmlformats.org/presentationml/2006/ole">
            <mc:AlternateContent xmlns:mc="http://schemas.openxmlformats.org/markup-compatibility/2006">
              <mc:Choice xmlns:v="urn:schemas-microsoft-com:vml" Requires="v">
                <p:oleObj spid="_x0000_s18516" name="Equation" r:id="rId27" imgW="622080" imgH="203040" progId="Equation.DSMT4">
                  <p:embed/>
                </p:oleObj>
              </mc:Choice>
              <mc:Fallback>
                <p:oleObj name="Equation" r:id="rId27" imgW="622080" imgH="203040" progId="Equation.DSMT4">
                  <p:embed/>
                  <p:pic>
                    <p:nvPicPr>
                      <p:cNvPr id="17" name="Object 16"/>
                      <p:cNvPicPr/>
                      <p:nvPr/>
                    </p:nvPicPr>
                    <p:blipFill>
                      <a:blip r:embed="rId28"/>
                      <a:stretch>
                        <a:fillRect/>
                      </a:stretch>
                    </p:blipFill>
                    <p:spPr>
                      <a:xfrm>
                        <a:off x="4551363" y="4108450"/>
                        <a:ext cx="879475" cy="288925"/>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1335568155"/>
              </p:ext>
            </p:extLst>
          </p:nvPr>
        </p:nvGraphicFramePr>
        <p:xfrm>
          <a:off x="4605338" y="4470400"/>
          <a:ext cx="742950" cy="269875"/>
        </p:xfrm>
        <a:graphic>
          <a:graphicData uri="http://schemas.openxmlformats.org/presentationml/2006/ole">
            <mc:AlternateContent xmlns:mc="http://schemas.openxmlformats.org/markup-compatibility/2006">
              <mc:Choice xmlns:v="urn:schemas-microsoft-com:vml" Requires="v">
                <p:oleObj spid="_x0000_s18517" name="Equation" r:id="rId29" imgW="495000" imgH="177480" progId="Equation.DSMT4">
                  <p:embed/>
                </p:oleObj>
              </mc:Choice>
              <mc:Fallback>
                <p:oleObj name="Equation" r:id="rId29" imgW="495000" imgH="177480" progId="Equation.DSMT4">
                  <p:embed/>
                  <p:pic>
                    <p:nvPicPr>
                      <p:cNvPr id="18" name="Object 17"/>
                      <p:cNvPicPr/>
                      <p:nvPr/>
                    </p:nvPicPr>
                    <p:blipFill>
                      <a:blip r:embed="rId30"/>
                      <a:stretch>
                        <a:fillRect/>
                      </a:stretch>
                    </p:blipFill>
                    <p:spPr>
                      <a:xfrm>
                        <a:off x="4605338" y="4470400"/>
                        <a:ext cx="742950" cy="269875"/>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1064323450"/>
              </p:ext>
            </p:extLst>
          </p:nvPr>
        </p:nvGraphicFramePr>
        <p:xfrm>
          <a:off x="4550092" y="4842828"/>
          <a:ext cx="874713" cy="298450"/>
        </p:xfrm>
        <a:graphic>
          <a:graphicData uri="http://schemas.openxmlformats.org/presentationml/2006/ole">
            <mc:AlternateContent xmlns:mc="http://schemas.openxmlformats.org/markup-compatibility/2006">
              <mc:Choice xmlns:v="urn:schemas-microsoft-com:vml" Requires="v">
                <p:oleObj spid="_x0000_s18518" name="Equation" r:id="rId31" imgW="596880" imgH="203040" progId="Equation.DSMT4">
                  <p:embed/>
                </p:oleObj>
              </mc:Choice>
              <mc:Fallback>
                <p:oleObj name="Equation" r:id="rId31" imgW="596880" imgH="203040" progId="Equation.DSMT4">
                  <p:embed/>
                  <p:pic>
                    <p:nvPicPr>
                      <p:cNvPr id="19" name="Object 18"/>
                      <p:cNvPicPr/>
                      <p:nvPr/>
                    </p:nvPicPr>
                    <p:blipFill>
                      <a:blip r:embed="rId32"/>
                      <a:stretch>
                        <a:fillRect/>
                      </a:stretch>
                    </p:blipFill>
                    <p:spPr>
                      <a:xfrm>
                        <a:off x="4550092" y="4842828"/>
                        <a:ext cx="874713" cy="298450"/>
                      </a:xfrm>
                      <a:prstGeom prst="rect">
                        <a:avLst/>
                      </a:prstGeom>
                    </p:spPr>
                  </p:pic>
                </p:oleObj>
              </mc:Fallback>
            </mc:AlternateContent>
          </a:graphicData>
        </a:graphic>
      </p:graphicFrame>
    </p:spTree>
    <p:extLst>
      <p:ext uri="{BB962C8B-B14F-4D97-AF65-F5344CB8AC3E}">
        <p14:creationId xmlns:p14="http://schemas.microsoft.com/office/powerpoint/2010/main" val="298719199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589520" cy="1231076"/>
          </a:xfrm>
        </p:spPr>
        <p:txBody>
          <a:bodyPr wrap="square" tIns="91425">
            <a:spAutoFit/>
          </a:bodyPr>
          <a:lstStyle/>
          <a:p>
            <a:pPr lvl="0">
              <a:spcBef>
                <a:spcPct val="0"/>
              </a:spcBef>
              <a:buClrTx/>
              <a:defRPr/>
            </a:pPr>
            <a:r>
              <a:rPr lang="en-US" kern="1200" dirty="0" smtClean="0">
                <a:latin typeface="Times New Roman" panose="02020603050405020304" pitchFamily="18" charset="0"/>
                <a:ea typeface="+mj-ea"/>
                <a:cs typeface="+mj-cs"/>
              </a:rPr>
              <a:t>4.13 Increment and Decrement Operators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sz="quarter" idx="13"/>
          </p:nvPr>
        </p:nvSpPr>
        <p:spPr>
          <a:xfrm>
            <a:off x="514350" y="1729476"/>
            <a:ext cx="8229600" cy="92329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C++ also provides two unary operators for adding 1 to or subtracting 1 from the value of a numeric variable</a:t>
            </a:r>
            <a:r>
              <a:rPr lang="en-US" altLang="en-US" sz="2400" kern="1200" dirty="0" smtClean="0">
                <a:solidFill>
                  <a:srgbClr val="000000"/>
                </a:solidFill>
                <a:latin typeface="Arial (Body)"/>
                <a:ea typeface="+mn-ea"/>
                <a:cs typeface="+mn-cs"/>
              </a:rPr>
              <a:t>.</a:t>
            </a:r>
          </a:p>
        </p:txBody>
      </p:sp>
      <p:sp>
        <p:nvSpPr>
          <p:cNvPr id="4" name="Content Placeholder 3"/>
          <p:cNvSpPr>
            <a:spLocks noGrp="1"/>
          </p:cNvSpPr>
          <p:nvPr>
            <p:ph sz="quarter" idx="14"/>
          </p:nvPr>
        </p:nvSpPr>
        <p:spPr>
          <a:xfrm>
            <a:off x="514350" y="2597151"/>
            <a:ext cx="6118225" cy="609600"/>
          </a:xfrm>
        </p:spPr>
        <p:txBody>
          <a:bodyPr/>
          <a:lstStyle/>
          <a:p>
            <a:r>
              <a:rPr lang="en-US" altLang="en-US" sz="2400" kern="1200" dirty="0">
                <a:solidFill>
                  <a:srgbClr val="000000"/>
                </a:solidFill>
                <a:latin typeface="Arial (Body)"/>
              </a:rPr>
              <a:t>These are the unary </a:t>
            </a:r>
            <a:r>
              <a:rPr lang="en-US" altLang="en-US" sz="2400" b="1" kern="1200" dirty="0">
                <a:solidFill>
                  <a:srgbClr val="000000"/>
                </a:solidFill>
                <a:latin typeface="Arial (Body)"/>
              </a:rPr>
              <a:t>increment operator,</a:t>
            </a:r>
            <a:endParaRPr lang="en-US" sz="2400" dirty="0"/>
          </a:p>
        </p:txBody>
      </p:sp>
      <p:graphicFrame>
        <p:nvGraphicFramePr>
          <p:cNvPr id="9" name="Object 8" descr="Plus plus"/>
          <p:cNvGraphicFramePr>
            <a:graphicFrameLocks noChangeAspect="1"/>
          </p:cNvGraphicFramePr>
          <p:nvPr>
            <p:extLst>
              <p:ext uri="{D42A27DB-BD31-4B8C-83A1-F6EECF244321}">
                <p14:modId xmlns:p14="http://schemas.microsoft.com/office/powerpoint/2010/main" val="3512354596"/>
              </p:ext>
            </p:extLst>
          </p:nvPr>
        </p:nvGraphicFramePr>
        <p:xfrm>
          <a:off x="6607493" y="2711450"/>
          <a:ext cx="563562" cy="392113"/>
        </p:xfrm>
        <a:graphic>
          <a:graphicData uri="http://schemas.openxmlformats.org/presentationml/2006/ole">
            <mc:AlternateContent xmlns:mc="http://schemas.openxmlformats.org/markup-compatibility/2006">
              <mc:Choice xmlns:v="urn:schemas-microsoft-com:vml" Requires="v">
                <p:oleObj spid="_x0000_s2862" name="Equation" r:id="rId3" imgW="253800" imgH="177480" progId="Equation.DSMT4">
                  <p:embed/>
                </p:oleObj>
              </mc:Choice>
              <mc:Fallback>
                <p:oleObj name="Equation" r:id="rId3" imgW="253800" imgH="177480" progId="Equation.DSMT4">
                  <p:embed/>
                  <p:pic>
                    <p:nvPicPr>
                      <p:cNvPr id="0" name=""/>
                      <p:cNvPicPr/>
                      <p:nvPr/>
                    </p:nvPicPr>
                    <p:blipFill>
                      <a:blip r:embed="rId4"/>
                      <a:stretch>
                        <a:fillRect/>
                      </a:stretch>
                    </p:blipFill>
                    <p:spPr>
                      <a:xfrm>
                        <a:off x="6607493" y="2711450"/>
                        <a:ext cx="563562" cy="392113"/>
                      </a:xfrm>
                      <a:prstGeom prst="rect">
                        <a:avLst/>
                      </a:prstGeom>
                    </p:spPr>
                  </p:pic>
                </p:oleObj>
              </mc:Fallback>
            </mc:AlternateContent>
          </a:graphicData>
        </a:graphic>
      </p:graphicFrame>
      <p:sp>
        <p:nvSpPr>
          <p:cNvPr id="5" name="Content Placeholder 4"/>
          <p:cNvSpPr>
            <a:spLocks noGrp="1"/>
          </p:cNvSpPr>
          <p:nvPr>
            <p:ph sz="quarter" idx="15"/>
          </p:nvPr>
        </p:nvSpPr>
        <p:spPr>
          <a:xfrm>
            <a:off x="7162800" y="2598420"/>
            <a:ext cx="1463040" cy="550863"/>
          </a:xfrm>
        </p:spPr>
        <p:txBody>
          <a:bodyPr/>
          <a:lstStyle/>
          <a:p>
            <a:pPr marL="0" indent="0">
              <a:buNone/>
            </a:pPr>
            <a:r>
              <a:rPr lang="en-US" altLang="en-US" sz="2400" kern="1200" dirty="0">
                <a:solidFill>
                  <a:srgbClr val="000000"/>
                </a:solidFill>
                <a:latin typeface="Arial (Body)"/>
              </a:rPr>
              <a:t>and </a:t>
            </a:r>
            <a:r>
              <a:rPr lang="en-US" altLang="en-US" sz="2400" kern="1200" dirty="0" smtClean="0">
                <a:solidFill>
                  <a:srgbClr val="000000"/>
                </a:solidFill>
                <a:latin typeface="Arial (Body)"/>
              </a:rPr>
              <a:t>the</a:t>
            </a:r>
            <a:endParaRPr lang="en-US" sz="2400" dirty="0"/>
          </a:p>
        </p:txBody>
      </p:sp>
      <p:sp>
        <p:nvSpPr>
          <p:cNvPr id="12" name="Text Placeholder 11"/>
          <p:cNvSpPr>
            <a:spLocks noGrp="1"/>
          </p:cNvSpPr>
          <p:nvPr>
            <p:ph type="body" idx="1"/>
          </p:nvPr>
        </p:nvSpPr>
        <p:spPr>
          <a:xfrm>
            <a:off x="773429" y="3027362"/>
            <a:ext cx="4064318" cy="532765"/>
          </a:xfrm>
        </p:spPr>
        <p:txBody>
          <a:bodyPr/>
          <a:lstStyle/>
          <a:p>
            <a:pPr marL="0" indent="0">
              <a:buNone/>
            </a:pPr>
            <a:r>
              <a:rPr lang="en-US" altLang="en-US" sz="2400" kern="1200" dirty="0" smtClean="0">
                <a:solidFill>
                  <a:srgbClr val="000000"/>
                </a:solidFill>
                <a:latin typeface="+mn-lt"/>
              </a:rPr>
              <a:t>Unary</a:t>
            </a:r>
            <a:r>
              <a:rPr lang="en-US" altLang="en-US" sz="2400" dirty="0" smtClean="0">
                <a:latin typeface="+mn-lt"/>
              </a:rPr>
              <a:t> </a:t>
            </a:r>
            <a:r>
              <a:rPr lang="en-US" altLang="en-US" sz="2400" b="1" kern="1200" dirty="0" smtClean="0">
                <a:solidFill>
                  <a:srgbClr val="000000"/>
                </a:solidFill>
                <a:latin typeface="+mn-lt"/>
              </a:rPr>
              <a:t>decrement </a:t>
            </a:r>
            <a:r>
              <a:rPr lang="en-US" altLang="en-US" sz="2400" b="1" kern="1200" dirty="0">
                <a:solidFill>
                  <a:srgbClr val="000000"/>
                </a:solidFill>
                <a:latin typeface="+mn-lt"/>
              </a:rPr>
              <a:t>operator</a:t>
            </a:r>
            <a:r>
              <a:rPr lang="en-US" altLang="en-US" sz="2400" b="1" kern="1200" dirty="0" smtClean="0">
                <a:solidFill>
                  <a:srgbClr val="000000"/>
                </a:solidFill>
                <a:latin typeface="+mn-lt"/>
              </a:rPr>
              <a:t>,</a:t>
            </a:r>
            <a:endParaRPr lang="en-US" sz="2400" dirty="0">
              <a:latin typeface="+mn-lt"/>
            </a:endParaRPr>
          </a:p>
        </p:txBody>
      </p:sp>
      <p:graphicFrame>
        <p:nvGraphicFramePr>
          <p:cNvPr id="11" name="Object 10" descr="Minus minus"/>
          <p:cNvGraphicFramePr>
            <a:graphicFrameLocks noChangeAspect="1"/>
          </p:cNvGraphicFramePr>
          <p:nvPr>
            <p:extLst>
              <p:ext uri="{D42A27DB-BD31-4B8C-83A1-F6EECF244321}">
                <p14:modId xmlns:p14="http://schemas.microsoft.com/office/powerpoint/2010/main" val="560596143"/>
              </p:ext>
            </p:extLst>
          </p:nvPr>
        </p:nvGraphicFramePr>
        <p:xfrm>
          <a:off x="4799012" y="3226911"/>
          <a:ext cx="508000" cy="338138"/>
        </p:xfrm>
        <a:graphic>
          <a:graphicData uri="http://schemas.openxmlformats.org/presentationml/2006/ole">
            <mc:AlternateContent xmlns:mc="http://schemas.openxmlformats.org/markup-compatibility/2006">
              <mc:Choice xmlns:v="urn:schemas-microsoft-com:vml" Requires="v">
                <p:oleObj spid="_x0000_s2863" name="Equation" r:id="rId5" imgW="228600" imgH="152280" progId="Equation.DSMT4">
                  <p:embed/>
                </p:oleObj>
              </mc:Choice>
              <mc:Fallback>
                <p:oleObj name="Equation" r:id="rId5" imgW="228600" imgH="152280" progId="Equation.DSMT4">
                  <p:embed/>
                  <p:pic>
                    <p:nvPicPr>
                      <p:cNvPr id="9" name="Object 8"/>
                      <p:cNvPicPr/>
                      <p:nvPr/>
                    </p:nvPicPr>
                    <p:blipFill>
                      <a:blip r:embed="rId6"/>
                      <a:stretch>
                        <a:fillRect/>
                      </a:stretch>
                    </p:blipFill>
                    <p:spPr>
                      <a:xfrm>
                        <a:off x="4799012" y="3226911"/>
                        <a:ext cx="508000" cy="338138"/>
                      </a:xfrm>
                      <a:prstGeom prst="rect">
                        <a:avLst/>
                      </a:prstGeom>
                    </p:spPr>
                  </p:pic>
                </p:oleObj>
              </mc:Fallback>
            </mc:AlternateContent>
          </a:graphicData>
        </a:graphic>
      </p:graphicFrame>
      <p:sp>
        <p:nvSpPr>
          <p:cNvPr id="10" name="Content Placeholder 9"/>
          <p:cNvSpPr>
            <a:spLocks noGrp="1"/>
          </p:cNvSpPr>
          <p:nvPr>
            <p:ph sz="quarter" idx="16"/>
          </p:nvPr>
        </p:nvSpPr>
        <p:spPr>
          <a:xfrm>
            <a:off x="5337492" y="3043556"/>
            <a:ext cx="3390900" cy="521493"/>
          </a:xfrm>
        </p:spPr>
        <p:txBody>
          <a:bodyPr/>
          <a:lstStyle/>
          <a:p>
            <a:pPr marL="0" indent="0">
              <a:buNone/>
            </a:pPr>
            <a:r>
              <a:rPr lang="en-US" altLang="en-US" sz="2400" dirty="0">
                <a:solidFill>
                  <a:srgbClr val="000000"/>
                </a:solidFill>
                <a:latin typeface="Arial (Body)"/>
              </a:rPr>
              <a:t>which are </a:t>
            </a:r>
            <a:r>
              <a:rPr lang="en-US" altLang="en-US" sz="2400" dirty="0" smtClean="0">
                <a:solidFill>
                  <a:srgbClr val="000000"/>
                </a:solidFill>
                <a:latin typeface="Arial (Body)"/>
              </a:rPr>
              <a:t>summarized</a:t>
            </a:r>
            <a:endParaRPr lang="en-US" altLang="en-US" sz="2400" dirty="0">
              <a:solidFill>
                <a:srgbClr val="000000"/>
              </a:solidFill>
              <a:latin typeface="Arial (Body)"/>
            </a:endParaRPr>
          </a:p>
        </p:txBody>
      </p:sp>
      <p:sp>
        <p:nvSpPr>
          <p:cNvPr id="13" name="Content Placeholder 12"/>
          <p:cNvSpPr>
            <a:spLocks noGrp="1"/>
          </p:cNvSpPr>
          <p:nvPr>
            <p:ph sz="quarter" idx="17"/>
          </p:nvPr>
        </p:nvSpPr>
        <p:spPr>
          <a:xfrm>
            <a:off x="797242" y="3519744"/>
            <a:ext cx="2601278" cy="500063"/>
          </a:xfrm>
        </p:spPr>
        <p:txBody>
          <a:bodyPr/>
          <a:lstStyle/>
          <a:p>
            <a:pPr marL="0" indent="0">
              <a:buNone/>
            </a:pPr>
            <a:r>
              <a:rPr lang="en-US" altLang="en-US" sz="2400" dirty="0">
                <a:solidFill>
                  <a:srgbClr val="000000"/>
                </a:solidFill>
                <a:latin typeface="Arial (Body)"/>
              </a:rPr>
              <a:t>in </a:t>
            </a:r>
            <a:r>
              <a:rPr lang="en-US" altLang="en-US" sz="2400" dirty="0" smtClean="0">
                <a:solidFill>
                  <a:srgbClr val="000000"/>
                </a:solidFill>
                <a:latin typeface="Arial (Body)"/>
              </a:rPr>
              <a:t>Figure 4.16.</a:t>
            </a:r>
            <a:endParaRPr lang="en-US" altLang="en-US" sz="2400" dirty="0">
              <a:solidFill>
                <a:srgbClr val="000000"/>
              </a:solidFill>
              <a:latin typeface="Arial (Body)"/>
            </a:endParaRPr>
          </a:p>
        </p:txBody>
      </p:sp>
    </p:spTree>
    <p:extLst>
      <p:ext uri="{BB962C8B-B14F-4D97-AF65-F5344CB8AC3E}">
        <p14:creationId xmlns:p14="http://schemas.microsoft.com/office/powerpoint/2010/main" val="381052099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Figure 4.16 Increment </a:t>
            </a:r>
            <a:r>
              <a:rPr lang="en-US" dirty="0"/>
              <a:t>and decrement </a:t>
            </a:r>
            <a:r>
              <a:rPr lang="en-US" dirty="0" smtClean="0"/>
              <a:t>operators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17595372"/>
              </p:ext>
            </p:extLst>
          </p:nvPr>
        </p:nvGraphicFramePr>
        <p:xfrm>
          <a:off x="876300" y="1851183"/>
          <a:ext cx="7178040" cy="3444240"/>
        </p:xfrm>
        <a:graphic>
          <a:graphicData uri="http://schemas.openxmlformats.org/drawingml/2006/table">
            <a:tbl>
              <a:tblPr firstRow="1" bandRow="1">
                <a:tableStyleId>{2D5ABB26-0587-4C30-8999-92F81FD0307C}</a:tableStyleId>
              </a:tblPr>
              <a:tblGrid>
                <a:gridCol w="1135380">
                  <a:extLst>
                    <a:ext uri="{9D8B030D-6E8A-4147-A177-3AD203B41FA5}">
                      <a16:colId xmlns:a16="http://schemas.microsoft.com/office/drawing/2014/main" val="3229235821"/>
                    </a:ext>
                  </a:extLst>
                </a:gridCol>
                <a:gridCol w="1432560">
                  <a:extLst>
                    <a:ext uri="{9D8B030D-6E8A-4147-A177-3AD203B41FA5}">
                      <a16:colId xmlns:a16="http://schemas.microsoft.com/office/drawing/2014/main" val="2212958104"/>
                    </a:ext>
                  </a:extLst>
                </a:gridCol>
                <a:gridCol w="1752600">
                  <a:extLst>
                    <a:ext uri="{9D8B030D-6E8A-4147-A177-3AD203B41FA5}">
                      <a16:colId xmlns:a16="http://schemas.microsoft.com/office/drawing/2014/main" val="1321831486"/>
                    </a:ext>
                  </a:extLst>
                </a:gridCol>
                <a:gridCol w="2857500">
                  <a:extLst>
                    <a:ext uri="{9D8B030D-6E8A-4147-A177-3AD203B41FA5}">
                      <a16:colId xmlns:a16="http://schemas.microsoft.com/office/drawing/2014/main" val="2595185666"/>
                    </a:ext>
                  </a:extLst>
                </a:gridCol>
              </a:tblGrid>
              <a:tr h="370840">
                <a:tc>
                  <a:txBody>
                    <a:bodyPr/>
                    <a:lstStyle/>
                    <a:p>
                      <a:r>
                        <a:rPr lang="en-US" sz="1400" b="1" i="0" u="none" strike="noStrike" cap="none" baseline="0" dirty="0" smtClean="0">
                          <a:solidFill>
                            <a:schemeClr val="tx1"/>
                          </a:solidFill>
                          <a:latin typeface="+mn-lt"/>
                          <a:ea typeface="+mn-ea"/>
                          <a:cs typeface="+mn-cs"/>
                          <a:sym typeface="Arial"/>
                        </a:rPr>
                        <a:t>Operator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i="0" u="none" strike="noStrike" cap="none" baseline="0" dirty="0" smtClean="0">
                          <a:solidFill>
                            <a:schemeClr val="tx1"/>
                          </a:solidFill>
                          <a:latin typeface="+mn-lt"/>
                          <a:ea typeface="+mn-ea"/>
                          <a:cs typeface="+mn-cs"/>
                          <a:sym typeface="Arial"/>
                        </a:rPr>
                        <a:t>Operator 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i="0" u="none" strike="noStrike" cap="none" baseline="0" dirty="0" smtClean="0">
                          <a:solidFill>
                            <a:schemeClr val="tx1"/>
                          </a:solidFill>
                          <a:latin typeface="+mn-lt"/>
                          <a:ea typeface="+mn-ea"/>
                          <a:cs typeface="+mn-cs"/>
                          <a:sym typeface="Arial"/>
                        </a:rPr>
                        <a:t>Sample expression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i="0" u="none" strike="noStrike" cap="none" baseline="0" dirty="0" smtClean="0">
                          <a:solidFill>
                            <a:schemeClr val="tx1"/>
                          </a:solidFill>
                          <a:latin typeface="+mn-lt"/>
                          <a:ea typeface="+mn-ea"/>
                          <a:cs typeface="+mn-cs"/>
                          <a:sym typeface="Arial"/>
                        </a:rPr>
                        <a:t>Explanation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5395263"/>
                  </a:ext>
                </a:extLst>
              </a:tr>
              <a:tr h="370840">
                <a:tc>
                  <a:txBody>
                    <a:bodyPr/>
                    <a:lstStyle/>
                    <a:p>
                      <a:pPr>
                        <a:lnSpc>
                          <a:spcPct val="107000"/>
                        </a:lnSpc>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Plus plus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smtClean="0">
                          <a:solidFill>
                            <a:schemeClr val="tx1"/>
                          </a:solidFill>
                          <a:latin typeface="+mn-lt"/>
                          <a:ea typeface="+mn-ea"/>
                          <a:cs typeface="+mn-cs"/>
                          <a:sym typeface="Arial"/>
                        </a:rPr>
                        <a:t>Prefix </a:t>
                      </a:r>
                    </a:p>
                    <a:p>
                      <a:r>
                        <a:rPr lang="en-US" sz="1400" b="0" i="0" u="none" strike="noStrike" cap="none" baseline="0" dirty="0" smtClean="0">
                          <a:solidFill>
                            <a:schemeClr val="tx1"/>
                          </a:solidFill>
                          <a:latin typeface="+mn-lt"/>
                          <a:ea typeface="+mn-ea"/>
                          <a:cs typeface="+mn-cs"/>
                          <a:sym typeface="Arial"/>
                        </a:rPr>
                        <a:t>increment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dirty="0" smtClean="0">
                          <a:solidFill>
                            <a:schemeClr val="bg1"/>
                          </a:solidFill>
                          <a:effectLst/>
                          <a:latin typeface="+mn-lt"/>
                          <a:ea typeface="+mn-ea"/>
                          <a:cs typeface="+mn-cs"/>
                          <a:sym typeface="Arial"/>
                        </a:rPr>
                        <a:t>Plus plus a</a:t>
                      </a:r>
                      <a:endParaRPr 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smtClean="0">
                          <a:solidFill>
                            <a:schemeClr val="tx1"/>
                          </a:solidFill>
                          <a:latin typeface="+mn-lt"/>
                          <a:ea typeface="+mn-ea"/>
                          <a:cs typeface="+mn-cs"/>
                          <a:sym typeface="Arial"/>
                        </a:rPr>
                        <a:t>Increment a by 1, then use the new value of a in the expression in which a resides.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2680421"/>
                  </a:ext>
                </a:extLst>
              </a:tr>
              <a:tr h="370840">
                <a:tc>
                  <a:txBody>
                    <a:bodyPr/>
                    <a:lstStyle/>
                    <a:p>
                      <a:r>
                        <a:rPr lang="en-US" sz="1200" b="0" i="0" u="none" strike="noStrike" cap="none" dirty="0" smtClean="0">
                          <a:solidFill>
                            <a:schemeClr val="bg1"/>
                          </a:solidFill>
                          <a:effectLst/>
                          <a:latin typeface="+mn-lt"/>
                          <a:ea typeface="+mn-ea"/>
                          <a:cs typeface="+mn-cs"/>
                          <a:sym typeface="Arial"/>
                        </a:rPr>
                        <a:t>Plus plus</a:t>
                      </a:r>
                      <a:endParaRPr lang="en-US" sz="12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smtClean="0">
                          <a:solidFill>
                            <a:schemeClr val="tx1"/>
                          </a:solidFill>
                          <a:latin typeface="+mn-lt"/>
                          <a:ea typeface="+mn-ea"/>
                          <a:cs typeface="+mn-cs"/>
                          <a:sym typeface="Arial"/>
                        </a:rPr>
                        <a:t>postfix increment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dirty="0" smtClean="0">
                          <a:solidFill>
                            <a:schemeClr val="bg1"/>
                          </a:solidFill>
                          <a:effectLst/>
                          <a:latin typeface="+mn-lt"/>
                          <a:ea typeface="+mn-ea"/>
                          <a:cs typeface="+mn-cs"/>
                          <a:sym typeface="Arial"/>
                        </a:rPr>
                        <a:t>a plus plus</a:t>
                      </a:r>
                      <a:endParaRPr 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smtClean="0">
                          <a:solidFill>
                            <a:schemeClr val="tx1"/>
                          </a:solidFill>
                          <a:latin typeface="+mn-lt"/>
                          <a:ea typeface="+mn-ea"/>
                          <a:cs typeface="+mn-cs"/>
                          <a:sym typeface="Arial"/>
                        </a:rPr>
                        <a:t>Use the current value of a in the expression in which a resides, then increment a by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8534124"/>
                  </a:ext>
                </a:extLst>
              </a:tr>
              <a:tr h="370840">
                <a:tc>
                  <a:txBody>
                    <a:bodyPr/>
                    <a:lstStyle/>
                    <a:p>
                      <a:r>
                        <a:rPr lang="en-US" sz="1200" b="0" i="0" u="none" strike="noStrike" cap="none" dirty="0" smtClean="0">
                          <a:solidFill>
                            <a:schemeClr val="bg1"/>
                          </a:solidFill>
                          <a:effectLst/>
                          <a:latin typeface="+mn-lt"/>
                          <a:ea typeface="+mn-ea"/>
                          <a:cs typeface="+mn-cs"/>
                          <a:sym typeface="Arial"/>
                        </a:rPr>
                        <a:t>Minus minus</a:t>
                      </a:r>
                      <a:endParaRPr lang="en-US" sz="12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smtClean="0">
                          <a:solidFill>
                            <a:schemeClr val="tx1"/>
                          </a:solidFill>
                          <a:latin typeface="+mn-lt"/>
                          <a:ea typeface="+mn-ea"/>
                          <a:cs typeface="+mn-cs"/>
                          <a:sym typeface="Arial"/>
                        </a:rPr>
                        <a:t>Prefix </a:t>
                      </a:r>
                    </a:p>
                    <a:p>
                      <a:r>
                        <a:rPr lang="en-US" sz="1400" b="0" i="0" u="none" strike="noStrike" cap="none" baseline="0" dirty="0" smtClean="0">
                          <a:solidFill>
                            <a:schemeClr val="tx1"/>
                          </a:solidFill>
                          <a:latin typeface="+mn-lt"/>
                          <a:ea typeface="+mn-ea"/>
                          <a:cs typeface="+mn-cs"/>
                          <a:sym typeface="Arial"/>
                        </a:rPr>
                        <a:t>decrement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dirty="0" smtClean="0">
                          <a:solidFill>
                            <a:schemeClr val="bg1"/>
                          </a:solidFill>
                          <a:effectLst/>
                          <a:latin typeface="+mn-lt"/>
                          <a:ea typeface="+mn-ea"/>
                          <a:cs typeface="+mn-cs"/>
                          <a:sym typeface="Arial"/>
                        </a:rPr>
                        <a:t>Plus plus b</a:t>
                      </a:r>
                      <a:endParaRPr 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smtClean="0">
                          <a:solidFill>
                            <a:schemeClr val="tx1"/>
                          </a:solidFill>
                          <a:latin typeface="+mn-lt"/>
                          <a:ea typeface="+mn-ea"/>
                          <a:cs typeface="+mn-cs"/>
                          <a:sym typeface="Arial"/>
                        </a:rPr>
                        <a:t>Decrement b by 1, then use the new value of b in the expression in which b resides.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7087987"/>
                  </a:ext>
                </a:extLst>
              </a:tr>
              <a:tr h="370840">
                <a:tc>
                  <a:txBody>
                    <a:bodyPr/>
                    <a:lstStyle/>
                    <a:p>
                      <a:r>
                        <a:rPr lang="en-US" sz="1200" b="0" i="0" u="none" strike="noStrike" cap="none" dirty="0" smtClean="0">
                          <a:solidFill>
                            <a:schemeClr val="bg1"/>
                          </a:solidFill>
                          <a:effectLst/>
                          <a:latin typeface="+mn-lt"/>
                          <a:ea typeface="+mn-ea"/>
                          <a:cs typeface="+mn-cs"/>
                          <a:sym typeface="Arial"/>
                        </a:rPr>
                        <a:t>Minus minus</a:t>
                      </a:r>
                      <a:endParaRPr lang="en-US" sz="12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smtClean="0">
                          <a:solidFill>
                            <a:schemeClr val="tx1"/>
                          </a:solidFill>
                          <a:latin typeface="+mn-lt"/>
                          <a:ea typeface="+mn-ea"/>
                          <a:cs typeface="+mn-cs"/>
                          <a:sym typeface="Arial"/>
                        </a:rPr>
                        <a:t>postfix decrement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dirty="0" smtClean="0">
                          <a:solidFill>
                            <a:schemeClr val="bg1"/>
                          </a:solidFill>
                          <a:effectLst/>
                          <a:latin typeface="+mn-lt"/>
                          <a:ea typeface="+mn-ea"/>
                          <a:cs typeface="+mn-cs"/>
                          <a:sym typeface="Arial"/>
                        </a:rPr>
                        <a:t>b plus plus</a:t>
                      </a:r>
                      <a:endParaRPr 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smtClean="0">
                          <a:solidFill>
                            <a:schemeClr val="tx1"/>
                          </a:solidFill>
                          <a:latin typeface="+mn-lt"/>
                          <a:ea typeface="+mn-ea"/>
                          <a:cs typeface="+mn-cs"/>
                          <a:sym typeface="Arial"/>
                        </a:rPr>
                        <a:t>Use the current value of b in the expression in which b resides, then decrement b by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658190"/>
                  </a:ext>
                </a:extLst>
              </a:tr>
            </a:tbl>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372736134"/>
              </p:ext>
            </p:extLst>
          </p:nvPr>
        </p:nvGraphicFramePr>
        <p:xfrm>
          <a:off x="962025" y="2401888"/>
          <a:ext cx="425450" cy="266700"/>
        </p:xfrm>
        <a:graphic>
          <a:graphicData uri="http://schemas.openxmlformats.org/presentationml/2006/ole">
            <mc:AlternateContent xmlns:mc="http://schemas.openxmlformats.org/markup-compatibility/2006">
              <mc:Choice xmlns:v="urn:schemas-microsoft-com:vml" Requires="v">
                <p:oleObj spid="_x0000_s14318" name="Equation" r:id="rId3" imgW="241200" imgH="152280" progId="Equation.DSMT4">
                  <p:embed/>
                </p:oleObj>
              </mc:Choice>
              <mc:Fallback>
                <p:oleObj name="Equation" r:id="rId3" imgW="241200" imgH="152280" progId="Equation.DSMT4">
                  <p:embed/>
                  <p:pic>
                    <p:nvPicPr>
                      <p:cNvPr id="9" name="Object 8"/>
                      <p:cNvPicPr/>
                      <p:nvPr/>
                    </p:nvPicPr>
                    <p:blipFill>
                      <a:blip r:embed="rId4"/>
                      <a:stretch>
                        <a:fillRect/>
                      </a:stretch>
                    </p:blipFill>
                    <p:spPr>
                      <a:xfrm>
                        <a:off x="962025" y="2401888"/>
                        <a:ext cx="425450" cy="2667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134743354"/>
              </p:ext>
            </p:extLst>
          </p:nvPr>
        </p:nvGraphicFramePr>
        <p:xfrm>
          <a:off x="895350" y="3168968"/>
          <a:ext cx="420688" cy="263525"/>
        </p:xfrm>
        <a:graphic>
          <a:graphicData uri="http://schemas.openxmlformats.org/presentationml/2006/ole">
            <mc:AlternateContent xmlns:mc="http://schemas.openxmlformats.org/markup-compatibility/2006">
              <mc:Choice xmlns:v="urn:schemas-microsoft-com:vml" Requires="v">
                <p:oleObj spid="_x0000_s14319" name="Equation" r:id="rId5" imgW="241200" imgH="152280" progId="Equation.DSMT4">
                  <p:embed/>
                </p:oleObj>
              </mc:Choice>
              <mc:Fallback>
                <p:oleObj name="Equation" r:id="rId5" imgW="241200" imgH="152280" progId="Equation.DSMT4">
                  <p:embed/>
                  <p:pic>
                    <p:nvPicPr>
                      <p:cNvPr id="9" name="Object 8"/>
                      <p:cNvPicPr/>
                      <p:nvPr/>
                    </p:nvPicPr>
                    <p:blipFill>
                      <a:blip r:embed="rId6"/>
                      <a:stretch>
                        <a:fillRect/>
                      </a:stretch>
                    </p:blipFill>
                    <p:spPr>
                      <a:xfrm>
                        <a:off x="895350" y="3168968"/>
                        <a:ext cx="420688" cy="2635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186371345"/>
              </p:ext>
            </p:extLst>
          </p:nvPr>
        </p:nvGraphicFramePr>
        <p:xfrm>
          <a:off x="906752" y="4048539"/>
          <a:ext cx="409286" cy="241214"/>
        </p:xfrm>
        <a:graphic>
          <a:graphicData uri="http://schemas.openxmlformats.org/presentationml/2006/ole">
            <mc:AlternateContent xmlns:mc="http://schemas.openxmlformats.org/markup-compatibility/2006">
              <mc:Choice xmlns:v="urn:schemas-microsoft-com:vml" Requires="v">
                <p:oleObj spid="_x0000_s14320" name="Equation" r:id="rId7" imgW="215640" imgH="126720" progId="Equation.DSMT4">
                  <p:embed/>
                </p:oleObj>
              </mc:Choice>
              <mc:Fallback>
                <p:oleObj name="Equation" r:id="rId7" imgW="215640" imgH="126720" progId="Equation.DSMT4">
                  <p:embed/>
                  <p:pic>
                    <p:nvPicPr>
                      <p:cNvPr id="11" name="Object 10"/>
                      <p:cNvPicPr/>
                      <p:nvPr/>
                    </p:nvPicPr>
                    <p:blipFill>
                      <a:blip r:embed="rId8"/>
                      <a:stretch>
                        <a:fillRect/>
                      </a:stretch>
                    </p:blipFill>
                    <p:spPr>
                      <a:xfrm>
                        <a:off x="906752" y="4048539"/>
                        <a:ext cx="409286" cy="241214"/>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720393758"/>
              </p:ext>
            </p:extLst>
          </p:nvPr>
        </p:nvGraphicFramePr>
        <p:xfrm>
          <a:off x="902079" y="4659143"/>
          <a:ext cx="424436" cy="249226"/>
        </p:xfrm>
        <a:graphic>
          <a:graphicData uri="http://schemas.openxmlformats.org/presentationml/2006/ole">
            <mc:AlternateContent xmlns:mc="http://schemas.openxmlformats.org/markup-compatibility/2006">
              <mc:Choice xmlns:v="urn:schemas-microsoft-com:vml" Requires="v">
                <p:oleObj spid="_x0000_s14321" name="Equation" r:id="rId9" imgW="215640" imgH="126720" progId="Equation.DSMT4">
                  <p:embed/>
                </p:oleObj>
              </mc:Choice>
              <mc:Fallback>
                <p:oleObj name="Equation" r:id="rId9" imgW="215640" imgH="126720" progId="Equation.DSMT4">
                  <p:embed/>
                  <p:pic>
                    <p:nvPicPr>
                      <p:cNvPr id="11" name="Object 10"/>
                      <p:cNvPicPr/>
                      <p:nvPr/>
                    </p:nvPicPr>
                    <p:blipFill>
                      <a:blip r:embed="rId10"/>
                      <a:stretch>
                        <a:fillRect/>
                      </a:stretch>
                    </p:blipFill>
                    <p:spPr>
                      <a:xfrm>
                        <a:off x="902079" y="4659143"/>
                        <a:ext cx="424436" cy="249226"/>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13011231"/>
              </p:ext>
            </p:extLst>
          </p:nvPr>
        </p:nvGraphicFramePr>
        <p:xfrm>
          <a:off x="3443995" y="2397786"/>
          <a:ext cx="575483" cy="274902"/>
        </p:xfrm>
        <a:graphic>
          <a:graphicData uri="http://schemas.openxmlformats.org/presentationml/2006/ole">
            <mc:AlternateContent xmlns:mc="http://schemas.openxmlformats.org/markup-compatibility/2006">
              <mc:Choice xmlns:v="urn:schemas-microsoft-com:vml" Requires="v">
                <p:oleObj spid="_x0000_s14322" name="Equation" r:id="rId11" imgW="342720" imgH="164880" progId="Equation.DSMT4">
                  <p:embed/>
                </p:oleObj>
              </mc:Choice>
              <mc:Fallback>
                <p:oleObj name="Equation" r:id="rId11" imgW="342720" imgH="164880" progId="Equation.DSMT4">
                  <p:embed/>
                  <p:pic>
                    <p:nvPicPr>
                      <p:cNvPr id="9" name="Object 8"/>
                      <p:cNvPicPr/>
                      <p:nvPr/>
                    </p:nvPicPr>
                    <p:blipFill>
                      <a:blip r:embed="rId12"/>
                      <a:stretch>
                        <a:fillRect/>
                      </a:stretch>
                    </p:blipFill>
                    <p:spPr>
                      <a:xfrm>
                        <a:off x="3443995" y="2397786"/>
                        <a:ext cx="575483" cy="274902"/>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133096442"/>
              </p:ext>
            </p:extLst>
          </p:nvPr>
        </p:nvGraphicFramePr>
        <p:xfrm>
          <a:off x="3472349" y="3181429"/>
          <a:ext cx="592920" cy="283232"/>
        </p:xfrm>
        <a:graphic>
          <a:graphicData uri="http://schemas.openxmlformats.org/presentationml/2006/ole">
            <mc:AlternateContent xmlns:mc="http://schemas.openxmlformats.org/markup-compatibility/2006">
              <mc:Choice xmlns:v="urn:schemas-microsoft-com:vml" Requires="v">
                <p:oleObj spid="_x0000_s14323" name="Equation" r:id="rId13" imgW="342720" imgH="164880" progId="Equation.DSMT4">
                  <p:embed/>
                </p:oleObj>
              </mc:Choice>
              <mc:Fallback>
                <p:oleObj name="Equation" r:id="rId13" imgW="342720" imgH="164880" progId="Equation.DSMT4">
                  <p:embed/>
                  <p:pic>
                    <p:nvPicPr>
                      <p:cNvPr id="8" name="Object 7"/>
                      <p:cNvPicPr/>
                      <p:nvPr/>
                    </p:nvPicPr>
                    <p:blipFill>
                      <a:blip r:embed="rId14"/>
                      <a:stretch>
                        <a:fillRect/>
                      </a:stretch>
                    </p:blipFill>
                    <p:spPr>
                      <a:xfrm>
                        <a:off x="3472349" y="3181429"/>
                        <a:ext cx="592920" cy="283232"/>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117432449"/>
              </p:ext>
            </p:extLst>
          </p:nvPr>
        </p:nvGraphicFramePr>
        <p:xfrm>
          <a:off x="3496871" y="3875879"/>
          <a:ext cx="592920" cy="305019"/>
        </p:xfrm>
        <a:graphic>
          <a:graphicData uri="http://schemas.openxmlformats.org/presentationml/2006/ole">
            <mc:AlternateContent xmlns:mc="http://schemas.openxmlformats.org/markup-compatibility/2006">
              <mc:Choice xmlns:v="urn:schemas-microsoft-com:vml" Requires="v">
                <p:oleObj spid="_x0000_s14324" name="Equation" r:id="rId15" imgW="342720" imgH="177480" progId="Equation.DSMT4">
                  <p:embed/>
                </p:oleObj>
              </mc:Choice>
              <mc:Fallback>
                <p:oleObj name="Equation" r:id="rId15" imgW="342720" imgH="177480" progId="Equation.DSMT4">
                  <p:embed/>
                  <p:pic>
                    <p:nvPicPr>
                      <p:cNvPr id="13" name="Object 12"/>
                      <p:cNvPicPr/>
                      <p:nvPr/>
                    </p:nvPicPr>
                    <p:blipFill>
                      <a:blip r:embed="rId16"/>
                      <a:stretch>
                        <a:fillRect/>
                      </a:stretch>
                    </p:blipFill>
                    <p:spPr>
                      <a:xfrm>
                        <a:off x="3496871" y="3875879"/>
                        <a:ext cx="592920" cy="305019"/>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832890113"/>
              </p:ext>
            </p:extLst>
          </p:nvPr>
        </p:nvGraphicFramePr>
        <p:xfrm>
          <a:off x="3494807" y="4589269"/>
          <a:ext cx="592920" cy="305019"/>
        </p:xfrm>
        <a:graphic>
          <a:graphicData uri="http://schemas.openxmlformats.org/presentationml/2006/ole">
            <mc:AlternateContent xmlns:mc="http://schemas.openxmlformats.org/markup-compatibility/2006">
              <mc:Choice xmlns:v="urn:schemas-microsoft-com:vml" Requires="v">
                <p:oleObj spid="_x0000_s14325" name="Equation" r:id="rId17" imgW="342720" imgH="177480" progId="Equation.DSMT4">
                  <p:embed/>
                </p:oleObj>
              </mc:Choice>
              <mc:Fallback>
                <p:oleObj name="Equation" r:id="rId17" imgW="342720" imgH="177480" progId="Equation.DSMT4">
                  <p:embed/>
                  <p:pic>
                    <p:nvPicPr>
                      <p:cNvPr id="14" name="Object 13"/>
                      <p:cNvPicPr/>
                      <p:nvPr/>
                    </p:nvPicPr>
                    <p:blipFill>
                      <a:blip r:embed="rId18"/>
                      <a:stretch>
                        <a:fillRect/>
                      </a:stretch>
                    </p:blipFill>
                    <p:spPr>
                      <a:xfrm>
                        <a:off x="3494807" y="4589269"/>
                        <a:ext cx="592920" cy="305019"/>
                      </a:xfrm>
                      <a:prstGeom prst="rect">
                        <a:avLst/>
                      </a:prstGeom>
                    </p:spPr>
                  </p:pic>
                </p:oleObj>
              </mc:Fallback>
            </mc:AlternateContent>
          </a:graphicData>
        </a:graphic>
      </p:graphicFrame>
    </p:spTree>
    <p:extLst>
      <p:ext uri="{BB962C8B-B14F-4D97-AF65-F5344CB8AC3E}">
        <p14:creationId xmlns:p14="http://schemas.microsoft.com/office/powerpoint/2010/main" val="12750923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Good Programming Practice </a:t>
            </a:r>
            <a:r>
              <a:rPr lang="en-US" dirty="0" smtClean="0"/>
              <a:t>4.4</a:t>
            </a:r>
            <a:endParaRPr lang="en-US" dirty="0"/>
          </a:p>
        </p:txBody>
      </p:sp>
      <p:sp>
        <p:nvSpPr>
          <p:cNvPr id="5" name="Text Placeholder 4"/>
          <p:cNvSpPr>
            <a:spLocks noGrp="1"/>
          </p:cNvSpPr>
          <p:nvPr>
            <p:ph type="body" idx="1"/>
          </p:nvPr>
        </p:nvSpPr>
        <p:spPr/>
        <p:txBody>
          <a:bodyPr/>
          <a:lstStyle/>
          <a:p>
            <a:pPr marL="0" indent="0">
              <a:buNone/>
            </a:pPr>
            <a:r>
              <a:rPr lang="en-US" sz="2400" dirty="0" smtClean="0">
                <a:latin typeface="+mn-lt"/>
              </a:rPr>
              <a:t>Unlike </a:t>
            </a:r>
            <a:r>
              <a:rPr lang="en-US" sz="2400" dirty="0">
                <a:latin typeface="+mn-lt"/>
              </a:rPr>
              <a:t>binary operators, the unary increment and decrement operators as a matter of </a:t>
            </a:r>
            <a:r>
              <a:rPr lang="en-US" sz="2400" dirty="0" smtClean="0">
                <a:latin typeface="+mn-lt"/>
              </a:rPr>
              <a:t>style should </a:t>
            </a:r>
            <a:r>
              <a:rPr lang="en-US" sz="2400" dirty="0">
                <a:latin typeface="+mn-lt"/>
              </a:rPr>
              <a:t>be placed next to their operands, with no intervening spaces.</a:t>
            </a:r>
          </a:p>
        </p:txBody>
      </p:sp>
    </p:spTree>
    <p:extLst>
      <p:ext uri="{BB962C8B-B14F-4D97-AF65-F5344CB8AC3E}">
        <p14:creationId xmlns:p14="http://schemas.microsoft.com/office/powerpoint/2010/main" val="200395280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b"/>
          <a:lstStyle/>
          <a:p>
            <a:r>
              <a:rPr lang="en-IN" dirty="0"/>
              <a:t>Figure 4.17 Prefix Increment and Postfix Increment </a:t>
            </a:r>
            <a:r>
              <a:rPr lang="en-IN" dirty="0" smtClean="0"/>
              <a:t>Operators </a:t>
            </a:r>
            <a:r>
              <a:rPr lang="en-US" sz="2000" b="0" dirty="0" smtClean="0"/>
              <a:t>(1 of 2)</a:t>
            </a:r>
            <a:endParaRPr lang="en-US" sz="2000" b="0" dirty="0"/>
          </a:p>
        </p:txBody>
      </p:sp>
      <p:pic>
        <p:nvPicPr>
          <p:cNvPr id="6" name="Picture 5" descr="Computer code and output. The computer code has 20 lines. The lines read as follows. Line 1. forward slash forward slash Fig period 4 period 17 colon Increment period c p p. Line 2. forward slash forward slash Prefix increment and postfix increment operators period. Line 3. hash include left angle bracket i o stream right angle bracket. Line 4. using namespace s t d semicolon. Line 5. Blank. Line 6. i n t main left parenthesis right parenthesis left brace. Line 7, indented once. forward slash forward slash demonstrate postfix increment operator. Line 8, indented once. unsigned i n t c left brace 5 right brace semicolon forward slash forward slash initializes c with the value 5. Line 9, indented once. c out left angle bracket left angle bracket double quote c before post increment colon double quote left angle bracket left angle bracket c left angle bracket left angle bracket end l semicolon forward slash forward slash prints 5. Line 10, indented once. c out left angle bracket left angle bracket double quote post incrementing c colon double quote left angle bracket left angle bracket c plus plus left angle bracket left angle bracket end l semicolon forward slash forward slash prints 5. Line 11, indented once. c out left angle bracket left angle bracket double quote c after post increment colon double quote left angle bracket left angle bracket c left angle bracket left angle bracket end l semicolon forward slash forward slash prints 6. Lines 10 and 11 are highlighted. Line 12.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721" y="1988410"/>
            <a:ext cx="7462558" cy="2881178"/>
          </a:xfrm>
          <a:prstGeom prst="rect">
            <a:avLst/>
          </a:prstGeom>
        </p:spPr>
      </p:pic>
    </p:spTree>
    <p:extLst>
      <p:ext uri="{BB962C8B-B14F-4D97-AF65-F5344CB8AC3E}">
        <p14:creationId xmlns:p14="http://schemas.microsoft.com/office/powerpoint/2010/main" val="918772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Figure 4.17 Prefix Increment and Postfix Increment </a:t>
            </a:r>
            <a:r>
              <a:rPr lang="en-IN" dirty="0" smtClean="0"/>
              <a:t>Operators </a:t>
            </a:r>
            <a:r>
              <a:rPr lang="en-US" sz="2000" b="0" dirty="0" smtClean="0"/>
              <a:t>(2 </a:t>
            </a:r>
            <a:r>
              <a:rPr lang="en-US" sz="2000" b="0" dirty="0"/>
              <a:t>of 2)</a:t>
            </a:r>
            <a:endParaRPr lang="en-US" dirty="0"/>
          </a:p>
        </p:txBody>
      </p:sp>
      <p:pic>
        <p:nvPicPr>
          <p:cNvPr id="6" name="Picture 5" descr="The code continues. Line 13, indented once. c out left angle bracket left angle bracket end l semicolon forward slash forward slash skip a line. Line 14. Blank. Line 15, indented once. forward slash forward slash demonstrate prefix increment operator. Line 16, indented once. c equals 5 semicolon forward slash forward slash assigns 5 to c. Line 17, indented once. c out left angle bracket left angle bracket double quote c before pre increment colon double quote left angle bracket left angle bracket c left angle bracket left angle bracket end l semicolon forward slash forward slash prints 5. Line 18, indented once. c out left angle bracket left angle bracket double quote pre incrementing c colon double quote left angle bracket left angle bracket plus plus c left angle bracket left angle bracket end l semicolon forward slash forward slash prints 6. Line 19, indented once. c out left angle bracket left angle bracket double quote c after pre increment colon double quote left angle bracket left angle bracket c left angle bracket left angle bracket end l semicolon forward slash forward slash prints 6. Lines 18 and 19 are highlighted. Line 20. right brace. The output has 6 lines. The lines read as follows. Line 1. c before post increment colon 5. Line 2, indented 3 times. post incrementing c colon 5. Line 3, indented once. c after post increment colon 6. Line 4, indented once. c before pre increment colon 5. Line 5, indented 4 times. pre incrementing c colon 6. Line 6, indented twice. c after pre increment colon 6."/>
          <p:cNvPicPr>
            <a:picLocks noChangeAspect="1"/>
          </p:cNvPicPr>
          <p:nvPr/>
        </p:nvPicPr>
        <p:blipFill>
          <a:blip r:embed="rId2"/>
          <a:stretch>
            <a:fillRect/>
          </a:stretch>
        </p:blipFill>
        <p:spPr>
          <a:xfrm>
            <a:off x="1374619" y="1946777"/>
            <a:ext cx="6394763" cy="2958124"/>
          </a:xfrm>
          <a:prstGeom prst="rect">
            <a:avLst/>
          </a:prstGeom>
        </p:spPr>
      </p:pic>
    </p:spTree>
    <p:extLst>
      <p:ext uri="{BB962C8B-B14F-4D97-AF65-F5344CB8AC3E}">
        <p14:creationId xmlns:p14="http://schemas.microsoft.com/office/powerpoint/2010/main" val="55588837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269480" cy="1231076"/>
          </a:xfrm>
        </p:spPr>
        <p:txBody>
          <a:bodyPr wrap="square" tIns="91425">
            <a:spAutoFit/>
          </a:bodyPr>
          <a:lstStyle/>
          <a:p>
            <a:pPr lvl="0">
              <a:spcBef>
                <a:spcPct val="0"/>
              </a:spcBef>
              <a:buClrTx/>
              <a:defRPr/>
            </a:pPr>
            <a:r>
              <a:rPr lang="en-US" kern="1200" dirty="0" smtClean="0">
                <a:latin typeface="Times New Roman" panose="02020603050405020304" pitchFamily="18" charset="0"/>
                <a:ea typeface="+mj-ea"/>
                <a:cs typeface="+mj-cs"/>
              </a:rPr>
              <a:t>4.13 Increment and Decrement Operators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idx="1"/>
          </p:nvPr>
        </p:nvSpPr>
        <p:spPr>
          <a:xfrm>
            <a:off x="457200" y="1600200"/>
            <a:ext cx="1850571" cy="553968"/>
          </a:xfrm>
        </p:spPr>
        <p:txBody>
          <a:bodyPr wrap="square" lIns="91425" tIns="91425" rIns="91425" bIns="91425">
            <a:spAutoFit/>
          </a:bodyPr>
          <a:lstStyle/>
          <a:p>
            <a:pPr marL="255600" lvl="0" indent="-255600"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When </a:t>
            </a:r>
            <a:r>
              <a:rPr lang="en-US" altLang="en-US" sz="2400" kern="1200" dirty="0" smtClean="0">
                <a:solidFill>
                  <a:srgbClr val="000000"/>
                </a:solidFill>
                <a:latin typeface="Arial (Body)"/>
                <a:ea typeface="+mn-ea"/>
                <a:cs typeface="+mn-cs"/>
              </a:rPr>
              <a:t>you</a:t>
            </a:r>
            <a:endParaRPr lang="en-US" altLang="en-US" sz="2400" kern="1200" dirty="0">
              <a:solidFill>
                <a:srgbClr val="000000"/>
              </a:solidFill>
              <a:latin typeface="Arial (Body)"/>
              <a:ea typeface="+mn-ea"/>
              <a:cs typeface="+mn-cs"/>
            </a:endParaRPr>
          </a:p>
        </p:txBody>
      </p:sp>
      <p:graphicFrame>
        <p:nvGraphicFramePr>
          <p:cNvPr id="6" name="Object 5" descr="Increment left parenthesis plus plus right parenthesis or decrement left parenthesis minus minus right parenthesis a"/>
          <p:cNvGraphicFramePr>
            <a:graphicFrameLocks noChangeAspect="1"/>
          </p:cNvGraphicFramePr>
          <p:nvPr>
            <p:extLst>
              <p:ext uri="{D42A27DB-BD31-4B8C-83A1-F6EECF244321}">
                <p14:modId xmlns:p14="http://schemas.microsoft.com/office/powerpoint/2010/main" val="3572138885"/>
              </p:ext>
            </p:extLst>
          </p:nvPr>
        </p:nvGraphicFramePr>
        <p:xfrm>
          <a:off x="2307771" y="1660202"/>
          <a:ext cx="4813796" cy="510940"/>
        </p:xfrm>
        <a:graphic>
          <a:graphicData uri="http://schemas.openxmlformats.org/presentationml/2006/ole">
            <mc:AlternateContent xmlns:mc="http://schemas.openxmlformats.org/markup-compatibility/2006">
              <mc:Choice xmlns:v="urn:schemas-microsoft-com:vml" Requires="v">
                <p:oleObj spid="_x0000_s4456" name="Equation" r:id="rId3" imgW="2374560" imgH="253800" progId="Equation.DSMT4">
                  <p:embed/>
                </p:oleObj>
              </mc:Choice>
              <mc:Fallback>
                <p:oleObj name="Equation" r:id="rId3" imgW="2374560" imgH="253800" progId="Equation.DSMT4">
                  <p:embed/>
                  <p:pic>
                    <p:nvPicPr>
                      <p:cNvPr id="9" name="Object 8"/>
                      <p:cNvPicPr/>
                      <p:nvPr/>
                    </p:nvPicPr>
                    <p:blipFill>
                      <a:blip r:embed="rId4"/>
                      <a:stretch>
                        <a:fillRect/>
                      </a:stretch>
                    </p:blipFill>
                    <p:spPr>
                      <a:xfrm>
                        <a:off x="2307771" y="1660202"/>
                        <a:ext cx="4813796" cy="510940"/>
                      </a:xfrm>
                      <a:prstGeom prst="rect">
                        <a:avLst/>
                      </a:prstGeom>
                    </p:spPr>
                  </p:pic>
                </p:oleObj>
              </mc:Fallback>
            </mc:AlternateContent>
          </a:graphicData>
        </a:graphic>
      </p:graphicFrame>
      <p:sp>
        <p:nvSpPr>
          <p:cNvPr id="5" name="Content Placeholder 4"/>
          <p:cNvSpPr>
            <a:spLocks noGrp="1"/>
          </p:cNvSpPr>
          <p:nvPr>
            <p:ph idx="14"/>
          </p:nvPr>
        </p:nvSpPr>
        <p:spPr>
          <a:xfrm>
            <a:off x="457200" y="2068056"/>
            <a:ext cx="8229600" cy="3646424"/>
          </a:xfrm>
        </p:spPr>
        <p:txBody>
          <a:bodyPr/>
          <a:lstStyle/>
          <a:p>
            <a:pPr marL="255600" lvl="0" indent="0" fontAlgn="base">
              <a:spcAft>
                <a:spcPct val="0"/>
              </a:spcAft>
              <a:buNone/>
            </a:pPr>
            <a:r>
              <a:rPr lang="en-US" altLang="en-US" sz="2400" kern="1200" dirty="0" smtClean="0">
                <a:solidFill>
                  <a:srgbClr val="000000"/>
                </a:solidFill>
                <a:latin typeface="Arial (Body)"/>
              </a:rPr>
              <a:t>variable </a:t>
            </a:r>
            <a:r>
              <a:rPr lang="en-US" altLang="en-US" sz="2400" kern="1200" dirty="0">
                <a:solidFill>
                  <a:srgbClr val="000000"/>
                </a:solidFill>
                <a:latin typeface="Arial (Body)"/>
              </a:rPr>
              <a:t>in a statement by itself, the preincrement and postincrement forms have the same effect, and the predecrement and postdecrement forms have the same </a:t>
            </a:r>
            <a:r>
              <a:rPr lang="en-US" altLang="en-US" sz="2400" kern="1200" dirty="0" smtClean="0">
                <a:solidFill>
                  <a:srgbClr val="000000"/>
                </a:solidFill>
                <a:latin typeface="Arial (Body)"/>
              </a:rPr>
              <a:t>effect.</a:t>
            </a:r>
          </a:p>
          <a:p>
            <a:pPr marL="255600" lvl="0" indent="-255600" fontAlgn="base">
              <a:spcAft>
                <a:spcPct val="0"/>
              </a:spcAft>
              <a:buFont typeface="Arial" panose="020B0604020202020204" pitchFamily="34" charset="0"/>
              <a:buChar char="•"/>
            </a:pPr>
            <a:r>
              <a:rPr lang="en-US" altLang="en-US" sz="2400" kern="1200" dirty="0" smtClean="0">
                <a:solidFill>
                  <a:srgbClr val="000000"/>
                </a:solidFill>
                <a:latin typeface="Arial (Body)"/>
              </a:rPr>
              <a:t>In </a:t>
            </a:r>
            <a:r>
              <a:rPr lang="en-US" altLang="en-US" sz="2400" kern="1200" dirty="0">
                <a:solidFill>
                  <a:srgbClr val="000000"/>
                </a:solidFill>
                <a:latin typeface="Arial (Body)"/>
              </a:rPr>
              <a:t>the context of a larger expression preincrementing a variable and postincrementing a variable have different effects (and similarly for predecrementing and post-decrementing</a:t>
            </a:r>
            <a:r>
              <a:rPr lang="en-US" altLang="en-US" sz="2400" kern="1200" dirty="0" smtClean="0">
                <a:solidFill>
                  <a:srgbClr val="000000"/>
                </a:solidFill>
                <a:latin typeface="Arial (Body)"/>
              </a:rPr>
              <a:t>).</a:t>
            </a:r>
            <a:endParaRPr lang="en-US" altLang="en-US" sz="2400" kern="1200" dirty="0">
              <a:solidFill>
                <a:srgbClr val="000000"/>
              </a:solidFill>
              <a:latin typeface="Arial (Body)"/>
            </a:endParaRPr>
          </a:p>
        </p:txBody>
      </p:sp>
    </p:spTree>
    <p:extLst>
      <p:ext uri="{BB962C8B-B14F-4D97-AF65-F5344CB8AC3E}">
        <p14:creationId xmlns:p14="http://schemas.microsoft.com/office/powerpoint/2010/main" val="3399479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tIns="91425" anchor="b">
            <a:spAutoFit/>
          </a:bodyPr>
          <a:lstStyle/>
          <a:p>
            <a:r>
              <a:rPr lang="en-US" dirty="0"/>
              <a:t>Figure 4.1 Pseudocode for the Addition Program of Figure 2.5</a:t>
            </a:r>
            <a:endParaRPr lang="en-US" dirty="0">
              <a:latin typeface="Times New Roman" panose="02020603050405020304" pitchFamily="18" charset="0"/>
            </a:endParaRPr>
          </a:p>
        </p:txBody>
      </p:sp>
      <p:pic>
        <p:nvPicPr>
          <p:cNvPr id="5" name="Picture 4" descr="Computer code has 8 lines. The lines read as follows. Line 1. Prompt the user to enter the first integer. Line 2. Input the first integer. Line 3. Blank. Line 4. Prompt the user to enter the second integer. Line 5. Input the second integer. Line 6. Blank. Line 7. Add first integer and second integer comma store result. Line 8. Display result."/>
          <p:cNvPicPr>
            <a:picLocks noChangeAspect="1"/>
          </p:cNvPicPr>
          <p:nvPr/>
        </p:nvPicPr>
        <p:blipFill>
          <a:blip r:embed="rId2"/>
          <a:stretch>
            <a:fillRect/>
          </a:stretch>
        </p:blipFill>
        <p:spPr>
          <a:xfrm>
            <a:off x="715191" y="1861899"/>
            <a:ext cx="7713619" cy="2115210"/>
          </a:xfrm>
          <a:prstGeom prst="rect">
            <a:avLst/>
          </a:prstGeom>
        </p:spPr>
      </p:pic>
    </p:spTree>
    <p:extLst>
      <p:ext uri="{BB962C8B-B14F-4D97-AF65-F5344CB8AC3E}">
        <p14:creationId xmlns:p14="http://schemas.microsoft.com/office/powerpoint/2010/main" val="13945873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Programming Error </a:t>
            </a:r>
            <a:r>
              <a:rPr lang="en-US" dirty="0" smtClean="0"/>
              <a:t>4.4</a:t>
            </a:r>
            <a:endParaRPr lang="en-US" dirty="0"/>
          </a:p>
        </p:txBody>
      </p:sp>
      <p:sp>
        <p:nvSpPr>
          <p:cNvPr id="5" name="Text Placeholder 4"/>
          <p:cNvSpPr>
            <a:spLocks noGrp="1"/>
          </p:cNvSpPr>
          <p:nvPr>
            <p:ph type="body" idx="1"/>
          </p:nvPr>
        </p:nvSpPr>
        <p:spPr>
          <a:xfrm>
            <a:off x="457200" y="1600201"/>
            <a:ext cx="8229600" cy="1269826"/>
          </a:xfrm>
        </p:spPr>
        <p:txBody>
          <a:bodyPr/>
          <a:lstStyle/>
          <a:p>
            <a:pPr marL="0" indent="0">
              <a:buNone/>
            </a:pPr>
            <a:r>
              <a:rPr lang="en-US" sz="2400" dirty="0" smtClean="0">
                <a:latin typeface="+mn-lt"/>
              </a:rPr>
              <a:t>Attempting </a:t>
            </a:r>
            <a:r>
              <a:rPr lang="en-US" sz="2400" dirty="0">
                <a:latin typeface="+mn-lt"/>
              </a:rPr>
              <a:t>to use the increment or decrement operator on an expression other than one </a:t>
            </a:r>
            <a:r>
              <a:rPr lang="en-US" sz="2400" dirty="0" smtClean="0">
                <a:latin typeface="+mn-lt"/>
              </a:rPr>
              <a:t>to which </a:t>
            </a:r>
            <a:r>
              <a:rPr lang="en-US" sz="2400" dirty="0">
                <a:latin typeface="+mn-lt"/>
              </a:rPr>
              <a:t>a value can be assigned is a syntax error. For example, </a:t>
            </a:r>
            <a:r>
              <a:rPr lang="en-US" sz="2400" dirty="0" smtClean="0">
                <a:latin typeface="+mn-lt"/>
              </a:rPr>
              <a:t>writing</a:t>
            </a:r>
            <a:endParaRPr lang="en-US" sz="2400" dirty="0">
              <a:latin typeface="+mn-lt"/>
            </a:endParaRPr>
          </a:p>
        </p:txBody>
      </p:sp>
      <p:graphicFrame>
        <p:nvGraphicFramePr>
          <p:cNvPr id="7" name="Object 6" descr="plus plus left parenthesis X plus 1 right parenthesis"/>
          <p:cNvGraphicFramePr>
            <a:graphicFrameLocks noChangeAspect="1"/>
          </p:cNvGraphicFramePr>
          <p:nvPr>
            <p:extLst>
              <p:ext uri="{D42A27DB-BD31-4B8C-83A1-F6EECF244321}">
                <p14:modId xmlns:p14="http://schemas.microsoft.com/office/powerpoint/2010/main" val="137076370"/>
              </p:ext>
            </p:extLst>
          </p:nvPr>
        </p:nvGraphicFramePr>
        <p:xfrm>
          <a:off x="6973470" y="2492550"/>
          <a:ext cx="1235224" cy="377476"/>
        </p:xfrm>
        <a:graphic>
          <a:graphicData uri="http://schemas.openxmlformats.org/presentationml/2006/ole">
            <mc:AlternateContent xmlns:mc="http://schemas.openxmlformats.org/markup-compatibility/2006">
              <mc:Choice xmlns:v="urn:schemas-microsoft-com:vml" Requires="v">
                <p:oleObj spid="_x0000_s5477" name="Equation" r:id="rId3" imgW="660240" imgH="203040" progId="Equation.DSMT4">
                  <p:embed/>
                </p:oleObj>
              </mc:Choice>
              <mc:Fallback>
                <p:oleObj name="Equation" r:id="rId3" imgW="660240" imgH="203040" progId="Equation.DSMT4">
                  <p:embed/>
                  <p:pic>
                    <p:nvPicPr>
                      <p:cNvPr id="9" name="Object 8"/>
                      <p:cNvPicPr/>
                      <p:nvPr/>
                    </p:nvPicPr>
                    <p:blipFill>
                      <a:blip r:embed="rId4"/>
                      <a:stretch>
                        <a:fillRect/>
                      </a:stretch>
                    </p:blipFill>
                    <p:spPr>
                      <a:xfrm>
                        <a:off x="6973470" y="2492550"/>
                        <a:ext cx="1235224" cy="377476"/>
                      </a:xfrm>
                      <a:prstGeom prst="rect">
                        <a:avLst/>
                      </a:prstGeom>
                    </p:spPr>
                  </p:pic>
                </p:oleObj>
              </mc:Fallback>
            </mc:AlternateContent>
          </a:graphicData>
        </a:graphic>
      </p:graphicFrame>
      <p:sp>
        <p:nvSpPr>
          <p:cNvPr id="6" name="Text Placeholder 5"/>
          <p:cNvSpPr>
            <a:spLocks noGrp="1"/>
          </p:cNvSpPr>
          <p:nvPr>
            <p:ph type="body" idx="2"/>
          </p:nvPr>
        </p:nvSpPr>
        <p:spPr>
          <a:xfrm>
            <a:off x="457200" y="2753914"/>
            <a:ext cx="8229600" cy="508000"/>
          </a:xfrm>
        </p:spPr>
        <p:txBody>
          <a:bodyPr/>
          <a:lstStyle/>
          <a:p>
            <a:pPr marL="0" indent="0">
              <a:buNone/>
            </a:pPr>
            <a:r>
              <a:rPr lang="en-US" sz="2400" dirty="0">
                <a:latin typeface="+mn-lt"/>
              </a:rPr>
              <a:t>is a syntax error, because (x + 1) is not a variable</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19450938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5943600" cy="1231076"/>
          </a:xfrm>
        </p:spPr>
        <p:txBody>
          <a:bodyPr wrap="square" tIns="91425">
            <a:spAutoFit/>
          </a:bodyPr>
          <a:lstStyle/>
          <a:p>
            <a:pPr lvl="0">
              <a:spcBef>
                <a:spcPct val="0"/>
              </a:spcBef>
              <a:buClrTx/>
              <a:defRPr/>
            </a:pPr>
            <a:r>
              <a:rPr lang="en-US" kern="1200" dirty="0" smtClean="0">
                <a:latin typeface="Times New Roman" panose="02020603050405020304" pitchFamily="18" charset="0"/>
                <a:ea typeface="+mj-ea"/>
                <a:cs typeface="+mj-cs"/>
              </a:rPr>
              <a:t>4.13 Increment and Decrement Operators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r>
              <a:rPr lang="en-US" altLang="en-US" sz="2400" dirty="0">
                <a:solidFill>
                  <a:srgbClr val="000000"/>
                </a:solidFill>
                <a:latin typeface="Arial (Body)"/>
              </a:rPr>
              <a:t>Figure 4.18 shows the precedence and associativity of the operators introduced to this point</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spTree>
    <p:extLst>
      <p:ext uri="{BB962C8B-B14F-4D97-AF65-F5344CB8AC3E}">
        <p14:creationId xmlns:p14="http://schemas.microsoft.com/office/powerpoint/2010/main" val="286994060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Good Programming Practice </a:t>
            </a:r>
            <a:r>
              <a:rPr lang="en-US" dirty="0" smtClean="0"/>
              <a:t>4.5</a:t>
            </a:r>
            <a:endParaRPr lang="en-US" dirty="0"/>
          </a:p>
        </p:txBody>
      </p:sp>
      <p:sp>
        <p:nvSpPr>
          <p:cNvPr id="5" name="Text Placeholder 4"/>
          <p:cNvSpPr>
            <a:spLocks noGrp="1"/>
          </p:cNvSpPr>
          <p:nvPr>
            <p:ph type="body" idx="1"/>
          </p:nvPr>
        </p:nvSpPr>
        <p:spPr/>
        <p:txBody>
          <a:bodyPr/>
          <a:lstStyle/>
          <a:p>
            <a:pPr marL="0" indent="0">
              <a:buNone/>
            </a:pPr>
            <a:r>
              <a:rPr lang="en-US" sz="2400" dirty="0" smtClean="0">
                <a:latin typeface="+mn-lt"/>
              </a:rPr>
              <a:t>Refer </a:t>
            </a:r>
            <a:r>
              <a:rPr lang="en-US" sz="2400" dirty="0">
                <a:latin typeface="+mn-lt"/>
              </a:rPr>
              <a:t>to the operator precedence and associativity chart (Appendix A) when writing </a:t>
            </a:r>
            <a:r>
              <a:rPr lang="en-US" sz="2400" dirty="0" smtClean="0">
                <a:latin typeface="+mn-lt"/>
              </a:rPr>
              <a:t>expressions containing </a:t>
            </a:r>
            <a:r>
              <a:rPr lang="en-US" sz="2400" dirty="0">
                <a:latin typeface="+mn-lt"/>
              </a:rPr>
              <a:t>many operators. Confirm that the operators in the expression are </a:t>
            </a:r>
            <a:r>
              <a:rPr lang="en-US" sz="2400" dirty="0" smtClean="0">
                <a:latin typeface="+mn-lt"/>
              </a:rPr>
              <a:t>performed in </a:t>
            </a:r>
            <a:r>
              <a:rPr lang="en-US" sz="2400" dirty="0">
                <a:latin typeface="+mn-lt"/>
              </a:rPr>
              <a:t>the order you expect. If you’re uncertain about the order of evaluation in </a:t>
            </a:r>
            <a:r>
              <a:rPr lang="en-US" sz="2400" dirty="0" smtClean="0">
                <a:latin typeface="+mn-lt"/>
              </a:rPr>
              <a:t>a complex </a:t>
            </a:r>
            <a:r>
              <a:rPr lang="en-US" sz="2400" dirty="0">
                <a:latin typeface="+mn-lt"/>
              </a:rPr>
              <a:t>expression, break the expression into smaller statements or use parentheses to </a:t>
            </a:r>
            <a:r>
              <a:rPr lang="en-US" sz="2400" dirty="0" smtClean="0">
                <a:latin typeface="+mn-lt"/>
              </a:rPr>
              <a:t>force the </a:t>
            </a:r>
            <a:r>
              <a:rPr lang="en-US" sz="2400" dirty="0">
                <a:latin typeface="+mn-lt"/>
              </a:rPr>
              <a:t>order of evaluation, exactly as you’d do in an algebraic expression. Be sure to </a:t>
            </a:r>
            <a:r>
              <a:rPr lang="en-US" sz="2400" dirty="0" smtClean="0">
                <a:latin typeface="+mn-lt"/>
              </a:rPr>
              <a:t>observe that </a:t>
            </a:r>
            <a:r>
              <a:rPr lang="en-US" sz="2400" dirty="0">
                <a:latin typeface="+mn-lt"/>
              </a:rPr>
              <a:t>some operators such as assignment (=) associate right to left rather than left to right.</a:t>
            </a:r>
          </a:p>
        </p:txBody>
      </p:sp>
    </p:spTree>
    <p:extLst>
      <p:ext uri="{BB962C8B-B14F-4D97-AF65-F5344CB8AC3E}">
        <p14:creationId xmlns:p14="http://schemas.microsoft.com/office/powerpoint/2010/main" val="17350818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Figure 4.18 Operator Precedence for the Operators Encountered So Far in the Text</a:t>
            </a:r>
          </a:p>
        </p:txBody>
      </p:sp>
      <p:graphicFrame>
        <p:nvGraphicFramePr>
          <p:cNvPr id="6" name="Table 5"/>
          <p:cNvGraphicFramePr>
            <a:graphicFrameLocks noGrp="1"/>
          </p:cNvGraphicFramePr>
          <p:nvPr>
            <p:extLst>
              <p:ext uri="{D42A27DB-BD31-4B8C-83A1-F6EECF244321}">
                <p14:modId xmlns:p14="http://schemas.microsoft.com/office/powerpoint/2010/main" val="2203337206"/>
              </p:ext>
            </p:extLst>
          </p:nvPr>
        </p:nvGraphicFramePr>
        <p:xfrm>
          <a:off x="944880" y="1762760"/>
          <a:ext cx="7254240" cy="4368927"/>
        </p:xfrm>
        <a:graphic>
          <a:graphicData uri="http://schemas.openxmlformats.org/drawingml/2006/table">
            <a:tbl>
              <a:tblPr firstRow="1" bandRow="1">
                <a:tableStyleId>{2D5ABB26-0587-4C30-8999-92F81FD0307C}</a:tableStyleId>
              </a:tblPr>
              <a:tblGrid>
                <a:gridCol w="2418080">
                  <a:extLst>
                    <a:ext uri="{9D8B030D-6E8A-4147-A177-3AD203B41FA5}">
                      <a16:colId xmlns:a16="http://schemas.microsoft.com/office/drawing/2014/main" val="283859621"/>
                    </a:ext>
                  </a:extLst>
                </a:gridCol>
                <a:gridCol w="2418080">
                  <a:extLst>
                    <a:ext uri="{9D8B030D-6E8A-4147-A177-3AD203B41FA5}">
                      <a16:colId xmlns:a16="http://schemas.microsoft.com/office/drawing/2014/main" val="2520259561"/>
                    </a:ext>
                  </a:extLst>
                </a:gridCol>
                <a:gridCol w="2418080">
                  <a:extLst>
                    <a:ext uri="{9D8B030D-6E8A-4147-A177-3AD203B41FA5}">
                      <a16:colId xmlns:a16="http://schemas.microsoft.com/office/drawing/2014/main" val="2917740990"/>
                    </a:ext>
                  </a:extLst>
                </a:gridCol>
              </a:tblGrid>
              <a:tr h="370840">
                <a:tc>
                  <a:txBody>
                    <a:bodyPr/>
                    <a:lstStyle/>
                    <a:p>
                      <a:r>
                        <a:rPr lang="en-US" sz="1200" b="1" dirty="0" smtClean="0"/>
                        <a:t>Operators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Associativity</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Type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9082419"/>
                  </a:ext>
                </a:extLst>
              </a:tr>
              <a:tr h="370840">
                <a:tc>
                  <a:txBody>
                    <a:bodyPr/>
                    <a:lstStyle/>
                    <a:p>
                      <a:pPr>
                        <a:lnSpc>
                          <a:spcPct val="107000"/>
                        </a:lnSpc>
                        <a:spcAft>
                          <a:spcPts val="0"/>
                        </a:spcAft>
                      </a:pPr>
                      <a:r>
                        <a:rPr lang="en-US" sz="800" dirty="0">
                          <a:solidFill>
                            <a:schemeClr val="bg1"/>
                          </a:solidFill>
                          <a:effectLst/>
                          <a:latin typeface="+mn-lt"/>
                          <a:ea typeface="Calibri" panose="020F0502020204030204" pitchFamily="34" charset="0"/>
                          <a:cs typeface="Times New Roman" panose="02020603050405020304" pitchFamily="18" charset="0"/>
                        </a:rPr>
                        <a:t>colon colon left parenthesis right parenthesis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left to right [See Figure 2.10’s caution regarding grouping parentheses.]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56224"/>
                  </a:ext>
                </a:extLst>
              </a:tr>
              <a:tr h="370840">
                <a:tc>
                  <a:txBody>
                    <a:bodyPr/>
                    <a:lstStyle/>
                    <a:p>
                      <a:pPr>
                        <a:lnSpc>
                          <a:spcPct val="107000"/>
                        </a:lnSpc>
                        <a:spcAft>
                          <a:spcPts val="0"/>
                        </a:spcAft>
                      </a:pPr>
                      <a:r>
                        <a:rPr lang="en-US" sz="800" dirty="0">
                          <a:solidFill>
                            <a:schemeClr val="bg1"/>
                          </a:solidFill>
                          <a:effectLst/>
                          <a:latin typeface="+mn-lt"/>
                          <a:ea typeface="Calibri" panose="020F0502020204030204" pitchFamily="34" charset="0"/>
                          <a:cs typeface="Times New Roman" panose="02020603050405020304" pitchFamily="18" charset="0"/>
                        </a:rPr>
                        <a:t>plus plus minus minus static underscore cast left angle bracket type right angle bracket left parenthesis right parenthesis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left to right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 postfix</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1980636"/>
                  </a:ext>
                </a:extLst>
              </a:tr>
              <a:tr h="370840">
                <a:tc>
                  <a:txBody>
                    <a:bodyPr/>
                    <a:lstStyle/>
                    <a:p>
                      <a:r>
                        <a:rPr lang="en-US" sz="800" b="0" i="0" u="none" strike="noStrike" cap="none" dirty="0" smtClean="0">
                          <a:solidFill>
                            <a:schemeClr val="bg1"/>
                          </a:solidFill>
                          <a:effectLst/>
                          <a:latin typeface="+mn-lt"/>
                          <a:ea typeface="+mn-ea"/>
                          <a:cs typeface="+mn-cs"/>
                          <a:sym typeface="Arial"/>
                        </a:rPr>
                        <a:t>plus plus minus minus plus minus</a:t>
                      </a:r>
                      <a:endParaRPr lang="en-US" sz="8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right to left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unary (prefix)</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896573"/>
                  </a:ext>
                </a:extLst>
              </a:tr>
              <a:tr h="370840">
                <a:tc>
                  <a:txBody>
                    <a:bodyPr/>
                    <a:lstStyle/>
                    <a:p>
                      <a:r>
                        <a:rPr lang="en-US" sz="800" b="0" i="0" u="none" strike="noStrike" cap="none" dirty="0" smtClean="0">
                          <a:solidFill>
                            <a:schemeClr val="bg1"/>
                          </a:solidFill>
                          <a:effectLst/>
                          <a:latin typeface="+mn-lt"/>
                          <a:ea typeface="+mn-ea"/>
                          <a:cs typeface="+mn-cs"/>
                          <a:sym typeface="Arial"/>
                        </a:rPr>
                        <a:t>asterisk slash percent sign</a:t>
                      </a:r>
                      <a:endParaRPr lang="en-US" sz="8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left to right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multiplicative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874102"/>
                  </a:ext>
                </a:extLst>
              </a:tr>
              <a:tr h="370840">
                <a:tc>
                  <a:txBody>
                    <a:bodyPr/>
                    <a:lstStyle/>
                    <a:p>
                      <a:r>
                        <a:rPr lang="en-US" sz="800" b="0" i="0" u="none" strike="noStrike" cap="none" dirty="0" smtClean="0">
                          <a:solidFill>
                            <a:schemeClr val="bg1"/>
                          </a:solidFill>
                          <a:effectLst/>
                          <a:latin typeface="+mn-lt"/>
                          <a:ea typeface="+mn-ea"/>
                          <a:cs typeface="+mn-cs"/>
                          <a:sym typeface="Arial"/>
                        </a:rPr>
                        <a:t>plus minus</a:t>
                      </a:r>
                      <a:endParaRPr lang="en-US" sz="8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left to right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additive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9817239"/>
                  </a:ext>
                </a:extLst>
              </a:tr>
              <a:tr h="370840">
                <a:tc>
                  <a:txBody>
                    <a:bodyPr/>
                    <a:lstStyle/>
                    <a:p>
                      <a:pPr>
                        <a:lnSpc>
                          <a:spcPct val="107000"/>
                        </a:lnSpc>
                        <a:spcAft>
                          <a:spcPts val="0"/>
                        </a:spcAft>
                      </a:pPr>
                      <a:r>
                        <a:rPr lang="en-US" sz="800" dirty="0">
                          <a:solidFill>
                            <a:schemeClr val="bg1"/>
                          </a:solidFill>
                          <a:effectLst/>
                          <a:latin typeface="+mn-lt"/>
                          <a:ea typeface="Calibri" panose="020F0502020204030204" pitchFamily="34" charset="0"/>
                          <a:cs typeface="Times New Roman" panose="02020603050405020304" pitchFamily="18" charset="0"/>
                        </a:rPr>
                        <a:t>left angle bracket left angle bracket right angle bracket right angle bracket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left to right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insertion/extraction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215972"/>
                  </a:ext>
                </a:extLst>
              </a:tr>
              <a:tr h="370840">
                <a:tc>
                  <a:txBody>
                    <a:bodyPr/>
                    <a:lstStyle/>
                    <a:p>
                      <a:pPr>
                        <a:lnSpc>
                          <a:spcPct val="107000"/>
                        </a:lnSpc>
                        <a:spcAft>
                          <a:spcPts val="0"/>
                        </a:spcAft>
                      </a:pPr>
                      <a:r>
                        <a:rPr lang="en-US" sz="800" dirty="0">
                          <a:solidFill>
                            <a:schemeClr val="bg1"/>
                          </a:solidFill>
                          <a:effectLst/>
                          <a:latin typeface="+mn-lt"/>
                          <a:ea typeface="Calibri" panose="020F0502020204030204" pitchFamily="34" charset="0"/>
                          <a:cs typeface="Times New Roman" panose="02020603050405020304" pitchFamily="18" charset="0"/>
                        </a:rPr>
                        <a:t>left angle bracket left angle bracket equals equals right angle bracket right angle bracket equals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left to right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relational</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872964"/>
                  </a:ext>
                </a:extLst>
              </a:tr>
              <a:tr h="370840">
                <a:tc>
                  <a:txBody>
                    <a:bodyPr/>
                    <a:lstStyle/>
                    <a:p>
                      <a:pPr>
                        <a:lnSpc>
                          <a:spcPct val="107000"/>
                        </a:lnSpc>
                        <a:spcAft>
                          <a:spcPts val="0"/>
                        </a:spcAft>
                      </a:pPr>
                      <a:r>
                        <a:rPr lang="en-US" sz="800" dirty="0">
                          <a:solidFill>
                            <a:schemeClr val="bg1"/>
                          </a:solidFill>
                          <a:effectLst/>
                          <a:latin typeface="+mn-lt"/>
                          <a:ea typeface="Calibri" panose="020F0502020204030204" pitchFamily="34" charset="0"/>
                          <a:cs typeface="Times New Roman" panose="02020603050405020304" pitchFamily="18" charset="0"/>
                        </a:rPr>
                        <a:t>equals equals exclamation point equals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left to right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equality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4416318"/>
                  </a:ext>
                </a:extLst>
              </a:tr>
              <a:tr h="370840">
                <a:tc>
                  <a:txBody>
                    <a:bodyPr/>
                    <a:lstStyle/>
                    <a:p>
                      <a:pPr>
                        <a:lnSpc>
                          <a:spcPct val="107000"/>
                        </a:lnSpc>
                        <a:spcAft>
                          <a:spcPts val="0"/>
                        </a:spcAft>
                      </a:pPr>
                      <a:r>
                        <a:rPr lang="en-US" sz="800" dirty="0">
                          <a:solidFill>
                            <a:schemeClr val="bg1"/>
                          </a:solidFill>
                          <a:effectLst/>
                          <a:latin typeface="+mn-lt"/>
                          <a:ea typeface="Calibri" panose="020F0502020204030204" pitchFamily="34" charset="0"/>
                          <a:cs typeface="Times New Roman" panose="02020603050405020304" pitchFamily="18" charset="0"/>
                        </a:rPr>
                        <a:t>question mark colon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right to left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conditional</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4471156"/>
                  </a:ext>
                </a:extLst>
              </a:tr>
              <a:tr h="370840">
                <a:tc>
                  <a:txBody>
                    <a:bodyPr/>
                    <a:lstStyle/>
                    <a:p>
                      <a:pPr>
                        <a:lnSpc>
                          <a:spcPct val="107000"/>
                        </a:lnSpc>
                        <a:spcAft>
                          <a:spcPts val="0"/>
                        </a:spcAft>
                      </a:pPr>
                      <a:r>
                        <a:rPr lang="en-US" sz="800" dirty="0">
                          <a:solidFill>
                            <a:schemeClr val="bg1"/>
                          </a:solidFill>
                          <a:effectLst/>
                          <a:latin typeface="+mn-lt"/>
                          <a:ea typeface="Calibri" panose="020F0502020204030204" pitchFamily="34" charset="0"/>
                          <a:cs typeface="Times New Roman" panose="02020603050405020304" pitchFamily="18" charset="0"/>
                        </a:rPr>
                        <a:t>equals plus equals minus equals asterisk equals slash equals percent sign equals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right to left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assignment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111627"/>
                  </a:ext>
                </a:extLst>
              </a:tr>
            </a:tbl>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264908440"/>
              </p:ext>
            </p:extLst>
          </p:nvPr>
        </p:nvGraphicFramePr>
        <p:xfrm>
          <a:off x="1022296" y="2182345"/>
          <a:ext cx="304685" cy="256976"/>
        </p:xfrm>
        <a:graphic>
          <a:graphicData uri="http://schemas.openxmlformats.org/presentationml/2006/ole">
            <mc:AlternateContent xmlns:mc="http://schemas.openxmlformats.org/markup-compatibility/2006">
              <mc:Choice xmlns:v="urn:schemas-microsoft-com:vml" Requires="v">
                <p:oleObj spid="_x0000_s17507" name="Equation" r:id="rId3" imgW="241200" imgH="203040" progId="Equation.DSMT4">
                  <p:embed/>
                </p:oleObj>
              </mc:Choice>
              <mc:Fallback>
                <p:oleObj name="Equation" r:id="rId3" imgW="241200" imgH="203040" progId="Equation.DSMT4">
                  <p:embed/>
                  <p:pic>
                    <p:nvPicPr>
                      <p:cNvPr id="0" name=""/>
                      <p:cNvPicPr/>
                      <p:nvPr/>
                    </p:nvPicPr>
                    <p:blipFill>
                      <a:blip r:embed="rId4"/>
                      <a:stretch>
                        <a:fillRect/>
                      </a:stretch>
                    </p:blipFill>
                    <p:spPr>
                      <a:xfrm>
                        <a:off x="1022296" y="2182345"/>
                        <a:ext cx="304685" cy="25697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7543835"/>
              </p:ext>
            </p:extLst>
          </p:nvPr>
        </p:nvGraphicFramePr>
        <p:xfrm>
          <a:off x="1006266" y="2888695"/>
          <a:ext cx="2168525" cy="241300"/>
        </p:xfrm>
        <a:graphic>
          <a:graphicData uri="http://schemas.openxmlformats.org/presentationml/2006/ole">
            <mc:AlternateContent xmlns:mc="http://schemas.openxmlformats.org/markup-compatibility/2006">
              <mc:Choice xmlns:v="urn:schemas-microsoft-com:vml" Requires="v">
                <p:oleObj spid="_x0000_s17508" name="Equation" r:id="rId5" imgW="1828800" imgH="203040" progId="Equation.DSMT4">
                  <p:embed/>
                </p:oleObj>
              </mc:Choice>
              <mc:Fallback>
                <p:oleObj name="Equation" r:id="rId5" imgW="1828800" imgH="203040" progId="Equation.DSMT4">
                  <p:embed/>
                  <p:pic>
                    <p:nvPicPr>
                      <p:cNvPr id="2" name="Object 1"/>
                      <p:cNvPicPr/>
                      <p:nvPr/>
                    </p:nvPicPr>
                    <p:blipFill>
                      <a:blip r:embed="rId6"/>
                      <a:stretch>
                        <a:fillRect/>
                      </a:stretch>
                    </p:blipFill>
                    <p:spPr>
                      <a:xfrm>
                        <a:off x="1006266" y="2888695"/>
                        <a:ext cx="2168525" cy="2413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24831097"/>
              </p:ext>
            </p:extLst>
          </p:nvPr>
        </p:nvGraphicFramePr>
        <p:xfrm>
          <a:off x="985027" y="3304374"/>
          <a:ext cx="742993" cy="190291"/>
        </p:xfrm>
        <a:graphic>
          <a:graphicData uri="http://schemas.openxmlformats.org/presentationml/2006/ole">
            <mc:AlternateContent xmlns:mc="http://schemas.openxmlformats.org/markup-compatibility/2006">
              <mc:Choice xmlns:v="urn:schemas-microsoft-com:vml" Requires="v">
                <p:oleObj spid="_x0000_s17509" name="Equation" r:id="rId7" imgW="596880" imgH="152280" progId="Equation.DSMT4">
                  <p:embed/>
                </p:oleObj>
              </mc:Choice>
              <mc:Fallback>
                <p:oleObj name="Equation" r:id="rId7" imgW="596880" imgH="152280" progId="Equation.DSMT4">
                  <p:embed/>
                  <p:pic>
                    <p:nvPicPr>
                      <p:cNvPr id="2" name="Object 1"/>
                      <p:cNvPicPr/>
                      <p:nvPr/>
                    </p:nvPicPr>
                    <p:blipFill>
                      <a:blip r:embed="rId8"/>
                      <a:stretch>
                        <a:fillRect/>
                      </a:stretch>
                    </p:blipFill>
                    <p:spPr>
                      <a:xfrm>
                        <a:off x="985027" y="3304374"/>
                        <a:ext cx="742993" cy="190291"/>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20004025"/>
              </p:ext>
            </p:extLst>
          </p:nvPr>
        </p:nvGraphicFramePr>
        <p:xfrm>
          <a:off x="1090206" y="3614271"/>
          <a:ext cx="644431" cy="265774"/>
        </p:xfrm>
        <a:graphic>
          <a:graphicData uri="http://schemas.openxmlformats.org/presentationml/2006/ole">
            <mc:AlternateContent xmlns:mc="http://schemas.openxmlformats.org/markup-compatibility/2006">
              <mc:Choice xmlns:v="urn:schemas-microsoft-com:vml" Requires="v">
                <p:oleObj spid="_x0000_s17510" name="Equation" r:id="rId9" imgW="431640" imgH="177480" progId="Equation.DSMT4">
                  <p:embed/>
                </p:oleObj>
              </mc:Choice>
              <mc:Fallback>
                <p:oleObj name="Equation" r:id="rId9" imgW="431640" imgH="177480" progId="Equation.DSMT4">
                  <p:embed/>
                  <p:pic>
                    <p:nvPicPr>
                      <p:cNvPr id="7" name="Object 6"/>
                      <p:cNvPicPr/>
                      <p:nvPr/>
                    </p:nvPicPr>
                    <p:blipFill>
                      <a:blip r:embed="rId10"/>
                      <a:stretch>
                        <a:fillRect/>
                      </a:stretch>
                    </p:blipFill>
                    <p:spPr>
                      <a:xfrm>
                        <a:off x="1090206" y="3614271"/>
                        <a:ext cx="644431" cy="265774"/>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763139119"/>
              </p:ext>
            </p:extLst>
          </p:nvPr>
        </p:nvGraphicFramePr>
        <p:xfrm>
          <a:off x="1076325" y="3976688"/>
          <a:ext cx="296863" cy="247650"/>
        </p:xfrm>
        <a:graphic>
          <a:graphicData uri="http://schemas.openxmlformats.org/presentationml/2006/ole">
            <mc:AlternateContent xmlns:mc="http://schemas.openxmlformats.org/markup-compatibility/2006">
              <mc:Choice xmlns:v="urn:schemas-microsoft-com:vml" Requires="v">
                <p:oleObj spid="_x0000_s17511" name="Equation" r:id="rId11" imgW="228600" imgH="190440" progId="Equation.DSMT4">
                  <p:embed/>
                </p:oleObj>
              </mc:Choice>
              <mc:Fallback>
                <p:oleObj name="Equation" r:id="rId11" imgW="228600" imgH="190440" progId="Equation.DSMT4">
                  <p:embed/>
                  <p:pic>
                    <p:nvPicPr>
                      <p:cNvPr id="0" name=""/>
                      <p:cNvPicPr/>
                      <p:nvPr/>
                    </p:nvPicPr>
                    <p:blipFill>
                      <a:blip r:embed="rId12"/>
                      <a:stretch>
                        <a:fillRect/>
                      </a:stretch>
                    </p:blipFill>
                    <p:spPr>
                      <a:xfrm>
                        <a:off x="1076325" y="3976688"/>
                        <a:ext cx="296863" cy="24765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092987482"/>
              </p:ext>
            </p:extLst>
          </p:nvPr>
        </p:nvGraphicFramePr>
        <p:xfrm>
          <a:off x="983034" y="4357062"/>
          <a:ext cx="677129" cy="225315"/>
        </p:xfrm>
        <a:graphic>
          <a:graphicData uri="http://schemas.openxmlformats.org/presentationml/2006/ole">
            <mc:AlternateContent xmlns:mc="http://schemas.openxmlformats.org/markup-compatibility/2006">
              <mc:Choice xmlns:v="urn:schemas-microsoft-com:vml" Requires="v">
                <p:oleObj spid="_x0000_s17512" name="Equation" r:id="rId13" imgW="457200" imgH="152280" progId="Equation.DSMT4">
                  <p:embed/>
                </p:oleObj>
              </mc:Choice>
              <mc:Fallback>
                <p:oleObj name="Equation" r:id="rId13" imgW="457200" imgH="152280" progId="Equation.DSMT4">
                  <p:embed/>
                  <p:pic>
                    <p:nvPicPr>
                      <p:cNvPr id="8" name="Object 7"/>
                      <p:cNvPicPr/>
                      <p:nvPr/>
                    </p:nvPicPr>
                    <p:blipFill>
                      <a:blip r:embed="rId14"/>
                      <a:stretch>
                        <a:fillRect/>
                      </a:stretch>
                    </p:blipFill>
                    <p:spPr>
                      <a:xfrm>
                        <a:off x="983034" y="4357062"/>
                        <a:ext cx="677129" cy="22531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723749817"/>
              </p:ext>
            </p:extLst>
          </p:nvPr>
        </p:nvGraphicFramePr>
        <p:xfrm>
          <a:off x="1013406" y="4802502"/>
          <a:ext cx="798032" cy="191234"/>
        </p:xfrm>
        <a:graphic>
          <a:graphicData uri="http://schemas.openxmlformats.org/presentationml/2006/ole">
            <mc:AlternateContent xmlns:mc="http://schemas.openxmlformats.org/markup-compatibility/2006">
              <mc:Choice xmlns:v="urn:schemas-microsoft-com:vml" Requires="v">
                <p:oleObj spid="_x0000_s17513" name="Equation" r:id="rId15" imgW="634680" imgH="152280" progId="Equation.DSMT4">
                  <p:embed/>
                </p:oleObj>
              </mc:Choice>
              <mc:Fallback>
                <p:oleObj name="Equation" r:id="rId15" imgW="634680" imgH="152280" progId="Equation.DSMT4">
                  <p:embed/>
                  <p:pic>
                    <p:nvPicPr>
                      <p:cNvPr id="9" name="Object 8"/>
                      <p:cNvPicPr/>
                      <p:nvPr/>
                    </p:nvPicPr>
                    <p:blipFill>
                      <a:blip r:embed="rId16"/>
                      <a:stretch>
                        <a:fillRect/>
                      </a:stretch>
                    </p:blipFill>
                    <p:spPr>
                      <a:xfrm>
                        <a:off x="1013406" y="4802502"/>
                        <a:ext cx="798032" cy="191234"/>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5817846"/>
              </p:ext>
            </p:extLst>
          </p:nvPr>
        </p:nvGraphicFramePr>
        <p:xfrm>
          <a:off x="994837" y="5103382"/>
          <a:ext cx="654432" cy="249421"/>
        </p:xfrm>
        <a:graphic>
          <a:graphicData uri="http://schemas.openxmlformats.org/presentationml/2006/ole">
            <mc:AlternateContent xmlns:mc="http://schemas.openxmlformats.org/markup-compatibility/2006">
              <mc:Choice xmlns:v="urn:schemas-microsoft-com:vml" Requires="v">
                <p:oleObj spid="_x0000_s17514" name="Equation" r:id="rId17" imgW="431640" imgH="164880" progId="Equation.DSMT4">
                  <p:embed/>
                </p:oleObj>
              </mc:Choice>
              <mc:Fallback>
                <p:oleObj name="Equation" r:id="rId17" imgW="431640" imgH="164880" progId="Equation.DSMT4">
                  <p:embed/>
                  <p:pic>
                    <p:nvPicPr>
                      <p:cNvPr id="10" name="Object 9"/>
                      <p:cNvPicPr/>
                      <p:nvPr/>
                    </p:nvPicPr>
                    <p:blipFill>
                      <a:blip r:embed="rId18"/>
                      <a:stretch>
                        <a:fillRect/>
                      </a:stretch>
                    </p:blipFill>
                    <p:spPr>
                      <a:xfrm>
                        <a:off x="994837" y="5103382"/>
                        <a:ext cx="654432" cy="249421"/>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736227814"/>
              </p:ext>
            </p:extLst>
          </p:nvPr>
        </p:nvGraphicFramePr>
        <p:xfrm>
          <a:off x="1005578" y="5502351"/>
          <a:ext cx="247189" cy="213482"/>
        </p:xfrm>
        <a:graphic>
          <a:graphicData uri="http://schemas.openxmlformats.org/presentationml/2006/ole">
            <mc:AlternateContent xmlns:mc="http://schemas.openxmlformats.org/markup-compatibility/2006">
              <mc:Choice xmlns:v="urn:schemas-microsoft-com:vml" Requires="v">
                <p:oleObj spid="_x0000_s17515" name="Equation" r:id="rId19" imgW="190440" imgH="164880" progId="Equation.DSMT4">
                  <p:embed/>
                </p:oleObj>
              </mc:Choice>
              <mc:Fallback>
                <p:oleObj name="Equation" r:id="rId19" imgW="190440" imgH="164880" progId="Equation.DSMT4">
                  <p:embed/>
                  <p:pic>
                    <p:nvPicPr>
                      <p:cNvPr id="11" name="Object 10"/>
                      <p:cNvPicPr/>
                      <p:nvPr/>
                    </p:nvPicPr>
                    <p:blipFill>
                      <a:blip r:embed="rId20"/>
                      <a:stretch>
                        <a:fillRect/>
                      </a:stretch>
                    </p:blipFill>
                    <p:spPr>
                      <a:xfrm>
                        <a:off x="1005578" y="5502351"/>
                        <a:ext cx="247189" cy="213482"/>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197841124"/>
              </p:ext>
            </p:extLst>
          </p:nvPr>
        </p:nvGraphicFramePr>
        <p:xfrm>
          <a:off x="1022296" y="5797889"/>
          <a:ext cx="1935351" cy="233580"/>
        </p:xfrm>
        <a:graphic>
          <a:graphicData uri="http://schemas.openxmlformats.org/presentationml/2006/ole">
            <mc:AlternateContent xmlns:mc="http://schemas.openxmlformats.org/markup-compatibility/2006">
              <mc:Choice xmlns:v="urn:schemas-microsoft-com:vml" Requires="v">
                <p:oleObj spid="_x0000_s17516" name="Equation" r:id="rId21" imgW="1473120" imgH="177480" progId="Equation.DSMT4">
                  <p:embed/>
                </p:oleObj>
              </mc:Choice>
              <mc:Fallback>
                <p:oleObj name="Equation" r:id="rId21" imgW="1473120" imgH="177480" progId="Equation.DSMT4">
                  <p:embed/>
                  <p:pic>
                    <p:nvPicPr>
                      <p:cNvPr id="0" name=""/>
                      <p:cNvPicPr/>
                      <p:nvPr/>
                    </p:nvPicPr>
                    <p:blipFill>
                      <a:blip r:embed="rId22"/>
                      <a:stretch>
                        <a:fillRect/>
                      </a:stretch>
                    </p:blipFill>
                    <p:spPr>
                      <a:xfrm>
                        <a:off x="1022296" y="5797889"/>
                        <a:ext cx="1935351" cy="233580"/>
                      </a:xfrm>
                      <a:prstGeom prst="rect">
                        <a:avLst/>
                      </a:prstGeom>
                    </p:spPr>
                  </p:pic>
                </p:oleObj>
              </mc:Fallback>
            </mc:AlternateContent>
          </a:graphicData>
        </a:graphic>
      </p:graphicFrame>
    </p:spTree>
    <p:extLst>
      <p:ext uri="{BB962C8B-B14F-4D97-AF65-F5344CB8AC3E}">
        <p14:creationId xmlns:p14="http://schemas.microsoft.com/office/powerpoint/2010/main" val="131751206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4.14 Fundamental Types Are Not Portable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table in Appendix C lists C++’s fundamental </a:t>
            </a:r>
            <a:r>
              <a:rPr lang="en-US" altLang="en-US" sz="2400" kern="1200" dirty="0" smtClean="0">
                <a:solidFill>
                  <a:srgbClr val="000000"/>
                </a:solidFill>
                <a:latin typeface="Arial (Body)"/>
                <a:ea typeface="+mn-ea"/>
                <a:cs typeface="+mn-cs"/>
              </a:rPr>
              <a:t>types.</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C++ requires all variables to have a </a:t>
            </a:r>
            <a:r>
              <a:rPr lang="en-US" altLang="en-US" sz="2400" kern="1200" dirty="0" smtClean="0">
                <a:solidFill>
                  <a:srgbClr val="000000"/>
                </a:solidFill>
                <a:latin typeface="Arial (Body)"/>
                <a:ea typeface="+mn-ea"/>
                <a:cs typeface="+mn-cs"/>
              </a:rPr>
              <a:t>type.</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In C and C++, programmers frequently have to write separate versions of programs to support different computer platforms, because the fundamental types are not guaranteed to be identical from computer to </a:t>
            </a:r>
            <a:r>
              <a:rPr lang="en-US" altLang="en-US" sz="2400" kern="1200" dirty="0" smtClean="0">
                <a:solidFill>
                  <a:srgbClr val="000000"/>
                </a:solidFill>
                <a:latin typeface="Arial (Body)"/>
                <a:ea typeface="+mn-ea"/>
                <a:cs typeface="+mn-cs"/>
              </a:rPr>
              <a:t>computer.</a:t>
            </a:r>
            <a:endParaRPr lang="en-US" altLang="en-US" sz="2400"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An int on one machine might be represented by 16 bits (2 bytes) of memory, on a second machine by 32 bits (4 bytes), and on another machine by 64 bits (8 </a:t>
            </a:r>
            <a:r>
              <a:rPr lang="en-US" altLang="en-US" sz="2400" kern="1200" dirty="0" smtClean="0">
                <a:solidFill>
                  <a:srgbClr val="000000"/>
                </a:solidFill>
                <a:latin typeface="Arial (Body)"/>
                <a:ea typeface="+mn-ea"/>
                <a:cs typeface="+mn-cs"/>
              </a:rPr>
              <a:t>bytes).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01889204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Portability Tip 4.2</a:t>
            </a:r>
          </a:p>
        </p:txBody>
      </p:sp>
      <p:sp>
        <p:nvSpPr>
          <p:cNvPr id="5" name="Text Placeholder 4"/>
          <p:cNvSpPr>
            <a:spLocks noGrp="1"/>
          </p:cNvSpPr>
          <p:nvPr>
            <p:ph type="body" idx="1"/>
          </p:nvPr>
        </p:nvSpPr>
        <p:spPr/>
        <p:txBody>
          <a:bodyPr/>
          <a:lstStyle/>
          <a:p>
            <a:pPr marL="0" indent="0">
              <a:buNone/>
            </a:pPr>
            <a:r>
              <a:rPr lang="en-US" sz="2400" dirty="0" smtClean="0">
                <a:latin typeface="+mn-lt"/>
              </a:rPr>
              <a:t>C</a:t>
            </a:r>
            <a:r>
              <a:rPr lang="en-US" sz="2400" dirty="0">
                <a:latin typeface="+mn-lt"/>
              </a:rPr>
              <a:t>++’s fundamental types are not portable across all computer platforms that support C</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40302056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4.4 Control Structures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Normally, statements in a program are executed one after the other in the order in which they’re written.</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Called </a:t>
            </a:r>
            <a:r>
              <a:rPr lang="en-US" altLang="en-US" sz="2400" b="1" kern="1200" dirty="0">
                <a:solidFill>
                  <a:srgbClr val="000000"/>
                </a:solidFill>
                <a:latin typeface="Arial (Body)"/>
                <a:ea typeface="+mn-ea"/>
                <a:cs typeface="+mn-cs"/>
              </a:rPr>
              <a:t>sequential execution.</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Various C++ statements enable you to specify that the next statement to execute may be other than the next one in sequence.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Called </a:t>
            </a:r>
            <a:r>
              <a:rPr lang="en-US" altLang="en-US" sz="2400" b="1" kern="1200" dirty="0">
                <a:solidFill>
                  <a:srgbClr val="000000"/>
                </a:solidFill>
                <a:latin typeface="Arial (Body)"/>
                <a:ea typeface="+mn-ea"/>
                <a:cs typeface="+mn-cs"/>
              </a:rPr>
              <a:t>transfer of control</a:t>
            </a:r>
            <a:r>
              <a:rPr lang="en-US" altLang="en-US" sz="2400" b="1" kern="1200" dirty="0" smtClean="0">
                <a:solidFill>
                  <a:srgbClr val="000000"/>
                </a:solidFill>
                <a:latin typeface="Arial (Body)"/>
                <a:ea typeface="+mn-ea"/>
                <a:cs typeface="+mn-cs"/>
              </a:rPr>
              <a:t>.</a:t>
            </a:r>
            <a:endParaRPr lang="en-US" altLang="en-US" sz="2400" b="1" kern="1200" dirty="0">
              <a:solidFill>
                <a:srgbClr val="000000"/>
              </a:solidFill>
              <a:latin typeface="Arial (Body)"/>
              <a:ea typeface="+mn-ea"/>
              <a:cs typeface="+mn-cs"/>
            </a:endParaRPr>
          </a:p>
        </p:txBody>
      </p:sp>
    </p:spTree>
    <p:extLst>
      <p:ext uri="{BB962C8B-B14F-4D97-AF65-F5344CB8AC3E}">
        <p14:creationId xmlns:p14="http://schemas.microsoft.com/office/powerpoint/2010/main" val="4060417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4.4 Control Structures </a:t>
            </a:r>
            <a:r>
              <a:rPr lang="en-US" sz="2000" b="0" kern="1200" dirty="0" smtClean="0">
                <a:latin typeface="Times New Roman" panose="02020603050405020304" pitchFamily="18" charset="0"/>
              </a:rPr>
              <a:t>(2 </a:t>
            </a:r>
            <a:r>
              <a:rPr lang="en-US" sz="2000" b="0" kern="1200" dirty="0">
                <a:latin typeface="Times New Roman" panose="02020603050405020304" pitchFamily="18" charset="0"/>
              </a:rPr>
              <a:t>of 2)</a:t>
            </a:r>
            <a:endParaRPr lang="en-US" dirty="0"/>
          </a:p>
        </p:txBody>
      </p:sp>
      <p:sp>
        <p:nvSpPr>
          <p:cNvPr id="3" name="Text Placeholder 2"/>
          <p:cNvSpPr>
            <a:spLocks noGrp="1"/>
          </p:cNvSpPr>
          <p:nvPr>
            <p:ph type="body" idx="1"/>
          </p:nvPr>
        </p:nvSpPr>
        <p:spPr/>
        <p:txBody>
          <a:bodyPr/>
          <a:lstStyle/>
          <a:p>
            <a:pPr marL="255651" lvl="0" indent="-255651" fontAlgn="base">
              <a:spcAft>
                <a:spcPct val="0"/>
              </a:spcAft>
              <a:tabLst/>
            </a:pPr>
            <a:r>
              <a:rPr lang="en-US" altLang="en-US" sz="2400" kern="1200" dirty="0">
                <a:solidFill>
                  <a:srgbClr val="000000"/>
                </a:solidFill>
                <a:latin typeface="Arial (Body)"/>
              </a:rPr>
              <a:t>All programs could be written in terms of only three </a:t>
            </a:r>
            <a:r>
              <a:rPr lang="en-US" altLang="en-US" sz="2400" b="1" kern="1200" dirty="0">
                <a:solidFill>
                  <a:srgbClr val="000000"/>
                </a:solidFill>
                <a:latin typeface="Arial (Body)"/>
              </a:rPr>
              <a:t>control structures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rPr>
              <a:t>the </a:t>
            </a:r>
            <a:r>
              <a:rPr lang="en-US" altLang="en-US" sz="2400" b="1" kern="1200" dirty="0">
                <a:solidFill>
                  <a:srgbClr val="000000"/>
                </a:solidFill>
                <a:latin typeface="Arial (Body)"/>
              </a:rPr>
              <a:t>sequence structure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rPr>
              <a:t>the </a:t>
            </a:r>
            <a:r>
              <a:rPr lang="en-US" altLang="en-US" sz="2400" b="1" kern="1200" dirty="0">
                <a:solidFill>
                  <a:srgbClr val="000000"/>
                </a:solidFill>
                <a:latin typeface="Arial (Body)"/>
              </a:rPr>
              <a:t>selection structure </a:t>
            </a:r>
            <a:r>
              <a:rPr lang="en-US" altLang="en-US" sz="2400" kern="1200" dirty="0">
                <a:solidFill>
                  <a:srgbClr val="000000"/>
                </a:solidFill>
                <a:latin typeface="Arial (Body)"/>
              </a:rPr>
              <a:t>and</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rPr>
              <a:t>the </a:t>
            </a:r>
            <a:r>
              <a:rPr lang="en-US" altLang="en-US" sz="2400" b="1" kern="1200" dirty="0">
                <a:solidFill>
                  <a:srgbClr val="000000"/>
                </a:solidFill>
                <a:latin typeface="Arial (Body)"/>
              </a:rPr>
              <a:t>iteration structure</a:t>
            </a:r>
          </a:p>
          <a:p>
            <a:pPr marL="255651" lvl="0" indent="-255651" fontAlgn="base">
              <a:spcAft>
                <a:spcPct val="0"/>
              </a:spcAft>
              <a:tabLst/>
            </a:pPr>
            <a:r>
              <a:rPr lang="en-US" altLang="en-US" sz="2400" kern="1200" dirty="0">
                <a:solidFill>
                  <a:srgbClr val="000000"/>
                </a:solidFill>
                <a:latin typeface="Arial (Body)"/>
              </a:rPr>
              <a:t>When we introduce C++’s implementations of control structures, we’ll refer to them in the terminology of the C++ standard document as “control statements</a:t>
            </a:r>
            <a:r>
              <a:rPr lang="en-US" altLang="en-US" sz="2400" kern="1200" dirty="0" smtClean="0">
                <a:solidFill>
                  <a:srgbClr val="000000"/>
                </a:solidFill>
                <a:latin typeface="Arial (Body)"/>
              </a:rPr>
              <a:t>.”</a:t>
            </a:r>
            <a:endParaRPr lang="en-US" altLang="en-US" sz="2400" kern="1200" dirty="0">
              <a:solidFill>
                <a:srgbClr val="000000"/>
              </a:solidFill>
              <a:latin typeface="Arial (Body)"/>
            </a:endParaRPr>
          </a:p>
        </p:txBody>
      </p:sp>
    </p:spTree>
    <p:extLst>
      <p:ext uri="{BB962C8B-B14F-4D97-AF65-F5344CB8AC3E}">
        <p14:creationId xmlns:p14="http://schemas.microsoft.com/office/powerpoint/2010/main" val="4172801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4.4.1 Sequence Structure </a:t>
            </a:r>
            <a:r>
              <a:rPr lang="en-US" sz="2000" b="0" kern="1200" dirty="0" smtClean="0">
                <a:latin typeface="Times New Roman" panose="02020603050405020304" pitchFamily="18" charset="0"/>
                <a:ea typeface="+mj-ea"/>
                <a:cs typeface="+mj-cs"/>
              </a:rPr>
              <a:t>(1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Unless directed otherwise, the computer executes C++ statements one after the other in the order in which they’re written—that is, in sequence.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Unified Modeling Language </a:t>
            </a:r>
            <a:r>
              <a:rPr lang="en-US" altLang="en-US" sz="2400" kern="1200" dirty="0" smtClean="0">
                <a:solidFill>
                  <a:srgbClr val="000000"/>
                </a:solidFill>
                <a:latin typeface="Arial (Body)"/>
                <a:ea typeface="+mn-ea"/>
                <a:cs typeface="+mn-cs"/>
              </a:rPr>
              <a:t>(U</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a:t>
            </a:r>
            <a:r>
              <a:rPr lang="en-US" altLang="en-US" sz="2400" b="1" kern="1200" dirty="0">
                <a:solidFill>
                  <a:srgbClr val="000000"/>
                </a:solidFill>
                <a:latin typeface="Arial (Body)"/>
                <a:ea typeface="+mn-ea"/>
                <a:cs typeface="+mn-cs"/>
              </a:rPr>
              <a:t>activity diagram </a:t>
            </a:r>
            <a:r>
              <a:rPr lang="en-US" altLang="en-US" sz="2400" kern="1200" dirty="0">
                <a:solidFill>
                  <a:srgbClr val="000000"/>
                </a:solidFill>
                <a:latin typeface="Arial (Body)"/>
                <a:ea typeface="+mn-ea"/>
                <a:cs typeface="+mn-cs"/>
              </a:rPr>
              <a:t>of </a:t>
            </a:r>
            <a:r>
              <a:rPr lang="en-US" altLang="en-US" sz="2400" kern="1200" dirty="0" smtClean="0">
                <a:solidFill>
                  <a:srgbClr val="000000"/>
                </a:solidFill>
                <a:latin typeface="Arial (Body)"/>
                <a:ea typeface="+mn-ea"/>
                <a:cs typeface="+mn-cs"/>
              </a:rPr>
              <a:t>Figure 4.2 </a:t>
            </a:r>
            <a:r>
              <a:rPr lang="en-US" altLang="en-US" sz="2400" kern="1200" dirty="0">
                <a:solidFill>
                  <a:srgbClr val="000000"/>
                </a:solidFill>
                <a:latin typeface="Arial (Body)"/>
                <a:ea typeface="+mn-ea"/>
                <a:cs typeface="+mn-cs"/>
              </a:rPr>
              <a:t>illustrates a typical sequence structure in which two calculations are performed in order.</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C++ lets you have as many actions as you want in a sequence structure.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Anywhere a single action may be placed, we may place several actions in sequence.</a:t>
            </a:r>
          </a:p>
        </p:txBody>
      </p:sp>
    </p:spTree>
    <p:extLst>
      <p:ext uri="{BB962C8B-B14F-4D97-AF65-F5344CB8AC3E}">
        <p14:creationId xmlns:p14="http://schemas.microsoft.com/office/powerpoint/2010/main" val="3938554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tIns="91425" anchor="b">
            <a:spAutoFit/>
          </a:bodyPr>
          <a:lstStyle/>
          <a:p>
            <a:r>
              <a:rPr lang="en-US" dirty="0"/>
              <a:t>Figure 4.2 Sequence-Structure Activity Diagram</a:t>
            </a:r>
            <a:endParaRPr lang="en-US" dirty="0">
              <a:latin typeface="Times New Roman" panose="02020603050405020304" pitchFamily="18" charset="0"/>
            </a:endParaRPr>
          </a:p>
        </p:txBody>
      </p:sp>
      <p:pic>
        <p:nvPicPr>
          <p:cNvPr id="3" name="Picture 2" descr="A flowchart of the typical sequence structure of two calculations. Start sequence, add grade to total. The corresponding C plus plus statement is, total equals total plus grade semicolon. Add 1 to counter. The corresponding C plus plus statement is, counter equals counter plus 1 semicolon. End sequence."/>
          <p:cNvPicPr>
            <a:picLocks noChangeAspect="1"/>
          </p:cNvPicPr>
          <p:nvPr/>
        </p:nvPicPr>
        <p:blipFill>
          <a:blip r:embed="rId2"/>
          <a:stretch>
            <a:fillRect/>
          </a:stretch>
        </p:blipFill>
        <p:spPr>
          <a:xfrm>
            <a:off x="766257" y="1874976"/>
            <a:ext cx="7611487" cy="2772833"/>
          </a:xfrm>
          <a:prstGeom prst="rect">
            <a:avLst/>
          </a:prstGeom>
        </p:spPr>
      </p:pic>
    </p:spTree>
    <p:extLst>
      <p:ext uri="{BB962C8B-B14F-4D97-AF65-F5344CB8AC3E}">
        <p14:creationId xmlns:p14="http://schemas.microsoft.com/office/powerpoint/2010/main" val="3798697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4.4.1 Sequence Structure </a:t>
            </a:r>
            <a:r>
              <a:rPr lang="en-US" sz="2000" b="0" kern="1200" dirty="0" smtClean="0">
                <a:latin typeface="Times New Roman" panose="02020603050405020304" pitchFamily="18" charset="0"/>
                <a:ea typeface="+mj-ea"/>
                <a:cs typeface="+mj-cs"/>
              </a:rPr>
              <a:t>(2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An activity diagram models the</a:t>
            </a:r>
            <a:r>
              <a:rPr lang="en-US" altLang="en-US" sz="2400" b="1" kern="1200" dirty="0">
                <a:solidFill>
                  <a:srgbClr val="000000"/>
                </a:solidFill>
                <a:latin typeface="Arial (Body)"/>
                <a:ea typeface="+mn-ea"/>
                <a:cs typeface="+mn-cs"/>
              </a:rPr>
              <a:t> workflow </a:t>
            </a:r>
            <a:r>
              <a:rPr lang="en-US" altLang="en-US" sz="2400" kern="1200" dirty="0">
                <a:solidFill>
                  <a:srgbClr val="000000"/>
                </a:solidFill>
                <a:latin typeface="Arial (Body)"/>
                <a:ea typeface="+mn-ea"/>
                <a:cs typeface="+mn-cs"/>
              </a:rPr>
              <a:t>(also called the </a:t>
            </a:r>
            <a:r>
              <a:rPr lang="en-US" altLang="en-US" sz="2400" b="1" kern="1200" dirty="0">
                <a:solidFill>
                  <a:srgbClr val="000000"/>
                </a:solidFill>
                <a:latin typeface="Arial (Body)"/>
                <a:ea typeface="+mn-ea"/>
                <a:cs typeface="+mn-cs"/>
              </a:rPr>
              <a:t>activity</a:t>
            </a:r>
            <a:r>
              <a:rPr lang="en-US" altLang="en-US" sz="2400" kern="1200" dirty="0">
                <a:solidFill>
                  <a:srgbClr val="000000"/>
                </a:solidFill>
                <a:latin typeface="Arial (Body)"/>
                <a:ea typeface="+mn-ea"/>
                <a:cs typeface="+mn-cs"/>
              </a:rPr>
              <a:t>) of a portion of a software system.</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Such workflows may include a portion of an algorithm, such as the sequence structure in </a:t>
            </a:r>
            <a:r>
              <a:rPr lang="en-US" altLang="en-US" sz="2400" kern="1200" dirty="0" smtClean="0">
                <a:solidFill>
                  <a:srgbClr val="000000"/>
                </a:solidFill>
                <a:latin typeface="Arial (Body)"/>
                <a:ea typeface="+mn-ea"/>
                <a:cs typeface="+mn-cs"/>
              </a:rPr>
              <a:t>Figure 4.2</a:t>
            </a:r>
            <a:r>
              <a:rPr lang="en-US" altLang="en-US" sz="2400" kern="1200" dirty="0">
                <a:solidFill>
                  <a:srgbClr val="000000"/>
                </a:solidFill>
                <a:latin typeface="Arial (Body)"/>
                <a:ea typeface="+mn-ea"/>
                <a:cs typeface="+mn-cs"/>
              </a:rPr>
              <a: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Activity diagrams are composed of special-purpose symbols, such as </a:t>
            </a:r>
            <a:r>
              <a:rPr lang="en-US" altLang="en-US" sz="2400" b="1" kern="1200" dirty="0">
                <a:solidFill>
                  <a:srgbClr val="000000"/>
                </a:solidFill>
                <a:latin typeface="Arial (Body)"/>
                <a:ea typeface="+mn-ea"/>
                <a:cs typeface="+mn-cs"/>
              </a:rPr>
              <a:t>action state symbols </a:t>
            </a:r>
            <a:r>
              <a:rPr lang="en-US" altLang="en-US" sz="2400" kern="1200" dirty="0">
                <a:solidFill>
                  <a:srgbClr val="000000"/>
                </a:solidFill>
                <a:latin typeface="Arial (Body)"/>
                <a:ea typeface="+mn-ea"/>
                <a:cs typeface="+mn-cs"/>
              </a:rPr>
              <a:t>(rectangles with their left and right sides replaced with arcs curving outward), </a:t>
            </a:r>
            <a:r>
              <a:rPr lang="en-US" altLang="en-US" sz="2400" b="1" kern="1200" dirty="0">
                <a:solidFill>
                  <a:srgbClr val="000000"/>
                </a:solidFill>
                <a:latin typeface="Arial (Body)"/>
                <a:ea typeface="+mn-ea"/>
                <a:cs typeface="+mn-cs"/>
              </a:rPr>
              <a:t>diamonds </a:t>
            </a:r>
            <a:r>
              <a:rPr lang="en-US" altLang="en-US" sz="2400" kern="1200" dirty="0">
                <a:solidFill>
                  <a:srgbClr val="000000"/>
                </a:solidFill>
                <a:latin typeface="Arial (Body)"/>
                <a:ea typeface="+mn-ea"/>
                <a:cs typeface="+mn-cs"/>
              </a:rPr>
              <a:t>and</a:t>
            </a:r>
            <a:r>
              <a:rPr lang="en-US" altLang="en-US" sz="2400" b="1" kern="1200" dirty="0">
                <a:solidFill>
                  <a:srgbClr val="000000"/>
                </a:solidFill>
                <a:latin typeface="Arial (Body)"/>
                <a:ea typeface="+mn-ea"/>
                <a:cs typeface="+mn-cs"/>
              </a:rPr>
              <a:t> small circles; </a:t>
            </a:r>
            <a:r>
              <a:rPr lang="en-US" altLang="en-US" sz="2400" kern="1200" dirty="0">
                <a:solidFill>
                  <a:srgbClr val="000000"/>
                </a:solidFill>
                <a:latin typeface="Arial (Body)"/>
                <a:ea typeface="+mn-ea"/>
                <a:cs typeface="+mn-cs"/>
              </a:rPr>
              <a:t>these symbols are connected by </a:t>
            </a:r>
            <a:r>
              <a:rPr lang="en-US" altLang="en-US" sz="2400" b="1" kern="1200" dirty="0">
                <a:solidFill>
                  <a:srgbClr val="000000"/>
                </a:solidFill>
                <a:latin typeface="Arial (Body)"/>
                <a:ea typeface="+mn-ea"/>
                <a:cs typeface="+mn-cs"/>
              </a:rPr>
              <a:t>transition arrows, </a:t>
            </a:r>
            <a:r>
              <a:rPr lang="en-US" altLang="en-US" sz="2400" kern="1200" dirty="0">
                <a:solidFill>
                  <a:srgbClr val="000000"/>
                </a:solidFill>
                <a:latin typeface="Arial (Body)"/>
                <a:ea typeface="+mn-ea"/>
                <a:cs typeface="+mn-cs"/>
              </a:rPr>
              <a:t>which represent the flow of the activity.</a:t>
            </a:r>
          </a:p>
        </p:txBody>
      </p:sp>
    </p:spTree>
    <p:extLst>
      <p:ext uri="{BB962C8B-B14F-4D97-AF65-F5344CB8AC3E}">
        <p14:creationId xmlns:p14="http://schemas.microsoft.com/office/powerpoint/2010/main" val="359508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2"/>
                </a:solidFill>
              </a:rPr>
              <a:t>Learning Objectives </a:t>
            </a:r>
            <a:r>
              <a:rPr lang="en-US" sz="2000" b="0" dirty="0" smtClean="0">
                <a:solidFill>
                  <a:schemeClr val="tx2"/>
                </a:solidFill>
              </a:rPr>
              <a:t>(1 of 2)</a:t>
            </a:r>
            <a:endParaRPr lang="en-US" sz="2000" b="0" dirty="0">
              <a:solidFill>
                <a:schemeClr val="tx2"/>
              </a:solidFill>
            </a:endParaRPr>
          </a:p>
        </p:txBody>
      </p:sp>
      <p:sp>
        <p:nvSpPr>
          <p:cNvPr id="5" name="Text Placeholder 4"/>
          <p:cNvSpPr>
            <a:spLocks noGrp="1"/>
          </p:cNvSpPr>
          <p:nvPr>
            <p:ph idx="1"/>
          </p:nvPr>
        </p:nvSpPr>
        <p:spPr>
          <a:xfrm>
            <a:off x="457200" y="1600200"/>
            <a:ext cx="8229600" cy="4709160"/>
          </a:xfrm>
        </p:spPr>
        <p:txBody>
          <a:bodyPr/>
          <a:lstStyle/>
          <a:p>
            <a:pPr marL="0" indent="0">
              <a:buNone/>
            </a:pPr>
            <a:r>
              <a:rPr lang="en-US" sz="2400" dirty="0">
                <a:latin typeface="+mn-lt"/>
              </a:rPr>
              <a:t>In this chapter you’ll</a:t>
            </a:r>
            <a:r>
              <a:rPr lang="en-US" sz="2400" dirty="0" smtClean="0">
                <a:latin typeface="+mn-lt"/>
              </a:rPr>
              <a:t>:</a:t>
            </a:r>
          </a:p>
          <a:p>
            <a:pPr marL="255600" indent="-255600">
              <a:buSzPct val="100000"/>
            </a:pPr>
            <a:r>
              <a:rPr lang="en-US" sz="2400" dirty="0" smtClean="0">
                <a:latin typeface="+mn-lt"/>
              </a:rPr>
              <a:t>Learn </a:t>
            </a:r>
            <a:r>
              <a:rPr lang="en-US" sz="2400" dirty="0">
                <a:latin typeface="+mn-lt"/>
              </a:rPr>
              <a:t>basic </a:t>
            </a:r>
            <a:r>
              <a:rPr lang="en-US" sz="2400" dirty="0" smtClean="0">
                <a:latin typeface="+mn-lt"/>
              </a:rPr>
              <a:t>problem-solving techniques.</a:t>
            </a:r>
          </a:p>
          <a:p>
            <a:pPr marL="255600" indent="-255600">
              <a:buSzPct val="100000"/>
            </a:pPr>
            <a:r>
              <a:rPr lang="en-US" sz="2400" dirty="0" smtClean="0">
                <a:latin typeface="+mn-lt"/>
              </a:rPr>
              <a:t>Develop </a:t>
            </a:r>
            <a:r>
              <a:rPr lang="en-US" sz="2400" dirty="0">
                <a:latin typeface="+mn-lt"/>
              </a:rPr>
              <a:t>algorithms </a:t>
            </a:r>
            <a:r>
              <a:rPr lang="en-US" sz="2400" dirty="0" smtClean="0">
                <a:latin typeface="+mn-lt"/>
              </a:rPr>
              <a:t>through the </a:t>
            </a:r>
            <a:r>
              <a:rPr lang="en-US" sz="2400" dirty="0">
                <a:latin typeface="+mn-lt"/>
              </a:rPr>
              <a:t>process of </a:t>
            </a:r>
            <a:r>
              <a:rPr lang="en-US" sz="2400" dirty="0" smtClean="0">
                <a:latin typeface="+mn-lt"/>
              </a:rPr>
              <a:t>top-down, stepwise </a:t>
            </a:r>
            <a:r>
              <a:rPr lang="en-US" sz="2400" dirty="0">
                <a:latin typeface="+mn-lt"/>
              </a:rPr>
              <a:t>refinement</a:t>
            </a:r>
            <a:r>
              <a:rPr lang="en-US" sz="2400" dirty="0" smtClean="0">
                <a:latin typeface="+mn-lt"/>
              </a:rPr>
              <a:t>.</a:t>
            </a:r>
          </a:p>
          <a:p>
            <a:pPr marL="255600" indent="-255600">
              <a:buSzPct val="100000"/>
            </a:pPr>
            <a:r>
              <a:rPr lang="en-US" sz="2400" dirty="0" smtClean="0">
                <a:latin typeface="+mn-lt"/>
              </a:rPr>
              <a:t>Use </a:t>
            </a:r>
            <a:r>
              <a:rPr lang="en-US" sz="2400" dirty="0">
                <a:latin typeface="+mn-lt"/>
              </a:rPr>
              <a:t>the </a:t>
            </a:r>
            <a:r>
              <a:rPr lang="en-US" sz="2400" dirty="0">
                <a:latin typeface="Consolas" panose="020B0609020204030204" pitchFamily="49" charset="0"/>
              </a:rPr>
              <a:t>if</a:t>
            </a:r>
            <a:r>
              <a:rPr lang="en-US" sz="2400" dirty="0">
                <a:latin typeface="+mn-lt"/>
              </a:rPr>
              <a:t> and </a:t>
            </a:r>
            <a:r>
              <a:rPr lang="en-US" sz="2400" dirty="0" smtClean="0">
                <a:latin typeface="Consolas" panose="020B0609020204030204" pitchFamily="49" charset="0"/>
              </a:rPr>
              <a:t>if…else</a:t>
            </a:r>
            <a:r>
              <a:rPr lang="en-US" sz="2400" dirty="0" smtClean="0">
                <a:latin typeface="+mn-lt"/>
              </a:rPr>
              <a:t> selection </a:t>
            </a:r>
            <a:r>
              <a:rPr lang="en-US" sz="2400" dirty="0">
                <a:latin typeface="+mn-lt"/>
              </a:rPr>
              <a:t>statements </a:t>
            </a:r>
            <a:r>
              <a:rPr lang="en-US" sz="2400" dirty="0" smtClean="0">
                <a:latin typeface="+mn-lt"/>
              </a:rPr>
              <a:t>to choose </a:t>
            </a:r>
            <a:r>
              <a:rPr lang="en-US" sz="2400" dirty="0">
                <a:latin typeface="+mn-lt"/>
              </a:rPr>
              <a:t>between </a:t>
            </a:r>
            <a:r>
              <a:rPr lang="en-US" sz="2400" dirty="0" smtClean="0">
                <a:latin typeface="+mn-lt"/>
              </a:rPr>
              <a:t>alternative actions.</a:t>
            </a:r>
          </a:p>
          <a:p>
            <a:pPr marL="255600" indent="-255600">
              <a:buSzPct val="100000"/>
            </a:pPr>
            <a:r>
              <a:rPr lang="en-US" sz="2400" dirty="0" smtClean="0">
                <a:latin typeface="+mn-lt"/>
              </a:rPr>
              <a:t>Use </a:t>
            </a:r>
            <a:r>
              <a:rPr lang="en-US" sz="2400" dirty="0">
                <a:latin typeface="+mn-lt"/>
              </a:rPr>
              <a:t>the </a:t>
            </a:r>
            <a:r>
              <a:rPr lang="en-US" sz="2400" dirty="0">
                <a:latin typeface="Consolas" panose="020B0609020204030204" pitchFamily="49" charset="0"/>
              </a:rPr>
              <a:t>while</a:t>
            </a:r>
            <a:r>
              <a:rPr lang="en-US" sz="2400" dirty="0">
                <a:latin typeface="+mn-lt"/>
              </a:rPr>
              <a:t> </a:t>
            </a:r>
            <a:r>
              <a:rPr lang="en-US" sz="2400" dirty="0" smtClean="0">
                <a:latin typeface="+mn-lt"/>
              </a:rPr>
              <a:t>iteration statement </a:t>
            </a:r>
            <a:r>
              <a:rPr lang="en-US" sz="2400" dirty="0">
                <a:latin typeface="+mn-lt"/>
              </a:rPr>
              <a:t>to </a:t>
            </a:r>
            <a:r>
              <a:rPr lang="en-US" sz="2400" dirty="0" smtClean="0">
                <a:latin typeface="+mn-lt"/>
              </a:rPr>
              <a:t>execute statements </a:t>
            </a:r>
            <a:r>
              <a:rPr lang="en-US" sz="2400" dirty="0">
                <a:latin typeface="+mn-lt"/>
              </a:rPr>
              <a:t>in a </a:t>
            </a:r>
            <a:r>
              <a:rPr lang="en-US" sz="2400" dirty="0" smtClean="0">
                <a:latin typeface="+mn-lt"/>
              </a:rPr>
              <a:t>program repeatedly.</a:t>
            </a:r>
          </a:p>
          <a:p>
            <a:pPr marL="255600" indent="-255600">
              <a:buSzPct val="100000"/>
            </a:pPr>
            <a:r>
              <a:rPr lang="en-US" sz="2400" dirty="0" smtClean="0">
                <a:latin typeface="+mn-lt"/>
              </a:rPr>
              <a:t>Use counter-controlled iteration </a:t>
            </a:r>
            <a:r>
              <a:rPr lang="en-US" sz="2400" dirty="0">
                <a:latin typeface="+mn-lt"/>
              </a:rPr>
              <a:t>and </a:t>
            </a:r>
            <a:r>
              <a:rPr lang="en-US" sz="2400" dirty="0" smtClean="0">
                <a:latin typeface="+mn-lt"/>
              </a:rPr>
              <a:t>sentinelcontrolled iteration</a:t>
            </a:r>
            <a:r>
              <a:rPr lang="en-US" sz="2400" dirty="0">
                <a:latin typeface="+mn-lt"/>
              </a:rPr>
              <a:t>.</a:t>
            </a:r>
          </a:p>
        </p:txBody>
      </p:sp>
    </p:spTree>
    <p:extLst>
      <p:ext uri="{BB962C8B-B14F-4D97-AF65-F5344CB8AC3E}">
        <p14:creationId xmlns:p14="http://schemas.microsoft.com/office/powerpoint/2010/main" val="3957931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4.4.1 Sequence Structure </a:t>
            </a:r>
            <a:r>
              <a:rPr lang="en-US" sz="2000" b="0" kern="1200" dirty="0" smtClean="0">
                <a:latin typeface="Times New Roman" panose="02020603050405020304" pitchFamily="18" charset="0"/>
                <a:ea typeface="+mj-ea"/>
                <a:cs typeface="+mj-cs"/>
              </a:rPr>
              <a:t>(3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Activity diagrams help you develop and represent algorithms, but many programmers prefer pseudocode.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Activity diagrams clearly show how control structures operate.</a:t>
            </a:r>
          </a:p>
          <a:p>
            <a:pPr marL="255651" lvl="0" indent="-255651" fontAlgn="base">
              <a:spcAft>
                <a:spcPct val="0"/>
              </a:spcAft>
              <a:buFont typeface="Arial" panose="020B0604020202020204" pitchFamily="34" charset="0"/>
              <a:buChar char="•"/>
              <a:tabLst/>
            </a:pPr>
            <a:r>
              <a:rPr lang="en-US" altLang="en-US" sz="2400" b="1" kern="1200" dirty="0">
                <a:solidFill>
                  <a:srgbClr val="000000"/>
                </a:solidFill>
                <a:latin typeface="Arial (Body)"/>
                <a:ea typeface="+mn-ea"/>
                <a:cs typeface="+mn-cs"/>
              </a:rPr>
              <a:t>Action states </a:t>
            </a:r>
            <a:r>
              <a:rPr lang="en-US" altLang="en-US" sz="2400" kern="1200" dirty="0">
                <a:solidFill>
                  <a:srgbClr val="000000"/>
                </a:solidFill>
                <a:latin typeface="Arial (Body)"/>
                <a:ea typeface="+mn-ea"/>
                <a:cs typeface="+mn-cs"/>
              </a:rPr>
              <a:t>represent actions to perform.</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Each contains an </a:t>
            </a:r>
            <a:r>
              <a:rPr lang="en-US" altLang="en-US" sz="2400" b="1" kern="1200" dirty="0">
                <a:solidFill>
                  <a:srgbClr val="000000"/>
                </a:solidFill>
                <a:latin typeface="Arial (Body)"/>
                <a:ea typeface="+mn-ea"/>
                <a:cs typeface="+mn-cs"/>
              </a:rPr>
              <a:t>action expression </a:t>
            </a:r>
            <a:r>
              <a:rPr lang="en-US" altLang="en-US" sz="2400" kern="1200" dirty="0">
                <a:solidFill>
                  <a:srgbClr val="000000"/>
                </a:solidFill>
                <a:latin typeface="Arial (Body)"/>
                <a:ea typeface="+mn-ea"/>
                <a:cs typeface="+mn-cs"/>
              </a:rPr>
              <a:t>that specifies a particular action to perform.</a:t>
            </a:r>
          </a:p>
        </p:txBody>
      </p:sp>
    </p:spTree>
    <p:extLst>
      <p:ext uri="{BB962C8B-B14F-4D97-AF65-F5344CB8AC3E}">
        <p14:creationId xmlns:p14="http://schemas.microsoft.com/office/powerpoint/2010/main" val="3977710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4.4.1 Sequence Structure </a:t>
            </a:r>
            <a:r>
              <a:rPr lang="en-US" sz="2000" b="0" kern="1200" dirty="0" smtClean="0">
                <a:latin typeface="Times New Roman" panose="02020603050405020304" pitchFamily="18" charset="0"/>
                <a:ea typeface="+mj-ea"/>
                <a:cs typeface="+mj-cs"/>
              </a:rPr>
              <a:t>(4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31843"/>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mn-ea"/>
                <a:cs typeface="+mn-cs"/>
              </a:rPr>
              <a:t>The arrows in the activity diagram are called transition arrows.</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mn-ea"/>
                <a:cs typeface="+mn-cs"/>
              </a:rPr>
              <a:t>Represent </a:t>
            </a:r>
            <a:r>
              <a:rPr lang="en-US" altLang="en-US" sz="2200" b="1" kern="1200" dirty="0">
                <a:solidFill>
                  <a:srgbClr val="000000"/>
                </a:solidFill>
                <a:latin typeface="Arial (Body)"/>
                <a:ea typeface="+mn-ea"/>
                <a:cs typeface="+mn-cs"/>
              </a:rPr>
              <a:t>transitions, </a:t>
            </a:r>
            <a:r>
              <a:rPr lang="en-US" altLang="en-US" sz="2200" kern="1200" dirty="0">
                <a:solidFill>
                  <a:srgbClr val="000000"/>
                </a:solidFill>
                <a:latin typeface="Arial (Body)"/>
                <a:ea typeface="+mn-ea"/>
                <a:cs typeface="+mn-cs"/>
              </a:rPr>
              <a:t>which indicate the order in which the actions represented by the action states occur.</a:t>
            </a:r>
          </a:p>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mn-ea"/>
                <a:cs typeface="+mn-cs"/>
              </a:rPr>
              <a:t>The </a:t>
            </a:r>
            <a:r>
              <a:rPr lang="en-US" altLang="en-US" sz="2200" b="1" kern="1200" dirty="0">
                <a:solidFill>
                  <a:srgbClr val="000000"/>
                </a:solidFill>
                <a:latin typeface="Arial (Body)"/>
                <a:ea typeface="+mn-ea"/>
                <a:cs typeface="+mn-cs"/>
              </a:rPr>
              <a:t>solid circle </a:t>
            </a:r>
            <a:r>
              <a:rPr lang="en-US" altLang="en-US" sz="2200" kern="1200" dirty="0">
                <a:solidFill>
                  <a:srgbClr val="000000"/>
                </a:solidFill>
                <a:latin typeface="Arial (Body)"/>
                <a:ea typeface="+mn-ea"/>
                <a:cs typeface="+mn-cs"/>
              </a:rPr>
              <a:t>at the top of the diagram represents the activity’s </a:t>
            </a:r>
            <a:r>
              <a:rPr lang="en-US" altLang="en-US" sz="2200" b="1" kern="1200" dirty="0">
                <a:solidFill>
                  <a:srgbClr val="000000"/>
                </a:solidFill>
                <a:latin typeface="Arial (Body)"/>
                <a:ea typeface="+mn-ea"/>
                <a:cs typeface="+mn-cs"/>
              </a:rPr>
              <a:t>initial- state</a:t>
            </a:r>
            <a:r>
              <a:rPr lang="en-US" altLang="en-US" sz="2200" kern="1200" dirty="0">
                <a:solidFill>
                  <a:srgbClr val="000000"/>
                </a:solidFill>
                <a:latin typeface="Arial (Body)"/>
                <a:ea typeface="+mn-ea"/>
                <a:cs typeface="+mn-cs"/>
              </a:rPr>
              <a:t>—the beginning of the workflow before the program performs the modeled activities.</a:t>
            </a:r>
          </a:p>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mn-ea"/>
                <a:cs typeface="+mn-cs"/>
              </a:rPr>
              <a:t>The solid circle surrounded by a hollow circle that appears at the bottom of the activity diagram represents the </a:t>
            </a:r>
            <a:r>
              <a:rPr lang="en-US" altLang="en-US" sz="2200" b="1" kern="1200" dirty="0">
                <a:solidFill>
                  <a:srgbClr val="000000"/>
                </a:solidFill>
                <a:latin typeface="Arial (Body)"/>
                <a:ea typeface="+mn-ea"/>
                <a:cs typeface="+mn-cs"/>
              </a:rPr>
              <a:t>final state</a:t>
            </a:r>
            <a:r>
              <a:rPr lang="en-US" altLang="en-US" sz="2200" kern="1200" dirty="0">
                <a:solidFill>
                  <a:srgbClr val="000000"/>
                </a:solidFill>
                <a:latin typeface="Arial (Body)"/>
                <a:ea typeface="+mn-ea"/>
                <a:cs typeface="+mn-cs"/>
              </a:rPr>
              <a:t>—the end of the workflow after the program performs its </a:t>
            </a:r>
            <a:r>
              <a:rPr lang="en-US" altLang="en-US" sz="2200" kern="1200" dirty="0" smtClean="0">
                <a:solidFill>
                  <a:srgbClr val="000000"/>
                </a:solidFill>
                <a:latin typeface="Arial (Body)"/>
                <a:ea typeface="+mn-ea"/>
                <a:cs typeface="+mn-cs"/>
              </a:rPr>
              <a:t>activities</a:t>
            </a:r>
            <a:r>
              <a:rPr lang="en-US" altLang="en-US" sz="2200" kern="1200" dirty="0">
                <a:solidFill>
                  <a:srgbClr val="000000"/>
                </a:solidFill>
                <a:latin typeface="Arial (Body)"/>
                <a:ea typeface="+mn-ea"/>
                <a:cs typeface="+mn-cs"/>
              </a:rPr>
              <a:t>.</a:t>
            </a:r>
          </a:p>
        </p:txBody>
      </p:sp>
    </p:spTree>
    <p:extLst>
      <p:ext uri="{BB962C8B-B14F-4D97-AF65-F5344CB8AC3E}">
        <p14:creationId xmlns:p14="http://schemas.microsoft.com/office/powerpoint/2010/main" val="2058599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4.4.1 Sequence Structure </a:t>
            </a:r>
            <a:r>
              <a:rPr lang="en-US" sz="2000" b="0" kern="1200" dirty="0" smtClean="0">
                <a:latin typeface="Times New Roman" panose="02020603050405020304" pitchFamily="18" charset="0"/>
                <a:ea typeface="+mj-ea"/>
                <a:cs typeface="+mj-cs"/>
              </a:rPr>
              <a:t>(5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Rectangles with the upper-right corners folded over are called </a:t>
            </a:r>
            <a:r>
              <a:rPr lang="en-US" altLang="en-US" sz="2400" b="1" kern="1200" dirty="0">
                <a:solidFill>
                  <a:srgbClr val="000000"/>
                </a:solidFill>
                <a:latin typeface="Arial (Body)"/>
                <a:ea typeface="+mn-ea"/>
                <a:cs typeface="+mn-cs"/>
              </a:rPr>
              <a:t>notes</a:t>
            </a:r>
            <a:r>
              <a:rPr lang="en-US" altLang="en-US" sz="2400" kern="1200" dirty="0">
                <a:solidFill>
                  <a:srgbClr val="000000"/>
                </a:solidFill>
                <a:latin typeface="Arial (Body)"/>
                <a:ea typeface="+mn-ea"/>
                <a:cs typeface="+mn-cs"/>
              </a:rPr>
              <a:t> in the </a:t>
            </a:r>
            <a:r>
              <a:rPr lang="en-US" altLang="en-US" sz="2400" kern="1200" dirty="0" smtClean="0">
                <a:solidFill>
                  <a:srgbClr val="000000"/>
                </a:solidFill>
                <a:latin typeface="Arial (Body)"/>
                <a:ea typeface="+mn-ea"/>
                <a:cs typeface="+mn-cs"/>
              </a:rPr>
              <a:t>U</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a:t>
            </a:r>
            <a:endParaRPr lang="en-US" altLang="en-US" sz="2400"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Explanatory remarks that describe the purpose of symbols in the diagram.</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Notes can be used in any </a:t>
            </a:r>
            <a:r>
              <a:rPr lang="en-US" altLang="en-US" sz="2400" kern="1200" dirty="0" smtClean="0">
                <a:solidFill>
                  <a:srgbClr val="000000"/>
                </a:solidFill>
                <a:latin typeface="Arial (Body)"/>
                <a:ea typeface="+mn-ea"/>
                <a:cs typeface="+mn-cs"/>
              </a:rPr>
              <a:t>U</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diagram</a:t>
            </a:r>
            <a:r>
              <a:rPr lang="en-US" altLang="en-US" sz="2400" kern="1200" dirty="0">
                <a:solidFill>
                  <a:srgbClr val="000000"/>
                </a:solidFill>
                <a:latin typeface="Arial (Body)"/>
                <a:ea typeface="+mn-ea"/>
                <a:cs typeface="+mn-cs"/>
              </a:rPr>
              <a: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Figure 4.2 uses </a:t>
            </a:r>
            <a:r>
              <a:rPr lang="en-US" altLang="en-US" sz="2400" kern="1200" dirty="0" smtClean="0">
                <a:solidFill>
                  <a:srgbClr val="000000"/>
                </a:solidFill>
                <a:latin typeface="Arial (Body)"/>
                <a:ea typeface="+mn-ea"/>
                <a:cs typeface="+mn-cs"/>
              </a:rPr>
              <a:t>U</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notes </a:t>
            </a:r>
            <a:r>
              <a:rPr lang="en-US" altLang="en-US" sz="2400" kern="1200" dirty="0">
                <a:solidFill>
                  <a:srgbClr val="000000"/>
                </a:solidFill>
                <a:latin typeface="Arial (Body)"/>
                <a:ea typeface="+mn-ea"/>
                <a:cs typeface="+mn-cs"/>
              </a:rPr>
              <a:t>to show the C++ code associated with each action state in the activity diagram.</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 </a:t>
            </a:r>
            <a:r>
              <a:rPr lang="en-US" altLang="en-US" sz="2400" b="1" kern="1200" dirty="0">
                <a:solidFill>
                  <a:srgbClr val="000000"/>
                </a:solidFill>
                <a:latin typeface="Arial (Body)"/>
                <a:ea typeface="+mn-ea"/>
                <a:cs typeface="+mn-cs"/>
              </a:rPr>
              <a:t>dotted line </a:t>
            </a:r>
            <a:r>
              <a:rPr lang="en-US" altLang="en-US" sz="2400" kern="1200" dirty="0">
                <a:solidFill>
                  <a:srgbClr val="000000"/>
                </a:solidFill>
                <a:latin typeface="Arial (Body)"/>
                <a:ea typeface="+mn-ea"/>
                <a:cs typeface="+mn-cs"/>
              </a:rPr>
              <a:t>connects each note with the element that the note describes.</a:t>
            </a:r>
          </a:p>
        </p:txBody>
      </p:sp>
    </p:spTree>
    <p:extLst>
      <p:ext uri="{BB962C8B-B14F-4D97-AF65-F5344CB8AC3E}">
        <p14:creationId xmlns:p14="http://schemas.microsoft.com/office/powerpoint/2010/main" val="1421932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4.4.2 Selection Statements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816673"/>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mn-ea"/>
                <a:cs typeface="+mn-cs"/>
              </a:rPr>
              <a:t>C++ has three types of selection statements (discussed in this chapter and Chapter 5).</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mn-ea"/>
                <a:cs typeface="+mn-cs"/>
              </a:rPr>
              <a:t>The </a:t>
            </a:r>
            <a:r>
              <a:rPr lang="en-US" altLang="en-US" sz="2200" kern="1200" dirty="0">
                <a:solidFill>
                  <a:srgbClr val="000000"/>
                </a:solidFill>
                <a:latin typeface="Consolas" panose="020B0609020204030204" pitchFamily="49" charset="0"/>
                <a:ea typeface="+mn-ea"/>
                <a:cs typeface="+mn-cs"/>
              </a:rPr>
              <a:t>if</a:t>
            </a:r>
            <a:r>
              <a:rPr lang="en-US" altLang="en-US" sz="2200" kern="1200" dirty="0">
                <a:solidFill>
                  <a:srgbClr val="000000"/>
                </a:solidFill>
                <a:latin typeface="Arial (Body)"/>
                <a:ea typeface="+mn-ea"/>
                <a:cs typeface="+mn-cs"/>
              </a:rPr>
              <a:t> selection statement either performs (selects) an action (or group of actions) if a condition (predicate) is true or skips the action (or group of actions) if the condition is false.</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mn-ea"/>
                <a:cs typeface="+mn-cs"/>
              </a:rPr>
              <a:t>The </a:t>
            </a:r>
            <a:r>
              <a:rPr lang="en-US" altLang="en-US" sz="2200" kern="1200" dirty="0">
                <a:solidFill>
                  <a:srgbClr val="000000"/>
                </a:solidFill>
                <a:latin typeface="Consolas" panose="020B0609020204030204" pitchFamily="49" charset="0"/>
                <a:ea typeface="+mn-ea"/>
                <a:cs typeface="+mn-cs"/>
              </a:rPr>
              <a:t>if…else </a:t>
            </a:r>
            <a:r>
              <a:rPr lang="en-US" altLang="en-US" sz="2200" kern="1200" dirty="0">
                <a:solidFill>
                  <a:srgbClr val="000000"/>
                </a:solidFill>
                <a:latin typeface="Arial (Body)"/>
                <a:ea typeface="+mn-ea"/>
                <a:cs typeface="+mn-cs"/>
              </a:rPr>
              <a:t>selection statement performs an action (or group of actions) if a condition is true or performs a different action (or group of actions) if the condition is false.</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mn-ea"/>
                <a:cs typeface="+mn-cs"/>
              </a:rPr>
              <a:t>The </a:t>
            </a:r>
            <a:r>
              <a:rPr lang="en-US" altLang="en-US" sz="2200" kern="1200" dirty="0">
                <a:solidFill>
                  <a:srgbClr val="000000"/>
                </a:solidFill>
                <a:latin typeface="Consolas" panose="020B0609020204030204" pitchFamily="49" charset="0"/>
                <a:ea typeface="+mn-ea"/>
                <a:cs typeface="+mn-cs"/>
              </a:rPr>
              <a:t>switch </a:t>
            </a:r>
            <a:r>
              <a:rPr lang="en-US" altLang="en-US" sz="2200" kern="1200" dirty="0">
                <a:solidFill>
                  <a:srgbClr val="000000"/>
                </a:solidFill>
                <a:latin typeface="Arial (Body)"/>
                <a:ea typeface="+mn-ea"/>
                <a:cs typeface="+mn-cs"/>
              </a:rPr>
              <a:t>selection statement (Chapter 5) performs one of many different actions (or groups of actions), depending on the value of an integer expression.</a:t>
            </a:r>
          </a:p>
        </p:txBody>
      </p:sp>
    </p:spTree>
    <p:extLst>
      <p:ext uri="{BB962C8B-B14F-4D97-AF65-F5344CB8AC3E}">
        <p14:creationId xmlns:p14="http://schemas.microsoft.com/office/powerpoint/2010/main" val="149831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4.4.2 Selection Statements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a:t>
            </a:r>
            <a:r>
              <a:rPr lang="en-US" altLang="en-US" sz="2400" kern="1200" dirty="0">
                <a:solidFill>
                  <a:srgbClr val="000000"/>
                </a:solidFill>
                <a:latin typeface="Consolas" panose="020B0609020204030204" pitchFamily="49" charset="0"/>
                <a:ea typeface="+mn-ea"/>
                <a:cs typeface="+mn-cs"/>
              </a:rPr>
              <a:t>if</a:t>
            </a:r>
            <a:r>
              <a:rPr lang="en-US" altLang="en-US" sz="2400" kern="1200" dirty="0">
                <a:solidFill>
                  <a:srgbClr val="000000"/>
                </a:solidFill>
                <a:latin typeface="Arial (Body)"/>
                <a:ea typeface="+mn-ea"/>
                <a:cs typeface="+mn-cs"/>
              </a:rPr>
              <a:t> selection statement is a </a:t>
            </a:r>
            <a:r>
              <a:rPr lang="en-US" altLang="en-US" sz="2400" b="1" kern="1200" dirty="0">
                <a:solidFill>
                  <a:srgbClr val="000000"/>
                </a:solidFill>
                <a:latin typeface="Arial (Body)"/>
                <a:ea typeface="+mn-ea"/>
                <a:cs typeface="+mn-cs"/>
              </a:rPr>
              <a:t>single-selection statement </a:t>
            </a:r>
            <a:r>
              <a:rPr lang="en-US" altLang="en-US" sz="2400" kern="1200" dirty="0">
                <a:solidFill>
                  <a:srgbClr val="000000"/>
                </a:solidFill>
                <a:latin typeface="Arial (Body)"/>
                <a:ea typeface="+mn-ea"/>
                <a:cs typeface="+mn-cs"/>
              </a:rPr>
              <a:t>because it selects or ignores a </a:t>
            </a:r>
            <a:r>
              <a:rPr lang="en-US" altLang="en-US" sz="2400" b="1" kern="1200" dirty="0">
                <a:solidFill>
                  <a:srgbClr val="000000"/>
                </a:solidFill>
                <a:latin typeface="Arial (Body)"/>
                <a:ea typeface="+mn-ea"/>
                <a:cs typeface="+mn-cs"/>
              </a:rPr>
              <a:t>single </a:t>
            </a:r>
            <a:r>
              <a:rPr lang="en-US" altLang="en-US" sz="2400" kern="1200" dirty="0">
                <a:solidFill>
                  <a:srgbClr val="000000"/>
                </a:solidFill>
                <a:latin typeface="Arial (Body)"/>
                <a:ea typeface="+mn-ea"/>
                <a:cs typeface="+mn-cs"/>
              </a:rPr>
              <a:t>action (or group of actions).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a:t>
            </a:r>
            <a:r>
              <a:rPr lang="en-US" altLang="en-US" sz="2400" kern="1200" dirty="0">
                <a:solidFill>
                  <a:srgbClr val="000000"/>
                </a:solidFill>
                <a:latin typeface="Consolas" panose="020B0609020204030204" pitchFamily="49" charset="0"/>
                <a:ea typeface="+mn-ea"/>
                <a:cs typeface="+mn-cs"/>
              </a:rPr>
              <a:t>if…else</a:t>
            </a:r>
            <a:r>
              <a:rPr lang="en-US" altLang="en-US" sz="2400" kern="1200" dirty="0">
                <a:solidFill>
                  <a:srgbClr val="000000"/>
                </a:solidFill>
                <a:latin typeface="Arial (Body)"/>
                <a:ea typeface="+mn-ea"/>
                <a:cs typeface="+mn-cs"/>
              </a:rPr>
              <a:t> statement is called a </a:t>
            </a:r>
            <a:r>
              <a:rPr lang="en-US" altLang="en-US" sz="2400" b="1" kern="1200" dirty="0">
                <a:solidFill>
                  <a:srgbClr val="000000"/>
                </a:solidFill>
                <a:latin typeface="Arial (Body)"/>
                <a:ea typeface="+mn-ea"/>
                <a:cs typeface="+mn-cs"/>
              </a:rPr>
              <a:t>double-selection statement </a:t>
            </a:r>
            <a:r>
              <a:rPr lang="en-US" altLang="en-US" sz="2400" kern="1200" dirty="0">
                <a:solidFill>
                  <a:srgbClr val="000000"/>
                </a:solidFill>
                <a:latin typeface="Arial (Body)"/>
                <a:ea typeface="+mn-ea"/>
                <a:cs typeface="+mn-cs"/>
              </a:rPr>
              <a:t>because it selects between two different actions (or groups of actions).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a:t>
            </a:r>
            <a:r>
              <a:rPr lang="en-US" altLang="en-US" sz="2400" kern="1200" dirty="0">
                <a:solidFill>
                  <a:srgbClr val="000000"/>
                </a:solidFill>
                <a:latin typeface="Consolas" panose="020B0609020204030204" pitchFamily="49" charset="0"/>
                <a:ea typeface="+mn-ea"/>
                <a:cs typeface="+mn-cs"/>
              </a:rPr>
              <a:t>switch </a:t>
            </a:r>
            <a:r>
              <a:rPr lang="en-US" altLang="en-US" sz="2400" kern="1200" dirty="0">
                <a:solidFill>
                  <a:srgbClr val="000000"/>
                </a:solidFill>
                <a:latin typeface="Arial (Body)"/>
                <a:ea typeface="+mn-ea"/>
                <a:cs typeface="+mn-cs"/>
              </a:rPr>
              <a:t>selection statement is called a </a:t>
            </a:r>
            <a:r>
              <a:rPr lang="en-US" altLang="en-US" sz="2400" b="1" kern="1200" dirty="0">
                <a:solidFill>
                  <a:srgbClr val="000000"/>
                </a:solidFill>
                <a:latin typeface="Arial (Body)"/>
                <a:ea typeface="+mn-ea"/>
                <a:cs typeface="+mn-cs"/>
              </a:rPr>
              <a:t>multiple-selection statement </a:t>
            </a:r>
            <a:r>
              <a:rPr lang="en-US" altLang="en-US" sz="2400" kern="1200" dirty="0">
                <a:solidFill>
                  <a:srgbClr val="000000"/>
                </a:solidFill>
                <a:latin typeface="Arial (Body)"/>
                <a:ea typeface="+mn-ea"/>
                <a:cs typeface="+mn-cs"/>
              </a:rPr>
              <a:t>because it selects among many different actions (or groups of actions).</a:t>
            </a:r>
          </a:p>
        </p:txBody>
      </p:sp>
    </p:spTree>
    <p:extLst>
      <p:ext uri="{BB962C8B-B14F-4D97-AF65-F5344CB8AC3E}">
        <p14:creationId xmlns:p14="http://schemas.microsoft.com/office/powerpoint/2010/main" val="1598133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4.4.3 Iteration Statements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31843"/>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C++ provides three types of iteration statements (also called </a:t>
            </a:r>
            <a:r>
              <a:rPr lang="en-US" altLang="en-US" sz="2400" b="1" kern="1200" dirty="0">
                <a:solidFill>
                  <a:srgbClr val="000000"/>
                </a:solidFill>
                <a:latin typeface="Arial (Body)"/>
                <a:ea typeface="+mn-ea"/>
                <a:cs typeface="+mn-cs"/>
              </a:rPr>
              <a:t>looping statements </a:t>
            </a:r>
            <a:r>
              <a:rPr lang="en-US" altLang="en-US" sz="2400" kern="1200" dirty="0">
                <a:solidFill>
                  <a:srgbClr val="000000"/>
                </a:solidFill>
                <a:latin typeface="Arial (Body)"/>
                <a:ea typeface="+mn-ea"/>
                <a:cs typeface="+mn-cs"/>
              </a:rPr>
              <a:t>or </a:t>
            </a:r>
            <a:r>
              <a:rPr lang="en-US" altLang="en-US" sz="2400" b="1" kern="1200" dirty="0">
                <a:solidFill>
                  <a:srgbClr val="000000"/>
                </a:solidFill>
                <a:latin typeface="Arial (Body)"/>
                <a:ea typeface="+mn-ea"/>
                <a:cs typeface="+mn-cs"/>
              </a:rPr>
              <a:t>loops</a:t>
            </a:r>
            <a:r>
              <a:rPr lang="en-US" altLang="en-US" sz="2400" kern="1200" dirty="0">
                <a:solidFill>
                  <a:srgbClr val="000000"/>
                </a:solidFill>
                <a:latin typeface="Arial (Body)"/>
                <a:ea typeface="+mn-ea"/>
                <a:cs typeface="+mn-cs"/>
              </a:rPr>
              <a:t>) for performing statements repeatedly while a condition (called the </a:t>
            </a:r>
            <a:r>
              <a:rPr lang="en-US" altLang="en-US" sz="2400" b="1" kern="1200" dirty="0">
                <a:solidFill>
                  <a:srgbClr val="000000"/>
                </a:solidFill>
                <a:latin typeface="Arial (Body)"/>
                <a:ea typeface="+mn-ea"/>
                <a:cs typeface="+mn-cs"/>
              </a:rPr>
              <a:t>loop-continuation condition</a:t>
            </a:r>
            <a:r>
              <a:rPr lang="en-US" altLang="en-US" sz="2400" kern="1200" dirty="0">
                <a:solidFill>
                  <a:srgbClr val="000000"/>
                </a:solidFill>
                <a:latin typeface="Arial (Body)"/>
                <a:ea typeface="+mn-ea"/>
                <a:cs typeface="+mn-cs"/>
              </a:rPr>
              <a:t>) remains true—</a:t>
            </a:r>
            <a:r>
              <a:rPr lang="en-US" altLang="en-US" sz="2400" b="1" kern="1200" dirty="0">
                <a:solidFill>
                  <a:srgbClr val="000000"/>
                </a:solidFill>
                <a:latin typeface="Consolas" panose="020B0609020204030204" pitchFamily="49" charset="0"/>
                <a:ea typeface="+mn-ea"/>
                <a:cs typeface="+mn-cs"/>
              </a:rPr>
              <a:t>while</a:t>
            </a:r>
            <a:r>
              <a:rPr lang="en-US" altLang="en-US" sz="2400" b="1" kern="1200" dirty="0">
                <a:solidFill>
                  <a:srgbClr val="000000"/>
                </a:solidFill>
                <a:latin typeface="Arial (Body)"/>
                <a:ea typeface="+mn-ea"/>
                <a:cs typeface="+mn-cs"/>
              </a:rPr>
              <a:t>, </a:t>
            </a:r>
            <a:r>
              <a:rPr lang="en-US" altLang="en-US" sz="2400" b="1" kern="1200" dirty="0">
                <a:solidFill>
                  <a:srgbClr val="000000"/>
                </a:solidFill>
                <a:latin typeface="Consolas" panose="020B0609020204030204" pitchFamily="49" charset="0"/>
                <a:ea typeface="+mn-ea"/>
                <a:cs typeface="+mn-cs"/>
              </a:rPr>
              <a:t>do…while</a:t>
            </a:r>
            <a:r>
              <a:rPr lang="en-US" altLang="en-US" sz="2400" kern="1200" dirty="0">
                <a:solidFill>
                  <a:srgbClr val="000000"/>
                </a:solidFill>
                <a:latin typeface="Arial (Body)"/>
                <a:ea typeface="+mn-ea"/>
                <a:cs typeface="+mn-cs"/>
              </a:rPr>
              <a:t> and </a:t>
            </a:r>
            <a:r>
              <a:rPr lang="en-US" altLang="en-US" sz="2400" b="1" kern="1200" dirty="0">
                <a:solidFill>
                  <a:srgbClr val="000000"/>
                </a:solidFill>
                <a:latin typeface="Consolas" panose="020B0609020204030204" pitchFamily="49" charset="0"/>
                <a:ea typeface="+mn-ea"/>
                <a:cs typeface="+mn-cs"/>
              </a:rPr>
              <a:t>for</a:t>
            </a:r>
            <a:r>
              <a:rPr lang="en-US" altLang="en-US" sz="2400" b="1" kern="1200" dirty="0">
                <a:solidFill>
                  <a:srgbClr val="000000"/>
                </a:solidFill>
                <a:latin typeface="Arial (Body)"/>
                <a:ea typeface="+mn-ea"/>
                <a:cs typeface="+mn-cs"/>
              </a:rPr>
              <a: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The</a:t>
            </a:r>
            <a:r>
              <a:rPr lang="en-US" altLang="en-US" sz="2400" kern="1200" dirty="0">
                <a:solidFill>
                  <a:srgbClr val="000000"/>
                </a:solidFill>
                <a:latin typeface="Consolas" panose="020B0609020204030204" pitchFamily="49" charset="0"/>
                <a:ea typeface="+mn-ea"/>
                <a:cs typeface="+mn-cs"/>
              </a:rPr>
              <a:t> while </a:t>
            </a:r>
            <a:r>
              <a:rPr lang="en-US" altLang="en-US" sz="2400" kern="1200" dirty="0">
                <a:solidFill>
                  <a:srgbClr val="000000"/>
                </a:solidFill>
                <a:latin typeface="Arial (Body)"/>
                <a:ea typeface="+mn-ea"/>
                <a:cs typeface="+mn-cs"/>
              </a:rPr>
              <a:t>and </a:t>
            </a:r>
            <a:r>
              <a:rPr lang="en-US" altLang="en-US" sz="2400" kern="1200" dirty="0">
                <a:solidFill>
                  <a:srgbClr val="000000"/>
                </a:solidFill>
                <a:latin typeface="Consolas" panose="020B0609020204030204" pitchFamily="49" charset="0"/>
                <a:ea typeface="+mn-ea"/>
                <a:cs typeface="+mn-cs"/>
              </a:rPr>
              <a:t>for</a:t>
            </a:r>
            <a:r>
              <a:rPr lang="en-US" altLang="en-US" sz="2400" kern="1200" dirty="0">
                <a:solidFill>
                  <a:srgbClr val="000000"/>
                </a:solidFill>
                <a:latin typeface="Arial (Body)"/>
                <a:ea typeface="+mn-ea"/>
                <a:cs typeface="+mn-cs"/>
              </a:rPr>
              <a:t> statements perform the action (or group of actions) in their bodies zero or more times.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The </a:t>
            </a:r>
            <a:r>
              <a:rPr lang="en-US" altLang="en-US" sz="2400" kern="1200" dirty="0">
                <a:solidFill>
                  <a:srgbClr val="000000"/>
                </a:solidFill>
                <a:latin typeface="Consolas" panose="020B0609020204030204" pitchFamily="49" charset="0"/>
                <a:ea typeface="+mn-ea"/>
                <a:cs typeface="+mn-cs"/>
              </a:rPr>
              <a:t>do…while </a:t>
            </a:r>
            <a:r>
              <a:rPr lang="en-US" altLang="en-US" sz="2400" kern="1200" dirty="0">
                <a:solidFill>
                  <a:srgbClr val="000000"/>
                </a:solidFill>
                <a:latin typeface="Arial (Body)"/>
                <a:ea typeface="+mn-ea"/>
                <a:cs typeface="+mn-cs"/>
              </a:rPr>
              <a:t>statement performs the action (or group of actions) in its body </a:t>
            </a:r>
            <a:r>
              <a:rPr lang="en-US" altLang="en-US" sz="2400" b="1" kern="1200" dirty="0">
                <a:solidFill>
                  <a:srgbClr val="000000"/>
                </a:solidFill>
                <a:latin typeface="Arial (Body)"/>
                <a:ea typeface="+mn-ea"/>
                <a:cs typeface="+mn-cs"/>
              </a:rPr>
              <a:t>at least once</a:t>
            </a:r>
            <a:r>
              <a:rPr lang="en-US" altLang="en-US" sz="2400" kern="1200" dirty="0">
                <a:solidFill>
                  <a:srgbClr val="000000"/>
                </a:solidFill>
                <a:latin typeface="Arial (Body)"/>
                <a:ea typeface="+mn-ea"/>
                <a:cs typeface="+mn-cs"/>
              </a:rPr>
              <a:t>.</a:t>
            </a:r>
          </a:p>
        </p:txBody>
      </p:sp>
    </p:spTree>
    <p:extLst>
      <p:ext uri="{BB962C8B-B14F-4D97-AF65-F5344CB8AC3E}">
        <p14:creationId xmlns:p14="http://schemas.microsoft.com/office/powerpoint/2010/main" val="356047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4.4.3 Iteration Statements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Each of the words </a:t>
            </a:r>
            <a:r>
              <a:rPr lang="en-US" altLang="en-US" sz="2400" kern="1200" dirty="0">
                <a:solidFill>
                  <a:srgbClr val="000000"/>
                </a:solidFill>
                <a:latin typeface="Consolas" panose="020B0609020204030204" pitchFamily="49" charset="0"/>
                <a:ea typeface="+mn-ea"/>
                <a:cs typeface="+mn-cs"/>
              </a:rPr>
              <a:t>if</a:t>
            </a:r>
            <a:r>
              <a:rPr lang="en-US" altLang="en-US" sz="2400" kern="1200" dirty="0">
                <a:solidFill>
                  <a:srgbClr val="000000"/>
                </a:solidFill>
                <a:latin typeface="Arial (Body)"/>
                <a:ea typeface="+mn-ea"/>
                <a:cs typeface="+mn-cs"/>
              </a:rPr>
              <a:t>, </a:t>
            </a:r>
            <a:r>
              <a:rPr lang="en-US" altLang="en-US" sz="2400" kern="1200" dirty="0">
                <a:solidFill>
                  <a:srgbClr val="000000"/>
                </a:solidFill>
                <a:latin typeface="Consolas" panose="020B0609020204030204" pitchFamily="49" charset="0"/>
                <a:ea typeface="+mn-ea"/>
                <a:cs typeface="+mn-cs"/>
              </a:rPr>
              <a:t>else</a:t>
            </a:r>
            <a:r>
              <a:rPr lang="en-US" altLang="en-US" sz="2400" kern="1200" dirty="0">
                <a:solidFill>
                  <a:srgbClr val="000000"/>
                </a:solidFill>
                <a:latin typeface="Arial (Body)"/>
                <a:ea typeface="+mn-ea"/>
                <a:cs typeface="+mn-cs"/>
              </a:rPr>
              <a:t>, </a:t>
            </a:r>
            <a:r>
              <a:rPr lang="en-US" altLang="en-US" sz="2400" kern="1200" dirty="0">
                <a:solidFill>
                  <a:srgbClr val="000000"/>
                </a:solidFill>
                <a:latin typeface="Consolas" panose="020B0609020204030204" pitchFamily="49" charset="0"/>
                <a:ea typeface="+mn-ea"/>
                <a:cs typeface="+mn-cs"/>
              </a:rPr>
              <a:t>switch</a:t>
            </a:r>
            <a:r>
              <a:rPr lang="en-US" altLang="en-US" sz="2400" kern="1200" dirty="0">
                <a:solidFill>
                  <a:srgbClr val="000000"/>
                </a:solidFill>
                <a:latin typeface="Arial (Body)"/>
                <a:ea typeface="+mn-ea"/>
                <a:cs typeface="+mn-cs"/>
              </a:rPr>
              <a:t>, </a:t>
            </a:r>
            <a:r>
              <a:rPr lang="en-US" altLang="en-US" sz="2400" kern="1200" dirty="0">
                <a:solidFill>
                  <a:srgbClr val="000000"/>
                </a:solidFill>
                <a:latin typeface="Consolas" panose="020B0609020204030204" pitchFamily="49" charset="0"/>
                <a:ea typeface="+mn-ea"/>
                <a:cs typeface="+mn-cs"/>
              </a:rPr>
              <a:t>while</a:t>
            </a:r>
            <a:r>
              <a:rPr lang="en-US" altLang="en-US" sz="2400" kern="1200" dirty="0">
                <a:solidFill>
                  <a:srgbClr val="000000"/>
                </a:solidFill>
                <a:latin typeface="Arial (Body)"/>
                <a:ea typeface="+mn-ea"/>
                <a:cs typeface="+mn-cs"/>
              </a:rPr>
              <a:t>, </a:t>
            </a:r>
            <a:r>
              <a:rPr lang="en-US" altLang="en-US" sz="2400" kern="1200" dirty="0">
                <a:solidFill>
                  <a:srgbClr val="000000"/>
                </a:solidFill>
                <a:latin typeface="Consolas" panose="020B0609020204030204" pitchFamily="49" charset="0"/>
                <a:ea typeface="+mn-ea"/>
                <a:cs typeface="+mn-cs"/>
              </a:rPr>
              <a:t>do</a:t>
            </a:r>
            <a:r>
              <a:rPr lang="en-US" altLang="en-US" sz="2400" kern="1200" dirty="0">
                <a:solidFill>
                  <a:srgbClr val="000000"/>
                </a:solidFill>
                <a:latin typeface="Arial (Body)"/>
                <a:ea typeface="+mn-ea"/>
                <a:cs typeface="+mn-cs"/>
              </a:rPr>
              <a:t> and </a:t>
            </a:r>
            <a:r>
              <a:rPr lang="en-US" altLang="en-US" sz="2400" kern="1200" dirty="0">
                <a:solidFill>
                  <a:srgbClr val="000000"/>
                </a:solidFill>
                <a:latin typeface="Consolas" panose="020B0609020204030204" pitchFamily="49" charset="0"/>
                <a:ea typeface="+mn-ea"/>
                <a:cs typeface="+mn-cs"/>
              </a:rPr>
              <a:t>for</a:t>
            </a:r>
            <a:r>
              <a:rPr lang="en-US" altLang="en-US" sz="2400" kern="1200" dirty="0">
                <a:solidFill>
                  <a:srgbClr val="000000"/>
                </a:solidFill>
                <a:latin typeface="Arial (Body)"/>
                <a:ea typeface="+mn-ea"/>
                <a:cs typeface="+mn-cs"/>
              </a:rPr>
              <a:t> is a C++ keyword.</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These words are reserved by the C++ programming language to implement various features, such as C++’s control statements.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Keywords </a:t>
            </a:r>
            <a:r>
              <a:rPr lang="en-US" altLang="en-US" sz="2400" b="1" kern="1200" dirty="0">
                <a:solidFill>
                  <a:srgbClr val="000000"/>
                </a:solidFill>
                <a:latin typeface="Arial (Body)"/>
                <a:ea typeface="+mn-ea"/>
                <a:cs typeface="+mn-cs"/>
              </a:rPr>
              <a:t>cannot</a:t>
            </a:r>
            <a:r>
              <a:rPr lang="en-US" altLang="en-US" sz="2400" kern="1200" dirty="0">
                <a:solidFill>
                  <a:srgbClr val="000000"/>
                </a:solidFill>
                <a:latin typeface="Arial (Body)"/>
                <a:ea typeface="+mn-ea"/>
                <a:cs typeface="+mn-cs"/>
              </a:rPr>
              <a:t> be used as identifiers, such as variable names.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Figure 4.3 provides a complete list of C++ keywords-.</a:t>
            </a:r>
          </a:p>
        </p:txBody>
      </p:sp>
    </p:spTree>
    <p:extLst>
      <p:ext uri="{BB962C8B-B14F-4D97-AF65-F5344CB8AC3E}">
        <p14:creationId xmlns:p14="http://schemas.microsoft.com/office/powerpoint/2010/main" val="2275939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Figure 4.3 C</a:t>
            </a:r>
            <a:r>
              <a:rPr lang="en-US" dirty="0"/>
              <a:t>++ </a:t>
            </a:r>
            <a:r>
              <a:rPr lang="en-US" dirty="0" smtClean="0"/>
              <a:t>keywords </a:t>
            </a:r>
            <a:r>
              <a:rPr lang="en-US" sz="2000" b="0" dirty="0" smtClean="0"/>
              <a:t>(1 of 2)</a:t>
            </a:r>
            <a:endParaRPr lang="en-US" sz="2000" b="0" dirty="0"/>
          </a:p>
        </p:txBody>
      </p:sp>
      <p:sp>
        <p:nvSpPr>
          <p:cNvPr id="4" name="Text Placeholder 3"/>
          <p:cNvSpPr>
            <a:spLocks noGrp="1"/>
          </p:cNvSpPr>
          <p:nvPr>
            <p:ph type="body" idx="1"/>
          </p:nvPr>
        </p:nvSpPr>
        <p:spPr>
          <a:xfrm>
            <a:off x="457200" y="1600201"/>
            <a:ext cx="8229600" cy="746760"/>
          </a:xfrm>
        </p:spPr>
        <p:txBody>
          <a:bodyPr/>
          <a:lstStyle/>
          <a:p>
            <a:pPr marL="0" indent="0">
              <a:buNone/>
            </a:pPr>
            <a:r>
              <a:rPr lang="en-US" sz="2400" b="1" dirty="0" smtClean="0">
                <a:latin typeface="+mn-lt"/>
              </a:rPr>
              <a:t>Keywords </a:t>
            </a:r>
            <a:r>
              <a:rPr lang="en-US" sz="2400" b="1" dirty="0">
                <a:latin typeface="+mn-lt"/>
              </a:rPr>
              <a:t>common to the C and C++ programming </a:t>
            </a:r>
            <a:r>
              <a:rPr lang="en-US" sz="2400" b="1" dirty="0" smtClean="0">
                <a:latin typeface="+mn-lt"/>
              </a:rPr>
              <a:t>languages</a:t>
            </a:r>
          </a:p>
        </p:txBody>
      </p:sp>
      <p:graphicFrame>
        <p:nvGraphicFramePr>
          <p:cNvPr id="6" name="Table 5"/>
          <p:cNvGraphicFramePr>
            <a:graphicFrameLocks noGrp="1"/>
          </p:cNvGraphicFramePr>
          <p:nvPr>
            <p:extLst>
              <p:ext uri="{D42A27DB-BD31-4B8C-83A1-F6EECF244321}">
                <p14:modId xmlns:p14="http://schemas.microsoft.com/office/powerpoint/2010/main" val="3395996784"/>
              </p:ext>
            </p:extLst>
          </p:nvPr>
        </p:nvGraphicFramePr>
        <p:xfrm>
          <a:off x="1524000" y="2684780"/>
          <a:ext cx="6096000" cy="259588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3193761017"/>
                    </a:ext>
                  </a:extLst>
                </a:gridCol>
                <a:gridCol w="1219200">
                  <a:extLst>
                    <a:ext uri="{9D8B030D-6E8A-4147-A177-3AD203B41FA5}">
                      <a16:colId xmlns:a16="http://schemas.microsoft.com/office/drawing/2014/main" val="1192828905"/>
                    </a:ext>
                  </a:extLst>
                </a:gridCol>
                <a:gridCol w="1219200">
                  <a:extLst>
                    <a:ext uri="{9D8B030D-6E8A-4147-A177-3AD203B41FA5}">
                      <a16:colId xmlns:a16="http://schemas.microsoft.com/office/drawing/2014/main" val="2020633220"/>
                    </a:ext>
                  </a:extLst>
                </a:gridCol>
                <a:gridCol w="1219200">
                  <a:extLst>
                    <a:ext uri="{9D8B030D-6E8A-4147-A177-3AD203B41FA5}">
                      <a16:colId xmlns:a16="http://schemas.microsoft.com/office/drawing/2014/main" val="1202422725"/>
                    </a:ext>
                  </a:extLst>
                </a:gridCol>
                <a:gridCol w="1219200">
                  <a:extLst>
                    <a:ext uri="{9D8B030D-6E8A-4147-A177-3AD203B41FA5}">
                      <a16:colId xmlns:a16="http://schemas.microsoft.com/office/drawing/2014/main" val="1324918595"/>
                    </a:ext>
                  </a:extLst>
                </a:gridCol>
              </a:tblGrid>
              <a:tr h="370840">
                <a:tc>
                  <a:txBody>
                    <a:bodyPr/>
                    <a:lstStyle/>
                    <a:p>
                      <a:r>
                        <a:rPr lang="en-US" sz="1600" b="0" i="0" u="none" strike="noStrike" cap="none" baseline="0" dirty="0" smtClean="0">
                          <a:solidFill>
                            <a:schemeClr val="tx1"/>
                          </a:solidFill>
                          <a:latin typeface="+mn-lt"/>
                          <a:ea typeface="+mn-ea"/>
                          <a:cs typeface="+mn-cs"/>
                          <a:sym typeface="Arial"/>
                        </a:rPr>
                        <a:t>asm</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auto</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break</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case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char</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4041329"/>
                  </a:ext>
                </a:extLst>
              </a:tr>
              <a:tr h="370840">
                <a:tc>
                  <a:txBody>
                    <a:bodyPr/>
                    <a:lstStyle/>
                    <a:p>
                      <a:r>
                        <a:rPr lang="en-US" sz="1600" b="0" i="0" u="none" strike="noStrike" cap="none" baseline="0" dirty="0" smtClean="0">
                          <a:solidFill>
                            <a:schemeClr val="tx1"/>
                          </a:solidFill>
                          <a:latin typeface="+mn-lt"/>
                          <a:ea typeface="+mn-ea"/>
                          <a:cs typeface="+mn-cs"/>
                          <a:sym typeface="Arial"/>
                        </a:rPr>
                        <a:t>const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continue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default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do</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double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5530084"/>
                  </a:ext>
                </a:extLst>
              </a:tr>
              <a:tr h="370840">
                <a:tc>
                  <a:txBody>
                    <a:bodyPr/>
                    <a:lstStyle/>
                    <a:p>
                      <a:r>
                        <a:rPr lang="en-US" sz="1600" b="0" i="0" u="none" strike="noStrike" cap="none" baseline="0" dirty="0" smtClean="0">
                          <a:solidFill>
                            <a:schemeClr val="tx1"/>
                          </a:solidFill>
                          <a:latin typeface="+mn-lt"/>
                          <a:ea typeface="+mn-ea"/>
                          <a:cs typeface="+mn-cs"/>
                          <a:sym typeface="Arial"/>
                        </a:rPr>
                        <a:t>else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enum</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extern</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float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for</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0238872"/>
                  </a:ext>
                </a:extLst>
              </a:tr>
              <a:tr h="370840">
                <a:tc>
                  <a:txBody>
                    <a:bodyPr/>
                    <a:lstStyle/>
                    <a:p>
                      <a:r>
                        <a:rPr lang="en-US" sz="1600" b="0" i="0" u="none" strike="noStrike" cap="none" baseline="0" dirty="0" smtClean="0">
                          <a:solidFill>
                            <a:schemeClr val="tx1"/>
                          </a:solidFill>
                          <a:latin typeface="+mn-lt"/>
                          <a:ea typeface="+mn-ea"/>
                          <a:cs typeface="+mn-cs"/>
                          <a:sym typeface="Arial"/>
                        </a:rPr>
                        <a:t>goto</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if</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inline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int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long</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4824619"/>
                  </a:ext>
                </a:extLst>
              </a:tr>
              <a:tr h="370840">
                <a:tc>
                  <a:txBody>
                    <a:bodyPr/>
                    <a:lstStyle/>
                    <a:p>
                      <a:r>
                        <a:rPr lang="en-US" sz="1600" b="0" i="0" u="none" strike="noStrike" cap="none" baseline="0" dirty="0" smtClean="0">
                          <a:solidFill>
                            <a:schemeClr val="tx1"/>
                          </a:solidFill>
                          <a:latin typeface="+mn-lt"/>
                          <a:ea typeface="+mn-ea"/>
                          <a:cs typeface="+mn-cs"/>
                          <a:sym typeface="Arial"/>
                        </a:rPr>
                        <a:t>register</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return</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short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signed</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sizeof</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5275093"/>
                  </a:ext>
                </a:extLst>
              </a:tr>
              <a:tr h="370840">
                <a:tc>
                  <a:txBody>
                    <a:bodyPr/>
                    <a:lstStyle/>
                    <a:p>
                      <a:r>
                        <a:rPr lang="en-US" sz="1600" b="0" i="0" u="none" strike="noStrike" cap="none" baseline="0" dirty="0" smtClean="0">
                          <a:solidFill>
                            <a:schemeClr val="tx1"/>
                          </a:solidFill>
                          <a:latin typeface="+mn-lt"/>
                          <a:ea typeface="+mn-ea"/>
                          <a:cs typeface="+mn-cs"/>
                          <a:sym typeface="Arial"/>
                        </a:rPr>
                        <a:t>static</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struct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switch</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typedef</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union</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5463186"/>
                  </a:ext>
                </a:extLst>
              </a:tr>
              <a:tr h="370840">
                <a:tc>
                  <a:txBody>
                    <a:bodyPr/>
                    <a:lstStyle/>
                    <a:p>
                      <a:r>
                        <a:rPr lang="en-US" sz="1600" b="0" i="0" u="none" strike="noStrike" cap="none" baseline="0" dirty="0" smtClean="0">
                          <a:solidFill>
                            <a:schemeClr val="tx1"/>
                          </a:solidFill>
                          <a:latin typeface="+mn-lt"/>
                          <a:ea typeface="+mn-ea"/>
                          <a:cs typeface="+mn-cs"/>
                          <a:sym typeface="Arial"/>
                        </a:rPr>
                        <a:t>unsigned</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void</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volatile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while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chemeClr val="bg1"/>
                          </a:solidFill>
                        </a:rPr>
                        <a:t>Blank</a:t>
                      </a:r>
                      <a:endParaRPr lang="en-US" sz="160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5181771"/>
                  </a:ext>
                </a:extLst>
              </a:tr>
            </a:tbl>
          </a:graphicData>
        </a:graphic>
      </p:graphicFrame>
    </p:spTree>
    <p:extLst>
      <p:ext uri="{BB962C8B-B14F-4D97-AF65-F5344CB8AC3E}">
        <p14:creationId xmlns:p14="http://schemas.microsoft.com/office/powerpoint/2010/main" val="1442824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b"/>
          <a:lstStyle/>
          <a:p>
            <a:r>
              <a:rPr lang="en-US" dirty="0" smtClean="0"/>
              <a:t>Figure 4.3 C</a:t>
            </a:r>
            <a:r>
              <a:rPr lang="en-US" dirty="0"/>
              <a:t>++ </a:t>
            </a:r>
            <a:r>
              <a:rPr lang="en-US" dirty="0" smtClean="0"/>
              <a:t>keywords </a:t>
            </a:r>
            <a:r>
              <a:rPr lang="en-US" sz="2000" b="0" dirty="0" smtClean="0"/>
              <a:t>(2 of 2)</a:t>
            </a:r>
            <a:endParaRPr lang="en-US" sz="2000" b="0" dirty="0"/>
          </a:p>
        </p:txBody>
      </p:sp>
      <p:sp>
        <p:nvSpPr>
          <p:cNvPr id="4" name="Text Placeholder 3"/>
          <p:cNvSpPr>
            <a:spLocks noGrp="1"/>
          </p:cNvSpPr>
          <p:nvPr>
            <p:ph type="body" idx="1"/>
          </p:nvPr>
        </p:nvSpPr>
        <p:spPr/>
        <p:txBody>
          <a:bodyPr/>
          <a:lstStyle/>
          <a:p>
            <a:pPr marL="0" indent="0">
              <a:buNone/>
            </a:pPr>
            <a:r>
              <a:rPr lang="en-US" sz="2400" b="1" dirty="0">
                <a:latin typeface="+mn-lt"/>
              </a:rPr>
              <a:t>C++-only keywords</a:t>
            </a:r>
            <a:endParaRPr lang="en-US" sz="2400" b="1" dirty="0" smtClean="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3018538706"/>
              </p:ext>
            </p:extLst>
          </p:nvPr>
        </p:nvGraphicFramePr>
        <p:xfrm>
          <a:off x="967740" y="2499359"/>
          <a:ext cx="7208520" cy="3319090"/>
        </p:xfrm>
        <a:graphic>
          <a:graphicData uri="http://schemas.openxmlformats.org/drawingml/2006/table">
            <a:tbl>
              <a:tblPr firstRow="1" bandRow="1">
                <a:tableStyleId>{2D5ABB26-0587-4C30-8999-92F81FD0307C}</a:tableStyleId>
              </a:tblPr>
              <a:tblGrid>
                <a:gridCol w="1441704">
                  <a:extLst>
                    <a:ext uri="{9D8B030D-6E8A-4147-A177-3AD203B41FA5}">
                      <a16:colId xmlns:a16="http://schemas.microsoft.com/office/drawing/2014/main" val="3193761017"/>
                    </a:ext>
                  </a:extLst>
                </a:gridCol>
                <a:gridCol w="1635314">
                  <a:extLst>
                    <a:ext uri="{9D8B030D-6E8A-4147-A177-3AD203B41FA5}">
                      <a16:colId xmlns:a16="http://schemas.microsoft.com/office/drawing/2014/main" val="1192828905"/>
                    </a:ext>
                  </a:extLst>
                </a:gridCol>
                <a:gridCol w="1248094">
                  <a:extLst>
                    <a:ext uri="{9D8B030D-6E8A-4147-A177-3AD203B41FA5}">
                      <a16:colId xmlns:a16="http://schemas.microsoft.com/office/drawing/2014/main" val="2020633220"/>
                    </a:ext>
                  </a:extLst>
                </a:gridCol>
                <a:gridCol w="1441704">
                  <a:extLst>
                    <a:ext uri="{9D8B030D-6E8A-4147-A177-3AD203B41FA5}">
                      <a16:colId xmlns:a16="http://schemas.microsoft.com/office/drawing/2014/main" val="1202422725"/>
                    </a:ext>
                  </a:extLst>
                </a:gridCol>
                <a:gridCol w="1441704">
                  <a:extLst>
                    <a:ext uri="{9D8B030D-6E8A-4147-A177-3AD203B41FA5}">
                      <a16:colId xmlns:a16="http://schemas.microsoft.com/office/drawing/2014/main" val="1324918595"/>
                    </a:ext>
                  </a:extLst>
                </a:gridCol>
              </a:tblGrid>
              <a:tr h="390766">
                <a:tc>
                  <a:txBody>
                    <a:bodyPr/>
                    <a:lstStyle/>
                    <a:p>
                      <a:r>
                        <a:rPr lang="en-US" sz="1600" b="0" i="0" u="none" strike="noStrike" cap="none" baseline="0" dirty="0" smtClean="0">
                          <a:solidFill>
                            <a:schemeClr val="tx1"/>
                          </a:solidFill>
                          <a:latin typeface="+mn-lt"/>
                          <a:ea typeface="+mn-ea"/>
                          <a:cs typeface="+mn-cs"/>
                          <a:sym typeface="Arial"/>
                        </a:rPr>
                        <a:t>and</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and_eq</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bitand</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bitor</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bool</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4041329"/>
                  </a:ext>
                </a:extLst>
              </a:tr>
              <a:tr h="390766">
                <a:tc>
                  <a:txBody>
                    <a:bodyPr/>
                    <a:lstStyle/>
                    <a:p>
                      <a:r>
                        <a:rPr lang="en-US" sz="1600" b="0" i="0" u="none" strike="noStrike" cap="none" baseline="0" dirty="0" smtClean="0">
                          <a:solidFill>
                            <a:schemeClr val="tx1"/>
                          </a:solidFill>
                          <a:latin typeface="+mn-lt"/>
                          <a:ea typeface="+mn-ea"/>
                          <a:cs typeface="+mn-cs"/>
                          <a:sym typeface="Arial"/>
                        </a:rPr>
                        <a:t>catch</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class</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compl</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const_cast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delete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5530084"/>
                  </a:ext>
                </a:extLst>
              </a:tr>
              <a:tr h="395374">
                <a:tc>
                  <a:txBody>
                    <a:bodyPr/>
                    <a:lstStyle/>
                    <a:p>
                      <a:r>
                        <a:rPr lang="en-US" sz="1600" b="0" i="0" u="none" strike="noStrike" cap="none" baseline="0" dirty="0" smtClean="0">
                          <a:solidFill>
                            <a:schemeClr val="tx1"/>
                          </a:solidFill>
                          <a:latin typeface="+mn-lt"/>
                          <a:ea typeface="+mn-ea"/>
                          <a:cs typeface="+mn-cs"/>
                          <a:sym typeface="Arial"/>
                        </a:rPr>
                        <a:t>dynamic_cast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explicit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export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false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friend</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0238872"/>
                  </a:ext>
                </a:extLst>
              </a:tr>
              <a:tr h="390766">
                <a:tc>
                  <a:txBody>
                    <a:bodyPr/>
                    <a:lstStyle/>
                    <a:p>
                      <a:r>
                        <a:rPr lang="en-US" sz="1600" b="0" i="0" u="none" strike="noStrike" cap="none" baseline="0" dirty="0" smtClean="0">
                          <a:solidFill>
                            <a:schemeClr val="tx1"/>
                          </a:solidFill>
                          <a:latin typeface="+mn-lt"/>
                          <a:ea typeface="+mn-ea"/>
                          <a:cs typeface="+mn-cs"/>
                          <a:sym typeface="Arial"/>
                        </a:rPr>
                        <a:t>mutable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namespace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new</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not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not_eq</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4824619"/>
                  </a:ext>
                </a:extLst>
              </a:tr>
              <a:tr h="390766">
                <a:tc>
                  <a:txBody>
                    <a:bodyPr/>
                    <a:lstStyle/>
                    <a:p>
                      <a:r>
                        <a:rPr lang="en-US" sz="1600" b="0" i="0" u="none" strike="noStrike" cap="none" baseline="0" dirty="0" smtClean="0">
                          <a:solidFill>
                            <a:schemeClr val="tx1"/>
                          </a:solidFill>
                          <a:latin typeface="+mn-lt"/>
                          <a:ea typeface="+mn-ea"/>
                          <a:cs typeface="+mn-cs"/>
                          <a:sym typeface="Arial"/>
                        </a:rPr>
                        <a:t>operator</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or</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or_eq</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private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protected</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5275093"/>
                  </a:ext>
                </a:extLst>
              </a:tr>
              <a:tr h="390766">
                <a:tc>
                  <a:txBody>
                    <a:bodyPr/>
                    <a:lstStyle/>
                    <a:p>
                      <a:r>
                        <a:rPr lang="en-US" sz="1600" b="0" i="0" u="none" strike="noStrike" cap="none" baseline="0" dirty="0" smtClean="0">
                          <a:solidFill>
                            <a:schemeClr val="tx1"/>
                          </a:solidFill>
                          <a:latin typeface="+mn-lt"/>
                          <a:ea typeface="+mn-ea"/>
                          <a:cs typeface="+mn-cs"/>
                          <a:sym typeface="Arial"/>
                        </a:rPr>
                        <a:t>public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reinterpret_cast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static_cast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template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this</a:t>
                      </a:r>
                    </a:p>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5463186"/>
                  </a:ext>
                </a:extLst>
              </a:tr>
              <a:tr h="390766">
                <a:tc>
                  <a:txBody>
                    <a:bodyPr/>
                    <a:lstStyle/>
                    <a:p>
                      <a:r>
                        <a:rPr lang="en-IN" sz="1400" b="0" i="0" u="none" strike="noStrike" cap="none" baseline="0" dirty="0" smtClean="0">
                          <a:solidFill>
                            <a:schemeClr val="tx1"/>
                          </a:solidFill>
                          <a:latin typeface="+mn-lt"/>
                          <a:ea typeface="+mn-ea"/>
                          <a:cs typeface="+mn-cs"/>
                          <a:sym typeface="Arial"/>
                        </a:rPr>
                        <a:t>throw</a:t>
                      </a:r>
                      <a:endParaRPr lang="en-US" sz="1600" b="0" i="0" u="none" strike="noStrike" cap="none" baseline="0" dirty="0" smtClean="0">
                        <a:solidFill>
                          <a:schemeClr val="tx1"/>
                        </a:solidFill>
                        <a:latin typeface="+mn-lt"/>
                        <a:ea typeface="+mn-ea"/>
                        <a:cs typeface="+mn-cs"/>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0" i="0" u="none" strike="noStrike" cap="none" baseline="0" dirty="0" smtClean="0">
                          <a:solidFill>
                            <a:schemeClr val="tx1"/>
                          </a:solidFill>
                          <a:latin typeface="+mn-lt"/>
                          <a:ea typeface="+mn-ea"/>
                          <a:cs typeface="+mn-cs"/>
                          <a:sym typeface="Arial"/>
                        </a:rPr>
                        <a:t>true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0" i="0" u="none" strike="noStrike" cap="none" baseline="0" dirty="0" smtClean="0">
                          <a:solidFill>
                            <a:schemeClr val="tx1"/>
                          </a:solidFill>
                          <a:latin typeface="+mn-lt"/>
                          <a:ea typeface="+mn-ea"/>
                          <a:cs typeface="+mn-cs"/>
                          <a:sym typeface="Arial"/>
                        </a:rPr>
                        <a:t>try</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0" i="0" u="none" strike="noStrike" cap="none" baseline="0" dirty="0" smtClean="0">
                          <a:solidFill>
                            <a:schemeClr val="tx1"/>
                          </a:solidFill>
                          <a:latin typeface="+mn-lt"/>
                          <a:ea typeface="+mn-ea"/>
                          <a:cs typeface="+mn-cs"/>
                          <a:sym typeface="Arial"/>
                        </a:rPr>
                        <a:t>typeid</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0" i="0" u="none" strike="noStrike" cap="none" baseline="0" dirty="0" smtClean="0">
                          <a:solidFill>
                            <a:schemeClr val="tx1"/>
                          </a:solidFill>
                          <a:latin typeface="+mn-lt"/>
                          <a:ea typeface="+mn-ea"/>
                          <a:cs typeface="+mn-cs"/>
                          <a:sym typeface="Arial"/>
                        </a:rPr>
                        <a:t>Typename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8871653"/>
                  </a:ext>
                </a:extLst>
              </a:tr>
              <a:tr h="390766">
                <a:tc>
                  <a:txBody>
                    <a:bodyPr/>
                    <a:lstStyle/>
                    <a:p>
                      <a:r>
                        <a:rPr lang="en-IN" sz="1400" b="0" i="0" u="none" strike="noStrike" cap="none" baseline="0" dirty="0" smtClean="0">
                          <a:solidFill>
                            <a:schemeClr val="tx1"/>
                          </a:solidFill>
                          <a:latin typeface="+mn-lt"/>
                          <a:ea typeface="+mn-ea"/>
                          <a:cs typeface="+mn-cs"/>
                          <a:sym typeface="Arial"/>
                        </a:rPr>
                        <a:t>using</a:t>
                      </a:r>
                      <a:endParaRPr lang="en-US" sz="1600" b="0" i="0" u="none" strike="noStrike" cap="none" baseline="0" dirty="0" smtClean="0">
                        <a:solidFill>
                          <a:schemeClr val="tx1"/>
                        </a:solidFill>
                        <a:latin typeface="+mn-lt"/>
                        <a:ea typeface="+mn-ea"/>
                        <a:cs typeface="+mn-cs"/>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0" i="0" u="none" strike="noStrike" cap="none" baseline="0" dirty="0" smtClean="0">
                          <a:solidFill>
                            <a:schemeClr val="tx1"/>
                          </a:solidFill>
                          <a:latin typeface="+mn-lt"/>
                          <a:ea typeface="+mn-ea"/>
                          <a:cs typeface="+mn-cs"/>
                          <a:sym typeface="Arial"/>
                        </a:rPr>
                        <a:t>virtual</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0" i="0" u="none" strike="noStrike" cap="none" baseline="0" dirty="0" smtClean="0">
                          <a:solidFill>
                            <a:schemeClr val="tx1"/>
                          </a:solidFill>
                          <a:latin typeface="+mn-lt"/>
                          <a:ea typeface="+mn-ea"/>
                          <a:cs typeface="+mn-cs"/>
                          <a:sym typeface="Arial"/>
                        </a:rPr>
                        <a:t>wchar_t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0" i="0" u="none" strike="noStrike" cap="none" baseline="0" dirty="0" smtClean="0">
                          <a:solidFill>
                            <a:schemeClr val="tx1"/>
                          </a:solidFill>
                          <a:latin typeface="+mn-lt"/>
                          <a:ea typeface="+mn-ea"/>
                          <a:cs typeface="+mn-cs"/>
                          <a:sym typeface="Arial"/>
                        </a:rPr>
                        <a:t>xor</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0" i="0" u="none" strike="noStrike" cap="none" baseline="0" dirty="0" smtClean="0">
                          <a:solidFill>
                            <a:schemeClr val="tx1"/>
                          </a:solidFill>
                          <a:latin typeface="+mn-lt"/>
                          <a:ea typeface="+mn-ea"/>
                          <a:cs typeface="+mn-cs"/>
                          <a:sym typeface="Arial"/>
                        </a:rPr>
                        <a:t>xor_eq</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6437539"/>
                  </a:ext>
                </a:extLst>
              </a:tr>
            </a:tbl>
          </a:graphicData>
        </a:graphic>
      </p:graphicFrame>
    </p:spTree>
    <p:extLst>
      <p:ext uri="{BB962C8B-B14F-4D97-AF65-F5344CB8AC3E}">
        <p14:creationId xmlns:p14="http://schemas.microsoft.com/office/powerpoint/2010/main" val="2280872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b"/>
          <a:lstStyle/>
          <a:p>
            <a:r>
              <a:rPr lang="en-US" dirty="0"/>
              <a:t>Figure 4.3 C++ keywords </a:t>
            </a:r>
            <a:r>
              <a:rPr lang="en-US" sz="2000" b="0" dirty="0" smtClean="0"/>
              <a:t>(3 </a:t>
            </a:r>
            <a:r>
              <a:rPr lang="en-US" sz="2000" b="0" dirty="0"/>
              <a:t>of </a:t>
            </a:r>
            <a:r>
              <a:rPr lang="en-US" sz="2000" b="0" dirty="0" smtClean="0"/>
              <a:t>3)</a:t>
            </a:r>
            <a:endParaRPr lang="en-IN" dirty="0"/>
          </a:p>
        </p:txBody>
      </p:sp>
      <p:sp>
        <p:nvSpPr>
          <p:cNvPr id="6" name="Text Placeholder 5"/>
          <p:cNvSpPr>
            <a:spLocks noGrp="1"/>
          </p:cNvSpPr>
          <p:nvPr>
            <p:ph type="body" idx="1"/>
          </p:nvPr>
        </p:nvSpPr>
        <p:spPr/>
        <p:txBody>
          <a:bodyPr/>
          <a:lstStyle/>
          <a:p>
            <a:pPr marL="0" indent="0">
              <a:buNone/>
            </a:pPr>
            <a:r>
              <a:rPr lang="en-IN" sz="2400" b="1" dirty="0">
                <a:latin typeface="+mn-lt"/>
              </a:rPr>
              <a:t>C++11 </a:t>
            </a:r>
            <a:r>
              <a:rPr lang="en-IN" sz="2400" b="1" dirty="0" smtClean="0">
                <a:latin typeface="+mn-lt"/>
              </a:rPr>
              <a:t>keywords</a:t>
            </a:r>
          </a:p>
        </p:txBody>
      </p:sp>
      <p:graphicFrame>
        <p:nvGraphicFramePr>
          <p:cNvPr id="7" name="Table 6"/>
          <p:cNvGraphicFramePr>
            <a:graphicFrameLocks noGrp="1"/>
          </p:cNvGraphicFramePr>
          <p:nvPr>
            <p:extLst>
              <p:ext uri="{D42A27DB-BD31-4B8C-83A1-F6EECF244321}">
                <p14:modId xmlns:p14="http://schemas.microsoft.com/office/powerpoint/2010/main" val="1266697537"/>
              </p:ext>
            </p:extLst>
          </p:nvPr>
        </p:nvGraphicFramePr>
        <p:xfrm>
          <a:off x="1112520" y="2875280"/>
          <a:ext cx="6096000" cy="741680"/>
        </p:xfrm>
        <a:graphic>
          <a:graphicData uri="http://schemas.openxmlformats.org/drawingml/2006/table">
            <a:tbl>
              <a:tblPr firstRow="1" bandRow="1">
                <a:tableStyleId>{40F9630F-82C1-40B7-BC3A-925EFCFF5E92}</a:tableStyleId>
              </a:tblPr>
              <a:tblGrid>
                <a:gridCol w="1219200">
                  <a:extLst>
                    <a:ext uri="{9D8B030D-6E8A-4147-A177-3AD203B41FA5}">
                      <a16:colId xmlns:a16="http://schemas.microsoft.com/office/drawing/2014/main" val="1503536470"/>
                    </a:ext>
                  </a:extLst>
                </a:gridCol>
                <a:gridCol w="1219200">
                  <a:extLst>
                    <a:ext uri="{9D8B030D-6E8A-4147-A177-3AD203B41FA5}">
                      <a16:colId xmlns:a16="http://schemas.microsoft.com/office/drawing/2014/main" val="1142492345"/>
                    </a:ext>
                  </a:extLst>
                </a:gridCol>
                <a:gridCol w="1219200">
                  <a:extLst>
                    <a:ext uri="{9D8B030D-6E8A-4147-A177-3AD203B41FA5}">
                      <a16:colId xmlns:a16="http://schemas.microsoft.com/office/drawing/2014/main" val="363599305"/>
                    </a:ext>
                  </a:extLst>
                </a:gridCol>
                <a:gridCol w="1219200">
                  <a:extLst>
                    <a:ext uri="{9D8B030D-6E8A-4147-A177-3AD203B41FA5}">
                      <a16:colId xmlns:a16="http://schemas.microsoft.com/office/drawing/2014/main" val="1776130511"/>
                    </a:ext>
                  </a:extLst>
                </a:gridCol>
                <a:gridCol w="1219200">
                  <a:extLst>
                    <a:ext uri="{9D8B030D-6E8A-4147-A177-3AD203B41FA5}">
                      <a16:colId xmlns:a16="http://schemas.microsoft.com/office/drawing/2014/main" val="1572137683"/>
                    </a:ext>
                  </a:extLst>
                </a:gridCol>
              </a:tblGrid>
              <a:tr h="370840">
                <a:tc>
                  <a:txBody>
                    <a:bodyPr/>
                    <a:lstStyle/>
                    <a:p>
                      <a:r>
                        <a:rPr lang="en-IN" sz="1400" b="0" i="0" u="none" strike="noStrike" cap="none" baseline="0" dirty="0" smtClean="0">
                          <a:solidFill>
                            <a:schemeClr val="dk1"/>
                          </a:solidFill>
                          <a:latin typeface="+mn-lt"/>
                          <a:ea typeface="Arial"/>
                          <a:cs typeface="Arial"/>
                          <a:sym typeface="Arial"/>
                        </a:rPr>
                        <a:t>alignas</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alignof</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char16_t</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char32_t</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constexpr</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8442984"/>
                  </a:ext>
                </a:extLst>
              </a:tr>
              <a:tr h="370840">
                <a:tc>
                  <a:txBody>
                    <a:bodyPr/>
                    <a:lstStyle/>
                    <a:p>
                      <a:r>
                        <a:rPr lang="en-IN" sz="1400" b="0" i="0" u="none" strike="noStrike" cap="none" baseline="0" dirty="0" smtClean="0">
                          <a:solidFill>
                            <a:schemeClr val="dk1"/>
                          </a:solidFill>
                          <a:latin typeface="+mn-lt"/>
                          <a:ea typeface="Arial"/>
                          <a:cs typeface="Arial"/>
                          <a:sym typeface="Arial"/>
                        </a:rPr>
                        <a:t>decltype</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noexcept</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nullptr</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static_assert</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smtClean="0">
                          <a:solidFill>
                            <a:schemeClr val="dk1"/>
                          </a:solidFill>
                          <a:latin typeface="+mn-lt"/>
                          <a:ea typeface="Arial"/>
                          <a:cs typeface="Arial"/>
                          <a:sym typeface="Arial"/>
                        </a:rPr>
                        <a:t>thread_local</a:t>
                      </a:r>
                      <a:endParaRPr lang="en-IN"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00098663"/>
                  </a:ext>
                </a:extLst>
              </a:tr>
            </a:tbl>
          </a:graphicData>
        </a:graphic>
      </p:graphicFrame>
    </p:spTree>
    <p:extLst>
      <p:ext uri="{BB962C8B-B14F-4D97-AF65-F5344CB8AC3E}">
        <p14:creationId xmlns:p14="http://schemas.microsoft.com/office/powerpoint/2010/main" val="107760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2"/>
                </a:solidFill>
              </a:rPr>
              <a:t>Learning Objectives </a:t>
            </a:r>
            <a:r>
              <a:rPr lang="en-US" sz="2000" b="0" dirty="0" smtClean="0">
                <a:solidFill>
                  <a:schemeClr val="tx2"/>
                </a:solidFill>
              </a:rPr>
              <a:t>(2 of 2)</a:t>
            </a:r>
            <a:endParaRPr lang="en-US" sz="2000" b="0" dirty="0">
              <a:solidFill>
                <a:schemeClr val="tx2"/>
              </a:solidFill>
            </a:endParaRPr>
          </a:p>
        </p:txBody>
      </p:sp>
      <p:sp>
        <p:nvSpPr>
          <p:cNvPr id="5" name="Text Placeholder 4"/>
          <p:cNvSpPr>
            <a:spLocks noGrp="1"/>
          </p:cNvSpPr>
          <p:nvPr>
            <p:ph idx="1"/>
          </p:nvPr>
        </p:nvSpPr>
        <p:spPr/>
        <p:txBody>
          <a:bodyPr/>
          <a:lstStyle/>
          <a:p>
            <a:pPr marL="255600" indent="-255600">
              <a:buSzPct val="100000"/>
            </a:pPr>
            <a:r>
              <a:rPr lang="en-US" sz="2400" dirty="0" smtClean="0">
                <a:latin typeface="+mn-lt"/>
              </a:rPr>
              <a:t>Use </a:t>
            </a:r>
            <a:r>
              <a:rPr lang="en-US" sz="2400" dirty="0">
                <a:latin typeface="+mn-lt"/>
              </a:rPr>
              <a:t>nested </a:t>
            </a:r>
            <a:r>
              <a:rPr lang="en-US" sz="2400" dirty="0" smtClean="0">
                <a:latin typeface="+mn-lt"/>
              </a:rPr>
              <a:t>control statements.</a:t>
            </a:r>
          </a:p>
          <a:p>
            <a:pPr marL="255600" indent="-255600">
              <a:buSzPct val="100000"/>
            </a:pPr>
            <a:r>
              <a:rPr lang="en-US" sz="2400" dirty="0" smtClean="0">
                <a:latin typeface="+mn-lt"/>
              </a:rPr>
              <a:t>Use </a:t>
            </a:r>
            <a:r>
              <a:rPr lang="en-US" sz="2400" dirty="0">
                <a:latin typeface="+mn-lt"/>
              </a:rPr>
              <a:t>the </a:t>
            </a:r>
            <a:r>
              <a:rPr lang="en-US" sz="2400" dirty="0" smtClean="0">
                <a:latin typeface="+mn-lt"/>
              </a:rPr>
              <a:t>compound assignment </a:t>
            </a:r>
            <a:r>
              <a:rPr lang="en-US" sz="2400" dirty="0">
                <a:latin typeface="+mn-lt"/>
              </a:rPr>
              <a:t>operator and </a:t>
            </a:r>
            <a:r>
              <a:rPr lang="en-US" sz="2400" dirty="0" smtClean="0">
                <a:latin typeface="+mn-lt"/>
              </a:rPr>
              <a:t>the increment </a:t>
            </a:r>
            <a:r>
              <a:rPr lang="en-US" sz="2400" dirty="0">
                <a:latin typeface="+mn-lt"/>
              </a:rPr>
              <a:t>and </a:t>
            </a:r>
            <a:r>
              <a:rPr lang="en-US" sz="2400" dirty="0" smtClean="0">
                <a:latin typeface="+mn-lt"/>
              </a:rPr>
              <a:t>decrement operators.</a:t>
            </a:r>
          </a:p>
          <a:p>
            <a:pPr marL="255600" indent="-255600">
              <a:buSzPct val="100000"/>
            </a:pPr>
            <a:r>
              <a:rPr lang="en-US" sz="2400" dirty="0" smtClean="0">
                <a:latin typeface="+mn-lt"/>
              </a:rPr>
              <a:t>Learn </a:t>
            </a:r>
            <a:r>
              <a:rPr lang="en-US" sz="2400" dirty="0">
                <a:latin typeface="+mn-lt"/>
              </a:rPr>
              <a:t>about the portability </a:t>
            </a:r>
            <a:r>
              <a:rPr lang="en-US" sz="2400" dirty="0" smtClean="0">
                <a:latin typeface="+mn-lt"/>
              </a:rPr>
              <a:t>of fundamental </a:t>
            </a:r>
            <a:r>
              <a:rPr lang="en-US" sz="2400" dirty="0">
                <a:latin typeface="+mn-lt"/>
              </a:rPr>
              <a:t>data types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606919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4.4.4 Summary of Control Statements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000" kern="1200" dirty="0">
                <a:solidFill>
                  <a:srgbClr val="000000"/>
                </a:solidFill>
                <a:latin typeface="Arial (Body)"/>
                <a:ea typeface="+mn-ea"/>
                <a:cs typeface="+mn-cs"/>
              </a:rPr>
              <a:t>Each program is formed by combining as many of each of these control statements as appropriate for the algorithm the program implements.</a:t>
            </a:r>
          </a:p>
          <a:p>
            <a:pPr marL="255651" lvl="0" indent="-255651" fontAlgn="base">
              <a:spcAft>
                <a:spcPct val="0"/>
              </a:spcAft>
              <a:buFont typeface="Arial" panose="020B0604020202020204" pitchFamily="34" charset="0"/>
              <a:buChar char="•"/>
              <a:tabLst/>
            </a:pPr>
            <a:r>
              <a:rPr lang="en-US" altLang="en-US" sz="2000" kern="1200" dirty="0">
                <a:solidFill>
                  <a:srgbClr val="000000"/>
                </a:solidFill>
                <a:latin typeface="Arial (Body)"/>
                <a:ea typeface="+mn-ea"/>
                <a:cs typeface="+mn-cs"/>
              </a:rPr>
              <a:t>We can model each control statement as an activity diagram with initial and final states representing that control statement’s entry and exit points, respectively.</a:t>
            </a:r>
          </a:p>
          <a:p>
            <a:pPr marL="255651" lvl="0" indent="-255651" fontAlgn="base">
              <a:spcAft>
                <a:spcPct val="0"/>
              </a:spcAft>
              <a:buFont typeface="Arial" panose="020B0604020202020204" pitchFamily="34" charset="0"/>
              <a:buChar char="•"/>
              <a:tabLst/>
            </a:pPr>
            <a:r>
              <a:rPr lang="en-US" altLang="en-US" sz="2000" b="1" kern="1200" dirty="0">
                <a:solidFill>
                  <a:srgbClr val="000000"/>
                </a:solidFill>
                <a:latin typeface="Arial (Body)"/>
                <a:ea typeface="+mn-ea"/>
                <a:cs typeface="+mn-cs"/>
              </a:rPr>
              <a:t>Single-entry/single-exit control </a:t>
            </a:r>
            <a:r>
              <a:rPr lang="en-US" altLang="en-US" sz="2000" b="1" kern="1200" dirty="0" smtClean="0">
                <a:solidFill>
                  <a:srgbClr val="000000"/>
                </a:solidFill>
                <a:latin typeface="Arial (Body)"/>
                <a:ea typeface="+mn-ea"/>
                <a:cs typeface="+mn-cs"/>
              </a:rPr>
              <a:t>statements</a:t>
            </a:r>
            <a:endParaRPr lang="en-US" altLang="en-US" sz="2000" b="1"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ea typeface="+mn-ea"/>
                <a:cs typeface="+mn-cs"/>
              </a:rPr>
              <a:t>Connecting the exit point of one control statement to the entry point of the next.</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ea typeface="+mn-ea"/>
                <a:cs typeface="+mn-cs"/>
              </a:rPr>
              <a:t>Called </a:t>
            </a:r>
            <a:r>
              <a:rPr lang="en-US" altLang="en-US" sz="2000" b="1" kern="1200" dirty="0">
                <a:solidFill>
                  <a:srgbClr val="000000"/>
                </a:solidFill>
                <a:latin typeface="Arial (Body)"/>
                <a:ea typeface="+mn-ea"/>
                <a:cs typeface="+mn-cs"/>
              </a:rPr>
              <a:t>control-statement stacking.</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ea typeface="+mn-ea"/>
                <a:cs typeface="+mn-cs"/>
              </a:rPr>
              <a:t>Only one other way to connect control statements—called </a:t>
            </a:r>
            <a:r>
              <a:rPr lang="en-US" altLang="en-US" sz="2000" b="1" kern="1200" dirty="0">
                <a:solidFill>
                  <a:srgbClr val="000000"/>
                </a:solidFill>
                <a:latin typeface="Arial (Body)"/>
                <a:ea typeface="+mn-ea"/>
                <a:cs typeface="+mn-cs"/>
              </a:rPr>
              <a:t>control-statement nesting, </a:t>
            </a:r>
            <a:r>
              <a:rPr lang="en-US" altLang="en-US" sz="2000" kern="1200" dirty="0">
                <a:solidFill>
                  <a:srgbClr val="000000"/>
                </a:solidFill>
                <a:latin typeface="Arial (Body)"/>
                <a:ea typeface="+mn-ea"/>
                <a:cs typeface="+mn-cs"/>
              </a:rPr>
              <a:t>in which one control statement is contained</a:t>
            </a:r>
            <a:r>
              <a:rPr lang="en-US" altLang="en-US" sz="2000" b="1" kern="1200" dirty="0">
                <a:solidFill>
                  <a:srgbClr val="000000"/>
                </a:solidFill>
                <a:latin typeface="Arial (Body)"/>
                <a:ea typeface="+mn-ea"/>
                <a:cs typeface="+mn-cs"/>
              </a:rPr>
              <a:t> inside </a:t>
            </a:r>
            <a:r>
              <a:rPr lang="en-US" altLang="en-US" sz="2000" kern="1200" dirty="0">
                <a:solidFill>
                  <a:srgbClr val="000000"/>
                </a:solidFill>
                <a:latin typeface="Arial (Body)"/>
                <a:ea typeface="+mn-ea"/>
                <a:cs typeface="+mn-cs"/>
              </a:rPr>
              <a:t>another.</a:t>
            </a:r>
          </a:p>
        </p:txBody>
      </p:sp>
    </p:spTree>
    <p:extLst>
      <p:ext uri="{BB962C8B-B14F-4D97-AF65-F5344CB8AC3E}">
        <p14:creationId xmlns:p14="http://schemas.microsoft.com/office/powerpoint/2010/main" val="724749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4.5 </a:t>
            </a:r>
            <a:r>
              <a:rPr lang="en-US" kern="1200" dirty="0" smtClean="0">
                <a:latin typeface="Consolas" panose="020B0609020204030204" pitchFamily="49" charset="0"/>
                <a:ea typeface="+mj-ea"/>
                <a:cs typeface="+mj-cs"/>
              </a:rPr>
              <a:t>If</a:t>
            </a:r>
            <a:r>
              <a:rPr lang="en-US" kern="1200" dirty="0" smtClean="0">
                <a:latin typeface="Times New Roman" panose="02020603050405020304" pitchFamily="18" charset="0"/>
                <a:ea typeface="+mj-ea"/>
                <a:cs typeface="+mj-cs"/>
              </a:rPr>
              <a:t> Single-Selection Statement</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60810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000" kern="1200" dirty="0">
                <a:solidFill>
                  <a:srgbClr val="000000"/>
                </a:solidFill>
                <a:latin typeface="Arial (Body)"/>
                <a:ea typeface="+mn-ea"/>
                <a:cs typeface="+mn-cs"/>
              </a:rPr>
              <a:t>Programs use selection statements to choose among alternative courses of action.</a:t>
            </a:r>
          </a:p>
          <a:p>
            <a:pPr marL="255651" lvl="0" indent="-255651" fontAlgn="base">
              <a:spcAft>
                <a:spcPct val="0"/>
              </a:spcAft>
              <a:buFont typeface="Arial" panose="020B0604020202020204" pitchFamily="34" charset="0"/>
              <a:buChar char="•"/>
              <a:tabLst/>
            </a:pPr>
            <a:r>
              <a:rPr lang="en-US" altLang="en-US" sz="2000" kern="1200" dirty="0">
                <a:solidFill>
                  <a:srgbClr val="000000"/>
                </a:solidFill>
                <a:latin typeface="Arial (Body)"/>
                <a:ea typeface="+mn-ea"/>
                <a:cs typeface="+mn-cs"/>
              </a:rPr>
              <a:t>Pseudocode to determine whether “student’s grade is greater than or equal to 60” is </a:t>
            </a:r>
            <a:r>
              <a:rPr lang="en-US" altLang="en-US" sz="2000" kern="1200" dirty="0" smtClean="0">
                <a:solidFill>
                  <a:srgbClr val="000000"/>
                </a:solidFill>
                <a:latin typeface="Arial (Body)"/>
                <a:ea typeface="+mn-ea"/>
                <a:cs typeface="+mn-cs"/>
              </a:rPr>
              <a:t>true</a:t>
            </a:r>
          </a:p>
        </p:txBody>
      </p:sp>
      <p:sp>
        <p:nvSpPr>
          <p:cNvPr id="4" name="Text Placeholder 3"/>
          <p:cNvSpPr>
            <a:spLocks noGrp="1"/>
          </p:cNvSpPr>
          <p:nvPr>
            <p:ph type="body" idx="2"/>
          </p:nvPr>
        </p:nvSpPr>
        <p:spPr>
          <a:xfrm>
            <a:off x="457200" y="3055902"/>
            <a:ext cx="8229600" cy="3344898"/>
          </a:xfrm>
        </p:spPr>
        <p:txBody>
          <a:bodyPr/>
          <a:lstStyle/>
          <a:p>
            <a:pPr marL="457200" lvl="1" indent="0" fontAlgn="base">
              <a:spcAft>
                <a:spcPct val="0"/>
              </a:spcAft>
              <a:buNone/>
            </a:pPr>
            <a:r>
              <a:rPr lang="en-US" altLang="en-US" sz="2000" b="1" kern="1200" dirty="0">
                <a:solidFill>
                  <a:srgbClr val="000000"/>
                </a:solidFill>
                <a:latin typeface="Arial (Body)"/>
              </a:rPr>
              <a:t>If student’s grade is greater than or equal to </a:t>
            </a:r>
            <a:r>
              <a:rPr lang="en-US" altLang="en-US" sz="2000" b="1" kern="1200" dirty="0" smtClean="0">
                <a:solidFill>
                  <a:srgbClr val="000000"/>
                </a:solidFill>
                <a:latin typeface="Arial (Body)"/>
              </a:rPr>
              <a:t>60 Print </a:t>
            </a:r>
            <a:r>
              <a:rPr lang="en-US" altLang="en-US" sz="2000" b="1" kern="1200" dirty="0">
                <a:solidFill>
                  <a:srgbClr val="000000"/>
                </a:solidFill>
                <a:latin typeface="Arial (Body)"/>
              </a:rPr>
              <a:t>“Passed</a:t>
            </a:r>
            <a:r>
              <a:rPr lang="en-US" altLang="en-US" sz="2000" b="1" kern="1200" dirty="0" smtClean="0">
                <a:solidFill>
                  <a:srgbClr val="000000"/>
                </a:solidFill>
                <a:latin typeface="Arial (Body)"/>
              </a:rPr>
              <a:t>”</a:t>
            </a:r>
            <a:endParaRPr lang="en-US" altLang="en-US" sz="2000" kern="1200" dirty="0" smtClean="0">
              <a:solidFill>
                <a:srgbClr val="000000"/>
              </a:solidFill>
              <a:latin typeface="Arial (Body)"/>
            </a:endParaRPr>
          </a:p>
          <a:p>
            <a:pPr marL="741553" lvl="1" indent="-284353" fontAlgn="base">
              <a:spcAft>
                <a:spcPct val="0"/>
              </a:spcAft>
              <a:buFont typeface="Arial" panose="020B0604020202020204" pitchFamily="34" charset="0"/>
              <a:buChar char="–"/>
            </a:pPr>
            <a:r>
              <a:rPr lang="en-US" altLang="en-US" sz="2000" kern="1200" dirty="0" smtClean="0">
                <a:solidFill>
                  <a:srgbClr val="000000"/>
                </a:solidFill>
                <a:latin typeface="Arial (Body)"/>
              </a:rPr>
              <a:t>If </a:t>
            </a:r>
            <a:r>
              <a:rPr lang="en-US" altLang="en-US" sz="2000" kern="1200" dirty="0">
                <a:solidFill>
                  <a:srgbClr val="000000"/>
                </a:solidFill>
                <a:latin typeface="Arial (Body)"/>
              </a:rPr>
              <a:t>true, “Passed” is printed and the next pseudocode statement in order is “performed” (remember that pseudocode is not a real programming language).</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rPr>
              <a:t>If false, the print statement is ignored and the next pseudocode statement in order is performed.</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rPr>
              <a:t>The indentation of the second line is optional, but it’s recommended because it emphasizes the inherent structure of structured programs</a:t>
            </a:r>
            <a:r>
              <a:rPr lang="en-US" altLang="en-US" sz="2000" kern="1200" dirty="0" smtClean="0">
                <a:solidFill>
                  <a:srgbClr val="000000"/>
                </a:solidFill>
                <a:latin typeface="Arial (Body)"/>
              </a:rPr>
              <a:t>.</a:t>
            </a:r>
            <a:endParaRPr lang="en-US" altLang="en-US" sz="2000" kern="1200" dirty="0">
              <a:solidFill>
                <a:srgbClr val="000000"/>
              </a:solidFill>
              <a:latin typeface="Arial (Body)"/>
            </a:endParaRPr>
          </a:p>
        </p:txBody>
      </p:sp>
    </p:spTree>
    <p:extLst>
      <p:ext uri="{BB962C8B-B14F-4D97-AF65-F5344CB8AC3E}">
        <p14:creationId xmlns:p14="http://schemas.microsoft.com/office/powerpoint/2010/main" val="920583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4.5 </a:t>
            </a:r>
            <a:r>
              <a:rPr lang="en-US" kern="1200" dirty="0" smtClean="0">
                <a:latin typeface="Consolas" panose="020B0609020204030204" pitchFamily="49" charset="0"/>
                <a:ea typeface="+mj-ea"/>
                <a:cs typeface="+mj-cs"/>
              </a:rPr>
              <a:t>If</a:t>
            </a:r>
            <a:r>
              <a:rPr lang="en-US" kern="1200" dirty="0" smtClean="0">
                <a:latin typeface="Times New Roman" panose="02020603050405020304" pitchFamily="18" charset="0"/>
                <a:ea typeface="+mj-ea"/>
                <a:cs typeface="+mj-cs"/>
              </a:rPr>
              <a:t> Selection Statement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0"/>
            <a:ext cx="8229600" cy="2137015"/>
          </a:xfrm>
        </p:spPr>
        <p:txBody>
          <a:bodyPr/>
          <a:lstStyle/>
          <a:p>
            <a:r>
              <a:rPr lang="en-US" altLang="en-US" sz="2200" dirty="0">
                <a:solidFill>
                  <a:srgbClr val="000000"/>
                </a:solidFill>
                <a:latin typeface="+mn-lt"/>
              </a:rPr>
              <a:t>The preceding pseudocode </a:t>
            </a:r>
            <a:r>
              <a:rPr lang="en-US" altLang="en-US" sz="2200" b="1" dirty="0">
                <a:solidFill>
                  <a:srgbClr val="000000"/>
                </a:solidFill>
                <a:latin typeface="+mn-lt"/>
              </a:rPr>
              <a:t>If </a:t>
            </a:r>
            <a:r>
              <a:rPr lang="en-US" altLang="en-US" sz="2200" dirty="0">
                <a:solidFill>
                  <a:srgbClr val="000000"/>
                </a:solidFill>
                <a:latin typeface="+mn-lt"/>
              </a:rPr>
              <a:t>statement can be written in C++ </a:t>
            </a:r>
            <a:r>
              <a:rPr lang="en-US" altLang="en-US" sz="2200" dirty="0" smtClean="0">
                <a:solidFill>
                  <a:srgbClr val="000000"/>
                </a:solidFill>
                <a:latin typeface="+mn-lt"/>
              </a:rPr>
              <a:t>as</a:t>
            </a:r>
          </a:p>
          <a:p>
            <a:pPr marL="741600" indent="-284400">
              <a:spcBef>
                <a:spcPts val="600"/>
              </a:spcBef>
              <a:buFont typeface="Arial" panose="020B0604020202020204" pitchFamily="34" charset="0"/>
              <a:buChar char="–"/>
            </a:pPr>
            <a:r>
              <a:rPr lang="en-US" altLang="en-US" sz="2200" dirty="0" smtClean="0">
                <a:solidFill>
                  <a:srgbClr val="000000"/>
                </a:solidFill>
                <a:latin typeface="+mn-lt"/>
              </a:rPr>
              <a:t> </a:t>
            </a:r>
            <a:endParaRPr lang="en-US" altLang="en-US" sz="2200" dirty="0">
              <a:solidFill>
                <a:srgbClr val="000000"/>
              </a:solidFill>
              <a:latin typeface="+mn-lt"/>
            </a:endParaRPr>
          </a:p>
        </p:txBody>
      </p:sp>
      <p:pic>
        <p:nvPicPr>
          <p:cNvPr id="6" name="Picture 5" descr="Computer code has 3 lines. The lines read as follows. Line 1. if left parenthesis student Grade greater than sign equals 60 right parenthesis left brace. Line 2, indented once. c out left angle bracket left angle bracket double quote Passed double quote semicolon. Line 3. right brace."/>
          <p:cNvPicPr>
            <a:picLocks noChangeAspect="1"/>
          </p:cNvPicPr>
          <p:nvPr/>
        </p:nvPicPr>
        <p:blipFill rotWithShape="1">
          <a:blip r:embed="rId2"/>
          <a:srcRect l="5430"/>
          <a:stretch/>
        </p:blipFill>
        <p:spPr>
          <a:xfrm>
            <a:off x="1256071" y="2402102"/>
            <a:ext cx="3759118" cy="1030313"/>
          </a:xfrm>
          <a:prstGeom prst="rect">
            <a:avLst/>
          </a:prstGeom>
        </p:spPr>
      </p:pic>
      <p:sp>
        <p:nvSpPr>
          <p:cNvPr id="5" name="Text Placeholder 4"/>
          <p:cNvSpPr>
            <a:spLocks noGrp="1"/>
          </p:cNvSpPr>
          <p:nvPr>
            <p:ph type="body" idx="2"/>
          </p:nvPr>
        </p:nvSpPr>
        <p:spPr>
          <a:xfrm>
            <a:off x="457200" y="3896532"/>
            <a:ext cx="8229600" cy="2351868"/>
          </a:xfrm>
        </p:spPr>
        <p:txBody>
          <a:bodyPr/>
          <a:lstStyle/>
          <a:p>
            <a:pPr eaLnBrk="1" hangingPunct="1"/>
            <a:r>
              <a:rPr lang="en-US" altLang="en-US" sz="2200" dirty="0">
                <a:solidFill>
                  <a:srgbClr val="000000"/>
                </a:solidFill>
                <a:latin typeface="+mn-lt"/>
              </a:rPr>
              <a:t>In C++, a decision can be based on any expression that evaluates to zero or nonzero</a:t>
            </a:r>
          </a:p>
          <a:p>
            <a:pPr lvl="1" eaLnBrk="1" hangingPunct="1"/>
            <a:r>
              <a:rPr lang="en-US" altLang="en-US" sz="2200" dirty="0">
                <a:solidFill>
                  <a:srgbClr val="000000"/>
                </a:solidFill>
                <a:latin typeface="+mn-lt"/>
              </a:rPr>
              <a:t>If the expression evaluates to zero, it’s treated as false; if the expression evaluates to nonzero, it’s treated as true</a:t>
            </a:r>
            <a:r>
              <a:rPr lang="en-US" altLang="en-US" sz="2200" dirty="0" smtClean="0">
                <a:solidFill>
                  <a:srgbClr val="000000"/>
                </a:solidFill>
                <a:latin typeface="+mn-lt"/>
              </a:rPr>
              <a:t>.</a:t>
            </a:r>
            <a:endParaRPr lang="en-US" altLang="en-US" sz="2200" dirty="0">
              <a:solidFill>
                <a:srgbClr val="000000"/>
              </a:solidFill>
              <a:latin typeface="+mn-lt"/>
            </a:endParaRPr>
          </a:p>
          <a:p>
            <a:pPr eaLnBrk="1" hangingPunct="1"/>
            <a:r>
              <a:rPr lang="en-US" altLang="en-US" sz="2200" dirty="0">
                <a:solidFill>
                  <a:srgbClr val="000000"/>
                </a:solidFill>
                <a:latin typeface="+mn-lt"/>
              </a:rPr>
              <a:t>C++ also provides the data type </a:t>
            </a:r>
            <a:r>
              <a:rPr lang="en-US" altLang="en-US" sz="2200" b="1" dirty="0">
                <a:solidFill>
                  <a:schemeClr val="tx1"/>
                </a:solidFill>
                <a:latin typeface="+mn-lt"/>
              </a:rPr>
              <a:t>bool</a:t>
            </a:r>
            <a:r>
              <a:rPr lang="en-US" altLang="en-US" sz="2200" dirty="0">
                <a:solidFill>
                  <a:srgbClr val="0000FF"/>
                </a:solidFill>
                <a:latin typeface="+mn-lt"/>
              </a:rPr>
              <a:t> </a:t>
            </a:r>
            <a:r>
              <a:rPr lang="en-US" altLang="en-US" sz="2200" dirty="0">
                <a:solidFill>
                  <a:srgbClr val="000000"/>
                </a:solidFill>
                <a:latin typeface="+mn-lt"/>
              </a:rPr>
              <a:t>for Boolean variables that can hold only the values </a:t>
            </a:r>
            <a:r>
              <a:rPr lang="en-US" altLang="en-US" sz="2200" b="1" dirty="0">
                <a:solidFill>
                  <a:schemeClr val="tx1"/>
                </a:solidFill>
                <a:latin typeface="+mn-lt"/>
              </a:rPr>
              <a:t>true</a:t>
            </a:r>
            <a:r>
              <a:rPr lang="en-US" altLang="en-US" sz="2200" dirty="0">
                <a:solidFill>
                  <a:srgbClr val="0000FF"/>
                </a:solidFill>
                <a:latin typeface="+mn-lt"/>
              </a:rPr>
              <a:t> </a:t>
            </a:r>
            <a:r>
              <a:rPr lang="en-US" altLang="en-US" sz="2200" dirty="0">
                <a:solidFill>
                  <a:srgbClr val="000000"/>
                </a:solidFill>
                <a:latin typeface="+mn-lt"/>
              </a:rPr>
              <a:t>and </a:t>
            </a:r>
            <a:r>
              <a:rPr lang="en-US" altLang="en-US" sz="2200" b="1" dirty="0">
                <a:solidFill>
                  <a:schemeClr val="tx1"/>
                </a:solidFill>
                <a:latin typeface="+mn-lt"/>
              </a:rPr>
              <a:t>false</a:t>
            </a:r>
            <a:r>
              <a:rPr lang="en-US" altLang="en-US" sz="2200" b="1" dirty="0" smtClean="0">
                <a:solidFill>
                  <a:schemeClr val="tx1"/>
                </a:solidFill>
                <a:latin typeface="+mn-lt"/>
              </a:rPr>
              <a:t>.</a:t>
            </a:r>
            <a:endParaRPr lang="en-US" altLang="en-US" sz="2200" b="1" dirty="0">
              <a:solidFill>
                <a:schemeClr val="tx1"/>
              </a:solidFill>
              <a:latin typeface="+mn-lt"/>
            </a:endParaRPr>
          </a:p>
        </p:txBody>
      </p:sp>
    </p:spTree>
    <p:extLst>
      <p:ext uri="{BB962C8B-B14F-4D97-AF65-F5344CB8AC3E}">
        <p14:creationId xmlns:p14="http://schemas.microsoft.com/office/powerpoint/2010/main" val="2807265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r>
              <a:rPr lang="en-US" dirty="0"/>
              <a:t>Portability Tip 4.1</a:t>
            </a:r>
            <a:endParaRPr lang="en-US" dirty="0">
              <a:latin typeface="Times New Roman" panose="02020603050405020304" pitchFamily="18" charset="0"/>
            </a:endParaRPr>
          </a:p>
        </p:txBody>
      </p:sp>
      <p:sp>
        <p:nvSpPr>
          <p:cNvPr id="3" name="Text Placeholder 2"/>
          <p:cNvSpPr>
            <a:spLocks noGrp="1"/>
          </p:cNvSpPr>
          <p:nvPr>
            <p:ph type="body" idx="1"/>
          </p:nvPr>
        </p:nvSpPr>
        <p:spPr/>
        <p:txBody>
          <a:bodyPr/>
          <a:lstStyle/>
          <a:p>
            <a:pPr marL="0" indent="0">
              <a:buNone/>
            </a:pPr>
            <a:r>
              <a:rPr lang="en-US" sz="2400" dirty="0">
                <a:latin typeface="+mn-lt"/>
              </a:rPr>
              <a:t>For compatibility with earlier versions of C, which used integers for Boolean values, </a:t>
            </a:r>
            <a:r>
              <a:rPr lang="en-US" sz="2400" dirty="0" smtClean="0">
                <a:latin typeface="+mn-lt"/>
              </a:rPr>
              <a:t>the </a:t>
            </a:r>
            <a:r>
              <a:rPr lang="en-US" sz="2400" dirty="0" smtClean="0">
                <a:latin typeface="Consolas" panose="020B0609020204030204" pitchFamily="49" charset="0"/>
              </a:rPr>
              <a:t>bool</a:t>
            </a:r>
            <a:r>
              <a:rPr lang="en-US" sz="2400" dirty="0" smtClean="0">
                <a:latin typeface="+mn-lt"/>
              </a:rPr>
              <a:t> </a:t>
            </a:r>
            <a:r>
              <a:rPr lang="en-US" sz="2400" dirty="0">
                <a:latin typeface="+mn-lt"/>
              </a:rPr>
              <a:t>value </a:t>
            </a:r>
            <a:r>
              <a:rPr lang="en-US" sz="2400" dirty="0">
                <a:latin typeface="Consolas" panose="020B0609020204030204" pitchFamily="49" charset="0"/>
              </a:rPr>
              <a:t>true</a:t>
            </a:r>
            <a:r>
              <a:rPr lang="en-US" sz="2400" dirty="0">
                <a:latin typeface="+mn-lt"/>
              </a:rPr>
              <a:t> also can be represented by any nonzero value (compilers typically use </a:t>
            </a:r>
            <a:r>
              <a:rPr lang="en-US" sz="2400" dirty="0">
                <a:latin typeface="Consolas" panose="020B0609020204030204" pitchFamily="49" charset="0"/>
              </a:rPr>
              <a:t>1</a:t>
            </a:r>
            <a:r>
              <a:rPr lang="en-US" sz="2400" dirty="0" smtClean="0">
                <a:latin typeface="+mn-lt"/>
              </a:rPr>
              <a:t>) and </a:t>
            </a:r>
            <a:r>
              <a:rPr lang="en-US" sz="2400" dirty="0">
                <a:latin typeface="+mn-lt"/>
              </a:rPr>
              <a:t>the </a:t>
            </a:r>
            <a:r>
              <a:rPr lang="en-US" sz="2400" dirty="0">
                <a:latin typeface="Consolas" panose="020B0609020204030204" pitchFamily="49" charset="0"/>
              </a:rPr>
              <a:t>bool</a:t>
            </a:r>
            <a:r>
              <a:rPr lang="en-US" sz="2400" dirty="0">
                <a:latin typeface="+mn-lt"/>
              </a:rPr>
              <a:t> value f</a:t>
            </a:r>
            <a:r>
              <a:rPr lang="en-US" sz="2400" dirty="0">
                <a:latin typeface="Consolas" panose="020B0609020204030204" pitchFamily="49" charset="0"/>
              </a:rPr>
              <a:t>alse</a:t>
            </a:r>
            <a:r>
              <a:rPr lang="en-US" sz="2400" dirty="0">
                <a:latin typeface="+mn-lt"/>
              </a:rPr>
              <a:t> also can be represented as the value zero</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884442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4.5 </a:t>
            </a:r>
            <a:r>
              <a:rPr lang="en-US" kern="1200" dirty="0" smtClean="0">
                <a:latin typeface="Consolas" panose="020B0609020204030204" pitchFamily="49" charset="0"/>
                <a:ea typeface="+mj-ea"/>
                <a:cs typeface="+mj-cs"/>
              </a:rPr>
              <a:t>If</a:t>
            </a:r>
            <a:r>
              <a:rPr lang="en-US" kern="1200" dirty="0" smtClean="0">
                <a:latin typeface="Times New Roman" panose="02020603050405020304" pitchFamily="18" charset="0"/>
                <a:ea typeface="+mj-ea"/>
                <a:cs typeface="+mj-cs"/>
              </a:rPr>
              <a:t> Selection Statement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Figure 4.4 illustrates the single-selection </a:t>
            </a:r>
            <a:r>
              <a:rPr lang="en-US" altLang="en-US" sz="2400" kern="1200" dirty="0">
                <a:solidFill>
                  <a:srgbClr val="000000"/>
                </a:solidFill>
                <a:latin typeface="Consolas" panose="020B0609020204030204" pitchFamily="49" charset="0"/>
                <a:ea typeface="+mn-ea"/>
                <a:cs typeface="+mn-cs"/>
              </a:rPr>
              <a:t>if</a:t>
            </a:r>
            <a:r>
              <a:rPr lang="en-US" altLang="en-US" sz="2400" kern="1200" dirty="0">
                <a:solidFill>
                  <a:srgbClr val="000000"/>
                </a:solidFill>
                <a:latin typeface="Arial (Body)"/>
                <a:ea typeface="+mn-ea"/>
                <a:cs typeface="+mn-cs"/>
              </a:rPr>
              <a:t> statement.</a:t>
            </a:r>
          </a:p>
          <a:p>
            <a:pPr marL="255651" lvl="0" indent="-255651" fontAlgn="base">
              <a:spcAft>
                <a:spcPct val="0"/>
              </a:spcAft>
              <a:tabLst/>
            </a:pPr>
            <a:r>
              <a:rPr lang="en-US" altLang="en-US" sz="2400" kern="1200" dirty="0">
                <a:solidFill>
                  <a:srgbClr val="000000"/>
                </a:solidFill>
                <a:latin typeface="Arial (Body)"/>
                <a:ea typeface="+mn-ea"/>
                <a:cs typeface="+mn-cs"/>
              </a:rPr>
              <a:t>The diamond or </a:t>
            </a:r>
            <a:r>
              <a:rPr lang="en-US" altLang="en-US" sz="2400" b="1" kern="1200" dirty="0">
                <a:solidFill>
                  <a:srgbClr val="000000"/>
                </a:solidFill>
                <a:latin typeface="Arial (Body)"/>
                <a:ea typeface="+mn-ea"/>
                <a:cs typeface="+mn-cs"/>
              </a:rPr>
              <a:t>decision symbol </a:t>
            </a:r>
            <a:r>
              <a:rPr lang="en-US" altLang="en-US" sz="2400" kern="1200" dirty="0">
                <a:solidFill>
                  <a:srgbClr val="000000"/>
                </a:solidFill>
                <a:latin typeface="Arial (Body)"/>
                <a:ea typeface="+mn-ea"/>
                <a:cs typeface="+mn-cs"/>
              </a:rPr>
              <a:t>indicates that a </a:t>
            </a:r>
            <a:r>
              <a:rPr lang="en-US" altLang="en-US" sz="2400" b="1" kern="1200" dirty="0">
                <a:solidFill>
                  <a:srgbClr val="000000"/>
                </a:solidFill>
                <a:latin typeface="Arial (Body)"/>
                <a:ea typeface="+mn-ea"/>
                <a:cs typeface="+mn-cs"/>
              </a:rPr>
              <a:t>decision</a:t>
            </a:r>
            <a:r>
              <a:rPr lang="en-US" altLang="en-US" sz="2400" kern="1200" dirty="0">
                <a:solidFill>
                  <a:srgbClr val="000000"/>
                </a:solidFill>
                <a:latin typeface="Arial (Body)"/>
                <a:ea typeface="+mn-ea"/>
                <a:cs typeface="+mn-cs"/>
              </a:rPr>
              <a:t> is to be made</a:t>
            </a:r>
            <a:r>
              <a:rPr lang="en-US" altLang="en-US" sz="2400" kern="1200" dirty="0" smtClean="0">
                <a:solidFill>
                  <a:srgbClr val="000000"/>
                </a:solidFill>
                <a:latin typeface="Arial (Body)"/>
                <a:ea typeface="+mn-ea"/>
                <a:cs typeface="+mn-cs"/>
              </a:rPr>
              <a:t>.</a:t>
            </a:r>
          </a:p>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Arial (Body)"/>
                <a:ea typeface="+mn-ea"/>
                <a:cs typeface="+mn-cs"/>
              </a:rPr>
              <a:t>The workflow will continue along a path determined by the symbol’s associated </a:t>
            </a:r>
            <a:r>
              <a:rPr lang="en-US" altLang="en-US" sz="2400" b="1" kern="1200" dirty="0" smtClean="0">
                <a:solidFill>
                  <a:srgbClr val="000000"/>
                </a:solidFill>
                <a:latin typeface="Arial (Body)"/>
                <a:ea typeface="+mn-ea"/>
                <a:cs typeface="+mn-cs"/>
              </a:rPr>
              <a:t>guard conditions, </a:t>
            </a:r>
            <a:r>
              <a:rPr lang="en-US" altLang="en-US" sz="2400" kern="1200" dirty="0" smtClean="0">
                <a:solidFill>
                  <a:srgbClr val="000000"/>
                </a:solidFill>
                <a:latin typeface="Arial (Body)"/>
                <a:ea typeface="+mn-ea"/>
                <a:cs typeface="+mn-cs"/>
              </a:rPr>
              <a:t>which can be true or false.</a:t>
            </a:r>
          </a:p>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Arial (Body)"/>
                <a:ea typeface="+mn-ea"/>
                <a:cs typeface="+mn-cs"/>
              </a:rPr>
              <a:t>Each </a:t>
            </a:r>
            <a:r>
              <a:rPr lang="en-US" altLang="en-US" sz="2400" kern="1200" dirty="0">
                <a:solidFill>
                  <a:srgbClr val="000000"/>
                </a:solidFill>
                <a:latin typeface="Arial (Body)"/>
                <a:ea typeface="+mn-ea"/>
                <a:cs typeface="+mn-cs"/>
              </a:rPr>
              <a:t>transition arrow emerging from a decision symbol has a guard condition in </a:t>
            </a:r>
            <a:r>
              <a:rPr lang="en-US" altLang="en-US" sz="2400" b="1" kern="1200" dirty="0">
                <a:solidFill>
                  <a:srgbClr val="000000"/>
                </a:solidFill>
                <a:latin typeface="Arial (Body)"/>
                <a:ea typeface="+mn-ea"/>
                <a:cs typeface="+mn-cs"/>
              </a:rPr>
              <a:t>square brackets </a:t>
            </a:r>
            <a:r>
              <a:rPr lang="en-US" altLang="en-US" sz="2400" kern="1200" dirty="0">
                <a:solidFill>
                  <a:srgbClr val="000000"/>
                </a:solidFill>
                <a:latin typeface="Arial (Body)"/>
                <a:ea typeface="+mn-ea"/>
                <a:cs typeface="+mn-cs"/>
              </a:rPr>
              <a:t>above or next to the arrow.</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If a guard condition is true, the workflow enters the action state to which that transition arrow points.</a:t>
            </a:r>
          </a:p>
        </p:txBody>
      </p:sp>
    </p:spTree>
    <p:extLst>
      <p:ext uri="{BB962C8B-B14F-4D97-AF65-F5344CB8AC3E}">
        <p14:creationId xmlns:p14="http://schemas.microsoft.com/office/powerpoint/2010/main" val="1892443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7528560" cy="1231076"/>
          </a:xfrm>
        </p:spPr>
        <p:txBody>
          <a:bodyPr wrap="square" tIns="91425" anchor="b">
            <a:spAutoFit/>
          </a:bodyPr>
          <a:lstStyle/>
          <a:p>
            <a:r>
              <a:rPr lang="en-US" dirty="0"/>
              <a:t>Figure 4.4 </a:t>
            </a:r>
            <a:r>
              <a:rPr lang="en-US" dirty="0">
                <a:latin typeface="Consolas" panose="020B0609020204030204" pitchFamily="49" charset="0"/>
              </a:rPr>
              <a:t>If</a:t>
            </a:r>
            <a:r>
              <a:rPr lang="en-US" dirty="0"/>
              <a:t> Single-Selection Statement </a:t>
            </a:r>
            <a:r>
              <a:rPr lang="en-US" dirty="0" smtClean="0"/>
              <a:t>U</a:t>
            </a:r>
            <a:r>
              <a:rPr lang="en-US" sz="100" dirty="0" smtClean="0"/>
              <a:t> </a:t>
            </a:r>
            <a:r>
              <a:rPr lang="en-US" dirty="0" smtClean="0"/>
              <a:t>M</a:t>
            </a:r>
            <a:r>
              <a:rPr lang="en-US" sz="100" dirty="0" smtClean="0"/>
              <a:t> </a:t>
            </a:r>
            <a:r>
              <a:rPr lang="en-US" dirty="0" smtClean="0"/>
              <a:t>L </a:t>
            </a:r>
            <a:r>
              <a:rPr lang="en-US" dirty="0"/>
              <a:t>Activity </a:t>
            </a:r>
            <a:r>
              <a:rPr lang="en-US" dirty="0" smtClean="0"/>
              <a:t>Diagram</a:t>
            </a:r>
            <a:endParaRPr lang="en-US" dirty="0">
              <a:latin typeface="Times New Roman" panose="02020603050405020304" pitchFamily="18" charset="0"/>
            </a:endParaRPr>
          </a:p>
        </p:txBody>
      </p:sp>
      <p:pic>
        <p:nvPicPr>
          <p:cNvPr id="3" name="Picture 2" descr="A flowchart of the use of an, if statement. The process starts and a condition is checked. If the grade is less than 60, end program. If the grade is greater than or equal to 60, print, Passed, and end program."/>
          <p:cNvPicPr>
            <a:picLocks noChangeAspect="1"/>
          </p:cNvPicPr>
          <p:nvPr/>
        </p:nvPicPr>
        <p:blipFill>
          <a:blip r:embed="rId2"/>
          <a:stretch>
            <a:fillRect/>
          </a:stretch>
        </p:blipFill>
        <p:spPr>
          <a:xfrm>
            <a:off x="757694" y="2407765"/>
            <a:ext cx="7628613" cy="1856355"/>
          </a:xfrm>
          <a:prstGeom prst="rect">
            <a:avLst/>
          </a:prstGeom>
        </p:spPr>
      </p:pic>
    </p:spTree>
    <p:extLst>
      <p:ext uri="{BB962C8B-B14F-4D97-AF65-F5344CB8AC3E}">
        <p14:creationId xmlns:p14="http://schemas.microsoft.com/office/powerpoint/2010/main" val="249413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wrap="square" tIns="91425">
            <a:spAutoFit/>
          </a:bodyPr>
          <a:lstStyle/>
          <a:p>
            <a:pPr lvl="0">
              <a:spcBef>
                <a:spcPct val="0"/>
              </a:spcBef>
              <a:buClrTx/>
              <a:defRPr/>
            </a:pPr>
            <a:r>
              <a:rPr lang="en-US" sz="3200" kern="1200" dirty="0">
                <a:latin typeface="Times New Roman" panose="02020603050405020304" pitchFamily="18" charset="0"/>
              </a:rPr>
              <a:t>4.6 </a:t>
            </a:r>
            <a:r>
              <a:rPr lang="en-US" sz="3200" kern="1200" dirty="0">
                <a:latin typeface="Consolas" panose="020B0609020204030204" pitchFamily="49" charset="0"/>
              </a:rPr>
              <a:t>if…else</a:t>
            </a:r>
            <a:r>
              <a:rPr lang="en-US" sz="3200" kern="1200" dirty="0">
                <a:latin typeface="Times New Roman" panose="02020603050405020304" pitchFamily="18" charset="0"/>
              </a:rPr>
              <a:t> Double-Selection Statement </a:t>
            </a:r>
            <a:r>
              <a:rPr lang="en-US" sz="2000" b="0" kern="1200" dirty="0" smtClean="0">
                <a:latin typeface="Times New Roman" panose="02020603050405020304" pitchFamily="18" charset="0"/>
              </a:rPr>
              <a:t>(1 </a:t>
            </a:r>
            <a:r>
              <a:rPr lang="en-US" sz="2000" b="0" kern="1200" dirty="0">
                <a:latin typeface="Times New Roman" panose="02020603050405020304" pitchFamily="18" charset="0"/>
              </a:rPr>
              <a:t>of </a:t>
            </a:r>
            <a:r>
              <a:rPr lang="en-US" sz="2000" b="0" kern="1200" dirty="0" smtClean="0">
                <a:latin typeface="Times New Roman" panose="02020603050405020304" pitchFamily="18" charset="0"/>
              </a:rPr>
              <a:t>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669931"/>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smtClean="0">
                <a:solidFill>
                  <a:srgbClr val="000000"/>
                </a:solidFill>
                <a:latin typeface="Consolas" panose="020B0609020204030204" pitchFamily="49" charset="0"/>
                <a:ea typeface="+mn-ea"/>
                <a:cs typeface="+mn-cs"/>
              </a:rPr>
              <a:t>if…else </a:t>
            </a:r>
            <a:r>
              <a:rPr lang="en-US" altLang="en-US" sz="2400" kern="1200" dirty="0" smtClean="0">
                <a:solidFill>
                  <a:srgbClr val="000000"/>
                </a:solidFill>
                <a:latin typeface="Arial (Body)"/>
                <a:ea typeface="+mn-ea"/>
                <a:cs typeface="+mn-cs"/>
              </a:rPr>
              <a:t>double-selection statement</a:t>
            </a:r>
            <a:endParaRPr lang="en-US" altLang="en-US" sz="2400"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specifies an action (or group of actions) to perform when the condition is </a:t>
            </a:r>
            <a:r>
              <a:rPr lang="en-US" altLang="en-US" sz="2400" kern="1200" dirty="0">
                <a:solidFill>
                  <a:srgbClr val="000000"/>
                </a:solidFill>
                <a:latin typeface="Consolas" panose="020B0609020204030204" pitchFamily="49" charset="0"/>
                <a:ea typeface="+mn-ea"/>
                <a:cs typeface="+mn-cs"/>
              </a:rPr>
              <a:t>true</a:t>
            </a:r>
            <a:r>
              <a:rPr lang="en-US" altLang="en-US" sz="2400" kern="1200" dirty="0">
                <a:solidFill>
                  <a:srgbClr val="000000"/>
                </a:solidFill>
                <a:latin typeface="Arial (Body)"/>
                <a:ea typeface="+mn-ea"/>
                <a:cs typeface="+mn-cs"/>
              </a:rPr>
              <a:t> and a different action to perform when the condition is </a:t>
            </a:r>
            <a:r>
              <a:rPr lang="en-US" altLang="en-US" sz="2400" kern="1200" dirty="0">
                <a:solidFill>
                  <a:srgbClr val="000000"/>
                </a:solidFill>
                <a:latin typeface="Consolas" panose="020B0609020204030204" pitchFamily="49" charset="0"/>
                <a:ea typeface="+mn-ea"/>
                <a:cs typeface="+mn-cs"/>
              </a:rPr>
              <a:t>false.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Pseudocode that prints “Passed” if the student’s grade is greater than or equal to 60, or “Failed” otherwise</a:t>
            </a:r>
            <a:r>
              <a:rPr lang="en-US" altLang="en-US" sz="2400" kern="1200" dirty="0" smtClean="0">
                <a:solidFill>
                  <a:srgbClr val="000000"/>
                </a:solidFill>
                <a:latin typeface="Arial (Body)"/>
                <a:ea typeface="+mn-ea"/>
                <a:cs typeface="+mn-cs"/>
              </a:rPr>
              <a:t>.</a:t>
            </a:r>
          </a:p>
        </p:txBody>
      </p:sp>
      <p:pic>
        <p:nvPicPr>
          <p:cNvPr id="4" name="Picture 3" descr="Computer code has 4 lines. The lines read as follows. Line 1. If student single quote s grade is greater than or equal to 60. Line 2, indented once. Print double quote Passed double quote. Line 3. Else. Line 4, indented once. Print double quote Failed double quote."/>
          <p:cNvPicPr>
            <a:picLocks noChangeAspect="1"/>
          </p:cNvPicPr>
          <p:nvPr/>
        </p:nvPicPr>
        <p:blipFill>
          <a:blip r:embed="rId2"/>
          <a:stretch>
            <a:fillRect/>
          </a:stretch>
        </p:blipFill>
        <p:spPr>
          <a:xfrm>
            <a:off x="1557299" y="4410997"/>
            <a:ext cx="5267401" cy="1268078"/>
          </a:xfrm>
          <a:prstGeom prst="rect">
            <a:avLst/>
          </a:prstGeom>
        </p:spPr>
      </p:pic>
    </p:spTree>
    <p:extLst>
      <p:ext uri="{BB962C8B-B14F-4D97-AF65-F5344CB8AC3E}">
        <p14:creationId xmlns:p14="http://schemas.microsoft.com/office/powerpoint/2010/main" val="2688584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tIns="91425">
            <a:spAutoFit/>
          </a:bodyPr>
          <a:lstStyle/>
          <a:p>
            <a:pPr lvl="0">
              <a:spcBef>
                <a:spcPct val="0"/>
              </a:spcBef>
              <a:buClrTx/>
              <a:defRPr/>
            </a:pPr>
            <a:r>
              <a:rPr lang="en-US" sz="3200" kern="1200" dirty="0" smtClean="0">
                <a:latin typeface="Times New Roman" panose="02020603050405020304" pitchFamily="18" charset="0"/>
                <a:ea typeface="+mj-ea"/>
                <a:cs typeface="+mj-cs"/>
              </a:rPr>
              <a:t>4.6 </a:t>
            </a:r>
            <a:r>
              <a:rPr lang="en-US" sz="3200" kern="1200" dirty="0" smtClean="0">
                <a:latin typeface="Consolas" panose="020B0609020204030204" pitchFamily="49" charset="0"/>
                <a:ea typeface="+mj-ea"/>
                <a:cs typeface="+mj-cs"/>
              </a:rPr>
              <a:t>if…else</a:t>
            </a:r>
            <a:r>
              <a:rPr lang="en-US" sz="3200" kern="1200" dirty="0" smtClean="0">
                <a:latin typeface="Times New Roman" panose="02020603050405020304" pitchFamily="18" charset="0"/>
                <a:ea typeface="+mj-ea"/>
                <a:cs typeface="+mj-cs"/>
              </a:rPr>
              <a:t> Double-Selection Statement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preceding </a:t>
            </a:r>
            <a:r>
              <a:rPr lang="en-US" altLang="en-US" sz="2400" b="1" kern="1200" dirty="0">
                <a:solidFill>
                  <a:srgbClr val="000000"/>
                </a:solidFill>
                <a:latin typeface="Arial (Body)"/>
                <a:ea typeface="+mn-ea"/>
                <a:cs typeface="+mn-cs"/>
              </a:rPr>
              <a:t>If…Else </a:t>
            </a:r>
            <a:r>
              <a:rPr lang="en-US" altLang="en-US" sz="2400" kern="1200" dirty="0">
                <a:solidFill>
                  <a:srgbClr val="000000"/>
                </a:solidFill>
                <a:latin typeface="Arial (Body)"/>
                <a:ea typeface="+mn-ea"/>
                <a:cs typeface="+mn-cs"/>
              </a:rPr>
              <a:t>pseudocode can be written in C++ </a:t>
            </a:r>
            <a:r>
              <a:rPr lang="en-US" altLang="en-US" sz="2400" kern="1200" dirty="0" smtClean="0">
                <a:solidFill>
                  <a:srgbClr val="000000"/>
                </a:solidFill>
                <a:latin typeface="Arial (Body)"/>
                <a:ea typeface="+mn-ea"/>
                <a:cs typeface="+mn-cs"/>
              </a:rPr>
              <a:t>as</a:t>
            </a:r>
          </a:p>
        </p:txBody>
      </p:sp>
      <p:pic>
        <p:nvPicPr>
          <p:cNvPr id="4" name="Picture 3" descr="Computer code has 6 lines. The lines read as follows. Line 1. if left parenthesis grade greater than sign equals 60 right parenthesis left brace. Line 2, indented twice. c out left angle bracket left angle bracket double quote Passed double quote semicolon. Line 3, indented once. right brace. Line 4, indented once. else left brace. Line 5, indented twice. c out left angle bracket left angle bracket double quote Failed double quote semicolon. Line 6, indented once. right brace."/>
          <p:cNvPicPr>
            <a:picLocks noChangeAspect="1"/>
          </p:cNvPicPr>
          <p:nvPr/>
        </p:nvPicPr>
        <p:blipFill>
          <a:blip r:embed="rId2"/>
          <a:stretch>
            <a:fillRect/>
          </a:stretch>
        </p:blipFill>
        <p:spPr>
          <a:xfrm>
            <a:off x="986618" y="2719609"/>
            <a:ext cx="3962743" cy="2103302"/>
          </a:xfrm>
          <a:prstGeom prst="rect">
            <a:avLst/>
          </a:prstGeom>
        </p:spPr>
      </p:pic>
    </p:spTree>
    <p:extLst>
      <p:ext uri="{BB962C8B-B14F-4D97-AF65-F5344CB8AC3E}">
        <p14:creationId xmlns:p14="http://schemas.microsoft.com/office/powerpoint/2010/main" val="1459887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Good Programming Practice </a:t>
            </a:r>
            <a:r>
              <a:rPr lang="en-US" dirty="0" smtClean="0"/>
              <a:t>4.1</a:t>
            </a:r>
            <a:endParaRPr lang="en-US" dirty="0"/>
          </a:p>
        </p:txBody>
      </p:sp>
      <p:sp>
        <p:nvSpPr>
          <p:cNvPr id="5" name="Text Placeholder 4"/>
          <p:cNvSpPr>
            <a:spLocks noGrp="1"/>
          </p:cNvSpPr>
          <p:nvPr>
            <p:ph type="body" idx="1"/>
          </p:nvPr>
        </p:nvSpPr>
        <p:spPr/>
        <p:txBody>
          <a:bodyPr/>
          <a:lstStyle/>
          <a:p>
            <a:pPr marL="0" indent="0">
              <a:buNone/>
            </a:pPr>
            <a:r>
              <a:rPr lang="en-US" sz="2400" dirty="0" smtClean="0">
                <a:latin typeface="+mn-lt"/>
              </a:rPr>
              <a:t>Indent </a:t>
            </a:r>
            <a:r>
              <a:rPr lang="en-US" sz="2400" dirty="0">
                <a:latin typeface="+mn-lt"/>
              </a:rPr>
              <a:t>both body statements (or groups of statements) of an </a:t>
            </a:r>
            <a:r>
              <a:rPr lang="en-US" sz="2400" dirty="0">
                <a:latin typeface="Consolas" panose="020B0609020204030204" pitchFamily="49" charset="0"/>
              </a:rPr>
              <a:t>if…else</a:t>
            </a:r>
            <a:r>
              <a:rPr lang="en-US" sz="2400" dirty="0">
                <a:latin typeface="+mn-lt"/>
              </a:rPr>
              <a:t> statement. </a:t>
            </a:r>
            <a:r>
              <a:rPr lang="en-US" sz="2400" dirty="0" smtClean="0">
                <a:latin typeface="+mn-lt"/>
              </a:rPr>
              <a:t>Many 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Es do this for you.</a:t>
            </a:r>
            <a:endParaRPr lang="en-US" sz="2400" dirty="0">
              <a:latin typeface="+mn-lt"/>
            </a:endParaRPr>
          </a:p>
        </p:txBody>
      </p:sp>
    </p:spTree>
    <p:extLst>
      <p:ext uri="{BB962C8B-B14F-4D97-AF65-F5344CB8AC3E}">
        <p14:creationId xmlns:p14="http://schemas.microsoft.com/office/powerpoint/2010/main" val="4005431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Good Programming Practice </a:t>
            </a:r>
            <a:r>
              <a:rPr lang="en-US" dirty="0" smtClean="0"/>
              <a:t>4.2</a:t>
            </a:r>
            <a:endParaRPr lang="en-US" dirty="0"/>
          </a:p>
        </p:txBody>
      </p:sp>
      <p:sp>
        <p:nvSpPr>
          <p:cNvPr id="5" name="Text Placeholder 4"/>
          <p:cNvSpPr>
            <a:spLocks noGrp="1"/>
          </p:cNvSpPr>
          <p:nvPr>
            <p:ph type="body" idx="1"/>
          </p:nvPr>
        </p:nvSpPr>
        <p:spPr/>
        <p:txBody>
          <a:bodyPr/>
          <a:lstStyle/>
          <a:p>
            <a:pPr marL="0" indent="0">
              <a:buNone/>
            </a:pPr>
            <a:r>
              <a:rPr lang="en-US" sz="2400" dirty="0" smtClean="0">
                <a:latin typeface="+mn-lt"/>
              </a:rPr>
              <a:t>If </a:t>
            </a:r>
            <a:r>
              <a:rPr lang="en-US" sz="2400" dirty="0">
                <a:latin typeface="+mn-lt"/>
              </a:rPr>
              <a:t>there are several levels of indentation, each level should be indented the same </a:t>
            </a:r>
            <a:r>
              <a:rPr lang="en-US" sz="2400" dirty="0" smtClean="0">
                <a:latin typeface="+mn-lt"/>
              </a:rPr>
              <a:t>additional amount </a:t>
            </a:r>
            <a:r>
              <a:rPr lang="en-US" sz="2400" dirty="0">
                <a:latin typeface="+mn-lt"/>
              </a:rPr>
              <a:t>of space. We prefer three-space indents.</a:t>
            </a:r>
          </a:p>
        </p:txBody>
      </p:sp>
    </p:spTree>
    <p:extLst>
      <p:ext uri="{BB962C8B-B14F-4D97-AF65-F5344CB8AC3E}">
        <p14:creationId xmlns:p14="http://schemas.microsoft.com/office/powerpoint/2010/main" val="372881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 </a:t>
            </a:r>
            <a:r>
              <a:rPr lang="en-US" sz="2000" b="0" dirty="0" smtClean="0"/>
              <a:t>(1 of 6)</a:t>
            </a:r>
            <a:endParaRPr lang="en-US" sz="2000" b="0" dirty="0"/>
          </a:p>
        </p:txBody>
      </p:sp>
      <p:sp>
        <p:nvSpPr>
          <p:cNvPr id="5" name="Text Placeholder 4"/>
          <p:cNvSpPr>
            <a:spLocks noGrp="1"/>
          </p:cNvSpPr>
          <p:nvPr>
            <p:ph type="body" idx="1"/>
          </p:nvPr>
        </p:nvSpPr>
        <p:spPr/>
        <p:txBody>
          <a:bodyPr/>
          <a:lstStyle/>
          <a:p>
            <a:pPr marL="0" indent="0">
              <a:buNone/>
            </a:pPr>
            <a:r>
              <a:rPr lang="en-US" sz="2400" b="1" dirty="0">
                <a:solidFill>
                  <a:schemeClr val="tx2"/>
                </a:solidFill>
                <a:latin typeface="+mn-lt"/>
              </a:rPr>
              <a:t>4.1</a:t>
            </a:r>
            <a:r>
              <a:rPr lang="en-US" sz="2400" b="1" dirty="0">
                <a:latin typeface="+mn-lt"/>
              </a:rPr>
              <a:t> </a:t>
            </a:r>
            <a:r>
              <a:rPr lang="en-US" sz="2400" dirty="0">
                <a:latin typeface="+mn-lt"/>
              </a:rPr>
              <a:t>Introduction</a:t>
            </a:r>
          </a:p>
          <a:p>
            <a:pPr marL="0" indent="0">
              <a:buNone/>
            </a:pPr>
            <a:r>
              <a:rPr lang="en-US" sz="2400" b="1" dirty="0">
                <a:solidFill>
                  <a:schemeClr val="tx2"/>
                </a:solidFill>
                <a:latin typeface="+mn-lt"/>
              </a:rPr>
              <a:t>4.2</a:t>
            </a:r>
            <a:r>
              <a:rPr lang="en-US" sz="2400" b="1" dirty="0">
                <a:latin typeface="+mn-lt"/>
              </a:rPr>
              <a:t> </a:t>
            </a:r>
            <a:r>
              <a:rPr lang="en-US" sz="2400" dirty="0">
                <a:latin typeface="+mn-lt"/>
              </a:rPr>
              <a:t>Algorithms</a:t>
            </a:r>
          </a:p>
          <a:p>
            <a:pPr marL="0" indent="0">
              <a:buNone/>
            </a:pPr>
            <a:r>
              <a:rPr lang="en-US" sz="2400" b="1" dirty="0">
                <a:solidFill>
                  <a:schemeClr val="tx2"/>
                </a:solidFill>
                <a:latin typeface="+mn-lt"/>
              </a:rPr>
              <a:t>4.3</a:t>
            </a:r>
            <a:r>
              <a:rPr lang="en-US" sz="2400" b="1" dirty="0">
                <a:latin typeface="+mn-lt"/>
              </a:rPr>
              <a:t> </a:t>
            </a:r>
            <a:r>
              <a:rPr lang="en-US" sz="2400" dirty="0" smtClean="0">
                <a:latin typeface="+mn-lt"/>
              </a:rPr>
              <a:t>Pseudocode</a:t>
            </a:r>
          </a:p>
          <a:p>
            <a:pPr marL="0" indent="0">
              <a:buNone/>
            </a:pPr>
            <a:r>
              <a:rPr lang="en-US" sz="2400" b="1" dirty="0" smtClean="0">
                <a:solidFill>
                  <a:schemeClr val="tx2"/>
                </a:solidFill>
                <a:latin typeface="+mn-lt"/>
              </a:rPr>
              <a:t>4.4</a:t>
            </a:r>
            <a:r>
              <a:rPr lang="en-US" sz="2400" b="1" dirty="0" smtClean="0">
                <a:latin typeface="+mn-lt"/>
              </a:rPr>
              <a:t> </a:t>
            </a:r>
            <a:r>
              <a:rPr lang="en-US" sz="2400" dirty="0" smtClean="0">
                <a:latin typeface="+mn-lt"/>
              </a:rPr>
              <a:t>Control Structures</a:t>
            </a:r>
          </a:p>
          <a:p>
            <a:pPr marL="741600" lvl="1" indent="-284400">
              <a:buNone/>
            </a:pPr>
            <a:r>
              <a:rPr lang="en-US" sz="2400" dirty="0" smtClean="0">
                <a:solidFill>
                  <a:schemeClr val="tx2"/>
                </a:solidFill>
                <a:latin typeface="+mn-lt"/>
              </a:rPr>
              <a:t>4.4.1</a:t>
            </a:r>
            <a:r>
              <a:rPr lang="en-US" sz="2400" dirty="0" smtClean="0">
                <a:latin typeface="+mn-lt"/>
              </a:rPr>
              <a:t> Sequence Structure</a:t>
            </a:r>
          </a:p>
          <a:p>
            <a:pPr marL="741600" lvl="1" indent="-284400">
              <a:buNone/>
            </a:pPr>
            <a:r>
              <a:rPr lang="en-US" sz="2400" dirty="0" smtClean="0">
                <a:solidFill>
                  <a:schemeClr val="tx2"/>
                </a:solidFill>
                <a:latin typeface="+mn-lt"/>
              </a:rPr>
              <a:t>4.4.2</a:t>
            </a:r>
            <a:r>
              <a:rPr lang="en-US" sz="2400" dirty="0" smtClean="0">
                <a:latin typeface="+mn-lt"/>
              </a:rPr>
              <a:t> Selection Statements</a:t>
            </a:r>
          </a:p>
          <a:p>
            <a:pPr marL="741600" lvl="1" indent="-284400">
              <a:buNone/>
            </a:pPr>
            <a:r>
              <a:rPr lang="en-US" sz="2400" dirty="0" smtClean="0">
                <a:solidFill>
                  <a:schemeClr val="tx2"/>
                </a:solidFill>
                <a:latin typeface="+mn-lt"/>
              </a:rPr>
              <a:t>4.4.3</a:t>
            </a:r>
            <a:r>
              <a:rPr lang="en-US" sz="2400" dirty="0" smtClean="0">
                <a:latin typeface="+mn-lt"/>
              </a:rPr>
              <a:t> Iteration Statements</a:t>
            </a:r>
          </a:p>
          <a:p>
            <a:pPr marL="741600" lvl="1" indent="-284400">
              <a:buNone/>
            </a:pPr>
            <a:r>
              <a:rPr lang="en-US" sz="2400" dirty="0" smtClean="0">
                <a:solidFill>
                  <a:schemeClr val="tx2"/>
                </a:solidFill>
                <a:latin typeface="+mn-lt"/>
              </a:rPr>
              <a:t>4.4.4 </a:t>
            </a:r>
            <a:r>
              <a:rPr lang="en-US" sz="2400" dirty="0" smtClean="0">
                <a:latin typeface="+mn-lt"/>
              </a:rPr>
              <a:t>Summary of Control Statements</a:t>
            </a:r>
          </a:p>
        </p:txBody>
      </p:sp>
    </p:spTree>
    <p:extLst>
      <p:ext uri="{BB962C8B-B14F-4D97-AF65-F5344CB8AC3E}">
        <p14:creationId xmlns:p14="http://schemas.microsoft.com/office/powerpoint/2010/main" val="2433892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tIns="91425">
            <a:spAutoFit/>
          </a:bodyPr>
          <a:lstStyle/>
          <a:p>
            <a:pPr lvl="0">
              <a:spcBef>
                <a:spcPct val="0"/>
              </a:spcBef>
              <a:buClrTx/>
              <a:defRPr/>
            </a:pPr>
            <a:r>
              <a:rPr lang="en-US" sz="3200" kern="1200" dirty="0" smtClean="0">
                <a:latin typeface="Times New Roman" panose="02020603050405020304" pitchFamily="18" charset="0"/>
                <a:ea typeface="+mj-ea"/>
                <a:cs typeface="+mj-cs"/>
              </a:rPr>
              <a:t>4.6 </a:t>
            </a:r>
            <a:r>
              <a:rPr lang="en-US" sz="3200" kern="1200" dirty="0" smtClean="0">
                <a:latin typeface="Consolas" panose="020B0609020204030204" pitchFamily="49" charset="0"/>
                <a:ea typeface="+mj-ea"/>
                <a:cs typeface="+mj-cs"/>
              </a:rPr>
              <a:t>if…else</a:t>
            </a:r>
            <a:r>
              <a:rPr lang="en-US" sz="3200" kern="1200" dirty="0" smtClean="0">
                <a:latin typeface="Times New Roman" panose="02020603050405020304" pitchFamily="18" charset="0"/>
                <a:ea typeface="+mj-ea"/>
                <a:cs typeface="+mj-cs"/>
              </a:rPr>
              <a:t> Double-Selection Statement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Figure 4.5 illustrates </a:t>
            </a:r>
            <a:r>
              <a:rPr lang="en-US" altLang="en-US" sz="2400" kern="1200" dirty="0" smtClean="0">
                <a:solidFill>
                  <a:srgbClr val="000000"/>
                </a:solidFill>
                <a:latin typeface="Arial (Body)"/>
                <a:ea typeface="+mn-ea"/>
                <a:cs typeface="+mn-cs"/>
              </a:rPr>
              <a:t>the </a:t>
            </a:r>
            <a:r>
              <a:rPr lang="en-US" altLang="en-US" sz="2400" kern="1200" dirty="0" smtClean="0">
                <a:solidFill>
                  <a:srgbClr val="000000"/>
                </a:solidFill>
                <a:latin typeface="Consolas" panose="020B0609020204030204" pitchFamily="49" charset="0"/>
                <a:ea typeface="+mn-ea"/>
                <a:cs typeface="+mn-cs"/>
              </a:rPr>
              <a:t>if…else</a:t>
            </a:r>
            <a:r>
              <a:rPr lang="en-US" altLang="en-US" sz="2400" kern="1200" dirty="0" smtClean="0">
                <a:solidFill>
                  <a:srgbClr val="000000"/>
                </a:solidFill>
                <a:latin typeface="Arial (Body)"/>
                <a:ea typeface="+mn-ea"/>
                <a:cs typeface="+mn-cs"/>
              </a:rPr>
              <a:t> </a:t>
            </a:r>
            <a:r>
              <a:rPr lang="en-US" altLang="en-US" sz="2400" kern="1200" dirty="0">
                <a:solidFill>
                  <a:srgbClr val="000000"/>
                </a:solidFill>
                <a:latin typeface="Arial (Body)"/>
                <a:ea typeface="+mn-ea"/>
                <a:cs typeface="+mn-cs"/>
              </a:rPr>
              <a:t>statement’s flow of control.</a:t>
            </a:r>
          </a:p>
        </p:txBody>
      </p:sp>
    </p:spTree>
    <p:extLst>
      <p:ext uri="{BB962C8B-B14F-4D97-AF65-F5344CB8AC3E}">
        <p14:creationId xmlns:p14="http://schemas.microsoft.com/office/powerpoint/2010/main" val="1844654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tIns="91425" anchor="b">
            <a:spAutoFit/>
          </a:bodyPr>
          <a:lstStyle/>
          <a:p>
            <a:r>
              <a:rPr lang="en-US" dirty="0"/>
              <a:t>Figure 4.5 </a:t>
            </a:r>
            <a:r>
              <a:rPr lang="en-US" dirty="0">
                <a:latin typeface="Consolas" panose="020B0609020204030204" pitchFamily="49" charset="0"/>
              </a:rPr>
              <a:t>If…Else</a:t>
            </a:r>
            <a:r>
              <a:rPr lang="en-US" dirty="0"/>
              <a:t> Double-Selection Statement </a:t>
            </a:r>
            <a:r>
              <a:rPr lang="en-US" dirty="0" smtClean="0"/>
              <a:t>U</a:t>
            </a:r>
            <a:r>
              <a:rPr lang="en-US" sz="100" dirty="0" smtClean="0"/>
              <a:t> </a:t>
            </a:r>
            <a:r>
              <a:rPr lang="en-US" dirty="0" smtClean="0"/>
              <a:t>M</a:t>
            </a:r>
            <a:r>
              <a:rPr lang="en-US" sz="100" dirty="0" smtClean="0"/>
              <a:t> </a:t>
            </a:r>
            <a:r>
              <a:rPr lang="en-US" dirty="0" smtClean="0"/>
              <a:t>L </a:t>
            </a:r>
            <a:r>
              <a:rPr lang="en-US" dirty="0"/>
              <a:t>Activity Diagram</a:t>
            </a:r>
            <a:endParaRPr lang="en-US" dirty="0">
              <a:latin typeface="Times New Roman" panose="02020603050405020304" pitchFamily="18" charset="0"/>
            </a:endParaRPr>
          </a:p>
        </p:txBody>
      </p:sp>
      <p:pic>
        <p:nvPicPr>
          <p:cNvPr id="3" name="Picture 2" descr="A flowchart of the use of an, if else statement. The process starts and a condition is checked. If the grade is less than 60, print, Failed, and end program. If the grade is greater than or equal to 60, print, Passed, and end program."/>
          <p:cNvPicPr>
            <a:picLocks noChangeAspect="1"/>
          </p:cNvPicPr>
          <p:nvPr/>
        </p:nvPicPr>
        <p:blipFill>
          <a:blip r:embed="rId2"/>
          <a:stretch>
            <a:fillRect/>
          </a:stretch>
        </p:blipFill>
        <p:spPr>
          <a:xfrm>
            <a:off x="719551" y="2240977"/>
            <a:ext cx="7704899" cy="1930888"/>
          </a:xfrm>
          <a:prstGeom prst="rect">
            <a:avLst/>
          </a:prstGeom>
        </p:spPr>
      </p:pic>
    </p:spTree>
    <p:extLst>
      <p:ext uri="{BB962C8B-B14F-4D97-AF65-F5344CB8AC3E}">
        <p14:creationId xmlns:p14="http://schemas.microsoft.com/office/powerpoint/2010/main" val="1230662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Times New Roman" panose="02020603050405020304" pitchFamily="18" charset="0"/>
              </a:rPr>
              <a:t>4.6.1 Nested if…else Statements </a:t>
            </a:r>
            <a:r>
              <a:rPr lang="en-US" sz="2000" b="0" kern="1200" dirty="0" smtClean="0">
                <a:latin typeface="Times New Roman" panose="02020603050405020304" pitchFamily="18" charset="0"/>
                <a:ea typeface="+mj-ea"/>
                <a:cs typeface="+mj-cs"/>
              </a:rPr>
              <a:t>(1 of </a:t>
            </a:r>
            <a:r>
              <a:rPr lang="en-US" sz="2000" b="0" kern="1200" dirty="0">
                <a:latin typeface="Times New Roman" panose="02020603050405020304" pitchFamily="18" charset="0"/>
                <a:ea typeface="+mj-ea"/>
                <a:cs typeface="+mj-cs"/>
              </a:rPr>
              <a:t>5</a:t>
            </a:r>
            <a:r>
              <a:rPr lang="en-US" sz="2000" b="0" kern="1200" dirty="0" smtClean="0">
                <a:latin typeface="Times New Roman" panose="02020603050405020304" pitchFamily="18" charset="0"/>
                <a:ea typeface="+mj-ea"/>
                <a:cs typeface="+mj-cs"/>
              </a:rPr>
              <a:t>)</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292631"/>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b="1" kern="1200" dirty="0">
                <a:solidFill>
                  <a:srgbClr val="000000"/>
                </a:solidFill>
                <a:latin typeface="Consolas" panose="020B0609020204030204" pitchFamily="49" charset="0"/>
                <a:ea typeface="+mn-ea"/>
                <a:cs typeface="+mn-cs"/>
              </a:rPr>
              <a:t>Nested if…else </a:t>
            </a:r>
            <a:r>
              <a:rPr lang="en-US" altLang="en-US" sz="2400" b="1" kern="1200" dirty="0" smtClean="0">
                <a:solidFill>
                  <a:srgbClr val="000000"/>
                </a:solidFill>
                <a:latin typeface="+mn-lt"/>
                <a:ea typeface="+mn-ea"/>
                <a:cs typeface="+mn-cs"/>
              </a:rPr>
              <a:t>statements </a:t>
            </a:r>
            <a:r>
              <a:rPr lang="en-US" altLang="en-US" sz="2400" kern="1200" dirty="0" smtClean="0">
                <a:solidFill>
                  <a:srgbClr val="000000"/>
                </a:solidFill>
                <a:latin typeface="Arial (Body)"/>
                <a:ea typeface="+mn-ea"/>
                <a:cs typeface="+mn-cs"/>
              </a:rPr>
              <a:t>test </a:t>
            </a:r>
            <a:r>
              <a:rPr lang="en-US" altLang="en-US" sz="2400" kern="1200" dirty="0">
                <a:solidFill>
                  <a:srgbClr val="000000"/>
                </a:solidFill>
                <a:latin typeface="Arial (Body)"/>
                <a:ea typeface="+mn-ea"/>
                <a:cs typeface="+mn-cs"/>
              </a:rPr>
              <a:t>for multiple cases by placing </a:t>
            </a:r>
            <a:r>
              <a:rPr lang="en-US" altLang="en-US" sz="2400" kern="1200" dirty="0">
                <a:solidFill>
                  <a:srgbClr val="000000"/>
                </a:solidFill>
                <a:latin typeface="Consolas" panose="020B0609020204030204" pitchFamily="49" charset="0"/>
                <a:ea typeface="+mn-ea"/>
                <a:cs typeface="+mn-cs"/>
              </a:rPr>
              <a:t>if…else</a:t>
            </a:r>
            <a:r>
              <a:rPr lang="en-US" altLang="en-US" sz="2400" kern="1200" dirty="0">
                <a:solidFill>
                  <a:srgbClr val="000000"/>
                </a:solidFill>
                <a:latin typeface="Arial (Body)"/>
                <a:ea typeface="+mn-ea"/>
                <a:cs typeface="+mn-cs"/>
              </a:rPr>
              <a:t> selection statements inside other </a:t>
            </a:r>
            <a:r>
              <a:rPr lang="en-US" altLang="en-US" sz="2400" kern="1200" dirty="0">
                <a:solidFill>
                  <a:srgbClr val="000000"/>
                </a:solidFill>
                <a:latin typeface="Consolas" panose="020B0609020204030204" pitchFamily="49" charset="0"/>
                <a:ea typeface="+mn-ea"/>
                <a:cs typeface="+mn-cs"/>
              </a:rPr>
              <a:t>if…else</a:t>
            </a:r>
            <a:r>
              <a:rPr lang="en-US" altLang="en-US" sz="2400" kern="1200" dirty="0">
                <a:solidFill>
                  <a:srgbClr val="000000"/>
                </a:solidFill>
                <a:latin typeface="Arial (Body)"/>
                <a:ea typeface="+mn-ea"/>
                <a:cs typeface="+mn-cs"/>
              </a:rPr>
              <a:t> selection </a:t>
            </a:r>
            <a:r>
              <a:rPr lang="en-US" altLang="en-US" sz="2400" kern="1200" dirty="0" smtClean="0">
                <a:solidFill>
                  <a:srgbClr val="000000"/>
                </a:solidFill>
                <a:latin typeface="Arial (Body)"/>
                <a:ea typeface="+mn-ea"/>
                <a:cs typeface="+mn-cs"/>
              </a:rPr>
              <a:t>statements.</a:t>
            </a:r>
          </a:p>
        </p:txBody>
      </p:sp>
      <p:pic>
        <p:nvPicPr>
          <p:cNvPr id="4" name="Picture 3" descr="Computer code has 13 lines. The lines read as follows. Line 1. If student single quote s grade is greater than sign equals 90. Line 2, indented once. Print double quote A double quote. Line 3. else. Line 4, indented once. If student single quote s grade is greater than sign equals 80. Line 5, indented twice. Print double quote B double quote. Line 6, indented once. else. Line 7, indented twice. If student single quote s grade is greater than sign equals 70. Line 8, indented 3 times. Print double quote C double quote. Line 9, indented twice. else. Line 10, indented 3 times. If student single quote s grade is greater than sign equals 60. Line 11, indented 4 times. Print double quote D double quote. Line 12, indented 3 times. else. Line 13, indented 4 times. Print double quote F double quote."/>
          <p:cNvPicPr>
            <a:picLocks noChangeAspect="1"/>
          </p:cNvPicPr>
          <p:nvPr/>
        </p:nvPicPr>
        <p:blipFill>
          <a:blip r:embed="rId2"/>
          <a:stretch>
            <a:fillRect/>
          </a:stretch>
        </p:blipFill>
        <p:spPr>
          <a:xfrm>
            <a:off x="1615963" y="3218041"/>
            <a:ext cx="4540472" cy="2816682"/>
          </a:xfrm>
          <a:prstGeom prst="rect">
            <a:avLst/>
          </a:prstGeom>
        </p:spPr>
      </p:pic>
    </p:spTree>
    <p:extLst>
      <p:ext uri="{BB962C8B-B14F-4D97-AF65-F5344CB8AC3E}">
        <p14:creationId xmlns:p14="http://schemas.microsoft.com/office/powerpoint/2010/main" val="647767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Times New Roman" panose="02020603050405020304" pitchFamily="18" charset="0"/>
              </a:rPr>
              <a:t>4.6.1 Nested if…else Statements </a:t>
            </a:r>
            <a:r>
              <a:rPr lang="en-US" sz="2000" b="0" kern="1200" dirty="0" smtClean="0">
                <a:latin typeface="Times New Roman" panose="02020603050405020304" pitchFamily="18" charset="0"/>
                <a:ea typeface="+mj-ea"/>
                <a:cs typeface="+mj-cs"/>
              </a:rPr>
              <a:t>(2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This pseudocode can be written in C++ </a:t>
            </a:r>
            <a:r>
              <a:rPr lang="en-US" altLang="en-US" sz="2400" kern="1200" dirty="0" smtClean="0">
                <a:solidFill>
                  <a:srgbClr val="000000"/>
                </a:solidFill>
                <a:latin typeface="Arial (Body)"/>
                <a:ea typeface="+mn-ea"/>
                <a:cs typeface="+mn-cs"/>
              </a:rPr>
              <a:t>as</a:t>
            </a:r>
          </a:p>
        </p:txBody>
      </p:sp>
      <p:pic>
        <p:nvPicPr>
          <p:cNvPr id="4" name="Picture 3" descr="Computer code has 21 lines. The lines read as follows. Line 1. if left parenthesis student Grade greater than sign equals 90 right parenthesis left brace. Line 2, indented once. c out left angle bracket left angle bracket double quote A double quote semicolon. Line 3. right brace. Line 4. else left brace. Line 5, indented once. if left parenthesis student Grade greater than sign equals 80 right parenthesis left brace. Line 6, indented twice. c out left angle bracket left angle bracket double quote B double quote semicolon. Line 7, indented once. right brace. Line 8, indented once. else left brace. Line 9, indented twice. if left parenthesis student Grade greater than sign equals 70 right parenthesis left brace. Line 10, indented 3 times. c out left angle bracket left angle bracket double quote C double quote semicolon. Line 11, indented twice. right brace. Line 12, indented twice. else left brace. Line 13, indented 3 times. if left parenthesis student Grade greater than sign equals 60 right parenthesis left brace. Line 14, indented 4 times. c out left angle bracket left angle bracket double quote D double quote semicolon. Line 15, indented 3 times. right brace. Line 16, indented 3 times. else left brace. Line 17, indented 4 times. c out left angle bracket left angle bracket double quote F double quote semicolon. Line 18, indented 3 times. right brace. Line 19, indented twice. right brace. Line 20, indented once. right brace. Line 21. right brace."/>
          <p:cNvPicPr>
            <a:picLocks noChangeAspect="1"/>
          </p:cNvPicPr>
          <p:nvPr/>
        </p:nvPicPr>
        <p:blipFill>
          <a:blip r:embed="rId2"/>
          <a:stretch>
            <a:fillRect/>
          </a:stretch>
        </p:blipFill>
        <p:spPr>
          <a:xfrm>
            <a:off x="1067480" y="2213226"/>
            <a:ext cx="3717200" cy="4085089"/>
          </a:xfrm>
          <a:prstGeom prst="rect">
            <a:avLst/>
          </a:prstGeom>
        </p:spPr>
      </p:pic>
    </p:spTree>
    <p:extLst>
      <p:ext uri="{BB962C8B-B14F-4D97-AF65-F5344CB8AC3E}">
        <p14:creationId xmlns:p14="http://schemas.microsoft.com/office/powerpoint/2010/main" val="1178574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ct val="0"/>
              </a:spcBef>
              <a:buClrTx/>
              <a:defRPr/>
            </a:pPr>
            <a:r>
              <a:rPr lang="en-US" kern="1200" dirty="0">
                <a:latin typeface="Times New Roman" panose="02020603050405020304" pitchFamily="18" charset="0"/>
                <a:ea typeface="+mj-ea"/>
                <a:cs typeface="Times New Roman" panose="02020603050405020304" pitchFamily="18" charset="0"/>
              </a:rPr>
              <a:t>4.6.1 </a:t>
            </a:r>
            <a:r>
              <a:rPr lang="en-US" kern="1200" dirty="0" smtClean="0">
                <a:latin typeface="Times New Roman" panose="02020603050405020304" pitchFamily="18" charset="0"/>
                <a:ea typeface="+mj-ea"/>
                <a:cs typeface="Times New Roman" panose="02020603050405020304" pitchFamily="18" charset="0"/>
              </a:rPr>
              <a:t>Nested if…else Statements </a:t>
            </a:r>
            <a:r>
              <a:rPr lang="en-US" sz="2000" b="0" kern="1200" dirty="0" smtClean="0">
                <a:latin typeface="Times New Roman" panose="02020603050405020304" pitchFamily="18" charset="0"/>
                <a:ea typeface="+mj-ea"/>
                <a:cs typeface="Times New Roman" panose="02020603050405020304" pitchFamily="18" charset="0"/>
              </a:rPr>
              <a:t>(3 of </a:t>
            </a:r>
            <a:r>
              <a:rPr lang="en-US" sz="2000" b="0" kern="1200" dirty="0">
                <a:latin typeface="Times New Roman" panose="02020603050405020304" pitchFamily="18" charset="0"/>
                <a:ea typeface="+mj-ea"/>
                <a:cs typeface="Times New Roman" panose="02020603050405020304" pitchFamily="18" charset="0"/>
              </a:rPr>
              <a:t>5</a:t>
            </a:r>
            <a:r>
              <a:rPr lang="en-US" sz="2000" b="0" kern="1200" dirty="0" smtClean="0">
                <a:latin typeface="Times New Roman" panose="02020603050405020304" pitchFamily="18" charset="0"/>
                <a:ea typeface="+mj-ea"/>
                <a:cs typeface="Times New Roman" panose="02020603050405020304" pitchFamily="18" charset="0"/>
              </a:rPr>
              <a:t>)</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a:lstStyle/>
          <a:p>
            <a:pPr marL="255651" lvl="0" indent="-255651" fontAlgn="base">
              <a:spcAft>
                <a:spcPct val="0"/>
              </a:spcAft>
              <a:tabLst/>
            </a:pPr>
            <a:r>
              <a:rPr lang="en-US" altLang="en-US" sz="2400" kern="1200" dirty="0" smtClean="0">
                <a:solidFill>
                  <a:srgbClr val="000000"/>
                </a:solidFill>
                <a:latin typeface="Arial (Body)"/>
                <a:ea typeface="+mn-ea"/>
              </a:rPr>
              <a:t>If </a:t>
            </a:r>
            <a:r>
              <a:rPr lang="en-US" altLang="en-US" sz="2400" kern="1200" dirty="0">
                <a:solidFill>
                  <a:srgbClr val="000000"/>
                </a:solidFill>
                <a:latin typeface="Arial (Body)"/>
                <a:ea typeface="+mn-ea"/>
              </a:rPr>
              <a:t>variable </a:t>
            </a:r>
            <a:r>
              <a:rPr lang="en-US" altLang="en-US" sz="2400" kern="1200" dirty="0">
                <a:solidFill>
                  <a:srgbClr val="000000"/>
                </a:solidFill>
                <a:latin typeface="Consolas" panose="020B0609020204030204" pitchFamily="49" charset="0"/>
                <a:ea typeface="+mn-ea"/>
              </a:rPr>
              <a:t>studentGrade</a:t>
            </a:r>
            <a:r>
              <a:rPr lang="en-US" altLang="en-US" sz="2400" kern="1200" dirty="0">
                <a:solidFill>
                  <a:srgbClr val="000000"/>
                </a:solidFill>
                <a:latin typeface="Arial (Body)"/>
                <a:ea typeface="+mn-ea"/>
              </a:rPr>
              <a:t> is greater than or equal to 90, the first four conditions in the nested </a:t>
            </a:r>
            <a:r>
              <a:rPr lang="en-US" altLang="en-US" sz="2400" kern="1200" dirty="0" smtClean="0">
                <a:solidFill>
                  <a:srgbClr val="000000"/>
                </a:solidFill>
                <a:latin typeface="Consolas" panose="020B0609020204030204" pitchFamily="49" charset="0"/>
                <a:ea typeface="+mn-ea"/>
              </a:rPr>
              <a:t>if…else</a:t>
            </a:r>
            <a:r>
              <a:rPr lang="en-US" altLang="en-US" sz="2400" kern="1200" dirty="0" smtClean="0">
                <a:solidFill>
                  <a:srgbClr val="000000"/>
                </a:solidFill>
                <a:latin typeface="Arial (Body)"/>
                <a:ea typeface="+mn-ea"/>
              </a:rPr>
              <a:t> will be </a:t>
            </a:r>
            <a:r>
              <a:rPr lang="en-US" altLang="en-US" sz="2400" kern="1200" dirty="0" smtClean="0">
                <a:solidFill>
                  <a:srgbClr val="000000"/>
                </a:solidFill>
                <a:latin typeface="Consolas" panose="020B0609020204030204" pitchFamily="49" charset="0"/>
                <a:ea typeface="+mn-ea"/>
              </a:rPr>
              <a:t>true,</a:t>
            </a:r>
            <a:r>
              <a:rPr lang="en-US" altLang="en-US" sz="2400" kern="1200" dirty="0" smtClean="0">
                <a:solidFill>
                  <a:srgbClr val="000000"/>
                </a:solidFill>
                <a:latin typeface="Arial (Body)"/>
                <a:ea typeface="+mn-ea"/>
              </a:rPr>
              <a:t> but only the statement in the </a:t>
            </a:r>
            <a:r>
              <a:rPr lang="en-US" altLang="en-US" sz="2400" kern="1200" dirty="0" smtClean="0">
                <a:solidFill>
                  <a:srgbClr val="000000"/>
                </a:solidFill>
                <a:latin typeface="Consolas" panose="020B0609020204030204" pitchFamily="49" charset="0"/>
                <a:ea typeface="+mn-ea"/>
              </a:rPr>
              <a:t>if</a:t>
            </a:r>
            <a:r>
              <a:rPr lang="en-US" altLang="en-US" sz="2400" kern="1200" dirty="0" smtClean="0">
                <a:solidFill>
                  <a:srgbClr val="000000"/>
                </a:solidFill>
                <a:latin typeface="Arial (Body)"/>
                <a:ea typeface="+mn-ea"/>
              </a:rPr>
              <a:t> part of the first </a:t>
            </a:r>
            <a:r>
              <a:rPr lang="en-US" altLang="en-US" sz="2400" kern="1200" dirty="0" smtClean="0">
                <a:solidFill>
                  <a:srgbClr val="000000"/>
                </a:solidFill>
                <a:latin typeface="Consolas" panose="020B0609020204030204" pitchFamily="49" charset="0"/>
                <a:ea typeface="+mn-ea"/>
              </a:rPr>
              <a:t>if…else</a:t>
            </a:r>
            <a:r>
              <a:rPr lang="en-US" altLang="en-US" sz="2400" kern="1200" dirty="0" smtClean="0">
                <a:solidFill>
                  <a:srgbClr val="000000"/>
                </a:solidFill>
                <a:latin typeface="Arial (Body)"/>
                <a:ea typeface="+mn-ea"/>
              </a:rPr>
              <a:t> </a:t>
            </a:r>
            <a:r>
              <a:rPr lang="en-US" altLang="en-US" sz="2400" kern="1200" dirty="0">
                <a:solidFill>
                  <a:srgbClr val="000000"/>
                </a:solidFill>
                <a:latin typeface="Arial (Body)"/>
                <a:ea typeface="+mn-ea"/>
              </a:rPr>
              <a:t>will execute. After that, the</a:t>
            </a:r>
            <a:r>
              <a:rPr lang="en-US" altLang="en-US" sz="2400" kern="1200" dirty="0">
                <a:solidFill>
                  <a:srgbClr val="000000"/>
                </a:solidFill>
                <a:latin typeface="Consolas" panose="020B0609020204030204" pitchFamily="49" charset="0"/>
                <a:ea typeface="+mn-ea"/>
              </a:rPr>
              <a:t> else </a:t>
            </a:r>
            <a:r>
              <a:rPr lang="en-US" altLang="en-US" sz="2400" kern="1200" dirty="0">
                <a:solidFill>
                  <a:srgbClr val="000000"/>
                </a:solidFill>
                <a:latin typeface="Arial (Body)"/>
                <a:ea typeface="+mn-ea"/>
              </a:rPr>
              <a:t>part of the “</a:t>
            </a:r>
            <a:r>
              <a:rPr lang="en-US" altLang="en-US" sz="2400" kern="1200" dirty="0" smtClean="0">
                <a:solidFill>
                  <a:srgbClr val="000000"/>
                </a:solidFill>
                <a:latin typeface="Arial (Body)"/>
                <a:ea typeface="+mn-ea"/>
              </a:rPr>
              <a:t>outermost</a:t>
            </a:r>
            <a:r>
              <a:rPr lang="en-US" altLang="en-US" sz="2400" kern="1200" dirty="0">
                <a:solidFill>
                  <a:srgbClr val="000000"/>
                </a:solidFill>
                <a:latin typeface="Arial (Body)"/>
                <a:ea typeface="+mn-ea"/>
              </a:rPr>
              <a:t>” </a:t>
            </a:r>
            <a:r>
              <a:rPr lang="en-US" altLang="en-US" sz="2400" kern="1200" dirty="0">
                <a:solidFill>
                  <a:srgbClr val="000000"/>
                </a:solidFill>
                <a:latin typeface="Consolas" panose="020B0609020204030204" pitchFamily="49" charset="0"/>
                <a:ea typeface="+mn-ea"/>
              </a:rPr>
              <a:t>if…else</a:t>
            </a:r>
            <a:r>
              <a:rPr lang="en-US" altLang="en-US" sz="2400" kern="1200" dirty="0">
                <a:solidFill>
                  <a:srgbClr val="000000"/>
                </a:solidFill>
                <a:latin typeface="Arial (Body)"/>
                <a:ea typeface="+mn-ea"/>
              </a:rPr>
              <a:t> statement is </a:t>
            </a:r>
            <a:r>
              <a:rPr lang="en-US" altLang="en-US" sz="2400" kern="1200" dirty="0" smtClean="0">
                <a:solidFill>
                  <a:srgbClr val="000000"/>
                </a:solidFill>
                <a:latin typeface="Arial (Body)"/>
                <a:ea typeface="+mn-ea"/>
              </a:rPr>
              <a:t>skipped.</a:t>
            </a:r>
            <a:endParaRPr lang="en-US" altLang="en-US" sz="2400" kern="1200" dirty="0">
              <a:solidFill>
                <a:srgbClr val="000000"/>
              </a:solidFill>
              <a:latin typeface="Arial (Body)"/>
              <a:ea typeface="+mn-ea"/>
            </a:endParaRPr>
          </a:p>
        </p:txBody>
      </p:sp>
    </p:spTree>
    <p:extLst>
      <p:ext uri="{BB962C8B-B14F-4D97-AF65-F5344CB8AC3E}">
        <p14:creationId xmlns:p14="http://schemas.microsoft.com/office/powerpoint/2010/main" val="28818298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Times New Roman" panose="02020603050405020304" pitchFamily="18" charset="0"/>
              </a:rPr>
              <a:t>4.6.1 Nested if…else Statements </a:t>
            </a:r>
            <a:r>
              <a:rPr lang="en-US" sz="2000" b="0" kern="1200" dirty="0" smtClean="0">
                <a:latin typeface="Times New Roman" panose="02020603050405020304" pitchFamily="18" charset="0"/>
                <a:ea typeface="+mj-ea"/>
                <a:cs typeface="+mj-cs"/>
              </a:rPr>
              <a:t>(4 of </a:t>
            </a:r>
            <a:r>
              <a:rPr lang="en-US" sz="2000" b="0" kern="1200" dirty="0">
                <a:latin typeface="Times New Roman" panose="02020603050405020304" pitchFamily="18" charset="0"/>
                <a:ea typeface="+mj-ea"/>
                <a:cs typeface="+mj-cs"/>
              </a:rPr>
              <a:t>5</a:t>
            </a:r>
            <a:r>
              <a:rPr lang="en-US" sz="2000" b="0" kern="1200" dirty="0" smtClean="0">
                <a:latin typeface="Times New Roman" panose="02020603050405020304" pitchFamily="18" charset="0"/>
                <a:ea typeface="+mj-ea"/>
                <a:cs typeface="+mj-cs"/>
              </a:rPr>
              <a:t>)</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Most programmers write the preceding statement </a:t>
            </a:r>
            <a:r>
              <a:rPr lang="en-US" altLang="en-US" sz="2400" kern="1200" dirty="0" smtClean="0">
                <a:solidFill>
                  <a:srgbClr val="000000"/>
                </a:solidFill>
                <a:latin typeface="Arial (Body)"/>
                <a:ea typeface="+mn-ea"/>
                <a:cs typeface="+mn-cs"/>
              </a:rPr>
              <a:t>as</a:t>
            </a:r>
          </a:p>
        </p:txBody>
      </p:sp>
      <p:pic>
        <p:nvPicPr>
          <p:cNvPr id="5" name="Picture 4" descr="Computer code has 15 lines. The lines read as follows. Line 1. if left parenthesis student Grade greater than sign equals 90 right parenthesis left brace. Line 2, indented once. c out left angle bracket left angle bracket double quote A double quote semicolon. Line 3. right brace. Line 4. else if left parenthesis student Grade greater than sign equals 80 right parenthesis left brace. Line 5, indented once. c out left angle bracket left angle bracket double quote B double quote semicolon. Line 6. right brace. Line 7. else if left parenthesis student Grade greater than sign equals 70 right parenthesis left brace. Line 8, indented once. c out left angle bracket left angle bracket double quote C double quote semicolon. Line 9. right brace. Line 10. else if left parenthesis student Grade greater than sign equals 60 right parenthesis left brace. Line 11, indented once. c out left angle bracket left angle bracket double quote D double quote semicolon. Line 12. right brace. Line 13. else left brace. Line 14, indented once. c out left angle bracket left angle bracket double quote F double quote semicolon. Line 15. right brace."/>
          <p:cNvPicPr>
            <a:picLocks noChangeAspect="1"/>
          </p:cNvPicPr>
          <p:nvPr/>
        </p:nvPicPr>
        <p:blipFill>
          <a:blip r:embed="rId2"/>
          <a:stretch>
            <a:fillRect/>
          </a:stretch>
        </p:blipFill>
        <p:spPr>
          <a:xfrm>
            <a:off x="1158838" y="2260848"/>
            <a:ext cx="3413162" cy="3301577"/>
          </a:xfrm>
          <a:prstGeom prst="rect">
            <a:avLst/>
          </a:prstGeom>
        </p:spPr>
      </p:pic>
    </p:spTree>
    <p:extLst>
      <p:ext uri="{BB962C8B-B14F-4D97-AF65-F5344CB8AC3E}">
        <p14:creationId xmlns:p14="http://schemas.microsoft.com/office/powerpoint/2010/main" val="2192964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ct val="0"/>
              </a:spcBef>
              <a:buClrTx/>
              <a:defRPr/>
            </a:pPr>
            <a:r>
              <a:rPr lang="en-US" kern="1200" dirty="0">
                <a:latin typeface="Times New Roman" panose="02020603050405020304" pitchFamily="18" charset="0"/>
                <a:cs typeface="Times New Roman" panose="02020603050405020304" pitchFamily="18" charset="0"/>
              </a:rPr>
              <a:t>4.6.1 Nested if…else </a:t>
            </a:r>
            <a:r>
              <a:rPr lang="en-US" kern="1200" dirty="0" smtClean="0">
                <a:latin typeface="Times New Roman" panose="02020603050405020304" pitchFamily="18" charset="0"/>
                <a:cs typeface="Times New Roman" panose="02020603050405020304" pitchFamily="18" charset="0"/>
              </a:rPr>
              <a:t>Statements </a:t>
            </a:r>
            <a:r>
              <a:rPr lang="en-US" sz="2000" b="0" kern="1200" dirty="0" smtClean="0">
                <a:latin typeface="Times New Roman" panose="02020603050405020304" pitchFamily="18" charset="0"/>
                <a:ea typeface="+mj-ea"/>
              </a:rPr>
              <a:t>(5 of </a:t>
            </a:r>
            <a:r>
              <a:rPr lang="en-US" sz="2000" b="0" kern="1200" dirty="0">
                <a:latin typeface="Times New Roman" panose="02020603050405020304" pitchFamily="18" charset="0"/>
                <a:ea typeface="+mj-ea"/>
              </a:rPr>
              <a:t>5</a:t>
            </a:r>
            <a:r>
              <a:rPr lang="en-US" sz="2000" b="0" kern="1200" dirty="0" smtClean="0">
                <a:latin typeface="Times New Roman" panose="02020603050405020304" pitchFamily="18" charset="0"/>
                <a:ea typeface="+mj-ea"/>
              </a:rPr>
              <a:t>)</a:t>
            </a:r>
            <a:endParaRPr lang="en-US" sz="2000" b="0" kern="1200" dirty="0">
              <a:latin typeface="Times New Roman" panose="02020603050405020304" pitchFamily="18" charset="0"/>
              <a:ea typeface="+mj-ea"/>
            </a:endParaRPr>
          </a:p>
        </p:txBody>
      </p:sp>
      <p:sp>
        <p:nvSpPr>
          <p:cNvPr id="3" name="Text Placeholder 2"/>
          <p:cNvSpPr>
            <a:spLocks noGrp="1"/>
          </p:cNvSpPr>
          <p:nvPr>
            <p:ph type="body" idx="1"/>
          </p:nvPr>
        </p:nvSpPr>
        <p:spPr/>
        <p:txBody>
          <a:bodyPr/>
          <a:lstStyle/>
          <a:p>
            <a:pPr marL="255651" lvl="0" indent="-255651" fontAlgn="base">
              <a:spcAft>
                <a:spcPct val="0"/>
              </a:spcAft>
              <a:tabLst/>
            </a:pPr>
            <a:r>
              <a:rPr lang="en-US" altLang="en-US" sz="2400" kern="1200" dirty="0" smtClean="0">
                <a:solidFill>
                  <a:srgbClr val="000000"/>
                </a:solidFill>
                <a:latin typeface="Arial (Body)"/>
                <a:ea typeface="+mn-ea"/>
              </a:rPr>
              <a:t>The </a:t>
            </a:r>
            <a:r>
              <a:rPr lang="en-US" altLang="en-US" sz="2400" kern="1200" dirty="0">
                <a:solidFill>
                  <a:srgbClr val="000000"/>
                </a:solidFill>
                <a:latin typeface="Arial (Body)"/>
                <a:ea typeface="+mn-ea"/>
              </a:rPr>
              <a:t>two forms are identical except for the spacing and indentation, which the compiler ignores.</a:t>
            </a:r>
          </a:p>
          <a:p>
            <a:pPr marL="255651" lvl="0" indent="-255651" fontAlgn="base">
              <a:spcAft>
                <a:spcPct val="0"/>
              </a:spcAft>
              <a:tabLst/>
            </a:pPr>
            <a:r>
              <a:rPr lang="en-US" altLang="en-US" sz="2400" kern="1200" dirty="0">
                <a:solidFill>
                  <a:srgbClr val="000000"/>
                </a:solidFill>
                <a:latin typeface="Arial (Body)"/>
                <a:ea typeface="+mn-ea"/>
              </a:rPr>
              <a:t>The latter form is popular because it avoids deep indentation of the code to the right, which can force lines to wrap.</a:t>
            </a:r>
          </a:p>
        </p:txBody>
      </p:sp>
    </p:spTree>
    <p:extLst>
      <p:ext uri="{BB962C8B-B14F-4D97-AF65-F5344CB8AC3E}">
        <p14:creationId xmlns:p14="http://schemas.microsoft.com/office/powerpoint/2010/main" val="2376813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Error-Prevention Tip </a:t>
            </a:r>
            <a:r>
              <a:rPr lang="en-US" dirty="0" smtClean="0"/>
              <a:t>4.1</a:t>
            </a:r>
            <a:endParaRPr lang="en-US" dirty="0"/>
          </a:p>
        </p:txBody>
      </p:sp>
      <p:sp>
        <p:nvSpPr>
          <p:cNvPr id="5" name="Text Placeholder 4"/>
          <p:cNvSpPr>
            <a:spLocks noGrp="1"/>
          </p:cNvSpPr>
          <p:nvPr>
            <p:ph type="body" idx="1"/>
          </p:nvPr>
        </p:nvSpPr>
        <p:spPr/>
        <p:txBody>
          <a:bodyPr/>
          <a:lstStyle/>
          <a:p>
            <a:pPr marL="0" indent="0">
              <a:buNone/>
            </a:pPr>
            <a:r>
              <a:rPr lang="en-US" sz="2400" dirty="0" smtClean="0">
                <a:latin typeface="+mn-lt"/>
              </a:rPr>
              <a:t>In </a:t>
            </a:r>
            <a:r>
              <a:rPr lang="en-US" sz="2400" dirty="0">
                <a:latin typeface="+mn-lt"/>
              </a:rPr>
              <a:t>a nested </a:t>
            </a:r>
            <a:r>
              <a:rPr lang="en-US" sz="2400" dirty="0">
                <a:latin typeface="Consolas" panose="020B0609020204030204" pitchFamily="49" charset="0"/>
              </a:rPr>
              <a:t>if…else</a:t>
            </a:r>
            <a:r>
              <a:rPr lang="en-US" sz="2400" dirty="0">
                <a:latin typeface="+mn-lt"/>
              </a:rPr>
              <a:t> statement, ensure that you test for all possible cases.</a:t>
            </a:r>
          </a:p>
        </p:txBody>
      </p:sp>
    </p:spTree>
    <p:extLst>
      <p:ext uri="{BB962C8B-B14F-4D97-AF65-F5344CB8AC3E}">
        <p14:creationId xmlns:p14="http://schemas.microsoft.com/office/powerpoint/2010/main" val="3364955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4.6.2 Dangling-Else Problem</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Throughout the text, we always enclose control statement bodies in braces (</a:t>
            </a:r>
            <a:r>
              <a:rPr lang="en-US" altLang="en-US" sz="2400" kern="1200" dirty="0">
                <a:solidFill>
                  <a:srgbClr val="000000"/>
                </a:solidFill>
                <a:latin typeface="Consolas" panose="020B0609020204030204" pitchFamily="49" charset="0"/>
                <a:ea typeface="+mn-ea"/>
                <a:cs typeface="+mn-cs"/>
              </a:rPr>
              <a:t>{</a:t>
            </a:r>
            <a:r>
              <a:rPr lang="en-US" altLang="en-US" sz="2400" kern="1200" dirty="0">
                <a:solidFill>
                  <a:srgbClr val="000000"/>
                </a:solidFill>
                <a:latin typeface="Arial (Body)"/>
                <a:ea typeface="+mn-ea"/>
                <a:cs typeface="+mn-cs"/>
              </a:rPr>
              <a:t> and </a:t>
            </a:r>
            <a:r>
              <a:rPr lang="en-US" altLang="en-US" sz="2400" kern="1200" dirty="0" smtClean="0">
                <a:solidFill>
                  <a:srgbClr val="000000"/>
                </a:solidFill>
                <a:latin typeface="Consolas" panose="020B0609020204030204" pitchFamily="49" charset="0"/>
                <a:ea typeface="+mn-ea"/>
                <a:cs typeface="+mn-cs"/>
              </a:rPr>
              <a:t>}</a:t>
            </a:r>
            <a:r>
              <a:rPr lang="en-US" alt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This avoids a logic error called the “dangling-</a:t>
            </a:r>
            <a:r>
              <a:rPr lang="en-US" altLang="en-US" sz="2400" kern="1200" dirty="0">
                <a:solidFill>
                  <a:srgbClr val="000000"/>
                </a:solidFill>
                <a:latin typeface="Consolas" panose="020B0609020204030204" pitchFamily="49" charset="0"/>
                <a:ea typeface="+mn-ea"/>
                <a:cs typeface="+mn-cs"/>
              </a:rPr>
              <a:t>else</a:t>
            </a:r>
            <a:r>
              <a:rPr lang="en-US" altLang="en-US" sz="2400" kern="1200" dirty="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problem.</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We investigate this problem in Exercises 4.23–4.25.</a:t>
            </a:r>
          </a:p>
        </p:txBody>
      </p:sp>
    </p:spTree>
    <p:extLst>
      <p:ext uri="{BB962C8B-B14F-4D97-AF65-F5344CB8AC3E}">
        <p14:creationId xmlns:p14="http://schemas.microsoft.com/office/powerpoint/2010/main" val="39773964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4.6.3 Blocks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27806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a:t>
            </a:r>
            <a:r>
              <a:rPr lang="en-US" altLang="en-US" sz="2400" kern="1200" dirty="0">
                <a:solidFill>
                  <a:srgbClr val="000000"/>
                </a:solidFill>
                <a:latin typeface="Consolas" panose="020B0609020204030204" pitchFamily="49" charset="0"/>
                <a:ea typeface="+mn-ea"/>
                <a:cs typeface="+mn-cs"/>
              </a:rPr>
              <a:t>if </a:t>
            </a:r>
            <a:r>
              <a:rPr lang="en-US" altLang="en-US" sz="2400" kern="1200" dirty="0">
                <a:solidFill>
                  <a:srgbClr val="000000"/>
                </a:solidFill>
                <a:latin typeface="Arial (Body)"/>
                <a:ea typeface="+mn-ea"/>
                <a:cs typeface="+mn-cs"/>
              </a:rPr>
              <a:t>statement normally expects only one statement in its </a:t>
            </a:r>
            <a:r>
              <a:rPr lang="en-US" altLang="en-US" sz="2400" kern="1200" dirty="0" smtClean="0">
                <a:solidFill>
                  <a:srgbClr val="000000"/>
                </a:solidFill>
                <a:latin typeface="Arial (Body)"/>
                <a:ea typeface="+mn-ea"/>
                <a:cs typeface="+mn-cs"/>
              </a:rPr>
              <a:t>body.</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To include several statements in an </a:t>
            </a:r>
            <a:r>
              <a:rPr lang="en-US" altLang="en-US" sz="2400" kern="1200" dirty="0">
                <a:solidFill>
                  <a:srgbClr val="000000"/>
                </a:solidFill>
                <a:latin typeface="Consolas" panose="020B0609020204030204" pitchFamily="49" charset="0"/>
                <a:ea typeface="+mn-ea"/>
                <a:cs typeface="+mn-cs"/>
              </a:rPr>
              <a:t>if</a:t>
            </a:r>
            <a:r>
              <a:rPr lang="en-US" altLang="en-US" sz="2400" kern="1200" dirty="0">
                <a:solidFill>
                  <a:srgbClr val="000000"/>
                </a:solidFill>
                <a:latin typeface="Arial (Body)"/>
                <a:ea typeface="+mn-ea"/>
                <a:cs typeface="+mn-cs"/>
              </a:rPr>
              <a:t> (or the body of an </a:t>
            </a:r>
            <a:r>
              <a:rPr lang="en-US" altLang="en-US" sz="2400" kern="1200" dirty="0">
                <a:solidFill>
                  <a:srgbClr val="000000"/>
                </a:solidFill>
                <a:latin typeface="Consolas" panose="020B0609020204030204" pitchFamily="49" charset="0"/>
                <a:ea typeface="+mn-ea"/>
                <a:cs typeface="+mn-cs"/>
              </a:rPr>
              <a:t>else</a:t>
            </a:r>
            <a:r>
              <a:rPr lang="en-US" altLang="en-US" sz="2400" kern="1200" dirty="0">
                <a:solidFill>
                  <a:srgbClr val="000000"/>
                </a:solidFill>
                <a:latin typeface="Arial (Body)"/>
                <a:ea typeface="+mn-ea"/>
                <a:cs typeface="+mn-cs"/>
              </a:rPr>
              <a:t> for an </a:t>
            </a:r>
            <a:r>
              <a:rPr lang="en-US" altLang="en-US" sz="2400" kern="1200" dirty="0">
                <a:solidFill>
                  <a:srgbClr val="000000"/>
                </a:solidFill>
                <a:latin typeface="Consolas" panose="020B0609020204030204" pitchFamily="49" charset="0"/>
                <a:ea typeface="+mn-ea"/>
                <a:cs typeface="+mn-cs"/>
              </a:rPr>
              <a:t>if…else</a:t>
            </a:r>
            <a:r>
              <a:rPr lang="en-US" altLang="en-US" sz="2400" kern="1200" dirty="0">
                <a:solidFill>
                  <a:srgbClr val="000000"/>
                </a:solidFill>
                <a:latin typeface="Arial (Body)"/>
                <a:ea typeface="+mn-ea"/>
                <a:cs typeface="+mn-cs"/>
              </a:rPr>
              <a:t> statement), enclose the statements in </a:t>
            </a:r>
            <a:r>
              <a:rPr lang="en-US" altLang="en-US" sz="2400" kern="1200" dirty="0" smtClean="0">
                <a:solidFill>
                  <a:srgbClr val="000000"/>
                </a:solidFill>
                <a:latin typeface="Arial (Body)"/>
                <a:ea typeface="+mn-ea"/>
                <a:cs typeface="+mn-cs"/>
              </a:rPr>
              <a:t>braces.</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Good practice to always use the </a:t>
            </a:r>
            <a:r>
              <a:rPr lang="en-US" altLang="en-US" sz="2400" kern="1200" dirty="0" smtClean="0">
                <a:solidFill>
                  <a:srgbClr val="000000"/>
                </a:solidFill>
                <a:latin typeface="Arial (Body)"/>
                <a:ea typeface="+mn-ea"/>
                <a:cs typeface="+mn-cs"/>
              </a:rPr>
              <a:t>braces.</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Statements contained in a pair of braces form a </a:t>
            </a:r>
            <a:r>
              <a:rPr lang="en-US" altLang="en-US" sz="2400" b="1" kern="1200" dirty="0" smtClean="0">
                <a:solidFill>
                  <a:srgbClr val="000000"/>
                </a:solidFill>
                <a:latin typeface="Arial (Body)"/>
                <a:ea typeface="+mn-ea"/>
                <a:cs typeface="+mn-cs"/>
              </a:rPr>
              <a:t>block.</a:t>
            </a:r>
            <a:endParaRPr lang="en-US" altLang="en-US" sz="2400" b="1"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 block can be placed anywhere in a function that a single statement can be </a:t>
            </a:r>
            <a:r>
              <a:rPr lang="en-US" altLang="en-US" sz="2400" kern="1200" dirty="0" smtClean="0">
                <a:solidFill>
                  <a:srgbClr val="000000"/>
                </a:solidFill>
                <a:latin typeface="Arial (Body)"/>
                <a:ea typeface="+mn-ea"/>
                <a:cs typeface="+mn-cs"/>
              </a:rPr>
              <a:t>placed.</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74117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 </a:t>
            </a:r>
            <a:r>
              <a:rPr lang="en-US" sz="2000" b="0" dirty="0" smtClean="0"/>
              <a:t>(2 of 6)</a:t>
            </a:r>
            <a:endParaRPr lang="en-US" sz="2000" b="0" dirty="0"/>
          </a:p>
        </p:txBody>
      </p:sp>
      <p:sp>
        <p:nvSpPr>
          <p:cNvPr id="5" name="Text Placeholder 4"/>
          <p:cNvSpPr>
            <a:spLocks noGrp="1"/>
          </p:cNvSpPr>
          <p:nvPr>
            <p:ph type="body" idx="1"/>
          </p:nvPr>
        </p:nvSpPr>
        <p:spPr/>
        <p:txBody>
          <a:bodyPr/>
          <a:lstStyle/>
          <a:p>
            <a:pPr marL="0" indent="0">
              <a:buNone/>
            </a:pPr>
            <a:r>
              <a:rPr lang="en-US" sz="2400" b="1" dirty="0">
                <a:solidFill>
                  <a:schemeClr val="tx2"/>
                </a:solidFill>
                <a:latin typeface="+mn-lt"/>
              </a:rPr>
              <a:t>4.5</a:t>
            </a:r>
            <a:r>
              <a:rPr lang="en-US" sz="2400" b="1" dirty="0">
                <a:solidFill>
                  <a:schemeClr val="tx2"/>
                </a:solidFill>
                <a:latin typeface="Consolas" panose="020B0609020204030204" pitchFamily="49" charset="0"/>
              </a:rPr>
              <a:t> </a:t>
            </a:r>
            <a:r>
              <a:rPr lang="en-US" sz="2400" dirty="0">
                <a:latin typeface="Consolas" panose="020B0609020204030204" pitchFamily="49" charset="0"/>
              </a:rPr>
              <a:t>if </a:t>
            </a:r>
            <a:r>
              <a:rPr lang="en-US" sz="2400" dirty="0">
                <a:latin typeface="+mn-lt"/>
              </a:rPr>
              <a:t>Single-Selection Statement</a:t>
            </a:r>
          </a:p>
          <a:p>
            <a:pPr marL="0" indent="0">
              <a:buNone/>
            </a:pPr>
            <a:r>
              <a:rPr lang="en-US" sz="2400" b="1" dirty="0">
                <a:solidFill>
                  <a:schemeClr val="tx2"/>
                </a:solidFill>
                <a:latin typeface="+mn-lt"/>
              </a:rPr>
              <a:t>4.6</a:t>
            </a:r>
            <a:r>
              <a:rPr lang="en-US" sz="2400" b="1" dirty="0">
                <a:latin typeface="+mn-lt"/>
              </a:rPr>
              <a:t> </a:t>
            </a:r>
            <a:r>
              <a:rPr lang="en-US" sz="2400" dirty="0">
                <a:latin typeface="Consolas" panose="020B0609020204030204" pitchFamily="49" charset="0"/>
              </a:rPr>
              <a:t>if…else </a:t>
            </a:r>
            <a:r>
              <a:rPr lang="en-US" sz="2400" dirty="0" smtClean="0">
                <a:latin typeface="+mn-lt"/>
              </a:rPr>
              <a:t>Double-Selection Statement</a:t>
            </a:r>
            <a:endParaRPr lang="en-US" sz="2400" dirty="0">
              <a:latin typeface="+mn-lt"/>
            </a:endParaRPr>
          </a:p>
          <a:p>
            <a:pPr marL="741600" lvl="1" indent="-284400">
              <a:buNone/>
            </a:pPr>
            <a:r>
              <a:rPr lang="en-US" sz="2400" dirty="0">
                <a:solidFill>
                  <a:schemeClr val="tx2"/>
                </a:solidFill>
                <a:latin typeface="+mn-lt"/>
              </a:rPr>
              <a:t>4.6.1</a:t>
            </a:r>
            <a:r>
              <a:rPr lang="en-US" sz="2400" dirty="0">
                <a:latin typeface="+mn-lt"/>
              </a:rPr>
              <a:t> Nested </a:t>
            </a:r>
            <a:r>
              <a:rPr lang="en-US" sz="2400" dirty="0">
                <a:latin typeface="Consolas" panose="020B0609020204030204" pitchFamily="49" charset="0"/>
              </a:rPr>
              <a:t>if…else</a:t>
            </a:r>
            <a:r>
              <a:rPr lang="en-US" sz="2400" dirty="0">
                <a:latin typeface="+mn-lt"/>
              </a:rPr>
              <a:t> Statements</a:t>
            </a:r>
          </a:p>
          <a:p>
            <a:pPr marL="741600" lvl="1" indent="-284400">
              <a:buNone/>
            </a:pPr>
            <a:r>
              <a:rPr lang="en-US" sz="2400" dirty="0">
                <a:solidFill>
                  <a:schemeClr val="tx2"/>
                </a:solidFill>
                <a:latin typeface="+mn-lt"/>
              </a:rPr>
              <a:t>4.6.2</a:t>
            </a:r>
            <a:r>
              <a:rPr lang="en-US" sz="2400" dirty="0">
                <a:latin typeface="+mn-lt"/>
              </a:rPr>
              <a:t> Dangling-</a:t>
            </a:r>
            <a:r>
              <a:rPr lang="en-US" sz="2400" dirty="0">
                <a:latin typeface="Consolas" panose="020B0609020204030204" pitchFamily="49" charset="0"/>
              </a:rPr>
              <a:t>else</a:t>
            </a:r>
            <a:r>
              <a:rPr lang="en-US" sz="2400" dirty="0">
                <a:latin typeface="+mn-lt"/>
              </a:rPr>
              <a:t> Problem</a:t>
            </a:r>
          </a:p>
          <a:p>
            <a:pPr marL="741600" lvl="1" indent="-284400">
              <a:buNone/>
            </a:pPr>
            <a:r>
              <a:rPr lang="en-US" sz="2400" dirty="0">
                <a:solidFill>
                  <a:schemeClr val="tx2"/>
                </a:solidFill>
                <a:latin typeface="+mn-lt"/>
              </a:rPr>
              <a:t>4.6.3</a:t>
            </a:r>
            <a:r>
              <a:rPr lang="en-US" sz="2400" dirty="0">
                <a:latin typeface="+mn-lt"/>
              </a:rPr>
              <a:t> Blocks</a:t>
            </a:r>
          </a:p>
          <a:p>
            <a:pPr marL="741600" lvl="1" indent="-284400">
              <a:buNone/>
            </a:pPr>
            <a:r>
              <a:rPr lang="en-US" sz="2400" dirty="0" smtClean="0">
                <a:solidFill>
                  <a:schemeClr val="tx2"/>
                </a:solidFill>
                <a:latin typeface="+mn-lt"/>
              </a:rPr>
              <a:t>4.6.4</a:t>
            </a:r>
            <a:r>
              <a:rPr lang="en-US" sz="2400" dirty="0" smtClean="0">
                <a:latin typeface="+mn-lt"/>
              </a:rPr>
              <a:t> Conditional Operator (?:)</a:t>
            </a:r>
          </a:p>
          <a:p>
            <a:pPr marL="0" indent="0">
              <a:buNone/>
            </a:pPr>
            <a:r>
              <a:rPr lang="en-US" sz="2400" b="1" dirty="0">
                <a:solidFill>
                  <a:schemeClr val="tx2"/>
                </a:solidFill>
              </a:rPr>
              <a:t>4.7</a:t>
            </a:r>
            <a:r>
              <a:rPr lang="en-US" sz="2400" b="1" dirty="0"/>
              <a:t> </a:t>
            </a:r>
            <a:r>
              <a:rPr lang="en-US" sz="2400" dirty="0" smtClean="0">
                <a:latin typeface="Consolas" panose="020B0609020204030204" pitchFamily="49" charset="0"/>
                <a:cs typeface="Courier New" panose="02070309020205020404" pitchFamily="49" charset="0"/>
              </a:rPr>
              <a:t>Student</a:t>
            </a:r>
            <a:r>
              <a:rPr lang="en-US" sz="2400" dirty="0" smtClean="0"/>
              <a:t> </a:t>
            </a:r>
            <a:r>
              <a:rPr lang="en-US" sz="2400" dirty="0"/>
              <a:t>Class: Nested </a:t>
            </a:r>
            <a:r>
              <a:rPr lang="en-US" sz="2400" dirty="0">
                <a:latin typeface="Consolas" panose="020B0609020204030204" pitchFamily="49" charset="0"/>
              </a:rPr>
              <a:t>if…else</a:t>
            </a:r>
            <a:r>
              <a:rPr lang="en-US" sz="2400" dirty="0"/>
              <a:t> Statements</a:t>
            </a:r>
          </a:p>
          <a:p>
            <a:pPr marL="0" indent="0">
              <a:buNone/>
            </a:pPr>
            <a:r>
              <a:rPr lang="en-US" sz="2400" b="1" dirty="0">
                <a:solidFill>
                  <a:schemeClr val="tx2"/>
                </a:solidFill>
              </a:rPr>
              <a:t>4.8</a:t>
            </a:r>
            <a:r>
              <a:rPr lang="en-US" sz="2400" b="1" dirty="0"/>
              <a:t> </a:t>
            </a:r>
            <a:r>
              <a:rPr lang="en-US" sz="2400" dirty="0">
                <a:latin typeface="Consolas" panose="020B0609020204030204" pitchFamily="49" charset="0"/>
              </a:rPr>
              <a:t>while</a:t>
            </a:r>
            <a:r>
              <a:rPr lang="en-US" sz="2400" dirty="0"/>
              <a:t> </a:t>
            </a:r>
            <a:r>
              <a:rPr lang="en-US" sz="2400" dirty="0">
                <a:latin typeface="+mn-lt"/>
              </a:rPr>
              <a:t>Iteration </a:t>
            </a:r>
            <a:r>
              <a:rPr lang="en-US" sz="2400" dirty="0" smtClean="0">
                <a:latin typeface="+mn-lt"/>
              </a:rPr>
              <a:t>Statement</a:t>
            </a:r>
            <a:endParaRPr lang="en-US" sz="2400" dirty="0">
              <a:latin typeface="+mn-lt"/>
            </a:endParaRPr>
          </a:p>
        </p:txBody>
      </p:sp>
    </p:spTree>
    <p:extLst>
      <p:ext uri="{BB962C8B-B14F-4D97-AF65-F5344CB8AC3E}">
        <p14:creationId xmlns:p14="http://schemas.microsoft.com/office/powerpoint/2010/main" val="6951760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kern="1200" dirty="0" smtClean="0">
                <a:latin typeface="Times New Roman" panose="02020603050405020304" pitchFamily="18" charset="0"/>
                <a:ea typeface="+mj-ea"/>
                <a:cs typeface="+mj-cs"/>
              </a:rPr>
              <a:t>4.6.3 Blocks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tabLst/>
            </a:pPr>
            <a:r>
              <a:rPr lang="en-US" sz="2400" kern="1200" dirty="0">
                <a:solidFill>
                  <a:srgbClr val="000000"/>
                </a:solidFill>
                <a:latin typeface="+mn-lt"/>
                <a:ea typeface="+mn-ea"/>
                <a:cs typeface="+mn-cs"/>
              </a:rPr>
              <a:t>Syntax errors (such as when one brace in a block is left out of the program) are caught by the </a:t>
            </a:r>
            <a:r>
              <a:rPr lang="en-US" sz="2400" kern="1200" dirty="0" smtClean="0">
                <a:solidFill>
                  <a:srgbClr val="000000"/>
                </a:solidFill>
                <a:latin typeface="+mn-lt"/>
                <a:ea typeface="+mn-ea"/>
                <a:cs typeface="+mn-cs"/>
              </a:rPr>
              <a:t>compiler.</a:t>
            </a:r>
            <a:endParaRPr lang="en-US" sz="2400" kern="1200" dirty="0">
              <a:solidFill>
                <a:srgbClr val="000000"/>
              </a:solidFill>
              <a:latin typeface="+mn-lt"/>
              <a:ea typeface="+mn-ea"/>
              <a:cs typeface="+mn-cs"/>
            </a:endParaRPr>
          </a:p>
          <a:p>
            <a:pPr marL="255651" lvl="0" indent="-255651" eaLnBrk="0" fontAlgn="base" hangingPunct="0">
              <a:spcAft>
                <a:spcPct val="0"/>
              </a:spcAft>
              <a:buFont typeface="Arial" panose="020B0604020202020204" pitchFamily="34" charset="0"/>
              <a:buChar char="•"/>
              <a:tabLst/>
            </a:pPr>
            <a:r>
              <a:rPr lang="en-US" sz="2400" kern="1200" dirty="0">
                <a:solidFill>
                  <a:srgbClr val="000000"/>
                </a:solidFill>
                <a:latin typeface="+mn-lt"/>
                <a:ea typeface="+mn-ea"/>
                <a:cs typeface="+mn-cs"/>
              </a:rPr>
              <a:t>A </a:t>
            </a:r>
            <a:r>
              <a:rPr lang="en-US" sz="2400" b="1" kern="1200" dirty="0">
                <a:solidFill>
                  <a:srgbClr val="000000"/>
                </a:solidFill>
                <a:latin typeface="+mn-lt"/>
                <a:ea typeface="+mn-ea"/>
                <a:cs typeface="+mn-cs"/>
              </a:rPr>
              <a:t>logic error </a:t>
            </a:r>
            <a:r>
              <a:rPr lang="en-US" sz="2400" kern="1200" dirty="0">
                <a:solidFill>
                  <a:srgbClr val="000000"/>
                </a:solidFill>
                <a:latin typeface="+mn-lt"/>
                <a:ea typeface="+mn-ea"/>
                <a:cs typeface="+mn-cs"/>
              </a:rPr>
              <a:t>(such as an incorrect calculation) has its effect at execution </a:t>
            </a:r>
            <a:r>
              <a:rPr lang="en-US" sz="2400" kern="1200" dirty="0" smtClean="0">
                <a:solidFill>
                  <a:srgbClr val="000000"/>
                </a:solidFill>
                <a:latin typeface="+mn-lt"/>
                <a:ea typeface="+mn-ea"/>
                <a:cs typeface="+mn-cs"/>
              </a:rPr>
              <a:t>time.</a:t>
            </a:r>
            <a:endParaRPr lang="en-US" sz="2400" kern="1200" dirty="0">
              <a:solidFill>
                <a:srgbClr val="000000"/>
              </a:solidFill>
              <a:latin typeface="+mn-lt"/>
              <a:ea typeface="+mn-ea"/>
              <a:cs typeface="+mn-cs"/>
            </a:endParaRPr>
          </a:p>
          <a:p>
            <a:pPr marL="255651" lvl="0" indent="-255651" eaLnBrk="0" fontAlgn="base" hangingPunct="0">
              <a:spcAft>
                <a:spcPct val="0"/>
              </a:spcAft>
              <a:buFont typeface="Arial" panose="020B0604020202020204" pitchFamily="34" charset="0"/>
              <a:buChar char="•"/>
              <a:tabLst/>
            </a:pPr>
            <a:r>
              <a:rPr lang="en-US" sz="2400" kern="1200" dirty="0">
                <a:solidFill>
                  <a:srgbClr val="000000"/>
                </a:solidFill>
                <a:latin typeface="+mn-lt"/>
                <a:ea typeface="+mn-ea"/>
                <a:cs typeface="+mn-cs"/>
              </a:rPr>
              <a:t>A </a:t>
            </a:r>
            <a:r>
              <a:rPr lang="en-US" sz="2400" b="1" kern="1200" dirty="0">
                <a:solidFill>
                  <a:srgbClr val="000000"/>
                </a:solidFill>
                <a:latin typeface="+mn-lt"/>
                <a:ea typeface="+mn-ea"/>
                <a:cs typeface="+mn-cs"/>
              </a:rPr>
              <a:t>fatal logic error </a:t>
            </a:r>
            <a:r>
              <a:rPr lang="en-US" sz="2400" kern="1200" dirty="0">
                <a:solidFill>
                  <a:srgbClr val="000000"/>
                </a:solidFill>
                <a:latin typeface="+mn-lt"/>
                <a:ea typeface="+mn-ea"/>
                <a:cs typeface="+mn-cs"/>
              </a:rPr>
              <a:t>causes a program to fail and terminate </a:t>
            </a:r>
            <a:r>
              <a:rPr lang="en-US" sz="2400" kern="1200" dirty="0" smtClean="0">
                <a:solidFill>
                  <a:srgbClr val="000000"/>
                </a:solidFill>
                <a:latin typeface="+mn-lt"/>
                <a:ea typeface="+mn-ea"/>
                <a:cs typeface="+mn-cs"/>
              </a:rPr>
              <a:t>prematurely.</a:t>
            </a:r>
            <a:endParaRPr lang="en-US" sz="2400" kern="1200" dirty="0">
              <a:solidFill>
                <a:srgbClr val="000000"/>
              </a:solidFill>
              <a:latin typeface="+mn-lt"/>
              <a:ea typeface="+mn-ea"/>
              <a:cs typeface="+mn-cs"/>
            </a:endParaRPr>
          </a:p>
          <a:p>
            <a:pPr marL="255651" lvl="0" indent="-255651" eaLnBrk="0" fontAlgn="base" hangingPunct="0">
              <a:spcAft>
                <a:spcPct val="0"/>
              </a:spcAft>
              <a:buFont typeface="Arial" panose="020B0604020202020204" pitchFamily="34" charset="0"/>
              <a:buChar char="•"/>
              <a:tabLst/>
            </a:pPr>
            <a:r>
              <a:rPr lang="en-US" sz="2400" kern="1200" dirty="0">
                <a:solidFill>
                  <a:srgbClr val="000000"/>
                </a:solidFill>
                <a:latin typeface="+mn-lt"/>
                <a:ea typeface="+mn-ea"/>
                <a:cs typeface="+mn-cs"/>
              </a:rPr>
              <a:t>A </a:t>
            </a:r>
            <a:r>
              <a:rPr lang="en-US" sz="2400" b="1" kern="1200" dirty="0">
                <a:solidFill>
                  <a:srgbClr val="000000"/>
                </a:solidFill>
                <a:latin typeface="+mn-lt"/>
                <a:ea typeface="+mn-ea"/>
                <a:cs typeface="+mn-cs"/>
              </a:rPr>
              <a:t>nonfatal logic error </a:t>
            </a:r>
            <a:r>
              <a:rPr lang="en-US" sz="2400" kern="1200" dirty="0">
                <a:solidFill>
                  <a:srgbClr val="000000"/>
                </a:solidFill>
                <a:latin typeface="+mn-lt"/>
                <a:ea typeface="+mn-ea"/>
                <a:cs typeface="+mn-cs"/>
              </a:rPr>
              <a:t>allows a program to continue executing but causes it to produce incorrect results.</a:t>
            </a:r>
          </a:p>
        </p:txBody>
      </p:sp>
    </p:spTree>
    <p:extLst>
      <p:ext uri="{BB962C8B-B14F-4D97-AF65-F5344CB8AC3E}">
        <p14:creationId xmlns:p14="http://schemas.microsoft.com/office/powerpoint/2010/main" val="1744589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4.6.3 Blocks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Just as a block can be placed anywhere a single statement can be placed, it’s also possible to have no statement at all—called a </a:t>
            </a:r>
            <a:r>
              <a:rPr lang="en-US" altLang="en-US" sz="2400" b="1" kern="1200" dirty="0">
                <a:solidFill>
                  <a:srgbClr val="000000"/>
                </a:solidFill>
                <a:latin typeface="Arial (Body)"/>
                <a:ea typeface="+mn-ea"/>
                <a:cs typeface="+mn-cs"/>
              </a:rPr>
              <a:t>null statement </a:t>
            </a:r>
            <a:r>
              <a:rPr lang="en-US" altLang="en-US" sz="2400" kern="1200" dirty="0">
                <a:solidFill>
                  <a:srgbClr val="000000"/>
                </a:solidFill>
                <a:latin typeface="Arial (Body)"/>
                <a:ea typeface="+mn-ea"/>
                <a:cs typeface="+mn-cs"/>
              </a:rPr>
              <a:t>(or an </a:t>
            </a:r>
            <a:r>
              <a:rPr lang="en-US" altLang="en-US" sz="2400" b="1" kern="1200" dirty="0">
                <a:solidFill>
                  <a:srgbClr val="000000"/>
                </a:solidFill>
                <a:latin typeface="Arial (Body)"/>
                <a:ea typeface="+mn-ea"/>
                <a:cs typeface="+mn-cs"/>
              </a:rPr>
              <a:t>empty statement</a:t>
            </a:r>
            <a:r>
              <a:rPr lang="en-US" altLang="en-US" sz="2400" kern="1200" dirty="0">
                <a:solidFill>
                  <a:srgbClr val="000000"/>
                </a:solidFill>
                <a:latin typeface="Arial (Body)"/>
                <a:ea typeface="+mn-ea"/>
                <a:cs typeface="+mn-cs"/>
              </a:rPr>
              <a: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null </a:t>
            </a:r>
            <a:r>
              <a:rPr lang="en-US" altLang="en-US" sz="2400" kern="1200" dirty="0" smtClean="0">
                <a:solidFill>
                  <a:srgbClr val="000000"/>
                </a:solidFill>
                <a:latin typeface="Arial (Body)"/>
                <a:ea typeface="+mn-ea"/>
                <a:cs typeface="+mn-cs"/>
              </a:rPr>
              <a:t>state-ment </a:t>
            </a:r>
            <a:r>
              <a:rPr lang="en-US" altLang="en-US" sz="2400" kern="1200" dirty="0">
                <a:solidFill>
                  <a:srgbClr val="000000"/>
                </a:solidFill>
                <a:latin typeface="Arial (Body)"/>
                <a:ea typeface="+mn-ea"/>
                <a:cs typeface="+mn-cs"/>
              </a:rPr>
              <a:t>is represented by placing a semicolon (</a:t>
            </a:r>
            <a:r>
              <a:rPr lang="en-US" altLang="en-US" sz="2400" kern="1200" dirty="0">
                <a:solidFill>
                  <a:srgbClr val="000000"/>
                </a:solidFill>
                <a:latin typeface="Consolas" panose="020B0609020204030204" pitchFamily="49" charset="0"/>
                <a:ea typeface="+mn-ea"/>
                <a:cs typeface="+mn-cs"/>
              </a:rPr>
              <a:t>;</a:t>
            </a:r>
            <a:r>
              <a:rPr lang="en-US" altLang="en-US" sz="2400" kern="1200" dirty="0">
                <a:solidFill>
                  <a:srgbClr val="000000"/>
                </a:solidFill>
                <a:latin typeface="Arial (Body)"/>
                <a:ea typeface="+mn-ea"/>
                <a:cs typeface="+mn-cs"/>
              </a:rPr>
              <a:t>) where a statement would normally be.</a:t>
            </a:r>
          </a:p>
        </p:txBody>
      </p:sp>
    </p:spTree>
    <p:extLst>
      <p:ext uri="{BB962C8B-B14F-4D97-AF65-F5344CB8AC3E}">
        <p14:creationId xmlns:p14="http://schemas.microsoft.com/office/powerpoint/2010/main" val="3745867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Programming Error </a:t>
            </a:r>
            <a:r>
              <a:rPr lang="en-US" dirty="0" smtClean="0"/>
              <a:t>4.1</a:t>
            </a:r>
            <a:endParaRPr lang="en-US" dirty="0"/>
          </a:p>
        </p:txBody>
      </p:sp>
      <p:sp>
        <p:nvSpPr>
          <p:cNvPr id="5" name="Text Placeholder 4"/>
          <p:cNvSpPr>
            <a:spLocks noGrp="1"/>
          </p:cNvSpPr>
          <p:nvPr>
            <p:ph type="body" idx="1"/>
          </p:nvPr>
        </p:nvSpPr>
        <p:spPr/>
        <p:txBody>
          <a:bodyPr/>
          <a:lstStyle/>
          <a:p>
            <a:pPr marL="0" indent="0">
              <a:buNone/>
            </a:pPr>
            <a:r>
              <a:rPr lang="en-US" sz="2400" dirty="0" smtClean="0">
                <a:latin typeface="+mn-lt"/>
              </a:rPr>
              <a:t>Placing </a:t>
            </a:r>
            <a:r>
              <a:rPr lang="en-US" sz="2400" dirty="0">
                <a:latin typeface="+mn-lt"/>
              </a:rPr>
              <a:t>a semicolon after the parenthesized condition in an </a:t>
            </a:r>
            <a:r>
              <a:rPr lang="en-US" sz="2400" dirty="0">
                <a:latin typeface="Consolas" panose="020B0609020204030204" pitchFamily="49" charset="0"/>
              </a:rPr>
              <a:t>if</a:t>
            </a:r>
            <a:r>
              <a:rPr lang="en-US" sz="2400" dirty="0">
                <a:latin typeface="+mn-lt"/>
              </a:rPr>
              <a:t> or </a:t>
            </a:r>
            <a:r>
              <a:rPr lang="en-US" sz="2400" dirty="0">
                <a:latin typeface="Consolas" panose="020B0609020204030204" pitchFamily="49" charset="0"/>
              </a:rPr>
              <a:t>if…else</a:t>
            </a:r>
            <a:r>
              <a:rPr lang="en-US" sz="2400" dirty="0">
                <a:latin typeface="+mn-lt"/>
              </a:rPr>
              <a:t> </a:t>
            </a:r>
            <a:r>
              <a:rPr lang="en-US" sz="2400" dirty="0" smtClean="0">
                <a:latin typeface="+mn-lt"/>
              </a:rPr>
              <a:t>statement leads </a:t>
            </a:r>
            <a:r>
              <a:rPr lang="en-US" sz="2400" dirty="0">
                <a:latin typeface="+mn-lt"/>
              </a:rPr>
              <a:t>to a logic error in single-selection </a:t>
            </a:r>
            <a:r>
              <a:rPr lang="en-US" sz="2400" dirty="0">
                <a:latin typeface="Consolas" panose="020B0609020204030204" pitchFamily="49" charset="0"/>
              </a:rPr>
              <a:t>if </a:t>
            </a:r>
            <a:r>
              <a:rPr lang="en-US" sz="2400" dirty="0">
                <a:latin typeface="+mn-lt"/>
              </a:rPr>
              <a:t>statements and a syntax error in </a:t>
            </a:r>
            <a:r>
              <a:rPr lang="en-US" sz="2400" dirty="0" smtClean="0">
                <a:latin typeface="+mn-lt"/>
              </a:rPr>
              <a:t>double-selection </a:t>
            </a:r>
            <a:r>
              <a:rPr lang="en-US" sz="2400" dirty="0" smtClean="0">
                <a:latin typeface="Consolas" panose="020B0609020204030204" pitchFamily="49" charset="0"/>
              </a:rPr>
              <a:t>if…else</a:t>
            </a:r>
            <a:r>
              <a:rPr lang="en-US" sz="2400" dirty="0" smtClean="0">
                <a:latin typeface="+mn-lt"/>
              </a:rPr>
              <a:t> </a:t>
            </a:r>
            <a:r>
              <a:rPr lang="en-US" sz="2400" dirty="0">
                <a:latin typeface="+mn-lt"/>
              </a:rPr>
              <a:t>statements (when the</a:t>
            </a:r>
            <a:r>
              <a:rPr lang="en-US" sz="2400" dirty="0">
                <a:latin typeface="Consolas" panose="020B0609020204030204" pitchFamily="49" charset="0"/>
              </a:rPr>
              <a:t> if</a:t>
            </a:r>
            <a:r>
              <a:rPr lang="en-US" sz="2400" dirty="0">
                <a:latin typeface="+mn-lt"/>
              </a:rPr>
              <a:t>-part contains a body statement).</a:t>
            </a:r>
          </a:p>
        </p:txBody>
      </p:sp>
    </p:spTree>
    <p:extLst>
      <p:ext uri="{BB962C8B-B14F-4D97-AF65-F5344CB8AC3E}">
        <p14:creationId xmlns:p14="http://schemas.microsoft.com/office/powerpoint/2010/main" val="7723557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4.6.4 Conditional Operator (?:)</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79359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b="1" kern="1200" dirty="0">
                <a:solidFill>
                  <a:srgbClr val="000000"/>
                </a:solidFill>
                <a:latin typeface="Arial (Body)"/>
                <a:ea typeface="+mn-ea"/>
                <a:cs typeface="+mn-cs"/>
              </a:rPr>
              <a:t>Conditional operator (</a:t>
            </a:r>
            <a:r>
              <a:rPr lang="en-US" altLang="en-US" sz="2200" b="1" kern="1200" dirty="0">
                <a:solidFill>
                  <a:srgbClr val="000000"/>
                </a:solidFill>
                <a:latin typeface="Consolas" panose="020B0609020204030204" pitchFamily="49" charset="0"/>
                <a:ea typeface="+mn-ea"/>
                <a:cs typeface="+mn-cs"/>
              </a:rPr>
              <a:t>?:</a:t>
            </a:r>
            <a:r>
              <a:rPr lang="en-US" altLang="en-US" sz="2200" b="1" kern="1200" dirty="0">
                <a:solidFill>
                  <a:srgbClr val="000000"/>
                </a:solidFill>
                <a:latin typeface="Arial (Body)"/>
                <a:ea typeface="+mn-ea"/>
                <a:cs typeface="+mn-cs"/>
              </a:rPr>
              <a:t>)</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mn-ea"/>
                <a:cs typeface="+mn-cs"/>
              </a:rPr>
              <a:t>Closely related to the </a:t>
            </a:r>
            <a:r>
              <a:rPr lang="en-US" altLang="en-US" sz="2200" kern="1200" dirty="0">
                <a:solidFill>
                  <a:srgbClr val="000000"/>
                </a:solidFill>
                <a:latin typeface="Consolas" panose="020B0609020204030204" pitchFamily="49" charset="0"/>
                <a:ea typeface="+mn-ea"/>
                <a:cs typeface="+mn-cs"/>
              </a:rPr>
              <a:t>if…else</a:t>
            </a:r>
            <a:r>
              <a:rPr lang="en-US" altLang="en-US" sz="2200" kern="1200" dirty="0">
                <a:solidFill>
                  <a:srgbClr val="000000"/>
                </a:solidFill>
                <a:latin typeface="Arial (Body)"/>
                <a:ea typeface="+mn-ea"/>
                <a:cs typeface="+mn-cs"/>
              </a:rPr>
              <a:t> statement.</a:t>
            </a:r>
          </a:p>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mn-ea"/>
                <a:cs typeface="+mn-cs"/>
              </a:rPr>
              <a:t>C++’s only </a:t>
            </a:r>
            <a:r>
              <a:rPr lang="en-US" altLang="en-US" sz="2200" b="1" kern="1200" dirty="0">
                <a:solidFill>
                  <a:srgbClr val="000000"/>
                </a:solidFill>
                <a:latin typeface="Arial (Body)"/>
                <a:ea typeface="+mn-ea"/>
                <a:cs typeface="+mn-cs"/>
              </a:rPr>
              <a:t>ternary operator</a:t>
            </a:r>
            <a:r>
              <a:rPr lang="en-US" altLang="en-US" sz="2200" kern="1200" dirty="0">
                <a:solidFill>
                  <a:srgbClr val="000000"/>
                </a:solidFill>
                <a:latin typeface="Arial (Body)"/>
                <a:ea typeface="+mn-ea"/>
                <a:cs typeface="+mn-cs"/>
              </a:rPr>
              <a:t>—it takes three operands.</a:t>
            </a:r>
          </a:p>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mn-ea"/>
                <a:cs typeface="+mn-cs"/>
              </a:rPr>
              <a:t>The operands, together with the conditional operator, form a </a:t>
            </a:r>
            <a:r>
              <a:rPr lang="en-US" altLang="en-US" sz="2200" b="1" kern="1200" dirty="0">
                <a:solidFill>
                  <a:srgbClr val="000000"/>
                </a:solidFill>
                <a:latin typeface="Arial (Body)"/>
                <a:ea typeface="+mn-ea"/>
                <a:cs typeface="+mn-cs"/>
              </a:rPr>
              <a:t>conditional expression.</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mn-ea"/>
                <a:cs typeface="+mn-cs"/>
              </a:rPr>
              <a:t>The first operand is a condition</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mn-ea"/>
                <a:cs typeface="+mn-cs"/>
              </a:rPr>
              <a:t>The second operand is the value for the entire conditional expression if the condition is </a:t>
            </a:r>
            <a:r>
              <a:rPr lang="en-US" altLang="en-US" sz="2200" kern="1200" dirty="0" smtClean="0">
                <a:solidFill>
                  <a:srgbClr val="000000"/>
                </a:solidFill>
                <a:latin typeface="Consolas" panose="020B0609020204030204" pitchFamily="49" charset="0"/>
                <a:ea typeface="+mn-ea"/>
                <a:cs typeface="+mn-cs"/>
              </a:rPr>
              <a:t>true</a:t>
            </a:r>
            <a:endParaRPr lang="en-US" altLang="en-US" sz="2200" kern="1200" dirty="0">
              <a:solidFill>
                <a:srgbClr val="000000"/>
              </a:solidFill>
              <a:latin typeface="Consolas" panose="020B0609020204030204" pitchFamily="49" charset="0"/>
              <a:ea typeface="+mn-ea"/>
              <a:cs typeface="+mn-cs"/>
            </a:endParaRP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mn-ea"/>
                <a:cs typeface="+mn-cs"/>
              </a:rPr>
              <a:t>The third operand is the value for the entire conditional expression if the condition is </a:t>
            </a:r>
            <a:r>
              <a:rPr lang="en-US" altLang="en-US" sz="2200" kern="1200" dirty="0">
                <a:solidFill>
                  <a:srgbClr val="000000"/>
                </a:solidFill>
                <a:latin typeface="Consolas" panose="020B0609020204030204" pitchFamily="49" charset="0"/>
                <a:ea typeface="+mn-ea"/>
                <a:cs typeface="+mn-cs"/>
              </a:rPr>
              <a:t>false</a:t>
            </a:r>
            <a:r>
              <a:rPr lang="en-US" altLang="en-US" sz="2200" kern="1200" dirty="0">
                <a:solidFill>
                  <a:srgbClr val="000000"/>
                </a:solidFill>
                <a:latin typeface="+mn-lt"/>
                <a:ea typeface="+mn-ea"/>
                <a:cs typeface="+mn-cs"/>
              </a:rPr>
              <a:t>.</a:t>
            </a:r>
          </a:p>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mn-ea"/>
                <a:cs typeface="+mn-cs"/>
              </a:rPr>
              <a:t>The “values” also can be actions to execute.</a:t>
            </a:r>
          </a:p>
        </p:txBody>
      </p:sp>
    </p:spTree>
    <p:extLst>
      <p:ext uri="{BB962C8B-B14F-4D97-AF65-F5344CB8AC3E}">
        <p14:creationId xmlns:p14="http://schemas.microsoft.com/office/powerpoint/2010/main" val="21155582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4.7 Student Class: Nested if…else Statements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224203"/>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example of </a:t>
            </a:r>
            <a:r>
              <a:rPr lang="en-US" altLang="en-US" sz="2400" kern="1200" dirty="0" smtClean="0">
                <a:solidFill>
                  <a:srgbClr val="000000"/>
                </a:solidFill>
                <a:latin typeface="Arial (Body)"/>
                <a:ea typeface="+mn-ea"/>
                <a:cs typeface="+mn-cs"/>
              </a:rPr>
              <a:t>Figures </a:t>
            </a:r>
            <a:r>
              <a:rPr lang="en-US" altLang="en-US" sz="2400" kern="1200" dirty="0">
                <a:solidFill>
                  <a:srgbClr val="000000"/>
                </a:solidFill>
                <a:latin typeface="Arial (Body)"/>
                <a:ea typeface="+mn-ea"/>
                <a:cs typeface="+mn-cs"/>
              </a:rPr>
              <a:t>4.6–4.7 demonstrates a nested </a:t>
            </a:r>
            <a:r>
              <a:rPr lang="en-US" altLang="en-US" sz="2400" kern="1200" dirty="0">
                <a:solidFill>
                  <a:srgbClr val="000000"/>
                </a:solidFill>
                <a:latin typeface="Consolas" panose="020B0609020204030204" pitchFamily="49" charset="0"/>
                <a:ea typeface="+mn-ea"/>
                <a:cs typeface="+mn-cs"/>
              </a:rPr>
              <a:t>if…else </a:t>
            </a:r>
            <a:r>
              <a:rPr lang="en-US" altLang="en-US" sz="2400" kern="1200" dirty="0">
                <a:solidFill>
                  <a:srgbClr val="000000"/>
                </a:solidFill>
                <a:latin typeface="Arial (Body)"/>
                <a:ea typeface="+mn-ea"/>
                <a:cs typeface="+mn-cs"/>
              </a:rPr>
              <a:t>statement that determines a student’s letter grade based on the student’s average in a </a:t>
            </a:r>
            <a:r>
              <a:rPr lang="en-US" altLang="en-US" sz="2400" kern="1200" dirty="0" smtClean="0">
                <a:solidFill>
                  <a:srgbClr val="000000"/>
                </a:solidFill>
                <a:latin typeface="Arial (Body)"/>
                <a:ea typeface="+mn-ea"/>
                <a:cs typeface="+mn-cs"/>
              </a:rPr>
              <a:t>course.</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Class Student </a:t>
            </a:r>
            <a:r>
              <a:rPr lang="en-US" altLang="en-US" sz="2400" kern="1200" dirty="0" smtClean="0">
                <a:solidFill>
                  <a:srgbClr val="000000"/>
                </a:solidFill>
                <a:latin typeface="Arial (Body)"/>
                <a:ea typeface="+mn-ea"/>
                <a:cs typeface="+mn-cs"/>
              </a:rPr>
              <a:t>(Figure 4.6</a:t>
            </a:r>
            <a:r>
              <a:rPr lang="en-US" altLang="en-US" sz="2400" kern="1200" dirty="0">
                <a:solidFill>
                  <a:srgbClr val="000000"/>
                </a:solidFill>
                <a:latin typeface="Arial (Body)"/>
                <a:ea typeface="+mn-ea"/>
                <a:cs typeface="+mn-cs"/>
              </a:rPr>
              <a:t>) stores a student’s name and average and provides member functions for manipulating these </a:t>
            </a:r>
            <a:r>
              <a:rPr lang="en-US" altLang="en-US" sz="2400" kern="1200" dirty="0" smtClean="0">
                <a:solidFill>
                  <a:srgbClr val="000000"/>
                </a:solidFill>
                <a:latin typeface="Arial (Body)"/>
                <a:ea typeface="+mn-ea"/>
                <a:cs typeface="+mn-cs"/>
              </a:rPr>
              <a:t>values.</a:t>
            </a:r>
            <a:endParaRPr lang="en-US" altLang="en-US" sz="2400"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Data member </a:t>
            </a:r>
            <a:r>
              <a:rPr lang="en-US" altLang="en-US" sz="2400" kern="1200" dirty="0">
                <a:solidFill>
                  <a:srgbClr val="000000"/>
                </a:solidFill>
                <a:latin typeface="Consolas" panose="020B0609020204030204" pitchFamily="49" charset="0"/>
                <a:ea typeface="+mn-ea"/>
                <a:cs typeface="+mn-cs"/>
              </a:rPr>
              <a:t>name</a:t>
            </a:r>
            <a:r>
              <a:rPr lang="en-US" altLang="en-US" sz="2400" kern="1200" dirty="0">
                <a:solidFill>
                  <a:srgbClr val="000000"/>
                </a:solidFill>
                <a:latin typeface="Arial (Body)"/>
                <a:ea typeface="+mn-ea"/>
                <a:cs typeface="+mn-cs"/>
              </a:rPr>
              <a:t> of type </a:t>
            </a:r>
            <a:r>
              <a:rPr lang="en-US" altLang="en-US" sz="2400" kern="1200" dirty="0">
                <a:solidFill>
                  <a:srgbClr val="000000"/>
                </a:solidFill>
                <a:latin typeface="Consolas" panose="020B0609020204030204" pitchFamily="49" charset="0"/>
                <a:ea typeface="+mn-ea"/>
                <a:cs typeface="+mn-cs"/>
              </a:rPr>
              <a:t>string</a:t>
            </a:r>
            <a:r>
              <a:rPr lang="en-US" altLang="en-US" sz="2400" kern="1200" dirty="0">
                <a:solidFill>
                  <a:srgbClr val="000000"/>
                </a:solidFill>
                <a:latin typeface="Arial (Body)"/>
                <a:ea typeface="+mn-ea"/>
                <a:cs typeface="+mn-cs"/>
              </a:rPr>
              <a:t> (line 65) to store a </a:t>
            </a:r>
            <a:r>
              <a:rPr lang="en-US" altLang="en-US" sz="2400" kern="1200" dirty="0">
                <a:solidFill>
                  <a:srgbClr val="000000"/>
                </a:solidFill>
                <a:latin typeface="Consolas" panose="020B0609020204030204" pitchFamily="49" charset="0"/>
                <a:ea typeface="+mn-ea"/>
                <a:cs typeface="+mn-cs"/>
              </a:rPr>
              <a:t>Student</a:t>
            </a:r>
            <a:r>
              <a:rPr lang="en-US" altLang="en-US" sz="2400" kern="1200" dirty="0">
                <a:solidFill>
                  <a:srgbClr val="000000"/>
                </a:solidFill>
                <a:latin typeface="Arial (Body)"/>
                <a:ea typeface="+mn-ea"/>
                <a:cs typeface="+mn-cs"/>
              </a:rPr>
              <a:t>’s name.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Data member </a:t>
            </a:r>
            <a:r>
              <a:rPr lang="en-US" altLang="en-US" sz="2400" kern="1200" dirty="0">
                <a:solidFill>
                  <a:srgbClr val="000000"/>
                </a:solidFill>
                <a:latin typeface="Consolas" panose="020B0609020204030204" pitchFamily="49" charset="0"/>
                <a:ea typeface="+mn-ea"/>
                <a:cs typeface="+mn-cs"/>
              </a:rPr>
              <a:t>average</a:t>
            </a:r>
            <a:r>
              <a:rPr lang="en-US" altLang="en-US" sz="2400" kern="1200" dirty="0">
                <a:solidFill>
                  <a:srgbClr val="000000"/>
                </a:solidFill>
                <a:latin typeface="Arial (Body)"/>
                <a:ea typeface="+mn-ea"/>
                <a:cs typeface="+mn-cs"/>
              </a:rPr>
              <a:t> of type</a:t>
            </a:r>
            <a:r>
              <a:rPr lang="en-US" altLang="en-US" sz="2400" kern="1200" dirty="0">
                <a:solidFill>
                  <a:srgbClr val="000000"/>
                </a:solidFill>
                <a:latin typeface="Consolas" panose="020B0609020204030204" pitchFamily="49" charset="0"/>
                <a:ea typeface="+mn-ea"/>
                <a:cs typeface="+mn-cs"/>
              </a:rPr>
              <a:t> int </a:t>
            </a:r>
            <a:r>
              <a:rPr lang="en-US" altLang="en-US" sz="2400" kern="1200" dirty="0">
                <a:solidFill>
                  <a:srgbClr val="000000"/>
                </a:solidFill>
                <a:latin typeface="Arial (Body)"/>
                <a:ea typeface="+mn-ea"/>
                <a:cs typeface="+mn-cs"/>
              </a:rPr>
              <a:t>(line 66) to store a </a:t>
            </a:r>
            <a:r>
              <a:rPr lang="en-US" altLang="en-US" sz="2400" kern="1200" dirty="0">
                <a:solidFill>
                  <a:srgbClr val="000000"/>
                </a:solidFill>
                <a:latin typeface="Consolas" panose="020B0609020204030204" pitchFamily="49" charset="0"/>
                <a:ea typeface="+mn-ea"/>
                <a:cs typeface="+mn-cs"/>
              </a:rPr>
              <a:t>Student</a:t>
            </a:r>
            <a:r>
              <a:rPr lang="en-US" altLang="en-US" sz="2400" kern="1200" dirty="0">
                <a:solidFill>
                  <a:srgbClr val="000000"/>
                </a:solidFill>
                <a:latin typeface="Arial (Body)"/>
                <a:ea typeface="+mn-ea"/>
                <a:cs typeface="+mn-cs"/>
              </a:rPr>
              <a:t>’s average in a course</a:t>
            </a:r>
            <a:r>
              <a:rPr lang="en-US" alt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0280378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ct val="0"/>
              </a:spcBef>
              <a:buClrTx/>
              <a:defRPr/>
            </a:pPr>
            <a:r>
              <a:rPr lang="en-US" kern="1200" dirty="0">
                <a:latin typeface="Times New Roman" panose="02020603050405020304" pitchFamily="18" charset="0"/>
              </a:rPr>
              <a:t>4.7 Student Class: Nested if…else Statements </a:t>
            </a:r>
            <a:r>
              <a:rPr lang="en-US" sz="2000" b="0" kern="1200" dirty="0" smtClean="0">
                <a:latin typeface="Times New Roman" panose="02020603050405020304" pitchFamily="18" charset="0"/>
              </a:rPr>
              <a:t>(2 </a:t>
            </a:r>
            <a:r>
              <a:rPr lang="en-US" sz="2000" b="0" kern="1200" dirty="0">
                <a:latin typeface="Times New Roman" panose="02020603050405020304" pitchFamily="18" charset="0"/>
              </a:rPr>
              <a:t>of 2)</a:t>
            </a:r>
            <a:endParaRPr lang="en-US" sz="2000" kern="1200" dirty="0">
              <a:latin typeface="Times New Roman" panose="02020603050405020304" pitchFamily="18" charset="0"/>
              <a:ea typeface="+mj-ea"/>
            </a:endParaRPr>
          </a:p>
        </p:txBody>
      </p:sp>
      <p:sp>
        <p:nvSpPr>
          <p:cNvPr id="3" name="Text Placeholder 2"/>
          <p:cNvSpPr>
            <a:spLocks noGrp="1"/>
          </p:cNvSpPr>
          <p:nvPr>
            <p:ph type="body" idx="1"/>
          </p:nvPr>
        </p:nvSpPr>
        <p:spPr/>
        <p:txBody>
          <a:bodyPr/>
          <a:lstStyle/>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Arial (Body)"/>
                <a:ea typeface="+mn-ea"/>
              </a:rPr>
              <a:t>A </a:t>
            </a:r>
            <a:r>
              <a:rPr lang="en-US" altLang="en-US" sz="2400" kern="1200" dirty="0">
                <a:solidFill>
                  <a:srgbClr val="000000"/>
                </a:solidFill>
                <a:latin typeface="Arial (Body)"/>
                <a:ea typeface="+mn-ea"/>
              </a:rPr>
              <a:t>constructor (lines 8–13) that initializes the </a:t>
            </a:r>
            <a:r>
              <a:rPr lang="en-US" altLang="en-US" sz="2400" kern="1200" dirty="0">
                <a:solidFill>
                  <a:srgbClr val="000000"/>
                </a:solidFill>
                <a:latin typeface="Consolas" panose="020B0609020204030204" pitchFamily="49" charset="0"/>
                <a:ea typeface="+mn-ea"/>
              </a:rPr>
              <a:t>name</a:t>
            </a:r>
            <a:r>
              <a:rPr lang="en-US" altLang="en-US" sz="2400" kern="1200" dirty="0">
                <a:solidFill>
                  <a:srgbClr val="000000"/>
                </a:solidFill>
                <a:latin typeface="Arial (Body)"/>
                <a:ea typeface="+mn-ea"/>
              </a:rPr>
              <a:t> and </a:t>
            </a:r>
            <a:r>
              <a:rPr lang="en-US" altLang="en-US" sz="2400" kern="1200" dirty="0">
                <a:solidFill>
                  <a:srgbClr val="000000"/>
                </a:solidFill>
                <a:latin typeface="Consolas" panose="020B0609020204030204" pitchFamily="49" charset="0"/>
                <a:ea typeface="+mn-ea"/>
              </a:rPr>
              <a:t>average</a:t>
            </a:r>
            <a:r>
              <a:rPr lang="en-US" altLang="en-US" sz="2400" kern="1200" dirty="0">
                <a:solidFill>
                  <a:srgbClr val="000000"/>
                </a:solidFill>
                <a:latin typeface="Arial (Body)"/>
                <a:ea typeface="+mn-ea"/>
              </a:rPr>
              <a: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rPr>
              <a:t>Member functions </a:t>
            </a:r>
            <a:r>
              <a:rPr lang="en-US" altLang="en-US" sz="2400" kern="1200" dirty="0">
                <a:solidFill>
                  <a:srgbClr val="000000"/>
                </a:solidFill>
                <a:latin typeface="Consolas" panose="020B0609020204030204" pitchFamily="49" charset="0"/>
                <a:ea typeface="+mn-ea"/>
              </a:rPr>
              <a:t>setName</a:t>
            </a:r>
            <a:r>
              <a:rPr lang="en-US" altLang="en-US" sz="2400" kern="1200" dirty="0">
                <a:solidFill>
                  <a:srgbClr val="000000"/>
                </a:solidFill>
                <a:latin typeface="Arial (Body)"/>
                <a:ea typeface="+mn-ea"/>
              </a:rPr>
              <a:t> and </a:t>
            </a:r>
            <a:r>
              <a:rPr lang="en-US" altLang="en-US" sz="2400" kern="1200" dirty="0">
                <a:solidFill>
                  <a:srgbClr val="000000"/>
                </a:solidFill>
                <a:latin typeface="Consolas" panose="020B0609020204030204" pitchFamily="49" charset="0"/>
                <a:ea typeface="+mn-ea"/>
              </a:rPr>
              <a:t>getName</a:t>
            </a:r>
            <a:r>
              <a:rPr lang="en-US" altLang="en-US" sz="2400" kern="1200" dirty="0">
                <a:solidFill>
                  <a:srgbClr val="000000"/>
                </a:solidFill>
                <a:latin typeface="Arial (Body)"/>
                <a:ea typeface="+mn-ea"/>
              </a:rPr>
              <a:t> (lines 16–23) to set and get </a:t>
            </a:r>
            <a:r>
              <a:rPr lang="en-US" altLang="en-US" sz="2400" kern="1200" dirty="0">
                <a:solidFill>
                  <a:srgbClr val="000000"/>
                </a:solidFill>
                <a:latin typeface="Consolas" panose="020B0609020204030204" pitchFamily="49" charset="0"/>
                <a:ea typeface="+mn-ea"/>
              </a:rPr>
              <a:t>name.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rPr>
              <a:t>Member functions </a:t>
            </a:r>
            <a:r>
              <a:rPr lang="en-US" altLang="en-US" sz="2400" kern="1200" dirty="0">
                <a:solidFill>
                  <a:srgbClr val="000000"/>
                </a:solidFill>
                <a:latin typeface="Consolas" panose="020B0609020204030204" pitchFamily="49" charset="0"/>
                <a:ea typeface="+mn-ea"/>
              </a:rPr>
              <a:t>setAverage</a:t>
            </a:r>
            <a:r>
              <a:rPr lang="en-US" altLang="en-US" sz="2400" kern="1200" dirty="0">
                <a:solidFill>
                  <a:srgbClr val="000000"/>
                </a:solidFill>
                <a:latin typeface="Arial (Body)"/>
                <a:ea typeface="+mn-ea"/>
              </a:rPr>
              <a:t> and </a:t>
            </a:r>
            <a:r>
              <a:rPr lang="en-US" altLang="en-US" sz="2400" kern="1200" dirty="0">
                <a:solidFill>
                  <a:srgbClr val="000000"/>
                </a:solidFill>
                <a:latin typeface="Consolas" panose="020B0609020204030204" pitchFamily="49" charset="0"/>
                <a:ea typeface="+mn-ea"/>
              </a:rPr>
              <a:t>getAverage</a:t>
            </a:r>
            <a:r>
              <a:rPr lang="en-US" altLang="en-US" sz="2400" kern="1200" dirty="0">
                <a:solidFill>
                  <a:srgbClr val="000000"/>
                </a:solidFill>
                <a:latin typeface="Arial (Body)"/>
                <a:ea typeface="+mn-ea"/>
              </a:rPr>
              <a:t> (lines 26–39) to set and get </a:t>
            </a:r>
            <a:r>
              <a:rPr lang="en-US" altLang="en-US" sz="2400" kern="1200" dirty="0">
                <a:solidFill>
                  <a:srgbClr val="000000"/>
                </a:solidFill>
                <a:latin typeface="Consolas" panose="020B0609020204030204" pitchFamily="49" charset="0"/>
                <a:ea typeface="+mn-ea"/>
              </a:rPr>
              <a:t>average</a:t>
            </a:r>
            <a:r>
              <a:rPr lang="en-US" altLang="en-US" sz="2400" kern="1200" dirty="0">
                <a:solidFill>
                  <a:srgbClr val="000000"/>
                </a:solidFill>
                <a:latin typeface="+mn-lt"/>
                <a:ea typeface="+mn-ea"/>
              </a:rPr>
              <a: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rPr>
              <a:t>Member function </a:t>
            </a:r>
            <a:r>
              <a:rPr lang="en-US" altLang="en-US" sz="2400" kern="1200" dirty="0">
                <a:solidFill>
                  <a:srgbClr val="000000"/>
                </a:solidFill>
                <a:latin typeface="Consolas" panose="020B0609020204030204" pitchFamily="49" charset="0"/>
                <a:ea typeface="+mn-ea"/>
              </a:rPr>
              <a:t>getLetterGrade</a:t>
            </a:r>
            <a:r>
              <a:rPr lang="en-US" altLang="en-US" sz="2400" kern="1200" dirty="0">
                <a:solidFill>
                  <a:srgbClr val="000000"/>
                </a:solidFill>
                <a:latin typeface="Arial (Body)"/>
                <a:ea typeface="+mn-ea"/>
              </a:rPr>
              <a:t> (lines 42–63), which uses nested </a:t>
            </a:r>
            <a:r>
              <a:rPr lang="en-US" altLang="en-US" sz="2400" kern="1200" dirty="0">
                <a:solidFill>
                  <a:srgbClr val="000000"/>
                </a:solidFill>
                <a:latin typeface="Consolas" panose="020B0609020204030204" pitchFamily="49" charset="0"/>
                <a:ea typeface="+mn-ea"/>
              </a:rPr>
              <a:t>if…else</a:t>
            </a:r>
            <a:r>
              <a:rPr lang="en-US" altLang="en-US" sz="2400" kern="1200" dirty="0">
                <a:solidFill>
                  <a:srgbClr val="000000"/>
                </a:solidFill>
                <a:latin typeface="Arial (Body)"/>
                <a:ea typeface="+mn-ea"/>
              </a:rPr>
              <a:t> statements to determine the </a:t>
            </a:r>
            <a:r>
              <a:rPr lang="en-US" altLang="en-US" sz="2400" kern="1200" dirty="0">
                <a:solidFill>
                  <a:srgbClr val="000000"/>
                </a:solidFill>
                <a:latin typeface="Consolas" panose="020B0609020204030204" pitchFamily="49" charset="0"/>
                <a:ea typeface="+mn-ea"/>
              </a:rPr>
              <a:t>Student</a:t>
            </a:r>
            <a:r>
              <a:rPr lang="en-US" altLang="en-US" sz="2400" kern="1200" dirty="0">
                <a:solidFill>
                  <a:srgbClr val="000000"/>
                </a:solidFill>
                <a:latin typeface="Arial (Body)"/>
                <a:ea typeface="+mn-ea"/>
              </a:rPr>
              <a:t>’s letter grade based on the </a:t>
            </a:r>
            <a:r>
              <a:rPr lang="en-US" altLang="en-US" sz="2400" kern="1200" dirty="0">
                <a:solidFill>
                  <a:srgbClr val="000000"/>
                </a:solidFill>
                <a:latin typeface="Consolas" panose="020B0609020204030204" pitchFamily="49" charset="0"/>
                <a:ea typeface="+mn-ea"/>
              </a:rPr>
              <a:t>Student</a:t>
            </a:r>
            <a:r>
              <a:rPr lang="en-US" altLang="en-US" sz="2400" kern="1200" dirty="0">
                <a:solidFill>
                  <a:srgbClr val="000000"/>
                </a:solidFill>
                <a:latin typeface="Arial (Body)"/>
                <a:ea typeface="+mn-ea"/>
              </a:rPr>
              <a:t>’s </a:t>
            </a:r>
            <a:r>
              <a:rPr lang="en-US" altLang="en-US" sz="2400" kern="1200" dirty="0">
                <a:solidFill>
                  <a:srgbClr val="000000"/>
                </a:solidFill>
                <a:latin typeface="Consolas" panose="020B0609020204030204" pitchFamily="49" charset="0"/>
                <a:ea typeface="+mn-ea"/>
              </a:rPr>
              <a:t>average</a:t>
            </a:r>
            <a:r>
              <a:rPr lang="en-US" altLang="en-US" sz="2400" kern="1200" dirty="0">
                <a:solidFill>
                  <a:srgbClr val="000000"/>
                </a:solidFill>
                <a:latin typeface="+mn-lt"/>
                <a:ea typeface="+mn-ea"/>
              </a:rPr>
              <a:t>.</a:t>
            </a:r>
          </a:p>
        </p:txBody>
      </p:sp>
    </p:spTree>
    <p:extLst>
      <p:ext uri="{BB962C8B-B14F-4D97-AF65-F5344CB8AC3E}">
        <p14:creationId xmlns:p14="http://schemas.microsoft.com/office/powerpoint/2010/main" val="1336590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tIns="91425" anchor="b">
            <a:spAutoFit/>
          </a:bodyPr>
          <a:lstStyle/>
          <a:p>
            <a:r>
              <a:rPr lang="en-US" dirty="0"/>
              <a:t>Figure 4.6 </a:t>
            </a:r>
            <a:r>
              <a:rPr lang="en-US" dirty="0">
                <a:latin typeface="Consolas" panose="020B0609020204030204" pitchFamily="49" charset="0"/>
              </a:rPr>
              <a:t>Student</a:t>
            </a:r>
            <a:r>
              <a:rPr lang="en-US" dirty="0"/>
              <a:t> Class That Stores a Student Name and </a:t>
            </a:r>
            <a:r>
              <a:rPr lang="en-US" dirty="0" smtClean="0"/>
              <a:t>Average </a:t>
            </a:r>
            <a:r>
              <a:rPr lang="en-US" sz="2000" b="0" dirty="0" smtClean="0"/>
              <a:t>(1 of 4)</a:t>
            </a:r>
            <a:endParaRPr lang="en-US" sz="2000" b="0" dirty="0">
              <a:latin typeface="Times New Roman" panose="02020603050405020304" pitchFamily="18" charset="0"/>
            </a:endParaRPr>
          </a:p>
        </p:txBody>
      </p:sp>
      <p:pic>
        <p:nvPicPr>
          <p:cNvPr id="5" name="Picture 4" descr="Computer code has 67 lines. The lines read as follows. Line 1. forward slash forward slash F i g period 4 period 6 colon Student period h. Line 2. forward slash forward slash Student class that stores a student name and average period. Line 3. hash include left angle bracket string right angle bracket. Line 4. Blank. Line 5. class Student left brace. Line 6. public colon. Line 7, indented once. forward slash forward slash constructor initializes data members. Line 8, indented once. Student left parenthesis s t d colon colon string student Name comma i n t student Average right parenthesis. Line 9, indented twice. colon name left parenthesis student Name right parenthesis left brace. Line 10.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25" y="2022495"/>
            <a:ext cx="7053751" cy="2386290"/>
          </a:xfrm>
          <a:prstGeom prst="rect">
            <a:avLst/>
          </a:prstGeom>
        </p:spPr>
      </p:pic>
    </p:spTree>
    <p:extLst>
      <p:ext uri="{BB962C8B-B14F-4D97-AF65-F5344CB8AC3E}">
        <p14:creationId xmlns:p14="http://schemas.microsoft.com/office/powerpoint/2010/main" val="25826617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tIns="91425" anchor="b">
            <a:spAutoFit/>
          </a:bodyPr>
          <a:lstStyle/>
          <a:p>
            <a:r>
              <a:rPr lang="en-IN" dirty="0"/>
              <a:t>Figure 4.6 </a:t>
            </a:r>
            <a:r>
              <a:rPr lang="en-IN" dirty="0">
                <a:latin typeface="Consolas" panose="020B0609020204030204" pitchFamily="49" charset="0"/>
              </a:rPr>
              <a:t>Student</a:t>
            </a:r>
            <a:r>
              <a:rPr lang="en-IN" dirty="0"/>
              <a:t> Class That Stores a Student Name and </a:t>
            </a:r>
            <a:r>
              <a:rPr lang="en-IN" dirty="0" smtClean="0"/>
              <a:t>Average </a:t>
            </a:r>
            <a:r>
              <a:rPr lang="en-US" sz="2000" b="0" dirty="0" smtClean="0"/>
              <a:t>(2 of 4)</a:t>
            </a:r>
            <a:endParaRPr lang="en-US" sz="2000" b="0" dirty="0">
              <a:latin typeface="Times New Roman" panose="02020603050405020304" pitchFamily="18" charset="0"/>
            </a:endParaRPr>
          </a:p>
        </p:txBody>
      </p:sp>
      <p:pic>
        <p:nvPicPr>
          <p:cNvPr id="7" name="Picture 6" descr="The code continues. Line 11, indented twice. forward slash forward slash sets average data member if student Average is valid. Line 12, indented twice. set Average left parenthesis student Average right parenthesis semicolon. Line 13, indented once. right brace. Line 14. Blank. Line 15, indented once. forward slash forward slash sets the Student single quote s name. Line 16, indented once. void set Name left parenthesis s t d colon colon string student Name right parenthesis left brace. Line 17, indented twice. name equals student Name semicolon. Line 18, indented once. right brace. Line 19. Blank. Line 20, indented once. forward slash forward slash retrieves the Student single quote s name. Line 21, indented once. s t d colon colon string get Name left parenthesis right parenthesis c o n s t left brace. Line 22, indented twice. return name semicolon. Line 23, indented once. right brace. Line 24. Blank. Line 25, indented once. forward slash forward slash sets the Student single quote s average. Line 26, indented once. void set Average left parenthesis i n t student Average right parenthesis left brace. Line 27, indented twice. forward slash forward slash validate that student Average is right angle bracket 0 and left angle bracket equals 100 semicolon otherwise comma. Line 28, indented twice. forward slash forward slash keep data member average single quote s current value. Line 29, indented twice. if left parenthesis Student Average greater than sign 0 right parenthesis left brace. Line 30, indented 3 times. if left parenthesis Student Average less than sign equals 100 right parenthesis left brace. Line 31, indented 4 times. average equals Student Average semicolon forward slash forward slash assign to data member. Line 32, indented 3 times. right brace. Line 33, indented twice. right brace. Lines 29 to 33 are highlighted. Line 34, indented once. right brace. Line 35.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766" y="1523450"/>
            <a:ext cx="6650469" cy="4146378"/>
          </a:xfrm>
          <a:prstGeom prst="rect">
            <a:avLst/>
          </a:prstGeom>
        </p:spPr>
      </p:pic>
    </p:spTree>
    <p:extLst>
      <p:ext uri="{BB962C8B-B14F-4D97-AF65-F5344CB8AC3E}">
        <p14:creationId xmlns:p14="http://schemas.microsoft.com/office/powerpoint/2010/main" val="38876507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tIns="91425" anchor="b">
            <a:spAutoFit/>
          </a:bodyPr>
          <a:lstStyle/>
          <a:p>
            <a:r>
              <a:rPr lang="en-IN" dirty="0"/>
              <a:t>Figure 4.6 </a:t>
            </a:r>
            <a:r>
              <a:rPr lang="en-IN" dirty="0">
                <a:latin typeface="Consolas" panose="020B0609020204030204" pitchFamily="49" charset="0"/>
              </a:rPr>
              <a:t>Student</a:t>
            </a:r>
            <a:r>
              <a:rPr lang="en-IN" dirty="0"/>
              <a:t> Class That Stores a Student Name and </a:t>
            </a:r>
            <a:r>
              <a:rPr lang="en-IN" dirty="0" smtClean="0"/>
              <a:t>Average </a:t>
            </a:r>
            <a:r>
              <a:rPr lang="en-US" sz="2000" b="0" dirty="0" smtClean="0"/>
              <a:t>(3 of 4)</a:t>
            </a:r>
            <a:endParaRPr lang="en-US" sz="2000" b="0" dirty="0">
              <a:latin typeface="Times New Roman" panose="02020603050405020304" pitchFamily="18" charset="0"/>
            </a:endParaRPr>
          </a:p>
        </p:txBody>
      </p:sp>
      <p:pic>
        <p:nvPicPr>
          <p:cNvPr id="3" name="Picture 2" descr="The code continues. Line 36, indented once. forward slash forward slash retrieves the Student single quote s average. Line 37, indented once. i n t get Average left parenthesis right parenthesis c o n s t left brace. Line 38, indented twice. return average semicolon. Line 39, indented once. right brace. Line 40. Blank. Line 41, indented once. forward slash forward slash determines and returns the Student single quote s letter grade. Line 42, indented once. s t d colon colon string get Letter Grade left parenthesis right parenthesis c o n s t left brace. Line 43, indented twice. forward slash forward slash initialized to empty string by class string single quote s constructor. Line 44, indented twice. s t d colon colon string letter Grade semicolon. Line 45. Blank. Line 46, indented twice. if left parenthesis average greater than sign equals 90 right parenthesis left brace. Line 47, indented 3 times. letter Grade equals double quote A double quote semicolon. Line 48, indented twice. right brace. Line 49, indented twice. else if left parenthesis average greater than sign equals 80 right parenthesis left brace. Line 50, indented 3 times. letter Grade equals double quote B double quote semicolon. Line 51, indented twice. right brace. Line 52, indented twice. else if left parenthesis average greater than sign equals 70 right parenthesis left brace. Line 53, indented 3 times. letter Grade equals double quote C double quote semicolon. Line 54, indented twice. right brace. Line 55, indented twice. else if left parenthesis average greater than sign equals 60 right parenthesis left brace. Line 56, indented 3 times. letter Grade equals double quote D double quote semicolon. Line 57, indented twice. right brace. Line 58, indented twice. else left brace. Line 59, indented 3 times. letter Grade equals double quote F double quote semicolon. Line 60, indented twice. right brace. Lines 46 to 60 are highlighted. Line 61. Blank. Line 62, indented twice. return letter Grade semicolon. Line 63, indented on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008" y="1642488"/>
            <a:ext cx="5467984" cy="4426465"/>
          </a:xfrm>
          <a:prstGeom prst="rect">
            <a:avLst/>
          </a:prstGeom>
        </p:spPr>
      </p:pic>
    </p:spTree>
    <p:extLst>
      <p:ext uri="{BB962C8B-B14F-4D97-AF65-F5344CB8AC3E}">
        <p14:creationId xmlns:p14="http://schemas.microsoft.com/office/powerpoint/2010/main" val="18252233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tIns="91425" anchor="b">
            <a:spAutoFit/>
          </a:bodyPr>
          <a:lstStyle/>
          <a:p>
            <a:r>
              <a:rPr lang="en-IN" dirty="0"/>
              <a:t>Figure 4.6 </a:t>
            </a:r>
            <a:r>
              <a:rPr lang="en-IN" dirty="0">
                <a:latin typeface="Consolas" panose="020B0609020204030204" pitchFamily="49" charset="0"/>
              </a:rPr>
              <a:t>Student</a:t>
            </a:r>
            <a:r>
              <a:rPr lang="en-IN" dirty="0"/>
              <a:t> Class That Stores a Student Name and </a:t>
            </a:r>
            <a:r>
              <a:rPr lang="en-IN" dirty="0" smtClean="0"/>
              <a:t>Average </a:t>
            </a:r>
            <a:r>
              <a:rPr lang="en-US" sz="2000" b="0" dirty="0" smtClean="0"/>
              <a:t>(4 of 4)</a:t>
            </a:r>
            <a:endParaRPr lang="en-US" sz="2000" b="0" dirty="0">
              <a:latin typeface="Times New Roman" panose="02020603050405020304" pitchFamily="18" charset="0"/>
            </a:endParaRPr>
          </a:p>
        </p:txBody>
      </p:sp>
      <p:pic>
        <p:nvPicPr>
          <p:cNvPr id="3" name="Picture 2" descr="The code continues. Line 64. private colon. Line 65, indented once. s t d colon colon string name semicolon. Line 66, indented once. i n t average left brace 0 right brace semicolon forward slash forward slash initialize average to 0. Line 67. right brace forward slash forward slash end class Student."/>
          <p:cNvPicPr>
            <a:picLocks noChangeAspect="1"/>
          </p:cNvPicPr>
          <p:nvPr/>
        </p:nvPicPr>
        <p:blipFill>
          <a:blip r:embed="rId2"/>
          <a:stretch>
            <a:fillRect/>
          </a:stretch>
        </p:blipFill>
        <p:spPr>
          <a:xfrm>
            <a:off x="875472" y="2288866"/>
            <a:ext cx="7393056" cy="1015916"/>
          </a:xfrm>
          <a:prstGeom prst="rect">
            <a:avLst/>
          </a:prstGeom>
        </p:spPr>
      </p:pic>
    </p:spTree>
    <p:extLst>
      <p:ext uri="{BB962C8B-B14F-4D97-AF65-F5344CB8AC3E}">
        <p14:creationId xmlns:p14="http://schemas.microsoft.com/office/powerpoint/2010/main" val="248768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 </a:t>
            </a:r>
            <a:r>
              <a:rPr lang="en-US" sz="2000" b="0" dirty="0" smtClean="0"/>
              <a:t>(3 of 6)</a:t>
            </a:r>
            <a:endParaRPr lang="en-US" sz="2000" b="0" dirty="0"/>
          </a:p>
        </p:txBody>
      </p:sp>
      <p:sp>
        <p:nvSpPr>
          <p:cNvPr id="5" name="Text Placeholder 4"/>
          <p:cNvSpPr>
            <a:spLocks noGrp="1"/>
          </p:cNvSpPr>
          <p:nvPr>
            <p:ph type="body" idx="1"/>
          </p:nvPr>
        </p:nvSpPr>
        <p:spPr/>
        <p:txBody>
          <a:bodyPr/>
          <a:lstStyle/>
          <a:p>
            <a:pPr marL="0" indent="0">
              <a:buNone/>
            </a:pPr>
            <a:r>
              <a:rPr lang="en-US" sz="2400" b="1" dirty="0" smtClean="0">
                <a:solidFill>
                  <a:schemeClr val="tx2"/>
                </a:solidFill>
                <a:latin typeface="+mn-lt"/>
              </a:rPr>
              <a:t>4.9</a:t>
            </a:r>
            <a:r>
              <a:rPr lang="en-US" sz="2400" b="1" dirty="0" smtClean="0">
                <a:latin typeface="+mn-lt"/>
              </a:rPr>
              <a:t> </a:t>
            </a:r>
            <a:r>
              <a:rPr lang="en-US" sz="2400" dirty="0">
                <a:latin typeface="+mn-lt"/>
              </a:rPr>
              <a:t>Formulating Algorithms: </a:t>
            </a:r>
            <a:r>
              <a:rPr lang="en-US" sz="2400" dirty="0" smtClean="0">
                <a:latin typeface="+mn-lt"/>
              </a:rPr>
              <a:t>Counter- Controlled </a:t>
            </a:r>
            <a:r>
              <a:rPr lang="en-US" sz="2400" dirty="0">
                <a:latin typeface="+mn-lt"/>
              </a:rPr>
              <a:t>Iteration</a:t>
            </a:r>
          </a:p>
          <a:p>
            <a:pPr marL="741600" lvl="1" indent="-284400">
              <a:buNone/>
            </a:pPr>
            <a:r>
              <a:rPr lang="en-US" sz="2400" dirty="0">
                <a:solidFill>
                  <a:schemeClr val="tx2"/>
                </a:solidFill>
                <a:latin typeface="+mn-lt"/>
              </a:rPr>
              <a:t>4.9.1</a:t>
            </a:r>
            <a:r>
              <a:rPr lang="en-US" sz="2400" dirty="0">
                <a:latin typeface="+mn-lt"/>
              </a:rPr>
              <a:t> Pseudocode Algorithm with </a:t>
            </a:r>
            <a:r>
              <a:rPr lang="en-US" sz="2400" dirty="0" smtClean="0">
                <a:latin typeface="+mn-lt"/>
              </a:rPr>
              <a:t>Counter- Controlled Iteration</a:t>
            </a:r>
          </a:p>
          <a:p>
            <a:pPr marL="741600" lvl="1" indent="-284400">
              <a:buNone/>
            </a:pPr>
            <a:r>
              <a:rPr lang="en-US" sz="2400" dirty="0">
                <a:solidFill>
                  <a:schemeClr val="tx2"/>
                </a:solidFill>
                <a:latin typeface="+mn-lt"/>
              </a:rPr>
              <a:t>4.9.2</a:t>
            </a:r>
            <a:r>
              <a:rPr lang="en-US" sz="2400" dirty="0">
                <a:latin typeface="+mn-lt"/>
              </a:rPr>
              <a:t> Implementing Counter-Controlled Iteration</a:t>
            </a:r>
          </a:p>
          <a:p>
            <a:pPr marL="741600" lvl="1" indent="-284400">
              <a:buNone/>
            </a:pPr>
            <a:r>
              <a:rPr lang="en-US" sz="2400" dirty="0">
                <a:solidFill>
                  <a:schemeClr val="tx2"/>
                </a:solidFill>
                <a:latin typeface="+mn-lt"/>
              </a:rPr>
              <a:t>4.9.3</a:t>
            </a:r>
            <a:r>
              <a:rPr lang="en-US" sz="2400" dirty="0">
                <a:latin typeface="+mn-lt"/>
              </a:rPr>
              <a:t> Notes on Integer Division and Truncation</a:t>
            </a:r>
          </a:p>
          <a:p>
            <a:pPr marL="741600" lvl="1" indent="-284400">
              <a:buNone/>
            </a:pPr>
            <a:r>
              <a:rPr lang="en-US" sz="2400" dirty="0">
                <a:solidFill>
                  <a:schemeClr val="tx2"/>
                </a:solidFill>
                <a:latin typeface="+mn-lt"/>
              </a:rPr>
              <a:t>4.9.4</a:t>
            </a:r>
            <a:r>
              <a:rPr lang="en-US" sz="2400" dirty="0">
                <a:latin typeface="+mn-lt"/>
              </a:rPr>
              <a:t> Arithmetic Overflow</a:t>
            </a:r>
          </a:p>
          <a:p>
            <a:pPr marL="741600" lvl="1" indent="-284400">
              <a:buNone/>
            </a:pPr>
            <a:r>
              <a:rPr lang="en-US" sz="2400" dirty="0">
                <a:solidFill>
                  <a:schemeClr val="tx2"/>
                </a:solidFill>
                <a:latin typeface="+mn-lt"/>
              </a:rPr>
              <a:t>4.9.5 </a:t>
            </a:r>
            <a:r>
              <a:rPr lang="en-US" sz="2400" dirty="0">
                <a:latin typeface="+mn-lt"/>
              </a:rPr>
              <a:t>Input </a:t>
            </a:r>
            <a:r>
              <a:rPr lang="en-US" sz="2400" dirty="0" smtClean="0">
                <a:latin typeface="+mn-lt"/>
              </a:rPr>
              <a:t>Validation</a:t>
            </a:r>
            <a:endParaRPr lang="en-US" sz="2400" dirty="0">
              <a:latin typeface="+mn-lt"/>
            </a:endParaRPr>
          </a:p>
        </p:txBody>
      </p:sp>
    </p:spTree>
    <p:extLst>
      <p:ext uri="{BB962C8B-B14F-4D97-AF65-F5344CB8AC3E}">
        <p14:creationId xmlns:p14="http://schemas.microsoft.com/office/powerpoint/2010/main" val="2279686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427720" cy="1066799"/>
          </a:xfrm>
        </p:spPr>
        <p:txBody>
          <a:bodyPr anchor="b"/>
          <a:lstStyle/>
          <a:p>
            <a:r>
              <a:rPr lang="en-IN" dirty="0"/>
              <a:t>Figure 4.7 Create and Test </a:t>
            </a:r>
            <a:r>
              <a:rPr lang="en-IN" dirty="0">
                <a:latin typeface="Consolas" panose="020B0609020204030204" pitchFamily="49" charset="0"/>
              </a:rPr>
              <a:t>Student</a:t>
            </a:r>
            <a:r>
              <a:rPr lang="en-IN" dirty="0"/>
              <a:t> Objects</a:t>
            </a:r>
            <a:endParaRPr lang="en-US" dirty="0"/>
          </a:p>
        </p:txBody>
      </p:sp>
      <p:pic>
        <p:nvPicPr>
          <p:cNvPr id="4" name="Picture 3" descr="Computer code and output. The computer code has 17 lines. The lines read as follows. Line 1. forward slash forward slash F i g period 4 period 7 colon Student Test period c p p. Line 2. forward slash forward slash Create and test Student objects period. Line 3. hash include left angle bracket i o stream right angle bracket. Line 4. hash include double quote Student period h double quote. Line 5. using namespace s t d semicolon. Line 6. Blank. Line 7. i n t main left parenthesis right parenthesis left brace. Line 8, indented once. Student account 1 left brace double quote Jane Green double quote comma 93 right brace semicolon. Line 9, indented once. Student account 2 left brace double quote John Blue double quote comma 72 right brace semicolon. Line 10. Blank. Line 11, indented once. c out left angle bracket left angle bracket account 1 period get Name left parenthesis right parenthesis left angle bracket left angle bracket double quote single quote s letter grade equivalent of double quote. Line 12, indented twice. left angle bracket left angle bracket account 1 period get Average left parenthesis right parenthesis left angle bracket left angle bracket double quote is colon double quote. Line 13, indented twice. left angle bracket left angle bracket account 1 period get Letter Grade left parenthesis right parenthesis left angle bracket left angle bracket double quote back slash n double quote semicolon. The words, account 1 period get Letter Grade left parenthesis right parenthesis is highlighted. Line 14, indented once. c out left angle bracket left angle bracket account 2 period get Name left parenthesis right parenthesis left angle bracket left angle bracket double quote single quote s letter grade equivalent of double quote. Line 15, indented twice. left angle bracket left angle bracket account 2 period get Average left parenthesis right parenthesis left angle bracket left angle bracket double quote is colon double quote. Line 16, indented twice. left angle bracket left angle bracket account 2 period get Letter Grade left parenthesis right parenthesis left angle bracket left angle bracket end l semicolon. The words, account 2 period get Letter Grade left parenthesis right parenthesis is highlighted. Line 17. right brace. The computer code output has 2 lines. The lines read as follows. Line 1. Jane Green single quote s letter grade equivalent of 93 is colon A. Line 2. John Blue single quote s letter grade equivalent of 72 is colon C."/>
          <p:cNvPicPr>
            <a:picLocks noChangeAspect="1"/>
          </p:cNvPicPr>
          <p:nvPr/>
        </p:nvPicPr>
        <p:blipFill>
          <a:blip r:embed="rId2"/>
          <a:stretch>
            <a:fillRect/>
          </a:stretch>
        </p:blipFill>
        <p:spPr>
          <a:xfrm>
            <a:off x="1068170" y="1827083"/>
            <a:ext cx="7205780" cy="4068568"/>
          </a:xfrm>
          <a:prstGeom prst="rect">
            <a:avLst/>
          </a:prstGeom>
        </p:spPr>
      </p:pic>
    </p:spTree>
    <p:extLst>
      <p:ext uri="{BB962C8B-B14F-4D97-AF65-F5344CB8AC3E}">
        <p14:creationId xmlns:p14="http://schemas.microsoft.com/office/powerpoint/2010/main" val="41898863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solidFill>
                  <a:schemeClr val="tx2"/>
                </a:solidFill>
                <a:latin typeface="Times New Roman" panose="02020603050405020304" pitchFamily="18" charset="0"/>
                <a:ea typeface="+mj-ea"/>
                <a:cs typeface="+mj-cs"/>
              </a:rPr>
              <a:t>4.8 </a:t>
            </a:r>
            <a:r>
              <a:rPr lang="en-US" dirty="0">
                <a:solidFill>
                  <a:schemeClr val="tx2"/>
                </a:solidFill>
                <a:latin typeface="Consolas" panose="020B0609020204030204" pitchFamily="49" charset="0"/>
              </a:rPr>
              <a:t>w</a:t>
            </a:r>
            <a:r>
              <a:rPr lang="en-US" kern="1200" dirty="0" smtClean="0">
                <a:solidFill>
                  <a:schemeClr val="tx2"/>
                </a:solidFill>
                <a:latin typeface="Consolas" panose="020B0609020204030204" pitchFamily="49" charset="0"/>
                <a:ea typeface="+mj-ea"/>
                <a:cs typeface="+mj-cs"/>
              </a:rPr>
              <a:t>hile</a:t>
            </a:r>
            <a:r>
              <a:rPr lang="en-US" kern="1200" dirty="0" smtClean="0">
                <a:solidFill>
                  <a:schemeClr val="tx2"/>
                </a:solidFill>
                <a:latin typeface="Times New Roman" panose="02020603050405020304" pitchFamily="18" charset="0"/>
                <a:ea typeface="+mj-ea"/>
                <a:cs typeface="+mj-cs"/>
              </a:rPr>
              <a:t> Iteration Statement </a:t>
            </a:r>
            <a:r>
              <a:rPr lang="en-US" sz="2000" b="0" kern="1200" dirty="0" smtClean="0">
                <a:solidFill>
                  <a:schemeClr val="tx2"/>
                </a:solidFill>
                <a:latin typeface="Times New Roman" panose="02020603050405020304" pitchFamily="18" charset="0"/>
                <a:ea typeface="+mj-ea"/>
                <a:cs typeface="+mj-cs"/>
              </a:rPr>
              <a:t>(1 of 4)</a:t>
            </a:r>
            <a:endParaRPr lang="en-US" sz="2000" b="0" kern="1200" dirty="0">
              <a:solidFill>
                <a:schemeClr val="tx2"/>
              </a:solidFill>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0796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000" kern="1200" dirty="0">
                <a:solidFill>
                  <a:srgbClr val="000000"/>
                </a:solidFill>
                <a:latin typeface="Arial (Body)"/>
                <a:ea typeface="+mn-ea"/>
                <a:cs typeface="+mn-cs"/>
              </a:rPr>
              <a:t>An iteration </a:t>
            </a:r>
            <a:r>
              <a:rPr lang="en-US" altLang="en-US" sz="2000" b="1" kern="1200" dirty="0">
                <a:solidFill>
                  <a:srgbClr val="000000"/>
                </a:solidFill>
                <a:latin typeface="Arial (Body)"/>
                <a:ea typeface="+mn-ea"/>
                <a:cs typeface="+mn-cs"/>
              </a:rPr>
              <a:t>statement </a:t>
            </a:r>
            <a:r>
              <a:rPr lang="en-US" altLang="en-US" sz="2000" kern="1200" dirty="0">
                <a:solidFill>
                  <a:srgbClr val="000000"/>
                </a:solidFill>
                <a:latin typeface="Arial (Body)"/>
                <a:ea typeface="+mn-ea"/>
                <a:cs typeface="+mn-cs"/>
              </a:rPr>
              <a:t>(also called a </a:t>
            </a:r>
            <a:r>
              <a:rPr lang="en-US" altLang="en-US" sz="2000" b="1" kern="1200" dirty="0">
                <a:solidFill>
                  <a:srgbClr val="000000"/>
                </a:solidFill>
                <a:latin typeface="Arial (Body)"/>
                <a:ea typeface="+mn-ea"/>
                <a:cs typeface="+mn-cs"/>
              </a:rPr>
              <a:t>looping statement </a:t>
            </a:r>
            <a:r>
              <a:rPr lang="en-US" altLang="en-US" sz="2000" kern="1200" dirty="0">
                <a:solidFill>
                  <a:srgbClr val="000000"/>
                </a:solidFill>
                <a:latin typeface="Arial (Body)"/>
                <a:ea typeface="+mn-ea"/>
                <a:cs typeface="+mn-cs"/>
              </a:rPr>
              <a:t>or a </a:t>
            </a:r>
            <a:r>
              <a:rPr lang="en-US" altLang="en-US" sz="2000" b="1" kern="1200" dirty="0">
                <a:solidFill>
                  <a:srgbClr val="000000"/>
                </a:solidFill>
                <a:latin typeface="Arial (Body)"/>
                <a:ea typeface="+mn-ea"/>
                <a:cs typeface="+mn-cs"/>
              </a:rPr>
              <a:t>loop</a:t>
            </a:r>
            <a:r>
              <a:rPr lang="en-US" altLang="en-US" sz="2000" kern="1200" dirty="0">
                <a:solidFill>
                  <a:srgbClr val="000000"/>
                </a:solidFill>
                <a:latin typeface="Arial (Body)"/>
                <a:ea typeface="+mn-ea"/>
                <a:cs typeface="+mn-cs"/>
              </a:rPr>
              <a:t>) allows you to specify that a program should repeat an action while some condition remains true</a:t>
            </a:r>
            <a:r>
              <a:rPr lang="en-US" altLang="en-US" sz="2000" kern="1200" dirty="0" smtClean="0">
                <a:solidFill>
                  <a:srgbClr val="000000"/>
                </a:solidFill>
                <a:latin typeface="Arial (Body)"/>
                <a:ea typeface="+mn-ea"/>
                <a:cs typeface="+mn-cs"/>
              </a:rPr>
              <a:t>.</a:t>
            </a:r>
            <a:endParaRPr lang="en-US" altLang="en-US" sz="20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647206"/>
            <a:ext cx="8229600" cy="3585954"/>
          </a:xfrm>
        </p:spPr>
        <p:txBody>
          <a:bodyPr/>
          <a:lstStyle/>
          <a:p>
            <a:pPr marL="1371600" lvl="3" indent="-473075" fontAlgn="base">
              <a:spcAft>
                <a:spcPct val="0"/>
              </a:spcAft>
              <a:buNone/>
            </a:pPr>
            <a:r>
              <a:rPr lang="en-US" altLang="en-US" sz="2000" b="1" kern="1200" dirty="0">
                <a:solidFill>
                  <a:srgbClr val="000000"/>
                </a:solidFill>
                <a:latin typeface="Arial (Body)"/>
              </a:rPr>
              <a:t>While there are more items on my shopping list</a:t>
            </a:r>
            <a:r>
              <a:rPr lang="en-US" altLang="en-US" sz="2000" i="1" kern="1200" dirty="0">
                <a:solidFill>
                  <a:srgbClr val="000000"/>
                </a:solidFill>
                <a:latin typeface="Arial (Body)"/>
              </a:rPr>
              <a:t/>
            </a:r>
            <a:br>
              <a:rPr lang="en-US" altLang="en-US" sz="2000" i="1" kern="1200" dirty="0">
                <a:solidFill>
                  <a:srgbClr val="000000"/>
                </a:solidFill>
                <a:latin typeface="Arial (Body)"/>
              </a:rPr>
            </a:br>
            <a:r>
              <a:rPr lang="en-US" altLang="en-US" sz="2000" b="1" kern="1200" dirty="0">
                <a:solidFill>
                  <a:srgbClr val="000000"/>
                </a:solidFill>
                <a:latin typeface="Arial (Body)"/>
              </a:rPr>
              <a:t>Purchase next item and cross it off my list</a:t>
            </a:r>
          </a:p>
          <a:p>
            <a:pPr marL="255651" lvl="0" indent="-255651" fontAlgn="base">
              <a:spcAft>
                <a:spcPct val="0"/>
              </a:spcAft>
              <a:buFont typeface="Arial" panose="020B0604020202020204" pitchFamily="34" charset="0"/>
              <a:buChar char="•"/>
            </a:pPr>
            <a:r>
              <a:rPr lang="en-US" altLang="en-US" sz="2000" kern="1200" dirty="0">
                <a:solidFill>
                  <a:srgbClr val="000000"/>
                </a:solidFill>
                <a:latin typeface="Arial (Body)"/>
              </a:rPr>
              <a:t>“There are more items on my shopping list” is true or false.</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rPr>
              <a:t>If true, “Purchase next item and cross it off my list” is performed.</a:t>
            </a:r>
          </a:p>
          <a:p>
            <a:pPr lvl="2" fontAlgn="base">
              <a:spcAft>
                <a:spcPct val="0"/>
              </a:spcAft>
            </a:pPr>
            <a:r>
              <a:rPr lang="en-US" altLang="en-US" sz="2000" kern="1200" dirty="0">
                <a:solidFill>
                  <a:srgbClr val="000000"/>
                </a:solidFill>
                <a:latin typeface="Arial (Body)"/>
              </a:rPr>
              <a:t>Performed repeatedly while the condition remains true.</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rPr>
              <a:t>The statement contained in the </a:t>
            </a:r>
            <a:r>
              <a:rPr lang="en-US" altLang="en-US" sz="2000" b="1" kern="1200" dirty="0">
                <a:solidFill>
                  <a:srgbClr val="000000"/>
                </a:solidFill>
                <a:latin typeface="Arial (Body)"/>
              </a:rPr>
              <a:t>While </a:t>
            </a:r>
            <a:r>
              <a:rPr lang="en-US" altLang="en-US" sz="2000" kern="1200" dirty="0">
                <a:solidFill>
                  <a:srgbClr val="000000"/>
                </a:solidFill>
                <a:latin typeface="Arial (Body)"/>
              </a:rPr>
              <a:t>iteration statement constitutes the body of the </a:t>
            </a:r>
            <a:r>
              <a:rPr lang="en-US" altLang="en-US" sz="2000" b="1" kern="1200" dirty="0">
                <a:solidFill>
                  <a:srgbClr val="000000"/>
                </a:solidFill>
                <a:latin typeface="Arial (Body)"/>
              </a:rPr>
              <a:t>While</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rPr>
              <a:t>Eventually, the condition will become false, the iteration will terminate, and the first pseudocode statement after the iteration statement will execute</a:t>
            </a:r>
            <a:r>
              <a:rPr lang="en-US" altLang="en-US" sz="2000" kern="1200" dirty="0" smtClean="0">
                <a:solidFill>
                  <a:srgbClr val="000000"/>
                </a:solidFill>
                <a:latin typeface="Arial (Body)"/>
              </a:rPr>
              <a:t>.</a:t>
            </a:r>
            <a:endParaRPr lang="en-US" altLang="en-US" kern="1200" dirty="0">
              <a:solidFill>
                <a:srgbClr val="000000"/>
              </a:solidFill>
              <a:latin typeface="Arial (Body)"/>
            </a:endParaRPr>
          </a:p>
        </p:txBody>
      </p:sp>
    </p:spTree>
    <p:extLst>
      <p:ext uri="{BB962C8B-B14F-4D97-AF65-F5344CB8AC3E}">
        <p14:creationId xmlns:p14="http://schemas.microsoft.com/office/powerpoint/2010/main" val="4293795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4.8 </a:t>
            </a:r>
            <a:r>
              <a:rPr lang="en-US" kern="1200" dirty="0" smtClean="0">
                <a:latin typeface="Consolas" panose="020B0609020204030204" pitchFamily="49" charset="0"/>
                <a:ea typeface="+mj-ea"/>
                <a:cs typeface="+mj-cs"/>
              </a:rPr>
              <a:t>while</a:t>
            </a:r>
            <a:r>
              <a:rPr lang="en-US" kern="1200" dirty="0" smtClean="0">
                <a:latin typeface="Times New Roman" panose="02020603050405020304" pitchFamily="18" charset="0"/>
                <a:ea typeface="+mj-ea"/>
                <a:cs typeface="+mj-cs"/>
              </a:rPr>
              <a:t> Iteration Statement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661963"/>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Consider a program segment that finds the first power of 3 larger than 100. When the following </a:t>
            </a:r>
            <a:r>
              <a:rPr lang="en-US" altLang="en-US" sz="2400" kern="1200" dirty="0">
                <a:solidFill>
                  <a:srgbClr val="000000"/>
                </a:solidFill>
                <a:latin typeface="Consolas" panose="020B0609020204030204" pitchFamily="49" charset="0"/>
                <a:ea typeface="+mn-ea"/>
                <a:cs typeface="+mn-cs"/>
              </a:rPr>
              <a:t>while</a:t>
            </a:r>
            <a:r>
              <a:rPr lang="en-US" altLang="en-US" sz="2400" kern="1200" dirty="0">
                <a:solidFill>
                  <a:srgbClr val="000000"/>
                </a:solidFill>
                <a:latin typeface="Arial (Body)"/>
                <a:ea typeface="+mn-ea"/>
                <a:cs typeface="+mn-cs"/>
              </a:rPr>
              <a:t> iteration statement finishes executing,</a:t>
            </a:r>
            <a:r>
              <a:rPr lang="en-US" altLang="en-US" sz="2400" b="1" kern="1200" dirty="0">
                <a:solidFill>
                  <a:srgbClr val="000000"/>
                </a:solidFill>
                <a:latin typeface="Arial (Body)"/>
                <a:ea typeface="+mn-ea"/>
                <a:cs typeface="+mn-cs"/>
              </a:rPr>
              <a:t> </a:t>
            </a:r>
            <a:r>
              <a:rPr lang="en-US" altLang="en-US" sz="2400" kern="1200" dirty="0">
                <a:solidFill>
                  <a:srgbClr val="000000"/>
                </a:solidFill>
                <a:latin typeface="Consolas" panose="020B0609020204030204" pitchFamily="49" charset="0"/>
                <a:ea typeface="+mn-ea"/>
                <a:cs typeface="+mn-cs"/>
              </a:rPr>
              <a:t>product</a:t>
            </a:r>
            <a:r>
              <a:rPr lang="en-US" alt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contains the result</a:t>
            </a:r>
            <a:r>
              <a:rPr lang="en-US" altLang="en-US" sz="2400" kern="1200" dirty="0" smtClean="0">
                <a:solidFill>
                  <a:srgbClr val="000000"/>
                </a:solidFill>
                <a:latin typeface="Arial (Body)"/>
                <a:ea typeface="+mn-ea"/>
                <a:cs typeface="+mn-cs"/>
              </a:rPr>
              <a:t>:</a:t>
            </a:r>
          </a:p>
        </p:txBody>
      </p:sp>
      <p:pic>
        <p:nvPicPr>
          <p:cNvPr id="4" name="Picture 3" descr="Computer code has 4 lines. The lines read as follows. Line 1. i n t product left brace 3 right brace semicolon. Line 2. while left parenthesis product less than sign equals 100 right parenthesis left brace. Line 3, indented once. product equals 3 asterisk product semicolon. Line 4. right brace."/>
          <p:cNvPicPr>
            <a:picLocks noChangeAspect="1"/>
          </p:cNvPicPr>
          <p:nvPr/>
        </p:nvPicPr>
        <p:blipFill>
          <a:blip r:embed="rId2"/>
          <a:stretch>
            <a:fillRect/>
          </a:stretch>
        </p:blipFill>
        <p:spPr>
          <a:xfrm>
            <a:off x="935563" y="3385040"/>
            <a:ext cx="3981033" cy="1853345"/>
          </a:xfrm>
          <a:prstGeom prst="rect">
            <a:avLst/>
          </a:prstGeom>
        </p:spPr>
      </p:pic>
    </p:spTree>
    <p:extLst>
      <p:ext uri="{BB962C8B-B14F-4D97-AF65-F5344CB8AC3E}">
        <p14:creationId xmlns:p14="http://schemas.microsoft.com/office/powerpoint/2010/main" val="28913336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Common Programming Error </a:t>
            </a:r>
            <a:r>
              <a:rPr lang="en-US" dirty="0" smtClean="0"/>
              <a:t>4.2</a:t>
            </a:r>
            <a:endParaRPr lang="en-US" dirty="0"/>
          </a:p>
        </p:txBody>
      </p:sp>
      <p:sp>
        <p:nvSpPr>
          <p:cNvPr id="7" name="Text Placeholder 6"/>
          <p:cNvSpPr>
            <a:spLocks noGrp="1"/>
          </p:cNvSpPr>
          <p:nvPr>
            <p:ph type="body" idx="1"/>
          </p:nvPr>
        </p:nvSpPr>
        <p:spPr/>
        <p:txBody>
          <a:bodyPr/>
          <a:lstStyle/>
          <a:p>
            <a:pPr marL="0" indent="0">
              <a:buNone/>
            </a:pPr>
            <a:r>
              <a:rPr lang="en-US" sz="2400" dirty="0" smtClean="0">
                <a:latin typeface="+mn-lt"/>
              </a:rPr>
              <a:t>Not </a:t>
            </a:r>
            <a:r>
              <a:rPr lang="en-US" sz="2400" dirty="0">
                <a:latin typeface="+mn-lt"/>
              </a:rPr>
              <a:t>providing in the body of a </a:t>
            </a:r>
            <a:r>
              <a:rPr lang="en-US" sz="2400" dirty="0">
                <a:latin typeface="Consolas" panose="020B0609020204030204" pitchFamily="49" charset="0"/>
              </a:rPr>
              <a:t>while</a:t>
            </a:r>
            <a:r>
              <a:rPr lang="en-US" sz="2400" dirty="0">
                <a:latin typeface="+mn-lt"/>
              </a:rPr>
              <a:t> statement an action that eventually causes the </a:t>
            </a:r>
            <a:r>
              <a:rPr lang="en-US" sz="2400" dirty="0" smtClean="0">
                <a:latin typeface="+mn-lt"/>
              </a:rPr>
              <a:t>condition in </a:t>
            </a:r>
            <a:r>
              <a:rPr lang="en-US" sz="2400" dirty="0">
                <a:latin typeface="+mn-lt"/>
              </a:rPr>
              <a:t>the </a:t>
            </a:r>
            <a:r>
              <a:rPr lang="en-US" sz="2400" dirty="0">
                <a:latin typeface="Consolas" panose="020B0609020204030204" pitchFamily="49" charset="0"/>
              </a:rPr>
              <a:t>while </a:t>
            </a:r>
            <a:r>
              <a:rPr lang="en-US" sz="2400" dirty="0">
                <a:latin typeface="+mn-lt"/>
              </a:rPr>
              <a:t>to become false results in a logic error called an </a:t>
            </a:r>
            <a:r>
              <a:rPr lang="en-US" sz="2400" b="1" dirty="0">
                <a:latin typeface="+mn-lt"/>
              </a:rPr>
              <a:t>infinite loop </a:t>
            </a:r>
            <a:r>
              <a:rPr lang="en-US" sz="2400" dirty="0">
                <a:latin typeface="+mn-lt"/>
              </a:rPr>
              <a:t>(the </a:t>
            </a:r>
            <a:r>
              <a:rPr lang="en-US" sz="2400" dirty="0" smtClean="0">
                <a:latin typeface="+mn-lt"/>
              </a:rPr>
              <a:t>loop never </a:t>
            </a:r>
            <a:r>
              <a:rPr lang="en-US" sz="2400" dirty="0">
                <a:latin typeface="+mn-lt"/>
              </a:rPr>
              <a:t>terminates).</a:t>
            </a:r>
          </a:p>
        </p:txBody>
      </p:sp>
    </p:spTree>
    <p:extLst>
      <p:ext uri="{BB962C8B-B14F-4D97-AF65-F5344CB8AC3E}">
        <p14:creationId xmlns:p14="http://schemas.microsoft.com/office/powerpoint/2010/main" val="15437426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4.8 </a:t>
            </a:r>
            <a:r>
              <a:rPr lang="en-US" kern="1200" dirty="0" smtClean="0">
                <a:latin typeface="Consolas" panose="020B0609020204030204" pitchFamily="49" charset="0"/>
                <a:ea typeface="+mj-ea"/>
                <a:cs typeface="+mj-cs"/>
              </a:rPr>
              <a:t>while</a:t>
            </a:r>
            <a:r>
              <a:rPr lang="en-US" kern="1200" dirty="0" smtClean="0">
                <a:latin typeface="Times New Roman" panose="02020603050405020304" pitchFamily="18" charset="0"/>
                <a:ea typeface="+mj-ea"/>
                <a:cs typeface="+mj-cs"/>
              </a:rPr>
              <a:t> Iteration Statement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a:t>
            </a:r>
            <a:r>
              <a:rPr lang="en-US" altLang="en-US" sz="2400" kern="1200" dirty="0" smtClean="0">
                <a:solidFill>
                  <a:srgbClr val="000000"/>
                </a:solidFill>
                <a:latin typeface="Arial (Body)"/>
                <a:ea typeface="+mn-ea"/>
                <a:cs typeface="+mn-cs"/>
              </a:rPr>
              <a:t>U</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activity </a:t>
            </a:r>
            <a:r>
              <a:rPr lang="en-US" altLang="en-US" sz="2400" kern="1200" dirty="0">
                <a:solidFill>
                  <a:srgbClr val="000000"/>
                </a:solidFill>
                <a:latin typeface="Arial (Body)"/>
                <a:ea typeface="+mn-ea"/>
                <a:cs typeface="+mn-cs"/>
              </a:rPr>
              <a:t>diagram of </a:t>
            </a:r>
            <a:r>
              <a:rPr lang="en-US" altLang="en-US" sz="2400" kern="1200" dirty="0" smtClean="0">
                <a:solidFill>
                  <a:srgbClr val="000000"/>
                </a:solidFill>
                <a:latin typeface="Arial (Body)"/>
                <a:ea typeface="+mn-ea"/>
                <a:cs typeface="+mn-cs"/>
              </a:rPr>
              <a:t>Figure 4.8 </a:t>
            </a:r>
            <a:r>
              <a:rPr lang="en-US" altLang="en-US" sz="2400" kern="1200" dirty="0">
                <a:solidFill>
                  <a:srgbClr val="000000"/>
                </a:solidFill>
                <a:latin typeface="Arial (Body)"/>
                <a:ea typeface="+mn-ea"/>
                <a:cs typeface="+mn-cs"/>
              </a:rPr>
              <a:t>illustrates the flow of control that corresponds to the preceding </a:t>
            </a:r>
            <a:r>
              <a:rPr lang="en-US" altLang="en-US" sz="2400" kern="1200" dirty="0">
                <a:solidFill>
                  <a:srgbClr val="000000"/>
                </a:solidFill>
                <a:latin typeface="Consolas" panose="020B0609020204030204" pitchFamily="49" charset="0"/>
                <a:ea typeface="+mn-ea"/>
                <a:cs typeface="+mn-cs"/>
              </a:rPr>
              <a:t>while </a:t>
            </a:r>
            <a:r>
              <a:rPr lang="en-US" altLang="en-US" sz="2400" kern="1200" dirty="0">
                <a:solidFill>
                  <a:srgbClr val="000000"/>
                </a:solidFill>
                <a:latin typeface="Arial (Body)"/>
                <a:ea typeface="+mn-ea"/>
                <a:cs typeface="+mn-cs"/>
              </a:rPr>
              <a:t>statement.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Introduces the </a:t>
            </a:r>
            <a:r>
              <a:rPr lang="en-US" altLang="en-US" sz="2400" kern="1200" dirty="0" smtClean="0">
                <a:solidFill>
                  <a:srgbClr val="000000"/>
                </a:solidFill>
                <a:latin typeface="Arial (Body)"/>
                <a:ea typeface="+mn-ea"/>
                <a:cs typeface="+mn-cs"/>
              </a:rPr>
              <a:t>U</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 </a:t>
            </a:r>
            <a:r>
              <a:rPr lang="en-US" altLang="en-US" sz="2400" b="1" kern="1200" dirty="0" smtClean="0">
                <a:solidFill>
                  <a:srgbClr val="000000"/>
                </a:solidFill>
                <a:latin typeface="Arial (Body)"/>
                <a:ea typeface="+mn-ea"/>
                <a:cs typeface="+mn-cs"/>
              </a:rPr>
              <a:t>merge </a:t>
            </a:r>
            <a:r>
              <a:rPr lang="en-US" altLang="en-US" sz="2400" b="1" kern="1200" dirty="0">
                <a:solidFill>
                  <a:srgbClr val="000000"/>
                </a:solidFill>
                <a:latin typeface="Arial (Body)"/>
                <a:ea typeface="+mn-ea"/>
                <a:cs typeface="+mn-cs"/>
              </a:rPr>
              <a:t>symbol, </a:t>
            </a:r>
            <a:r>
              <a:rPr lang="en-US" altLang="en-US" sz="2400" kern="1200" dirty="0">
                <a:solidFill>
                  <a:srgbClr val="000000"/>
                </a:solidFill>
                <a:latin typeface="Arial (Body)"/>
                <a:ea typeface="+mn-ea"/>
                <a:cs typeface="+mn-cs"/>
              </a:rPr>
              <a:t>which joins two flows of activity into one flow of activity.</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a:t>
            </a:r>
            <a:r>
              <a:rPr lang="en-US" altLang="en-US" sz="2400" kern="1200" dirty="0" smtClean="0">
                <a:solidFill>
                  <a:srgbClr val="000000"/>
                </a:solidFill>
                <a:latin typeface="Arial (Body)"/>
                <a:ea typeface="+mn-ea"/>
                <a:cs typeface="+mn-cs"/>
              </a:rPr>
              <a:t>U</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represents </a:t>
            </a:r>
            <a:r>
              <a:rPr lang="en-US" altLang="en-US" sz="2400" kern="1200" dirty="0">
                <a:solidFill>
                  <a:srgbClr val="000000"/>
                </a:solidFill>
                <a:latin typeface="Arial (Body)"/>
                <a:ea typeface="+mn-ea"/>
                <a:cs typeface="+mn-cs"/>
              </a:rPr>
              <a:t>both the merge symbol and the decision symbol as diamonds.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merge symbol joins the transitions from the initial state and from the action state, so they both flow into the decision that determines whether the loop should begin (or continue) executing.</a:t>
            </a:r>
          </a:p>
        </p:txBody>
      </p:sp>
    </p:spTree>
    <p:extLst>
      <p:ext uri="{BB962C8B-B14F-4D97-AF65-F5344CB8AC3E}">
        <p14:creationId xmlns:p14="http://schemas.microsoft.com/office/powerpoint/2010/main" val="40825041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b"/>
          <a:lstStyle/>
          <a:p>
            <a:r>
              <a:rPr lang="en-IN" dirty="0"/>
              <a:t>Figure 4.8 </a:t>
            </a:r>
            <a:r>
              <a:rPr lang="en-IN" dirty="0" smtClean="0">
                <a:latin typeface="Consolas" panose="020B0609020204030204" pitchFamily="49" charset="0"/>
              </a:rPr>
              <a:t>while</a:t>
            </a:r>
            <a:r>
              <a:rPr lang="en-IN" dirty="0" smtClean="0"/>
              <a:t> </a:t>
            </a:r>
            <a:r>
              <a:rPr lang="en-IN" dirty="0"/>
              <a:t>Iteration Statement </a:t>
            </a:r>
            <a:r>
              <a:rPr lang="en-IN" dirty="0" smtClean="0"/>
              <a:t>U</a:t>
            </a:r>
            <a:r>
              <a:rPr lang="en-IN" sz="100" dirty="0" smtClean="0"/>
              <a:t> </a:t>
            </a:r>
            <a:r>
              <a:rPr lang="en-IN" dirty="0" smtClean="0"/>
              <a:t>M</a:t>
            </a:r>
            <a:r>
              <a:rPr lang="en-IN" sz="100" dirty="0" smtClean="0"/>
              <a:t> </a:t>
            </a:r>
            <a:r>
              <a:rPr lang="en-IN" dirty="0" smtClean="0"/>
              <a:t>L </a:t>
            </a:r>
            <a:r>
              <a:rPr lang="en-IN" dirty="0"/>
              <a:t>Activity </a:t>
            </a:r>
            <a:r>
              <a:rPr lang="en-IN" dirty="0" smtClean="0"/>
              <a:t>Diagram</a:t>
            </a:r>
            <a:endParaRPr lang="en-US" dirty="0"/>
          </a:p>
        </p:txBody>
      </p:sp>
      <p:pic>
        <p:nvPicPr>
          <p:cNvPr id="5" name="Picture 4" descr="A flowchart of the use of a while statement. The process starts and merges to check for a condition. If the product is greater than 1000, end program. At the decision, if the product is less than or equals 1000, enter product equals 3 times product and check condition again."/>
          <p:cNvPicPr>
            <a:picLocks noChangeAspect="1"/>
          </p:cNvPicPr>
          <p:nvPr/>
        </p:nvPicPr>
        <p:blipFill>
          <a:blip r:embed="rId2"/>
          <a:stretch>
            <a:fillRect/>
          </a:stretch>
        </p:blipFill>
        <p:spPr>
          <a:xfrm>
            <a:off x="1057460" y="2096778"/>
            <a:ext cx="7029080" cy="2917731"/>
          </a:xfrm>
          <a:prstGeom prst="rect">
            <a:avLst/>
          </a:prstGeom>
        </p:spPr>
      </p:pic>
    </p:spTree>
    <p:extLst>
      <p:ext uri="{BB962C8B-B14F-4D97-AF65-F5344CB8AC3E}">
        <p14:creationId xmlns:p14="http://schemas.microsoft.com/office/powerpoint/2010/main" val="42335065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4.8 </a:t>
            </a:r>
            <a:r>
              <a:rPr lang="en-US" kern="1200" dirty="0" smtClean="0">
                <a:latin typeface="Consolas" panose="020B0609020204030204" pitchFamily="49" charset="0"/>
                <a:ea typeface="+mj-ea"/>
                <a:cs typeface="+mj-cs"/>
              </a:rPr>
              <a:t>while</a:t>
            </a:r>
            <a:r>
              <a:rPr lang="en-US" kern="1200" dirty="0" smtClean="0">
                <a:latin typeface="Times New Roman" panose="02020603050405020304" pitchFamily="18" charset="0"/>
                <a:ea typeface="+mj-ea"/>
                <a:cs typeface="+mj-cs"/>
              </a:rPr>
              <a:t> Iteration Statement </a:t>
            </a:r>
            <a:r>
              <a:rPr lang="en-US" sz="2000" b="0" kern="1200" dirty="0" smtClean="0">
                <a:latin typeface="Times New Roman" panose="02020603050405020304" pitchFamily="18" charset="0"/>
                <a:ea typeface="+mj-ea"/>
                <a:cs typeface="+mj-cs"/>
              </a:rPr>
              <a:t>(4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000" kern="1200" dirty="0">
                <a:solidFill>
                  <a:srgbClr val="000000"/>
                </a:solidFill>
                <a:latin typeface="Arial (Body)"/>
                <a:ea typeface="+mn-ea"/>
                <a:cs typeface="+mn-cs"/>
              </a:rPr>
              <a:t>The decision and merge symbols can be distinguished by the number of “incoming” and “outgoing” transition arrows.</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ea typeface="+mn-ea"/>
                <a:cs typeface="+mn-cs"/>
              </a:rPr>
              <a:t>A decision symbol has one transition arrow pointing to the diamond and two or more transition arrows pointing out from the diamond to indicate possible transitions from that point.</a:t>
            </a:r>
          </a:p>
          <a:p>
            <a:pPr lvl="2" fontAlgn="base">
              <a:spcAft>
                <a:spcPct val="0"/>
              </a:spcAft>
            </a:pPr>
            <a:r>
              <a:rPr lang="en-US" altLang="en-US" sz="2000" kern="1200" dirty="0">
                <a:solidFill>
                  <a:srgbClr val="000000"/>
                </a:solidFill>
                <a:latin typeface="Arial (Body)"/>
                <a:ea typeface="+mn-ea"/>
                <a:cs typeface="+mn-cs"/>
              </a:rPr>
              <a:t>Each transition arrow has a guard condition next to it.</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ea typeface="+mn-ea"/>
                <a:cs typeface="+mn-cs"/>
              </a:rPr>
              <a:t>A merge symbol has two or more transition arrows pointing to the diamond and only one transition arrow pointing from the diamond, to indicate multiple activity flows merging to continue the activity.</a:t>
            </a:r>
          </a:p>
          <a:p>
            <a:pPr marL="255651" lvl="0" indent="-255651" fontAlgn="base">
              <a:spcAft>
                <a:spcPct val="0"/>
              </a:spcAft>
              <a:buFont typeface="Arial" panose="020B0604020202020204" pitchFamily="34" charset="0"/>
              <a:buChar char="•"/>
              <a:tabLst/>
            </a:pPr>
            <a:r>
              <a:rPr lang="en-US" altLang="en-US" sz="2000" kern="1200" dirty="0">
                <a:solidFill>
                  <a:srgbClr val="000000"/>
                </a:solidFill>
                <a:latin typeface="Arial (Body)"/>
                <a:ea typeface="+mn-ea"/>
                <a:cs typeface="+mn-cs"/>
              </a:rPr>
              <a:t>Unlike the decision symbol, the merge symbol does not have a counterpart in C++ code.</a:t>
            </a:r>
          </a:p>
        </p:txBody>
      </p:sp>
    </p:spTree>
    <p:extLst>
      <p:ext uri="{BB962C8B-B14F-4D97-AF65-F5344CB8AC3E}">
        <p14:creationId xmlns:p14="http://schemas.microsoft.com/office/powerpoint/2010/main" val="8042433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4.9 Formulating Algorithms: Counter-Controlled Iteration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Consider the following problem statement: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A class of ten students took a quiz. The grades (integers in the range 0-100) for this quiz are available to you. Determine the class average on the </a:t>
            </a:r>
            <a:r>
              <a:rPr lang="en-US" altLang="en-US" sz="2400" kern="1200" dirty="0" smtClean="0">
                <a:solidFill>
                  <a:srgbClr val="000000"/>
                </a:solidFill>
                <a:latin typeface="Arial (Body)"/>
                <a:ea typeface="+mn-ea"/>
                <a:cs typeface="+mn-cs"/>
              </a:rPr>
              <a:t>quiz.</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class average is equal to the sum of the grades divided by the number of students.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algorithm for solving this problem on a computer must input each grade, keep track of the total of all grades entered, perform the averaging calculation and print the </a:t>
            </a:r>
            <a:r>
              <a:rPr lang="en-US" altLang="en-US" sz="2400" kern="1200" dirty="0" smtClean="0">
                <a:solidFill>
                  <a:srgbClr val="000000"/>
                </a:solidFill>
                <a:latin typeface="Arial (Body)"/>
                <a:ea typeface="+mn-ea"/>
                <a:cs typeface="+mn-cs"/>
              </a:rPr>
              <a:t>result.</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8012786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4.9.1 Pseudocode Algorithm with Counter Controlled Iteration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We use </a:t>
            </a:r>
            <a:r>
              <a:rPr lang="en-US" altLang="en-US" sz="2400" b="1" kern="1200" dirty="0">
                <a:solidFill>
                  <a:srgbClr val="000000"/>
                </a:solidFill>
                <a:latin typeface="Arial (Body)"/>
                <a:ea typeface="+mn-ea"/>
                <a:cs typeface="+mn-cs"/>
              </a:rPr>
              <a:t>counter-controlled iteration </a:t>
            </a:r>
            <a:r>
              <a:rPr lang="en-US" altLang="en-US" sz="2400" kern="1200" dirty="0">
                <a:solidFill>
                  <a:srgbClr val="000000"/>
                </a:solidFill>
                <a:latin typeface="Arial (Body)"/>
                <a:ea typeface="+mn-ea"/>
                <a:cs typeface="+mn-cs"/>
              </a:rPr>
              <a:t>to input the grades one at a time.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This technique uses a variable called a </a:t>
            </a:r>
            <a:r>
              <a:rPr lang="en-US" altLang="en-US" sz="2400" b="1" kern="1200" dirty="0">
                <a:solidFill>
                  <a:srgbClr val="000000"/>
                </a:solidFill>
                <a:latin typeface="Arial (Body)"/>
                <a:ea typeface="+mn-ea"/>
                <a:cs typeface="+mn-cs"/>
              </a:rPr>
              <a:t>counter</a:t>
            </a:r>
            <a:r>
              <a:rPr lang="en-US" altLang="en-US" sz="2400" kern="1200" dirty="0">
                <a:solidFill>
                  <a:srgbClr val="000000"/>
                </a:solidFill>
                <a:latin typeface="Arial (Body)"/>
                <a:ea typeface="+mn-ea"/>
                <a:cs typeface="+mn-cs"/>
              </a:rPr>
              <a:t> (or </a:t>
            </a:r>
            <a:r>
              <a:rPr lang="en-US" altLang="en-US" sz="2400" b="1" kern="1200" dirty="0">
                <a:solidFill>
                  <a:srgbClr val="000000"/>
                </a:solidFill>
                <a:latin typeface="Arial (Body)"/>
                <a:ea typeface="+mn-ea"/>
                <a:cs typeface="+mn-cs"/>
              </a:rPr>
              <a:t>control variable</a:t>
            </a:r>
            <a:r>
              <a:rPr lang="en-US" altLang="en-US" sz="2400" kern="1200" dirty="0">
                <a:solidFill>
                  <a:srgbClr val="000000"/>
                </a:solidFill>
                <a:latin typeface="Arial (Body)"/>
                <a:ea typeface="+mn-ea"/>
                <a:cs typeface="+mn-cs"/>
              </a:rPr>
              <a:t>) to control the number of times a group of statements will execute.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Often called </a:t>
            </a:r>
            <a:r>
              <a:rPr lang="en-US" altLang="en-US" sz="2400" b="1" kern="1200" dirty="0">
                <a:solidFill>
                  <a:srgbClr val="000000"/>
                </a:solidFill>
                <a:latin typeface="Arial (Body)"/>
                <a:ea typeface="+mn-ea"/>
                <a:cs typeface="+mn-cs"/>
              </a:rPr>
              <a:t>definite iteration </a:t>
            </a:r>
            <a:r>
              <a:rPr lang="en-US" altLang="en-US" sz="2400" kern="1200" dirty="0">
                <a:solidFill>
                  <a:srgbClr val="000000"/>
                </a:solidFill>
                <a:latin typeface="Arial (Body)"/>
                <a:ea typeface="+mn-ea"/>
                <a:cs typeface="+mn-cs"/>
              </a:rPr>
              <a:t>because the number of iterations is known </a:t>
            </a:r>
            <a:r>
              <a:rPr lang="en-US" altLang="en-US" sz="2400" b="1" kern="1200" dirty="0">
                <a:solidFill>
                  <a:srgbClr val="000000"/>
                </a:solidFill>
                <a:latin typeface="Arial (Body)"/>
                <a:ea typeface="+mn-ea"/>
                <a:cs typeface="+mn-cs"/>
              </a:rPr>
              <a:t>before</a:t>
            </a:r>
            <a:r>
              <a:rPr lang="en-US" altLang="en-US" sz="2400" kern="1200" dirty="0">
                <a:solidFill>
                  <a:srgbClr val="000000"/>
                </a:solidFill>
                <a:latin typeface="Arial (Body)"/>
                <a:ea typeface="+mn-ea"/>
                <a:cs typeface="+mn-cs"/>
              </a:rPr>
              <a:t> the loop begins executing.</a:t>
            </a:r>
          </a:p>
        </p:txBody>
      </p:sp>
    </p:spTree>
    <p:extLst>
      <p:ext uri="{BB962C8B-B14F-4D97-AF65-F5344CB8AC3E}">
        <p14:creationId xmlns:p14="http://schemas.microsoft.com/office/powerpoint/2010/main" val="14453358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tIns="91425" anchor="ctr">
            <a:spAutoFit/>
          </a:bodyPr>
          <a:lstStyle/>
          <a:p>
            <a:r>
              <a:rPr lang="en-IN" sz="2800" dirty="0"/>
              <a:t>Figure 4.9 Pseudocode Algorithm That Uses Counter-Controlled Iteration to Solve the Class-Average Problem </a:t>
            </a:r>
            <a:endParaRPr lang="en-US" sz="2800" dirty="0">
              <a:latin typeface="Times New Roman" panose="02020603050405020304" pitchFamily="18" charset="0"/>
            </a:endParaRPr>
          </a:p>
        </p:txBody>
      </p:sp>
      <p:pic>
        <p:nvPicPr>
          <p:cNvPr id="5" name="Picture 4" descr="Computer code has 11 lines. The lines read as follows. Line 1. Set total to zero. Line 2. Set grade counter to one. Line 3. Blank. Line 4. While grade counter is less than or equal to ten. Line 5, indented once. Prompt the user to enter the next grade. Line 6, indented once. Input the next grade. Line 7, indented once. Add the grade into the total. Line 8, indented once. Add one to the grade counter. Line 9. Blank. Line 10. Set the class average to the total divided by ten. Line 11. Print the class average."/>
          <p:cNvPicPr>
            <a:picLocks noChangeAspect="1"/>
          </p:cNvPicPr>
          <p:nvPr/>
        </p:nvPicPr>
        <p:blipFill>
          <a:blip r:embed="rId2"/>
          <a:stretch>
            <a:fillRect/>
          </a:stretch>
        </p:blipFill>
        <p:spPr>
          <a:xfrm>
            <a:off x="1155468" y="2122964"/>
            <a:ext cx="6833064" cy="2510106"/>
          </a:xfrm>
          <a:prstGeom prst="rect">
            <a:avLst/>
          </a:prstGeom>
        </p:spPr>
      </p:pic>
    </p:spTree>
    <p:extLst>
      <p:ext uri="{BB962C8B-B14F-4D97-AF65-F5344CB8AC3E}">
        <p14:creationId xmlns:p14="http://schemas.microsoft.com/office/powerpoint/2010/main" val="369302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 </a:t>
            </a:r>
            <a:r>
              <a:rPr lang="en-US" sz="2000" b="0" dirty="0" smtClean="0"/>
              <a:t>(4 of 6)</a:t>
            </a:r>
            <a:endParaRPr lang="en-US" sz="2000" b="0" dirty="0"/>
          </a:p>
        </p:txBody>
      </p:sp>
      <p:sp>
        <p:nvSpPr>
          <p:cNvPr id="5" name="Text Placeholder 4"/>
          <p:cNvSpPr>
            <a:spLocks noGrp="1"/>
          </p:cNvSpPr>
          <p:nvPr>
            <p:ph type="body" idx="1"/>
          </p:nvPr>
        </p:nvSpPr>
        <p:spPr/>
        <p:txBody>
          <a:bodyPr/>
          <a:lstStyle/>
          <a:p>
            <a:pPr marL="0" indent="0">
              <a:buNone/>
            </a:pPr>
            <a:r>
              <a:rPr lang="en-US" sz="2400" b="1" dirty="0" smtClean="0">
                <a:solidFill>
                  <a:schemeClr val="tx2"/>
                </a:solidFill>
                <a:latin typeface="+mn-lt"/>
              </a:rPr>
              <a:t>4.10</a:t>
            </a:r>
            <a:r>
              <a:rPr lang="en-US" sz="2400" b="1" dirty="0" smtClean="0">
                <a:latin typeface="+mn-lt"/>
              </a:rPr>
              <a:t> </a:t>
            </a:r>
            <a:r>
              <a:rPr lang="en-US" sz="2400" dirty="0">
                <a:latin typeface="+mn-lt"/>
              </a:rPr>
              <a:t>Formulating Algorithms: </a:t>
            </a:r>
            <a:r>
              <a:rPr lang="en-US" sz="2400" dirty="0" smtClean="0">
                <a:latin typeface="+mn-lt"/>
              </a:rPr>
              <a:t>Sentinel- Controlled Iteration</a:t>
            </a:r>
          </a:p>
          <a:p>
            <a:pPr marL="741600" lvl="1" indent="-284400">
              <a:buNone/>
            </a:pPr>
            <a:r>
              <a:rPr lang="en-US" sz="2400" dirty="0">
                <a:solidFill>
                  <a:schemeClr val="tx2"/>
                </a:solidFill>
                <a:latin typeface="+mn-lt"/>
              </a:rPr>
              <a:t>4.10.1</a:t>
            </a:r>
            <a:r>
              <a:rPr lang="en-US" sz="2400" dirty="0">
                <a:latin typeface="+mn-lt"/>
              </a:rPr>
              <a:t> Top-Down, Stepwise Refinement</a:t>
            </a:r>
            <a:r>
              <a:rPr lang="en-US" sz="2400" dirty="0" smtClean="0">
                <a:latin typeface="+mn-lt"/>
              </a:rPr>
              <a:t>: The </a:t>
            </a:r>
            <a:r>
              <a:rPr lang="en-US" sz="2400" dirty="0">
                <a:latin typeface="+mn-lt"/>
              </a:rPr>
              <a:t>Top and First Refinement</a:t>
            </a:r>
          </a:p>
          <a:p>
            <a:pPr marL="741600" lvl="1" indent="-284400">
              <a:buNone/>
            </a:pPr>
            <a:r>
              <a:rPr lang="en-US" sz="2400" dirty="0">
                <a:solidFill>
                  <a:schemeClr val="tx2"/>
                </a:solidFill>
                <a:latin typeface="+mn-lt"/>
              </a:rPr>
              <a:t>4.10.2</a:t>
            </a:r>
            <a:r>
              <a:rPr lang="en-US" sz="2400" dirty="0">
                <a:latin typeface="+mn-lt"/>
              </a:rPr>
              <a:t> Proceeding to the Second Refinement</a:t>
            </a:r>
          </a:p>
          <a:p>
            <a:pPr marL="741600" lvl="1" indent="-284400">
              <a:buNone/>
            </a:pPr>
            <a:r>
              <a:rPr lang="en-US" sz="2400" dirty="0">
                <a:solidFill>
                  <a:schemeClr val="tx2"/>
                </a:solidFill>
                <a:latin typeface="+mn-lt"/>
              </a:rPr>
              <a:t>4.10.3</a:t>
            </a:r>
            <a:r>
              <a:rPr lang="en-US" sz="2400" dirty="0">
                <a:latin typeface="+mn-lt"/>
              </a:rPr>
              <a:t> Implementing </a:t>
            </a:r>
            <a:r>
              <a:rPr lang="en-US" sz="2400" dirty="0" smtClean="0">
                <a:latin typeface="+mn-lt"/>
              </a:rPr>
              <a:t>Sentinel-Controlled Iteration</a:t>
            </a:r>
            <a:endParaRPr lang="en-US" sz="2400" dirty="0">
              <a:latin typeface="+mn-lt"/>
            </a:endParaRPr>
          </a:p>
          <a:p>
            <a:pPr marL="741600" lvl="1" indent="-284400">
              <a:buNone/>
            </a:pPr>
            <a:r>
              <a:rPr lang="en-US" sz="2400" dirty="0">
                <a:solidFill>
                  <a:schemeClr val="tx2"/>
                </a:solidFill>
                <a:latin typeface="+mn-lt"/>
              </a:rPr>
              <a:t>4.10.4</a:t>
            </a:r>
            <a:r>
              <a:rPr lang="en-US" sz="2400" dirty="0">
                <a:latin typeface="+mn-lt"/>
              </a:rPr>
              <a:t> Converting Between </a:t>
            </a:r>
            <a:r>
              <a:rPr lang="en-US" sz="2400" dirty="0" smtClean="0">
                <a:latin typeface="+mn-lt"/>
              </a:rPr>
              <a:t>Fundamental Types </a:t>
            </a:r>
            <a:r>
              <a:rPr lang="en-US" sz="2400" dirty="0">
                <a:latin typeface="+mn-lt"/>
              </a:rPr>
              <a:t>Explicitly and Implicitly</a:t>
            </a:r>
          </a:p>
          <a:p>
            <a:pPr marL="741600" lvl="1" indent="-284400">
              <a:buNone/>
            </a:pPr>
            <a:r>
              <a:rPr lang="en-US" sz="2400" dirty="0">
                <a:solidFill>
                  <a:schemeClr val="tx2"/>
                </a:solidFill>
                <a:latin typeface="+mn-lt"/>
              </a:rPr>
              <a:t>4.10.5</a:t>
            </a:r>
            <a:r>
              <a:rPr lang="en-US" sz="2400" dirty="0">
                <a:latin typeface="+mn-lt"/>
              </a:rPr>
              <a:t> Formatting Floating-Point Numbers</a:t>
            </a:r>
          </a:p>
          <a:p>
            <a:pPr marL="741600" lvl="1" indent="-284400">
              <a:buNone/>
            </a:pPr>
            <a:r>
              <a:rPr lang="en-US" sz="2400" dirty="0">
                <a:solidFill>
                  <a:schemeClr val="tx2"/>
                </a:solidFill>
                <a:latin typeface="+mn-lt"/>
              </a:rPr>
              <a:t>4.10.6 </a:t>
            </a:r>
            <a:r>
              <a:rPr lang="en-US" sz="2400" dirty="0">
                <a:latin typeface="+mn-lt"/>
              </a:rPr>
              <a:t>Unsigned Integers and User </a:t>
            </a:r>
            <a:r>
              <a:rPr lang="en-US" sz="2400" dirty="0" smtClean="0">
                <a:latin typeface="+mn-lt"/>
              </a:rPr>
              <a:t>Input</a:t>
            </a:r>
          </a:p>
        </p:txBody>
      </p:sp>
    </p:spTree>
    <p:extLst>
      <p:ext uri="{BB962C8B-B14F-4D97-AF65-F5344CB8AC3E}">
        <p14:creationId xmlns:p14="http://schemas.microsoft.com/office/powerpoint/2010/main" val="11338542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4.9.1 Pseudocode Algorithm with Counter Controlled Iteration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 </a:t>
            </a:r>
            <a:r>
              <a:rPr lang="en-US" altLang="en-US" sz="2400" b="1" kern="1200" dirty="0">
                <a:solidFill>
                  <a:srgbClr val="000000"/>
                </a:solidFill>
                <a:latin typeface="Arial (Body)"/>
                <a:ea typeface="+mn-ea"/>
                <a:cs typeface="+mn-cs"/>
              </a:rPr>
              <a:t>total</a:t>
            </a:r>
            <a:r>
              <a:rPr lang="en-US" altLang="en-US" sz="2400" kern="1200" dirty="0">
                <a:solidFill>
                  <a:srgbClr val="000000"/>
                </a:solidFill>
                <a:latin typeface="Arial (Body)"/>
                <a:ea typeface="+mn-ea"/>
                <a:cs typeface="+mn-cs"/>
              </a:rPr>
              <a:t> is a variable used to accumulate the sum of several values.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 </a:t>
            </a:r>
            <a:r>
              <a:rPr lang="en-US" altLang="en-US" sz="2400" b="1" kern="1200" dirty="0">
                <a:solidFill>
                  <a:srgbClr val="000000"/>
                </a:solidFill>
                <a:latin typeface="Arial (Body)"/>
                <a:ea typeface="+mn-ea"/>
                <a:cs typeface="+mn-cs"/>
              </a:rPr>
              <a:t>counter</a:t>
            </a:r>
            <a:r>
              <a:rPr lang="en-US" altLang="en-US" sz="2400" kern="1200" dirty="0">
                <a:solidFill>
                  <a:srgbClr val="000000"/>
                </a:solidFill>
                <a:latin typeface="Arial (Body)"/>
                <a:ea typeface="+mn-ea"/>
                <a:cs typeface="+mn-cs"/>
              </a:rPr>
              <a:t> is a variable used to count—in this case, the grade counter indicates which of the 10 grades is about to be entered by the user.</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Variables that are used to store totals are normally initialized to zero before being used in a program; otherwise, the sum would include the previous value stored in the total’s memory </a:t>
            </a:r>
            <a:r>
              <a:rPr lang="en-US" altLang="en-US" sz="2400" kern="1200" dirty="0" smtClean="0">
                <a:solidFill>
                  <a:srgbClr val="000000"/>
                </a:solidFill>
                <a:latin typeface="Arial (Body)"/>
                <a:ea typeface="+mn-ea"/>
                <a:cs typeface="+mn-cs"/>
              </a:rPr>
              <a:t>location.</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8983106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Engineering Observation </a:t>
            </a:r>
            <a:r>
              <a:rPr lang="en-US" dirty="0" smtClean="0"/>
              <a:t>4.1</a:t>
            </a:r>
            <a:endParaRPr lang="en-US" dirty="0"/>
          </a:p>
        </p:txBody>
      </p:sp>
      <p:sp>
        <p:nvSpPr>
          <p:cNvPr id="5" name="Text Placeholder 4"/>
          <p:cNvSpPr>
            <a:spLocks noGrp="1"/>
          </p:cNvSpPr>
          <p:nvPr>
            <p:ph type="body" idx="1"/>
          </p:nvPr>
        </p:nvSpPr>
        <p:spPr/>
        <p:txBody>
          <a:bodyPr/>
          <a:lstStyle/>
          <a:p>
            <a:pPr marL="0" indent="0">
              <a:buNone/>
            </a:pPr>
            <a:r>
              <a:rPr lang="en-US" sz="2400" dirty="0" smtClean="0">
                <a:latin typeface="+mn-lt"/>
              </a:rPr>
              <a:t>Experience </a:t>
            </a:r>
            <a:r>
              <a:rPr lang="en-US" sz="2400" dirty="0">
                <a:latin typeface="+mn-lt"/>
              </a:rPr>
              <a:t>has shown that the most difficult part of solving a problem on a computer </a:t>
            </a:r>
            <a:r>
              <a:rPr lang="en-US" sz="2400" dirty="0" smtClean="0">
                <a:latin typeface="+mn-lt"/>
              </a:rPr>
              <a:t>is developing </a:t>
            </a:r>
            <a:r>
              <a:rPr lang="en-US" sz="2400" dirty="0">
                <a:latin typeface="+mn-lt"/>
              </a:rPr>
              <a:t>the algorithm for the solution. Once a correct algorithm has been specified</a:t>
            </a:r>
            <a:r>
              <a:rPr lang="en-US" sz="2400" dirty="0" smtClean="0">
                <a:latin typeface="+mn-lt"/>
              </a:rPr>
              <a:t>, producing </a:t>
            </a:r>
            <a:r>
              <a:rPr lang="en-US" sz="2400" dirty="0">
                <a:latin typeface="+mn-lt"/>
              </a:rPr>
              <a:t>a working C++ program from it is usually straightforward.</a:t>
            </a:r>
          </a:p>
        </p:txBody>
      </p:sp>
    </p:spTree>
    <p:extLst>
      <p:ext uri="{BB962C8B-B14F-4D97-AF65-F5344CB8AC3E}">
        <p14:creationId xmlns:p14="http://schemas.microsoft.com/office/powerpoint/2010/main" val="39807362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4.9.2 Implementing Counter-Controlled Iteration </a:t>
            </a:r>
            <a:r>
              <a:rPr lang="en-US" sz="2000" b="0" kern="1200" dirty="0" smtClean="0">
                <a:latin typeface="Times New Roman" panose="02020603050405020304" pitchFamily="18" charset="0"/>
                <a:ea typeface="+mj-ea"/>
                <a:cs typeface="+mj-cs"/>
              </a:rPr>
              <a:t>(1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smtClean="0">
                <a:solidFill>
                  <a:srgbClr val="000000"/>
                </a:solidFill>
                <a:latin typeface="Arial (Body)"/>
                <a:ea typeface="+mn-ea"/>
                <a:cs typeface="+mn-cs"/>
              </a:rPr>
              <a:t>Figure 4.10 </a:t>
            </a:r>
            <a:r>
              <a:rPr lang="en-US" altLang="en-US" sz="2400" kern="1200" dirty="0">
                <a:solidFill>
                  <a:srgbClr val="000000"/>
                </a:solidFill>
                <a:latin typeface="Arial (Body)"/>
                <a:ea typeface="+mn-ea"/>
                <a:cs typeface="+mn-cs"/>
              </a:rPr>
              <a:t>implements the class-average problem using counter-controlled iteration.</a:t>
            </a:r>
          </a:p>
        </p:txBody>
      </p:sp>
    </p:spTree>
    <p:extLst>
      <p:ext uri="{BB962C8B-B14F-4D97-AF65-F5344CB8AC3E}">
        <p14:creationId xmlns:p14="http://schemas.microsoft.com/office/powerpoint/2010/main" val="30986159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b"/>
          <a:lstStyle/>
          <a:p>
            <a:r>
              <a:rPr lang="en-IN" sz="3000" dirty="0"/>
              <a:t>Figure 4.10 Solving the </a:t>
            </a:r>
            <a:r>
              <a:rPr lang="en-IN" sz="3000" dirty="0" smtClean="0"/>
              <a:t>Class-Average Problem </a:t>
            </a:r>
            <a:r>
              <a:rPr lang="en-IN" sz="3000" dirty="0"/>
              <a:t>Using Counter-Controlled </a:t>
            </a:r>
            <a:r>
              <a:rPr lang="en-IN" sz="3000" dirty="0" smtClean="0"/>
              <a:t>Iteration</a:t>
            </a:r>
            <a:r>
              <a:rPr lang="en-IN" sz="3000" dirty="0"/>
              <a:t> </a:t>
            </a:r>
            <a:r>
              <a:rPr lang="en-US" sz="2000" b="0" dirty="0" smtClean="0"/>
              <a:t>(1 of 2)</a:t>
            </a:r>
            <a:endParaRPr lang="en-US" sz="2000" b="0" dirty="0"/>
          </a:p>
        </p:txBody>
      </p:sp>
      <p:pic>
        <p:nvPicPr>
          <p:cNvPr id="5" name="Picture 4" descr="Computer code and output. The computer code has 26 lines. The lines read as follows. Line 1. forward slash forward slash F i g period 4 period 10 colon Class Average period c p p. Line 2. forward slash forward slash Solving the class dash average problem using counter dash controlled iteration period. Line 3. hash include left angle bracket i o stream right angle bracket. Line 4. using namespace s t d semicolon. Line 5. Blank. Line 6. i n t main left parenthesis right parenthesis left brace. Line 7, indented once. forward slash forward slash initialization phase. Line 8, indented once. i n t total left brace 0 right brace semicolon forward slash forward slash initialize sum of grades entered by the user. Line 9, indented once. unsigned i n t grade Counter left brace 1 right brace semicolon forward slash forward slash initialize grade hash to be entered next. This line is highlighted. Line 10. Blank. Line 11, indented once. forward slash forward slash processing phase uses counter dash controlled iteration. Line 12, indented once. while left parenthesis grade Counter less than sign equals 10 right parenthesis left brace forward slash forward slash loop 10 times. The words, grade Counter less than sign equals 10 are highlighted. Line 13, indented twice. c out left angle bracket left angle bracket double quote Enter grade colon double quote semicolon forward slash forward slash prompt. Line 14, indented twice. i n t grade semicolon. Line 15, indented twice. c in right angle bracket right angle bracket grade semicolon forward slash forward slash input next grade. Line 16, indented twice. total equals total plus grade semicolon forward slash forward slash add grade to total. Line 17, indented twice. grade Counter equals grade Counter plus 1 semicolon forward slash forward slash increment counter by 1. This line is highlighted. Line 18, indented once. right brace. Line 19. Blank. Line 20, indented once. forward slash forward slash termination phase. Line 21, indented once. i n t average left brace total forward slash 10 right brace semicolon forward slash forward slash i n t division yields i n t result. Line 22. Blank."/>
          <p:cNvPicPr>
            <a:picLocks noChangeAspect="1"/>
          </p:cNvPicPr>
          <p:nvPr/>
        </p:nvPicPr>
        <p:blipFill>
          <a:blip r:embed="rId2"/>
          <a:stretch>
            <a:fillRect/>
          </a:stretch>
        </p:blipFill>
        <p:spPr>
          <a:xfrm>
            <a:off x="1487027" y="1885599"/>
            <a:ext cx="6169946" cy="3741911"/>
          </a:xfrm>
          <a:prstGeom prst="rect">
            <a:avLst/>
          </a:prstGeom>
        </p:spPr>
      </p:pic>
    </p:spTree>
    <p:extLst>
      <p:ext uri="{BB962C8B-B14F-4D97-AF65-F5344CB8AC3E}">
        <p14:creationId xmlns:p14="http://schemas.microsoft.com/office/powerpoint/2010/main" val="22322062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434"/>
            <a:ext cx="8229600" cy="1107965"/>
          </a:xfrm>
        </p:spPr>
        <p:txBody>
          <a:bodyPr tIns="91425" anchor="b">
            <a:spAutoFit/>
          </a:bodyPr>
          <a:lstStyle/>
          <a:p>
            <a:r>
              <a:rPr lang="en-IN" sz="3000" dirty="0"/>
              <a:t>Figure 4.10 Solving the Class-Average Problem Using Counter-Controlled </a:t>
            </a:r>
            <a:r>
              <a:rPr lang="en-IN" sz="3000" dirty="0" smtClean="0"/>
              <a:t>Iteration </a:t>
            </a:r>
            <a:r>
              <a:rPr lang="en-US" sz="2000" b="0" dirty="0" smtClean="0"/>
              <a:t>(2 </a:t>
            </a:r>
            <a:r>
              <a:rPr lang="en-US" sz="2000" b="0" dirty="0"/>
              <a:t>of 2)</a:t>
            </a:r>
            <a:endParaRPr lang="en-US" dirty="0">
              <a:latin typeface="Times New Roman" panose="02020603050405020304" pitchFamily="18" charset="0"/>
            </a:endParaRPr>
          </a:p>
        </p:txBody>
      </p:sp>
      <p:pic>
        <p:nvPicPr>
          <p:cNvPr id="3" name="Picture 2" descr="The code continues. Line 23, indented once. forward slash forward slash display total and average of grades. Line 24, indented once. c out left angle bracket left angle bracket double quote back slash n Total of all 10 grades is double quote left angle bracket left angle bracket total semicolon. Line 25, indented once. c out left angle bracket left angle bracket double quote back slash n Class average is double quote left angle bracket left angle bracket average left angle bracket left angle bracket end l semicolon. Line 26. right brace. The output has 12 lines. The lines read as follows. Line 1. Enter grade colon 67. Line 2. Enter grade colon 78. Line 3. Enter grade colon 89. Line 4. Enter grade colon 67. Line 5. Enter grade colon 87. Line 6. Enter grade colon 98. Line 7. Enter grade colon 93. Line 8. Enter grade colon 85. Line 9. Enter grade colon 82. Line 10. Enter grade colon 100. Line 11. Total of all 10 grades is 846. Line 12. Class average is 84."/>
          <p:cNvPicPr>
            <a:picLocks noChangeAspect="1"/>
          </p:cNvPicPr>
          <p:nvPr/>
        </p:nvPicPr>
        <p:blipFill>
          <a:blip r:embed="rId2"/>
          <a:stretch>
            <a:fillRect/>
          </a:stretch>
        </p:blipFill>
        <p:spPr>
          <a:xfrm>
            <a:off x="1070073" y="1900580"/>
            <a:ext cx="7003853" cy="3538352"/>
          </a:xfrm>
          <a:prstGeom prst="rect">
            <a:avLst/>
          </a:prstGeom>
        </p:spPr>
      </p:pic>
    </p:spTree>
    <p:extLst>
      <p:ext uri="{BB962C8B-B14F-4D97-AF65-F5344CB8AC3E}">
        <p14:creationId xmlns:p14="http://schemas.microsoft.com/office/powerpoint/2010/main" val="2045002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r>
              <a:rPr lang="en-US" kern="1200" dirty="0">
                <a:latin typeface="Times New Roman" panose="02020603050405020304" pitchFamily="18" charset="0"/>
              </a:rPr>
              <a:t>4.9.2 Implementing Counter-Controlled Iteration </a:t>
            </a:r>
            <a:r>
              <a:rPr lang="en-US" sz="2000" b="0" kern="1200" dirty="0" smtClean="0">
                <a:latin typeface="Times New Roman" panose="02020603050405020304" pitchFamily="18" charset="0"/>
              </a:rPr>
              <a:t>(2 </a:t>
            </a:r>
            <a:r>
              <a:rPr lang="en-US" sz="2000" b="0" kern="1200" dirty="0">
                <a:latin typeface="Times New Roman" panose="02020603050405020304" pitchFamily="18" charset="0"/>
              </a:rPr>
              <a:t>of 4)</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0"/>
            <a:ext cx="8229600" cy="3777927"/>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Variable </a:t>
            </a:r>
            <a:r>
              <a:rPr lang="en-US" altLang="en-US" sz="2400" kern="1200" dirty="0">
                <a:solidFill>
                  <a:srgbClr val="000000"/>
                </a:solidFill>
                <a:latin typeface="Consolas" panose="020B0609020204030204" pitchFamily="49" charset="0"/>
                <a:ea typeface="+mn-ea"/>
                <a:cs typeface="+mn-cs"/>
              </a:rPr>
              <a:t>gradeCounter</a:t>
            </a:r>
            <a:r>
              <a:rPr lang="en-US" altLang="en-US" sz="2400" kern="1200" dirty="0">
                <a:solidFill>
                  <a:srgbClr val="000000"/>
                </a:solidFill>
                <a:latin typeface="Arial (Body)"/>
                <a:ea typeface="+mn-ea"/>
                <a:cs typeface="+mn-cs"/>
              </a:rPr>
              <a:t> is of type </a:t>
            </a:r>
            <a:r>
              <a:rPr lang="en-US" altLang="en-US" sz="2400" kern="1200" dirty="0">
                <a:solidFill>
                  <a:srgbClr val="000000"/>
                </a:solidFill>
                <a:latin typeface="Consolas" panose="020B0609020204030204" pitchFamily="49" charset="0"/>
                <a:ea typeface="+mn-ea"/>
                <a:cs typeface="+mn-cs"/>
              </a:rPr>
              <a:t>unsigned int</a:t>
            </a:r>
            <a:r>
              <a:rPr lang="en-US" altLang="en-US" sz="2400" kern="1200" dirty="0" smtClean="0">
                <a:solidFill>
                  <a:srgbClr val="000000"/>
                </a:solidFill>
                <a:latin typeface="+mn-lt"/>
                <a:ea typeface="+mn-ea"/>
                <a:cs typeface="+mn-cs"/>
              </a:rPr>
              <a:t>,</a:t>
            </a:r>
            <a:r>
              <a:rPr lang="en-US" altLang="en-US" sz="2400" kern="1200" dirty="0" smtClean="0">
                <a:solidFill>
                  <a:srgbClr val="000000"/>
                </a:solidFill>
                <a:latin typeface="Consolas" panose="020B0609020204030204" pitchFamily="49" charset="0"/>
                <a:ea typeface="+mn-ea"/>
                <a:cs typeface="+mn-cs"/>
              </a:rPr>
              <a:t> </a:t>
            </a:r>
            <a:r>
              <a:rPr lang="en-US" altLang="en-US" sz="2400" kern="1200" dirty="0" smtClean="0">
                <a:solidFill>
                  <a:srgbClr val="000000"/>
                </a:solidFill>
                <a:latin typeface="Arial (Body)"/>
                <a:ea typeface="+mn-ea"/>
                <a:cs typeface="+mn-cs"/>
              </a:rPr>
              <a:t>because </a:t>
            </a:r>
            <a:r>
              <a:rPr lang="en-US" altLang="en-US" sz="2400" kern="1200" dirty="0">
                <a:solidFill>
                  <a:srgbClr val="000000"/>
                </a:solidFill>
                <a:latin typeface="Arial (Body)"/>
                <a:ea typeface="+mn-ea"/>
                <a:cs typeface="+mn-cs"/>
              </a:rPr>
              <a:t>it can assume only the values from 1 through 11 (11 terminates the loop), which are all positive </a:t>
            </a:r>
            <a:r>
              <a:rPr lang="en-US" altLang="en-US" sz="2400" kern="1200" dirty="0" smtClean="0">
                <a:solidFill>
                  <a:srgbClr val="000000"/>
                </a:solidFill>
                <a:latin typeface="Arial (Body)"/>
                <a:ea typeface="+mn-ea"/>
                <a:cs typeface="+mn-cs"/>
              </a:rPr>
              <a:t>values.</a:t>
            </a:r>
            <a:endParaRPr lang="en-US" altLang="en-US" sz="2400"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In general, counters that should store only nonnegative values should be declared with </a:t>
            </a:r>
            <a:r>
              <a:rPr lang="en-US" altLang="en-US" sz="2400" kern="1200" dirty="0">
                <a:solidFill>
                  <a:srgbClr val="000000"/>
                </a:solidFill>
                <a:latin typeface="Consolas" panose="020B0609020204030204" pitchFamily="49" charset="0"/>
                <a:ea typeface="+mn-ea"/>
                <a:cs typeface="+mn-cs"/>
              </a:rPr>
              <a:t>unsigned</a:t>
            </a:r>
            <a:r>
              <a:rPr lang="en-US" altLang="en-US" sz="2400" kern="1200" dirty="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types.</a:t>
            </a:r>
            <a:endParaRPr lang="en-US" alt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Variables of </a:t>
            </a:r>
            <a:r>
              <a:rPr lang="en-US" altLang="en-US" sz="2400" kern="1200" dirty="0">
                <a:solidFill>
                  <a:srgbClr val="000000"/>
                </a:solidFill>
                <a:latin typeface="+mn-lt"/>
                <a:ea typeface="+mn-ea"/>
                <a:cs typeface="+mn-cs"/>
              </a:rPr>
              <a:t>unsigned</a:t>
            </a:r>
            <a:r>
              <a:rPr lang="en-US" altLang="en-US" sz="2400" kern="1200" dirty="0">
                <a:solidFill>
                  <a:srgbClr val="000000"/>
                </a:solidFill>
                <a:latin typeface="Arial (Body)"/>
                <a:ea typeface="+mn-ea"/>
                <a:cs typeface="+mn-cs"/>
              </a:rPr>
              <a:t> integer types can represent values from 0 to approximately twice the positive range of the corresponding signed integer </a:t>
            </a:r>
            <a:r>
              <a:rPr lang="en-US" altLang="en-US" sz="2400" kern="1200" dirty="0" smtClean="0">
                <a:solidFill>
                  <a:srgbClr val="000000"/>
                </a:solidFill>
                <a:latin typeface="Arial (Body)"/>
                <a:ea typeface="+mn-ea"/>
                <a:cs typeface="+mn-cs"/>
              </a:rPr>
              <a:t>types.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9258066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r>
              <a:rPr lang="en-US" kern="1200" dirty="0">
                <a:latin typeface="Times New Roman" panose="02020603050405020304" pitchFamily="18" charset="0"/>
              </a:rPr>
              <a:t>4.9.2 Implementing Counter-Controlled Iteration </a:t>
            </a:r>
            <a:r>
              <a:rPr lang="en-US" sz="2000" b="0" kern="1200" dirty="0" smtClean="0">
                <a:latin typeface="Times New Roman" panose="02020603050405020304" pitchFamily="18" charset="0"/>
              </a:rPr>
              <a:t>(3 </a:t>
            </a:r>
            <a:r>
              <a:rPr lang="en-US" sz="2000" b="0" kern="1200" dirty="0">
                <a:latin typeface="Times New Roman" panose="02020603050405020304" pitchFamily="18" charset="0"/>
              </a:rPr>
              <a:t>of 4)</a:t>
            </a: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0"/>
            <a:ext cx="8229600" cy="3524011"/>
          </a:xfrm>
        </p:spPr>
        <p:txBody>
          <a:bodyPr wrap="square" lIns="91425" tIns="91425" rIns="91425" bIns="91425">
            <a:spAutoFit/>
          </a:bodyPr>
          <a:lstStyle/>
          <a:p>
            <a:pPr eaLnBrk="1" hangingPunct="1"/>
            <a:r>
              <a:rPr lang="en-US" altLang="en-US" sz="2400" dirty="0">
                <a:solidFill>
                  <a:srgbClr val="000000"/>
                </a:solidFill>
                <a:latin typeface="+mn-lt"/>
              </a:rPr>
              <a:t>A variable declared in a function body is a local variable and can be used only from the line of its declaration to the closing right brace of the block in which the variable is declared</a:t>
            </a:r>
            <a:r>
              <a:rPr lang="en-US" altLang="en-US" sz="2400" dirty="0" smtClean="0">
                <a:solidFill>
                  <a:srgbClr val="000000"/>
                </a:solidFill>
                <a:latin typeface="+mn-lt"/>
              </a:rPr>
              <a:t>.</a:t>
            </a:r>
            <a:endParaRPr lang="en-US" altLang="en-US" sz="2400" dirty="0">
              <a:solidFill>
                <a:srgbClr val="000000"/>
              </a:solidFill>
              <a:latin typeface="+mn-lt"/>
            </a:endParaRPr>
          </a:p>
          <a:p>
            <a:pPr eaLnBrk="1" hangingPunct="1"/>
            <a:r>
              <a:rPr lang="en-US" altLang="en-US" sz="2400" dirty="0">
                <a:solidFill>
                  <a:srgbClr val="000000"/>
                </a:solidFill>
                <a:latin typeface="+mn-lt"/>
              </a:rPr>
              <a:t>A local variable’s declaration must appear before the variable is used; otherwise, a compilation error occurs</a:t>
            </a:r>
            <a:r>
              <a:rPr lang="en-US" altLang="en-US" sz="2400" dirty="0" smtClean="0">
                <a:solidFill>
                  <a:srgbClr val="000000"/>
                </a:solidFill>
                <a:latin typeface="+mn-lt"/>
              </a:rPr>
              <a:t>.</a:t>
            </a:r>
            <a:endParaRPr lang="en-US" altLang="en-US" sz="2400" dirty="0">
              <a:solidFill>
                <a:srgbClr val="000000"/>
              </a:solidFill>
              <a:latin typeface="+mn-lt"/>
            </a:endParaRPr>
          </a:p>
          <a:p>
            <a:pPr eaLnBrk="1" hangingPunct="1"/>
            <a:r>
              <a:rPr lang="en-US" altLang="en-US" sz="2400" dirty="0">
                <a:solidFill>
                  <a:srgbClr val="000000"/>
                </a:solidFill>
                <a:latin typeface="+mn-lt"/>
              </a:rPr>
              <a:t>Variable grade—declared in the body of the while loop—can be used only in that block</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34747023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a:latin typeface="Times New Roman" panose="02020603050405020304" pitchFamily="18" charset="0"/>
              </a:rPr>
              <a:t>4.9.2 Implementing Counter-Controlled Iteration </a:t>
            </a:r>
            <a:r>
              <a:rPr lang="en-US" sz="2000" b="0" kern="1200" dirty="0" smtClean="0">
                <a:latin typeface="Times New Roman" panose="02020603050405020304" pitchFamily="18" charset="0"/>
              </a:rPr>
              <a:t>(4 </a:t>
            </a:r>
            <a:r>
              <a:rPr lang="en-US" sz="2000" b="0" kern="1200" dirty="0">
                <a:latin typeface="Times New Roman" panose="02020603050405020304" pitchFamily="18" charset="0"/>
              </a:rPr>
              <a:t>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You’ll normally initialize counter variables to zero or one, depending on how they are used in an algorithm</a:t>
            </a:r>
            <a:r>
              <a:rPr lang="en-US" alt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9051131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Error-Prevention Tip </a:t>
            </a:r>
            <a:r>
              <a:rPr lang="en-US" dirty="0" smtClean="0"/>
              <a:t>4.2</a:t>
            </a:r>
            <a:endParaRPr lang="en-US" dirty="0"/>
          </a:p>
        </p:txBody>
      </p:sp>
      <p:sp>
        <p:nvSpPr>
          <p:cNvPr id="5" name="Text Placeholder 4"/>
          <p:cNvSpPr>
            <a:spLocks noGrp="1"/>
          </p:cNvSpPr>
          <p:nvPr>
            <p:ph type="body" idx="1"/>
          </p:nvPr>
        </p:nvSpPr>
        <p:spPr/>
        <p:txBody>
          <a:bodyPr/>
          <a:lstStyle/>
          <a:p>
            <a:pPr marL="0" indent="0">
              <a:buNone/>
            </a:pPr>
            <a:r>
              <a:rPr lang="en-US" sz="2400" dirty="0" smtClean="0">
                <a:latin typeface="+mn-lt"/>
              </a:rPr>
              <a:t>Initialize </a:t>
            </a:r>
            <a:r>
              <a:rPr lang="en-US" sz="2400" dirty="0">
                <a:latin typeface="+mn-lt"/>
              </a:rPr>
              <a:t>each total and counter, either in its declaration or in an assignment statement</a:t>
            </a:r>
            <a:r>
              <a:rPr lang="en-US" sz="2400" dirty="0" smtClean="0">
                <a:latin typeface="+mn-lt"/>
              </a:rPr>
              <a:t>. Totals </a:t>
            </a:r>
            <a:r>
              <a:rPr lang="en-US" sz="2400" dirty="0">
                <a:latin typeface="+mn-lt"/>
              </a:rPr>
              <a:t>are normally initialized to 0. Counters are normally initialized to 0 or 1, </a:t>
            </a:r>
            <a:r>
              <a:rPr lang="en-US" sz="2400" dirty="0" smtClean="0">
                <a:latin typeface="+mn-lt"/>
              </a:rPr>
              <a:t>depending on </a:t>
            </a:r>
            <a:r>
              <a:rPr lang="en-US" sz="2400" dirty="0">
                <a:latin typeface="+mn-lt"/>
              </a:rPr>
              <a:t>how they’re used (we’ll show examples of when to use 0 and when to use 1).</a:t>
            </a:r>
          </a:p>
        </p:txBody>
      </p:sp>
    </p:spTree>
    <p:extLst>
      <p:ext uri="{BB962C8B-B14F-4D97-AF65-F5344CB8AC3E}">
        <p14:creationId xmlns:p14="http://schemas.microsoft.com/office/powerpoint/2010/main" val="12671602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4.9.3 Notes on Integer Division and Truncation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Dividing two integers results in integer division—any fractional part of the calculation is </a:t>
            </a:r>
            <a:r>
              <a:rPr lang="en-US" altLang="en-US" sz="2400" b="1" kern="1200" dirty="0">
                <a:solidFill>
                  <a:srgbClr val="000000"/>
                </a:solidFill>
                <a:latin typeface="Arial (Body)"/>
                <a:ea typeface="+mn-ea"/>
                <a:cs typeface="+mn-cs"/>
              </a:rPr>
              <a:t>truncated</a:t>
            </a:r>
            <a:r>
              <a:rPr lang="en-US" altLang="en-US" sz="2400" kern="1200" dirty="0">
                <a:solidFill>
                  <a:srgbClr val="000000"/>
                </a:solidFill>
                <a:latin typeface="Arial (Body)"/>
                <a:ea typeface="+mn-ea"/>
                <a:cs typeface="+mn-cs"/>
              </a:rPr>
              <a:t> (discarded).</a:t>
            </a:r>
          </a:p>
        </p:txBody>
      </p:sp>
    </p:spTree>
    <p:extLst>
      <p:ext uri="{BB962C8B-B14F-4D97-AF65-F5344CB8AC3E}">
        <p14:creationId xmlns:p14="http://schemas.microsoft.com/office/powerpoint/2010/main" val="300057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 </a:t>
            </a:r>
            <a:r>
              <a:rPr lang="en-US" sz="2000" b="0" dirty="0" smtClean="0"/>
              <a:t>(5 of 6)</a:t>
            </a:r>
            <a:endParaRPr lang="en-US" sz="2000" b="0" dirty="0"/>
          </a:p>
        </p:txBody>
      </p:sp>
      <p:sp>
        <p:nvSpPr>
          <p:cNvPr id="5" name="Text Placeholder 4"/>
          <p:cNvSpPr>
            <a:spLocks noGrp="1"/>
          </p:cNvSpPr>
          <p:nvPr>
            <p:ph type="body" idx="1"/>
          </p:nvPr>
        </p:nvSpPr>
        <p:spPr>
          <a:xfrm>
            <a:off x="457200" y="1600200"/>
            <a:ext cx="8229600" cy="4815840"/>
          </a:xfrm>
        </p:spPr>
        <p:txBody>
          <a:bodyPr/>
          <a:lstStyle/>
          <a:p>
            <a:pPr marL="0" indent="0">
              <a:buNone/>
            </a:pPr>
            <a:r>
              <a:rPr lang="en-US" sz="2400" b="1" dirty="0">
                <a:solidFill>
                  <a:schemeClr val="tx2"/>
                </a:solidFill>
                <a:latin typeface="+mn-lt"/>
              </a:rPr>
              <a:t>4.11</a:t>
            </a:r>
            <a:r>
              <a:rPr lang="en-US" sz="2400" b="1" dirty="0">
                <a:latin typeface="+mn-lt"/>
              </a:rPr>
              <a:t> </a:t>
            </a:r>
            <a:r>
              <a:rPr lang="en-US" sz="2400" dirty="0">
                <a:latin typeface="+mn-lt"/>
              </a:rPr>
              <a:t>Formulating Algorithms: </a:t>
            </a:r>
            <a:r>
              <a:rPr lang="en-US" sz="2400" dirty="0" smtClean="0">
                <a:latin typeface="+mn-lt"/>
              </a:rPr>
              <a:t>Nested Control </a:t>
            </a:r>
            <a:r>
              <a:rPr lang="en-US" sz="2400" dirty="0">
                <a:latin typeface="+mn-lt"/>
              </a:rPr>
              <a:t>Statements</a:t>
            </a:r>
          </a:p>
          <a:p>
            <a:pPr marL="741600" lvl="1" indent="-284400">
              <a:buNone/>
            </a:pPr>
            <a:r>
              <a:rPr lang="en-US" sz="2400" dirty="0">
                <a:solidFill>
                  <a:schemeClr val="tx2"/>
                </a:solidFill>
                <a:latin typeface="+mn-lt"/>
              </a:rPr>
              <a:t>4.11.1</a:t>
            </a:r>
            <a:r>
              <a:rPr lang="en-US" sz="2400" dirty="0">
                <a:latin typeface="+mn-lt"/>
              </a:rPr>
              <a:t> Problem Statement</a:t>
            </a:r>
          </a:p>
          <a:p>
            <a:pPr marL="741600" lvl="1" indent="-284400">
              <a:buNone/>
            </a:pPr>
            <a:r>
              <a:rPr lang="en-US" sz="2400" dirty="0">
                <a:solidFill>
                  <a:schemeClr val="tx2"/>
                </a:solidFill>
                <a:latin typeface="+mn-lt"/>
              </a:rPr>
              <a:t>4.11.2 </a:t>
            </a:r>
            <a:r>
              <a:rPr lang="en-US" sz="2400" dirty="0">
                <a:latin typeface="+mn-lt"/>
              </a:rPr>
              <a:t>Top-Down, Stepwise Refinement</a:t>
            </a:r>
            <a:r>
              <a:rPr lang="en-US" sz="2400" dirty="0" smtClean="0">
                <a:latin typeface="+mn-lt"/>
              </a:rPr>
              <a:t>: Pseudocode </a:t>
            </a:r>
            <a:r>
              <a:rPr lang="en-US" sz="2400" dirty="0">
                <a:latin typeface="+mn-lt"/>
              </a:rPr>
              <a:t>Representation of </a:t>
            </a:r>
            <a:r>
              <a:rPr lang="en-US" sz="2400" dirty="0" smtClean="0">
                <a:latin typeface="+mn-lt"/>
              </a:rPr>
              <a:t>the Top</a:t>
            </a:r>
            <a:endParaRPr lang="en-US" sz="2400" dirty="0">
              <a:latin typeface="+mn-lt"/>
            </a:endParaRPr>
          </a:p>
          <a:p>
            <a:pPr marL="741600" lvl="1" indent="-284400">
              <a:buNone/>
            </a:pPr>
            <a:r>
              <a:rPr lang="en-US" sz="2400" dirty="0">
                <a:solidFill>
                  <a:schemeClr val="tx2"/>
                </a:solidFill>
                <a:latin typeface="+mn-lt"/>
              </a:rPr>
              <a:t>4.11.3</a:t>
            </a:r>
            <a:r>
              <a:rPr lang="en-US" sz="2400" dirty="0">
                <a:latin typeface="+mn-lt"/>
              </a:rPr>
              <a:t> Top-Down, Stepwise Refinement</a:t>
            </a:r>
            <a:r>
              <a:rPr lang="en-US" sz="2400" dirty="0" smtClean="0">
                <a:latin typeface="+mn-lt"/>
              </a:rPr>
              <a:t>: First </a:t>
            </a:r>
            <a:r>
              <a:rPr lang="en-US" sz="2400" dirty="0">
                <a:latin typeface="+mn-lt"/>
              </a:rPr>
              <a:t>Refinement</a:t>
            </a:r>
          </a:p>
          <a:p>
            <a:pPr marL="741600" lvl="1" indent="-284400">
              <a:buNone/>
            </a:pPr>
            <a:r>
              <a:rPr lang="en-US" sz="2400" dirty="0">
                <a:solidFill>
                  <a:schemeClr val="tx2"/>
                </a:solidFill>
                <a:latin typeface="+mn-lt"/>
              </a:rPr>
              <a:t>4.11.4</a:t>
            </a:r>
            <a:r>
              <a:rPr lang="en-US" sz="2400" dirty="0">
                <a:latin typeface="+mn-lt"/>
              </a:rPr>
              <a:t> Top-Down, Stepwise Refinement</a:t>
            </a:r>
            <a:r>
              <a:rPr lang="en-US" sz="2400" dirty="0" smtClean="0">
                <a:latin typeface="+mn-lt"/>
              </a:rPr>
              <a:t>: Second </a:t>
            </a:r>
            <a:r>
              <a:rPr lang="en-US" sz="2400" dirty="0">
                <a:latin typeface="+mn-lt"/>
              </a:rPr>
              <a:t>Refinement</a:t>
            </a:r>
          </a:p>
          <a:p>
            <a:pPr marL="741600" lvl="1" indent="-284400">
              <a:buNone/>
            </a:pPr>
            <a:r>
              <a:rPr lang="en-US" sz="2400" dirty="0">
                <a:solidFill>
                  <a:schemeClr val="tx2"/>
                </a:solidFill>
                <a:latin typeface="+mn-lt"/>
              </a:rPr>
              <a:t>4.11.5</a:t>
            </a:r>
            <a:r>
              <a:rPr lang="en-US" sz="2400" dirty="0">
                <a:latin typeface="+mn-lt"/>
              </a:rPr>
              <a:t> Complete Second Refinement of </a:t>
            </a:r>
            <a:r>
              <a:rPr lang="en-US" sz="2400" dirty="0" smtClean="0">
                <a:latin typeface="+mn-lt"/>
              </a:rPr>
              <a:t>the Pseudocode</a:t>
            </a:r>
            <a:endParaRPr lang="en-US" sz="2400" dirty="0">
              <a:latin typeface="+mn-lt"/>
            </a:endParaRPr>
          </a:p>
        </p:txBody>
      </p:sp>
    </p:spTree>
    <p:extLst>
      <p:ext uri="{BB962C8B-B14F-4D97-AF65-F5344CB8AC3E}">
        <p14:creationId xmlns:p14="http://schemas.microsoft.com/office/powerpoint/2010/main" val="10947978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Programming Error </a:t>
            </a:r>
            <a:r>
              <a:rPr lang="en-US" dirty="0" smtClean="0"/>
              <a:t>4.3</a:t>
            </a:r>
            <a:endParaRPr lang="en-US" dirty="0"/>
          </a:p>
        </p:txBody>
      </p:sp>
      <p:sp>
        <p:nvSpPr>
          <p:cNvPr id="5" name="Text Placeholder 4"/>
          <p:cNvSpPr>
            <a:spLocks noGrp="1"/>
          </p:cNvSpPr>
          <p:nvPr>
            <p:ph type="body" idx="1"/>
          </p:nvPr>
        </p:nvSpPr>
        <p:spPr/>
        <p:txBody>
          <a:bodyPr/>
          <a:lstStyle/>
          <a:p>
            <a:pPr marL="0" indent="0">
              <a:buNone/>
            </a:pPr>
            <a:r>
              <a:rPr lang="en-US" sz="2400" dirty="0" smtClean="0">
                <a:latin typeface="+mn-lt"/>
              </a:rPr>
              <a:t>Assuming </a:t>
            </a:r>
            <a:r>
              <a:rPr lang="en-US" sz="2400" dirty="0">
                <a:latin typeface="+mn-lt"/>
              </a:rPr>
              <a:t>that integer division rounds (rather than truncates) can lead to incorrect </a:t>
            </a:r>
            <a:r>
              <a:rPr lang="en-US" sz="2400" dirty="0" smtClean="0">
                <a:latin typeface="+mn-lt"/>
              </a:rPr>
              <a:t>results. For </a:t>
            </a:r>
            <a:r>
              <a:rPr lang="en-US" sz="2400" dirty="0">
                <a:latin typeface="+mn-lt"/>
              </a:rPr>
              <a:t>example, 7 ÷ 4, which yields 1.75 in conventional arithmetic, truncates to 1 in </a:t>
            </a:r>
            <a:r>
              <a:rPr lang="en-US" sz="2400" dirty="0" smtClean="0">
                <a:latin typeface="+mn-lt"/>
              </a:rPr>
              <a:t>integer arithmetic</a:t>
            </a:r>
            <a:r>
              <a:rPr lang="en-US" sz="2400" dirty="0">
                <a:latin typeface="+mn-lt"/>
              </a:rPr>
              <a:t>, rather than rounding to 2.</a:t>
            </a:r>
          </a:p>
        </p:txBody>
      </p:sp>
    </p:spTree>
    <p:extLst>
      <p:ext uri="{BB962C8B-B14F-4D97-AF65-F5344CB8AC3E}">
        <p14:creationId xmlns:p14="http://schemas.microsoft.com/office/powerpoint/2010/main" val="5466997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4.9.3 Arithmetic Overflow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481138"/>
            <a:ext cx="8229600" cy="4755118"/>
          </a:xfrm>
        </p:spPr>
        <p:txBody>
          <a:bodyPr wrap="square" lIns="91425" tIns="91425" rIns="91425" bIns="91425">
            <a:spAutoFit/>
          </a:bodyPr>
          <a:lstStyle/>
          <a:p>
            <a:pPr lvl="0" fontAlgn="base">
              <a:spcAft>
                <a:spcPct val="0"/>
              </a:spcAft>
              <a:buFont typeface="Arial" panose="020B0604020202020204" pitchFamily="34" charset="0"/>
              <a:buChar char="•"/>
              <a:tabLst/>
              <a:defRPr/>
            </a:pPr>
            <a:r>
              <a:rPr lang="en-US" sz="2200" kern="1200" dirty="0">
                <a:solidFill>
                  <a:srgbClr val="000000"/>
                </a:solidFill>
                <a:latin typeface="Arial (Body)"/>
                <a:ea typeface="+mn-ea"/>
                <a:cs typeface="+mn-cs"/>
              </a:rPr>
              <a:t>In </a:t>
            </a:r>
            <a:r>
              <a:rPr lang="en-US" sz="2200" kern="1200" dirty="0" smtClean="0">
                <a:solidFill>
                  <a:srgbClr val="000000"/>
                </a:solidFill>
                <a:latin typeface="Arial (Body)"/>
                <a:ea typeface="+mn-ea"/>
                <a:cs typeface="+mn-cs"/>
              </a:rPr>
              <a:t>Figure 4.10</a:t>
            </a:r>
            <a:r>
              <a:rPr lang="en-US" sz="2200" kern="1200" dirty="0">
                <a:solidFill>
                  <a:srgbClr val="000000"/>
                </a:solidFill>
                <a:latin typeface="Arial (Body)"/>
                <a:ea typeface="+mn-ea"/>
                <a:cs typeface="+mn-cs"/>
              </a:rPr>
              <a:t>, line 16</a:t>
            </a:r>
          </a:p>
          <a:p>
            <a:pPr marL="644400" lvl="0" indent="0" fontAlgn="base">
              <a:spcAft>
                <a:spcPct val="0"/>
              </a:spcAft>
              <a:buNone/>
              <a:tabLst/>
              <a:defRPr/>
            </a:pPr>
            <a:r>
              <a:rPr lang="en-US" sz="2200" kern="1200" dirty="0" smtClean="0">
                <a:solidFill>
                  <a:srgbClr val="000000"/>
                </a:solidFill>
                <a:latin typeface="Consolas" panose="020B0609020204030204" pitchFamily="49" charset="0"/>
                <a:ea typeface="+mn-ea"/>
                <a:cs typeface="+mn-cs"/>
              </a:rPr>
              <a:t>total </a:t>
            </a:r>
            <a:r>
              <a:rPr lang="en-US" sz="2200" kern="1200" dirty="0">
                <a:solidFill>
                  <a:srgbClr val="000000"/>
                </a:solidFill>
                <a:latin typeface="Consolas" panose="020B0609020204030204" pitchFamily="49" charset="0"/>
                <a:ea typeface="+mn-ea"/>
                <a:cs typeface="+mn-cs"/>
              </a:rPr>
              <a:t>= total + grade; // add grade to total</a:t>
            </a:r>
          </a:p>
          <a:p>
            <a:pPr marL="274638" lvl="0" indent="0" fontAlgn="base">
              <a:spcAft>
                <a:spcPct val="0"/>
              </a:spcAft>
              <a:buNone/>
              <a:tabLst/>
              <a:defRPr/>
            </a:pPr>
            <a:r>
              <a:rPr lang="en-US" sz="2200" kern="1200" dirty="0" smtClean="0">
                <a:solidFill>
                  <a:srgbClr val="000000"/>
                </a:solidFill>
                <a:latin typeface="Arial (Body)"/>
                <a:ea typeface="+mn-ea"/>
                <a:cs typeface="+mn-cs"/>
              </a:rPr>
              <a:t>added </a:t>
            </a:r>
            <a:r>
              <a:rPr lang="en-US" sz="2200" kern="1200" dirty="0">
                <a:solidFill>
                  <a:srgbClr val="000000"/>
                </a:solidFill>
                <a:latin typeface="Arial (Body)"/>
                <a:ea typeface="+mn-ea"/>
                <a:cs typeface="+mn-cs"/>
              </a:rPr>
              <a:t>each grade entered by the user to the </a:t>
            </a:r>
            <a:r>
              <a:rPr lang="en-US" sz="2200" kern="1200" dirty="0" smtClean="0">
                <a:solidFill>
                  <a:srgbClr val="000000"/>
                </a:solidFill>
                <a:latin typeface="Arial (Body)"/>
                <a:ea typeface="+mn-ea"/>
                <a:cs typeface="+mn-cs"/>
              </a:rPr>
              <a:t>total.</a:t>
            </a:r>
            <a:endParaRPr lang="en-US" sz="2200" kern="1200" dirty="0">
              <a:solidFill>
                <a:srgbClr val="000000"/>
              </a:solidFill>
              <a:latin typeface="Arial (Body)"/>
              <a:ea typeface="+mn-ea"/>
              <a:cs typeface="+mn-cs"/>
            </a:endParaRPr>
          </a:p>
          <a:p>
            <a:pPr lvl="0" fontAlgn="base">
              <a:spcAft>
                <a:spcPct val="0"/>
              </a:spcAft>
              <a:buFont typeface="Arial" panose="020B0604020202020204" pitchFamily="34" charset="0"/>
              <a:buChar char="•"/>
              <a:tabLst/>
              <a:defRPr/>
            </a:pPr>
            <a:r>
              <a:rPr lang="en-US" sz="2200" kern="1200" dirty="0">
                <a:solidFill>
                  <a:srgbClr val="000000"/>
                </a:solidFill>
                <a:latin typeface="Arial (Body)"/>
                <a:ea typeface="+mn-ea"/>
                <a:cs typeface="+mn-cs"/>
              </a:rPr>
              <a:t>Even this simple statement has a </a:t>
            </a:r>
            <a:r>
              <a:rPr lang="en-US" sz="2200" b="1" kern="1200" dirty="0">
                <a:solidFill>
                  <a:srgbClr val="000000"/>
                </a:solidFill>
                <a:latin typeface="Arial (Body)"/>
                <a:ea typeface="+mn-ea"/>
                <a:cs typeface="+mn-cs"/>
              </a:rPr>
              <a:t>potential </a:t>
            </a:r>
            <a:r>
              <a:rPr lang="en-US" sz="2200" kern="1200" dirty="0">
                <a:solidFill>
                  <a:srgbClr val="000000"/>
                </a:solidFill>
                <a:latin typeface="Arial (Body)"/>
                <a:ea typeface="+mn-ea"/>
                <a:cs typeface="+mn-cs"/>
              </a:rPr>
              <a:t>problem—adding the integers could result in a value that’s </a:t>
            </a:r>
            <a:r>
              <a:rPr lang="en-US" sz="2200" b="1" kern="1200" dirty="0">
                <a:solidFill>
                  <a:srgbClr val="000000"/>
                </a:solidFill>
                <a:latin typeface="Arial (Body)"/>
                <a:ea typeface="+mn-ea"/>
                <a:cs typeface="+mn-cs"/>
              </a:rPr>
              <a:t>too large </a:t>
            </a:r>
            <a:r>
              <a:rPr lang="en-US" sz="2200" kern="1200" dirty="0">
                <a:solidFill>
                  <a:srgbClr val="000000"/>
                </a:solidFill>
                <a:latin typeface="Arial (Body)"/>
                <a:ea typeface="+mn-ea"/>
                <a:cs typeface="+mn-cs"/>
              </a:rPr>
              <a:t>to store in an </a:t>
            </a:r>
            <a:r>
              <a:rPr lang="en-US" sz="2200" kern="1200" dirty="0">
                <a:solidFill>
                  <a:srgbClr val="000000"/>
                </a:solidFill>
                <a:latin typeface="Consolas" panose="020B0609020204030204" pitchFamily="49" charset="0"/>
                <a:ea typeface="+mn-ea"/>
                <a:cs typeface="+mn-cs"/>
              </a:rPr>
              <a:t>int</a:t>
            </a:r>
            <a:r>
              <a:rPr lang="en-US" sz="2200" kern="1200" dirty="0">
                <a:solidFill>
                  <a:srgbClr val="000000"/>
                </a:solidFill>
                <a:latin typeface="Arial (Body)"/>
                <a:ea typeface="+mn-ea"/>
                <a:cs typeface="+mn-cs"/>
              </a:rPr>
              <a:t> </a:t>
            </a:r>
            <a:r>
              <a:rPr lang="en-US" sz="2200" kern="1200" dirty="0" smtClean="0">
                <a:solidFill>
                  <a:srgbClr val="000000"/>
                </a:solidFill>
                <a:latin typeface="Arial (Body)"/>
                <a:ea typeface="+mn-ea"/>
                <a:cs typeface="+mn-cs"/>
              </a:rPr>
              <a:t>variable.</a:t>
            </a:r>
            <a:endParaRPr lang="en-US" sz="2200" kern="1200" dirty="0">
              <a:solidFill>
                <a:srgbClr val="000000"/>
              </a:solidFill>
              <a:latin typeface="Arial (Body)"/>
              <a:ea typeface="+mn-ea"/>
              <a:cs typeface="+mn-cs"/>
            </a:endParaRPr>
          </a:p>
          <a:p>
            <a:pPr lvl="0" fontAlgn="base">
              <a:spcAft>
                <a:spcPct val="0"/>
              </a:spcAft>
              <a:buFont typeface="Arial" panose="020B0604020202020204" pitchFamily="34" charset="0"/>
              <a:buChar char="•"/>
              <a:tabLst/>
              <a:defRPr/>
            </a:pPr>
            <a:r>
              <a:rPr lang="en-US" sz="2200" kern="1200" dirty="0">
                <a:solidFill>
                  <a:srgbClr val="000000"/>
                </a:solidFill>
                <a:latin typeface="Arial (Body)"/>
                <a:ea typeface="+mn-ea"/>
                <a:cs typeface="+mn-cs"/>
              </a:rPr>
              <a:t>This is known as </a:t>
            </a:r>
            <a:r>
              <a:rPr lang="en-US" sz="2200" b="1" kern="1200" dirty="0">
                <a:solidFill>
                  <a:srgbClr val="000000"/>
                </a:solidFill>
                <a:latin typeface="Arial (Body)"/>
                <a:ea typeface="+mn-ea"/>
                <a:cs typeface="+mn-cs"/>
              </a:rPr>
              <a:t>arithmetic overflow</a:t>
            </a:r>
            <a:r>
              <a:rPr lang="en-US" sz="2200" kern="1200" dirty="0">
                <a:solidFill>
                  <a:srgbClr val="000000"/>
                </a:solidFill>
                <a:latin typeface="Arial (Body)"/>
                <a:ea typeface="+mn-ea"/>
                <a:cs typeface="+mn-cs"/>
              </a:rPr>
              <a:t> and causes </a:t>
            </a:r>
            <a:r>
              <a:rPr lang="en-US" sz="2200" b="1" kern="1200" dirty="0">
                <a:solidFill>
                  <a:srgbClr val="000000"/>
                </a:solidFill>
                <a:latin typeface="Arial (Body)"/>
                <a:ea typeface="+mn-ea"/>
                <a:cs typeface="+mn-cs"/>
              </a:rPr>
              <a:t>undefined behavior</a:t>
            </a:r>
            <a:r>
              <a:rPr lang="en-US" sz="2200" kern="1200" dirty="0">
                <a:solidFill>
                  <a:srgbClr val="000000"/>
                </a:solidFill>
                <a:latin typeface="Arial (Body)"/>
                <a:ea typeface="+mn-ea"/>
                <a:cs typeface="+mn-cs"/>
              </a:rPr>
              <a:t>, which can lead to security problems or unintended </a:t>
            </a:r>
            <a:r>
              <a:rPr lang="en-US" sz="2200" kern="1200" dirty="0" smtClean="0">
                <a:solidFill>
                  <a:srgbClr val="000000"/>
                </a:solidFill>
                <a:latin typeface="Arial (Body)"/>
                <a:ea typeface="+mn-ea"/>
                <a:cs typeface="+mn-cs"/>
              </a:rPr>
              <a:t>results</a:t>
            </a:r>
            <a:endParaRPr lang="en-US" sz="2200"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defRPr/>
            </a:pPr>
            <a:r>
              <a:rPr lang="en-US" sz="2200" kern="1200" dirty="0">
                <a:solidFill>
                  <a:srgbClr val="000000"/>
                </a:solidFill>
                <a:latin typeface="Arial (Body)"/>
                <a:ea typeface="+mn-ea"/>
                <a:cs typeface="+mn-cs"/>
                <a:hlinkClick r:id="rId2"/>
              </a:rPr>
              <a:t>http://</a:t>
            </a:r>
            <a:r>
              <a:rPr lang="en-US" sz="2200" kern="1200" dirty="0" smtClean="0">
                <a:solidFill>
                  <a:srgbClr val="000000"/>
                </a:solidFill>
                <a:latin typeface="Arial (Body)"/>
                <a:ea typeface="+mn-ea"/>
                <a:cs typeface="+mn-cs"/>
                <a:hlinkClick r:id="rId2"/>
              </a:rPr>
              <a:t>en.wikipedia.org/wiki/Integer_overflow #Security_ramifications</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8758078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4.9.3 Arithmetic Overflow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292631"/>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Figure 2.5’s addition program had the same issue in line 19, which calculated the sum of two </a:t>
            </a:r>
            <a:r>
              <a:rPr lang="en-US" sz="2400" kern="1200" dirty="0">
                <a:solidFill>
                  <a:srgbClr val="000000"/>
                </a:solidFill>
                <a:latin typeface="Consolas" panose="020B0609020204030204" pitchFamily="49" charset="0"/>
                <a:ea typeface="+mn-ea"/>
                <a:cs typeface="+mn-cs"/>
              </a:rPr>
              <a:t>int</a:t>
            </a:r>
            <a:r>
              <a:rPr lang="en-US" sz="2400" kern="1200" dirty="0">
                <a:solidFill>
                  <a:srgbClr val="000000"/>
                </a:solidFill>
                <a:latin typeface="Arial (Body)"/>
                <a:ea typeface="+mn-ea"/>
                <a:cs typeface="+mn-cs"/>
              </a:rPr>
              <a:t> values entered by the </a:t>
            </a:r>
            <a:r>
              <a:rPr lang="en-US" sz="2400" kern="1200" dirty="0" smtClean="0">
                <a:solidFill>
                  <a:srgbClr val="000000"/>
                </a:solidFill>
                <a:latin typeface="Arial (Body)"/>
                <a:ea typeface="+mn-ea"/>
                <a:cs typeface="+mn-cs"/>
              </a:rPr>
              <a:t>user:</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819400"/>
            <a:ext cx="8229600" cy="2163763"/>
          </a:xfrm>
        </p:spPr>
        <p:txBody>
          <a:bodyPr/>
          <a:lstStyle/>
          <a:p>
            <a:pPr marL="0" lvl="0" indent="533400" fontAlgn="base">
              <a:spcAft>
                <a:spcPct val="0"/>
              </a:spcAft>
              <a:buNone/>
              <a:tabLst/>
              <a:defRPr/>
            </a:pPr>
            <a:r>
              <a:rPr lang="en-US" sz="2400" kern="1200" dirty="0">
                <a:solidFill>
                  <a:srgbClr val="000000"/>
                </a:solidFill>
                <a:latin typeface="Consolas" panose="020B0609020204030204" pitchFamily="49" charset="0"/>
              </a:rPr>
              <a:t>sum = number1 + number2;</a:t>
            </a:r>
          </a:p>
          <a:p>
            <a:pPr marL="255651" lvl="0" indent="-255651" fontAlgn="base">
              <a:spcAft>
                <a:spcPct val="0"/>
              </a:spcAft>
              <a:buFont typeface="Arial" panose="020B0604020202020204" pitchFamily="34" charset="0"/>
              <a:buChar char="•"/>
              <a:defRPr/>
            </a:pPr>
            <a:r>
              <a:rPr lang="en-US" sz="2400" kern="1200" dirty="0">
                <a:solidFill>
                  <a:srgbClr val="000000"/>
                </a:solidFill>
                <a:latin typeface="Arial (Body)"/>
              </a:rPr>
              <a:t>The maximum and minimum values that can be stored in an </a:t>
            </a:r>
            <a:r>
              <a:rPr lang="en-US" sz="2400" kern="1200" dirty="0">
                <a:solidFill>
                  <a:srgbClr val="000000"/>
                </a:solidFill>
                <a:latin typeface="Consolas" panose="020B0609020204030204" pitchFamily="49" charset="0"/>
              </a:rPr>
              <a:t>int</a:t>
            </a:r>
            <a:r>
              <a:rPr lang="en-US" sz="2400" kern="1200" dirty="0">
                <a:solidFill>
                  <a:srgbClr val="000000"/>
                </a:solidFill>
                <a:latin typeface="Arial (Body)"/>
              </a:rPr>
              <a:t> variable are represented by the constants </a:t>
            </a:r>
            <a:r>
              <a:rPr lang="en-US" sz="2400" kern="1200" dirty="0">
                <a:solidFill>
                  <a:srgbClr val="000000"/>
                </a:solidFill>
                <a:latin typeface="Consolas" panose="020B0609020204030204" pitchFamily="49" charset="0"/>
              </a:rPr>
              <a:t>INT_MAX</a:t>
            </a:r>
            <a:r>
              <a:rPr lang="en-US" sz="2400" kern="1200" dirty="0">
                <a:solidFill>
                  <a:srgbClr val="000000"/>
                </a:solidFill>
                <a:latin typeface="Arial (Body)"/>
              </a:rPr>
              <a:t> and </a:t>
            </a:r>
            <a:r>
              <a:rPr lang="en-US" sz="2400" kern="1200" dirty="0">
                <a:solidFill>
                  <a:srgbClr val="000000"/>
                </a:solidFill>
                <a:latin typeface="Consolas" panose="020B0609020204030204" pitchFamily="49" charset="0"/>
              </a:rPr>
              <a:t>INT_MIN</a:t>
            </a:r>
            <a:r>
              <a:rPr lang="en-US" sz="2400" kern="1200" dirty="0">
                <a:solidFill>
                  <a:srgbClr val="000000"/>
                </a:solidFill>
              </a:rPr>
              <a:t>, </a:t>
            </a:r>
            <a:r>
              <a:rPr lang="en-US" sz="2400" kern="1200" dirty="0">
                <a:solidFill>
                  <a:srgbClr val="000000"/>
                </a:solidFill>
                <a:latin typeface="Arial (Body)"/>
              </a:rPr>
              <a:t>respectively, which are defined in the header </a:t>
            </a:r>
            <a:r>
              <a:rPr lang="en-US" sz="2400" kern="1200" dirty="0">
                <a:solidFill>
                  <a:srgbClr val="000000"/>
                </a:solidFill>
                <a:latin typeface="Consolas" panose="020B0609020204030204" pitchFamily="49" charset="0"/>
              </a:rPr>
              <a:t>&lt;climits</a:t>
            </a:r>
            <a:r>
              <a:rPr lang="en-US" sz="2400" kern="1200" dirty="0" smtClean="0">
                <a:solidFill>
                  <a:srgbClr val="000000"/>
                </a:solidFill>
                <a:latin typeface="Consolas" panose="020B0609020204030204" pitchFamily="49" charset="0"/>
              </a:rPr>
              <a:t>&gt;</a:t>
            </a:r>
            <a:r>
              <a:rPr lang="en-US" sz="2400" kern="1200" dirty="0" smtClean="0">
                <a:solidFill>
                  <a:srgbClr val="000000"/>
                </a:solidFill>
              </a:rPr>
              <a:t>.</a:t>
            </a:r>
            <a:endParaRPr lang="en-US" sz="2400" kern="1200" dirty="0">
              <a:solidFill>
                <a:srgbClr val="000000"/>
              </a:solidFill>
            </a:endParaRPr>
          </a:p>
        </p:txBody>
      </p:sp>
    </p:spTree>
    <p:extLst>
      <p:ext uri="{BB962C8B-B14F-4D97-AF65-F5344CB8AC3E}">
        <p14:creationId xmlns:p14="http://schemas.microsoft.com/office/powerpoint/2010/main" val="562784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4.9.3 Arithmetic Overflow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kern="1200" dirty="0" smtClean="0">
                <a:solidFill>
                  <a:srgbClr val="000000"/>
                </a:solidFill>
                <a:latin typeface="Arial (Body)"/>
                <a:ea typeface="+mn-ea"/>
                <a:cs typeface="+mn-cs"/>
              </a:rPr>
              <a:t>There are similar constants for the other integral types and for floating-point types.</a:t>
            </a:r>
          </a:p>
          <a:p>
            <a:pPr marL="255651" lvl="0" indent="-255651" fontAlgn="base">
              <a:spcAft>
                <a:spcPct val="0"/>
              </a:spcAft>
              <a:buFont typeface="Arial" panose="020B0604020202020204" pitchFamily="34" charset="0"/>
              <a:buChar char="•"/>
              <a:tabLst/>
            </a:pPr>
            <a:r>
              <a:rPr lang="en-US" altLang="en-US" sz="2200" kern="1200" dirty="0" smtClean="0">
                <a:solidFill>
                  <a:srgbClr val="000000"/>
                </a:solidFill>
                <a:latin typeface="Arial (Body)"/>
                <a:ea typeface="+mn-ea"/>
                <a:cs typeface="+mn-cs"/>
              </a:rPr>
              <a:t>You can see your platform’s values for these constants by opening the headers </a:t>
            </a:r>
            <a:r>
              <a:rPr lang="en-US" altLang="en-US" sz="2200" kern="1200" dirty="0" smtClean="0">
                <a:solidFill>
                  <a:srgbClr val="000000"/>
                </a:solidFill>
                <a:latin typeface="Consolas" panose="020B0609020204030204" pitchFamily="49" charset="0"/>
                <a:ea typeface="+mn-ea"/>
                <a:cs typeface="+mn-cs"/>
              </a:rPr>
              <a:t>&lt;climits&gt; </a:t>
            </a:r>
            <a:r>
              <a:rPr lang="en-US" altLang="en-US" sz="2200" kern="1200" dirty="0" smtClean="0">
                <a:solidFill>
                  <a:srgbClr val="000000"/>
                </a:solidFill>
                <a:latin typeface="Arial (Body)"/>
                <a:ea typeface="+mn-ea"/>
                <a:cs typeface="+mn-cs"/>
              </a:rPr>
              <a:t>and </a:t>
            </a:r>
            <a:r>
              <a:rPr lang="en-US" altLang="en-US" sz="2200" kern="1200" dirty="0" smtClean="0">
                <a:solidFill>
                  <a:srgbClr val="000000"/>
                </a:solidFill>
                <a:latin typeface="Consolas" panose="020B0609020204030204" pitchFamily="49" charset="0"/>
                <a:ea typeface="+mn-ea"/>
                <a:cs typeface="+mn-cs"/>
              </a:rPr>
              <a:t>&lt;cfloat&gt; </a:t>
            </a:r>
            <a:r>
              <a:rPr lang="en-US" altLang="en-US" sz="2200" kern="1200" dirty="0" smtClean="0">
                <a:solidFill>
                  <a:srgbClr val="000000"/>
                </a:solidFill>
                <a:latin typeface="Arial (Body)"/>
                <a:ea typeface="+mn-ea"/>
                <a:cs typeface="+mn-cs"/>
              </a:rPr>
              <a:t>in a text editor.</a:t>
            </a:r>
          </a:p>
          <a:p>
            <a:pPr marL="255651" lvl="0" indent="-255651" fontAlgn="base">
              <a:spcAft>
                <a:spcPct val="0"/>
              </a:spcAft>
              <a:buFont typeface="Arial" panose="020B0604020202020204" pitchFamily="34" charset="0"/>
              <a:buChar char="•"/>
              <a:tabLst/>
            </a:pPr>
            <a:r>
              <a:rPr lang="en-US" altLang="en-US" sz="2200" kern="1200" dirty="0" smtClean="0">
                <a:solidFill>
                  <a:srgbClr val="000000"/>
                </a:solidFill>
                <a:latin typeface="Arial (Body)"/>
                <a:ea typeface="+mn-ea"/>
                <a:cs typeface="+mn-cs"/>
              </a:rPr>
              <a:t>It’s considered a good practice to ensure that</a:t>
            </a:r>
            <a:r>
              <a:rPr lang="en-US" altLang="en-US" sz="2200" b="1" kern="1200" dirty="0" smtClean="0">
                <a:solidFill>
                  <a:srgbClr val="000000"/>
                </a:solidFill>
                <a:latin typeface="Arial (Body)"/>
                <a:ea typeface="+mn-ea"/>
                <a:cs typeface="+mn-cs"/>
              </a:rPr>
              <a:t> before </a:t>
            </a:r>
            <a:r>
              <a:rPr lang="en-US" altLang="en-US" sz="2200" kern="1200" dirty="0" smtClean="0">
                <a:solidFill>
                  <a:srgbClr val="000000"/>
                </a:solidFill>
                <a:latin typeface="Arial (Body)"/>
                <a:ea typeface="+mn-ea"/>
                <a:cs typeface="+mn-cs"/>
              </a:rPr>
              <a:t>you perform arithmetic calculations like the ones in line 16 of Figure 4.10 and line 19 of Figure 2.5, they will </a:t>
            </a:r>
            <a:r>
              <a:rPr lang="en-US" altLang="en-US" sz="2200" b="1" kern="1200" dirty="0" smtClean="0">
                <a:solidFill>
                  <a:srgbClr val="000000"/>
                </a:solidFill>
                <a:latin typeface="Arial (Body)"/>
                <a:ea typeface="+mn-ea"/>
                <a:cs typeface="+mn-cs"/>
              </a:rPr>
              <a:t>not</a:t>
            </a:r>
            <a:r>
              <a:rPr lang="en-US" altLang="en-US" sz="2200" kern="1200" dirty="0" smtClean="0">
                <a:solidFill>
                  <a:srgbClr val="000000"/>
                </a:solidFill>
                <a:latin typeface="Arial (Body)"/>
                <a:ea typeface="+mn-ea"/>
                <a:cs typeface="+mn-cs"/>
              </a:rPr>
              <a:t> overflow.</a:t>
            </a:r>
          </a:p>
          <a:p>
            <a:pPr marL="255651" lvl="0" indent="-255651" fontAlgn="base">
              <a:spcAft>
                <a:spcPct val="0"/>
              </a:spcAft>
              <a:buFont typeface="Arial" panose="020B0604020202020204" pitchFamily="34" charset="0"/>
              <a:buChar char="•"/>
              <a:tabLst/>
            </a:pPr>
            <a:r>
              <a:rPr lang="en-US" altLang="en-US" sz="2200" kern="1200" dirty="0" smtClean="0">
                <a:solidFill>
                  <a:srgbClr val="000000"/>
                </a:solidFill>
                <a:latin typeface="Arial (Body)"/>
                <a:ea typeface="+mn-ea"/>
                <a:cs typeface="+mn-cs"/>
              </a:rPr>
              <a:t>The code for doing this is shown on the C</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E</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R</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T website </a:t>
            </a:r>
            <a:r>
              <a:rPr lang="en-US" altLang="en-US" sz="2200" kern="1200" dirty="0" smtClean="0">
                <a:solidFill>
                  <a:srgbClr val="000000"/>
                </a:solidFill>
                <a:latin typeface="Consolas" panose="020B0609020204030204" pitchFamily="49" charset="0"/>
                <a:ea typeface="+mn-ea"/>
                <a:cs typeface="+mn-cs"/>
                <a:hlinkClick r:id="rId2"/>
              </a:rPr>
              <a:t>www.securecoding.cert.org</a:t>
            </a:r>
            <a:r>
              <a:rPr lang="en-US" altLang="en-US" sz="2200" kern="1200" dirty="0" smtClean="0">
                <a:solidFill>
                  <a:srgbClr val="000000"/>
                </a:solidFill>
                <a:latin typeface="Arial (Body)"/>
                <a:ea typeface="+mn-ea"/>
                <a:cs typeface="+mn-cs"/>
              </a:rPr>
              <a:t>—just search for guideline “INT32-CPP.” (Uses operators defined in next chapter.)</a:t>
            </a:r>
          </a:p>
        </p:txBody>
      </p:sp>
    </p:spTree>
    <p:extLst>
      <p:ext uri="{BB962C8B-B14F-4D97-AF65-F5344CB8AC3E}">
        <p14:creationId xmlns:p14="http://schemas.microsoft.com/office/powerpoint/2010/main" val="39560110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4.9.4 Input Validation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To ensure that inputs are valid, industrial-strength programs must test for all possible erroneous </a:t>
            </a:r>
            <a:r>
              <a:rPr lang="en-US" sz="2400" kern="1200" dirty="0" smtClean="0">
                <a:solidFill>
                  <a:srgbClr val="000000"/>
                </a:solidFill>
                <a:latin typeface="Arial (Body)"/>
                <a:ea typeface="+mn-ea"/>
                <a:cs typeface="+mn-cs"/>
              </a:rPr>
              <a:t>cases.</a:t>
            </a:r>
            <a:endParaRPr 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defRPr/>
            </a:pPr>
            <a:r>
              <a:rPr lang="en-US" sz="2400" kern="1200" dirty="0" smtClean="0">
                <a:solidFill>
                  <a:srgbClr val="000000"/>
                </a:solidFill>
                <a:latin typeface="Arial (Body)"/>
                <a:ea typeface="+mn-ea"/>
                <a:cs typeface="+mn-cs"/>
              </a:rPr>
              <a:t>A program </a:t>
            </a:r>
            <a:r>
              <a:rPr lang="en-US" sz="2400" kern="1200" dirty="0">
                <a:solidFill>
                  <a:srgbClr val="000000"/>
                </a:solidFill>
                <a:latin typeface="Arial (Body)"/>
                <a:ea typeface="+mn-ea"/>
                <a:cs typeface="+mn-cs"/>
              </a:rPr>
              <a:t>that inputs grades should validate the grades by using range checking to ensure that they’re values from 0 to </a:t>
            </a:r>
            <a:r>
              <a:rPr lang="en-US" sz="2400" kern="1200" dirty="0" smtClean="0">
                <a:solidFill>
                  <a:srgbClr val="000000"/>
                </a:solidFill>
                <a:latin typeface="Arial (Body)"/>
                <a:ea typeface="+mn-ea"/>
                <a:cs typeface="+mn-cs"/>
              </a:rPr>
              <a:t>100.</a:t>
            </a:r>
            <a:endParaRPr 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You can then ask the user to reenter any value that’s out of </a:t>
            </a:r>
            <a:r>
              <a:rPr lang="en-US" sz="2400" kern="1200" dirty="0" smtClean="0">
                <a:solidFill>
                  <a:srgbClr val="000000"/>
                </a:solidFill>
                <a:latin typeface="Arial (Body)"/>
                <a:ea typeface="+mn-ea"/>
                <a:cs typeface="+mn-cs"/>
              </a:rPr>
              <a:t>range.</a:t>
            </a:r>
            <a:endParaRPr lang="en-US" sz="24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defRPr/>
            </a:pPr>
            <a:r>
              <a:rPr lang="en-US" sz="2400" kern="1200" dirty="0">
                <a:solidFill>
                  <a:srgbClr val="000000"/>
                </a:solidFill>
                <a:latin typeface="Arial (Body)"/>
                <a:ea typeface="+mn-ea"/>
                <a:cs typeface="+mn-cs"/>
              </a:rPr>
              <a:t>If a program requires inputs from a specific set of values (e.g., nonsequential product codes), you can ensure that each input matches a value in the </a:t>
            </a:r>
            <a:r>
              <a:rPr lang="en-US" sz="2400" kern="1200" dirty="0" smtClean="0">
                <a:solidFill>
                  <a:srgbClr val="000000"/>
                </a:solidFill>
                <a:latin typeface="Arial (Body)"/>
                <a:ea typeface="+mn-ea"/>
                <a:cs typeface="+mn-cs"/>
              </a:rPr>
              <a:t>set.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40595904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4.10 Formulating Algorithms: Sentinel-Controlled Iteration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mn-ea"/>
                <a:cs typeface="+mn-cs"/>
              </a:rPr>
              <a:t>Let’s generalize the class average problem.</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mn-ea"/>
                <a:cs typeface="+mn-cs"/>
              </a:rPr>
              <a:t>Develop a class average program that processes grades for an arbitrary number of students each time it’s </a:t>
            </a:r>
            <a:r>
              <a:rPr lang="en-US" altLang="en-US" sz="2200" kern="1200" dirty="0" smtClean="0">
                <a:solidFill>
                  <a:srgbClr val="000000"/>
                </a:solidFill>
                <a:latin typeface="Arial (Body)"/>
                <a:ea typeface="+mn-ea"/>
                <a:cs typeface="+mn-cs"/>
              </a:rPr>
              <a:t>run.</a:t>
            </a:r>
            <a:endParaRPr lang="en-US" altLang="en-US" sz="22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mn-ea"/>
                <a:cs typeface="+mn-cs"/>
              </a:rPr>
              <a:t>Must process an arbitrary number of grades.</a:t>
            </a: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mn-ea"/>
                <a:cs typeface="+mn-cs"/>
              </a:rPr>
              <a:t>How can the program determine when to stop the </a:t>
            </a:r>
            <a:r>
              <a:rPr lang="en-US" altLang="en-US" sz="2200" kern="1200" dirty="0" smtClean="0">
                <a:solidFill>
                  <a:srgbClr val="000000"/>
                </a:solidFill>
                <a:latin typeface="Arial (Body)"/>
                <a:ea typeface="+mn-ea"/>
                <a:cs typeface="+mn-cs"/>
              </a:rPr>
              <a:t>input?</a:t>
            </a:r>
            <a:endParaRPr lang="en-US" altLang="en-US" sz="2200" kern="1200" dirty="0">
              <a:solidFill>
                <a:srgbClr val="000000"/>
              </a:solidFill>
              <a:latin typeface="Arial (Body)"/>
              <a:ea typeface="+mn-ea"/>
              <a:cs typeface="+mn-cs"/>
            </a:endParaRPr>
          </a:p>
          <a:p>
            <a:pPr marL="255651" lvl="0" indent="-255651" fontAlgn="base">
              <a:spcAft>
                <a:spcPct val="0"/>
              </a:spcAft>
              <a:buFont typeface="Arial" panose="020B0604020202020204" pitchFamily="34" charset="0"/>
              <a:buChar char="•"/>
              <a:tabLst/>
            </a:pPr>
            <a:r>
              <a:rPr lang="en-US" altLang="en-US" sz="2200" b="1" kern="1200" dirty="0" smtClean="0">
                <a:solidFill>
                  <a:srgbClr val="000000"/>
                </a:solidFill>
                <a:latin typeface="Arial (Body)"/>
                <a:ea typeface="+mn-ea"/>
                <a:cs typeface="+mn-cs"/>
              </a:rPr>
              <a:t>Sentinel value </a:t>
            </a:r>
            <a:r>
              <a:rPr lang="en-US" altLang="en-US" sz="2200" kern="1200" dirty="0" smtClean="0">
                <a:solidFill>
                  <a:srgbClr val="000000"/>
                </a:solidFill>
                <a:latin typeface="Arial (Body)"/>
                <a:ea typeface="+mn-ea"/>
                <a:cs typeface="+mn-cs"/>
              </a:rPr>
              <a:t>(</a:t>
            </a:r>
            <a:r>
              <a:rPr lang="en-US" altLang="en-US" sz="2200" kern="1200" dirty="0">
                <a:solidFill>
                  <a:srgbClr val="000000"/>
                </a:solidFill>
                <a:latin typeface="Arial (Body)"/>
                <a:ea typeface="+mn-ea"/>
                <a:cs typeface="+mn-cs"/>
              </a:rPr>
              <a:t>also called a </a:t>
            </a:r>
            <a:r>
              <a:rPr lang="en-US" altLang="en-US" sz="2200" b="1" kern="1200" dirty="0">
                <a:solidFill>
                  <a:srgbClr val="000000"/>
                </a:solidFill>
                <a:latin typeface="Arial (Body)"/>
                <a:ea typeface="+mn-ea"/>
                <a:cs typeface="+mn-cs"/>
              </a:rPr>
              <a:t>signal value, </a:t>
            </a:r>
            <a:r>
              <a:rPr lang="en-US" altLang="en-US" sz="2200" kern="1200" dirty="0">
                <a:solidFill>
                  <a:srgbClr val="000000"/>
                </a:solidFill>
                <a:latin typeface="Arial (Body)"/>
                <a:ea typeface="+mn-ea"/>
                <a:cs typeface="+mn-cs"/>
              </a:rPr>
              <a:t>a </a:t>
            </a:r>
            <a:r>
              <a:rPr lang="en-US" altLang="en-US" sz="2200" b="1" kern="1200" dirty="0">
                <a:solidFill>
                  <a:srgbClr val="000000"/>
                </a:solidFill>
                <a:latin typeface="Arial (Body)"/>
                <a:ea typeface="+mn-ea"/>
                <a:cs typeface="+mn-cs"/>
              </a:rPr>
              <a:t>dummy value </a:t>
            </a:r>
            <a:r>
              <a:rPr lang="en-US" altLang="en-US" sz="2200" kern="1200" dirty="0">
                <a:solidFill>
                  <a:srgbClr val="000000"/>
                </a:solidFill>
                <a:latin typeface="Arial (Body)"/>
                <a:ea typeface="+mn-ea"/>
                <a:cs typeface="+mn-cs"/>
              </a:rPr>
              <a:t>or a </a:t>
            </a:r>
            <a:r>
              <a:rPr lang="en-US" altLang="en-US" sz="2200" b="1" kern="1200" dirty="0">
                <a:solidFill>
                  <a:srgbClr val="000000"/>
                </a:solidFill>
                <a:latin typeface="Arial (Body)"/>
                <a:ea typeface="+mn-ea"/>
                <a:cs typeface="+mn-cs"/>
              </a:rPr>
              <a:t>flag value</a:t>
            </a:r>
            <a:r>
              <a:rPr lang="en-US" altLang="en-US" sz="2200" kern="1200" dirty="0">
                <a:solidFill>
                  <a:srgbClr val="000000"/>
                </a:solidFill>
                <a:latin typeface="Arial (Body)"/>
                <a:ea typeface="+mn-ea"/>
                <a:cs typeface="+mn-cs"/>
              </a:rPr>
              <a:t>) can be used for “end of data entry.”</a:t>
            </a:r>
          </a:p>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mn-ea"/>
                <a:cs typeface="+mn-cs"/>
              </a:rPr>
              <a:t>Sentinel-controlled iteration is often called </a:t>
            </a:r>
            <a:r>
              <a:rPr lang="en-US" altLang="en-US" sz="2200" b="1" kern="1200" dirty="0">
                <a:solidFill>
                  <a:srgbClr val="000000"/>
                </a:solidFill>
                <a:latin typeface="Arial (Body)"/>
                <a:ea typeface="+mn-ea"/>
                <a:cs typeface="+mn-cs"/>
              </a:rPr>
              <a:t>indefinite </a:t>
            </a:r>
            <a:r>
              <a:rPr lang="en-US" altLang="en-US" sz="2200" b="1" kern="1200" dirty="0" smtClean="0">
                <a:solidFill>
                  <a:srgbClr val="000000"/>
                </a:solidFill>
                <a:latin typeface="Arial (Body)"/>
                <a:ea typeface="+mn-ea"/>
                <a:cs typeface="+mn-cs"/>
              </a:rPr>
              <a:t>iteration</a:t>
            </a:r>
            <a:endParaRPr lang="en-US" altLang="en-US" sz="2200" b="1"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2200" kern="1200" dirty="0">
                <a:solidFill>
                  <a:srgbClr val="000000"/>
                </a:solidFill>
                <a:latin typeface="Arial (Body)"/>
                <a:ea typeface="+mn-ea"/>
                <a:cs typeface="+mn-cs"/>
              </a:rPr>
              <a:t>the number of iterations is not known in advance.</a:t>
            </a:r>
          </a:p>
          <a:p>
            <a:pPr marL="255651" lvl="0" indent="-255651" fontAlgn="base">
              <a:spcAft>
                <a:spcPct val="0"/>
              </a:spcAft>
              <a:buFont typeface="Arial" panose="020B0604020202020204" pitchFamily="34" charset="0"/>
              <a:buChar char="•"/>
              <a:tabLst/>
            </a:pPr>
            <a:r>
              <a:rPr lang="en-US" altLang="en-US" sz="2200" kern="1200" dirty="0">
                <a:solidFill>
                  <a:srgbClr val="000000"/>
                </a:solidFill>
                <a:latin typeface="Arial (Body)"/>
                <a:ea typeface="+mn-ea"/>
                <a:cs typeface="+mn-cs"/>
              </a:rPr>
              <a:t>Sentinel value must not be an acceptable input value.</a:t>
            </a:r>
          </a:p>
        </p:txBody>
      </p:sp>
    </p:spTree>
    <p:extLst>
      <p:ext uri="{BB962C8B-B14F-4D97-AF65-F5344CB8AC3E}">
        <p14:creationId xmlns:p14="http://schemas.microsoft.com/office/powerpoint/2010/main" val="18782755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4.10.1 Top-Down, Stepwise Refinement: the Top and First Refinement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We approach the class average program with a technique called </a:t>
            </a:r>
            <a:r>
              <a:rPr lang="en-US" altLang="en-US" sz="2400" b="1" kern="1200" dirty="0">
                <a:solidFill>
                  <a:srgbClr val="000000"/>
                </a:solidFill>
                <a:latin typeface="Arial (Body)"/>
                <a:ea typeface="+mn-ea"/>
                <a:cs typeface="+mn-cs"/>
              </a:rPr>
              <a:t>top-down, stepwise refinement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Begin with a pseudocode representation of the </a:t>
            </a:r>
            <a:r>
              <a:rPr lang="en-US" altLang="en-US" sz="2400" b="1" kern="1200" dirty="0">
                <a:solidFill>
                  <a:srgbClr val="000000"/>
                </a:solidFill>
                <a:latin typeface="Arial (Body)"/>
                <a:ea typeface="+mn-ea"/>
                <a:cs typeface="+mn-cs"/>
              </a:rPr>
              <a:t>top</a:t>
            </a:r>
            <a:r>
              <a:rPr lang="en-US" altLang="en-US" sz="2400" kern="1200" dirty="0">
                <a:solidFill>
                  <a:srgbClr val="000000"/>
                </a:solidFill>
                <a:latin typeface="Arial (Body)"/>
                <a:ea typeface="+mn-ea"/>
                <a:cs typeface="+mn-cs"/>
              </a:rPr>
              <a:t>—a single statement that conveys program’s overall function</a:t>
            </a:r>
          </a:p>
          <a:p>
            <a:pPr marL="741553" lvl="1" indent="-284353" fontAlgn="base">
              <a:spcAft>
                <a:spcPct val="0"/>
              </a:spcAft>
              <a:buFont typeface="Arial" panose="020B0604020202020204" pitchFamily="34" charset="0"/>
              <a:buChar char="–"/>
            </a:pPr>
            <a:r>
              <a:rPr lang="en-US" altLang="en-US" sz="2400" b="1" kern="1200" dirty="0">
                <a:solidFill>
                  <a:srgbClr val="000000"/>
                </a:solidFill>
                <a:latin typeface="Arial (Body)"/>
                <a:ea typeface="+mn-ea"/>
                <a:cs typeface="+mn-cs"/>
              </a:rPr>
              <a:t>Determine the class average for the quiz for an arbitrary number of students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top is, in effect, a </a:t>
            </a:r>
            <a:r>
              <a:rPr lang="en-US" altLang="en-US" sz="2400" b="1" kern="1200" dirty="0">
                <a:solidFill>
                  <a:srgbClr val="000000"/>
                </a:solidFill>
                <a:latin typeface="Arial (Body)"/>
                <a:ea typeface="+mn-ea"/>
                <a:cs typeface="+mn-cs"/>
              </a:rPr>
              <a:t>complete</a:t>
            </a:r>
            <a:r>
              <a:rPr lang="en-US" altLang="en-US" sz="2400" kern="1200" dirty="0">
                <a:solidFill>
                  <a:srgbClr val="000000"/>
                </a:solidFill>
                <a:latin typeface="Arial (Body)"/>
                <a:ea typeface="+mn-ea"/>
                <a:cs typeface="+mn-cs"/>
              </a:rPr>
              <a:t> representation of a program.</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mn-ea"/>
                <a:cs typeface="+mn-cs"/>
              </a:rPr>
              <a:t>Rarely conveys sufficient detail from which to write a pro-gram.</a:t>
            </a:r>
          </a:p>
        </p:txBody>
      </p:sp>
    </p:spTree>
    <p:extLst>
      <p:ext uri="{BB962C8B-B14F-4D97-AF65-F5344CB8AC3E}">
        <p14:creationId xmlns:p14="http://schemas.microsoft.com/office/powerpoint/2010/main" val="33637579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4.10.1 Top-Down, Stepwise Refinement: the Top and First Refinement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We divide the top into a series of smaller tasks and list these in the order in which they need to be performed.</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This results in the following </a:t>
            </a:r>
            <a:r>
              <a:rPr lang="en-US" altLang="en-US" sz="2400" b="1" kern="1200" dirty="0">
                <a:solidFill>
                  <a:srgbClr val="000000"/>
                </a:solidFill>
                <a:latin typeface="Arial (Body)"/>
                <a:ea typeface="+mn-ea"/>
                <a:cs typeface="+mn-cs"/>
              </a:rPr>
              <a:t>first refinement.</a:t>
            </a:r>
          </a:p>
          <a:p>
            <a:pPr marL="741600" lvl="3" indent="-284400" fontAlgn="base">
              <a:spcAft>
                <a:spcPct val="0"/>
              </a:spcAft>
              <a:buFont typeface="Arial" panose="020B0604020202020204" pitchFamily="34" charset="0"/>
            </a:pPr>
            <a:r>
              <a:rPr lang="en-US" altLang="en-US" sz="2400" b="1" kern="1200" dirty="0">
                <a:solidFill>
                  <a:srgbClr val="000000"/>
                </a:solidFill>
                <a:latin typeface="Arial (Body)"/>
                <a:ea typeface="+mn-ea"/>
                <a:cs typeface="+mn-cs"/>
              </a:rPr>
              <a:t>Initialize variables</a:t>
            </a:r>
          </a:p>
          <a:p>
            <a:pPr marL="741600" lvl="3" indent="-284400" fontAlgn="base">
              <a:spcAft>
                <a:spcPct val="0"/>
              </a:spcAft>
              <a:buFont typeface="Arial" panose="020B0604020202020204" pitchFamily="34" charset="0"/>
            </a:pPr>
            <a:r>
              <a:rPr lang="en-US" altLang="en-US" sz="2400" b="1" kern="1200" dirty="0">
                <a:solidFill>
                  <a:srgbClr val="000000"/>
                </a:solidFill>
                <a:latin typeface="Arial (Body)"/>
                <a:ea typeface="+mn-ea"/>
                <a:cs typeface="+mn-cs"/>
              </a:rPr>
              <a:t>Input, sum and count the quiz grades</a:t>
            </a:r>
          </a:p>
          <a:p>
            <a:pPr marL="741600" lvl="3" indent="-284400" fontAlgn="base">
              <a:spcAft>
                <a:spcPct val="0"/>
              </a:spcAft>
              <a:buFont typeface="Arial" panose="020B0604020202020204" pitchFamily="34" charset="0"/>
            </a:pPr>
            <a:r>
              <a:rPr lang="en-US" altLang="en-US" sz="2400" b="1" kern="1200" dirty="0">
                <a:solidFill>
                  <a:srgbClr val="000000"/>
                </a:solidFill>
                <a:latin typeface="Arial (Body)"/>
                <a:ea typeface="+mn-ea"/>
                <a:cs typeface="+mn-cs"/>
              </a:rPr>
              <a:t>Calculate and print the class average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This refinement uses only the sequence structure—these steps execute in order.</a:t>
            </a:r>
          </a:p>
        </p:txBody>
      </p:sp>
    </p:spTree>
    <p:extLst>
      <p:ext uri="{BB962C8B-B14F-4D97-AF65-F5344CB8AC3E}">
        <p14:creationId xmlns:p14="http://schemas.microsoft.com/office/powerpoint/2010/main" val="33245030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Engineering Observation </a:t>
            </a:r>
            <a:r>
              <a:rPr lang="en-US" dirty="0" smtClean="0"/>
              <a:t>4.2</a:t>
            </a:r>
            <a:endParaRPr lang="en-US" dirty="0"/>
          </a:p>
        </p:txBody>
      </p:sp>
      <p:sp>
        <p:nvSpPr>
          <p:cNvPr id="5" name="Text Placeholder 4"/>
          <p:cNvSpPr>
            <a:spLocks noGrp="1"/>
          </p:cNvSpPr>
          <p:nvPr>
            <p:ph type="body" idx="1"/>
          </p:nvPr>
        </p:nvSpPr>
        <p:spPr/>
        <p:txBody>
          <a:bodyPr/>
          <a:lstStyle/>
          <a:p>
            <a:pPr marL="0" indent="0">
              <a:buNone/>
            </a:pPr>
            <a:r>
              <a:rPr lang="en-US" sz="2400" dirty="0" smtClean="0">
                <a:latin typeface="+mn-lt"/>
              </a:rPr>
              <a:t>Each </a:t>
            </a:r>
            <a:r>
              <a:rPr lang="en-US" sz="2400" dirty="0">
                <a:latin typeface="+mn-lt"/>
              </a:rPr>
              <a:t>refinement, as well as the top itself, is a complete specification of the </a:t>
            </a:r>
            <a:r>
              <a:rPr lang="en-US" sz="2400" dirty="0" smtClean="0">
                <a:latin typeface="+mn-lt"/>
              </a:rPr>
              <a:t>algorithm—only </a:t>
            </a:r>
            <a:r>
              <a:rPr lang="en-US" sz="2400" dirty="0">
                <a:latin typeface="+mn-lt"/>
              </a:rPr>
              <a:t>the level of detail varies.</a:t>
            </a:r>
          </a:p>
        </p:txBody>
      </p:sp>
    </p:spTree>
    <p:extLst>
      <p:ext uri="{BB962C8B-B14F-4D97-AF65-F5344CB8AC3E}">
        <p14:creationId xmlns:p14="http://schemas.microsoft.com/office/powerpoint/2010/main" val="18041298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4.10.2 Proceeding to the Second Refinement </a:t>
            </a:r>
            <a:r>
              <a:rPr lang="en-US" sz="2000" b="0" kern="1200" dirty="0" smtClean="0">
                <a:latin typeface="Times New Roman" panose="02020603050405020304" pitchFamily="18" charset="0"/>
                <a:ea typeface="+mj-ea"/>
                <a:cs typeface="+mj-cs"/>
              </a:rPr>
              <a:t>(1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In the </a:t>
            </a:r>
            <a:r>
              <a:rPr lang="en-US" altLang="en-US" sz="2400" b="1" kern="1200" dirty="0">
                <a:solidFill>
                  <a:srgbClr val="000000"/>
                </a:solidFill>
                <a:latin typeface="Arial (Body)"/>
                <a:ea typeface="+mn-ea"/>
                <a:cs typeface="+mn-cs"/>
              </a:rPr>
              <a:t>second refinement, </a:t>
            </a:r>
            <a:r>
              <a:rPr lang="en-US" altLang="en-US" sz="2400" kern="1200" dirty="0">
                <a:solidFill>
                  <a:srgbClr val="000000"/>
                </a:solidFill>
                <a:latin typeface="Arial (Body)"/>
                <a:ea typeface="+mn-ea"/>
                <a:cs typeface="+mn-cs"/>
              </a:rPr>
              <a:t>we commit to specific variables.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pseudocode </a:t>
            </a:r>
            <a:r>
              <a:rPr lang="en-US" altLang="en-US" sz="2400" kern="1200" dirty="0" smtClean="0">
                <a:solidFill>
                  <a:srgbClr val="000000"/>
                </a:solidFill>
                <a:latin typeface="Arial (Body)"/>
                <a:ea typeface="+mn-ea"/>
                <a:cs typeface="+mn-cs"/>
              </a:rPr>
              <a:t>statement</a:t>
            </a:r>
            <a:endParaRPr lang="en-US" alt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3085193"/>
            <a:ext cx="8229600" cy="1410608"/>
          </a:xfrm>
        </p:spPr>
        <p:txBody>
          <a:bodyPr/>
          <a:lstStyle/>
          <a:p>
            <a:pPr marL="457200" lvl="3" indent="0" fontAlgn="base">
              <a:spcAft>
                <a:spcPct val="0"/>
              </a:spcAft>
              <a:buNone/>
            </a:pPr>
            <a:r>
              <a:rPr lang="en-US" altLang="en-US" sz="2400" b="1" kern="1200" dirty="0">
                <a:solidFill>
                  <a:srgbClr val="000000"/>
                </a:solidFill>
                <a:latin typeface="Arial (Body)"/>
              </a:rPr>
              <a:t>Input, sum and count the quiz grades</a:t>
            </a:r>
          </a:p>
          <a:p>
            <a:pPr marL="0" lvl="3" indent="0" fontAlgn="base">
              <a:spcAft>
                <a:spcPct val="0"/>
              </a:spcAft>
              <a:buNone/>
            </a:pPr>
            <a:r>
              <a:rPr lang="en-US" altLang="en-US" sz="2400" kern="1200" dirty="0">
                <a:solidFill>
                  <a:srgbClr val="000000"/>
                </a:solidFill>
                <a:latin typeface="Arial (Body)"/>
              </a:rPr>
              <a:t>requires an iteration statement (i.e., a loop) that successively inputs each grade</a:t>
            </a:r>
            <a:r>
              <a:rPr lang="en-US" altLang="en-US" sz="2400" kern="1200" dirty="0" smtClean="0">
                <a:solidFill>
                  <a:srgbClr val="000000"/>
                </a:solidFill>
                <a:latin typeface="Arial (Body)"/>
              </a:rPr>
              <a:t>.</a:t>
            </a:r>
            <a:endParaRPr lang="en-US" altLang="en-US" sz="2400" kern="1200" dirty="0">
              <a:solidFill>
                <a:srgbClr val="000000"/>
              </a:solidFill>
              <a:latin typeface="Arial (Body)"/>
            </a:endParaRPr>
          </a:p>
        </p:txBody>
      </p:sp>
    </p:spTree>
    <p:extLst>
      <p:ext uri="{BB962C8B-B14F-4D97-AF65-F5344CB8AC3E}">
        <p14:creationId xmlns:p14="http://schemas.microsoft.com/office/powerpoint/2010/main" val="649008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 </a:t>
            </a:r>
            <a:r>
              <a:rPr lang="en-US" sz="2000" b="0" dirty="0" smtClean="0"/>
              <a:t>(6 of 6)</a:t>
            </a:r>
            <a:endParaRPr lang="en-US" sz="2000" b="0" dirty="0"/>
          </a:p>
        </p:txBody>
      </p:sp>
      <p:sp>
        <p:nvSpPr>
          <p:cNvPr id="5" name="Text Placeholder 4"/>
          <p:cNvSpPr>
            <a:spLocks noGrp="1"/>
          </p:cNvSpPr>
          <p:nvPr>
            <p:ph type="body" idx="1"/>
          </p:nvPr>
        </p:nvSpPr>
        <p:spPr/>
        <p:txBody>
          <a:bodyPr/>
          <a:lstStyle/>
          <a:p>
            <a:pPr marL="740664" lvl="1">
              <a:buNone/>
            </a:pPr>
            <a:r>
              <a:rPr lang="en-US" sz="2400" dirty="0">
                <a:solidFill>
                  <a:schemeClr val="tx2"/>
                </a:solidFill>
                <a:latin typeface="+mn-lt"/>
              </a:rPr>
              <a:t>4.11.6</a:t>
            </a:r>
            <a:r>
              <a:rPr lang="en-US" sz="2400" dirty="0">
                <a:latin typeface="+mn-lt"/>
              </a:rPr>
              <a:t> Program That Implements </a:t>
            </a:r>
            <a:r>
              <a:rPr lang="en-US" sz="2400" dirty="0" smtClean="0">
                <a:latin typeface="+mn-lt"/>
              </a:rPr>
              <a:t>the Pseudocode </a:t>
            </a:r>
            <a:r>
              <a:rPr lang="en-US" sz="2400" dirty="0">
                <a:latin typeface="+mn-lt"/>
              </a:rPr>
              <a:t>Algorithm</a:t>
            </a:r>
          </a:p>
          <a:p>
            <a:pPr marL="740664" lvl="1">
              <a:buNone/>
            </a:pPr>
            <a:r>
              <a:rPr lang="en-US" sz="2400" dirty="0">
                <a:solidFill>
                  <a:schemeClr val="tx2"/>
                </a:solidFill>
                <a:latin typeface="+mn-lt"/>
              </a:rPr>
              <a:t>4.11.7</a:t>
            </a:r>
            <a:r>
              <a:rPr lang="en-US" sz="2400" dirty="0">
                <a:latin typeface="+mn-lt"/>
              </a:rPr>
              <a:t> Preventing Narrowing </a:t>
            </a:r>
            <a:r>
              <a:rPr lang="en-US" sz="2400" dirty="0" smtClean="0">
                <a:latin typeface="+mn-lt"/>
              </a:rPr>
              <a:t>Conversions with </a:t>
            </a:r>
            <a:r>
              <a:rPr lang="en-US" sz="2400" dirty="0">
                <a:latin typeface="+mn-lt"/>
              </a:rPr>
              <a:t>List </a:t>
            </a:r>
            <a:r>
              <a:rPr lang="en-US" sz="2400" dirty="0" smtClean="0">
                <a:latin typeface="+mn-lt"/>
              </a:rPr>
              <a:t>Initialization</a:t>
            </a:r>
          </a:p>
          <a:p>
            <a:pPr marL="0" indent="0">
              <a:buNone/>
            </a:pPr>
            <a:r>
              <a:rPr lang="en-US" sz="2400" b="1" dirty="0">
                <a:solidFill>
                  <a:schemeClr val="tx2"/>
                </a:solidFill>
                <a:latin typeface="+mn-lt"/>
              </a:rPr>
              <a:t>4.12</a:t>
            </a:r>
            <a:r>
              <a:rPr lang="en-US" sz="2400" b="1" dirty="0">
                <a:latin typeface="+mn-lt"/>
              </a:rPr>
              <a:t> </a:t>
            </a:r>
            <a:r>
              <a:rPr lang="en-US" sz="2400" dirty="0">
                <a:latin typeface="+mn-lt"/>
              </a:rPr>
              <a:t>Compound Assignment Operators</a:t>
            </a:r>
          </a:p>
          <a:p>
            <a:pPr marL="0" indent="0">
              <a:buNone/>
            </a:pPr>
            <a:r>
              <a:rPr lang="en-US" sz="2400" b="1" dirty="0">
                <a:solidFill>
                  <a:schemeClr val="tx2"/>
                </a:solidFill>
                <a:latin typeface="+mn-lt"/>
              </a:rPr>
              <a:t>4.13</a:t>
            </a:r>
            <a:r>
              <a:rPr lang="en-US" sz="2400" b="1" dirty="0">
                <a:latin typeface="+mn-lt"/>
              </a:rPr>
              <a:t> </a:t>
            </a:r>
            <a:r>
              <a:rPr lang="en-US" sz="2400" dirty="0">
                <a:latin typeface="+mn-lt"/>
              </a:rPr>
              <a:t>Increment and Decrement Operators</a:t>
            </a:r>
          </a:p>
          <a:p>
            <a:pPr marL="0" indent="0">
              <a:buNone/>
            </a:pPr>
            <a:r>
              <a:rPr lang="en-US" sz="2400" b="1" dirty="0">
                <a:solidFill>
                  <a:schemeClr val="tx2"/>
                </a:solidFill>
                <a:latin typeface="+mn-lt"/>
              </a:rPr>
              <a:t>4.14</a:t>
            </a:r>
            <a:r>
              <a:rPr lang="en-US" sz="2400" b="1" dirty="0">
                <a:latin typeface="+mn-lt"/>
              </a:rPr>
              <a:t> </a:t>
            </a:r>
            <a:r>
              <a:rPr lang="en-US" sz="2400" dirty="0">
                <a:latin typeface="+mn-lt"/>
              </a:rPr>
              <a:t>Fundamental Types Are Not Portable</a:t>
            </a:r>
          </a:p>
          <a:p>
            <a:pPr marL="0" indent="0">
              <a:buNone/>
            </a:pPr>
            <a:r>
              <a:rPr lang="en-US" sz="2400" b="1" dirty="0">
                <a:solidFill>
                  <a:schemeClr val="tx2"/>
                </a:solidFill>
                <a:latin typeface="+mn-lt"/>
              </a:rPr>
              <a:t>4.15 </a:t>
            </a:r>
            <a:r>
              <a:rPr lang="en-US" sz="2400" dirty="0">
                <a:latin typeface="+mn-lt"/>
              </a:rPr>
              <a:t>Wrap-Up</a:t>
            </a:r>
          </a:p>
        </p:txBody>
      </p:sp>
    </p:spTree>
    <p:extLst>
      <p:ext uri="{BB962C8B-B14F-4D97-AF65-F5344CB8AC3E}">
        <p14:creationId xmlns:p14="http://schemas.microsoft.com/office/powerpoint/2010/main" val="38963147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4.10.2 Proceeding to the Second Refinement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We don’t know in advance how many grades are to be processed, so we’ll use </a:t>
            </a:r>
            <a:r>
              <a:rPr lang="en-US" altLang="en-US" sz="2400" b="1" kern="1200" dirty="0">
                <a:solidFill>
                  <a:srgbClr val="000000"/>
                </a:solidFill>
                <a:latin typeface="Arial (Body)"/>
                <a:ea typeface="+mn-ea"/>
                <a:cs typeface="+mn-cs"/>
              </a:rPr>
              <a:t>sentinel-controlled iteration.</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user enters legitimate grades one at a time.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After entering the last legitimate grade, the user enters the sentinel value.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program tests for the sentinel value after each grade is input and terminates the loop when the user enters the sentinel value.</a:t>
            </a:r>
          </a:p>
        </p:txBody>
      </p:sp>
    </p:spTree>
    <p:extLst>
      <p:ext uri="{BB962C8B-B14F-4D97-AF65-F5344CB8AC3E}">
        <p14:creationId xmlns:p14="http://schemas.microsoft.com/office/powerpoint/2010/main" val="317565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4.10.2 Proceeding to the Second Refinement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mn-ea"/>
                <a:cs typeface="+mn-cs"/>
              </a:rPr>
              <a:t>The second refinement of the preceding pseudocode statement is </a:t>
            </a:r>
            <a:r>
              <a:rPr lang="en-US" altLang="en-US" sz="2400" kern="1200" dirty="0" smtClean="0">
                <a:solidFill>
                  <a:srgbClr val="000000"/>
                </a:solidFill>
                <a:latin typeface="Arial (Body)"/>
                <a:ea typeface="+mn-ea"/>
                <a:cs typeface="+mn-cs"/>
              </a:rPr>
              <a:t>then</a:t>
            </a:r>
            <a:endParaRPr lang="en-US" alt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529840"/>
            <a:ext cx="8229600" cy="3596640"/>
          </a:xfrm>
        </p:spPr>
        <p:txBody>
          <a:bodyPr/>
          <a:lstStyle/>
          <a:p>
            <a:pPr marL="457200" lvl="3" indent="0" fontAlgn="base">
              <a:spcAft>
                <a:spcPct val="0"/>
              </a:spcAft>
              <a:buNone/>
            </a:pPr>
            <a:r>
              <a:rPr lang="en-US" altLang="en-US" sz="2400" b="1" kern="1200" dirty="0">
                <a:solidFill>
                  <a:srgbClr val="000000"/>
                </a:solidFill>
                <a:latin typeface="Arial (Body)"/>
              </a:rPr>
              <a:t>Prompt the user to enter the first grade</a:t>
            </a:r>
          </a:p>
          <a:p>
            <a:pPr marL="457200" lvl="3" indent="0" fontAlgn="base">
              <a:spcAft>
                <a:spcPct val="0"/>
              </a:spcAft>
              <a:buNone/>
            </a:pPr>
            <a:r>
              <a:rPr lang="en-US" altLang="en-US" sz="2400" b="1" kern="1200" dirty="0">
                <a:solidFill>
                  <a:srgbClr val="000000"/>
                </a:solidFill>
                <a:latin typeface="Arial (Body)"/>
              </a:rPr>
              <a:t>Input the first grade (possibly the sentinel)</a:t>
            </a:r>
          </a:p>
          <a:p>
            <a:pPr marL="457200" lvl="3" indent="0" fontAlgn="base">
              <a:spcBef>
                <a:spcPts val="1500"/>
              </a:spcBef>
              <a:spcAft>
                <a:spcPct val="0"/>
              </a:spcAft>
              <a:buNone/>
            </a:pPr>
            <a:r>
              <a:rPr lang="en-US" altLang="en-US" sz="2400" b="1" kern="1200" dirty="0">
                <a:solidFill>
                  <a:srgbClr val="000000"/>
                </a:solidFill>
                <a:latin typeface="Arial (Body)"/>
              </a:rPr>
              <a:t>While the user has not yet entered the sentinel</a:t>
            </a:r>
          </a:p>
          <a:p>
            <a:pPr marL="914400" lvl="3" indent="0" fontAlgn="base">
              <a:spcAft>
                <a:spcPct val="0"/>
              </a:spcAft>
              <a:buNone/>
            </a:pPr>
            <a:r>
              <a:rPr lang="en-US" altLang="en-US" sz="2400" b="1" kern="1200" dirty="0">
                <a:solidFill>
                  <a:srgbClr val="000000"/>
                </a:solidFill>
                <a:latin typeface="Arial (Body)"/>
              </a:rPr>
              <a:t>Add this grade into the running total</a:t>
            </a:r>
          </a:p>
          <a:p>
            <a:pPr marL="914400" lvl="3" indent="0" fontAlgn="base">
              <a:spcAft>
                <a:spcPct val="0"/>
              </a:spcAft>
              <a:buNone/>
            </a:pPr>
            <a:r>
              <a:rPr lang="en-US" altLang="en-US" sz="2400" b="1" kern="1200" dirty="0">
                <a:solidFill>
                  <a:srgbClr val="000000"/>
                </a:solidFill>
                <a:latin typeface="Arial (Body)"/>
              </a:rPr>
              <a:t>Add one to the grade counter</a:t>
            </a:r>
          </a:p>
          <a:p>
            <a:pPr marL="914400" lvl="3" indent="0" fontAlgn="base">
              <a:spcAft>
                <a:spcPct val="0"/>
              </a:spcAft>
              <a:buNone/>
            </a:pPr>
            <a:r>
              <a:rPr lang="en-US" altLang="en-US" sz="2400" b="1" kern="1200" dirty="0">
                <a:solidFill>
                  <a:srgbClr val="000000"/>
                </a:solidFill>
                <a:latin typeface="Arial (Body)"/>
              </a:rPr>
              <a:t>Prompt the user to enter the next grade</a:t>
            </a:r>
          </a:p>
          <a:p>
            <a:pPr marL="914400" lvl="3" indent="0" fontAlgn="base">
              <a:spcAft>
                <a:spcPct val="0"/>
              </a:spcAft>
              <a:buNone/>
            </a:pPr>
            <a:r>
              <a:rPr lang="en-US" altLang="en-US" sz="2400" b="1" kern="1200" dirty="0">
                <a:solidFill>
                  <a:srgbClr val="000000"/>
                </a:solidFill>
                <a:latin typeface="Arial (Body)"/>
              </a:rPr>
              <a:t>Input the next grade (possibly the sentinel</a:t>
            </a:r>
            <a:r>
              <a:rPr lang="en-US" altLang="en-US" sz="2400" b="1" kern="1200" dirty="0" smtClean="0">
                <a:solidFill>
                  <a:srgbClr val="000000"/>
                </a:solidFill>
                <a:latin typeface="Arial (Body)"/>
              </a:rPr>
              <a:t>)</a:t>
            </a:r>
            <a:endParaRPr lang="en-US" altLang="en-US" sz="2400" b="1" kern="1200" dirty="0">
              <a:solidFill>
                <a:srgbClr val="000000"/>
              </a:solidFill>
              <a:latin typeface="Arial (Body)"/>
            </a:endParaRPr>
          </a:p>
        </p:txBody>
      </p:sp>
    </p:spTree>
    <p:extLst>
      <p:ext uri="{BB962C8B-B14F-4D97-AF65-F5344CB8AC3E}">
        <p14:creationId xmlns:p14="http://schemas.microsoft.com/office/powerpoint/2010/main" val="23162338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4.10.2 Proceeding to the Second Refinement </a:t>
            </a:r>
            <a:r>
              <a:rPr lang="en-US" sz="2000" b="0" kern="1200" dirty="0">
                <a:latin typeface="Times New Roman" panose="02020603050405020304" pitchFamily="18" charset="0"/>
              </a:rPr>
              <a:t>(4 of 4)</a:t>
            </a:r>
            <a:endParaRPr lang="en-US" dirty="0"/>
          </a:p>
        </p:txBody>
      </p:sp>
      <p:sp>
        <p:nvSpPr>
          <p:cNvPr id="3" name="Text Placeholder 2"/>
          <p:cNvSpPr>
            <a:spLocks noGrp="1"/>
          </p:cNvSpPr>
          <p:nvPr>
            <p:ph type="body" idx="1"/>
          </p:nvPr>
        </p:nvSpPr>
        <p:spPr/>
        <p:txBody>
          <a:bodyPr/>
          <a:lstStyle/>
          <a:p>
            <a:r>
              <a:rPr lang="en-US" altLang="en-US" sz="2000" kern="1200" dirty="0">
                <a:solidFill>
                  <a:srgbClr val="000000"/>
                </a:solidFill>
                <a:latin typeface="Arial (Body)"/>
              </a:rPr>
              <a:t>The pseudocode </a:t>
            </a:r>
            <a:r>
              <a:rPr lang="en-US" altLang="en-US" sz="2000" kern="1200" dirty="0" smtClean="0">
                <a:solidFill>
                  <a:srgbClr val="000000"/>
                </a:solidFill>
                <a:latin typeface="Arial (Body)"/>
              </a:rPr>
              <a:t>statement</a:t>
            </a:r>
            <a:endParaRPr lang="en-US" altLang="en-US" sz="2000" kern="1200" dirty="0">
              <a:solidFill>
                <a:srgbClr val="000000"/>
              </a:solidFill>
              <a:latin typeface="Arial (Body)"/>
            </a:endParaRPr>
          </a:p>
        </p:txBody>
      </p:sp>
      <p:sp>
        <p:nvSpPr>
          <p:cNvPr id="4" name="Content Placeholder 3"/>
          <p:cNvSpPr>
            <a:spLocks noGrp="1"/>
          </p:cNvSpPr>
          <p:nvPr>
            <p:ph sz="quarter" idx="13"/>
          </p:nvPr>
        </p:nvSpPr>
        <p:spPr>
          <a:xfrm>
            <a:off x="457200" y="1988502"/>
            <a:ext cx="8229600" cy="1163955"/>
          </a:xfrm>
        </p:spPr>
        <p:txBody>
          <a:bodyPr/>
          <a:lstStyle/>
          <a:p>
            <a:pPr marL="457200" lvl="3" indent="0" fontAlgn="base">
              <a:spcAft>
                <a:spcPct val="0"/>
              </a:spcAft>
              <a:buNone/>
            </a:pPr>
            <a:r>
              <a:rPr lang="en-US" altLang="en-US" sz="2000" b="1" kern="1200" dirty="0">
                <a:solidFill>
                  <a:srgbClr val="000000"/>
                </a:solidFill>
                <a:latin typeface="Arial (Body)"/>
              </a:rPr>
              <a:t>Calculate and print the total of all student grades and the class average</a:t>
            </a:r>
          </a:p>
          <a:p>
            <a:pPr marL="255651" lvl="0" indent="-255651" fontAlgn="base">
              <a:spcAft>
                <a:spcPct val="0"/>
              </a:spcAft>
              <a:tabLst/>
            </a:pPr>
            <a:r>
              <a:rPr lang="en-US" altLang="en-US" sz="2000" kern="1200" dirty="0">
                <a:solidFill>
                  <a:srgbClr val="000000"/>
                </a:solidFill>
                <a:latin typeface="Arial (Body)"/>
              </a:rPr>
              <a:t>can be refined as follows</a:t>
            </a:r>
            <a:r>
              <a:rPr lang="en-US" altLang="en-US" sz="2000" kern="1200" dirty="0" smtClean="0">
                <a:solidFill>
                  <a:srgbClr val="000000"/>
                </a:solidFill>
                <a:latin typeface="Arial (Body)"/>
              </a:rPr>
              <a:t>:</a:t>
            </a:r>
            <a:endParaRPr lang="en-US" altLang="en-US" sz="2000" kern="1200" dirty="0">
              <a:solidFill>
                <a:srgbClr val="000000"/>
              </a:solidFill>
              <a:latin typeface="Arial (Body)"/>
            </a:endParaRPr>
          </a:p>
        </p:txBody>
      </p:sp>
      <p:sp>
        <p:nvSpPr>
          <p:cNvPr id="5" name="Content Placeholder 4"/>
          <p:cNvSpPr>
            <a:spLocks noGrp="1"/>
          </p:cNvSpPr>
          <p:nvPr>
            <p:ph sz="quarter" idx="14"/>
          </p:nvPr>
        </p:nvSpPr>
        <p:spPr>
          <a:xfrm>
            <a:off x="457200" y="3152458"/>
            <a:ext cx="8232775" cy="3080702"/>
          </a:xfrm>
        </p:spPr>
        <p:txBody>
          <a:bodyPr/>
          <a:lstStyle/>
          <a:p>
            <a:pPr marL="457200" lvl="3" indent="0" fontAlgn="base">
              <a:spcAft>
                <a:spcPct val="0"/>
              </a:spcAft>
              <a:buNone/>
            </a:pPr>
            <a:r>
              <a:rPr lang="en-US" altLang="en-US" sz="2000" b="1" kern="1200" dirty="0">
                <a:solidFill>
                  <a:srgbClr val="000000"/>
                </a:solidFill>
                <a:latin typeface="Arial (Body)"/>
              </a:rPr>
              <a:t>If the counter is not equal to zero</a:t>
            </a:r>
          </a:p>
          <a:p>
            <a:pPr marL="914400" lvl="3" indent="0" fontAlgn="base">
              <a:spcAft>
                <a:spcPct val="0"/>
              </a:spcAft>
              <a:buNone/>
            </a:pPr>
            <a:r>
              <a:rPr lang="en-US" altLang="en-US" sz="2000" b="1" kern="1200" dirty="0">
                <a:solidFill>
                  <a:srgbClr val="000000"/>
                </a:solidFill>
                <a:latin typeface="Arial (Body)"/>
              </a:rPr>
              <a:t>Set the average to the total divided by the counter</a:t>
            </a:r>
          </a:p>
          <a:p>
            <a:pPr marL="914400" lvl="3" indent="0" fontAlgn="base">
              <a:spcAft>
                <a:spcPct val="0"/>
              </a:spcAft>
              <a:buNone/>
            </a:pPr>
            <a:r>
              <a:rPr lang="en-US" altLang="en-US" sz="2000" b="1" kern="1200" dirty="0">
                <a:solidFill>
                  <a:srgbClr val="000000"/>
                </a:solidFill>
                <a:latin typeface="Arial (Body)"/>
              </a:rPr>
              <a:t>Print the average</a:t>
            </a:r>
          </a:p>
          <a:p>
            <a:pPr marL="457200" lvl="3" indent="0" fontAlgn="base">
              <a:spcAft>
                <a:spcPct val="0"/>
              </a:spcAft>
              <a:buNone/>
            </a:pPr>
            <a:r>
              <a:rPr lang="en-US" altLang="en-US" sz="2000" b="1" kern="1200" dirty="0">
                <a:solidFill>
                  <a:srgbClr val="000000"/>
                </a:solidFill>
                <a:latin typeface="Arial (Body)"/>
              </a:rPr>
              <a:t>else</a:t>
            </a:r>
          </a:p>
          <a:p>
            <a:pPr marL="914400" lvl="3" indent="0" fontAlgn="base">
              <a:spcAft>
                <a:spcPct val="0"/>
              </a:spcAft>
              <a:buNone/>
            </a:pPr>
            <a:r>
              <a:rPr lang="en-US" altLang="en-US" sz="2000" b="1" kern="1200" dirty="0">
                <a:solidFill>
                  <a:srgbClr val="000000"/>
                </a:solidFill>
                <a:latin typeface="Arial (Body)"/>
              </a:rPr>
              <a:t>Print “No grades were entered”</a:t>
            </a:r>
          </a:p>
          <a:p>
            <a:pPr marL="255651" lvl="0" indent="-255651" fontAlgn="base">
              <a:spcAft>
                <a:spcPct val="0"/>
              </a:spcAft>
              <a:buFont typeface="Arial" panose="020B0604020202020204" pitchFamily="34" charset="0"/>
              <a:buChar char="•"/>
            </a:pPr>
            <a:r>
              <a:rPr lang="en-US" altLang="en-US" sz="2000" kern="1200" dirty="0">
                <a:solidFill>
                  <a:srgbClr val="000000"/>
                </a:solidFill>
                <a:latin typeface="Arial (Body)"/>
              </a:rPr>
              <a:t>Test for the possibility of division by zero</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rPr>
              <a:t>Normally a </a:t>
            </a:r>
            <a:r>
              <a:rPr lang="en-US" altLang="en-US" sz="2000" b="1" kern="1200" dirty="0">
                <a:solidFill>
                  <a:srgbClr val="000000"/>
                </a:solidFill>
                <a:latin typeface="Arial (Body)"/>
              </a:rPr>
              <a:t>fatal logic error </a:t>
            </a:r>
            <a:r>
              <a:rPr lang="en-US" altLang="en-US" sz="2000" kern="1200" dirty="0">
                <a:solidFill>
                  <a:srgbClr val="000000"/>
                </a:solidFill>
                <a:latin typeface="Arial (Body)"/>
              </a:rPr>
              <a:t>that, if undetected, would cause the program to fail (often called </a:t>
            </a:r>
            <a:r>
              <a:rPr lang="en-US" altLang="en-US" sz="2000" b="1" kern="1200" dirty="0">
                <a:solidFill>
                  <a:srgbClr val="000000"/>
                </a:solidFill>
                <a:latin typeface="Arial (Body)"/>
              </a:rPr>
              <a:t>“crashing</a:t>
            </a:r>
            <a:r>
              <a:rPr lang="en-US" altLang="en-US" sz="2000" b="1" kern="1200" dirty="0" smtClean="0">
                <a:solidFill>
                  <a:srgbClr val="000000"/>
                </a:solidFill>
                <a:latin typeface="Arial (Body)"/>
              </a:rPr>
              <a:t>”</a:t>
            </a:r>
            <a:r>
              <a:rPr lang="en-US" altLang="en-US" sz="2000" kern="1200" dirty="0" smtClean="0">
                <a:solidFill>
                  <a:srgbClr val="000000"/>
                </a:solidFill>
                <a:latin typeface="Arial (Body)"/>
              </a:rPr>
              <a:t>).</a:t>
            </a:r>
            <a:endParaRPr lang="en-US" altLang="en-US" sz="2000" kern="1200" dirty="0">
              <a:solidFill>
                <a:srgbClr val="000000"/>
              </a:solidFill>
              <a:latin typeface="Arial (Body)"/>
            </a:endParaRPr>
          </a:p>
        </p:txBody>
      </p:sp>
    </p:spTree>
    <p:extLst>
      <p:ext uri="{BB962C8B-B14F-4D97-AF65-F5344CB8AC3E}">
        <p14:creationId xmlns:p14="http://schemas.microsoft.com/office/powerpoint/2010/main" val="14197741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Error-Prevention Tip </a:t>
            </a:r>
            <a:r>
              <a:rPr lang="en-US" dirty="0" smtClean="0"/>
              <a:t>4.3</a:t>
            </a:r>
            <a:endParaRPr lang="en-US" dirty="0"/>
          </a:p>
        </p:txBody>
      </p:sp>
      <p:sp>
        <p:nvSpPr>
          <p:cNvPr id="5" name="Text Placeholder 4"/>
          <p:cNvSpPr>
            <a:spLocks noGrp="1"/>
          </p:cNvSpPr>
          <p:nvPr>
            <p:ph type="body" idx="1"/>
          </p:nvPr>
        </p:nvSpPr>
        <p:spPr/>
        <p:txBody>
          <a:bodyPr/>
          <a:lstStyle/>
          <a:p>
            <a:pPr marL="0" indent="0">
              <a:buNone/>
            </a:pPr>
            <a:r>
              <a:rPr lang="en-US" sz="2400" dirty="0" smtClean="0">
                <a:latin typeface="+mn-lt"/>
              </a:rPr>
              <a:t>According </a:t>
            </a:r>
            <a:r>
              <a:rPr lang="en-US" sz="2400" dirty="0">
                <a:latin typeface="+mn-lt"/>
              </a:rPr>
              <a:t>to the C++ standard, the result of division by zero in floating-point </a:t>
            </a:r>
            <a:r>
              <a:rPr lang="en-US" sz="2400" dirty="0" smtClean="0">
                <a:latin typeface="+mn-lt"/>
              </a:rPr>
              <a:t>arithmetic is </a:t>
            </a:r>
            <a:r>
              <a:rPr lang="en-US" sz="2400" dirty="0">
                <a:latin typeface="+mn-lt"/>
              </a:rPr>
              <a:t>undefined. When performing division (/) or remainder (%) calculations in which </a:t>
            </a:r>
            <a:r>
              <a:rPr lang="en-US" sz="2400" dirty="0" smtClean="0">
                <a:latin typeface="+mn-lt"/>
              </a:rPr>
              <a:t>the right </a:t>
            </a:r>
            <a:r>
              <a:rPr lang="en-US" sz="2400" dirty="0">
                <a:latin typeface="+mn-lt"/>
              </a:rPr>
              <a:t>operand could be zero, test for this and handle it (e.g., display an error message</a:t>
            </a:r>
            <a:r>
              <a:rPr lang="en-US" sz="2400" dirty="0" smtClean="0">
                <a:latin typeface="+mn-lt"/>
              </a:rPr>
              <a:t>) rather </a:t>
            </a:r>
            <a:r>
              <a:rPr lang="en-US" sz="2400" dirty="0">
                <a:latin typeface="+mn-lt"/>
              </a:rPr>
              <a:t>than allowing the calculation to proceed.</a:t>
            </a:r>
          </a:p>
        </p:txBody>
      </p:sp>
    </p:spTree>
    <p:extLst>
      <p:ext uri="{BB962C8B-B14F-4D97-AF65-F5344CB8AC3E}">
        <p14:creationId xmlns:p14="http://schemas.microsoft.com/office/powerpoint/2010/main" val="32381136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503920" cy="1066799"/>
          </a:xfrm>
        </p:spPr>
        <p:txBody>
          <a:bodyPr anchor="b"/>
          <a:lstStyle/>
          <a:p>
            <a:r>
              <a:rPr lang="en-US" dirty="0"/>
              <a:t>Figure 4.11: Class-Averaging Pseudocode Algorithm with Sentinel-Controlled Iteration</a:t>
            </a:r>
          </a:p>
        </p:txBody>
      </p:sp>
      <p:pic>
        <p:nvPicPr>
          <p:cNvPr id="5" name="Picture 4" descr="Computer code has 14 lines. The lines read as follows. Line 4. Prompt the user to enter the first grade. Line 5. Input the first grade left parenthesis possibly the sentinel right parenthesis. Line 6. Blank. Line 7. While the user has not yet entered the sentinel. Line 8, indented once. Add this grade into the running total. Line 9, indented once. Add one to the grade counter. Line 10, indented once. Prompt the user to enter the next grade. Line 11, indented once. Input the next grade left parenthesis possibly the sentinel right parenthesis. Line 12, indented once. Blank. Line 13. If the counter is not equal to zero. Line 14, indented once. Set the average to the total divided by the counter. Line 15, indented once. Print the average. Line 16. else. Line 17, indented once. Print double quote No grades were entered double quote."/>
          <p:cNvPicPr>
            <a:picLocks noChangeAspect="1"/>
          </p:cNvPicPr>
          <p:nvPr/>
        </p:nvPicPr>
        <p:blipFill>
          <a:blip r:embed="rId2"/>
          <a:stretch>
            <a:fillRect/>
          </a:stretch>
        </p:blipFill>
        <p:spPr>
          <a:xfrm>
            <a:off x="1106270" y="2037359"/>
            <a:ext cx="7205780" cy="3254856"/>
          </a:xfrm>
          <a:prstGeom prst="rect">
            <a:avLst/>
          </a:prstGeom>
        </p:spPr>
      </p:pic>
    </p:spTree>
    <p:extLst>
      <p:ext uri="{BB962C8B-B14F-4D97-AF65-F5344CB8AC3E}">
        <p14:creationId xmlns:p14="http://schemas.microsoft.com/office/powerpoint/2010/main" val="2084434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Engineering Observation </a:t>
            </a:r>
            <a:r>
              <a:rPr lang="en-US" dirty="0" smtClean="0"/>
              <a:t>4.3</a:t>
            </a:r>
            <a:endParaRPr lang="en-US" dirty="0"/>
          </a:p>
        </p:txBody>
      </p:sp>
      <p:sp>
        <p:nvSpPr>
          <p:cNvPr id="5" name="Text Placeholder 4"/>
          <p:cNvSpPr>
            <a:spLocks noGrp="1"/>
          </p:cNvSpPr>
          <p:nvPr>
            <p:ph type="body" idx="1"/>
          </p:nvPr>
        </p:nvSpPr>
        <p:spPr/>
        <p:txBody>
          <a:bodyPr/>
          <a:lstStyle/>
          <a:p>
            <a:pPr marL="0" indent="0">
              <a:buNone/>
            </a:pPr>
            <a:r>
              <a:rPr lang="en-US" sz="2400" dirty="0" smtClean="0">
                <a:latin typeface="+mn-lt"/>
              </a:rPr>
              <a:t>Terminate </a:t>
            </a:r>
            <a:r>
              <a:rPr lang="en-US" sz="2400" dirty="0">
                <a:latin typeface="+mn-lt"/>
              </a:rPr>
              <a:t>the top-down, stepwise refinement process when you’ve specified the </a:t>
            </a:r>
            <a:r>
              <a:rPr lang="en-US" sz="2400" dirty="0" smtClean="0">
                <a:latin typeface="+mn-lt"/>
              </a:rPr>
              <a:t>pseudocode algorithm </a:t>
            </a:r>
            <a:r>
              <a:rPr lang="en-US" sz="2400" dirty="0">
                <a:latin typeface="+mn-lt"/>
              </a:rPr>
              <a:t>in sufficient detail for you to convert the pseudocode to C</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5412428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Engineering Observation </a:t>
            </a:r>
            <a:r>
              <a:rPr lang="en-US" dirty="0" smtClean="0"/>
              <a:t>4.4</a:t>
            </a:r>
            <a:endParaRPr lang="en-US" dirty="0"/>
          </a:p>
        </p:txBody>
      </p:sp>
      <p:sp>
        <p:nvSpPr>
          <p:cNvPr id="5" name="Text Placeholder 4"/>
          <p:cNvSpPr>
            <a:spLocks noGrp="1"/>
          </p:cNvSpPr>
          <p:nvPr>
            <p:ph type="body" idx="1"/>
          </p:nvPr>
        </p:nvSpPr>
        <p:spPr/>
        <p:txBody>
          <a:bodyPr/>
          <a:lstStyle/>
          <a:p>
            <a:pPr marL="0" indent="0">
              <a:buNone/>
            </a:pPr>
            <a:r>
              <a:rPr lang="en-US" sz="2400" dirty="0" smtClean="0">
                <a:latin typeface="+mn-lt"/>
              </a:rPr>
              <a:t>Some </a:t>
            </a:r>
            <a:r>
              <a:rPr lang="en-US" sz="2400" dirty="0">
                <a:latin typeface="+mn-lt"/>
              </a:rPr>
              <a:t>programmers do not use program development tools like pseudocode. They feel </a:t>
            </a:r>
            <a:r>
              <a:rPr lang="en-US" sz="2400" dirty="0" smtClean="0">
                <a:latin typeface="+mn-lt"/>
              </a:rPr>
              <a:t>that their </a:t>
            </a:r>
            <a:r>
              <a:rPr lang="en-US" sz="2400" dirty="0">
                <a:latin typeface="+mn-lt"/>
              </a:rPr>
              <a:t>ultimate goal is to solve the problem on a computer and that writing </a:t>
            </a:r>
            <a:r>
              <a:rPr lang="en-US" sz="2400" dirty="0" smtClean="0">
                <a:latin typeface="+mn-lt"/>
              </a:rPr>
              <a:t>pseudocode merely </a:t>
            </a:r>
            <a:r>
              <a:rPr lang="en-US" sz="2400" dirty="0">
                <a:latin typeface="+mn-lt"/>
              </a:rPr>
              <a:t>delays the production of final outputs. Although this may work for simple </a:t>
            </a:r>
            <a:r>
              <a:rPr lang="en-US" sz="2400" dirty="0" smtClean="0">
                <a:latin typeface="+mn-lt"/>
              </a:rPr>
              <a:t>and familiar </a:t>
            </a:r>
            <a:r>
              <a:rPr lang="en-US" sz="2400" dirty="0">
                <a:latin typeface="+mn-lt"/>
              </a:rPr>
              <a:t>problems, it can lead to serious errors and delays in large, complex projects.</a:t>
            </a:r>
          </a:p>
        </p:txBody>
      </p:sp>
    </p:spTree>
    <p:extLst>
      <p:ext uri="{BB962C8B-B14F-4D97-AF65-F5344CB8AC3E}">
        <p14:creationId xmlns:p14="http://schemas.microsoft.com/office/powerpoint/2010/main" val="29067614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4.10.3 Implementing Sentinel-Controlled Iteration </a:t>
            </a:r>
            <a:r>
              <a:rPr lang="en-US" sz="2000" b="0" kern="1200" dirty="0" smtClean="0">
                <a:latin typeface="Times New Roman" panose="02020603050405020304" pitchFamily="18" charset="0"/>
              </a:rPr>
              <a:t>(1 of </a:t>
            </a:r>
            <a:r>
              <a:rPr lang="en-US" sz="2000" b="0" kern="1200" dirty="0">
                <a:latin typeface="Times New Roman" panose="02020603050405020304" pitchFamily="18" charset="0"/>
              </a:rPr>
              <a:t>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000" kern="1200" dirty="0">
                <a:solidFill>
                  <a:srgbClr val="000000"/>
                </a:solidFill>
                <a:latin typeface="Arial (Body)"/>
                <a:ea typeface="+mn-ea"/>
                <a:cs typeface="+mn-cs"/>
              </a:rPr>
              <a:t>An averaging calculation is likely to produce a number with a decimal point—a real number or </a:t>
            </a:r>
            <a:r>
              <a:rPr lang="en-US" altLang="en-US" sz="2000" b="1" kern="1200" dirty="0">
                <a:solidFill>
                  <a:srgbClr val="000000"/>
                </a:solidFill>
                <a:latin typeface="Arial (Body)"/>
                <a:ea typeface="+mn-ea"/>
                <a:cs typeface="+mn-cs"/>
              </a:rPr>
              <a:t>floating-point number </a:t>
            </a:r>
            <a:r>
              <a:rPr lang="en-US" altLang="en-US" sz="2000" kern="1200" dirty="0">
                <a:solidFill>
                  <a:srgbClr val="000000"/>
                </a:solidFill>
                <a:latin typeface="Arial (Body)"/>
                <a:ea typeface="+mn-ea"/>
                <a:cs typeface="+mn-cs"/>
              </a:rPr>
              <a:t>(e.g., 7.33, 0.0975 or 1000.12345).</a:t>
            </a:r>
          </a:p>
          <a:p>
            <a:pPr marL="255651" lvl="0" indent="-255651" fontAlgn="base">
              <a:spcAft>
                <a:spcPct val="0"/>
              </a:spcAft>
              <a:buFont typeface="Arial" panose="020B0604020202020204" pitchFamily="34" charset="0"/>
              <a:buChar char="•"/>
              <a:tabLst/>
            </a:pPr>
            <a:r>
              <a:rPr lang="en-US" altLang="en-US" sz="2000" kern="1200" dirty="0">
                <a:solidFill>
                  <a:srgbClr val="000000"/>
                </a:solidFill>
                <a:latin typeface="Arial (Body)"/>
                <a:ea typeface="+mn-ea"/>
                <a:cs typeface="+mn-cs"/>
              </a:rPr>
              <a:t>Type </a:t>
            </a:r>
            <a:r>
              <a:rPr lang="en-US" altLang="en-US" sz="2000" kern="1200" dirty="0">
                <a:solidFill>
                  <a:srgbClr val="000000"/>
                </a:solidFill>
                <a:latin typeface="Consolas" panose="020B0609020204030204" pitchFamily="49" charset="0"/>
                <a:ea typeface="+mn-ea"/>
                <a:cs typeface="+mn-cs"/>
              </a:rPr>
              <a:t>int</a:t>
            </a:r>
            <a:r>
              <a:rPr lang="en-US" altLang="en-US" sz="2000" kern="1200" dirty="0">
                <a:solidFill>
                  <a:srgbClr val="000000"/>
                </a:solidFill>
                <a:latin typeface="Arial (Body)"/>
                <a:ea typeface="+mn-ea"/>
                <a:cs typeface="+mn-cs"/>
              </a:rPr>
              <a:t> cannot represent such a number.</a:t>
            </a:r>
          </a:p>
          <a:p>
            <a:pPr marL="255651" lvl="0" indent="-255651" fontAlgn="base">
              <a:spcAft>
                <a:spcPct val="0"/>
              </a:spcAft>
              <a:buFont typeface="Arial" panose="020B0604020202020204" pitchFamily="34" charset="0"/>
              <a:buChar char="•"/>
              <a:tabLst/>
            </a:pPr>
            <a:r>
              <a:rPr lang="en-US" altLang="en-US" sz="2000" kern="1200" dirty="0">
                <a:solidFill>
                  <a:srgbClr val="000000"/>
                </a:solidFill>
                <a:latin typeface="Arial (Body)"/>
                <a:ea typeface="+mn-ea"/>
                <a:cs typeface="+mn-cs"/>
              </a:rPr>
              <a:t>C++ provides several data types for storing floating-point numbers in memory, including</a:t>
            </a:r>
            <a:r>
              <a:rPr lang="en-US" altLang="en-US" sz="2000" b="1" kern="1200" dirty="0">
                <a:solidFill>
                  <a:srgbClr val="000000"/>
                </a:solidFill>
                <a:latin typeface="Consolas" panose="020B0609020204030204" pitchFamily="49" charset="0"/>
                <a:ea typeface="+mn-ea"/>
                <a:cs typeface="+mn-cs"/>
              </a:rPr>
              <a:t> float </a:t>
            </a:r>
            <a:r>
              <a:rPr lang="en-US" altLang="en-US" sz="2000" kern="1200" dirty="0">
                <a:solidFill>
                  <a:srgbClr val="000000"/>
                </a:solidFill>
                <a:latin typeface="Arial (Body)"/>
                <a:ea typeface="+mn-ea"/>
                <a:cs typeface="+mn-cs"/>
              </a:rPr>
              <a:t>and </a:t>
            </a:r>
            <a:r>
              <a:rPr lang="en-US" altLang="en-US" sz="2000" b="1" kern="1200" dirty="0">
                <a:solidFill>
                  <a:srgbClr val="000000"/>
                </a:solidFill>
                <a:latin typeface="Consolas" panose="020B0609020204030204" pitchFamily="49" charset="0"/>
                <a:ea typeface="+mn-ea"/>
                <a:cs typeface="+mn-cs"/>
              </a:rPr>
              <a:t>double.</a:t>
            </a:r>
          </a:p>
          <a:p>
            <a:pPr marL="255651" lvl="0" indent="-255651" fontAlgn="base">
              <a:spcAft>
                <a:spcPct val="0"/>
              </a:spcAft>
              <a:buFont typeface="Arial" panose="020B0604020202020204" pitchFamily="34" charset="0"/>
              <a:buChar char="•"/>
              <a:tabLst/>
            </a:pPr>
            <a:r>
              <a:rPr lang="en-US" altLang="en-US" sz="2000" kern="1200" dirty="0">
                <a:solidFill>
                  <a:srgbClr val="000000"/>
                </a:solidFill>
                <a:latin typeface="Arial (Body)"/>
                <a:ea typeface="+mn-ea"/>
                <a:cs typeface="+mn-cs"/>
              </a:rPr>
              <a:t>Compared to </a:t>
            </a:r>
            <a:r>
              <a:rPr lang="en-US" altLang="en-US" sz="2000" kern="1200" dirty="0">
                <a:solidFill>
                  <a:srgbClr val="000000"/>
                </a:solidFill>
                <a:latin typeface="Consolas" panose="020B0609020204030204" pitchFamily="49" charset="0"/>
                <a:ea typeface="+mn-ea"/>
                <a:cs typeface="+mn-cs"/>
              </a:rPr>
              <a:t>float </a:t>
            </a:r>
            <a:r>
              <a:rPr lang="en-US" altLang="en-US" sz="2000" kern="1200" dirty="0">
                <a:solidFill>
                  <a:srgbClr val="000000"/>
                </a:solidFill>
                <a:latin typeface="Arial (Body)"/>
                <a:ea typeface="+mn-ea"/>
                <a:cs typeface="+mn-cs"/>
              </a:rPr>
              <a:t>variables, </a:t>
            </a:r>
            <a:r>
              <a:rPr lang="en-US" altLang="en-US" sz="2000" kern="1200" dirty="0">
                <a:solidFill>
                  <a:srgbClr val="000000"/>
                </a:solidFill>
                <a:latin typeface="Consolas" panose="020B0609020204030204" pitchFamily="49" charset="0"/>
                <a:ea typeface="+mn-ea"/>
                <a:cs typeface="+mn-cs"/>
              </a:rPr>
              <a:t>double</a:t>
            </a:r>
            <a:r>
              <a:rPr lang="en-US" altLang="en-US" sz="2000" kern="1200" dirty="0">
                <a:solidFill>
                  <a:srgbClr val="000000"/>
                </a:solidFill>
                <a:latin typeface="Arial (Body)"/>
                <a:ea typeface="+mn-ea"/>
                <a:cs typeface="+mn-cs"/>
              </a:rPr>
              <a:t> variables can typically store numbers with larger magnitude and finer </a:t>
            </a:r>
            <a:r>
              <a:rPr lang="en-US" altLang="en-US" sz="2000" kern="1200" dirty="0" smtClean="0">
                <a:solidFill>
                  <a:srgbClr val="000000"/>
                </a:solidFill>
                <a:latin typeface="Arial (Body)"/>
                <a:ea typeface="+mn-ea"/>
                <a:cs typeface="+mn-cs"/>
              </a:rPr>
              <a:t>detail</a:t>
            </a:r>
            <a:endParaRPr lang="en-US" altLang="en-US" sz="2000" kern="1200" dirty="0">
              <a:solidFill>
                <a:srgbClr val="000000"/>
              </a:solidFill>
              <a:latin typeface="Arial (Body)"/>
              <a:ea typeface="+mn-ea"/>
              <a:cs typeface="+mn-cs"/>
            </a:endParaRP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ea typeface="+mn-ea"/>
                <a:cs typeface="+mn-cs"/>
              </a:rPr>
              <a:t>more digits to the right of the decimal point—also known as the number’s </a:t>
            </a:r>
            <a:r>
              <a:rPr lang="en-US" altLang="en-US" sz="2000" b="1" kern="1200" dirty="0">
                <a:solidFill>
                  <a:srgbClr val="000000"/>
                </a:solidFill>
                <a:latin typeface="Arial (Body)"/>
                <a:ea typeface="+mn-ea"/>
                <a:cs typeface="+mn-cs"/>
              </a:rPr>
              <a:t>precision.</a:t>
            </a:r>
          </a:p>
          <a:p>
            <a:pPr marL="255651" lvl="0" indent="-255651" fontAlgn="base">
              <a:spcAft>
                <a:spcPct val="0"/>
              </a:spcAft>
              <a:buFont typeface="Arial" panose="020B0604020202020204" pitchFamily="34" charset="0"/>
              <a:buChar char="•"/>
              <a:tabLst/>
            </a:pPr>
            <a:r>
              <a:rPr lang="en-US" altLang="en-US" sz="2000" b="1" kern="1200" dirty="0">
                <a:solidFill>
                  <a:srgbClr val="000000"/>
                </a:solidFill>
                <a:latin typeface="Arial (Body)"/>
                <a:ea typeface="+mn-ea"/>
                <a:cs typeface="+mn-cs"/>
              </a:rPr>
              <a:t>Cast operator </a:t>
            </a:r>
            <a:r>
              <a:rPr lang="en-US" altLang="en-US" sz="2000" kern="1200" dirty="0">
                <a:solidFill>
                  <a:srgbClr val="000000"/>
                </a:solidFill>
                <a:latin typeface="Arial (Body)"/>
                <a:ea typeface="+mn-ea"/>
                <a:cs typeface="+mn-cs"/>
              </a:rPr>
              <a:t>can be used to force the averaging calculation to produce a floating-point numeric result.</a:t>
            </a:r>
          </a:p>
        </p:txBody>
      </p:sp>
    </p:spTree>
    <p:extLst>
      <p:ext uri="{BB962C8B-B14F-4D97-AF65-F5344CB8AC3E}">
        <p14:creationId xmlns:p14="http://schemas.microsoft.com/office/powerpoint/2010/main" val="39835160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b"/>
          <a:lstStyle/>
          <a:p>
            <a:r>
              <a:rPr lang="en-IN" sz="3000" dirty="0"/>
              <a:t>Figure </a:t>
            </a:r>
            <a:r>
              <a:rPr lang="en-IN" sz="3000" dirty="0" smtClean="0"/>
              <a:t>4.12: Solving </a:t>
            </a:r>
            <a:r>
              <a:rPr lang="en-IN" sz="3000" dirty="0"/>
              <a:t>the Class-Average Problem Using Sentinel-Controlled </a:t>
            </a:r>
            <a:r>
              <a:rPr lang="en-IN" sz="3000" dirty="0" smtClean="0"/>
              <a:t>Iteration </a:t>
            </a:r>
            <a:r>
              <a:rPr lang="en-US" sz="2000" b="0" dirty="0" smtClean="0"/>
              <a:t>(1 of 4)</a:t>
            </a:r>
            <a:endParaRPr lang="en-US" sz="2000" b="0" dirty="0"/>
          </a:p>
        </p:txBody>
      </p:sp>
      <p:pic>
        <p:nvPicPr>
          <p:cNvPr id="2" name="Picture 1" descr="Computer has 43 lines. The lines read as follows. Line 1. forward slash forward slash Fig period 4 period 12 colon Class Average period c p p. Line 2. forward slash forward slash Solving the class dash average problem using sentinel dash controlled iteration period. Line 3. hash include left angle bracket i o stream right angle bracket. Line 4. hash include left angle bracket i o m a n i p right angle bracket forward slash forward slash parameterized stream manipulators. Line 5. using namespace s t d semicolon. Line 6. Blank. Line 7. i n t main left parenthesis right parenthesis left brace. Line 8. forward slash forward slash initialization phase. Line 9. i n t total left brace 0 right brace semicolon forward slash forward slash initialize sum of grades. Line 10. unsigned i n t grade Counter left brace 0 right brace semicolon forward slash forward slash initialize hash of grades entered so far. This line is highlighted. Line 11.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872" y="1822093"/>
            <a:ext cx="7346255" cy="2878532"/>
          </a:xfrm>
          <a:prstGeom prst="rect">
            <a:avLst/>
          </a:prstGeom>
        </p:spPr>
      </p:pic>
    </p:spTree>
    <p:extLst>
      <p:ext uri="{BB962C8B-B14F-4D97-AF65-F5344CB8AC3E}">
        <p14:creationId xmlns:p14="http://schemas.microsoft.com/office/powerpoint/2010/main" val="25920803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b"/>
          <a:lstStyle/>
          <a:p>
            <a:r>
              <a:rPr lang="en-IN" sz="3000" dirty="0"/>
              <a:t>Figure </a:t>
            </a:r>
            <a:r>
              <a:rPr lang="en-IN" sz="3000" dirty="0" smtClean="0"/>
              <a:t>4.12: Solving </a:t>
            </a:r>
            <a:r>
              <a:rPr lang="en-IN" sz="3000" dirty="0"/>
              <a:t>the Class-Average Problem Using Sentinel-Controlled </a:t>
            </a:r>
            <a:r>
              <a:rPr lang="en-IN" sz="3000" dirty="0" smtClean="0"/>
              <a:t>Iteration </a:t>
            </a:r>
            <a:r>
              <a:rPr lang="en-US" sz="2000" b="0" dirty="0" smtClean="0"/>
              <a:t>(2 of 4)</a:t>
            </a:r>
            <a:endParaRPr lang="en-US" sz="2000" b="0" dirty="0"/>
          </a:p>
        </p:txBody>
      </p:sp>
      <p:pic>
        <p:nvPicPr>
          <p:cNvPr id="4" name="Picture 3" descr="The code continues. Line 12. forward slash forward slash processing phase. Line 13. forward slash forward slash prompt for input and read grade from user. Line 14. c out left angle bracket left angle bracket double quote Enter grade or dash 1 to quit colon double quote semicolon. Line 15. i n t grade semicolon. Line 16. c in right angle bracket right angle bracket grade semicolon. This line is highlighted. Line 17. Blank. Line 18. forward slash forward slash loop until sentinel value read from user. Line 19. while left parenthesis grade exclamation point equals negative 1 right parenthesis left brace. Line 20. total equals total plus grade semicolon forward slash forward slash add grade to total. Line 21. grade Counter equals grade Counter plus 1 semicolon forward slash forward slash increment counter. Line 22. Blank. Line 23. forward slash forward slash prompt for input and read next grade from user. Line 24. c out left angle bracket left angle bracket double quote Enter grade or negative 1 to quit colon double quote semicolon. This line is highlighted. Line 25. c in right angle bracket right angle bracket grade semicolon. This line is highlighted. Line 26. right brace. Line 27. Blank."/>
          <p:cNvPicPr>
            <a:picLocks noChangeAspect="1"/>
          </p:cNvPicPr>
          <p:nvPr/>
        </p:nvPicPr>
        <p:blipFill rotWithShape="1">
          <a:blip r:embed="rId2">
            <a:extLst>
              <a:ext uri="{28A0092B-C50C-407E-A947-70E740481C1C}">
                <a14:useLocalDpi xmlns:a14="http://schemas.microsoft.com/office/drawing/2010/main" val="0"/>
              </a:ext>
            </a:extLst>
          </a:blip>
          <a:srcRect t="11051" b="9539"/>
          <a:stretch/>
        </p:blipFill>
        <p:spPr>
          <a:xfrm>
            <a:off x="1843227" y="2087881"/>
            <a:ext cx="5457546" cy="3200400"/>
          </a:xfrm>
          <a:prstGeom prst="rect">
            <a:avLst/>
          </a:prstGeom>
        </p:spPr>
      </p:pic>
    </p:spTree>
    <p:extLst>
      <p:ext uri="{BB962C8B-B14F-4D97-AF65-F5344CB8AC3E}">
        <p14:creationId xmlns:p14="http://schemas.microsoft.com/office/powerpoint/2010/main" val="290452277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9778</TotalTime>
  <Words>8087</Words>
  <Application>Microsoft Office PowerPoint</Application>
  <PresentationFormat>On-screen Show (4:3)</PresentationFormat>
  <Paragraphs>745</Paragraphs>
  <Slides>146</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146</vt:i4>
      </vt:variant>
    </vt:vector>
  </HeadingPairs>
  <TitlesOfParts>
    <vt:vector size="157" baseType="lpstr">
      <vt:lpstr>Arial</vt:lpstr>
      <vt:lpstr>Arial (Body)</vt:lpstr>
      <vt:lpstr>Calibri</vt:lpstr>
      <vt:lpstr>Consolas</vt:lpstr>
      <vt:lpstr>Courier New</vt:lpstr>
      <vt:lpstr>Noto Sans Symbols</vt:lpstr>
      <vt:lpstr>Times New Roman</vt:lpstr>
      <vt:lpstr>Verdana</vt:lpstr>
      <vt:lpstr>508 Lecture</vt:lpstr>
      <vt:lpstr>1_508 Lecture</vt:lpstr>
      <vt:lpstr>Equation</vt:lpstr>
      <vt:lpstr>C++ How to Program: Introducing the New C++14 Standard</vt:lpstr>
      <vt:lpstr>Learning Objectives (1 of 2)</vt:lpstr>
      <vt:lpstr>Learning Objectives (2 of 2)</vt:lpstr>
      <vt:lpstr>Outline (1 of 6)</vt:lpstr>
      <vt:lpstr>Outline (2 of 6)</vt:lpstr>
      <vt:lpstr>Outline (3 of 6)</vt:lpstr>
      <vt:lpstr>Outline (4 of 6)</vt:lpstr>
      <vt:lpstr>Outline (5 of 6)</vt:lpstr>
      <vt:lpstr>Outline (6 of 6)</vt:lpstr>
      <vt:lpstr>4.1 Introduction</vt:lpstr>
      <vt:lpstr>4.2 Algorithms</vt:lpstr>
      <vt:lpstr>4.3 Pseudocode (1 of 2)</vt:lpstr>
      <vt:lpstr>4.3 Pseudocode (2 of 2)</vt:lpstr>
      <vt:lpstr>Figure 4.1 Pseudocode for the Addition Program of Figure 2.5</vt:lpstr>
      <vt:lpstr>4.4 Control Structures (1 of 2)</vt:lpstr>
      <vt:lpstr>4.4 Control Structures (2 of 2)</vt:lpstr>
      <vt:lpstr>4.4.1 Sequence Structure (1 of 5)</vt:lpstr>
      <vt:lpstr>Figure 4.2 Sequence-Structure Activity Diagram</vt:lpstr>
      <vt:lpstr>4.4.1 Sequence Structure (2 of 5)</vt:lpstr>
      <vt:lpstr>4.4.1 Sequence Structure (3 of 5)</vt:lpstr>
      <vt:lpstr>4.4.1 Sequence Structure (4 of 5)</vt:lpstr>
      <vt:lpstr>4.4.1 Sequence Structure (5 of 5)</vt:lpstr>
      <vt:lpstr>4.4.2 Selection Statements (1 of 2)</vt:lpstr>
      <vt:lpstr>4.4.2 Selection Statements (2 of 2)</vt:lpstr>
      <vt:lpstr>4.4.3 Iteration Statements (1 of 2)</vt:lpstr>
      <vt:lpstr>4.4.3 Iteration Statements (2 of 2)</vt:lpstr>
      <vt:lpstr>Figure 4.3 C++ keywords (1 of 2)</vt:lpstr>
      <vt:lpstr>Figure 4.3 C++ keywords (2 of 2)</vt:lpstr>
      <vt:lpstr>Figure 4.3 C++ keywords (3 of 3)</vt:lpstr>
      <vt:lpstr>4.4.4 Summary of Control Statements</vt:lpstr>
      <vt:lpstr>4.5 If Single-Selection Statement</vt:lpstr>
      <vt:lpstr>4.5 If Selection Statement (1 of 2)</vt:lpstr>
      <vt:lpstr>Portability Tip 4.1</vt:lpstr>
      <vt:lpstr>4.5 If Selection Statement (2 of 2)</vt:lpstr>
      <vt:lpstr>Figure 4.4 If Single-Selection Statement U M L Activity Diagram</vt:lpstr>
      <vt:lpstr>4.6 if…else Double-Selection Statement (1 of 3)</vt:lpstr>
      <vt:lpstr>4.6 if…else Double-Selection Statement (2 of 3)</vt:lpstr>
      <vt:lpstr>Good Programming Practice 4.1</vt:lpstr>
      <vt:lpstr>Good Programming Practice 4.2</vt:lpstr>
      <vt:lpstr>4.6 if…else Double-Selection Statement (3 of 3)</vt:lpstr>
      <vt:lpstr>Figure 4.5 If…Else Double-Selection Statement U M L Activity Diagram</vt:lpstr>
      <vt:lpstr>4.6.1 Nested if…else Statements (1 of 5)</vt:lpstr>
      <vt:lpstr>4.6.1 Nested if…else Statements (2 of 5)</vt:lpstr>
      <vt:lpstr>4.6.1 Nested if…else Statements (3 of 5)</vt:lpstr>
      <vt:lpstr>4.6.1 Nested if…else Statements (4 of 5)</vt:lpstr>
      <vt:lpstr>4.6.1 Nested if…else Statements (5 of 5)</vt:lpstr>
      <vt:lpstr>Error-Prevention Tip 4.1</vt:lpstr>
      <vt:lpstr>4.6.2 Dangling-Else Problem</vt:lpstr>
      <vt:lpstr>4.6.3 Blocks (1 of 3)</vt:lpstr>
      <vt:lpstr>4.6.3 Blocks (2 of 3)</vt:lpstr>
      <vt:lpstr>4.6.3 Blocks (3 of 3)</vt:lpstr>
      <vt:lpstr>Common Programming Error 4.1</vt:lpstr>
      <vt:lpstr>4.6.4 Conditional Operator (?:)</vt:lpstr>
      <vt:lpstr>4.7 Student Class: Nested if…else Statements (1 of 2)</vt:lpstr>
      <vt:lpstr>4.7 Student Class: Nested if…else Statements (2 of 2)</vt:lpstr>
      <vt:lpstr>Figure 4.6 Student Class That Stores a Student Name and Average (1 of 4)</vt:lpstr>
      <vt:lpstr>Figure 4.6 Student Class That Stores a Student Name and Average (2 of 4)</vt:lpstr>
      <vt:lpstr>Figure 4.6 Student Class That Stores a Student Name and Average (3 of 4)</vt:lpstr>
      <vt:lpstr>Figure 4.6 Student Class That Stores a Student Name and Average (4 of 4)</vt:lpstr>
      <vt:lpstr>Figure 4.7 Create and Test Student Objects</vt:lpstr>
      <vt:lpstr>4.8 while Iteration Statement (1 of 4)</vt:lpstr>
      <vt:lpstr>4.8 while Iteration Statement (2 of 4)</vt:lpstr>
      <vt:lpstr>Common Programming Error 4.2</vt:lpstr>
      <vt:lpstr>4.8 while Iteration Statement (3 of 4)</vt:lpstr>
      <vt:lpstr>Figure 4.8 while Iteration Statement U M L Activity Diagram</vt:lpstr>
      <vt:lpstr>4.8 while Iteration Statement (4 of 4)</vt:lpstr>
      <vt:lpstr>4.9 Formulating Algorithms: Counter-Controlled Iteration</vt:lpstr>
      <vt:lpstr>4.9.1 Pseudocode Algorithm with Counter Controlled Iteration (1 of 2)</vt:lpstr>
      <vt:lpstr>Figure 4.9 Pseudocode Algorithm That Uses Counter-Controlled Iteration to Solve the Class-Average Problem </vt:lpstr>
      <vt:lpstr>4.9.1 Pseudocode Algorithm with Counter Controlled Iteration (2 of 2)</vt:lpstr>
      <vt:lpstr>Software Engineering Observation 4.1</vt:lpstr>
      <vt:lpstr>4.9.2 Implementing Counter-Controlled Iteration (1 of 4)</vt:lpstr>
      <vt:lpstr>Figure 4.10 Solving the Class-Average Problem Using Counter-Controlled Iteration (1 of 2)</vt:lpstr>
      <vt:lpstr>Figure 4.10 Solving the Class-Average Problem Using Counter-Controlled Iteration (2 of 2)</vt:lpstr>
      <vt:lpstr>4.9.2 Implementing Counter-Controlled Iteration (2 of 4)</vt:lpstr>
      <vt:lpstr>4.9.2 Implementing Counter-Controlled Iteration (3 of 4)</vt:lpstr>
      <vt:lpstr>4.9.2 Implementing Counter-Controlled Iteration (4 of 4)</vt:lpstr>
      <vt:lpstr>Error-Prevention Tip 4.2</vt:lpstr>
      <vt:lpstr>4.9.3 Notes on Integer Division and Truncation</vt:lpstr>
      <vt:lpstr>Common Programming Error 4.3</vt:lpstr>
      <vt:lpstr>4.9.3 Arithmetic Overflow (1 of 3)</vt:lpstr>
      <vt:lpstr>4.9.3 Arithmetic Overflow (2 of 3)</vt:lpstr>
      <vt:lpstr>4.9.3 Arithmetic Overflow (3 of 3)</vt:lpstr>
      <vt:lpstr>4.9.4 Input Validation</vt:lpstr>
      <vt:lpstr>4.10 Formulating Algorithms: Sentinel-Controlled Iteration</vt:lpstr>
      <vt:lpstr>4.10.1 Top-Down, Stepwise Refinement: the Top and First Refinement (1 of 2)</vt:lpstr>
      <vt:lpstr>4.10.1 Top-Down, Stepwise Refinement: the Top and First Refinement (2 of 2)</vt:lpstr>
      <vt:lpstr>Software Engineering Observation 4.2</vt:lpstr>
      <vt:lpstr>4.10.2 Proceeding to the Second Refinement (1 of 4)</vt:lpstr>
      <vt:lpstr>4.10.2 Proceeding to the Second Refinement (2 of 4)</vt:lpstr>
      <vt:lpstr>4.10.2 Proceeding to the Second Refinement (3 of 4)</vt:lpstr>
      <vt:lpstr>4.10.2 Proceeding to the Second Refinement (4 of 4)</vt:lpstr>
      <vt:lpstr>Error-Prevention Tip 4.3</vt:lpstr>
      <vt:lpstr>Figure 4.11: Class-Averaging Pseudocode Algorithm with Sentinel-Controlled Iteration</vt:lpstr>
      <vt:lpstr>Software Engineering Observation 4.3</vt:lpstr>
      <vt:lpstr>Software Engineering Observation 4.4</vt:lpstr>
      <vt:lpstr>4.10.3 Implementing Sentinel-Controlled Iteration (1 of 2)</vt:lpstr>
      <vt:lpstr>Figure 4.12: Solving the Class-Average Problem Using Sentinel-Controlled Iteration (1 of 4)</vt:lpstr>
      <vt:lpstr>Figure 4.12: Solving the Class-Average Problem Using Sentinel-Controlled Iteration (2 of 4)</vt:lpstr>
      <vt:lpstr>Figure 4.12: Solving the Class-Average Problem Using Sentinel-Controlled Iteration (3 of 4)</vt:lpstr>
      <vt:lpstr>Figure 4.12: Solving the Class-Average Problem Using Sentinel-Controlled Iteration (4 of 4)</vt:lpstr>
      <vt:lpstr>4.10.3 Implementing Sentinel-Controlled Iteration (2 of 2)</vt:lpstr>
      <vt:lpstr>4.10.4 Converting between Fundamental Types Explicitly and Implicitly (1 of 3)</vt:lpstr>
      <vt:lpstr>4.10.4 Converting between Fundamental Types Explicitly and Implicitly (2 of 3)</vt:lpstr>
      <vt:lpstr>4.10.4 Converting between Fundamental Types Explicitly and Implicitly (3 of 3)</vt:lpstr>
      <vt:lpstr>Good Programming Practice 4.3</vt:lpstr>
      <vt:lpstr>4.10.5 Formatting Floating-Point Numbers (1 of 3)</vt:lpstr>
      <vt:lpstr>4.10.5 Formatting Floating-Point Numbers (2 of 3)</vt:lpstr>
      <vt:lpstr>4.10.5 Formatting Floating-Point Numbers (3 of 3)</vt:lpstr>
      <vt:lpstr>4.10.6 Unsigned Integers and User Input (1 of 2)</vt:lpstr>
      <vt:lpstr>4.10.6 Unsigned Integers and User Input (2 of 2)</vt:lpstr>
      <vt:lpstr>4.11 Formulating Algorithms: Nested Control Statements</vt:lpstr>
      <vt:lpstr>4.11.1 Problem Statement (1 of 3)</vt:lpstr>
      <vt:lpstr>4.11.1 Problem Statement (2 of 3)</vt:lpstr>
      <vt:lpstr>4.11.1 Problem Statement (3 of 3)</vt:lpstr>
      <vt:lpstr>4.11.2 Top-Down Stepwise Refinement: Pseudocode Representation of the Top</vt:lpstr>
      <vt:lpstr>4.11.3 Top-Down Stepwise Refinement: First Refinement</vt:lpstr>
      <vt:lpstr>4.11.4 Top-Down Stepwise Refinement: Second Refinement (1 of 4)</vt:lpstr>
      <vt:lpstr>4.11.4 Top-Down Stepwise Refinement: Second Refinement (2 of 4)</vt:lpstr>
      <vt:lpstr>4.11.4 Top-Down Stepwise Refinement: Second Refinement (3 of 4)</vt:lpstr>
      <vt:lpstr>4.11.4 Top-Down Stepwise Refinement: Second Refinement (4 of 4)</vt:lpstr>
      <vt:lpstr>Figure 4.13 Pseudocode for Examination-Results Problem</vt:lpstr>
      <vt:lpstr>4.11.6 Program That Implements the Pseudocode Algoritm (1 of 2)</vt:lpstr>
      <vt:lpstr>Error-Prevention Tip 4.4</vt:lpstr>
      <vt:lpstr>Figure 4.14 Analysis of Examination Results Using Nested Control Statements (1 of 3)</vt:lpstr>
      <vt:lpstr>Figure 4.14 Analysis of Examination Results Using Nested Control Statements (2 of 3)</vt:lpstr>
      <vt:lpstr>Figure 4.14 Analysis of Examination Results Using Nested Control Statements (3 of 3)</vt:lpstr>
      <vt:lpstr>4.11.6 Program That Implements the Pseudocode Algoritm (2 of 2)</vt:lpstr>
      <vt:lpstr>4.11.7 Preventing Narrowing Conversions with List Initialization (1 of 3)</vt:lpstr>
      <vt:lpstr>4.11.7 Preventing Narrowing Conversions with List Initialization (2 of 3)</vt:lpstr>
      <vt:lpstr>4.11.7 Preventing Narrowing Conversions with List Initialization (3 of 3)</vt:lpstr>
      <vt:lpstr>4.12 Compund Assignment Operators</vt:lpstr>
      <vt:lpstr>Figure 4.15 Arithmetic Compound Assignment Operators</vt:lpstr>
      <vt:lpstr>4.13 Increment and Decrement Operators (1 of 3)</vt:lpstr>
      <vt:lpstr>Figure 4.16 Increment and decrement operators</vt:lpstr>
      <vt:lpstr>Good Programming Practice 4.4</vt:lpstr>
      <vt:lpstr>Figure 4.17 Prefix Increment and Postfix Increment Operators (1 of 2)</vt:lpstr>
      <vt:lpstr>Figure 4.17 Prefix Increment and Postfix Increment Operators (2 of 2)</vt:lpstr>
      <vt:lpstr>4.13 Increment and Decrement Operators (2 of 3)</vt:lpstr>
      <vt:lpstr>Common Programming Error 4.4</vt:lpstr>
      <vt:lpstr>4.13 Increment and Decrement Operators (3 of 3)</vt:lpstr>
      <vt:lpstr>Good Programming Practice 4.5</vt:lpstr>
      <vt:lpstr>Figure 4.18 Operator Precedence for the Operators Encountered So Far in the Text</vt:lpstr>
      <vt:lpstr>4.14 Fundamental Types Are Not Portable</vt:lpstr>
      <vt:lpstr>Portability Tip 4.2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How to Program: Introducing the New C++14 Standard, 10e</dc:title>
  <dc:subject>Computer Science</dc:subject>
  <dc:creator>Paul Deitel/Harvey Deitel</dc:creator>
  <cp:keywords>C++ How to Program</cp:keywords>
  <cp:lastModifiedBy>P, Pavendan (Cognizant)</cp:lastModifiedBy>
  <cp:revision>1262</cp:revision>
  <dcterms:modified xsi:type="dcterms:W3CDTF">2018-04-20T03:55:24Z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