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31"/>
  </p:notesMasterIdLst>
  <p:handoutMasterIdLst>
    <p:handoutMasterId r:id="rId132"/>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447" r:id="rId30"/>
    <p:sldId id="332" r:id="rId31"/>
    <p:sldId id="333" r:id="rId32"/>
    <p:sldId id="334" r:id="rId33"/>
    <p:sldId id="336" r:id="rId34"/>
    <p:sldId id="337" r:id="rId35"/>
    <p:sldId id="338" r:id="rId36"/>
    <p:sldId id="339" r:id="rId37"/>
    <p:sldId id="340" r:id="rId38"/>
    <p:sldId id="341" r:id="rId39"/>
    <p:sldId id="342" r:id="rId40"/>
    <p:sldId id="343" r:id="rId41"/>
    <p:sldId id="344" r:id="rId42"/>
    <p:sldId id="345" r:id="rId43"/>
    <p:sldId id="369"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400" r:id="rId81"/>
    <p:sldId id="385" r:id="rId82"/>
    <p:sldId id="386" r:id="rId83"/>
    <p:sldId id="401" r:id="rId84"/>
    <p:sldId id="402" r:id="rId85"/>
    <p:sldId id="403" r:id="rId86"/>
    <p:sldId id="404" r:id="rId87"/>
    <p:sldId id="405" r:id="rId88"/>
    <p:sldId id="406" r:id="rId89"/>
    <p:sldId id="407" r:id="rId90"/>
    <p:sldId id="408" r:id="rId91"/>
    <p:sldId id="409" r:id="rId92"/>
    <p:sldId id="410" r:id="rId93"/>
    <p:sldId id="411" r:id="rId94"/>
    <p:sldId id="412" r:id="rId95"/>
    <p:sldId id="413" r:id="rId96"/>
    <p:sldId id="414" r:id="rId97"/>
    <p:sldId id="415" r:id="rId98"/>
    <p:sldId id="416" r:id="rId99"/>
    <p:sldId id="417" r:id="rId100"/>
    <p:sldId id="418" r:id="rId101"/>
    <p:sldId id="419" r:id="rId102"/>
    <p:sldId id="420" r:id="rId103"/>
    <p:sldId id="421" r:id="rId104"/>
    <p:sldId id="422" r:id="rId105"/>
    <p:sldId id="423" r:id="rId106"/>
    <p:sldId id="424" r:id="rId107"/>
    <p:sldId id="425" r:id="rId108"/>
    <p:sldId id="426" r:id="rId109"/>
    <p:sldId id="427" r:id="rId110"/>
    <p:sldId id="428" r:id="rId111"/>
    <p:sldId id="429" r:id="rId112"/>
    <p:sldId id="430" r:id="rId113"/>
    <p:sldId id="431" r:id="rId114"/>
    <p:sldId id="432" r:id="rId115"/>
    <p:sldId id="433" r:id="rId116"/>
    <p:sldId id="434" r:id="rId117"/>
    <p:sldId id="435" r:id="rId118"/>
    <p:sldId id="436" r:id="rId119"/>
    <p:sldId id="437" r:id="rId120"/>
    <p:sldId id="438" r:id="rId121"/>
    <p:sldId id="439" r:id="rId122"/>
    <p:sldId id="440" r:id="rId123"/>
    <p:sldId id="441" r:id="rId124"/>
    <p:sldId id="442" r:id="rId125"/>
    <p:sldId id="443" r:id="rId126"/>
    <p:sldId id="444" r:id="rId127"/>
    <p:sldId id="445" r:id="rId128"/>
    <p:sldId id="446" r:id="rId129"/>
    <p:sldId id="305" r:id="rId1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3" userDrawn="1">
          <p15:clr>
            <a:srgbClr val="A4A3A4"/>
          </p15:clr>
        </p15:guide>
        <p15:guide id="2" pos="106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364" autoAdjust="0"/>
  </p:normalViewPr>
  <p:slideViewPr>
    <p:cSldViewPr snapToGrid="0" snapToObjects="1">
      <p:cViewPr varScale="1">
        <p:scale>
          <a:sx n="65" d="100"/>
          <a:sy n="65" d="100"/>
        </p:scale>
        <p:origin x="1446" y="78"/>
      </p:cViewPr>
      <p:guideLst>
        <p:guide orient="horz" pos="1593"/>
        <p:guide pos="1066"/>
      </p:guideLst>
    </p:cSldViewPr>
  </p:slideViewPr>
  <p:outlineViewPr>
    <p:cViewPr>
      <p:scale>
        <a:sx n="33" d="100"/>
        <a:sy n="33" d="100"/>
      </p:scale>
      <p:origin x="0" y="-669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handoutMaster" Target="handoutMasters/handout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58727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2">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30149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8">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54708" y="6449931"/>
            <a:ext cx="6105194" cy="245837"/>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2014,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95"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4"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423"/>
            <a:ext cx="8363663" cy="942817"/>
          </a:xfrm>
        </p:spPr>
        <p:txBody>
          <a:bodyPr anchor="ctr"/>
          <a:lstStyle/>
          <a:p>
            <a:r>
              <a:rPr lang="en-US" dirty="0" smtClean="0"/>
              <a:t>C++ How to Program: Introducing the New C++14 Standard</a:t>
            </a:r>
            <a:endParaRPr lang="en-US" dirty="0"/>
          </a:p>
        </p:txBody>
      </p:sp>
      <p:sp>
        <p:nvSpPr>
          <p:cNvPr id="3" name="Text Placeholder 2"/>
          <p:cNvSpPr>
            <a:spLocks noGrp="1"/>
          </p:cNvSpPr>
          <p:nvPr>
            <p:ph type="body" idx="1"/>
          </p:nvPr>
        </p:nvSpPr>
        <p:spPr>
          <a:xfrm>
            <a:off x="457200" y="1249680"/>
            <a:ext cx="8302702" cy="351972"/>
          </a:xfrm>
        </p:spPr>
        <p:txBody>
          <a:bodyPr/>
          <a:lstStyle/>
          <a:p>
            <a:r>
              <a:rPr lang="en-IN" dirty="0" smtClean="0">
                <a:latin typeface="+mn-lt"/>
              </a:rPr>
              <a:t>Tenth </a:t>
            </a:r>
            <a:r>
              <a:rPr lang="en-IN"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8</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r>
              <a:rPr lang="en-US" altLang="en-US" dirty="0">
                <a:solidFill>
                  <a:schemeClr val="tx1"/>
                </a:solidFill>
                <a:latin typeface="+mn-lt"/>
              </a:rPr>
              <a:t>Pointers</a:t>
            </a:r>
            <a:endParaRPr lang="en-US" dirty="0">
              <a:solidFill>
                <a:schemeClr val="tx1"/>
              </a:solidFill>
              <a:latin typeface="+mn-lt"/>
              <a:cs typeface="Arial" panose="020B0604020202020204" pitchFamily="34" charset="0"/>
            </a:endParaRPr>
          </a:p>
        </p:txBody>
      </p:sp>
      <p:pic>
        <p:nvPicPr>
          <p:cNvPr id="7" name="Picture 6" descr="Front Cover: C++ How to Program: Introducing the New C++14 Standard Tenth Edition by Paul Deitel and Harvey Deitel."/>
          <p:cNvPicPr>
            <a:picLocks noChangeAspect="1"/>
          </p:cNvPicPr>
          <p:nvPr/>
        </p:nvPicPr>
        <p:blipFill rotWithShape="1">
          <a:blip r:embed="rId3">
            <a:extLst>
              <a:ext uri="{28A0092B-C50C-407E-A947-70E740481C1C}">
                <a14:useLocalDpi xmlns:a14="http://schemas.microsoft.com/office/drawing/2010/main" val="0"/>
              </a:ext>
            </a:extLst>
          </a:blip>
          <a:srcRect l="-1" t="3078" r="87"/>
          <a:stretch/>
        </p:blipFill>
        <p:spPr>
          <a:xfrm>
            <a:off x="661062" y="1926770"/>
            <a:ext cx="3399310" cy="4376475"/>
          </a:xfrm>
          <a:prstGeom prst="rect">
            <a:avLst/>
          </a:prstGeom>
          <a:ln w="9525">
            <a:solidFill>
              <a:schemeClr val="tx1"/>
            </a:solidFill>
          </a:ln>
        </p:spPr>
      </p:pic>
      <p:sp>
        <p:nvSpPr>
          <p:cNvPr id="10" name="Text Placeholder 5"/>
          <p:cNvSpPr>
            <a:spLocks noGrp="1"/>
          </p:cNvSpPr>
          <p:nvPr>
            <p:ph type="body" idx="13"/>
          </p:nvPr>
        </p:nvSpPr>
        <p:spPr>
          <a:xfrm>
            <a:off x="2654708" y="6449931"/>
            <a:ext cx="6105194" cy="245837"/>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2017, 2014, 2012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Observation 8.1</a:t>
            </a:r>
          </a:p>
        </p:txBody>
      </p:sp>
      <p:sp>
        <p:nvSpPr>
          <p:cNvPr id="3" name="Text Placeholder 2"/>
          <p:cNvSpPr>
            <a:spLocks noGrp="1"/>
          </p:cNvSpPr>
          <p:nvPr>
            <p:ph type="body" idx="1"/>
          </p:nvPr>
        </p:nvSpPr>
        <p:spPr/>
        <p:txBody>
          <a:bodyPr/>
          <a:lstStyle/>
          <a:p>
            <a:pPr marL="0" indent="0">
              <a:buNone/>
            </a:pPr>
            <a:r>
              <a:rPr lang="en-US" sz="2400" dirty="0">
                <a:latin typeface="+mn-lt"/>
              </a:rPr>
              <a:t>In new software development projects, you should favor </a:t>
            </a:r>
            <a:r>
              <a:rPr lang="en-US" sz="2400" dirty="0">
                <a:latin typeface="Consolas" panose="020B0609020204030204" pitchFamily="49" charset="0"/>
              </a:rPr>
              <a:t>array</a:t>
            </a:r>
            <a:r>
              <a:rPr lang="en-US" sz="2400" dirty="0">
                <a:latin typeface="+mn-lt"/>
              </a:rPr>
              <a:t> and </a:t>
            </a:r>
            <a:r>
              <a:rPr lang="en-US" sz="2400" dirty="0">
                <a:latin typeface="Consolas" panose="020B0609020204030204" pitchFamily="49" charset="0"/>
              </a:rPr>
              <a:t>vector</a:t>
            </a:r>
            <a:r>
              <a:rPr lang="en-US" sz="2400" dirty="0">
                <a:latin typeface="+mn-lt"/>
              </a:rPr>
              <a:t> objects to </a:t>
            </a:r>
            <a:r>
              <a:rPr lang="en-US" sz="2400" dirty="0" smtClean="0">
                <a:latin typeface="+mn-lt"/>
              </a:rPr>
              <a:t>builtin arrays</a:t>
            </a:r>
            <a:r>
              <a:rPr lang="en-US" sz="2400" dirty="0">
                <a:latin typeface="+mn-lt"/>
              </a:rPr>
              <a:t>, and </a:t>
            </a:r>
            <a:r>
              <a:rPr lang="en-US" sz="2400" dirty="0">
                <a:latin typeface="Consolas" panose="020B0609020204030204" pitchFamily="49" charset="0"/>
              </a:rPr>
              <a:t>string </a:t>
            </a:r>
            <a:r>
              <a:rPr lang="en-US" sz="2400" dirty="0">
                <a:latin typeface="+mn-lt"/>
              </a:rPr>
              <a:t>objects to C strings.</a:t>
            </a:r>
          </a:p>
        </p:txBody>
      </p:sp>
    </p:spTree>
    <p:extLst>
      <p:ext uri="{BB962C8B-B14F-4D97-AF65-F5344CB8AC3E}">
        <p14:creationId xmlns:p14="http://schemas.microsoft.com/office/powerpoint/2010/main" val="40056418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Programming Error 8.6</a:t>
            </a:r>
          </a:p>
        </p:txBody>
      </p:sp>
      <p:sp>
        <p:nvSpPr>
          <p:cNvPr id="5" name="Text Placeholder 4"/>
          <p:cNvSpPr>
            <a:spLocks noGrp="1"/>
          </p:cNvSpPr>
          <p:nvPr>
            <p:ph type="body" idx="1"/>
          </p:nvPr>
        </p:nvSpPr>
        <p:spPr/>
        <p:txBody>
          <a:bodyPr/>
          <a:lstStyle/>
          <a:p>
            <a:pPr marL="0" indent="0">
              <a:buNone/>
            </a:pPr>
            <a:r>
              <a:rPr lang="en-US" sz="2400" dirty="0">
                <a:latin typeface="+mn-lt"/>
              </a:rPr>
              <a:t>The allowed operations on </a:t>
            </a:r>
            <a:r>
              <a:rPr lang="en-US" sz="2400" dirty="0">
                <a:latin typeface="Consolas" panose="020B0609020204030204" pitchFamily="49" charset="0"/>
              </a:rPr>
              <a:t>void*</a:t>
            </a:r>
            <a:r>
              <a:rPr lang="en-US" sz="2400" dirty="0">
                <a:latin typeface="+mn-lt"/>
              </a:rPr>
              <a:t> pointers are: comparing </a:t>
            </a:r>
            <a:r>
              <a:rPr lang="en-US" sz="2400" dirty="0">
                <a:latin typeface="Consolas" panose="020B0609020204030204" pitchFamily="49" charset="0"/>
              </a:rPr>
              <a:t>void*</a:t>
            </a:r>
            <a:r>
              <a:rPr lang="en-US" sz="2400" dirty="0">
                <a:latin typeface="+mn-lt"/>
              </a:rPr>
              <a:t> pointers with </a:t>
            </a:r>
            <a:r>
              <a:rPr lang="en-US" sz="2400" dirty="0" smtClean="0">
                <a:latin typeface="+mn-lt"/>
              </a:rPr>
              <a:t>other pointers</a:t>
            </a:r>
            <a:r>
              <a:rPr lang="en-US" sz="2400" dirty="0">
                <a:latin typeface="+mn-lt"/>
              </a:rPr>
              <a:t>, casting </a:t>
            </a:r>
            <a:r>
              <a:rPr lang="en-US" sz="2400" dirty="0">
                <a:latin typeface="Consolas" panose="020B0609020204030204" pitchFamily="49" charset="0"/>
              </a:rPr>
              <a:t>void*</a:t>
            </a:r>
            <a:r>
              <a:rPr lang="en-US" sz="2400" dirty="0">
                <a:latin typeface="+mn-lt"/>
              </a:rPr>
              <a:t> pointers to other pointer types and assigning addresses to </a:t>
            </a:r>
            <a:r>
              <a:rPr lang="en-US" sz="2400" dirty="0" smtClean="0">
                <a:latin typeface="Consolas" panose="020B0609020204030204" pitchFamily="49" charset="0"/>
              </a:rPr>
              <a:t>void*</a:t>
            </a:r>
            <a:r>
              <a:rPr lang="en-US" sz="2400" dirty="0" smtClean="0">
                <a:latin typeface="+mn-lt"/>
              </a:rPr>
              <a:t> pointers</a:t>
            </a:r>
            <a:r>
              <a:rPr lang="en-US" sz="2400" dirty="0">
                <a:latin typeface="+mn-lt"/>
              </a:rPr>
              <a:t>. All other operations on </a:t>
            </a:r>
            <a:r>
              <a:rPr lang="en-US" sz="2400" dirty="0">
                <a:latin typeface="Consolas" panose="020B0609020204030204" pitchFamily="49" charset="0"/>
              </a:rPr>
              <a:t>void*</a:t>
            </a:r>
            <a:r>
              <a:rPr lang="en-US" sz="2400" dirty="0">
                <a:latin typeface="+mn-lt"/>
              </a:rPr>
              <a:t> pointers are compilation errors.</a:t>
            </a:r>
          </a:p>
        </p:txBody>
      </p:sp>
    </p:spTree>
    <p:extLst>
      <p:ext uri="{BB962C8B-B14F-4D97-AF65-F5344CB8AC3E}">
        <p14:creationId xmlns:p14="http://schemas.microsoft.com/office/powerpoint/2010/main" val="27558588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8.8.5 Comparing Pointers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Pointers can be compared using equality and relational operators.</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Comparisons using relational operators are meaningless unless the pointers point to elements of the </a:t>
            </a:r>
            <a:r>
              <a:rPr lang="en-US" sz="2400" b="1" kern="1200" dirty="0">
                <a:solidFill>
                  <a:srgbClr val="000000"/>
                </a:solidFill>
                <a:latin typeface="Arial (Body)"/>
                <a:ea typeface="+mn-ea"/>
                <a:cs typeface="+mn-cs"/>
              </a:rPr>
              <a:t>same</a:t>
            </a:r>
            <a:r>
              <a:rPr lang="en-US" sz="2400" kern="1200" dirty="0">
                <a:solidFill>
                  <a:srgbClr val="000000"/>
                </a:solidFill>
                <a:latin typeface="Arial (Body)"/>
                <a:ea typeface="+mn-ea"/>
                <a:cs typeface="+mn-cs"/>
              </a:rPr>
              <a:t> built-in array.</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Pointer comparisons compare the </a:t>
            </a:r>
            <a:r>
              <a:rPr lang="en-US" sz="2400" b="1" kern="1200" dirty="0">
                <a:solidFill>
                  <a:srgbClr val="000000"/>
                </a:solidFill>
                <a:latin typeface="Arial (Body)"/>
                <a:ea typeface="+mn-ea"/>
                <a:cs typeface="+mn-cs"/>
              </a:rPr>
              <a:t>addresses </a:t>
            </a:r>
            <a:r>
              <a:rPr lang="en-US" sz="2400" kern="1200" dirty="0">
                <a:solidFill>
                  <a:srgbClr val="000000"/>
                </a:solidFill>
                <a:latin typeface="Arial (Body)"/>
                <a:ea typeface="+mn-ea"/>
                <a:cs typeface="+mn-cs"/>
              </a:rPr>
              <a:t>stored in the pointers.</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A common use of pointer comparison is determining whether a pointer has the value </a:t>
            </a:r>
            <a:r>
              <a:rPr lang="en-US" sz="2400" kern="1200" dirty="0">
                <a:solidFill>
                  <a:srgbClr val="000000"/>
                </a:solidFill>
                <a:latin typeface="Consolas" panose="020B0609020204030204" pitchFamily="49" charset="0"/>
                <a:ea typeface="+mn-ea"/>
                <a:cs typeface="+mn-cs"/>
              </a:rPr>
              <a:t>nullptr</a:t>
            </a:r>
            <a:r>
              <a:rPr lang="en-US" sz="2400" kern="1200" dirty="0">
                <a:solidFill>
                  <a:srgbClr val="000000"/>
                </a:solidFill>
                <a:latin typeface="Arial (Body)"/>
                <a:ea typeface="+mn-ea"/>
                <a:cs typeface="+mn-cs"/>
              </a:rPr>
              <a:t>, </a:t>
            </a:r>
            <a:r>
              <a:rPr lang="en-US" sz="2400" kern="1200" dirty="0">
                <a:solidFill>
                  <a:srgbClr val="000000"/>
                </a:solidFill>
                <a:latin typeface="Consolas" panose="020B0609020204030204" pitchFamily="49" charset="0"/>
                <a:ea typeface="+mn-ea"/>
                <a:cs typeface="+mn-cs"/>
              </a:rPr>
              <a:t>0 </a:t>
            </a:r>
            <a:r>
              <a:rPr lang="en-US" sz="2400" kern="1200" dirty="0">
                <a:solidFill>
                  <a:srgbClr val="000000"/>
                </a:solidFill>
                <a:latin typeface="Arial (Body)"/>
                <a:ea typeface="+mn-ea"/>
                <a:cs typeface="+mn-cs"/>
              </a:rPr>
              <a:t>or </a:t>
            </a:r>
            <a:r>
              <a:rPr lang="en-US" sz="2400" kern="1200" dirty="0" smtClean="0">
                <a:solidFill>
                  <a:srgbClr val="000000"/>
                </a:solidFill>
                <a:latin typeface="Consolas" panose="020B0609020204030204" pitchFamily="49" charset="0"/>
                <a:ea typeface="+mn-ea"/>
                <a:cs typeface="+mn-cs"/>
              </a:rPr>
              <a:t>Null </a:t>
            </a:r>
            <a:r>
              <a:rPr lang="en-US" sz="2400" kern="1200" dirty="0" smtClean="0">
                <a:solidFill>
                  <a:srgbClr val="000000"/>
                </a:solidFill>
                <a:latin typeface="Arial (Body)"/>
                <a:ea typeface="+mn-ea"/>
                <a:cs typeface="+mn-cs"/>
              </a:rPr>
              <a:t>(</a:t>
            </a:r>
            <a:r>
              <a:rPr lang="en-US" sz="2400" kern="1200" dirty="0">
                <a:solidFill>
                  <a:srgbClr val="000000"/>
                </a:solidFill>
                <a:latin typeface="Arial (Body)"/>
                <a:ea typeface="+mn-ea"/>
                <a:cs typeface="+mn-cs"/>
              </a:rPr>
              <a:t>i.e., the pointer does not point to anything).</a:t>
            </a:r>
          </a:p>
        </p:txBody>
      </p:sp>
    </p:spTree>
    <p:extLst>
      <p:ext uri="{BB962C8B-B14F-4D97-AF65-F5344CB8AC3E}">
        <p14:creationId xmlns:p14="http://schemas.microsoft.com/office/powerpoint/2010/main" val="25516535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8.9 Relationship between Pointers and Built-In Arrays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Pointers can be used to do any operation involving array subscripting.</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Assume the following declarations</a:t>
            </a:r>
            <a:r>
              <a:rPr lang="en-US" altLang="en-US" sz="2400" kern="1200" dirty="0" smtClean="0">
                <a:solidFill>
                  <a:srgbClr val="000000"/>
                </a:solidFill>
                <a:latin typeface="Arial (Body)"/>
                <a:ea typeface="+mn-ea"/>
                <a:cs typeface="+mn-cs"/>
              </a:rPr>
              <a:t>:</a:t>
            </a:r>
          </a:p>
        </p:txBody>
      </p:sp>
      <p:pic>
        <p:nvPicPr>
          <p:cNvPr id="6" name="Picture 5" descr="Computer code has 4 lines. The lines read as follows. Line 1.forward slash forward slash create 5 dash element i n t array b semicolon b is a c o n s t pointer. Line 2. i n t b left bracket 5 right bracket semicolon. Line 3. forward slash forward slash create i n t pointer b P t r comma which isn't a c o n s t pointer. Line 4. i n t asterisk b P t r semicolon."/>
          <p:cNvPicPr>
            <a:picLocks noChangeAspect="1"/>
          </p:cNvPicPr>
          <p:nvPr/>
        </p:nvPicPr>
        <p:blipFill>
          <a:blip r:embed="rId2"/>
          <a:stretch>
            <a:fillRect/>
          </a:stretch>
        </p:blipFill>
        <p:spPr>
          <a:xfrm>
            <a:off x="643071" y="3262232"/>
            <a:ext cx="7857856" cy="1432126"/>
          </a:xfrm>
          <a:prstGeom prst="rect">
            <a:avLst/>
          </a:prstGeom>
        </p:spPr>
      </p:pic>
    </p:spTree>
    <p:extLst>
      <p:ext uri="{BB962C8B-B14F-4D97-AF65-F5344CB8AC3E}">
        <p14:creationId xmlns:p14="http://schemas.microsoft.com/office/powerpoint/2010/main" val="25614172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8.9 Relationship between Pointers and Built-In Arrays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00" lvl="0" indent="-255600"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We can set </a:t>
            </a:r>
            <a:r>
              <a:rPr lang="en-US" altLang="en-US" sz="2400" kern="1200" dirty="0">
                <a:solidFill>
                  <a:srgbClr val="000000"/>
                </a:solidFill>
                <a:latin typeface="Consolas" panose="020B0609020204030204" pitchFamily="49" charset="0"/>
                <a:ea typeface="+mn-ea"/>
                <a:cs typeface="+mn-cs"/>
              </a:rPr>
              <a:t>bPtr</a:t>
            </a:r>
            <a:r>
              <a:rPr lang="en-US" altLang="en-US" sz="2400" kern="1200" dirty="0">
                <a:solidFill>
                  <a:srgbClr val="000000"/>
                </a:solidFill>
                <a:latin typeface="Arial (Body)"/>
                <a:ea typeface="+mn-ea"/>
                <a:cs typeface="+mn-cs"/>
              </a:rPr>
              <a:t> to the address of the first element in the built-in array </a:t>
            </a:r>
            <a:r>
              <a:rPr lang="en-US" altLang="en-US" sz="2400" kern="1200" dirty="0">
                <a:solidFill>
                  <a:srgbClr val="000000"/>
                </a:solidFill>
                <a:latin typeface="Consolas" panose="020B0609020204030204" pitchFamily="49" charset="0"/>
                <a:ea typeface="+mn-ea"/>
                <a:cs typeface="+mn-cs"/>
              </a:rPr>
              <a:t>b</a:t>
            </a:r>
            <a:r>
              <a:rPr lang="en-US" altLang="en-US" sz="2400" kern="1200" dirty="0">
                <a:solidFill>
                  <a:srgbClr val="000000"/>
                </a:solidFill>
                <a:latin typeface="Arial (Body)"/>
                <a:ea typeface="+mn-ea"/>
                <a:cs typeface="+mn-cs"/>
              </a:rPr>
              <a:t> with the </a:t>
            </a:r>
            <a:r>
              <a:rPr lang="en-US" altLang="en-US" sz="2400" kern="1200" dirty="0" smtClean="0">
                <a:solidFill>
                  <a:srgbClr val="000000"/>
                </a:solidFill>
                <a:latin typeface="Arial (Body)"/>
                <a:ea typeface="+mn-ea"/>
                <a:cs typeface="+mn-cs"/>
              </a:rPr>
              <a:t>statement</a:t>
            </a:r>
            <a:endParaRPr lang="en-US" altLang="en-US" sz="2400" kern="1200" dirty="0">
              <a:solidFill>
                <a:srgbClr val="000000"/>
              </a:solidFill>
              <a:latin typeface="Arial (Body)"/>
              <a:ea typeface="+mn-ea"/>
              <a:cs typeface="+mn-cs"/>
            </a:endParaRPr>
          </a:p>
        </p:txBody>
      </p:sp>
      <p:pic>
        <p:nvPicPr>
          <p:cNvPr id="7" name="Picture 6" descr="Computer code. The code has 2 lines. The lines read as follows. Line 1. forward slash forward slash assign address of built dash in array b to b P t r. Line 2. b P t r equals b semicolon."/>
          <p:cNvPicPr>
            <a:picLocks noChangeAspect="1"/>
          </p:cNvPicPr>
          <p:nvPr/>
        </p:nvPicPr>
        <p:blipFill rotWithShape="1">
          <a:blip r:embed="rId2"/>
          <a:srcRect r="1008" b="15363"/>
          <a:stretch/>
        </p:blipFill>
        <p:spPr>
          <a:xfrm>
            <a:off x="891431" y="2566483"/>
            <a:ext cx="7230762" cy="808720"/>
          </a:xfrm>
          <a:prstGeom prst="rect">
            <a:avLst/>
          </a:prstGeom>
        </p:spPr>
      </p:pic>
      <p:sp>
        <p:nvSpPr>
          <p:cNvPr id="4" name="Text Placeholder 3"/>
          <p:cNvSpPr>
            <a:spLocks noGrp="1"/>
          </p:cNvSpPr>
          <p:nvPr>
            <p:ph type="body" idx="2"/>
          </p:nvPr>
        </p:nvSpPr>
        <p:spPr>
          <a:xfrm>
            <a:off x="457200" y="3419465"/>
            <a:ext cx="8229600" cy="809625"/>
          </a:xfrm>
        </p:spPr>
        <p:txBody>
          <a:bodyPr/>
          <a:lstStyle/>
          <a:p>
            <a:pPr marL="255600" lvl="0" indent="-255600"/>
            <a:r>
              <a:rPr lang="en-US" altLang="en-US" sz="2400" kern="1200" dirty="0">
                <a:solidFill>
                  <a:srgbClr val="000000"/>
                </a:solidFill>
                <a:latin typeface="Arial (Body)"/>
              </a:rPr>
              <a:t>This is equivalent to assigning the address of the first element as follows</a:t>
            </a:r>
            <a:r>
              <a:rPr lang="en-US" altLang="en-US" sz="2400" kern="1200" dirty="0" smtClean="0">
                <a:solidFill>
                  <a:srgbClr val="000000"/>
                </a:solidFill>
                <a:latin typeface="Arial (Body)"/>
              </a:rPr>
              <a:t>:</a:t>
            </a:r>
          </a:p>
        </p:txBody>
      </p:sp>
      <p:pic>
        <p:nvPicPr>
          <p:cNvPr id="10" name="Picture 9" descr="Computer code. The code has 2 lines. The lines read as follows. Line 1. forward slash forward slash also assigns address of built dash in array b to b P t r. Line 2. b P t r equals ampersand b left bracket 0 right bracket semicolon."/>
          <p:cNvPicPr>
            <a:picLocks noChangeAspect="1"/>
          </p:cNvPicPr>
          <p:nvPr/>
        </p:nvPicPr>
        <p:blipFill>
          <a:blip r:embed="rId3"/>
          <a:stretch>
            <a:fillRect/>
          </a:stretch>
        </p:blipFill>
        <p:spPr>
          <a:xfrm>
            <a:off x="729846" y="4399957"/>
            <a:ext cx="7910383" cy="918230"/>
          </a:xfrm>
          <a:prstGeom prst="rect">
            <a:avLst/>
          </a:prstGeom>
        </p:spPr>
      </p:pic>
    </p:spTree>
    <p:extLst>
      <p:ext uri="{BB962C8B-B14F-4D97-AF65-F5344CB8AC3E}">
        <p14:creationId xmlns:p14="http://schemas.microsoft.com/office/powerpoint/2010/main" val="108138017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8.9.1 Pointer/Offset Notation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36957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Built-in array element </a:t>
            </a:r>
            <a:r>
              <a:rPr lang="en-US" sz="2400" kern="1200" dirty="0">
                <a:solidFill>
                  <a:srgbClr val="000000"/>
                </a:solidFill>
                <a:latin typeface="Consolas" panose="020B0609020204030204" pitchFamily="49" charset="0"/>
                <a:ea typeface="+mn-ea"/>
                <a:cs typeface="+mn-cs"/>
              </a:rPr>
              <a:t>b[3]</a:t>
            </a:r>
            <a:r>
              <a:rPr lang="en-US" sz="2400" kern="1200" dirty="0">
                <a:solidFill>
                  <a:srgbClr val="000000"/>
                </a:solidFill>
                <a:latin typeface="Arial (Body)"/>
                <a:ea typeface="+mn-ea"/>
                <a:cs typeface="+mn-cs"/>
              </a:rPr>
              <a:t> can alternatively be referenced with the pointer </a:t>
            </a:r>
            <a:r>
              <a:rPr lang="en-US" sz="2400" kern="1200" dirty="0" smtClean="0">
                <a:solidFill>
                  <a:srgbClr val="000000"/>
                </a:solidFill>
                <a:latin typeface="Arial (Body)"/>
                <a:ea typeface="+mn-ea"/>
                <a:cs typeface="+mn-cs"/>
              </a:rPr>
              <a:t>expression</a:t>
            </a:r>
          </a:p>
          <a:p>
            <a:pPr marL="829818" lvl="1" indent="-342900" fontAlgn="base">
              <a:spcAft>
                <a:spcPct val="0"/>
              </a:spcAft>
              <a:defRPr/>
            </a:pPr>
            <a:r>
              <a:rPr lang="en-US" sz="2400" kern="1200" dirty="0" smtClean="0">
                <a:solidFill>
                  <a:srgbClr val="000000"/>
                </a:solidFill>
                <a:latin typeface="Arial (Body)"/>
                <a:ea typeface="+mn-ea"/>
                <a:cs typeface="+mn-cs"/>
              </a:rPr>
              <a:t> </a:t>
            </a:r>
            <a:endParaRPr lang="en-US" sz="2400" kern="1200" dirty="0">
              <a:solidFill>
                <a:srgbClr val="000000"/>
              </a:solidFill>
              <a:latin typeface="Arial (Body)"/>
              <a:ea typeface="+mn-ea"/>
              <a:cs typeface="+mn-cs"/>
            </a:endParaRPr>
          </a:p>
        </p:txBody>
      </p:sp>
      <p:pic>
        <p:nvPicPr>
          <p:cNvPr id="7" name="Picture 6" descr="Asterisk left parenthesis b P t r plus 3 right parenthesis. "/>
          <p:cNvPicPr>
            <a:picLocks noChangeAspect="1"/>
          </p:cNvPicPr>
          <p:nvPr/>
        </p:nvPicPr>
        <p:blipFill rotWithShape="1">
          <a:blip r:embed="rId2"/>
          <a:srcRect l="14801" t="11845" r="2758" b="22250"/>
          <a:stretch/>
        </p:blipFill>
        <p:spPr>
          <a:xfrm>
            <a:off x="1313061" y="2532591"/>
            <a:ext cx="1786857" cy="381465"/>
          </a:xfrm>
          <a:prstGeom prst="rect">
            <a:avLst/>
          </a:prstGeom>
        </p:spPr>
      </p:pic>
      <p:sp>
        <p:nvSpPr>
          <p:cNvPr id="4" name="Text Placeholder 3"/>
          <p:cNvSpPr>
            <a:spLocks noGrp="1"/>
          </p:cNvSpPr>
          <p:nvPr>
            <p:ph type="body" idx="2"/>
          </p:nvPr>
        </p:nvSpPr>
        <p:spPr>
          <a:xfrm>
            <a:off x="457200" y="3090862"/>
            <a:ext cx="8229600" cy="2163763"/>
          </a:xfrm>
        </p:spPr>
        <p:txBody>
          <a:bodyPr/>
          <a:lstStyle/>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The </a:t>
            </a:r>
            <a:r>
              <a:rPr lang="en-US" sz="2400" kern="1200" dirty="0">
                <a:solidFill>
                  <a:srgbClr val="000000"/>
                </a:solidFill>
                <a:latin typeface="Consolas" panose="020B0609020204030204" pitchFamily="49" charset="0"/>
              </a:rPr>
              <a:t>3</a:t>
            </a:r>
            <a:r>
              <a:rPr lang="en-US" sz="2400" kern="1200" dirty="0">
                <a:solidFill>
                  <a:srgbClr val="000000"/>
                </a:solidFill>
                <a:latin typeface="Arial (Body)"/>
              </a:rPr>
              <a:t> in the preceding expression is the </a:t>
            </a:r>
            <a:r>
              <a:rPr lang="en-US" sz="2400" b="1" kern="1200" dirty="0">
                <a:solidFill>
                  <a:srgbClr val="000000"/>
                </a:solidFill>
                <a:latin typeface="Arial (Body)"/>
              </a:rPr>
              <a:t>offset</a:t>
            </a:r>
            <a:r>
              <a:rPr lang="en-US" sz="2400" kern="1200" dirty="0">
                <a:solidFill>
                  <a:srgbClr val="000000"/>
                </a:solidFill>
                <a:latin typeface="Arial (Body)"/>
              </a:rPr>
              <a:t> to the pointer.</a:t>
            </a:r>
          </a:p>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This notation is referred to as </a:t>
            </a:r>
            <a:r>
              <a:rPr lang="en-US" sz="2400" b="1" kern="1200" dirty="0">
                <a:solidFill>
                  <a:srgbClr val="000000"/>
                </a:solidFill>
                <a:latin typeface="Arial (Body)"/>
              </a:rPr>
              <a:t>pointer/offset</a:t>
            </a:r>
            <a:r>
              <a:rPr lang="en-US" sz="2400" kern="1200" dirty="0">
                <a:solidFill>
                  <a:srgbClr val="000000"/>
                </a:solidFill>
                <a:latin typeface="Arial (Body)"/>
              </a:rPr>
              <a:t> </a:t>
            </a:r>
            <a:r>
              <a:rPr lang="en-US" sz="2400" b="1" kern="1200" dirty="0">
                <a:solidFill>
                  <a:srgbClr val="000000"/>
                </a:solidFill>
                <a:latin typeface="Arial (Body)"/>
              </a:rPr>
              <a:t>notation</a:t>
            </a:r>
            <a:r>
              <a:rPr lang="en-US" sz="2400" kern="1200" dirty="0">
                <a:solidFill>
                  <a:srgbClr val="000000"/>
                </a:solidFill>
                <a:latin typeface="Arial (Body)"/>
              </a:rPr>
              <a:t>.</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rPr>
              <a:t>The parentheses are necessary, because the precedence of </a:t>
            </a:r>
            <a:r>
              <a:rPr lang="en-US" sz="2400" kern="1200" dirty="0">
                <a:solidFill>
                  <a:srgbClr val="000000"/>
                </a:solidFill>
                <a:latin typeface="Consolas" panose="020B0609020204030204" pitchFamily="49" charset="0"/>
              </a:rPr>
              <a:t>*</a:t>
            </a:r>
            <a:r>
              <a:rPr lang="en-US" sz="2400" kern="1200" dirty="0">
                <a:solidFill>
                  <a:srgbClr val="000000"/>
                </a:solidFill>
                <a:latin typeface="Arial (Body)"/>
              </a:rPr>
              <a:t> is higher than that of </a:t>
            </a:r>
            <a:r>
              <a:rPr lang="en-US" sz="2400" kern="1200" dirty="0" smtClean="0">
                <a:solidFill>
                  <a:srgbClr val="000000"/>
                </a:solidFill>
                <a:latin typeface="Consolas" panose="020B0609020204030204" pitchFamily="49" charset="0"/>
              </a:rPr>
              <a:t>+</a:t>
            </a:r>
            <a:r>
              <a:rPr lang="en-US" sz="2400" kern="1200" dirty="0" smtClean="0">
                <a:solidFill>
                  <a:srgbClr val="000000"/>
                </a:solidFill>
                <a:latin typeface="Arial (Body)"/>
              </a:rPr>
              <a:t>.</a:t>
            </a:r>
            <a:endParaRPr lang="en-US" sz="2400" kern="1200" dirty="0">
              <a:solidFill>
                <a:srgbClr val="000000"/>
              </a:solidFill>
              <a:latin typeface="Arial (Body)"/>
            </a:endParaRPr>
          </a:p>
        </p:txBody>
      </p:sp>
    </p:spTree>
    <p:extLst>
      <p:ext uri="{BB962C8B-B14F-4D97-AF65-F5344CB8AC3E}">
        <p14:creationId xmlns:p14="http://schemas.microsoft.com/office/powerpoint/2010/main" val="42053021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8.9 Relationship between Pointers and Built-In Arrays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36957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Just as the built-in array element can be referenced with a pointer expression</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the </a:t>
            </a:r>
            <a:r>
              <a:rPr lang="en-US" altLang="en-US" sz="2400" b="1" kern="1200" dirty="0" smtClean="0">
                <a:solidFill>
                  <a:srgbClr val="000000"/>
                </a:solidFill>
                <a:latin typeface="Arial (Body)"/>
                <a:ea typeface="+mn-ea"/>
                <a:cs typeface="+mn-cs"/>
              </a:rPr>
              <a:t>address</a:t>
            </a:r>
          </a:p>
          <a:p>
            <a:pPr marL="829818" lvl="1" indent="-342900" fontAlgn="base">
              <a:spcAft>
                <a:spcPct val="0"/>
              </a:spcAft>
            </a:pPr>
            <a:r>
              <a:rPr lang="en-US" altLang="en-US" sz="2400" b="1" kern="1200" dirty="0" smtClean="0">
                <a:solidFill>
                  <a:srgbClr val="000000"/>
                </a:solidFill>
                <a:latin typeface="Arial (Body)"/>
                <a:ea typeface="+mn-ea"/>
                <a:cs typeface="+mn-cs"/>
              </a:rPr>
              <a:t> </a:t>
            </a:r>
            <a:endParaRPr lang="en-US" altLang="en-US" sz="2400" b="1" kern="1200" dirty="0">
              <a:solidFill>
                <a:srgbClr val="000000"/>
              </a:solidFill>
              <a:latin typeface="Arial (Body)"/>
              <a:ea typeface="+mn-ea"/>
              <a:cs typeface="+mn-cs"/>
            </a:endParaRPr>
          </a:p>
        </p:txBody>
      </p:sp>
      <p:pic>
        <p:nvPicPr>
          <p:cNvPr id="8" name="Picture 7" descr="Ampersand b left bracket 3 right bracket."/>
          <p:cNvPicPr>
            <a:picLocks noChangeAspect="1"/>
          </p:cNvPicPr>
          <p:nvPr/>
        </p:nvPicPr>
        <p:blipFill rotWithShape="1">
          <a:blip r:embed="rId2"/>
          <a:srcRect l="23677" t="9243"/>
          <a:stretch/>
        </p:blipFill>
        <p:spPr>
          <a:xfrm>
            <a:off x="1267795" y="2490412"/>
            <a:ext cx="1100998" cy="572784"/>
          </a:xfrm>
          <a:prstGeom prst="rect">
            <a:avLst/>
          </a:prstGeom>
        </p:spPr>
      </p:pic>
      <p:sp>
        <p:nvSpPr>
          <p:cNvPr id="4" name="Text Placeholder 3"/>
          <p:cNvSpPr>
            <a:spLocks noGrp="1"/>
          </p:cNvSpPr>
          <p:nvPr>
            <p:ph type="body" idx="2"/>
          </p:nvPr>
        </p:nvSpPr>
        <p:spPr>
          <a:xfrm>
            <a:off x="457200" y="3119632"/>
            <a:ext cx="8229600" cy="985229"/>
          </a:xfrm>
        </p:spPr>
        <p:txBody>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rPr>
              <a:t>can be written with the pointer </a:t>
            </a:r>
            <a:r>
              <a:rPr lang="en-US" altLang="en-US" sz="2400" kern="1200" dirty="0" smtClean="0">
                <a:solidFill>
                  <a:srgbClr val="000000"/>
                </a:solidFill>
                <a:latin typeface="Arial (Body)"/>
              </a:rPr>
              <a:t>expression</a:t>
            </a:r>
          </a:p>
          <a:p>
            <a:pPr marL="740664" lvl="1" fontAlgn="base">
              <a:spcAft>
                <a:spcPct val="0"/>
              </a:spcAft>
            </a:pPr>
            <a:r>
              <a:rPr lang="en-US" altLang="en-US" sz="2400" dirty="0" smtClean="0">
                <a:solidFill>
                  <a:srgbClr val="000000"/>
                </a:solidFill>
                <a:latin typeface="Consolas" panose="020B0609020204030204" pitchFamily="49" charset="0"/>
              </a:rPr>
              <a:t>bPtr + </a:t>
            </a:r>
            <a:r>
              <a:rPr lang="en-US" altLang="en-US" sz="2400" dirty="0" smtClean="0">
                <a:solidFill>
                  <a:schemeClr val="tx1"/>
                </a:solidFill>
                <a:latin typeface="Consolas" panose="020B0609020204030204" pitchFamily="49" charset="0"/>
              </a:rPr>
              <a:t>3</a:t>
            </a:r>
            <a:endParaRPr lang="en-US" altLang="en-US" sz="2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69801285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8.9.2 Pointer/Offset Notation with the Built-In Array’s Name as the Pointer</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93126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The built-in array name can be treated as a pointer and used in pointer arithmetic.</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For example, the </a:t>
            </a:r>
            <a:r>
              <a:rPr lang="en-US" sz="2400" kern="1200" dirty="0" smtClean="0">
                <a:solidFill>
                  <a:srgbClr val="000000"/>
                </a:solidFill>
                <a:latin typeface="Arial (Body)"/>
                <a:ea typeface="+mn-ea"/>
                <a:cs typeface="+mn-cs"/>
              </a:rPr>
              <a:t>expression</a:t>
            </a:r>
          </a:p>
          <a:p>
            <a:pPr marL="829818" lvl="1" indent="-342900" fontAlgn="base">
              <a:spcAft>
                <a:spcPct val="0"/>
              </a:spcAft>
              <a:defRPr/>
            </a:pPr>
            <a:r>
              <a:rPr lang="en-US" sz="2400" kern="1200" dirty="0">
                <a:solidFill>
                  <a:srgbClr val="000000"/>
                </a:solidFill>
                <a:latin typeface="Arial (Body)"/>
                <a:ea typeface="+mn-ea"/>
                <a:cs typeface="+mn-cs"/>
              </a:rPr>
              <a:t> </a:t>
            </a:r>
          </a:p>
        </p:txBody>
      </p:sp>
      <p:pic>
        <p:nvPicPr>
          <p:cNvPr id="7" name="Picture 6" descr="Asterisk left parenthesis b plus 3 right parenthesis."/>
          <p:cNvPicPr>
            <a:picLocks noChangeAspect="1"/>
          </p:cNvPicPr>
          <p:nvPr/>
        </p:nvPicPr>
        <p:blipFill rotWithShape="1">
          <a:blip r:embed="rId2"/>
          <a:srcRect l="19892" t="4759" r="4911" b="21488"/>
          <a:stretch/>
        </p:blipFill>
        <p:spPr>
          <a:xfrm>
            <a:off x="1333556" y="3047186"/>
            <a:ext cx="1457622" cy="465461"/>
          </a:xfrm>
          <a:prstGeom prst="rect">
            <a:avLst/>
          </a:prstGeom>
        </p:spPr>
      </p:pic>
      <p:sp>
        <p:nvSpPr>
          <p:cNvPr id="4" name="Text Placeholder 3"/>
          <p:cNvSpPr>
            <a:spLocks noGrp="1"/>
          </p:cNvSpPr>
          <p:nvPr>
            <p:ph type="body" idx="2"/>
          </p:nvPr>
        </p:nvSpPr>
        <p:spPr>
          <a:xfrm>
            <a:off x="457200" y="3602908"/>
            <a:ext cx="8229600" cy="1395413"/>
          </a:xfrm>
        </p:spPr>
        <p:txBody>
          <a:bodyPr/>
          <a:lstStyle/>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also refers to the element </a:t>
            </a:r>
            <a:r>
              <a:rPr lang="en-US" sz="2400" kern="1200" dirty="0">
                <a:solidFill>
                  <a:srgbClr val="000000"/>
                </a:solidFill>
                <a:latin typeface="Consolas" panose="020B0609020204030204" pitchFamily="49" charset="0"/>
              </a:rPr>
              <a:t>b[3]</a:t>
            </a:r>
            <a:r>
              <a:rPr lang="en-US" sz="2400" kern="1200" dirty="0">
                <a:solidFill>
                  <a:srgbClr val="000000"/>
                </a:solidFill>
                <a:latin typeface="Arial (Body)"/>
              </a:rPr>
              <a:t>.</a:t>
            </a:r>
          </a:p>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In general, all subscripted built-in array expressions can be written with a pointer and an offset</a:t>
            </a:r>
            <a:r>
              <a:rPr lang="en-US" sz="2400" kern="1200" dirty="0" smtClean="0">
                <a:solidFill>
                  <a:srgbClr val="000000"/>
                </a:solidFill>
                <a:latin typeface="Arial (Body)"/>
              </a:rPr>
              <a:t>.</a:t>
            </a:r>
            <a:endParaRPr lang="en-US" sz="2400" kern="1200" dirty="0">
              <a:solidFill>
                <a:srgbClr val="000000"/>
              </a:solidFill>
              <a:latin typeface="Arial (Body)"/>
            </a:endParaRPr>
          </a:p>
        </p:txBody>
      </p:sp>
    </p:spTree>
    <p:extLst>
      <p:ext uri="{BB962C8B-B14F-4D97-AF65-F5344CB8AC3E}">
        <p14:creationId xmlns:p14="http://schemas.microsoft.com/office/powerpoint/2010/main" val="42399425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8.9.3 Pointer/Subscript Notation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1042988"/>
          </a:xfrm>
        </p:spPr>
        <p:txBody>
          <a:bodyPr/>
          <a:lstStyle/>
          <a:p>
            <a:pPr eaLnBrk="1" hangingPunct="1">
              <a:defRPr/>
            </a:pPr>
            <a:r>
              <a:rPr lang="en-US" sz="2400" dirty="0">
                <a:solidFill>
                  <a:srgbClr val="000000"/>
                </a:solidFill>
                <a:latin typeface="Arial (Body)"/>
              </a:rPr>
              <a:t>Pointers can be subscripted exactly as built-in arrays can.</a:t>
            </a:r>
          </a:p>
          <a:p>
            <a:pPr eaLnBrk="1" hangingPunct="1">
              <a:defRPr/>
            </a:pPr>
            <a:r>
              <a:rPr lang="en-US" sz="2400" dirty="0">
                <a:solidFill>
                  <a:srgbClr val="000000"/>
                </a:solidFill>
                <a:latin typeface="Arial (Body)"/>
              </a:rPr>
              <a:t>For </a:t>
            </a:r>
            <a:r>
              <a:rPr lang="en-US" sz="2400" dirty="0" smtClean="0">
                <a:solidFill>
                  <a:srgbClr val="000000"/>
                </a:solidFill>
                <a:latin typeface="Arial (Body)"/>
              </a:rPr>
              <a:t>example</a:t>
            </a:r>
            <a:r>
              <a:rPr lang="en-US" sz="2400" dirty="0">
                <a:solidFill>
                  <a:srgbClr val="000000"/>
                </a:solidFill>
                <a:latin typeface="Arial (Body)"/>
              </a:rPr>
              <a:t>, the </a:t>
            </a:r>
            <a:r>
              <a:rPr lang="en-US" sz="2400" dirty="0" smtClean="0">
                <a:solidFill>
                  <a:srgbClr val="000000"/>
                </a:solidFill>
                <a:latin typeface="Arial (Body)"/>
              </a:rPr>
              <a:t>expression</a:t>
            </a:r>
          </a:p>
          <a:p>
            <a:pPr lvl="1">
              <a:defRPr/>
            </a:pPr>
            <a:r>
              <a:rPr lang="en-US" sz="2400" dirty="0">
                <a:solidFill>
                  <a:srgbClr val="000000"/>
                </a:solidFill>
                <a:latin typeface="Arial (Body)"/>
              </a:rPr>
              <a:t> </a:t>
            </a:r>
          </a:p>
        </p:txBody>
      </p:sp>
      <p:pic>
        <p:nvPicPr>
          <p:cNvPr id="5" name="Picture 4" descr="b P t r left bracket 1 right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97" y="2775828"/>
            <a:ext cx="1101922" cy="267610"/>
          </a:xfrm>
          <a:prstGeom prst="rect">
            <a:avLst/>
          </a:prstGeom>
        </p:spPr>
      </p:pic>
      <p:sp>
        <p:nvSpPr>
          <p:cNvPr id="4" name="Text Placeholder 3"/>
          <p:cNvSpPr>
            <a:spLocks noGrp="1"/>
          </p:cNvSpPr>
          <p:nvPr>
            <p:ph type="body" idx="2"/>
          </p:nvPr>
        </p:nvSpPr>
        <p:spPr>
          <a:xfrm>
            <a:off x="457200" y="3148175"/>
            <a:ext cx="8229600" cy="823913"/>
          </a:xfrm>
        </p:spPr>
        <p:txBody>
          <a:bodyPr/>
          <a:lstStyle/>
          <a:p>
            <a:r>
              <a:rPr lang="en-US" sz="2400" dirty="0">
                <a:solidFill>
                  <a:srgbClr val="000000"/>
                </a:solidFill>
                <a:latin typeface="+mn-lt"/>
              </a:rPr>
              <a:t>refers to </a:t>
            </a:r>
            <a:r>
              <a:rPr lang="en-US" sz="2400" dirty="0">
                <a:solidFill>
                  <a:srgbClr val="000000"/>
                </a:solidFill>
                <a:latin typeface="Consolas" panose="020B0609020204030204" pitchFamily="49" charset="0"/>
              </a:rPr>
              <a:t>b[1]</a:t>
            </a:r>
            <a:r>
              <a:rPr lang="en-US" sz="2400" dirty="0">
                <a:solidFill>
                  <a:srgbClr val="000000"/>
                </a:solidFill>
                <a:latin typeface="+mn-lt"/>
              </a:rPr>
              <a:t>; this expression uses </a:t>
            </a:r>
            <a:r>
              <a:rPr lang="en-US" sz="2400" b="1" dirty="0">
                <a:solidFill>
                  <a:schemeClr val="tx1"/>
                </a:solidFill>
                <a:latin typeface="+mn-lt"/>
              </a:rPr>
              <a:t>pointer/subscript </a:t>
            </a:r>
            <a:r>
              <a:rPr lang="en-US" sz="2400" b="1" dirty="0" smtClean="0">
                <a:solidFill>
                  <a:schemeClr val="tx1"/>
                </a:solidFill>
                <a:latin typeface="+mn-lt"/>
              </a:rPr>
              <a:t>notation</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9567734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Good Programming Practice 8.3</a:t>
            </a:r>
          </a:p>
        </p:txBody>
      </p:sp>
      <p:sp>
        <p:nvSpPr>
          <p:cNvPr id="5" name="Text Placeholder 4"/>
          <p:cNvSpPr>
            <a:spLocks noGrp="1"/>
          </p:cNvSpPr>
          <p:nvPr>
            <p:ph type="body" idx="1"/>
          </p:nvPr>
        </p:nvSpPr>
        <p:spPr/>
        <p:txBody>
          <a:bodyPr/>
          <a:lstStyle/>
          <a:p>
            <a:pPr marL="0" indent="0">
              <a:buNone/>
            </a:pPr>
            <a:r>
              <a:rPr lang="en-US" sz="2400" dirty="0">
                <a:latin typeface="+mn-lt"/>
              </a:rPr>
              <a:t>For clarity, use built-in array notation instead of pointer notation when </a:t>
            </a:r>
            <a:r>
              <a:rPr lang="en-US" sz="2400" dirty="0" smtClean="0">
                <a:latin typeface="+mn-lt"/>
              </a:rPr>
              <a:t>manipulating built-in </a:t>
            </a:r>
            <a:r>
              <a:rPr lang="en-US" sz="2400" dirty="0">
                <a:latin typeface="+mn-lt"/>
              </a:rPr>
              <a:t>arrays.</a:t>
            </a:r>
          </a:p>
        </p:txBody>
      </p:sp>
    </p:spTree>
    <p:extLst>
      <p:ext uri="{BB962C8B-B14F-4D97-AF65-F5344CB8AC3E}">
        <p14:creationId xmlns:p14="http://schemas.microsoft.com/office/powerpoint/2010/main" val="5431525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sz="3200" kern="1200" dirty="0" smtClean="0">
                <a:latin typeface="Times New Roman" panose="02020603050405020304" pitchFamily="18" charset="0"/>
                <a:ea typeface="+mj-ea"/>
                <a:cs typeface="+mj-cs"/>
              </a:rPr>
              <a:t>8.9.4 Demonstrating the Relationship between Pointers and Built-In Arrays</a:t>
            </a:r>
            <a:endParaRPr lang="en-US" sz="320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Figure 8.17 uses the four notations we just </a:t>
            </a:r>
            <a:r>
              <a:rPr lang="en-US" sz="2400" kern="1200" dirty="0" smtClean="0">
                <a:solidFill>
                  <a:srgbClr val="000000"/>
                </a:solidFill>
                <a:latin typeface="Arial (Body)"/>
                <a:ea typeface="+mn-ea"/>
                <a:cs typeface="+mn-cs"/>
              </a:rPr>
              <a:t>discussed</a:t>
            </a:r>
            <a:endParaRPr 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array subscript notation</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pointer/offset notation with the built-in array’s name as a pointer</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pointer subscript </a:t>
            </a:r>
            <a:r>
              <a:rPr lang="en-US" sz="2400" kern="1200" dirty="0" smtClean="0">
                <a:solidFill>
                  <a:srgbClr val="000000"/>
                </a:solidFill>
                <a:latin typeface="Arial (Body)"/>
                <a:ea typeface="+mn-ea"/>
                <a:cs typeface="+mn-cs"/>
              </a:rPr>
              <a:t>notation</a:t>
            </a:r>
            <a:endParaRPr 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pointer/offset notation with a pointer</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to accomplish the same task, namely displaying the four elements of the built-in array of </a:t>
            </a:r>
            <a:r>
              <a:rPr lang="en-US" sz="2400" kern="1200" dirty="0">
                <a:solidFill>
                  <a:srgbClr val="000000"/>
                </a:solidFill>
                <a:latin typeface="Consolas" panose="020B0609020204030204" pitchFamily="49" charset="0"/>
                <a:ea typeface="+mn-ea"/>
                <a:cs typeface="+mn-cs"/>
              </a:rPr>
              <a:t>int</a:t>
            </a:r>
            <a:r>
              <a:rPr lang="en-US" sz="2400" kern="1200" dirty="0">
                <a:solidFill>
                  <a:srgbClr val="000000"/>
                </a:solidFill>
                <a:latin typeface="Arial (Body)"/>
                <a:ea typeface="+mn-ea"/>
                <a:cs typeface="+mn-cs"/>
              </a:rPr>
              <a:t>s named </a:t>
            </a:r>
            <a:r>
              <a:rPr lang="en-US" sz="2400" kern="1200" dirty="0">
                <a:solidFill>
                  <a:srgbClr val="000000"/>
                </a:solidFill>
                <a:latin typeface="Consolas" panose="020B0609020204030204" pitchFamily="49" charset="0"/>
                <a:ea typeface="+mn-ea"/>
                <a:cs typeface="+mn-cs"/>
              </a:rPr>
              <a:t>b</a:t>
            </a:r>
            <a:r>
              <a:rPr 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2206835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a:t>
            </a:r>
            <a:r>
              <a:rPr lang="en-US" dirty="0"/>
              <a:t> Pointer Variable Declarations and Initialization</a:t>
            </a:r>
          </a:p>
        </p:txBody>
      </p:sp>
      <p:sp>
        <p:nvSpPr>
          <p:cNvPr id="3" name="Text Placeholder 2"/>
          <p:cNvSpPr>
            <a:spLocks noGrp="1"/>
          </p:cNvSpPr>
          <p:nvPr>
            <p:ph type="body" idx="1"/>
          </p:nvPr>
        </p:nvSpPr>
        <p:spPr/>
        <p:txBody>
          <a:bodyPr/>
          <a:lstStyle/>
          <a:p>
            <a:r>
              <a:rPr lang="en-US" sz="2400" dirty="0">
                <a:latin typeface="+mn-lt"/>
              </a:rPr>
              <a:t>A pointer contains the </a:t>
            </a:r>
            <a:r>
              <a:rPr lang="en-US" sz="2400" b="1" dirty="0">
                <a:latin typeface="+mn-lt"/>
              </a:rPr>
              <a:t>memory</a:t>
            </a:r>
            <a:r>
              <a:rPr lang="en-US" sz="2400" dirty="0">
                <a:latin typeface="+mn-lt"/>
              </a:rPr>
              <a:t> </a:t>
            </a:r>
            <a:r>
              <a:rPr lang="en-US" sz="2400" b="1" dirty="0">
                <a:latin typeface="+mn-lt"/>
              </a:rPr>
              <a:t>address</a:t>
            </a:r>
            <a:r>
              <a:rPr lang="en-US" sz="2400" dirty="0">
                <a:latin typeface="+mn-lt"/>
              </a:rPr>
              <a:t> of a variable that, in turn, contains a specific value.</a:t>
            </a:r>
          </a:p>
          <a:p>
            <a:r>
              <a:rPr lang="en-US" sz="2400" dirty="0">
                <a:latin typeface="+mn-lt"/>
              </a:rPr>
              <a:t>In this sense, a variable name </a:t>
            </a:r>
            <a:r>
              <a:rPr lang="en-US" sz="2400" b="1" dirty="0">
                <a:latin typeface="+mn-lt"/>
              </a:rPr>
              <a:t>directly references a value</a:t>
            </a:r>
            <a:r>
              <a:rPr lang="en-US" sz="2400" dirty="0">
                <a:latin typeface="+mn-lt"/>
              </a:rPr>
              <a:t>, and a pointer </a:t>
            </a:r>
            <a:r>
              <a:rPr lang="en-US" sz="2400" b="1" dirty="0">
                <a:latin typeface="+mn-lt"/>
              </a:rPr>
              <a:t>indirectly references a value</a:t>
            </a:r>
            <a:r>
              <a:rPr lang="en-US" sz="2400" dirty="0">
                <a:latin typeface="+mn-lt"/>
              </a:rPr>
              <a:t>.</a:t>
            </a:r>
          </a:p>
          <a:p>
            <a:r>
              <a:rPr lang="en-US" sz="2400" dirty="0">
                <a:latin typeface="+mn-lt"/>
              </a:rPr>
              <a:t>Referencing a value through a pointer is called </a:t>
            </a:r>
            <a:r>
              <a:rPr lang="en-US" sz="2400" b="1" dirty="0">
                <a:latin typeface="+mn-lt"/>
              </a:rPr>
              <a:t>indirection</a:t>
            </a:r>
            <a:r>
              <a:rPr lang="en-US" sz="2400" dirty="0">
                <a:latin typeface="+mn-lt"/>
              </a:rPr>
              <a:t>.</a:t>
            </a:r>
          </a:p>
          <a:p>
            <a:r>
              <a:rPr lang="en-US" sz="2400" dirty="0">
                <a:latin typeface="+mn-lt"/>
              </a:rPr>
              <a:t>Diagrams typically represent a pointer as an </a:t>
            </a:r>
            <a:r>
              <a:rPr lang="en-US" sz="2400" b="1" dirty="0">
                <a:latin typeface="+mn-lt"/>
              </a:rPr>
              <a:t>arrow</a:t>
            </a:r>
            <a:r>
              <a:rPr lang="en-US" sz="2400" dirty="0">
                <a:latin typeface="+mn-lt"/>
              </a:rPr>
              <a:t> from the </a:t>
            </a:r>
            <a:r>
              <a:rPr lang="en-US" sz="2400" b="1" dirty="0">
                <a:latin typeface="+mn-lt"/>
              </a:rPr>
              <a:t>variable that contains an address to the variable located at that address </a:t>
            </a:r>
            <a:r>
              <a:rPr lang="en-US" sz="2400" dirty="0">
                <a:latin typeface="+mn-lt"/>
              </a:rPr>
              <a:t>in memory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3136009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smtClean="0"/>
              <a:t>Figure </a:t>
            </a:r>
            <a:r>
              <a:rPr lang="en-US" dirty="0"/>
              <a:t>8.17 Using Subscripting and Pointer Notations with Built-In </a:t>
            </a:r>
            <a:r>
              <a:rPr lang="en-US" dirty="0" smtClean="0"/>
              <a:t>Arrays </a:t>
            </a:r>
            <a:r>
              <a:rPr lang="en-US" sz="2000" b="0" dirty="0" smtClean="0"/>
              <a:t>(1 of 3)</a:t>
            </a:r>
            <a:endParaRPr lang="en-US" sz="2000" b="0" dirty="0"/>
          </a:p>
        </p:txBody>
      </p:sp>
      <p:pic>
        <p:nvPicPr>
          <p:cNvPr id="2" name="Picture 1" descr="Computer code has 39 lines. The lines read as follows. Line 1. forward slash forward slash F i g period 8 period 17 colon f i g 0 8 underscore 17 period c p p. Line 2. forward slash forward slash Using subscripting and pointer notations with built dash in arrays period. Line 3. hash include left angle bracket i o stream right angle bracket. Line 4. using namespace s t d semicolon. Line 5. blank. Line 6. i n t main left parenthesis right parenthesis left brace. Line 7, indented once. i n t b left bracket right bracket left brace 10 comma 20 comma 30 comma 40 right brace semicolon forward slash forward slash create 4 dash element built dash in array b. Line 8, indented once. i n t asterisk b P t r left brace b right brace semicolon forward slash forward slash set b P t r to point to built dash in array b. Line 9. blank. Line 10, indented once. forward slash forward slash output built dash in array b using array subscript notation. Line 11, indented once. c out left angle bracket left angle bracket double quote Array b displayed with colon back slash n back slash n Array subscript notation back slash n double quote semicolon. Line 12. blank. Line 13, indented once. for left parenthesis size underscore t i left brace 0 right brace semicolon i left angle bracket 4 semicolon plus plus i right parenthesis left brace. Line 14, indented twice. c out left angle bracket left angle bracket double quote b left bracket double quote left angle bracket left angle bracket i left angle bracket left angle bracket double quote right bracket equals double quote left angle bracket left angle bracket b left bracket i right bracket left angle bracket left angle bracket single quote back slash n single quote semicolon. The words, b left bracket i right bracket, are highlighted. Line 15, indented once. right brace. Line 16. blank. Line 17, indented once. forward slash forward slash output built dash in array b using array name and pointer forward slash offset notation. Line 18, indented once. c out left angle bracket left angle bracket double quote back slash n Pointer forward slash offset notation where double quote. Line 19, indented twice. left angle bracket left angle bracket double quote the pointer is the array name back slash n double quote semicolon. Line 20. blank. Line 21, indented once. for left parenthesis size underscore t offset 1 left brace 0 right brace semicolon offset 1 left angle bracket 4 semicolon plus plus offset 1 right parenthesis left brace. Line 22, indented twice. c out left angle bracket left angle bracket double quote asterisk left parenthesis b plus double quote left angle bracket left angle bracket offset 1 left angle bracket left angle bracket double quote right parenthesis equals double quote left angle bracket left angle bracket asterisk left parenthesis b plus offset 1 right parenthesis left angle bracket left angle bracket single quote back slash n single quote semicolon. The words, asterisk left parenthesis b plus offset 1 right parenthesis, are highlighted. Line 23, indented once. right brace."/>
          <p:cNvPicPr>
            <a:picLocks noChangeAspect="1"/>
          </p:cNvPicPr>
          <p:nvPr/>
        </p:nvPicPr>
        <p:blipFill>
          <a:blip r:embed="rId2"/>
          <a:stretch>
            <a:fillRect/>
          </a:stretch>
        </p:blipFill>
        <p:spPr>
          <a:xfrm>
            <a:off x="657563" y="1534118"/>
            <a:ext cx="7828873" cy="4704152"/>
          </a:xfrm>
          <a:prstGeom prst="rect">
            <a:avLst/>
          </a:prstGeom>
        </p:spPr>
      </p:pic>
    </p:spTree>
    <p:extLst>
      <p:ext uri="{BB962C8B-B14F-4D97-AF65-F5344CB8AC3E}">
        <p14:creationId xmlns:p14="http://schemas.microsoft.com/office/powerpoint/2010/main" val="417626371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a:t>Figure 8.17 Using Subscripting and Pointer Notations with Built-In Arrays </a:t>
            </a:r>
            <a:r>
              <a:rPr lang="en-US" sz="2000" b="0" dirty="0" smtClean="0"/>
              <a:t>(2 </a:t>
            </a:r>
            <a:r>
              <a:rPr lang="en-US" sz="2000" b="0" dirty="0"/>
              <a:t>of 3)</a:t>
            </a:r>
            <a:endParaRPr lang="en-US" dirty="0"/>
          </a:p>
        </p:txBody>
      </p:sp>
      <p:pic>
        <p:nvPicPr>
          <p:cNvPr id="2" name="Picture 1" descr="The code continues. Line 24. blank. Line 25, indented once. forward slash forward slash output built dash in array b using b P t r and array subscript notation. Line 26, indented once. c out left angle bracket left angle bracket double quote back slash n Pointer subscript notation back slash n double quote semicolon. Line 27. blank. Line 28, indented once. for left parenthesis size underscore t j left brace 0 right brace semicolon j left angle bracket 4 semicolon plus plus j right parenthesis left brace. Line 29, indented twice. c out left angle bracket left angle bracket double quote b P t r left bracket double quote left angle bracket left angle bracket j left angle bracket left angle bracket double quote right bracket equals double quote left angle bracket left angle bracket b P t r left bracket j right bracket left angle bracket left angle bracket single quote back slash n single quote semicolon. The words, b P t r left bracket j right bracket, are highlighted. Line 30, indented once. right brace. Line 31. blank. Line 32, indented once. c out left angle bracket left angle bracket double quote back slash n Pointer forward slash offset notation back slash n double quote semicolon. Line 33. blank. Line 34, indented once. forward slash forward slash output built dash in array b using b P t r and pointer forward slash offset notation. Line 35, indented once. for left parenthesis size underscore t offset 2 left brace 0 right brace semicolon offset 2 left angle bracket 4 semicolon plus plus offset 2 right parenthesis left brace. Line 36, indented twice. c out left angle bracket left angle bracket double quote asterisk left parenthesis b P t r plus double quote left angle bracket left angle bracket offset2 left angle bracket left angle bracket double quote right parenthesis equals double quote. Line 37, indented 3 times. left angle bracket left angle bracket asterisk left parenthesis b P t r plus offset 2 right parenthesis left angle bracket left angle bracket single quote back slash n single quote semicolon. The words, asterisk left parenthesis b P t r plus offset 2 right parenthesis, are highlighted. Line 38, indented once. right brace. Line 39. right brace."/>
          <p:cNvPicPr>
            <a:picLocks noChangeAspect="1"/>
          </p:cNvPicPr>
          <p:nvPr/>
        </p:nvPicPr>
        <p:blipFill rotWithShape="1">
          <a:blip r:embed="rId2"/>
          <a:srcRect t="461" r="5229"/>
          <a:stretch/>
        </p:blipFill>
        <p:spPr>
          <a:xfrm>
            <a:off x="561558" y="1828799"/>
            <a:ext cx="8015909" cy="3754505"/>
          </a:xfrm>
          <a:prstGeom prst="rect">
            <a:avLst/>
          </a:prstGeom>
        </p:spPr>
      </p:pic>
    </p:spTree>
    <p:extLst>
      <p:ext uri="{BB962C8B-B14F-4D97-AF65-F5344CB8AC3E}">
        <p14:creationId xmlns:p14="http://schemas.microsoft.com/office/powerpoint/2010/main" val="13742878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a:t>Figure 8.17 Using Subscripting and Pointer Notations with Built-In Arrays </a:t>
            </a:r>
            <a:r>
              <a:rPr lang="en-US" sz="2000" b="0" dirty="0" smtClean="0"/>
              <a:t>(3 </a:t>
            </a:r>
            <a:r>
              <a:rPr lang="en-US" sz="2000" b="0" dirty="0"/>
              <a:t>of 3)</a:t>
            </a:r>
            <a:endParaRPr lang="en-US" dirty="0"/>
          </a:p>
        </p:txBody>
      </p:sp>
      <p:pic>
        <p:nvPicPr>
          <p:cNvPr id="5" name="Picture 4" descr="Computer code output has 21 lines. The lines read as follows. Line 1. Array b displayed with colon. Line 2. Array subscript notation. Line 3. b left bracket 0 right bracket equals 10. Line 4. b left bracket 1 right bracket equals 20. Line 5. b left bracket 2 right bracket equals 30. Line 6. b left bracket 3 right bracket equals 40. Line 7. Pointer forward slash offset notation where the pointer is the array name. Line 8. asterisk left parenthesis b plus 0 right parenthesis equals 10. Line 9. asterisk left parenthesis b plus 1 right parenthesis equals 20. Line 10. asterisk left parenthesis b plus 2 right parenthesis equals 30. Line 11. asterisk left parenthesis b plus 3 right parenthesis equals 40. Line 12. Pointer subscript notation. Line 13. b P t r left bracket 0 right bracket equals 10. Line 14. b P t r left bracket 1 right bracket equals 20. Line 15. b P t r left bracket 2 right bracket equals 30. Line 16. b P t r left bracket 3 right bracket equals 40. Line 17. Pointer forward slash offset notation. Line 18. asterisk left parenthesis b P t r plus 0 right parenthesis equals 10. Line 19. asterisk left parenthesis b P t r plus 1 right parenthesis equals 20. Line 20. asterisk left parenthesis b P t r plus 2 right parenthesis equals 30. Line 21. asterisk left parenthesis b P t r plus 3 right parenthesis equals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864" y="1620547"/>
            <a:ext cx="6800273" cy="4502727"/>
          </a:xfrm>
          <a:prstGeom prst="rect">
            <a:avLst/>
          </a:prstGeom>
        </p:spPr>
      </p:pic>
    </p:spTree>
    <p:extLst>
      <p:ext uri="{BB962C8B-B14F-4D97-AF65-F5344CB8AC3E}">
        <p14:creationId xmlns:p14="http://schemas.microsoft.com/office/powerpoint/2010/main" val="377466016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(1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This section introduces </a:t>
            </a:r>
            <a:r>
              <a:rPr lang="en-US" altLang="en-US" sz="24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y</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e, </a:t>
            </a:r>
            <a:r>
              <a:rPr lang="en-US" altLang="en-US" sz="2400" kern="1200" dirty="0">
                <a:solidFill>
                  <a:srgbClr val="000000"/>
                </a:solidFill>
                <a:latin typeface="Arial (Body)"/>
                <a:ea typeface="+mn-ea"/>
                <a:cs typeface="+mn-cs"/>
              </a:rPr>
              <a:t>pointer-based strings, which we’ll simply call </a:t>
            </a:r>
            <a:r>
              <a:rPr lang="en-US" altLang="en-US" sz="2400" b="1" kern="1200" dirty="0">
                <a:solidFill>
                  <a:srgbClr val="000000"/>
                </a:solidFill>
                <a:latin typeface="Arial (Body)"/>
                <a:ea typeface="+mn-ea"/>
                <a:cs typeface="+mn-cs"/>
              </a:rPr>
              <a:t>C strings</a:t>
            </a:r>
            <a:r>
              <a:rPr lang="en-US" alt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Arial (Body)"/>
                <a:ea typeface="+mn-ea"/>
                <a:cs typeface="+mn-cs"/>
              </a:rPr>
              <a:t>C++’s </a:t>
            </a:r>
            <a:r>
              <a:rPr lang="en-US" altLang="en-US" sz="2400" b="1" kern="1200" dirty="0">
                <a:solidFill>
                  <a:srgbClr val="000000"/>
                </a:solidFill>
                <a:latin typeface="Consolas" panose="020B0609020204030204" pitchFamily="49" charset="0"/>
                <a:ea typeface="+mn-ea"/>
                <a:cs typeface="+mn-cs"/>
              </a:rPr>
              <a:t>string</a:t>
            </a:r>
            <a:r>
              <a:rPr lang="en-US" altLang="en-US" sz="2400" b="1" kern="1200" dirty="0">
                <a:solidFill>
                  <a:srgbClr val="000000"/>
                </a:solidFill>
                <a:latin typeface="Arial (Body)"/>
                <a:ea typeface="+mn-ea"/>
                <a:cs typeface="+mn-cs"/>
              </a:rPr>
              <a:t> class is preferred</a:t>
            </a:r>
          </a:p>
          <a:p>
            <a:pPr marL="741553" lvl="1" indent="-284353" fontAlgn="base">
              <a:spcAft>
                <a:spcPct val="0"/>
              </a:spcAft>
              <a:buFont typeface="Arial" panose="020B0604020202020204" pitchFamily="34" charset="0"/>
              <a:buChar char="–"/>
            </a:pPr>
            <a:r>
              <a:rPr lang="en-US" altLang="en-US" sz="2400" b="1" kern="1200" dirty="0">
                <a:solidFill>
                  <a:srgbClr val="000000"/>
                </a:solidFill>
                <a:latin typeface="Arial (Body)"/>
                <a:ea typeface="+mn-ea"/>
                <a:cs typeface="+mn-cs"/>
              </a:rPr>
              <a:t>it eliminates many of the security problems that can be caused by manipulating C strings.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We cover C strings for a deeper understanding of arrays, and because there are some cases in which C string processing is required.</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Also, if you work with legacy C and C++ programs, you’re likely to encounter pointer-based strings.</a:t>
            </a:r>
          </a:p>
        </p:txBody>
      </p:sp>
    </p:spTree>
    <p:extLst>
      <p:ext uri="{BB962C8B-B14F-4D97-AF65-F5344CB8AC3E}">
        <p14:creationId xmlns:p14="http://schemas.microsoft.com/office/powerpoint/2010/main" val="405808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(2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Characters and Character Constants</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Characters are the fundamental building blocks of C++ source programs.</a:t>
            </a:r>
          </a:p>
          <a:p>
            <a:pPr marL="255651" lvl="0" indent="-255651" fontAlgn="base">
              <a:spcAft>
                <a:spcPct val="0"/>
              </a:spcAft>
              <a:buFont typeface="Arial" panose="020B0604020202020204" pitchFamily="34" charset="0"/>
              <a:buChar char="•"/>
              <a:tabLst/>
              <a:defRPr/>
            </a:pPr>
            <a:r>
              <a:rPr lang="en-US" sz="2400" b="1" kern="1200" dirty="0">
                <a:solidFill>
                  <a:srgbClr val="000000"/>
                </a:solidFill>
                <a:latin typeface="Arial (Body)"/>
                <a:ea typeface="+mn-ea"/>
                <a:cs typeface="+mn-cs"/>
              </a:rPr>
              <a:t>Character constant</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An integer value represented as a character in single quotes.</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value</a:t>
            </a:r>
            <a:r>
              <a:rPr lang="en-US" sz="2400" kern="1200" dirty="0">
                <a:solidFill>
                  <a:srgbClr val="000000"/>
                </a:solidFill>
                <a:latin typeface="Arial (Body)"/>
                <a:ea typeface="+mn-ea"/>
                <a:cs typeface="+mn-cs"/>
              </a:rPr>
              <a:t> of a character constant is the integer value of the character in the machine’s character set.</a:t>
            </a:r>
          </a:p>
        </p:txBody>
      </p:sp>
    </p:spTree>
    <p:extLst>
      <p:ext uri="{BB962C8B-B14F-4D97-AF65-F5344CB8AC3E}">
        <p14:creationId xmlns:p14="http://schemas.microsoft.com/office/powerpoint/2010/main" val="16512970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(3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Strings</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A string is a series of characters treated as a single unit.</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May include letters, digits and various </a:t>
            </a:r>
            <a:r>
              <a:rPr lang="en-US" sz="2400" b="1" kern="1200" dirty="0">
                <a:solidFill>
                  <a:srgbClr val="000000"/>
                </a:solidFill>
                <a:latin typeface="Arial (Body)"/>
                <a:ea typeface="+mn-ea"/>
                <a:cs typeface="+mn-cs"/>
              </a:rPr>
              <a:t>special</a:t>
            </a:r>
            <a:r>
              <a:rPr lang="en-US" sz="2400" kern="1200" dirty="0">
                <a:solidFill>
                  <a:srgbClr val="000000"/>
                </a:solidFill>
                <a:latin typeface="Arial (Body)"/>
                <a:ea typeface="+mn-ea"/>
                <a:cs typeface="+mn-cs"/>
              </a:rPr>
              <a:t> </a:t>
            </a:r>
            <a:r>
              <a:rPr lang="en-US" sz="2400" b="1" kern="1200" dirty="0">
                <a:solidFill>
                  <a:srgbClr val="000000"/>
                </a:solidFill>
                <a:latin typeface="Arial (Body)"/>
                <a:ea typeface="+mn-ea"/>
                <a:cs typeface="+mn-cs"/>
              </a:rPr>
              <a:t>characters</a:t>
            </a:r>
            <a:r>
              <a:rPr lang="en-US" sz="2400" kern="1200" dirty="0">
                <a:solidFill>
                  <a:srgbClr val="000000"/>
                </a:solidFill>
                <a:latin typeface="Arial (Body)"/>
                <a:ea typeface="+mn-ea"/>
                <a:cs typeface="+mn-cs"/>
              </a:rPr>
              <a:t> such </a:t>
            </a:r>
            <a:r>
              <a:rPr lang="en-US" sz="2400" kern="1200" dirty="0" smtClean="0">
                <a:solidFill>
                  <a:srgbClr val="000000"/>
                </a:solidFill>
                <a:latin typeface="Arial (Body)"/>
                <a:ea typeface="+mn-ea"/>
                <a:cs typeface="+mn-cs"/>
              </a:rPr>
              <a:t>as </a:t>
            </a:r>
            <a:r>
              <a:rPr lang="en-US" sz="2400" kern="1200" dirty="0" smtClean="0">
                <a:solidFill>
                  <a:srgbClr val="000000"/>
                </a:solidFill>
                <a:latin typeface="Consolas" panose="020B0609020204030204" pitchFamily="49" charset="0"/>
                <a:ea typeface="+mn-ea"/>
                <a:cs typeface="+mn-cs"/>
              </a:rPr>
              <a:t>+, −, </a:t>
            </a:r>
            <a:r>
              <a:rPr lang="en-US" sz="2400" kern="1200" dirty="0">
                <a:solidFill>
                  <a:srgbClr val="000000"/>
                </a:solidFill>
                <a:latin typeface="Consolas" panose="020B0609020204030204" pitchFamily="49" charset="0"/>
                <a:ea typeface="+mn-ea"/>
                <a:cs typeface="+mn-cs"/>
              </a:rPr>
              <a:t>*, /</a:t>
            </a:r>
            <a:r>
              <a:rPr lang="en-US" sz="2400" kern="1200" dirty="0">
                <a:solidFill>
                  <a:srgbClr val="000000"/>
                </a:solidFill>
                <a:latin typeface="Arial (Body)"/>
                <a:ea typeface="+mn-ea"/>
                <a:cs typeface="+mn-cs"/>
              </a:rPr>
              <a:t>and </a:t>
            </a:r>
            <a:r>
              <a:rPr lang="en-US" sz="2400" kern="1200" dirty="0">
                <a:solidFill>
                  <a:srgbClr val="000000"/>
                </a:solidFill>
                <a:latin typeface="Consolas" panose="020B0609020204030204" pitchFamily="49" charset="0"/>
                <a:ea typeface="+mn-ea"/>
                <a:cs typeface="+mn-cs"/>
              </a:rPr>
              <a:t>$</a:t>
            </a:r>
            <a:r>
              <a:rPr 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defRPr/>
            </a:pPr>
            <a:r>
              <a:rPr lang="en-US" sz="2400" b="1" kern="1200" dirty="0">
                <a:solidFill>
                  <a:srgbClr val="000000"/>
                </a:solidFill>
                <a:latin typeface="Arial (Body)"/>
                <a:ea typeface="+mn-ea"/>
                <a:cs typeface="+mn-cs"/>
              </a:rPr>
              <a:t>String literals</a:t>
            </a:r>
            <a:r>
              <a:rPr lang="en-US" sz="2400" kern="1200" dirty="0">
                <a:solidFill>
                  <a:srgbClr val="000000"/>
                </a:solidFill>
                <a:latin typeface="Arial (Body)"/>
                <a:ea typeface="+mn-ea"/>
                <a:cs typeface="+mn-cs"/>
              </a:rPr>
              <a:t>, or </a:t>
            </a:r>
            <a:r>
              <a:rPr lang="en-US" sz="2400" b="1" kern="1200" dirty="0">
                <a:solidFill>
                  <a:srgbClr val="000000"/>
                </a:solidFill>
                <a:latin typeface="Arial (Body)"/>
                <a:ea typeface="+mn-ea"/>
                <a:cs typeface="+mn-cs"/>
              </a:rPr>
              <a:t>string constants</a:t>
            </a:r>
            <a:r>
              <a:rPr lang="en-US" sz="2400" kern="1200" dirty="0">
                <a:solidFill>
                  <a:srgbClr val="000000"/>
                </a:solidFill>
                <a:latin typeface="Arial (Body)"/>
                <a:ea typeface="+mn-ea"/>
                <a:cs typeface="+mn-cs"/>
              </a:rPr>
              <a:t>, in C++ are written in double quotation marks</a:t>
            </a:r>
          </a:p>
        </p:txBody>
      </p:sp>
    </p:spTree>
    <p:extLst>
      <p:ext uri="{BB962C8B-B14F-4D97-AF65-F5344CB8AC3E}">
        <p14:creationId xmlns:p14="http://schemas.microsoft.com/office/powerpoint/2010/main" val="14324513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(4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8" y="1679712"/>
            <a:ext cx="8229600" cy="4525963"/>
          </a:xfrm>
        </p:spPr>
        <p:txBody>
          <a:bodyPr/>
          <a:lstStyle/>
          <a:p>
            <a:pPr marL="0" indent="0" eaLnBrk="1" hangingPunct="1">
              <a:lnSpc>
                <a:spcPct val="80000"/>
              </a:lnSpc>
              <a:buFont typeface="Wingdings 3" panose="05040102010807070707" pitchFamily="18" charset="2"/>
              <a:buNone/>
              <a:defRPr/>
            </a:pPr>
            <a:r>
              <a:rPr lang="en-US" sz="2400" b="1" dirty="0">
                <a:solidFill>
                  <a:srgbClr val="000000"/>
                </a:solidFill>
                <a:latin typeface="+mn-lt"/>
              </a:rPr>
              <a:t>Pointer-Based Strings</a:t>
            </a:r>
          </a:p>
          <a:p>
            <a:pPr eaLnBrk="1" hangingPunct="1">
              <a:defRPr/>
            </a:pPr>
            <a:r>
              <a:rPr lang="en-US" sz="2400" dirty="0">
                <a:solidFill>
                  <a:srgbClr val="000000"/>
                </a:solidFill>
                <a:latin typeface="+mn-lt"/>
              </a:rPr>
              <a:t>A pointer-based string is a built-in array of characters ending with a </a:t>
            </a:r>
            <a:r>
              <a:rPr lang="en-US" sz="2400" b="1" dirty="0">
                <a:solidFill>
                  <a:schemeClr val="tx1"/>
                </a:solidFill>
                <a:latin typeface="+mn-lt"/>
              </a:rPr>
              <a:t>null character (</a:t>
            </a:r>
            <a:r>
              <a:rPr lang="en-US" sz="2400" b="1" dirty="0">
                <a:solidFill>
                  <a:schemeClr val="tx1"/>
                </a:solidFill>
                <a:latin typeface="Consolas" panose="020B0609020204030204" pitchFamily="49" charset="0"/>
              </a:rPr>
              <a:t>'\0'</a:t>
            </a:r>
            <a:r>
              <a:rPr lang="en-US" sz="2400" b="1" dirty="0">
                <a:solidFill>
                  <a:schemeClr val="tx1"/>
                </a:solidFill>
                <a:latin typeface="+mn-lt"/>
              </a:rPr>
              <a:t>)</a:t>
            </a:r>
            <a:r>
              <a:rPr lang="en-US" sz="2400" dirty="0">
                <a:solidFill>
                  <a:srgbClr val="000000"/>
                </a:solidFill>
                <a:latin typeface="+mn-lt"/>
              </a:rPr>
              <a:t>.</a:t>
            </a:r>
          </a:p>
          <a:p>
            <a:pPr eaLnBrk="1" hangingPunct="1">
              <a:defRPr/>
            </a:pPr>
            <a:r>
              <a:rPr lang="en-US" sz="2400" dirty="0">
                <a:solidFill>
                  <a:srgbClr val="000000"/>
                </a:solidFill>
                <a:latin typeface="+mn-lt"/>
              </a:rPr>
              <a:t>A string is accessed via a pointer to its first character.</a:t>
            </a:r>
          </a:p>
          <a:p>
            <a:pPr eaLnBrk="1" hangingPunct="1">
              <a:defRPr/>
            </a:pPr>
            <a:r>
              <a:rPr lang="en-US" sz="2400" dirty="0">
                <a:solidFill>
                  <a:srgbClr val="000000"/>
                </a:solidFill>
                <a:latin typeface="+mn-lt"/>
              </a:rPr>
              <a:t>The </a:t>
            </a:r>
            <a:r>
              <a:rPr lang="en-US" sz="2400" dirty="0">
                <a:solidFill>
                  <a:srgbClr val="000000"/>
                </a:solidFill>
                <a:latin typeface="Consolas" panose="020B0609020204030204" pitchFamily="49" charset="0"/>
              </a:rPr>
              <a:t>sizeof</a:t>
            </a:r>
            <a:r>
              <a:rPr lang="en-US" sz="2400" dirty="0">
                <a:solidFill>
                  <a:srgbClr val="000000"/>
                </a:solidFill>
                <a:latin typeface="+mn-lt"/>
              </a:rPr>
              <a:t> a string literal is the length of the string including the terminating null character</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70620310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(5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String Literals as Initializers</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A string literal may be used as an initializer in the declaration of either a built-in array of </a:t>
            </a:r>
            <a:r>
              <a:rPr lang="en-US" sz="2400" kern="1200" dirty="0">
                <a:solidFill>
                  <a:srgbClr val="000000"/>
                </a:solidFill>
                <a:latin typeface="Consolas" panose="020B0609020204030204" pitchFamily="49" charset="0"/>
                <a:ea typeface="+mn-ea"/>
                <a:cs typeface="+mn-cs"/>
              </a:rPr>
              <a:t>char</a:t>
            </a:r>
            <a:r>
              <a:rPr lang="en-US" sz="2400" kern="1200" dirty="0">
                <a:solidFill>
                  <a:srgbClr val="000000"/>
                </a:solidFill>
                <a:latin typeface="Arial (Body)"/>
                <a:ea typeface="+mn-ea"/>
                <a:cs typeface="+mn-cs"/>
              </a:rPr>
              <a:t>s or a variable of type </a:t>
            </a:r>
            <a:r>
              <a:rPr lang="en-US" sz="2400" kern="1200" dirty="0">
                <a:solidFill>
                  <a:srgbClr val="000000"/>
                </a:solidFill>
                <a:latin typeface="Consolas" panose="020B0609020204030204" pitchFamily="49" charset="0"/>
                <a:ea typeface="+mn-ea"/>
                <a:cs typeface="+mn-cs"/>
              </a:rPr>
              <a:t>const char*</a:t>
            </a:r>
            <a:r>
              <a:rPr 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String literals exist for the duration of the program and may be </a:t>
            </a:r>
            <a:r>
              <a:rPr lang="en-US" sz="2400" b="1" kern="1200" dirty="0">
                <a:solidFill>
                  <a:srgbClr val="000000"/>
                </a:solidFill>
                <a:latin typeface="Arial (Body)"/>
                <a:ea typeface="+mn-ea"/>
                <a:cs typeface="+mn-cs"/>
              </a:rPr>
              <a:t>shared</a:t>
            </a:r>
            <a:r>
              <a:rPr lang="en-US" sz="2400" kern="1200" dirty="0">
                <a:solidFill>
                  <a:srgbClr val="000000"/>
                </a:solidFill>
                <a:latin typeface="Arial (Body)"/>
                <a:ea typeface="+mn-ea"/>
                <a:cs typeface="+mn-cs"/>
              </a:rPr>
              <a:t> if the same string literal is referenced from multiple locations in a program.</a:t>
            </a:r>
          </a:p>
        </p:txBody>
      </p:sp>
    </p:spTree>
    <p:extLst>
      <p:ext uri="{BB962C8B-B14F-4D97-AF65-F5344CB8AC3E}">
        <p14:creationId xmlns:p14="http://schemas.microsoft.com/office/powerpoint/2010/main" val="169659773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(6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79712"/>
            <a:ext cx="8229600" cy="4525963"/>
          </a:xfrm>
        </p:spPr>
        <p:txBody>
          <a:bodyPr/>
          <a:lstStyle/>
          <a:p>
            <a:pPr marL="0" indent="0" eaLnBrk="1" hangingPunct="1">
              <a:lnSpc>
                <a:spcPct val="80000"/>
              </a:lnSpc>
              <a:buFont typeface="Wingdings 3" panose="05040102010807070707" pitchFamily="18" charset="2"/>
              <a:buNone/>
              <a:defRPr/>
            </a:pPr>
            <a:r>
              <a:rPr lang="en-US" sz="2400" b="1" dirty="0">
                <a:solidFill>
                  <a:srgbClr val="000000"/>
                </a:solidFill>
                <a:latin typeface="+mn-lt"/>
              </a:rPr>
              <a:t>Character Constants as Initializers</a:t>
            </a:r>
          </a:p>
          <a:p>
            <a:pPr eaLnBrk="1" hangingPunct="1">
              <a:defRPr/>
            </a:pPr>
            <a:r>
              <a:rPr lang="en-US" sz="2400" dirty="0">
                <a:solidFill>
                  <a:srgbClr val="000000"/>
                </a:solidFill>
                <a:latin typeface="+mn-lt"/>
              </a:rPr>
              <a:t>When declaring a built-in array of </a:t>
            </a:r>
            <a:r>
              <a:rPr lang="en-US" sz="2400" dirty="0">
                <a:solidFill>
                  <a:srgbClr val="000000"/>
                </a:solidFill>
                <a:latin typeface="Consolas" panose="020B0609020204030204" pitchFamily="49" charset="0"/>
              </a:rPr>
              <a:t>char</a:t>
            </a:r>
            <a:r>
              <a:rPr lang="en-US" sz="2400" dirty="0">
                <a:solidFill>
                  <a:srgbClr val="000000"/>
                </a:solidFill>
                <a:latin typeface="+mn-lt"/>
              </a:rPr>
              <a:t>s to contain a string, the built-in array must be large enough to store the string </a:t>
            </a:r>
            <a:r>
              <a:rPr lang="en-US" sz="2400" b="1" dirty="0">
                <a:solidFill>
                  <a:srgbClr val="000000"/>
                </a:solidFill>
                <a:latin typeface="+mn-lt"/>
              </a:rPr>
              <a:t>and</a:t>
            </a:r>
            <a:r>
              <a:rPr lang="en-US" sz="2400" dirty="0">
                <a:solidFill>
                  <a:srgbClr val="000000"/>
                </a:solidFill>
                <a:latin typeface="+mn-lt"/>
              </a:rPr>
              <a:t> its terminating null character</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32043413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Programming Error 8.7</a:t>
            </a:r>
          </a:p>
        </p:txBody>
      </p:sp>
      <p:sp>
        <p:nvSpPr>
          <p:cNvPr id="5" name="Text Placeholder 4"/>
          <p:cNvSpPr>
            <a:spLocks noGrp="1"/>
          </p:cNvSpPr>
          <p:nvPr>
            <p:ph type="body" idx="1"/>
          </p:nvPr>
        </p:nvSpPr>
        <p:spPr/>
        <p:txBody>
          <a:bodyPr/>
          <a:lstStyle/>
          <a:p>
            <a:pPr marL="0" indent="0">
              <a:buNone/>
            </a:pPr>
            <a:r>
              <a:rPr lang="en-US" sz="2400" dirty="0">
                <a:latin typeface="+mn-lt"/>
              </a:rPr>
              <a:t>Not allocating sufficient space in a built-in array of </a:t>
            </a:r>
            <a:r>
              <a:rPr lang="en-US" sz="2400" dirty="0">
                <a:latin typeface="Consolas" panose="020B0609020204030204" pitchFamily="49" charset="0"/>
              </a:rPr>
              <a:t>char</a:t>
            </a:r>
            <a:r>
              <a:rPr lang="en-US" sz="2400" dirty="0">
                <a:latin typeface="+mn-lt"/>
              </a:rPr>
              <a:t>s to store the null character </a:t>
            </a:r>
            <a:r>
              <a:rPr lang="en-US" sz="2400" dirty="0" smtClean="0">
                <a:latin typeface="+mn-lt"/>
              </a:rPr>
              <a:t>that terminates </a:t>
            </a:r>
            <a:r>
              <a:rPr lang="en-US" sz="2400" dirty="0">
                <a:latin typeface="+mn-lt"/>
              </a:rPr>
              <a:t>a string is a logic error.</a:t>
            </a:r>
          </a:p>
        </p:txBody>
      </p:sp>
    </p:spTree>
    <p:extLst>
      <p:ext uri="{BB962C8B-B14F-4D97-AF65-F5344CB8AC3E}">
        <p14:creationId xmlns:p14="http://schemas.microsoft.com/office/powerpoint/2010/main" val="2688875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8478"/>
            <a:ext cx="8229600" cy="1066799"/>
          </a:xfrm>
        </p:spPr>
        <p:txBody>
          <a:bodyPr anchor="b"/>
          <a:lstStyle/>
          <a:p>
            <a:r>
              <a:rPr lang="en-US" dirty="0"/>
              <a:t>Figure </a:t>
            </a:r>
            <a:r>
              <a:rPr lang="en-US" dirty="0" smtClean="0"/>
              <a:t>8.1 Directly </a:t>
            </a:r>
            <a:r>
              <a:rPr lang="en-US" dirty="0"/>
              <a:t>and Indirectly Referencing a Variable</a:t>
            </a:r>
          </a:p>
        </p:txBody>
      </p:sp>
      <p:pic>
        <p:nvPicPr>
          <p:cNvPr id="6" name="Picture 5" descr="A pointer variable contains the memory location with a value 7. This is labeled, count directly references a variable that contains the value 7. A count pointer points the variable with value 7. This is labeled, pointer Count pointer indirectly references a variable that contains the valu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65" y="2290445"/>
            <a:ext cx="7697470" cy="2277110"/>
          </a:xfrm>
          <a:prstGeom prst="rect">
            <a:avLst/>
          </a:prstGeom>
        </p:spPr>
      </p:pic>
    </p:spTree>
    <p:extLst>
      <p:ext uri="{BB962C8B-B14F-4D97-AF65-F5344CB8AC3E}">
        <p14:creationId xmlns:p14="http://schemas.microsoft.com/office/powerpoint/2010/main" val="167258254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Programming Error 8.8</a:t>
            </a:r>
          </a:p>
        </p:txBody>
      </p:sp>
      <p:sp>
        <p:nvSpPr>
          <p:cNvPr id="5" name="Text Placeholder 4"/>
          <p:cNvSpPr>
            <a:spLocks noGrp="1"/>
          </p:cNvSpPr>
          <p:nvPr>
            <p:ph type="body" idx="1"/>
          </p:nvPr>
        </p:nvSpPr>
        <p:spPr/>
        <p:txBody>
          <a:bodyPr/>
          <a:lstStyle/>
          <a:p>
            <a:pPr marL="0" indent="0">
              <a:buNone/>
            </a:pPr>
            <a:r>
              <a:rPr lang="en-US" sz="2400" dirty="0">
                <a:latin typeface="+mn-lt"/>
              </a:rPr>
              <a:t>Creating or using a C string that does not contain a terminating null character can </a:t>
            </a:r>
            <a:r>
              <a:rPr lang="en-US" sz="2400" dirty="0" smtClean="0">
                <a:latin typeface="+mn-lt"/>
              </a:rPr>
              <a:t>lead to </a:t>
            </a:r>
            <a:r>
              <a:rPr lang="en-US" sz="2400" dirty="0">
                <a:latin typeface="+mn-lt"/>
              </a:rPr>
              <a:t>logic errors.</a:t>
            </a:r>
          </a:p>
        </p:txBody>
      </p:sp>
    </p:spTree>
    <p:extLst>
      <p:ext uri="{BB962C8B-B14F-4D97-AF65-F5344CB8AC3E}">
        <p14:creationId xmlns:p14="http://schemas.microsoft.com/office/powerpoint/2010/main" val="27685834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Error-Prevention Tip 8.6</a:t>
            </a:r>
          </a:p>
        </p:txBody>
      </p:sp>
      <p:sp>
        <p:nvSpPr>
          <p:cNvPr id="5" name="Text Placeholder 4"/>
          <p:cNvSpPr>
            <a:spLocks noGrp="1"/>
          </p:cNvSpPr>
          <p:nvPr>
            <p:ph type="body" idx="1"/>
          </p:nvPr>
        </p:nvSpPr>
        <p:spPr/>
        <p:txBody>
          <a:bodyPr/>
          <a:lstStyle/>
          <a:p>
            <a:pPr marL="0" indent="0">
              <a:buNone/>
            </a:pPr>
            <a:r>
              <a:rPr lang="en-US" sz="2400" dirty="0">
                <a:latin typeface="+mn-lt"/>
              </a:rPr>
              <a:t>When storing a string of characters in a built-in array of </a:t>
            </a:r>
            <a:r>
              <a:rPr lang="en-US" sz="2400" dirty="0">
                <a:latin typeface="Consolas" panose="020B0609020204030204" pitchFamily="49" charset="0"/>
              </a:rPr>
              <a:t>char</a:t>
            </a:r>
            <a:r>
              <a:rPr lang="en-US" sz="2400" dirty="0">
                <a:latin typeface="+mn-lt"/>
              </a:rPr>
              <a:t>s, be sure that the </a:t>
            </a:r>
            <a:r>
              <a:rPr lang="en-US" sz="2400" dirty="0" smtClean="0">
                <a:latin typeface="+mn-lt"/>
              </a:rPr>
              <a:t>built-in array </a:t>
            </a:r>
            <a:r>
              <a:rPr lang="en-US" sz="2400" dirty="0">
                <a:latin typeface="+mn-lt"/>
              </a:rPr>
              <a:t>is large enough to hold the largest string that will be stored. C++ allows strings </a:t>
            </a:r>
            <a:r>
              <a:rPr lang="en-US" sz="2400" dirty="0" smtClean="0">
                <a:latin typeface="+mn-lt"/>
              </a:rPr>
              <a:t>of any </a:t>
            </a:r>
            <a:r>
              <a:rPr lang="en-US" sz="2400" dirty="0">
                <a:latin typeface="+mn-lt"/>
              </a:rPr>
              <a:t>length. If a string is longer than the built-in array of </a:t>
            </a:r>
            <a:r>
              <a:rPr lang="en-US" sz="2400" dirty="0">
                <a:latin typeface="Consolas" panose="020B0609020204030204" pitchFamily="49" charset="0"/>
              </a:rPr>
              <a:t>char</a:t>
            </a:r>
            <a:r>
              <a:rPr lang="en-US" sz="2400" dirty="0">
                <a:latin typeface="+mn-lt"/>
              </a:rPr>
              <a:t>s in which it’s to be </a:t>
            </a:r>
            <a:r>
              <a:rPr lang="en-US" sz="2400" dirty="0" smtClean="0">
                <a:latin typeface="+mn-lt"/>
              </a:rPr>
              <a:t>stored, characters </a:t>
            </a:r>
            <a:r>
              <a:rPr lang="en-US" sz="2400" dirty="0">
                <a:latin typeface="+mn-lt"/>
              </a:rPr>
              <a:t>beyond the end of the built-in array will overwrite data in memory </a:t>
            </a:r>
            <a:r>
              <a:rPr lang="en-US" sz="2400" dirty="0" smtClean="0">
                <a:latin typeface="+mn-lt"/>
              </a:rPr>
              <a:t>following the </a:t>
            </a:r>
            <a:r>
              <a:rPr lang="en-US" sz="2400" dirty="0">
                <a:latin typeface="+mn-lt"/>
              </a:rPr>
              <a:t>built-in array, leading to logic errors and potential security breaches.</a:t>
            </a:r>
          </a:p>
        </p:txBody>
      </p:sp>
    </p:spTree>
    <p:extLst>
      <p:ext uri="{BB962C8B-B14F-4D97-AF65-F5344CB8AC3E}">
        <p14:creationId xmlns:p14="http://schemas.microsoft.com/office/powerpoint/2010/main" val="35731641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(7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Accessing Characters in a C String</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Because a C string is a built-in array of characters, we can access individual characters in a string directly with array subscript notation.</a:t>
            </a:r>
          </a:p>
        </p:txBody>
      </p:sp>
    </p:spTree>
    <p:extLst>
      <p:ext uri="{BB962C8B-B14F-4D97-AF65-F5344CB8AC3E}">
        <p14:creationId xmlns:p14="http://schemas.microsoft.com/office/powerpoint/2010/main" val="27277692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(8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Reading Strings into Built-In Arrays of </a:t>
            </a:r>
            <a:r>
              <a:rPr lang="en-US" sz="2400" b="1" kern="1200" dirty="0">
                <a:solidFill>
                  <a:srgbClr val="000000"/>
                </a:solidFill>
                <a:latin typeface="Consolas" panose="020B0609020204030204" pitchFamily="49" charset="0"/>
                <a:ea typeface="+mn-ea"/>
                <a:cs typeface="+mn-cs"/>
              </a:rPr>
              <a:t>char</a:t>
            </a:r>
            <a:r>
              <a:rPr lang="en-US" sz="2400" b="1" kern="1200" dirty="0">
                <a:solidFill>
                  <a:srgbClr val="000000"/>
                </a:solidFill>
                <a:latin typeface="Arial (Body)"/>
                <a:ea typeface="+mn-ea"/>
                <a:cs typeface="+mn-cs"/>
              </a:rPr>
              <a:t> with </a:t>
            </a:r>
            <a:r>
              <a:rPr lang="en-US" sz="2400" b="1" kern="1200" dirty="0" smtClean="0">
                <a:solidFill>
                  <a:srgbClr val="000000"/>
                </a:solidFill>
                <a:latin typeface="Consolas" panose="020B0609020204030204" pitchFamily="49" charset="0"/>
                <a:ea typeface="+mn-ea"/>
                <a:cs typeface="+mn-cs"/>
              </a:rPr>
              <a:t>c</a:t>
            </a:r>
            <a:r>
              <a:rPr lang="en-US" sz="100" b="1" kern="1200" dirty="0" smtClean="0">
                <a:solidFill>
                  <a:srgbClr val="000000"/>
                </a:solidFill>
                <a:latin typeface="Consolas" panose="020B0609020204030204" pitchFamily="49" charset="0"/>
                <a:ea typeface="+mn-ea"/>
                <a:cs typeface="+mn-cs"/>
              </a:rPr>
              <a:t> </a:t>
            </a:r>
            <a:r>
              <a:rPr lang="en-US" sz="2400" b="1" kern="1200" dirty="0" smtClean="0">
                <a:solidFill>
                  <a:srgbClr val="000000"/>
                </a:solidFill>
                <a:latin typeface="Consolas" panose="020B0609020204030204" pitchFamily="49" charset="0"/>
                <a:ea typeface="+mn-ea"/>
                <a:cs typeface="+mn-cs"/>
              </a:rPr>
              <a:t>in</a:t>
            </a:r>
            <a:endParaRPr lang="en-US" sz="2400" b="1" kern="1200" dirty="0">
              <a:solidFill>
                <a:srgbClr val="000000"/>
              </a:solidFill>
              <a:latin typeface="Consolas" panose="020B0609020204030204" pitchFamily="49" charset="0"/>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A string can be read into a built-in array of </a:t>
            </a:r>
            <a:r>
              <a:rPr lang="en-US" sz="2400" kern="1200" dirty="0">
                <a:solidFill>
                  <a:srgbClr val="000000"/>
                </a:solidFill>
                <a:latin typeface="Consolas" panose="020B0609020204030204" pitchFamily="49" charset="0"/>
                <a:ea typeface="+mn-ea"/>
                <a:cs typeface="+mn-cs"/>
              </a:rPr>
              <a:t>char</a:t>
            </a:r>
            <a:r>
              <a:rPr lang="en-US" sz="2400" kern="1200" dirty="0">
                <a:solidFill>
                  <a:srgbClr val="000000"/>
                </a:solidFill>
                <a:latin typeface="Arial (Body)"/>
                <a:ea typeface="+mn-ea"/>
                <a:cs typeface="+mn-cs"/>
              </a:rPr>
              <a:t>s using stream extraction with </a:t>
            </a: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in</a:t>
            </a:r>
            <a:r>
              <a:rPr 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The </a:t>
            </a:r>
            <a:r>
              <a:rPr lang="en-US" sz="2400" kern="1200" dirty="0">
                <a:solidFill>
                  <a:srgbClr val="000000"/>
                </a:solidFill>
                <a:latin typeface="Consolas" panose="020B0609020204030204" pitchFamily="49" charset="0"/>
                <a:ea typeface="+mn-ea"/>
                <a:cs typeface="+mn-cs"/>
              </a:rPr>
              <a:t>setw</a:t>
            </a:r>
            <a:r>
              <a:rPr lang="en-US" sz="2400" kern="1200" dirty="0">
                <a:solidFill>
                  <a:srgbClr val="000000"/>
                </a:solidFill>
                <a:latin typeface="Arial (Body)"/>
                <a:ea typeface="+mn-ea"/>
                <a:cs typeface="+mn-cs"/>
              </a:rPr>
              <a:t> stream manipulator can be used to </a:t>
            </a:r>
            <a:r>
              <a:rPr lang="en-US" sz="2400" b="1" kern="1200" dirty="0">
                <a:solidFill>
                  <a:srgbClr val="000000"/>
                </a:solidFill>
                <a:latin typeface="Arial (Body)"/>
                <a:ea typeface="+mn-ea"/>
                <a:cs typeface="+mn-cs"/>
              </a:rPr>
              <a:t>ensure</a:t>
            </a:r>
            <a:r>
              <a:rPr lang="en-US" sz="2400" kern="1200" dirty="0">
                <a:solidFill>
                  <a:srgbClr val="000000"/>
                </a:solidFill>
                <a:latin typeface="Arial (Body)"/>
                <a:ea typeface="+mn-ea"/>
                <a:cs typeface="+mn-cs"/>
              </a:rPr>
              <a:t> that the string read into </a:t>
            </a:r>
            <a:r>
              <a:rPr lang="en-US" sz="2400" kern="1200" dirty="0">
                <a:solidFill>
                  <a:srgbClr val="000000"/>
                </a:solidFill>
                <a:latin typeface="Consolas" panose="020B0609020204030204" pitchFamily="49" charset="0"/>
                <a:ea typeface="+mn-ea"/>
                <a:cs typeface="+mn-cs"/>
              </a:rPr>
              <a:t>word</a:t>
            </a:r>
            <a:r>
              <a:rPr lang="en-US" sz="2400" kern="1200" dirty="0">
                <a:solidFill>
                  <a:srgbClr val="000000"/>
                </a:solidFill>
                <a:latin typeface="Arial (Body)"/>
                <a:ea typeface="+mn-ea"/>
                <a:cs typeface="+mn-cs"/>
              </a:rPr>
              <a:t> </a:t>
            </a:r>
            <a:r>
              <a:rPr lang="en-US" sz="2400" b="1" kern="1200" dirty="0">
                <a:solidFill>
                  <a:srgbClr val="000000"/>
                </a:solidFill>
                <a:latin typeface="Arial (Body)"/>
                <a:ea typeface="+mn-ea"/>
                <a:cs typeface="+mn-cs"/>
              </a:rPr>
              <a:t>does not exceed the size of the built-in array</a:t>
            </a:r>
            <a:r>
              <a:rPr lang="en-US" sz="2400" kern="1200" dirty="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Applies </a:t>
            </a:r>
            <a:r>
              <a:rPr lang="en-US" sz="2400" b="1" kern="1200" dirty="0">
                <a:solidFill>
                  <a:srgbClr val="000000"/>
                </a:solidFill>
                <a:latin typeface="Arial (Body)"/>
                <a:ea typeface="+mn-ea"/>
                <a:cs typeface="+mn-cs"/>
              </a:rPr>
              <a:t>only</a:t>
            </a:r>
            <a:r>
              <a:rPr lang="en-US" sz="2400" kern="1200" dirty="0">
                <a:solidFill>
                  <a:srgbClr val="000000"/>
                </a:solidFill>
                <a:latin typeface="Arial (Body)"/>
                <a:ea typeface="+mn-ea"/>
                <a:cs typeface="+mn-cs"/>
              </a:rPr>
              <a:t> to the next value being input.</a:t>
            </a:r>
          </a:p>
        </p:txBody>
      </p:sp>
    </p:spTree>
    <p:extLst>
      <p:ext uri="{BB962C8B-B14F-4D97-AF65-F5344CB8AC3E}">
        <p14:creationId xmlns:p14="http://schemas.microsoft.com/office/powerpoint/2010/main" val="397982598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(9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01065"/>
          </a:xfrm>
        </p:spPr>
        <p:txBody>
          <a:bodyPr wrap="square" lIns="91425" tIns="91425" rIns="91425" bIns="91425">
            <a:spAutoFit/>
          </a:bodyPr>
          <a:lstStyle/>
          <a:p>
            <a:pPr marL="0" lvl="0" indent="0" fontAlgn="base">
              <a:spcAft>
                <a:spcPct val="0"/>
              </a:spcAft>
              <a:buNone/>
              <a:tabLst/>
              <a:defRPr/>
            </a:pPr>
            <a:r>
              <a:rPr lang="en-US" sz="1800" b="1" kern="1200" dirty="0">
                <a:solidFill>
                  <a:srgbClr val="000000"/>
                </a:solidFill>
                <a:latin typeface="Arial (Body)"/>
                <a:ea typeface="+mn-ea"/>
                <a:cs typeface="+mn-cs"/>
              </a:rPr>
              <a:t>Reading Lines of Text into Built-In Arrays of </a:t>
            </a:r>
            <a:r>
              <a:rPr lang="en-US" sz="1800" b="1" kern="1200" dirty="0">
                <a:solidFill>
                  <a:srgbClr val="000000"/>
                </a:solidFill>
                <a:latin typeface="Consolas" panose="020B0609020204030204" pitchFamily="49" charset="0"/>
                <a:ea typeface="+mn-ea"/>
                <a:cs typeface="+mn-cs"/>
              </a:rPr>
              <a:t>char</a:t>
            </a:r>
            <a:r>
              <a:rPr lang="en-US" sz="1800" b="1" kern="1200" dirty="0">
                <a:solidFill>
                  <a:srgbClr val="000000"/>
                </a:solidFill>
                <a:latin typeface="Arial (Body)"/>
                <a:ea typeface="+mn-ea"/>
                <a:cs typeface="+mn-cs"/>
              </a:rPr>
              <a:t> with </a:t>
            </a:r>
            <a:r>
              <a:rPr lang="en-US" sz="1800" b="1" kern="1200" dirty="0" smtClean="0">
                <a:solidFill>
                  <a:srgbClr val="000000"/>
                </a:solidFill>
                <a:latin typeface="Consolas" panose="020B0609020204030204" pitchFamily="49" charset="0"/>
                <a:ea typeface="+mn-ea"/>
                <a:cs typeface="+mn-cs"/>
              </a:rPr>
              <a:t>c</a:t>
            </a:r>
            <a:r>
              <a:rPr lang="en-US" sz="100" b="1" kern="1200" dirty="0" smtClean="0">
                <a:solidFill>
                  <a:srgbClr val="000000"/>
                </a:solidFill>
                <a:latin typeface="Consolas" panose="020B0609020204030204" pitchFamily="49" charset="0"/>
                <a:ea typeface="+mn-ea"/>
                <a:cs typeface="+mn-cs"/>
              </a:rPr>
              <a:t> </a:t>
            </a:r>
            <a:r>
              <a:rPr lang="en-US" sz="1800" b="1" kern="1200" dirty="0" smtClean="0">
                <a:solidFill>
                  <a:srgbClr val="000000"/>
                </a:solidFill>
                <a:latin typeface="Consolas" panose="020B0609020204030204" pitchFamily="49" charset="0"/>
                <a:ea typeface="+mn-ea"/>
                <a:cs typeface="+mn-cs"/>
              </a:rPr>
              <a:t>in.getline</a:t>
            </a:r>
            <a:endParaRPr lang="en-US" sz="1800" b="1" kern="1200" dirty="0">
              <a:solidFill>
                <a:srgbClr val="000000"/>
              </a:solidFill>
              <a:latin typeface="Consolas" panose="020B0609020204030204" pitchFamily="49" charset="0"/>
              <a:ea typeface="+mn-ea"/>
              <a:cs typeface="+mn-cs"/>
            </a:endParaRPr>
          </a:p>
          <a:p>
            <a:pPr marL="255651" lvl="0" indent="-255651" fontAlgn="base">
              <a:spcAft>
                <a:spcPct val="0"/>
              </a:spcAft>
              <a:buFont typeface="Arial" panose="020B0604020202020204" pitchFamily="34" charset="0"/>
              <a:buChar char="•"/>
              <a:tabLst/>
              <a:defRPr/>
            </a:pPr>
            <a:r>
              <a:rPr lang="en-US" sz="1800" kern="1200" dirty="0">
                <a:solidFill>
                  <a:srgbClr val="000000"/>
                </a:solidFill>
                <a:latin typeface="Arial (Body)"/>
                <a:ea typeface="+mn-ea"/>
                <a:cs typeface="+mn-cs"/>
              </a:rPr>
              <a:t>In some cases, it’s desirable to input an </a:t>
            </a:r>
            <a:r>
              <a:rPr lang="en-US" sz="1800" b="1" kern="1200" dirty="0">
                <a:solidFill>
                  <a:srgbClr val="000000"/>
                </a:solidFill>
                <a:latin typeface="Arial (Body)"/>
                <a:ea typeface="+mn-ea"/>
                <a:cs typeface="+mn-cs"/>
              </a:rPr>
              <a:t>entire line of text </a:t>
            </a:r>
            <a:r>
              <a:rPr lang="en-US" sz="1800" kern="1200" dirty="0">
                <a:solidFill>
                  <a:srgbClr val="000000"/>
                </a:solidFill>
                <a:latin typeface="Arial (Body)"/>
                <a:ea typeface="+mn-ea"/>
                <a:cs typeface="+mn-cs"/>
              </a:rPr>
              <a:t>into a built-in array of </a:t>
            </a:r>
            <a:r>
              <a:rPr lang="en-US" sz="1800" kern="1200" dirty="0">
                <a:solidFill>
                  <a:srgbClr val="000000"/>
                </a:solidFill>
                <a:latin typeface="Consolas" panose="020B0609020204030204" pitchFamily="49" charset="0"/>
                <a:ea typeface="+mn-ea"/>
                <a:cs typeface="+mn-cs"/>
              </a:rPr>
              <a:t>char</a:t>
            </a:r>
            <a:r>
              <a:rPr lang="en-US" sz="1800" kern="1200" dirty="0">
                <a:solidFill>
                  <a:srgbClr val="000000"/>
                </a:solidFill>
                <a:latin typeface="Arial (Body)"/>
                <a:ea typeface="+mn-ea"/>
                <a:cs typeface="+mn-cs"/>
              </a:rPr>
              <a:t>s.</a:t>
            </a:r>
          </a:p>
          <a:p>
            <a:pPr marL="255651" lvl="0" indent="-255651" fontAlgn="base">
              <a:spcAft>
                <a:spcPct val="0"/>
              </a:spcAft>
              <a:buFont typeface="Arial" panose="020B0604020202020204" pitchFamily="34" charset="0"/>
              <a:buChar char="•"/>
              <a:tabLst/>
              <a:defRPr/>
            </a:pPr>
            <a:r>
              <a:rPr lang="en-US" sz="1800" kern="1200" dirty="0">
                <a:solidFill>
                  <a:srgbClr val="000000"/>
                </a:solidFill>
                <a:latin typeface="Arial (Body)"/>
                <a:ea typeface="+mn-ea"/>
                <a:cs typeface="+mn-cs"/>
              </a:rPr>
              <a:t>For this purpose, the </a:t>
            </a:r>
            <a:r>
              <a:rPr lang="en-US" sz="1800" kern="1200" dirty="0">
                <a:solidFill>
                  <a:srgbClr val="000000"/>
                </a:solidFill>
                <a:latin typeface="Consolas" panose="020B0609020204030204" pitchFamily="49" charset="0"/>
                <a:ea typeface="+mn-ea"/>
                <a:cs typeface="+mn-cs"/>
              </a:rPr>
              <a:t>cin</a:t>
            </a:r>
            <a:r>
              <a:rPr lang="en-US" sz="1800" kern="1200" dirty="0">
                <a:solidFill>
                  <a:srgbClr val="000000"/>
                </a:solidFill>
                <a:latin typeface="Arial (Body)"/>
                <a:ea typeface="+mn-ea"/>
                <a:cs typeface="+mn-cs"/>
              </a:rPr>
              <a:t> object provides the member function </a:t>
            </a:r>
            <a:r>
              <a:rPr lang="en-US" sz="1800" b="1" kern="1200" dirty="0">
                <a:solidFill>
                  <a:srgbClr val="000000"/>
                </a:solidFill>
                <a:latin typeface="Consolas" panose="020B0609020204030204" pitchFamily="49" charset="0"/>
                <a:ea typeface="+mn-ea"/>
                <a:cs typeface="+mn-cs"/>
              </a:rPr>
              <a:t>getline</a:t>
            </a:r>
            <a:r>
              <a:rPr lang="en-US" sz="1800" kern="1200" dirty="0">
                <a:solidFill>
                  <a:srgbClr val="000000"/>
                </a:solidFill>
                <a:latin typeface="Arial (Body)"/>
                <a:ea typeface="+mn-ea"/>
                <a:cs typeface="+mn-cs"/>
              </a:rPr>
              <a:t>, which takes three arguments—a </a:t>
            </a:r>
            <a:r>
              <a:rPr lang="en-US" sz="1800" b="1" kern="1200" dirty="0">
                <a:solidFill>
                  <a:srgbClr val="000000"/>
                </a:solidFill>
                <a:latin typeface="Arial (Body)"/>
                <a:ea typeface="+mn-ea"/>
                <a:cs typeface="+mn-cs"/>
              </a:rPr>
              <a:t>built-in array of </a:t>
            </a:r>
            <a:r>
              <a:rPr lang="en-US" sz="1800" b="1" kern="1200" dirty="0">
                <a:solidFill>
                  <a:srgbClr val="000000"/>
                </a:solidFill>
                <a:latin typeface="Consolas" panose="020B0609020204030204" pitchFamily="49" charset="0"/>
                <a:ea typeface="+mn-ea"/>
                <a:cs typeface="+mn-cs"/>
              </a:rPr>
              <a:t>char</a:t>
            </a:r>
            <a:r>
              <a:rPr lang="en-US" sz="1800" b="1" kern="1200" dirty="0">
                <a:solidFill>
                  <a:srgbClr val="000000"/>
                </a:solidFill>
                <a:latin typeface="Arial (Body)"/>
                <a:ea typeface="+mn-ea"/>
                <a:cs typeface="+mn-cs"/>
              </a:rPr>
              <a:t>s </a:t>
            </a:r>
            <a:r>
              <a:rPr lang="en-US" sz="1800" kern="1200" dirty="0">
                <a:solidFill>
                  <a:srgbClr val="000000"/>
                </a:solidFill>
                <a:latin typeface="Arial (Body)"/>
                <a:ea typeface="+mn-ea"/>
                <a:cs typeface="+mn-cs"/>
              </a:rPr>
              <a:t>in which the line of text will be stored, a </a:t>
            </a:r>
            <a:r>
              <a:rPr lang="en-US" sz="1800" b="1" kern="1200" dirty="0">
                <a:solidFill>
                  <a:srgbClr val="000000"/>
                </a:solidFill>
                <a:latin typeface="Arial (Body)"/>
                <a:ea typeface="+mn-ea"/>
                <a:cs typeface="+mn-cs"/>
              </a:rPr>
              <a:t>length</a:t>
            </a:r>
            <a:r>
              <a:rPr lang="en-US" sz="1800" kern="1200" dirty="0">
                <a:solidFill>
                  <a:srgbClr val="000000"/>
                </a:solidFill>
                <a:latin typeface="Arial (Body)"/>
                <a:ea typeface="+mn-ea"/>
                <a:cs typeface="+mn-cs"/>
              </a:rPr>
              <a:t> and a </a:t>
            </a:r>
            <a:r>
              <a:rPr lang="en-US" sz="1800" b="1" kern="1200" dirty="0">
                <a:solidFill>
                  <a:srgbClr val="000000"/>
                </a:solidFill>
                <a:latin typeface="Arial (Body)"/>
                <a:ea typeface="+mn-ea"/>
                <a:cs typeface="+mn-cs"/>
              </a:rPr>
              <a:t>delimiter character</a:t>
            </a:r>
            <a:r>
              <a:rPr lang="en-US" sz="18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defRPr/>
            </a:pPr>
            <a:r>
              <a:rPr lang="en-US" sz="1800" kern="1200" dirty="0">
                <a:solidFill>
                  <a:srgbClr val="000000"/>
                </a:solidFill>
                <a:latin typeface="Arial (Body)"/>
                <a:ea typeface="+mn-ea"/>
                <a:cs typeface="+mn-cs"/>
              </a:rPr>
              <a:t>The function stops reading characters when the delimiter character </a:t>
            </a:r>
            <a:r>
              <a:rPr lang="en-US" sz="1800" kern="1200" dirty="0">
                <a:solidFill>
                  <a:srgbClr val="000000"/>
                </a:solidFill>
                <a:latin typeface="Consolas" panose="020B0609020204030204" pitchFamily="49" charset="0"/>
                <a:ea typeface="+mn-ea"/>
                <a:cs typeface="+mn-cs"/>
              </a:rPr>
              <a:t>'\n' </a:t>
            </a:r>
            <a:r>
              <a:rPr lang="en-US" sz="1800" kern="1200" dirty="0">
                <a:solidFill>
                  <a:srgbClr val="000000"/>
                </a:solidFill>
                <a:latin typeface="Arial (Body)"/>
                <a:ea typeface="+mn-ea"/>
                <a:cs typeface="+mn-cs"/>
              </a:rPr>
              <a:t>is encountered, when the </a:t>
            </a:r>
            <a:r>
              <a:rPr lang="en-US" sz="1800" b="1" kern="1200" dirty="0">
                <a:solidFill>
                  <a:srgbClr val="000000"/>
                </a:solidFill>
                <a:latin typeface="Arial (Body)"/>
                <a:ea typeface="+mn-ea"/>
                <a:cs typeface="+mn-cs"/>
              </a:rPr>
              <a:t>end-of-file indicator</a:t>
            </a:r>
            <a:r>
              <a:rPr lang="en-US" sz="1800" kern="1200" dirty="0">
                <a:solidFill>
                  <a:srgbClr val="000000"/>
                </a:solidFill>
                <a:latin typeface="Arial (Body)"/>
                <a:ea typeface="+mn-ea"/>
                <a:cs typeface="+mn-cs"/>
              </a:rPr>
              <a:t> is entered or when the number of characters read so far is one less than the length specified in the second argument.</a:t>
            </a:r>
          </a:p>
          <a:p>
            <a:pPr marL="255651" lvl="0" indent="-255651" fontAlgn="base">
              <a:spcAft>
                <a:spcPct val="0"/>
              </a:spcAft>
              <a:buFont typeface="Arial" panose="020B0604020202020204" pitchFamily="34" charset="0"/>
              <a:buChar char="•"/>
              <a:tabLst/>
              <a:defRPr/>
            </a:pPr>
            <a:r>
              <a:rPr lang="en-US" sz="1800" kern="1200" dirty="0">
                <a:solidFill>
                  <a:srgbClr val="000000"/>
                </a:solidFill>
                <a:latin typeface="Arial (Body)"/>
                <a:ea typeface="+mn-ea"/>
                <a:cs typeface="+mn-cs"/>
              </a:rPr>
              <a:t>The third argument to </a:t>
            </a:r>
            <a:r>
              <a:rPr lang="en-US" sz="18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1800" kern="1200" dirty="0" smtClean="0">
                <a:solidFill>
                  <a:srgbClr val="000000"/>
                </a:solidFill>
                <a:latin typeface="Consolas" panose="020B0609020204030204" pitchFamily="49" charset="0"/>
                <a:ea typeface="+mn-ea"/>
                <a:cs typeface="+mn-cs"/>
              </a:rPr>
              <a:t>in.getline</a:t>
            </a:r>
            <a:r>
              <a:rPr lang="en-US" sz="1800" kern="1200" dirty="0" smtClean="0">
                <a:solidFill>
                  <a:srgbClr val="000000"/>
                </a:solidFill>
                <a:latin typeface="Arial (Body)"/>
                <a:ea typeface="+mn-ea"/>
                <a:cs typeface="+mn-cs"/>
              </a:rPr>
              <a:t> </a:t>
            </a:r>
            <a:r>
              <a:rPr lang="en-US" sz="1800" kern="1200" dirty="0">
                <a:solidFill>
                  <a:srgbClr val="000000"/>
                </a:solidFill>
                <a:latin typeface="Arial (Body)"/>
                <a:ea typeface="+mn-ea"/>
                <a:cs typeface="+mn-cs"/>
              </a:rPr>
              <a:t>has </a:t>
            </a:r>
            <a:r>
              <a:rPr lang="en-US" sz="1800" kern="1200" dirty="0">
                <a:solidFill>
                  <a:srgbClr val="000000"/>
                </a:solidFill>
                <a:latin typeface="Consolas" panose="020B0609020204030204" pitchFamily="49" charset="0"/>
                <a:ea typeface="+mn-ea"/>
                <a:cs typeface="+mn-cs"/>
              </a:rPr>
              <a:t>'\n'</a:t>
            </a:r>
            <a:r>
              <a:rPr lang="en-US" sz="1800" kern="1200" dirty="0">
                <a:solidFill>
                  <a:srgbClr val="000000"/>
                </a:solidFill>
                <a:latin typeface="Arial (Body)"/>
                <a:ea typeface="+mn-ea"/>
                <a:cs typeface="+mn-cs"/>
              </a:rPr>
              <a:t> as a default value.</a:t>
            </a:r>
          </a:p>
        </p:txBody>
      </p:sp>
    </p:spTree>
    <p:extLst>
      <p:ext uri="{BB962C8B-B14F-4D97-AF65-F5344CB8AC3E}">
        <p14:creationId xmlns:p14="http://schemas.microsoft.com/office/powerpoint/2010/main" val="170687913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(10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824367"/>
          </a:xfrm>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Displaying C Strings</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A built-in array of </a:t>
            </a:r>
            <a:r>
              <a:rPr lang="en-US" sz="2400" kern="1200" dirty="0">
                <a:solidFill>
                  <a:srgbClr val="000000"/>
                </a:solidFill>
                <a:latin typeface="Consolas" panose="020B0609020204030204" pitchFamily="49" charset="0"/>
                <a:ea typeface="+mn-ea"/>
                <a:cs typeface="+mn-cs"/>
              </a:rPr>
              <a:t>char</a:t>
            </a:r>
            <a:r>
              <a:rPr lang="en-US" sz="2400" kern="1200" dirty="0">
                <a:solidFill>
                  <a:srgbClr val="000000"/>
                </a:solidFill>
                <a:latin typeface="Arial (Body)"/>
                <a:ea typeface="+mn-ea"/>
                <a:cs typeface="+mn-cs"/>
              </a:rPr>
              <a:t>s representing a null-terminated string can be output with </a:t>
            </a: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out</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and </a:t>
            </a:r>
            <a:r>
              <a:rPr lang="en-US" sz="2400" kern="1200" dirty="0">
                <a:solidFill>
                  <a:srgbClr val="000000"/>
                </a:solidFill>
                <a:latin typeface="Consolas" panose="020B0609020204030204" pitchFamily="49" charset="0"/>
                <a:ea typeface="+mn-ea"/>
                <a:cs typeface="+mn-cs"/>
              </a:rPr>
              <a:t>&lt;&lt;</a:t>
            </a:r>
            <a:r>
              <a:rPr 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The characters are output until a </a:t>
            </a:r>
            <a:r>
              <a:rPr lang="en-US" sz="2400" b="1" kern="1200" dirty="0">
                <a:solidFill>
                  <a:srgbClr val="000000"/>
                </a:solidFill>
                <a:latin typeface="Arial (Body)"/>
                <a:ea typeface="+mn-ea"/>
                <a:cs typeface="+mn-cs"/>
              </a:rPr>
              <a:t>terminating null character</a:t>
            </a:r>
            <a:r>
              <a:rPr lang="en-US" sz="2400" kern="1200" dirty="0">
                <a:solidFill>
                  <a:srgbClr val="000000"/>
                </a:solidFill>
                <a:latin typeface="Arial (Body)"/>
                <a:ea typeface="+mn-ea"/>
                <a:cs typeface="+mn-cs"/>
              </a:rPr>
              <a:t> is encountered; the null character is </a:t>
            </a:r>
            <a:r>
              <a:rPr lang="en-US" sz="2400" b="1" kern="1200" dirty="0">
                <a:solidFill>
                  <a:srgbClr val="000000"/>
                </a:solidFill>
                <a:latin typeface="Arial (Body)"/>
                <a:ea typeface="+mn-ea"/>
                <a:cs typeface="+mn-cs"/>
              </a:rPr>
              <a:t>not</a:t>
            </a:r>
            <a:r>
              <a:rPr lang="en-US" sz="2400" kern="1200" dirty="0">
                <a:solidFill>
                  <a:srgbClr val="000000"/>
                </a:solidFill>
                <a:latin typeface="Arial (Body)"/>
                <a:ea typeface="+mn-ea"/>
                <a:cs typeface="+mn-cs"/>
              </a:rPr>
              <a:t> displayed.</a:t>
            </a:r>
          </a:p>
          <a:p>
            <a:pPr marL="255651" lvl="0" indent="-255651" fontAlgn="base">
              <a:spcAft>
                <a:spcPct val="0"/>
              </a:spcAft>
              <a:buFont typeface="Arial" panose="020B0604020202020204" pitchFamily="34" charset="0"/>
              <a:buChar char="•"/>
              <a:tabLst/>
              <a:defRPr/>
            </a:pP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in </a:t>
            </a:r>
            <a:r>
              <a:rPr lang="en-US" sz="2400" kern="1200" dirty="0">
                <a:solidFill>
                  <a:srgbClr val="000000"/>
                </a:solidFill>
                <a:latin typeface="Arial (Body)"/>
                <a:ea typeface="+mn-ea"/>
                <a:cs typeface="+mn-cs"/>
              </a:rPr>
              <a:t>and </a:t>
            </a: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out</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assume that built-in arrays of </a:t>
            </a:r>
            <a:r>
              <a:rPr lang="en-US" sz="2400" kern="1200" dirty="0">
                <a:solidFill>
                  <a:srgbClr val="000000"/>
                </a:solidFill>
                <a:latin typeface="Consolas" panose="020B0609020204030204" pitchFamily="49" charset="0"/>
                <a:ea typeface="+mn-ea"/>
                <a:cs typeface="+mn-cs"/>
              </a:rPr>
              <a:t>char</a:t>
            </a:r>
            <a:r>
              <a:rPr lang="en-US" sz="2400" kern="1200" dirty="0">
                <a:solidFill>
                  <a:srgbClr val="000000"/>
                </a:solidFill>
                <a:latin typeface="Arial (Body)"/>
                <a:ea typeface="+mn-ea"/>
                <a:cs typeface="+mn-cs"/>
              </a:rPr>
              <a:t>s should be processed as strings terminated by null characters; </a:t>
            </a: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in</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and </a:t>
            </a: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out</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do not provide similar input and output processing capabilities for other built-in array types.</a:t>
            </a:r>
          </a:p>
        </p:txBody>
      </p:sp>
    </p:spTree>
    <p:extLst>
      <p:ext uri="{BB962C8B-B14F-4D97-AF65-F5344CB8AC3E}">
        <p14:creationId xmlns:p14="http://schemas.microsoft.com/office/powerpoint/2010/main" val="245362753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8.10 Pointer-Based Strings </a:t>
            </a:r>
            <a:r>
              <a:rPr lang="en-US" sz="2000" b="0" kern="1200" dirty="0" smtClean="0">
                <a:latin typeface="Times New Roman" panose="02020603050405020304" pitchFamily="18" charset="0"/>
                <a:ea typeface="+mj-ea"/>
                <a:cs typeface="+mj-cs"/>
              </a:rPr>
              <a:t>(11 of 11)</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824367"/>
          </a:xfrm>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Displaying C Strings</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A built-in array of </a:t>
            </a:r>
            <a:r>
              <a:rPr lang="en-US" sz="2400" kern="1200" dirty="0">
                <a:solidFill>
                  <a:srgbClr val="000000"/>
                </a:solidFill>
                <a:latin typeface="Consolas" panose="020B0609020204030204" pitchFamily="49" charset="0"/>
                <a:ea typeface="+mn-ea"/>
                <a:cs typeface="+mn-cs"/>
              </a:rPr>
              <a:t>char</a:t>
            </a:r>
            <a:r>
              <a:rPr lang="en-US" sz="2400" kern="1200" dirty="0">
                <a:solidFill>
                  <a:srgbClr val="000000"/>
                </a:solidFill>
                <a:latin typeface="Arial (Body)"/>
                <a:ea typeface="+mn-ea"/>
                <a:cs typeface="+mn-cs"/>
              </a:rPr>
              <a:t>s representing a null-terminated string can be output with </a:t>
            </a: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out</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and </a:t>
            </a:r>
            <a:r>
              <a:rPr lang="en-US" sz="2400" kern="1200" dirty="0">
                <a:solidFill>
                  <a:srgbClr val="000000"/>
                </a:solidFill>
                <a:latin typeface="Consolas" panose="020B0609020204030204" pitchFamily="49" charset="0"/>
                <a:ea typeface="+mn-ea"/>
                <a:cs typeface="+mn-cs"/>
              </a:rPr>
              <a:t>&lt;&lt;</a:t>
            </a:r>
            <a:r>
              <a:rPr 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The characters are output until a </a:t>
            </a:r>
            <a:r>
              <a:rPr lang="en-US" sz="2400" b="1" kern="1200" dirty="0">
                <a:solidFill>
                  <a:srgbClr val="000000"/>
                </a:solidFill>
                <a:latin typeface="Arial (Body)"/>
                <a:ea typeface="+mn-ea"/>
                <a:cs typeface="+mn-cs"/>
              </a:rPr>
              <a:t>terminating null character</a:t>
            </a:r>
            <a:r>
              <a:rPr lang="en-US" sz="2400" kern="1200" dirty="0">
                <a:solidFill>
                  <a:srgbClr val="000000"/>
                </a:solidFill>
                <a:latin typeface="Arial (Body)"/>
                <a:ea typeface="+mn-ea"/>
                <a:cs typeface="+mn-cs"/>
              </a:rPr>
              <a:t> is encountered; the null character is </a:t>
            </a:r>
            <a:r>
              <a:rPr lang="en-US" sz="2400" b="1" kern="1200" dirty="0">
                <a:solidFill>
                  <a:srgbClr val="000000"/>
                </a:solidFill>
                <a:latin typeface="Arial (Body)"/>
                <a:ea typeface="+mn-ea"/>
                <a:cs typeface="+mn-cs"/>
              </a:rPr>
              <a:t>not </a:t>
            </a:r>
            <a:r>
              <a:rPr lang="en-US" sz="2400" kern="1200" dirty="0">
                <a:solidFill>
                  <a:srgbClr val="000000"/>
                </a:solidFill>
                <a:latin typeface="Arial (Body)"/>
                <a:ea typeface="+mn-ea"/>
                <a:cs typeface="+mn-cs"/>
              </a:rPr>
              <a:t>displayed</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in </a:t>
            </a:r>
            <a:r>
              <a:rPr lang="en-US" sz="2400" kern="1200" dirty="0">
                <a:solidFill>
                  <a:srgbClr val="000000"/>
                </a:solidFill>
                <a:latin typeface="Arial (Body)"/>
                <a:ea typeface="+mn-ea"/>
                <a:cs typeface="+mn-cs"/>
              </a:rPr>
              <a:t>and </a:t>
            </a: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out</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assume that built-in arrays of </a:t>
            </a:r>
            <a:r>
              <a:rPr lang="en-US" sz="2400" kern="1200" dirty="0">
                <a:solidFill>
                  <a:srgbClr val="000000"/>
                </a:solidFill>
                <a:latin typeface="Consolas" panose="020B0609020204030204" pitchFamily="49" charset="0"/>
                <a:ea typeface="+mn-ea"/>
                <a:cs typeface="+mn-cs"/>
              </a:rPr>
              <a:t>char</a:t>
            </a:r>
            <a:r>
              <a:rPr lang="en-US" sz="2400" kern="1200" dirty="0">
                <a:solidFill>
                  <a:srgbClr val="000000"/>
                </a:solidFill>
                <a:latin typeface="Arial (Body)"/>
                <a:ea typeface="+mn-ea"/>
                <a:cs typeface="+mn-cs"/>
              </a:rPr>
              <a:t>s should be processed as strings terminated by null characters; </a:t>
            </a: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in</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and </a:t>
            </a:r>
            <a:r>
              <a:rPr lang="en-US" sz="2400" kern="1200" dirty="0" smtClean="0">
                <a:solidFill>
                  <a:srgbClr val="000000"/>
                </a:solidFill>
                <a:latin typeface="Consolas" panose="020B0609020204030204" pitchFamily="49" charset="0"/>
                <a:ea typeface="+mn-ea"/>
                <a:cs typeface="+mn-cs"/>
              </a:rPr>
              <a:t>c</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out</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do not provide similar input and output processing capabilities for other built-in array types.</a:t>
            </a:r>
          </a:p>
        </p:txBody>
      </p:sp>
    </p:spTree>
    <p:extLst>
      <p:ext uri="{BB962C8B-B14F-4D97-AF65-F5344CB8AC3E}">
        <p14:creationId xmlns:p14="http://schemas.microsoft.com/office/powerpoint/2010/main" val="190716772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8.11 Note about Smart Pointers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Later in the book, we introduce dynamic memory management with pointers, which allows you at execution time to create and destroy objects as </a:t>
            </a:r>
            <a:r>
              <a:rPr lang="en-US" sz="2400" kern="1200" dirty="0" smtClean="0">
                <a:solidFill>
                  <a:srgbClr val="000000"/>
                </a:solidFill>
                <a:latin typeface="Arial (Body)"/>
                <a:ea typeface="+mn-ea"/>
                <a:cs typeface="+mn-cs"/>
              </a:rPr>
              <a:t>needed.</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Improperly managing this process is a source of subtle </a:t>
            </a:r>
            <a:r>
              <a:rPr lang="en-US" sz="2400" kern="1200" dirty="0" smtClean="0">
                <a:solidFill>
                  <a:srgbClr val="000000"/>
                </a:solidFill>
                <a:latin typeface="Arial (Body)"/>
                <a:ea typeface="+mn-ea"/>
                <a:cs typeface="+mn-cs"/>
              </a:rPr>
              <a:t>errors.</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We’ll discuss “smart pointers,” which help you avoid dynamic memory management errors by providing additional functionality beyond that of built-in </a:t>
            </a:r>
            <a:r>
              <a:rPr lang="en-US" sz="2400" kern="1200" dirty="0" smtClean="0">
                <a:solidFill>
                  <a:srgbClr val="000000"/>
                </a:solidFill>
                <a:latin typeface="Arial (Body)"/>
                <a:ea typeface="+mn-ea"/>
                <a:cs typeface="+mn-cs"/>
              </a:rPr>
              <a:t>pointers.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09105368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8.2.1 </a:t>
            </a:r>
            <a:r>
              <a:rPr lang="en-US" dirty="0" smtClean="0">
                <a:solidFill>
                  <a:schemeClr val="tx2"/>
                </a:solidFill>
                <a:latin typeface="Times New Roman" panose="02020603050405020304" pitchFamily="18" charset="0"/>
                <a:cs typeface="Times New Roman" panose="02020603050405020304" pitchFamily="18" charset="0"/>
              </a:rPr>
              <a:t>Delcaring </a:t>
            </a:r>
            <a:r>
              <a:rPr lang="en-US" dirty="0">
                <a:solidFill>
                  <a:schemeClr val="tx2"/>
                </a:solidFill>
                <a:latin typeface="Times New Roman" panose="02020603050405020304" pitchFamily="18" charset="0"/>
                <a:cs typeface="Times New Roman" panose="02020603050405020304" pitchFamily="18" charset="0"/>
              </a:rPr>
              <a:t>Pointers</a:t>
            </a:r>
          </a:p>
        </p:txBody>
      </p:sp>
      <p:sp>
        <p:nvSpPr>
          <p:cNvPr id="3" name="Text Placeholder 2"/>
          <p:cNvSpPr>
            <a:spLocks noGrp="1"/>
          </p:cNvSpPr>
          <p:nvPr>
            <p:ph type="body" idx="1"/>
          </p:nvPr>
        </p:nvSpPr>
        <p:spPr>
          <a:xfrm>
            <a:off x="457200" y="1402081"/>
            <a:ext cx="8229600" cy="385746"/>
          </a:xfrm>
        </p:spPr>
        <p:txBody>
          <a:bodyPr/>
          <a:lstStyle/>
          <a:p>
            <a:pPr eaLnBrk="1" hangingPunct="1">
              <a:defRPr/>
            </a:pPr>
            <a:r>
              <a:rPr lang="en-US" sz="2000" dirty="0">
                <a:solidFill>
                  <a:srgbClr val="000000"/>
                </a:solidFill>
                <a:latin typeface="+mn-lt"/>
              </a:rPr>
              <a:t>The </a:t>
            </a:r>
            <a:r>
              <a:rPr lang="en-US" sz="2000" dirty="0" smtClean="0">
                <a:solidFill>
                  <a:srgbClr val="000000"/>
                </a:solidFill>
                <a:latin typeface="+mn-lt"/>
              </a:rPr>
              <a:t>declaration</a:t>
            </a:r>
            <a:endParaRPr lang="en-US" sz="2000" dirty="0">
              <a:solidFill>
                <a:srgbClr val="000000"/>
              </a:solidFill>
              <a:latin typeface="+mn-lt"/>
            </a:endParaRPr>
          </a:p>
        </p:txBody>
      </p:sp>
      <p:sp>
        <p:nvSpPr>
          <p:cNvPr id="4" name="Text Placeholder 3"/>
          <p:cNvSpPr>
            <a:spLocks noGrp="1"/>
          </p:cNvSpPr>
          <p:nvPr>
            <p:ph type="body" idx="2"/>
          </p:nvPr>
        </p:nvSpPr>
        <p:spPr>
          <a:xfrm>
            <a:off x="457200" y="1848931"/>
            <a:ext cx="8229600" cy="4442537"/>
          </a:xfrm>
        </p:spPr>
        <p:txBody>
          <a:bodyPr/>
          <a:lstStyle/>
          <a:p>
            <a:pPr marL="396875" indent="0">
              <a:lnSpc>
                <a:spcPct val="90000"/>
              </a:lnSpc>
              <a:buNone/>
              <a:defRPr/>
            </a:pPr>
            <a:r>
              <a:rPr lang="en-US" sz="2000" dirty="0">
                <a:latin typeface="Consolas" panose="020B0609020204030204" pitchFamily="49" charset="0"/>
              </a:rPr>
              <a:t>int</a:t>
            </a:r>
            <a:r>
              <a:rPr lang="en-US" sz="2000" dirty="0">
                <a:solidFill>
                  <a:srgbClr val="000000"/>
                </a:solidFill>
                <a:latin typeface="Consolas" panose="020B0609020204030204" pitchFamily="49" charset="0"/>
              </a:rPr>
              <a:t>* countPtr, count</a:t>
            </a:r>
            <a:r>
              <a:rPr lang="en-US" sz="2000" dirty="0" smtClean="0">
                <a:solidFill>
                  <a:srgbClr val="000000"/>
                </a:solidFill>
                <a:latin typeface="Consolas" panose="020B0609020204030204" pitchFamily="49" charset="0"/>
              </a:rPr>
              <a:t>;</a:t>
            </a:r>
            <a:r>
              <a:rPr lang="en-US" sz="2000" dirty="0">
                <a:solidFill>
                  <a:srgbClr val="000000"/>
                </a:solidFill>
                <a:latin typeface="+mn-lt"/>
              </a:rPr>
              <a:t>	</a:t>
            </a:r>
            <a:endParaRPr lang="en-US" sz="2000" dirty="0" smtClean="0">
              <a:solidFill>
                <a:srgbClr val="000000"/>
              </a:solidFill>
              <a:latin typeface="+mn-lt"/>
            </a:endParaRPr>
          </a:p>
          <a:p>
            <a:pPr marL="396875" indent="0" eaLnBrk="1" hangingPunct="1">
              <a:lnSpc>
                <a:spcPct val="90000"/>
              </a:lnSpc>
              <a:buFont typeface="Wingdings 3" panose="05040102010807070707" pitchFamily="18" charset="2"/>
              <a:buNone/>
              <a:defRPr/>
            </a:pPr>
            <a:r>
              <a:rPr lang="en-US" sz="2000" dirty="0" smtClean="0">
                <a:solidFill>
                  <a:srgbClr val="000000"/>
                </a:solidFill>
                <a:latin typeface="+mn-lt"/>
              </a:rPr>
              <a:t>declares </a:t>
            </a:r>
            <a:r>
              <a:rPr lang="en-US" sz="2000" dirty="0">
                <a:solidFill>
                  <a:srgbClr val="000000"/>
                </a:solidFill>
                <a:latin typeface="+mn-lt"/>
              </a:rPr>
              <a:t>the variable </a:t>
            </a:r>
            <a:r>
              <a:rPr lang="en-US" sz="2000" dirty="0" smtClean="0">
                <a:solidFill>
                  <a:srgbClr val="000000"/>
                </a:solidFill>
                <a:latin typeface="Consolas" panose="020B0609020204030204" pitchFamily="49" charset="0"/>
              </a:rPr>
              <a:t>count</a:t>
            </a:r>
            <a:r>
              <a:rPr lang="en-US" sz="1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Ptr</a:t>
            </a:r>
            <a:r>
              <a:rPr lang="en-US" sz="2000" dirty="0" smtClean="0">
                <a:solidFill>
                  <a:srgbClr val="000000"/>
                </a:solidFill>
                <a:latin typeface="+mn-lt"/>
              </a:rPr>
              <a:t> </a:t>
            </a:r>
            <a:r>
              <a:rPr lang="en-US" sz="2000" dirty="0">
                <a:solidFill>
                  <a:srgbClr val="000000"/>
                </a:solidFill>
                <a:latin typeface="+mn-lt"/>
              </a:rPr>
              <a:t>to be of type </a:t>
            </a:r>
            <a:r>
              <a:rPr lang="en-US" sz="2000" dirty="0">
                <a:solidFill>
                  <a:srgbClr val="000000"/>
                </a:solidFill>
                <a:latin typeface="Consolas" panose="020B0609020204030204" pitchFamily="49" charset="0"/>
              </a:rPr>
              <a:t>int*</a:t>
            </a:r>
            <a:r>
              <a:rPr lang="en-US" sz="2000" dirty="0">
                <a:solidFill>
                  <a:srgbClr val="000000"/>
                </a:solidFill>
                <a:latin typeface="+mn-lt"/>
              </a:rPr>
              <a:t> (i.e., a pointer to an </a:t>
            </a:r>
            <a:r>
              <a:rPr lang="en-US" sz="2000" dirty="0">
                <a:solidFill>
                  <a:srgbClr val="000000"/>
                </a:solidFill>
                <a:latin typeface="Consolas" panose="020B0609020204030204" pitchFamily="49" charset="0"/>
              </a:rPr>
              <a:t>int</a:t>
            </a:r>
            <a:r>
              <a:rPr lang="en-US" sz="2000" dirty="0">
                <a:solidFill>
                  <a:srgbClr val="000000"/>
                </a:solidFill>
                <a:latin typeface="+mn-lt"/>
              </a:rPr>
              <a:t> value) and is read (right to left), “</a:t>
            </a:r>
            <a:r>
              <a:rPr lang="en-US" sz="2000" dirty="0">
                <a:solidFill>
                  <a:srgbClr val="000000"/>
                </a:solidFill>
                <a:latin typeface="Consolas" panose="020B0609020204030204" pitchFamily="49" charset="0"/>
              </a:rPr>
              <a:t>countPtr</a:t>
            </a:r>
            <a:r>
              <a:rPr lang="en-US" sz="2000" dirty="0">
                <a:solidFill>
                  <a:srgbClr val="000000"/>
                </a:solidFill>
                <a:latin typeface="+mn-lt"/>
              </a:rPr>
              <a:t> is a pointer to </a:t>
            </a:r>
            <a:r>
              <a:rPr lang="en-US" sz="2000" dirty="0">
                <a:solidFill>
                  <a:srgbClr val="000000"/>
                </a:solidFill>
                <a:latin typeface="Consolas" panose="020B0609020204030204" pitchFamily="49" charset="0"/>
              </a:rPr>
              <a:t>int</a:t>
            </a:r>
            <a:r>
              <a:rPr lang="en-US" sz="2000" dirty="0">
                <a:solidFill>
                  <a:srgbClr val="000000"/>
                </a:solidFill>
                <a:latin typeface="+mn-lt"/>
              </a:rPr>
              <a:t>.”</a:t>
            </a:r>
          </a:p>
          <a:p>
            <a:pPr lvl="1" eaLnBrk="1" hangingPunct="1">
              <a:defRPr/>
            </a:pPr>
            <a:r>
              <a:rPr lang="en-US" sz="2000" dirty="0">
                <a:solidFill>
                  <a:srgbClr val="000000"/>
                </a:solidFill>
                <a:latin typeface="+mn-lt"/>
              </a:rPr>
              <a:t>Variable count in the preceding declaration is declared to be an </a:t>
            </a:r>
            <a:r>
              <a:rPr lang="en-US" sz="2000" dirty="0">
                <a:solidFill>
                  <a:srgbClr val="000000"/>
                </a:solidFill>
                <a:latin typeface="Consolas" panose="020B0609020204030204" pitchFamily="49" charset="0"/>
              </a:rPr>
              <a:t>int</a:t>
            </a:r>
            <a:r>
              <a:rPr lang="en-US" sz="2000" dirty="0">
                <a:solidFill>
                  <a:srgbClr val="000000"/>
                </a:solidFill>
                <a:latin typeface="+mn-lt"/>
              </a:rPr>
              <a:t>, not a pointer to an </a:t>
            </a:r>
            <a:r>
              <a:rPr lang="en-US" sz="2000" dirty="0">
                <a:solidFill>
                  <a:srgbClr val="000000"/>
                </a:solidFill>
                <a:latin typeface="Consolas" panose="020B0609020204030204" pitchFamily="49" charset="0"/>
              </a:rPr>
              <a:t>int</a:t>
            </a:r>
            <a:r>
              <a:rPr lang="en-US" sz="2000" dirty="0">
                <a:solidFill>
                  <a:srgbClr val="000000"/>
                </a:solidFill>
                <a:latin typeface="+mn-lt"/>
              </a:rPr>
              <a:t>.</a:t>
            </a:r>
          </a:p>
          <a:p>
            <a:pPr lvl="1" eaLnBrk="1" hangingPunct="1">
              <a:defRPr/>
            </a:pPr>
            <a:r>
              <a:rPr lang="en-US" sz="2000" dirty="0">
                <a:solidFill>
                  <a:srgbClr val="000000"/>
                </a:solidFill>
                <a:latin typeface="+mn-lt"/>
              </a:rPr>
              <a:t>The </a:t>
            </a:r>
            <a:r>
              <a:rPr lang="en-US" sz="2000" dirty="0">
                <a:solidFill>
                  <a:srgbClr val="000000"/>
                </a:solidFill>
                <a:latin typeface="Consolas" panose="020B0609020204030204" pitchFamily="49" charset="0"/>
              </a:rPr>
              <a:t>*</a:t>
            </a:r>
            <a:r>
              <a:rPr lang="en-US" sz="2000" dirty="0">
                <a:solidFill>
                  <a:srgbClr val="000000"/>
                </a:solidFill>
                <a:latin typeface="+mn-lt"/>
              </a:rPr>
              <a:t> in the declaration applies only to </a:t>
            </a:r>
            <a:r>
              <a:rPr lang="en-US" sz="2000" dirty="0">
                <a:solidFill>
                  <a:srgbClr val="000000"/>
                </a:solidFill>
                <a:latin typeface="Consolas" panose="020B0609020204030204" pitchFamily="49" charset="0"/>
              </a:rPr>
              <a:t>countPtr</a:t>
            </a:r>
            <a:r>
              <a:rPr lang="en-US" sz="2000" dirty="0">
                <a:solidFill>
                  <a:srgbClr val="000000"/>
                </a:solidFill>
                <a:latin typeface="+mn-lt"/>
              </a:rPr>
              <a:t>.</a:t>
            </a:r>
          </a:p>
          <a:p>
            <a:pPr lvl="1" eaLnBrk="1" hangingPunct="1">
              <a:defRPr/>
            </a:pPr>
            <a:r>
              <a:rPr lang="en-US" sz="2000" dirty="0">
                <a:solidFill>
                  <a:srgbClr val="000000"/>
                </a:solidFill>
                <a:latin typeface="+mn-lt"/>
              </a:rPr>
              <a:t>Each variable being declared as a pointer must be preceded by an asterisk (</a:t>
            </a:r>
            <a:r>
              <a:rPr lang="en-US" sz="2000" dirty="0">
                <a:solidFill>
                  <a:srgbClr val="000000"/>
                </a:solidFill>
                <a:latin typeface="Consolas" panose="020B0609020204030204" pitchFamily="49" charset="0"/>
              </a:rPr>
              <a:t>*</a:t>
            </a:r>
            <a:r>
              <a:rPr lang="en-US" sz="2000" dirty="0">
                <a:solidFill>
                  <a:srgbClr val="000000"/>
                </a:solidFill>
                <a:latin typeface="+mn-lt"/>
              </a:rPr>
              <a:t>).</a:t>
            </a:r>
          </a:p>
          <a:p>
            <a:pPr eaLnBrk="1" hangingPunct="1">
              <a:defRPr/>
            </a:pPr>
            <a:r>
              <a:rPr lang="en-US" sz="2000" dirty="0">
                <a:solidFill>
                  <a:srgbClr val="000000"/>
                </a:solidFill>
                <a:latin typeface="+mn-lt"/>
              </a:rPr>
              <a:t>When </a:t>
            </a:r>
            <a:r>
              <a:rPr lang="en-US" sz="2000" dirty="0">
                <a:solidFill>
                  <a:srgbClr val="000000"/>
                </a:solidFill>
                <a:latin typeface="Consolas" panose="020B0609020204030204" pitchFamily="49" charset="0"/>
              </a:rPr>
              <a:t>* </a:t>
            </a:r>
            <a:r>
              <a:rPr lang="en-US" sz="2000" dirty="0">
                <a:solidFill>
                  <a:srgbClr val="000000"/>
                </a:solidFill>
                <a:latin typeface="+mn-lt"/>
              </a:rPr>
              <a:t>appears in a declaration, it is </a:t>
            </a:r>
            <a:r>
              <a:rPr lang="en-US" sz="2000" b="1" dirty="0">
                <a:solidFill>
                  <a:srgbClr val="000000"/>
                </a:solidFill>
                <a:latin typeface="+mn-lt"/>
              </a:rPr>
              <a:t>not</a:t>
            </a:r>
            <a:r>
              <a:rPr lang="en-US" sz="2000" dirty="0">
                <a:solidFill>
                  <a:srgbClr val="000000"/>
                </a:solidFill>
                <a:latin typeface="+mn-lt"/>
              </a:rPr>
              <a:t> an operator—it indicates that the variable being declared is a pointer.</a:t>
            </a:r>
          </a:p>
          <a:p>
            <a:pPr eaLnBrk="1" hangingPunct="1">
              <a:defRPr/>
            </a:pPr>
            <a:r>
              <a:rPr lang="en-US" sz="2000" dirty="0">
                <a:solidFill>
                  <a:srgbClr val="000000"/>
                </a:solidFill>
                <a:latin typeface="+mn-lt"/>
              </a:rPr>
              <a:t>Pointers can be declared to point to objects of </a:t>
            </a:r>
            <a:r>
              <a:rPr lang="en-US" sz="2000" b="1" dirty="0">
                <a:solidFill>
                  <a:srgbClr val="000000"/>
                </a:solidFill>
                <a:latin typeface="+mn-lt"/>
              </a:rPr>
              <a:t>any</a:t>
            </a:r>
            <a:r>
              <a:rPr lang="en-US" sz="2000" dirty="0">
                <a:solidFill>
                  <a:srgbClr val="000000"/>
                </a:solidFill>
                <a:latin typeface="+mn-lt"/>
              </a:rPr>
              <a:t> type.</a:t>
            </a:r>
          </a:p>
        </p:txBody>
      </p:sp>
    </p:spTree>
    <p:extLst>
      <p:ext uri="{BB962C8B-B14F-4D97-AF65-F5344CB8AC3E}">
        <p14:creationId xmlns:p14="http://schemas.microsoft.com/office/powerpoint/2010/main" val="322135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8.1</a:t>
            </a:r>
          </a:p>
        </p:txBody>
      </p:sp>
      <p:sp>
        <p:nvSpPr>
          <p:cNvPr id="3" name="Text Placeholder 2"/>
          <p:cNvSpPr>
            <a:spLocks noGrp="1"/>
          </p:cNvSpPr>
          <p:nvPr>
            <p:ph type="body" idx="1"/>
          </p:nvPr>
        </p:nvSpPr>
        <p:spPr/>
        <p:txBody>
          <a:bodyPr/>
          <a:lstStyle/>
          <a:p>
            <a:pPr marL="0" indent="0">
              <a:buNone/>
            </a:pPr>
            <a:r>
              <a:rPr lang="en-US" sz="2400" dirty="0">
                <a:latin typeface="+mn-lt"/>
              </a:rPr>
              <a:t>Assuming that the </a:t>
            </a:r>
            <a:r>
              <a:rPr lang="en-US" sz="2400" dirty="0">
                <a:latin typeface="Consolas" panose="020B0609020204030204" pitchFamily="49" charset="0"/>
              </a:rPr>
              <a:t>*</a:t>
            </a:r>
            <a:r>
              <a:rPr lang="en-US" sz="2400" dirty="0">
                <a:latin typeface="+mn-lt"/>
              </a:rPr>
              <a:t> used to declare a pointer distributes to all names in a </a:t>
            </a:r>
            <a:r>
              <a:rPr lang="en-US" sz="2400" dirty="0" smtClean="0">
                <a:latin typeface="+mn-lt"/>
              </a:rPr>
              <a:t>declaration’s comma-separated </a:t>
            </a:r>
            <a:r>
              <a:rPr lang="en-US" sz="2400" dirty="0">
                <a:latin typeface="+mn-lt"/>
              </a:rPr>
              <a:t>list of variables can lead to errors. Each pointer must be declared </a:t>
            </a:r>
            <a:r>
              <a:rPr lang="en-US" sz="2400" dirty="0" smtClean="0">
                <a:latin typeface="+mn-lt"/>
              </a:rPr>
              <a:t>with the </a:t>
            </a:r>
            <a:r>
              <a:rPr lang="en-US" sz="2400" dirty="0">
                <a:latin typeface="Consolas" panose="020B0609020204030204" pitchFamily="49" charset="0"/>
              </a:rPr>
              <a:t>*</a:t>
            </a:r>
            <a:r>
              <a:rPr lang="en-US" sz="2400" dirty="0">
                <a:latin typeface="+mn-lt"/>
              </a:rPr>
              <a:t> prefixed to the name (with or without spaces in between). Declaring only one </a:t>
            </a:r>
            <a:r>
              <a:rPr lang="en-US" sz="2400" dirty="0" smtClean="0">
                <a:latin typeface="+mn-lt"/>
              </a:rPr>
              <a:t>variable per </a:t>
            </a:r>
            <a:r>
              <a:rPr lang="en-US" sz="2400" dirty="0">
                <a:latin typeface="+mn-lt"/>
              </a:rPr>
              <a:t>declaration helps avoid these types of errors and improves program readability.</a:t>
            </a:r>
          </a:p>
        </p:txBody>
      </p:sp>
    </p:spTree>
    <p:extLst>
      <p:ext uri="{BB962C8B-B14F-4D97-AF65-F5344CB8AC3E}">
        <p14:creationId xmlns:p14="http://schemas.microsoft.com/office/powerpoint/2010/main" val="1326578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8.1</a:t>
            </a:r>
          </a:p>
        </p:txBody>
      </p:sp>
      <p:sp>
        <p:nvSpPr>
          <p:cNvPr id="3" name="Text Placeholder 2"/>
          <p:cNvSpPr>
            <a:spLocks noGrp="1"/>
          </p:cNvSpPr>
          <p:nvPr>
            <p:ph type="body" idx="1"/>
          </p:nvPr>
        </p:nvSpPr>
        <p:spPr/>
        <p:txBody>
          <a:bodyPr/>
          <a:lstStyle/>
          <a:p>
            <a:pPr marL="0" indent="0">
              <a:buNone/>
            </a:pPr>
            <a:r>
              <a:rPr lang="en-US" sz="2400" dirty="0">
                <a:latin typeface="+mn-lt"/>
              </a:rPr>
              <a:t>Although it’s not a requirement, we like to include the letters </a:t>
            </a:r>
            <a:r>
              <a:rPr lang="en-US" sz="2400" dirty="0">
                <a:latin typeface="Consolas" panose="020B0609020204030204" pitchFamily="49" charset="0"/>
              </a:rPr>
              <a:t>Ptr</a:t>
            </a:r>
            <a:r>
              <a:rPr lang="en-US" sz="2400" dirty="0">
                <a:latin typeface="+mn-lt"/>
              </a:rPr>
              <a:t> in each pointer </a:t>
            </a:r>
            <a:r>
              <a:rPr lang="en-US" sz="2400" dirty="0" smtClean="0">
                <a:latin typeface="+mn-lt"/>
              </a:rPr>
              <a:t>variable name </a:t>
            </a:r>
            <a:r>
              <a:rPr lang="en-US" sz="2400" dirty="0">
                <a:latin typeface="+mn-lt"/>
              </a:rPr>
              <a:t>to make it clear that the variable is a pointer and must be handled accordingly.</a:t>
            </a:r>
          </a:p>
        </p:txBody>
      </p:sp>
    </p:spTree>
    <p:extLst>
      <p:ext uri="{BB962C8B-B14F-4D97-AF65-F5344CB8AC3E}">
        <p14:creationId xmlns:p14="http://schemas.microsoft.com/office/powerpoint/2010/main" val="3988486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8.2.2 Initializing </a:t>
            </a:r>
            <a:r>
              <a:rPr lang="en-US" dirty="0">
                <a:solidFill>
                  <a:schemeClr val="tx2"/>
                </a:solidFill>
                <a:latin typeface="Times New Roman" panose="02020603050405020304" pitchFamily="18" charset="0"/>
                <a:cs typeface="Times New Roman" panose="02020603050405020304" pitchFamily="18" charset="0"/>
              </a:rPr>
              <a:t>Pointers</a:t>
            </a:r>
          </a:p>
        </p:txBody>
      </p:sp>
      <p:sp>
        <p:nvSpPr>
          <p:cNvPr id="3" name="Text Placeholder 2"/>
          <p:cNvSpPr>
            <a:spLocks noGrp="1"/>
          </p:cNvSpPr>
          <p:nvPr>
            <p:ph type="body" idx="1"/>
          </p:nvPr>
        </p:nvSpPr>
        <p:spPr/>
        <p:txBody>
          <a:bodyPr/>
          <a:lstStyle/>
          <a:p>
            <a:pPr eaLnBrk="1" hangingPunct="1">
              <a:defRPr/>
            </a:pPr>
            <a:r>
              <a:rPr lang="en-US" sz="2400" dirty="0">
                <a:solidFill>
                  <a:srgbClr val="000000"/>
                </a:solidFill>
                <a:latin typeface="+mn-lt"/>
              </a:rPr>
              <a:t>Pointers should be initialized to </a:t>
            </a:r>
            <a:r>
              <a:rPr lang="en-US" sz="2400" b="1" dirty="0">
                <a:solidFill>
                  <a:schemeClr val="tx1"/>
                </a:solidFill>
                <a:latin typeface="Consolas" panose="020B0609020204030204" pitchFamily="49" charset="0"/>
              </a:rPr>
              <a:t>nullptr</a:t>
            </a:r>
            <a:r>
              <a:rPr lang="en-US" sz="2400" dirty="0">
                <a:solidFill>
                  <a:srgbClr val="000000"/>
                </a:solidFill>
                <a:latin typeface="+mn-lt"/>
              </a:rPr>
              <a:t> (new in C++11) or to a memory either when they’re declared or in an assignment</a:t>
            </a:r>
            <a:r>
              <a:rPr lang="en-US" sz="2400" dirty="0" smtClean="0">
                <a:solidFill>
                  <a:srgbClr val="000000"/>
                </a:solidFill>
                <a:latin typeface="+mn-lt"/>
              </a:rPr>
              <a:t>.</a:t>
            </a:r>
            <a:endParaRPr lang="en-US" sz="2400" dirty="0">
              <a:solidFill>
                <a:srgbClr val="000000"/>
              </a:solidFill>
              <a:latin typeface="+mn-lt"/>
            </a:endParaRPr>
          </a:p>
          <a:p>
            <a:pPr eaLnBrk="1" hangingPunct="1">
              <a:defRPr/>
            </a:pPr>
            <a:r>
              <a:rPr lang="en-US" sz="2400" dirty="0">
                <a:solidFill>
                  <a:srgbClr val="000000"/>
                </a:solidFill>
                <a:latin typeface="+mn-lt"/>
              </a:rPr>
              <a:t>A pointer with the value </a:t>
            </a:r>
            <a:r>
              <a:rPr lang="en-US" sz="2400" dirty="0">
                <a:solidFill>
                  <a:srgbClr val="000000"/>
                </a:solidFill>
                <a:latin typeface="Consolas" panose="020B0609020204030204" pitchFamily="49" charset="0"/>
              </a:rPr>
              <a:t>nullptr</a:t>
            </a:r>
            <a:r>
              <a:rPr lang="en-US" sz="2400" dirty="0">
                <a:solidFill>
                  <a:srgbClr val="000000"/>
                </a:solidFill>
                <a:latin typeface="+mn-lt"/>
              </a:rPr>
              <a:t> “points to nothing” and is known as a </a:t>
            </a:r>
            <a:r>
              <a:rPr lang="en-US" sz="2400" b="1" dirty="0">
                <a:solidFill>
                  <a:schemeClr val="tx1"/>
                </a:solidFill>
                <a:latin typeface="+mn-lt"/>
              </a:rPr>
              <a:t>null pointer</a:t>
            </a:r>
            <a:r>
              <a:rPr lang="en-US" sz="2400" b="1" dirty="0" smtClean="0">
                <a:solidFill>
                  <a:schemeClr val="tx1"/>
                </a:solidFill>
                <a:latin typeface="+mn-lt"/>
              </a:rPr>
              <a:t>.</a:t>
            </a:r>
            <a:endParaRPr lang="en-US" sz="2400" dirty="0">
              <a:solidFill>
                <a:srgbClr val="000000"/>
              </a:solidFill>
              <a:latin typeface="+mn-lt"/>
            </a:endParaRPr>
          </a:p>
          <a:p>
            <a:pPr eaLnBrk="1" hangingPunct="1">
              <a:defRPr/>
            </a:pPr>
            <a:r>
              <a:rPr lang="en-US" sz="2400" dirty="0">
                <a:solidFill>
                  <a:srgbClr val="000000"/>
                </a:solidFill>
                <a:latin typeface="+mn-lt"/>
              </a:rPr>
              <a:t>From this point forward, when we refer to a “null pointer” we mean a pointer with the value </a:t>
            </a:r>
            <a:r>
              <a:rPr lang="en-US" sz="2400" dirty="0">
                <a:solidFill>
                  <a:schemeClr val="tx1"/>
                </a:solidFill>
                <a:latin typeface="Consolas" panose="020B0609020204030204" pitchFamily="49" charset="0"/>
              </a:rPr>
              <a:t>nullptr</a:t>
            </a:r>
            <a:r>
              <a:rPr lang="en-US" sz="2400" dirty="0">
                <a:solidFill>
                  <a:srgbClr val="000000"/>
                </a:solidFill>
                <a:latin typeface="+mn-lt"/>
              </a:rPr>
              <a:t>.</a:t>
            </a:r>
          </a:p>
        </p:txBody>
      </p:sp>
    </p:spTree>
    <p:extLst>
      <p:ext uri="{BB962C8B-B14F-4D97-AF65-F5344CB8AC3E}">
        <p14:creationId xmlns:p14="http://schemas.microsoft.com/office/powerpoint/2010/main" val="3509961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Error-Prevention Tip 8.1</a:t>
            </a:r>
          </a:p>
        </p:txBody>
      </p:sp>
      <p:sp>
        <p:nvSpPr>
          <p:cNvPr id="3" name="Text Placeholder 2"/>
          <p:cNvSpPr>
            <a:spLocks noGrp="1"/>
          </p:cNvSpPr>
          <p:nvPr>
            <p:ph type="body" idx="1"/>
          </p:nvPr>
        </p:nvSpPr>
        <p:spPr/>
        <p:txBody>
          <a:bodyPr/>
          <a:lstStyle/>
          <a:p>
            <a:pPr marL="0" indent="0">
              <a:buNone/>
            </a:pPr>
            <a:r>
              <a:rPr lang="en-US" sz="2400" dirty="0">
                <a:latin typeface="+mn-lt"/>
              </a:rPr>
              <a:t>Initialize all pointers to prevent pointing to unknown or uninitialized areas of memory.</a:t>
            </a:r>
          </a:p>
        </p:txBody>
      </p:sp>
    </p:spTree>
    <p:extLst>
      <p:ext uri="{BB962C8B-B14F-4D97-AF65-F5344CB8AC3E}">
        <p14:creationId xmlns:p14="http://schemas.microsoft.com/office/powerpoint/2010/main" val="1399611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8.2.3</a:t>
            </a:r>
            <a:r>
              <a:rPr lang="en-US" dirty="0">
                <a:solidFill>
                  <a:schemeClr val="tx2"/>
                </a:solidFill>
                <a:latin typeface="Times New Roman" panose="02020603050405020304" pitchFamily="18" charset="0"/>
                <a:cs typeface="Times New Roman" panose="02020603050405020304" pitchFamily="18" charset="0"/>
              </a:rPr>
              <a:t> Null Pointers Prior to C++11</a:t>
            </a:r>
          </a:p>
        </p:txBody>
      </p:sp>
      <p:sp>
        <p:nvSpPr>
          <p:cNvPr id="3" name="Text Placeholder 2"/>
          <p:cNvSpPr>
            <a:spLocks noGrp="1"/>
          </p:cNvSpPr>
          <p:nvPr>
            <p:ph type="body" idx="1"/>
          </p:nvPr>
        </p:nvSpPr>
        <p:spPr/>
        <p:txBody>
          <a:bodyPr/>
          <a:lstStyle/>
          <a:p>
            <a:pPr eaLnBrk="1" hangingPunct="1">
              <a:defRPr/>
            </a:pPr>
            <a:r>
              <a:rPr lang="en-US" sz="2400" dirty="0">
                <a:solidFill>
                  <a:srgbClr val="000000"/>
                </a:solidFill>
                <a:latin typeface="+mn-lt"/>
              </a:rPr>
              <a:t>In earlier versions of C++, the value specified for a null pointer was </a:t>
            </a:r>
            <a:r>
              <a:rPr lang="en-US" sz="2400" dirty="0">
                <a:solidFill>
                  <a:srgbClr val="000000"/>
                </a:solidFill>
                <a:latin typeface="Consolas" panose="020B0609020204030204" pitchFamily="49" charset="0"/>
              </a:rPr>
              <a:t>0</a:t>
            </a:r>
            <a:r>
              <a:rPr lang="en-US" sz="2400" dirty="0">
                <a:solidFill>
                  <a:srgbClr val="000000"/>
                </a:solidFill>
                <a:latin typeface="+mn-lt"/>
              </a:rPr>
              <a:t> or </a:t>
            </a:r>
            <a:r>
              <a:rPr lang="en-US" sz="2400" dirty="0">
                <a:solidFill>
                  <a:srgbClr val="000000"/>
                </a:solidFill>
                <a:latin typeface="Consolas" panose="020B0609020204030204" pitchFamily="49" charset="0"/>
              </a:rPr>
              <a:t>NULL</a:t>
            </a:r>
            <a:r>
              <a:rPr lang="en-US" sz="2400" dirty="0" smtClean="0">
                <a:solidFill>
                  <a:srgbClr val="000000"/>
                </a:solidFill>
                <a:latin typeface="+mn-lt"/>
              </a:rPr>
              <a:t>.</a:t>
            </a:r>
            <a:endParaRPr lang="en-US" sz="2400" dirty="0">
              <a:solidFill>
                <a:srgbClr val="000000"/>
              </a:solidFill>
              <a:latin typeface="+mn-lt"/>
            </a:endParaRPr>
          </a:p>
          <a:p>
            <a:pPr eaLnBrk="1" hangingPunct="1">
              <a:defRPr/>
            </a:pPr>
            <a:r>
              <a:rPr lang="en-US" sz="2400" dirty="0">
                <a:solidFill>
                  <a:srgbClr val="000000"/>
                </a:solidFill>
                <a:latin typeface="Consolas" panose="020B0609020204030204" pitchFamily="49" charset="0"/>
              </a:rPr>
              <a:t>NULL</a:t>
            </a:r>
            <a:r>
              <a:rPr lang="en-US" sz="2400" dirty="0">
                <a:solidFill>
                  <a:srgbClr val="000000"/>
                </a:solidFill>
                <a:latin typeface="+mn-lt"/>
              </a:rPr>
              <a:t> is defined in several standard library headers to represent the value </a:t>
            </a:r>
            <a:r>
              <a:rPr lang="en-US" sz="2400" dirty="0">
                <a:solidFill>
                  <a:srgbClr val="000000"/>
                </a:solidFill>
                <a:latin typeface="Consolas" panose="020B0609020204030204" pitchFamily="49" charset="0"/>
              </a:rPr>
              <a:t>0</a:t>
            </a:r>
            <a:r>
              <a:rPr lang="en-US" sz="2400" dirty="0" smtClean="0">
                <a:solidFill>
                  <a:srgbClr val="000000"/>
                </a:solidFill>
                <a:latin typeface="+mn-lt"/>
              </a:rPr>
              <a:t>.</a:t>
            </a:r>
            <a:endParaRPr lang="en-US" sz="2400" dirty="0">
              <a:solidFill>
                <a:srgbClr val="000000"/>
              </a:solidFill>
              <a:latin typeface="+mn-lt"/>
            </a:endParaRPr>
          </a:p>
          <a:p>
            <a:pPr eaLnBrk="1" hangingPunct="1">
              <a:defRPr/>
            </a:pPr>
            <a:r>
              <a:rPr lang="en-US" sz="2400" dirty="0">
                <a:solidFill>
                  <a:srgbClr val="000000"/>
                </a:solidFill>
                <a:latin typeface="+mn-lt"/>
              </a:rPr>
              <a:t>Initializing a pointer to </a:t>
            </a:r>
            <a:r>
              <a:rPr lang="en-US" sz="2400" dirty="0">
                <a:solidFill>
                  <a:srgbClr val="000000"/>
                </a:solidFill>
                <a:latin typeface="Consolas" panose="020B0609020204030204" pitchFamily="49" charset="0"/>
              </a:rPr>
              <a:t>NULL</a:t>
            </a:r>
            <a:r>
              <a:rPr lang="en-US" sz="2400" dirty="0">
                <a:solidFill>
                  <a:srgbClr val="000000"/>
                </a:solidFill>
                <a:latin typeface="+mn-lt"/>
              </a:rPr>
              <a:t> is equivalent to initializing a pointer to </a:t>
            </a:r>
            <a:r>
              <a:rPr lang="en-US" sz="2400" dirty="0">
                <a:solidFill>
                  <a:srgbClr val="000000"/>
                </a:solidFill>
                <a:latin typeface="Consolas" panose="020B0609020204030204" pitchFamily="49" charset="0"/>
              </a:rPr>
              <a:t>0</a:t>
            </a:r>
            <a:r>
              <a:rPr lang="en-US" sz="2400" dirty="0">
                <a:solidFill>
                  <a:srgbClr val="000000"/>
                </a:solidFill>
                <a:latin typeface="+mn-lt"/>
              </a:rPr>
              <a:t>, but prior to C++11, </a:t>
            </a:r>
            <a:r>
              <a:rPr lang="en-US" sz="2400" dirty="0">
                <a:solidFill>
                  <a:srgbClr val="000000"/>
                </a:solidFill>
                <a:latin typeface="Consolas" panose="020B0609020204030204" pitchFamily="49" charset="0"/>
              </a:rPr>
              <a:t>0</a:t>
            </a:r>
            <a:r>
              <a:rPr lang="en-US" sz="2400" dirty="0">
                <a:solidFill>
                  <a:srgbClr val="000000"/>
                </a:solidFill>
                <a:latin typeface="+mn-lt"/>
              </a:rPr>
              <a:t> was used by convention</a:t>
            </a:r>
            <a:r>
              <a:rPr lang="en-US" sz="2400" dirty="0" smtClean="0">
                <a:solidFill>
                  <a:srgbClr val="000000"/>
                </a:solidFill>
                <a:latin typeface="+mn-lt"/>
              </a:rPr>
              <a:t>.</a:t>
            </a:r>
            <a:endParaRPr lang="en-US" sz="2400" dirty="0">
              <a:solidFill>
                <a:srgbClr val="000000"/>
              </a:solidFill>
              <a:latin typeface="+mn-lt"/>
            </a:endParaRPr>
          </a:p>
          <a:p>
            <a:pPr eaLnBrk="1" hangingPunct="1">
              <a:defRPr/>
            </a:pPr>
            <a:r>
              <a:rPr lang="en-US" sz="2400" dirty="0">
                <a:solidFill>
                  <a:srgbClr val="000000"/>
                </a:solidFill>
                <a:latin typeface="+mn-lt"/>
              </a:rPr>
              <a:t>The value </a:t>
            </a:r>
            <a:r>
              <a:rPr lang="en-US" sz="2400" dirty="0">
                <a:solidFill>
                  <a:srgbClr val="000000"/>
                </a:solidFill>
                <a:latin typeface="Consolas" panose="020B0609020204030204" pitchFamily="49" charset="0"/>
              </a:rPr>
              <a:t>0</a:t>
            </a:r>
            <a:r>
              <a:rPr lang="en-US" sz="2400" dirty="0">
                <a:solidFill>
                  <a:srgbClr val="000000"/>
                </a:solidFill>
                <a:latin typeface="+mn-lt"/>
              </a:rPr>
              <a:t> is the </a:t>
            </a:r>
            <a:r>
              <a:rPr lang="en-US" sz="2400" b="1" dirty="0">
                <a:solidFill>
                  <a:srgbClr val="000000"/>
                </a:solidFill>
                <a:latin typeface="+mn-lt"/>
              </a:rPr>
              <a:t>only</a:t>
            </a:r>
            <a:r>
              <a:rPr lang="en-US" sz="2400" dirty="0">
                <a:solidFill>
                  <a:srgbClr val="000000"/>
                </a:solidFill>
                <a:latin typeface="+mn-lt"/>
              </a:rPr>
              <a:t> integer value that can be assigned directly to a pointer variable without first </a:t>
            </a:r>
            <a:r>
              <a:rPr lang="en-US" sz="2400" b="1" dirty="0">
                <a:solidFill>
                  <a:srgbClr val="000000"/>
                </a:solidFill>
                <a:latin typeface="+mn-lt"/>
              </a:rPr>
              <a:t>casting </a:t>
            </a:r>
            <a:r>
              <a:rPr lang="en-US" sz="2400" dirty="0">
                <a:solidFill>
                  <a:srgbClr val="000000"/>
                </a:solidFill>
                <a:latin typeface="+mn-lt"/>
              </a:rPr>
              <a:t>the integer to a pointer type</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1171710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8.3 </a:t>
            </a:r>
            <a:r>
              <a:rPr lang="en-US" dirty="0" smtClean="0">
                <a:solidFill>
                  <a:schemeClr val="tx2"/>
                </a:solidFill>
                <a:latin typeface="Times New Roman" panose="02020603050405020304" pitchFamily="18" charset="0"/>
                <a:cs typeface="Times New Roman" panose="02020603050405020304" pitchFamily="18" charset="0"/>
              </a:rPr>
              <a:t>Pointer </a:t>
            </a:r>
            <a:r>
              <a:rPr lang="en-US" dirty="0">
                <a:solidFill>
                  <a:schemeClr val="tx2"/>
                </a:solidFill>
                <a:latin typeface="Times New Roman" panose="02020603050405020304" pitchFamily="18" charset="0"/>
                <a:cs typeface="Times New Roman" panose="02020603050405020304" pitchFamily="18" charset="0"/>
              </a:rPr>
              <a:t>Operators</a:t>
            </a:r>
          </a:p>
        </p:txBody>
      </p:sp>
      <p:sp>
        <p:nvSpPr>
          <p:cNvPr id="3" name="Text Placeholder 2"/>
          <p:cNvSpPr>
            <a:spLocks noGrp="1"/>
          </p:cNvSpPr>
          <p:nvPr>
            <p:ph type="body" idx="1"/>
          </p:nvPr>
        </p:nvSpPr>
        <p:spPr/>
        <p:txBody>
          <a:bodyPr/>
          <a:lstStyle/>
          <a:p>
            <a:pPr marL="0" indent="0">
              <a:lnSpc>
                <a:spcPct val="90000"/>
              </a:lnSpc>
              <a:buNone/>
              <a:defRPr/>
            </a:pPr>
            <a:r>
              <a:rPr lang="en-US" sz="2400" dirty="0">
                <a:solidFill>
                  <a:srgbClr val="000000"/>
                </a:solidFill>
                <a:latin typeface="+mn-lt"/>
              </a:rPr>
              <a:t>The unary operators &amp; and * are used to create pointer values and “dereference” pointers, respectively.</a:t>
            </a:r>
          </a:p>
        </p:txBody>
      </p:sp>
    </p:spTree>
    <p:extLst>
      <p:ext uri="{BB962C8B-B14F-4D97-AF65-F5344CB8AC3E}">
        <p14:creationId xmlns:p14="http://schemas.microsoft.com/office/powerpoint/2010/main" val="1059471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smtClean="0">
                <a:latin typeface="+mn-lt"/>
              </a:rPr>
              <a:t>Learn </a:t>
            </a:r>
            <a:r>
              <a:rPr lang="en-US" sz="2400" dirty="0">
                <a:latin typeface="+mn-lt"/>
              </a:rPr>
              <a:t>what pointers are.</a:t>
            </a:r>
          </a:p>
          <a:p>
            <a:r>
              <a:rPr lang="en-US" sz="2400" dirty="0" smtClean="0">
                <a:latin typeface="+mn-lt"/>
              </a:rPr>
              <a:t>Declare </a:t>
            </a:r>
            <a:r>
              <a:rPr lang="en-US" sz="2400" dirty="0">
                <a:latin typeface="+mn-lt"/>
              </a:rPr>
              <a:t>and </a:t>
            </a:r>
            <a:r>
              <a:rPr lang="en-US" sz="2400" dirty="0" smtClean="0">
                <a:latin typeface="+mn-lt"/>
              </a:rPr>
              <a:t>initialize pointers</a:t>
            </a:r>
            <a:r>
              <a:rPr lang="en-US" sz="2400" dirty="0">
                <a:latin typeface="+mn-lt"/>
              </a:rPr>
              <a:t>.</a:t>
            </a:r>
          </a:p>
          <a:p>
            <a:r>
              <a:rPr lang="en-US" sz="2400" dirty="0" smtClean="0">
                <a:latin typeface="+mn-lt"/>
              </a:rPr>
              <a:t>Use </a:t>
            </a:r>
            <a:r>
              <a:rPr lang="en-US" sz="2400" dirty="0">
                <a:latin typeface="+mn-lt"/>
              </a:rPr>
              <a:t>the address (</a:t>
            </a:r>
            <a:r>
              <a:rPr lang="en-US" sz="2400" dirty="0">
                <a:latin typeface="Consolas" panose="020B0609020204030204" pitchFamily="49" charset="0"/>
              </a:rPr>
              <a:t>&amp;</a:t>
            </a:r>
            <a:r>
              <a:rPr lang="en-US" sz="2400" dirty="0">
                <a:latin typeface="+mn-lt"/>
              </a:rPr>
              <a:t>) </a:t>
            </a:r>
            <a:r>
              <a:rPr lang="en-US" sz="2400" dirty="0" smtClean="0">
                <a:latin typeface="+mn-lt"/>
              </a:rPr>
              <a:t>and indirection (</a:t>
            </a:r>
            <a:r>
              <a:rPr lang="en-US" sz="2400" dirty="0" smtClean="0">
                <a:latin typeface="Consolas" panose="020B0609020204030204" pitchFamily="49" charset="0"/>
              </a:rPr>
              <a:t>*</a:t>
            </a:r>
            <a:r>
              <a:rPr lang="en-US" sz="2400" dirty="0" smtClean="0">
                <a:latin typeface="+mn-lt"/>
              </a:rPr>
              <a:t>) pointer operators.</a:t>
            </a:r>
          </a:p>
          <a:p>
            <a:r>
              <a:rPr lang="en-US" sz="2400" dirty="0">
                <a:latin typeface="+mn-lt"/>
              </a:rPr>
              <a:t>Learn the similarities </a:t>
            </a:r>
            <a:r>
              <a:rPr lang="en-US" sz="2400" dirty="0" smtClean="0">
                <a:latin typeface="+mn-lt"/>
              </a:rPr>
              <a:t>and differences </a:t>
            </a:r>
            <a:r>
              <a:rPr lang="en-US" sz="2400" dirty="0">
                <a:latin typeface="+mn-lt"/>
              </a:rPr>
              <a:t>between </a:t>
            </a:r>
            <a:r>
              <a:rPr lang="en-US" sz="2400" dirty="0" smtClean="0">
                <a:latin typeface="+mn-lt"/>
              </a:rPr>
              <a:t>pointers and </a:t>
            </a:r>
            <a:r>
              <a:rPr lang="en-US" sz="2400" dirty="0">
                <a:latin typeface="+mn-lt"/>
              </a:rPr>
              <a:t>references</a:t>
            </a:r>
            <a:r>
              <a:rPr lang="en-US" sz="2400" dirty="0" smtClean="0">
                <a:latin typeface="+mn-lt"/>
              </a:rPr>
              <a:t>.</a:t>
            </a:r>
          </a:p>
          <a:p>
            <a:r>
              <a:rPr lang="en-US" sz="2400" dirty="0">
                <a:latin typeface="+mn-lt"/>
              </a:rPr>
              <a:t>Use pointers to </a:t>
            </a:r>
            <a:r>
              <a:rPr lang="en-US" sz="2400" dirty="0" smtClean="0">
                <a:latin typeface="+mn-lt"/>
              </a:rPr>
              <a:t>pass arguments </a:t>
            </a:r>
            <a:r>
              <a:rPr lang="en-US" sz="2400" dirty="0">
                <a:latin typeface="+mn-lt"/>
              </a:rPr>
              <a:t>to functions </a:t>
            </a:r>
            <a:r>
              <a:rPr lang="en-US" sz="2400" dirty="0" smtClean="0">
                <a:latin typeface="+mn-lt"/>
              </a:rPr>
              <a:t>by reference.</a:t>
            </a:r>
          </a:p>
          <a:p>
            <a:r>
              <a:rPr lang="en-US" sz="2400" dirty="0">
                <a:latin typeface="+mn-lt"/>
              </a:rPr>
              <a:t>Use built-in arrays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225328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8.3.1 Address (&amp;) Operator </a:t>
            </a:r>
            <a:r>
              <a:rPr lang="en-US" sz="2000" b="0" kern="1200" dirty="0" smtClean="0">
                <a:latin typeface="Times New Roman" panose="02020603050405020304" pitchFamily="18" charset="0"/>
              </a:rPr>
              <a:t>(1 </a:t>
            </a:r>
            <a:r>
              <a:rPr lang="en-US" sz="2000" b="0" kern="1200" dirty="0">
                <a:latin typeface="Times New Roman" panose="02020603050405020304" pitchFamily="18" charset="0"/>
              </a:rPr>
              <a:t>of 2)</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00199"/>
            <a:ext cx="8229600" cy="1262271"/>
          </a:xfrm>
        </p:spPr>
        <p:txBody>
          <a:bodyPr/>
          <a:lstStyle/>
          <a:p>
            <a:pPr indent="-256032" eaLnBrk="1" hangingPunct="1">
              <a:buFont typeface="Arial" panose="020B0604020202020204" pitchFamily="34" charset="0"/>
              <a:buChar char="•"/>
              <a:defRPr/>
            </a:pPr>
            <a:r>
              <a:rPr lang="en-US" sz="2200" dirty="0">
                <a:solidFill>
                  <a:srgbClr val="000000"/>
                </a:solidFill>
                <a:latin typeface="+mn-lt"/>
              </a:rPr>
              <a:t>The </a:t>
            </a:r>
            <a:r>
              <a:rPr lang="en-US" sz="2200" b="1" dirty="0">
                <a:solidFill>
                  <a:schemeClr val="tx1"/>
                </a:solidFill>
                <a:latin typeface="+mn-lt"/>
              </a:rPr>
              <a:t>address operator (&amp;) </a:t>
            </a:r>
            <a:r>
              <a:rPr lang="en-US" sz="2200" dirty="0">
                <a:solidFill>
                  <a:srgbClr val="000000"/>
                </a:solidFill>
                <a:latin typeface="+mn-lt"/>
              </a:rPr>
              <a:t>is a unary operator that </a:t>
            </a:r>
            <a:r>
              <a:rPr lang="en-US" sz="2200" b="1" dirty="0">
                <a:solidFill>
                  <a:srgbClr val="000000"/>
                </a:solidFill>
                <a:latin typeface="+mn-lt"/>
              </a:rPr>
              <a:t>obtains the memory address of its operand</a:t>
            </a:r>
            <a:r>
              <a:rPr lang="en-US" sz="2200" b="1" dirty="0" smtClean="0">
                <a:solidFill>
                  <a:srgbClr val="000000"/>
                </a:solidFill>
                <a:latin typeface="+mn-lt"/>
              </a:rPr>
              <a:t>.</a:t>
            </a:r>
          </a:p>
          <a:p>
            <a:pPr indent="-256032" eaLnBrk="1" hangingPunct="1">
              <a:buFont typeface="Arial" panose="020B0604020202020204" pitchFamily="34" charset="0"/>
              <a:buChar char="•"/>
              <a:defRPr/>
            </a:pPr>
            <a:r>
              <a:rPr lang="en-US" sz="2200" dirty="0" smtClean="0">
                <a:solidFill>
                  <a:srgbClr val="000000"/>
                </a:solidFill>
                <a:latin typeface="+mn-lt"/>
              </a:rPr>
              <a:t>Assuming the declarations</a:t>
            </a:r>
            <a:endParaRPr lang="en-US" sz="2200" dirty="0">
              <a:solidFill>
                <a:srgbClr val="000000"/>
              </a:solidFill>
              <a:latin typeface="+mn-lt"/>
            </a:endParaRPr>
          </a:p>
        </p:txBody>
      </p:sp>
      <p:pic>
        <p:nvPicPr>
          <p:cNvPr id="8" name="Picture 7" descr="Computer code has 2 lines. The lines read as follows. Line 1. i n t y left brace 5 right brace semicolon forward slash forward slash declare variable y. Line 2. i n t asterisk y P t r left brace null p t r right brace semicolon forward slash forward slash declare pointer variable y p t 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99" y="3062682"/>
            <a:ext cx="7254081" cy="523340"/>
          </a:xfrm>
          <a:prstGeom prst="rect">
            <a:avLst/>
          </a:prstGeom>
        </p:spPr>
      </p:pic>
      <p:sp>
        <p:nvSpPr>
          <p:cNvPr id="4" name="Content Placeholder 3"/>
          <p:cNvSpPr>
            <a:spLocks noGrp="1"/>
          </p:cNvSpPr>
          <p:nvPr>
            <p:ph idx="13"/>
          </p:nvPr>
        </p:nvSpPr>
        <p:spPr>
          <a:xfrm>
            <a:off x="473720" y="3663925"/>
            <a:ext cx="8229600" cy="421955"/>
          </a:xfrm>
        </p:spPr>
        <p:txBody>
          <a:bodyPr/>
          <a:lstStyle/>
          <a:p>
            <a:pPr indent="-256032" eaLnBrk="1" hangingPunct="1">
              <a:buFont typeface="Wingdings 3" panose="05040102010807070707" pitchFamily="18" charset="2"/>
              <a:buNone/>
              <a:defRPr/>
            </a:pPr>
            <a:r>
              <a:rPr lang="en-US" sz="2200" dirty="0">
                <a:solidFill>
                  <a:srgbClr val="000000"/>
                </a:solidFill>
                <a:latin typeface="+mn-lt"/>
              </a:rPr>
              <a:t>	the </a:t>
            </a:r>
            <a:r>
              <a:rPr lang="en-US" sz="2200" dirty="0" smtClean="0">
                <a:solidFill>
                  <a:srgbClr val="000000"/>
                </a:solidFill>
                <a:latin typeface="+mn-lt"/>
              </a:rPr>
              <a:t>statement</a:t>
            </a:r>
            <a:endParaRPr lang="en-US" sz="2200" dirty="0">
              <a:solidFill>
                <a:srgbClr val="000000"/>
              </a:solidFill>
              <a:latin typeface="+mn-lt"/>
            </a:endParaRPr>
          </a:p>
        </p:txBody>
      </p:sp>
      <p:pic>
        <p:nvPicPr>
          <p:cNvPr id="7" name="Picture 6" descr="Computer code reads, y P t r equals ampersand y semicolon forward slash forward slash assign address of y to y P t 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132" y="4255920"/>
            <a:ext cx="6028175" cy="236127"/>
          </a:xfrm>
          <a:prstGeom prst="rect">
            <a:avLst/>
          </a:prstGeom>
        </p:spPr>
      </p:pic>
      <p:sp>
        <p:nvSpPr>
          <p:cNvPr id="5" name="Content Placeholder 4"/>
          <p:cNvSpPr>
            <a:spLocks noGrp="1"/>
          </p:cNvSpPr>
          <p:nvPr>
            <p:ph idx="14"/>
          </p:nvPr>
        </p:nvSpPr>
        <p:spPr>
          <a:xfrm>
            <a:off x="473720" y="4612391"/>
            <a:ext cx="8229600" cy="1334845"/>
          </a:xfrm>
        </p:spPr>
        <p:txBody>
          <a:bodyPr/>
          <a:lstStyle/>
          <a:p>
            <a:pPr indent="-256032" eaLnBrk="1" hangingPunct="1">
              <a:buNone/>
              <a:defRPr/>
            </a:pPr>
            <a:r>
              <a:rPr lang="en-US" sz="2200" dirty="0">
                <a:solidFill>
                  <a:srgbClr val="000000"/>
                </a:solidFill>
                <a:latin typeface="+mn-lt"/>
              </a:rPr>
              <a:t>assigns the address of the variable y to pointer variable </a:t>
            </a:r>
            <a:r>
              <a:rPr lang="en-US" sz="2200" dirty="0" smtClean="0">
                <a:solidFill>
                  <a:srgbClr val="000000"/>
                </a:solidFill>
                <a:latin typeface="Consolas" panose="020B0609020204030204" pitchFamily="49" charset="0"/>
              </a:rPr>
              <a:t>yPtr</a:t>
            </a:r>
            <a:endParaRPr lang="en-US" sz="2200" dirty="0" smtClean="0">
              <a:solidFill>
                <a:srgbClr val="000000"/>
              </a:solidFill>
              <a:latin typeface="+mn-lt"/>
            </a:endParaRPr>
          </a:p>
          <a:p>
            <a:pPr indent="-256032" eaLnBrk="1" hangingPunct="1">
              <a:defRPr/>
            </a:pPr>
            <a:r>
              <a:rPr lang="en-US" sz="2200" dirty="0" smtClean="0">
                <a:solidFill>
                  <a:srgbClr val="000000"/>
                </a:solidFill>
                <a:latin typeface="+mn-lt"/>
              </a:rPr>
              <a:t>Figure</a:t>
            </a:r>
            <a:r>
              <a:rPr lang="en-US" sz="2200" dirty="0">
                <a:solidFill>
                  <a:srgbClr val="000000"/>
                </a:solidFill>
                <a:latin typeface="+mn-lt"/>
              </a:rPr>
              <a:t> 8.2 shows a representation of memory after the preceding assignment.</a:t>
            </a:r>
          </a:p>
        </p:txBody>
      </p:sp>
    </p:spTree>
    <p:extLst>
      <p:ext uri="{BB962C8B-B14F-4D97-AF65-F5344CB8AC3E}">
        <p14:creationId xmlns:p14="http://schemas.microsoft.com/office/powerpoint/2010/main" val="2376219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8478"/>
            <a:ext cx="8229600" cy="1066799"/>
          </a:xfrm>
        </p:spPr>
        <p:txBody>
          <a:bodyPr anchor="b"/>
          <a:lstStyle/>
          <a:p>
            <a:r>
              <a:rPr lang="en-US" dirty="0"/>
              <a:t>Figure 8.2 Graphical Representation of a Pointer Pointing to a Variable in Memory</a:t>
            </a:r>
          </a:p>
        </p:txBody>
      </p:sp>
      <p:pic>
        <p:nvPicPr>
          <p:cNvPr id="6" name="Picture 5" descr="A pointer y p t r points the memory variable y with valu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65" y="2912110"/>
            <a:ext cx="7697470" cy="1033780"/>
          </a:xfrm>
          <a:prstGeom prst="rect">
            <a:avLst/>
          </a:prstGeom>
        </p:spPr>
      </p:pic>
    </p:spTree>
    <p:extLst>
      <p:ext uri="{BB962C8B-B14F-4D97-AF65-F5344CB8AC3E}">
        <p14:creationId xmlns:p14="http://schemas.microsoft.com/office/powerpoint/2010/main" val="1276722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kern="1200" dirty="0">
                <a:latin typeface="Times New Roman" panose="02020603050405020304" pitchFamily="18" charset="0"/>
              </a:rPr>
              <a:t>8.3.1 Address (&amp;) Operator </a:t>
            </a:r>
            <a:r>
              <a:rPr lang="en-US" sz="2000" b="0" kern="1200" dirty="0">
                <a:latin typeface="Times New Roman" panose="02020603050405020304" pitchFamily="18" charset="0"/>
              </a:rPr>
              <a:t>(2 of 2)</a:t>
            </a:r>
            <a:endParaRPr lang="en-US" dirty="0"/>
          </a:p>
        </p:txBody>
      </p:sp>
      <p:sp>
        <p:nvSpPr>
          <p:cNvPr id="5" name="Text Placeholder 4"/>
          <p:cNvSpPr>
            <a:spLocks noGrp="1"/>
          </p:cNvSpPr>
          <p:nvPr>
            <p:ph type="body" idx="1"/>
          </p:nvPr>
        </p:nvSpPr>
        <p:spPr/>
        <p:txBody>
          <a:bodyPr/>
          <a:lstStyle/>
          <a:p>
            <a:pPr marL="255651" lvl="0" indent="-255651" fontAlgn="base">
              <a:spcAft>
                <a:spcPct val="0"/>
              </a:spcAft>
              <a:tabLst/>
            </a:pPr>
            <a:r>
              <a:rPr lang="en-US" altLang="en-US" sz="2400" kern="1200" dirty="0">
                <a:solidFill>
                  <a:srgbClr val="000000"/>
                </a:solidFill>
                <a:latin typeface="+mn-lt"/>
              </a:rPr>
              <a:t>Figure 8.3 shows another pointer representation in memory with integer variable y stored at memory location </a:t>
            </a:r>
            <a:r>
              <a:rPr lang="en-US" altLang="en-US" sz="2400" kern="1200" dirty="0">
                <a:solidFill>
                  <a:srgbClr val="000000"/>
                </a:solidFill>
                <a:latin typeface="Consolas" panose="020B0609020204030204" pitchFamily="49" charset="0"/>
              </a:rPr>
              <a:t>600000</a:t>
            </a:r>
            <a:r>
              <a:rPr lang="en-US" altLang="en-US" sz="2400" kern="1200" dirty="0">
                <a:solidFill>
                  <a:srgbClr val="000000"/>
                </a:solidFill>
                <a:latin typeface="+mn-lt"/>
              </a:rPr>
              <a:t> and pointer variable </a:t>
            </a:r>
            <a:r>
              <a:rPr lang="en-US" altLang="en-US" sz="2400" kern="1200" dirty="0">
                <a:solidFill>
                  <a:srgbClr val="000000"/>
                </a:solidFill>
                <a:latin typeface="Consolas" panose="020B0609020204030204" pitchFamily="49" charset="0"/>
              </a:rPr>
              <a:t>yPtr</a:t>
            </a:r>
            <a:r>
              <a:rPr lang="en-US" altLang="en-US" sz="2400" kern="1200" dirty="0">
                <a:solidFill>
                  <a:srgbClr val="000000"/>
                </a:solidFill>
                <a:latin typeface="+mn-lt"/>
              </a:rPr>
              <a:t> stored at location </a:t>
            </a:r>
            <a:r>
              <a:rPr lang="en-US" altLang="en-US" sz="2400" kern="1200" dirty="0">
                <a:solidFill>
                  <a:srgbClr val="000000"/>
                </a:solidFill>
                <a:latin typeface="Consolas" panose="020B0609020204030204" pitchFamily="49" charset="0"/>
              </a:rPr>
              <a:t>500000</a:t>
            </a:r>
            <a:r>
              <a:rPr lang="en-US" altLang="en-US" sz="2400" kern="1200" dirty="0">
                <a:solidFill>
                  <a:srgbClr val="000000"/>
                </a:solidFill>
                <a:latin typeface="+mn-lt"/>
              </a:rPr>
              <a:t>.</a:t>
            </a:r>
          </a:p>
          <a:p>
            <a:pPr marL="255651" lvl="0" indent="-255651" fontAlgn="base">
              <a:spcAft>
                <a:spcPct val="0"/>
              </a:spcAft>
              <a:tabLst/>
            </a:pPr>
            <a:r>
              <a:rPr lang="en-US" altLang="en-US" sz="2400" kern="1200" dirty="0">
                <a:solidFill>
                  <a:srgbClr val="000000"/>
                </a:solidFill>
                <a:latin typeface="+mn-lt"/>
              </a:rPr>
              <a:t>The operand of the address operator must be an </a:t>
            </a:r>
            <a:r>
              <a:rPr lang="en-US" altLang="en-US" sz="2400" b="1" kern="1200" dirty="0">
                <a:solidFill>
                  <a:srgbClr val="000000"/>
                </a:solidFill>
                <a:latin typeface="+mn-lt"/>
              </a:rPr>
              <a:t>lvalue</a:t>
            </a:r>
            <a:r>
              <a:rPr lang="en-US" altLang="en-US" sz="2400" kern="1200" dirty="0">
                <a:solidFill>
                  <a:srgbClr val="000000"/>
                </a:solidFill>
                <a:latin typeface="+mn-lt"/>
              </a:rPr>
              <a:t>—the address operator </a:t>
            </a:r>
            <a:r>
              <a:rPr lang="en-US" altLang="en-US" sz="2400" b="1" kern="1200" dirty="0">
                <a:solidFill>
                  <a:srgbClr val="000000"/>
                </a:solidFill>
                <a:latin typeface="+mn-lt"/>
              </a:rPr>
              <a:t>cannot</a:t>
            </a:r>
            <a:r>
              <a:rPr lang="en-US" altLang="en-US" sz="2400" kern="1200" dirty="0">
                <a:solidFill>
                  <a:srgbClr val="000000"/>
                </a:solidFill>
                <a:latin typeface="+mn-lt"/>
              </a:rPr>
              <a:t> be applied to constants or to expressions that result in temporary values (like the results of calculations).</a:t>
            </a:r>
          </a:p>
        </p:txBody>
      </p:sp>
    </p:spTree>
    <p:extLst>
      <p:ext uri="{BB962C8B-B14F-4D97-AF65-F5344CB8AC3E}">
        <p14:creationId xmlns:p14="http://schemas.microsoft.com/office/powerpoint/2010/main" val="3380523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8478"/>
            <a:ext cx="8229600" cy="1066799"/>
          </a:xfrm>
        </p:spPr>
        <p:txBody>
          <a:bodyPr anchor="b"/>
          <a:lstStyle/>
          <a:p>
            <a:r>
              <a:rPr lang="en-US" dirty="0"/>
              <a:t>Figure 8.3 Representation of </a:t>
            </a:r>
            <a:r>
              <a:rPr lang="en-US" dirty="0" smtClean="0">
                <a:latin typeface="Consolas" panose="020B0609020204030204" pitchFamily="49" charset="0"/>
              </a:rPr>
              <a:t>y</a:t>
            </a:r>
            <a:r>
              <a:rPr lang="en-US" dirty="0" smtClean="0"/>
              <a:t> </a:t>
            </a:r>
            <a:r>
              <a:rPr lang="en-US" dirty="0"/>
              <a:t>and </a:t>
            </a:r>
            <a:r>
              <a:rPr lang="en-US" dirty="0">
                <a:latin typeface="Consolas" panose="020B0609020204030204" pitchFamily="49" charset="0"/>
              </a:rPr>
              <a:t>yPtr</a:t>
            </a:r>
            <a:r>
              <a:rPr lang="en-US" dirty="0"/>
              <a:t> in Memory</a:t>
            </a:r>
          </a:p>
        </p:txBody>
      </p:sp>
      <p:pic>
        <p:nvPicPr>
          <p:cNvPr id="6" name="Picture 5" descr=" A pointer represents memory with integer variable y stored at memory location 600000 and pointer variable y P t r stored at location 5000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65" y="2898140"/>
            <a:ext cx="7697470" cy="1061720"/>
          </a:xfrm>
          <a:prstGeom prst="rect">
            <a:avLst/>
          </a:prstGeom>
        </p:spPr>
      </p:pic>
    </p:spTree>
    <p:extLst>
      <p:ext uri="{BB962C8B-B14F-4D97-AF65-F5344CB8AC3E}">
        <p14:creationId xmlns:p14="http://schemas.microsoft.com/office/powerpoint/2010/main" val="2522851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8.3.2 Indirection (*) Operator</a:t>
            </a:r>
            <a:endParaRPr lang="en-US" dirty="0"/>
          </a:p>
        </p:txBody>
      </p:sp>
      <p:sp>
        <p:nvSpPr>
          <p:cNvPr id="3" name="Text Placeholder 2"/>
          <p:cNvSpPr>
            <a:spLocks noGrp="1"/>
          </p:cNvSpPr>
          <p:nvPr>
            <p:ph type="body" idx="1"/>
          </p:nvPr>
        </p:nvSpPr>
        <p:spPr/>
        <p:txBody>
          <a:bodyPr/>
          <a:lstStyle/>
          <a:p>
            <a:pPr marL="255651" lvl="0" indent="-255651" fontAlgn="base">
              <a:spcAft>
                <a:spcPct val="0"/>
              </a:spcAft>
              <a:tabLst/>
              <a:defRPr/>
            </a:pPr>
            <a:r>
              <a:rPr lang="en-US" sz="2400" kern="1200" dirty="0">
                <a:solidFill>
                  <a:srgbClr val="000000"/>
                </a:solidFill>
                <a:latin typeface="Arial (Body)"/>
              </a:rPr>
              <a:t>The </a:t>
            </a:r>
            <a:r>
              <a:rPr lang="en-US" sz="2400" b="1" kern="1200" dirty="0">
                <a:solidFill>
                  <a:srgbClr val="000000"/>
                </a:solidFill>
                <a:latin typeface="Arial (Body)"/>
              </a:rPr>
              <a:t>unary </a:t>
            </a:r>
            <a:r>
              <a:rPr lang="en-US" sz="2400" b="1" kern="1200" dirty="0">
                <a:solidFill>
                  <a:srgbClr val="000000"/>
                </a:solidFill>
                <a:latin typeface="Consolas" panose="020B0609020204030204" pitchFamily="49" charset="0"/>
              </a:rPr>
              <a:t>*</a:t>
            </a:r>
            <a:r>
              <a:rPr lang="en-US" sz="2400" b="1" kern="1200" dirty="0">
                <a:solidFill>
                  <a:srgbClr val="000000"/>
                </a:solidFill>
                <a:latin typeface="Arial (Body)"/>
              </a:rPr>
              <a:t> operator</a:t>
            </a:r>
            <a:r>
              <a:rPr lang="en-US" sz="2400" kern="1200" dirty="0">
                <a:solidFill>
                  <a:srgbClr val="000000"/>
                </a:solidFill>
                <a:latin typeface="Arial (Body)"/>
              </a:rPr>
              <a:t>—commonly referred to as the </a:t>
            </a:r>
            <a:r>
              <a:rPr lang="en-US" sz="2400" b="1" kern="1200" dirty="0">
                <a:solidFill>
                  <a:srgbClr val="000000"/>
                </a:solidFill>
                <a:latin typeface="Arial (Body)"/>
              </a:rPr>
              <a:t>indirection operator</a:t>
            </a:r>
            <a:r>
              <a:rPr lang="en-US" sz="2400" kern="1200" dirty="0">
                <a:solidFill>
                  <a:srgbClr val="000000"/>
                </a:solidFill>
                <a:latin typeface="Arial (Body)"/>
              </a:rPr>
              <a:t> or </a:t>
            </a:r>
            <a:r>
              <a:rPr lang="en-US" sz="2400" b="1" kern="1200" dirty="0">
                <a:solidFill>
                  <a:srgbClr val="000000"/>
                </a:solidFill>
                <a:latin typeface="Arial (Body)"/>
              </a:rPr>
              <a:t>dereferencing operator</a:t>
            </a:r>
            <a:r>
              <a:rPr lang="en-US" sz="2400" kern="1200" dirty="0">
                <a:solidFill>
                  <a:srgbClr val="000000"/>
                </a:solidFill>
                <a:latin typeface="Arial (Body)"/>
              </a:rPr>
              <a:t>—</a:t>
            </a:r>
            <a:r>
              <a:rPr lang="en-US" sz="2400" b="1" kern="1200" dirty="0">
                <a:solidFill>
                  <a:srgbClr val="000000"/>
                </a:solidFill>
                <a:latin typeface="Arial (Body)"/>
              </a:rPr>
              <a:t>returns an lvalue representing the object to which its pointer operand points.</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rPr>
              <a:t>Called dereferencing a pointer</a:t>
            </a:r>
          </a:p>
          <a:p>
            <a:pPr marL="255651" lvl="0" indent="-255651" fontAlgn="base">
              <a:spcAft>
                <a:spcPct val="0"/>
              </a:spcAft>
              <a:tabLst/>
              <a:defRPr/>
            </a:pPr>
            <a:r>
              <a:rPr lang="en-US" sz="2400" kern="1200" dirty="0">
                <a:solidFill>
                  <a:srgbClr val="000000"/>
                </a:solidFill>
                <a:latin typeface="Arial (Body)"/>
              </a:rPr>
              <a:t>A </a:t>
            </a:r>
            <a:r>
              <a:rPr lang="en-US" sz="2400" b="1" kern="1200" dirty="0">
                <a:solidFill>
                  <a:srgbClr val="000000"/>
                </a:solidFill>
                <a:latin typeface="Arial (Body)"/>
              </a:rPr>
              <a:t>dereferenced pointer </a:t>
            </a:r>
            <a:r>
              <a:rPr lang="en-US" sz="2400" kern="1200" dirty="0">
                <a:solidFill>
                  <a:srgbClr val="000000"/>
                </a:solidFill>
                <a:latin typeface="Arial (Body)"/>
              </a:rPr>
              <a:t>may also be used as an </a:t>
            </a:r>
            <a:r>
              <a:rPr lang="en-US" sz="2400" b="1" kern="1200" dirty="0">
                <a:solidFill>
                  <a:srgbClr val="000000"/>
                </a:solidFill>
                <a:latin typeface="Arial (Body)"/>
              </a:rPr>
              <a:t>lvalue</a:t>
            </a:r>
            <a:r>
              <a:rPr lang="en-US" sz="2400" kern="1200" dirty="0">
                <a:solidFill>
                  <a:srgbClr val="000000"/>
                </a:solidFill>
                <a:latin typeface="Arial (Body)"/>
              </a:rPr>
              <a:t> on the </a:t>
            </a:r>
            <a:r>
              <a:rPr lang="en-US" sz="2400" b="1" kern="1200" dirty="0">
                <a:solidFill>
                  <a:srgbClr val="000000"/>
                </a:solidFill>
                <a:latin typeface="Arial (Body)"/>
              </a:rPr>
              <a:t>left</a:t>
            </a:r>
            <a:r>
              <a:rPr lang="en-US" sz="2400" kern="1200" dirty="0">
                <a:solidFill>
                  <a:srgbClr val="000000"/>
                </a:solidFill>
                <a:latin typeface="Arial (Body)"/>
              </a:rPr>
              <a:t> side of an assignment</a:t>
            </a:r>
            <a:r>
              <a:rPr lang="en-US" sz="2400" kern="1200" dirty="0" smtClean="0">
                <a:solidFill>
                  <a:srgbClr val="000000"/>
                </a:solidFill>
                <a:latin typeface="Arial (Body)"/>
              </a:rPr>
              <a:t>.</a:t>
            </a:r>
            <a:endParaRPr lang="en-US" sz="2400" kern="1200" dirty="0">
              <a:solidFill>
                <a:srgbClr val="000000"/>
              </a:solidFill>
              <a:latin typeface="Arial (Body)"/>
            </a:endParaRPr>
          </a:p>
        </p:txBody>
      </p:sp>
    </p:spTree>
    <p:extLst>
      <p:ext uri="{BB962C8B-B14F-4D97-AF65-F5344CB8AC3E}">
        <p14:creationId xmlns:p14="http://schemas.microsoft.com/office/powerpoint/2010/main" val="509925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8.2</a:t>
            </a:r>
          </a:p>
        </p:txBody>
      </p:sp>
      <p:sp>
        <p:nvSpPr>
          <p:cNvPr id="3" name="Text Placeholder 2"/>
          <p:cNvSpPr>
            <a:spLocks noGrp="1"/>
          </p:cNvSpPr>
          <p:nvPr>
            <p:ph type="body" idx="1"/>
          </p:nvPr>
        </p:nvSpPr>
        <p:spPr/>
        <p:txBody>
          <a:bodyPr/>
          <a:lstStyle/>
          <a:p>
            <a:pPr marL="0" indent="0">
              <a:buNone/>
            </a:pPr>
            <a:r>
              <a:rPr lang="en-US" sz="2400" dirty="0">
                <a:latin typeface="+mn-lt"/>
              </a:rPr>
              <a:t>Dereferencing an uninitialized pointer results in undefined behavior that could cause </a:t>
            </a:r>
            <a:r>
              <a:rPr lang="en-US" sz="2400" dirty="0" smtClean="0">
                <a:latin typeface="+mn-lt"/>
              </a:rPr>
              <a:t>a fatal </a:t>
            </a:r>
            <a:r>
              <a:rPr lang="en-US" sz="2400" dirty="0">
                <a:latin typeface="+mn-lt"/>
              </a:rPr>
              <a:t>execution-time error. This could also lead to accidentally modifying important data</a:t>
            </a:r>
            <a:r>
              <a:rPr lang="en-US" sz="2400" dirty="0" smtClean="0">
                <a:latin typeface="+mn-lt"/>
              </a:rPr>
              <a:t>, allowing </a:t>
            </a:r>
            <a:r>
              <a:rPr lang="en-US" sz="2400" dirty="0">
                <a:latin typeface="+mn-lt"/>
              </a:rPr>
              <a:t>the program to run to completion, possibly with incorrect results.</a:t>
            </a:r>
          </a:p>
        </p:txBody>
      </p:sp>
    </p:spTree>
    <p:extLst>
      <p:ext uri="{BB962C8B-B14F-4D97-AF65-F5344CB8AC3E}">
        <p14:creationId xmlns:p14="http://schemas.microsoft.com/office/powerpoint/2010/main" val="286666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Error-Prevention Tip 8.2</a:t>
            </a:r>
          </a:p>
        </p:txBody>
      </p:sp>
      <p:sp>
        <p:nvSpPr>
          <p:cNvPr id="3" name="Text Placeholder 2"/>
          <p:cNvSpPr>
            <a:spLocks noGrp="1"/>
          </p:cNvSpPr>
          <p:nvPr>
            <p:ph type="body" idx="1"/>
          </p:nvPr>
        </p:nvSpPr>
        <p:spPr/>
        <p:txBody>
          <a:bodyPr/>
          <a:lstStyle/>
          <a:p>
            <a:pPr marL="0" indent="0">
              <a:buNone/>
            </a:pPr>
            <a:r>
              <a:rPr lang="en-US" sz="2400" dirty="0">
                <a:latin typeface="+mn-lt"/>
              </a:rPr>
              <a:t>Dereferencing a null pointer results in undefined behavior and typically causes a </a:t>
            </a:r>
            <a:r>
              <a:rPr lang="en-US" sz="2400" dirty="0" smtClean="0">
                <a:latin typeface="+mn-lt"/>
              </a:rPr>
              <a:t>fatal execution-time </a:t>
            </a:r>
            <a:r>
              <a:rPr lang="en-US" sz="2400" dirty="0">
                <a:latin typeface="+mn-lt"/>
              </a:rPr>
              <a:t>error. Ensure that a pointer is not null </a:t>
            </a:r>
            <a:r>
              <a:rPr lang="en-US" sz="2400" b="1" dirty="0">
                <a:latin typeface="+mn-lt"/>
              </a:rPr>
              <a:t>before</a:t>
            </a:r>
            <a:r>
              <a:rPr lang="en-US" sz="2400" dirty="0">
                <a:latin typeface="+mn-lt"/>
              </a:rPr>
              <a:t> dereferencing it.</a:t>
            </a:r>
          </a:p>
        </p:txBody>
      </p:sp>
    </p:spTree>
    <p:extLst>
      <p:ext uri="{BB962C8B-B14F-4D97-AF65-F5344CB8AC3E}">
        <p14:creationId xmlns:p14="http://schemas.microsoft.com/office/powerpoint/2010/main" val="3908677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8.3.3 Using the Address (&amp;) and Indirection (*) </a:t>
            </a:r>
            <a:r>
              <a:rPr lang="en-US" kern="1200" dirty="0" smtClean="0">
                <a:latin typeface="Times New Roman" panose="02020603050405020304" pitchFamily="18" charset="0"/>
              </a:rPr>
              <a:t>Operators </a:t>
            </a:r>
            <a:r>
              <a:rPr lang="en-US" sz="2000" b="0" kern="1200" dirty="0" smtClean="0">
                <a:latin typeface="Times New Roman" panose="02020603050405020304" pitchFamily="18" charset="0"/>
              </a:rPr>
              <a:t>(1 of 2)</a:t>
            </a:r>
            <a:endParaRPr lang="en-US" sz="2000" b="0" dirty="0"/>
          </a:p>
        </p:txBody>
      </p:sp>
      <p:sp>
        <p:nvSpPr>
          <p:cNvPr id="3" name="Text Placeholder 2"/>
          <p:cNvSpPr>
            <a:spLocks noGrp="1"/>
          </p:cNvSpPr>
          <p:nvPr>
            <p:ph type="body" idx="1"/>
          </p:nvPr>
        </p:nvSpPr>
        <p:spPr/>
        <p:txBody>
          <a:bodyPr/>
          <a:lstStyle/>
          <a:p>
            <a:pPr eaLnBrk="1" hangingPunct="1">
              <a:defRPr/>
            </a:pPr>
            <a:r>
              <a:rPr lang="en-US" sz="2400" dirty="0">
                <a:solidFill>
                  <a:srgbClr val="000000"/>
                </a:solidFill>
                <a:latin typeface="+mn-lt"/>
              </a:rPr>
              <a:t>The program in </a:t>
            </a:r>
            <a:r>
              <a:rPr lang="en-US" sz="2400" dirty="0" smtClean="0">
                <a:solidFill>
                  <a:srgbClr val="000000"/>
                </a:solidFill>
                <a:latin typeface="+mn-lt"/>
              </a:rPr>
              <a:t>Figure </a:t>
            </a:r>
            <a:r>
              <a:rPr lang="en-US" sz="2400" dirty="0">
                <a:solidFill>
                  <a:srgbClr val="000000"/>
                </a:solidFill>
                <a:latin typeface="+mn-lt"/>
              </a:rPr>
              <a:t>8.4 demonstrates the </a:t>
            </a:r>
            <a:r>
              <a:rPr lang="en-US" sz="2400" dirty="0">
                <a:solidFill>
                  <a:srgbClr val="000000"/>
                </a:solidFill>
                <a:latin typeface="Consolas" panose="020B0609020204030204" pitchFamily="49" charset="0"/>
              </a:rPr>
              <a:t>&amp;</a:t>
            </a:r>
            <a:r>
              <a:rPr lang="en-US" sz="2400" dirty="0">
                <a:solidFill>
                  <a:srgbClr val="000000"/>
                </a:solidFill>
                <a:latin typeface="+mn-lt"/>
              </a:rPr>
              <a:t> and </a:t>
            </a:r>
            <a:r>
              <a:rPr lang="en-US" sz="2400" dirty="0">
                <a:solidFill>
                  <a:srgbClr val="000000"/>
                </a:solidFill>
                <a:latin typeface="Consolas" panose="020B0609020204030204" pitchFamily="49" charset="0"/>
              </a:rPr>
              <a:t>*</a:t>
            </a:r>
            <a:r>
              <a:rPr lang="en-US" sz="2400" dirty="0">
                <a:solidFill>
                  <a:srgbClr val="000000"/>
                </a:solidFill>
                <a:latin typeface="+mn-lt"/>
              </a:rPr>
              <a:t> pointer operators</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1206412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Portability Tip 8.1</a:t>
            </a:r>
          </a:p>
        </p:txBody>
      </p:sp>
      <p:sp>
        <p:nvSpPr>
          <p:cNvPr id="3" name="Text Placeholder 2"/>
          <p:cNvSpPr>
            <a:spLocks noGrp="1"/>
          </p:cNvSpPr>
          <p:nvPr>
            <p:ph type="body" idx="1"/>
          </p:nvPr>
        </p:nvSpPr>
        <p:spPr/>
        <p:txBody>
          <a:bodyPr/>
          <a:lstStyle/>
          <a:p>
            <a:pPr marL="0" indent="0">
              <a:buNone/>
            </a:pPr>
            <a:r>
              <a:rPr lang="en-US" sz="2400" dirty="0">
                <a:latin typeface="+mn-lt"/>
              </a:rPr>
              <a:t>The memory addresses output by this program with </a:t>
            </a:r>
            <a:r>
              <a:rPr lang="en-US" sz="2400" dirty="0" smtClean="0">
                <a:latin typeface="Consolas" panose="020B0609020204030204" pitchFamily="49" charset="0"/>
              </a:rPr>
              <a:t>c</a:t>
            </a:r>
            <a:r>
              <a:rPr lang="en-US" sz="100" dirty="0" smtClean="0">
                <a:latin typeface="Consolas" panose="020B0609020204030204" pitchFamily="49" charset="0"/>
              </a:rPr>
              <a:t> </a:t>
            </a:r>
            <a:r>
              <a:rPr lang="en-US" sz="2400" dirty="0" smtClean="0">
                <a:latin typeface="Consolas" panose="020B0609020204030204" pitchFamily="49" charset="0"/>
              </a:rPr>
              <a:t>out</a:t>
            </a:r>
            <a:r>
              <a:rPr lang="en-US" sz="2400" dirty="0" smtClean="0">
                <a:latin typeface="+mn-lt"/>
              </a:rPr>
              <a:t> </a:t>
            </a:r>
            <a:r>
              <a:rPr lang="en-US" sz="2400" dirty="0">
                <a:latin typeface="+mn-lt"/>
              </a:rPr>
              <a:t>and </a:t>
            </a:r>
            <a:r>
              <a:rPr lang="en-US" sz="2400" dirty="0">
                <a:latin typeface="Consolas" panose="020B0609020204030204" pitchFamily="49" charset="0"/>
              </a:rPr>
              <a:t>&lt;&lt;</a:t>
            </a:r>
            <a:r>
              <a:rPr lang="en-US" sz="2400" dirty="0">
                <a:latin typeface="+mn-lt"/>
              </a:rPr>
              <a:t> are platform </a:t>
            </a:r>
            <a:r>
              <a:rPr lang="en-US" sz="2400" dirty="0" smtClean="0">
                <a:latin typeface="+mn-lt"/>
              </a:rPr>
              <a:t>dependent, so </a:t>
            </a:r>
            <a:r>
              <a:rPr lang="en-US" sz="2400" dirty="0">
                <a:latin typeface="+mn-lt"/>
              </a:rPr>
              <a:t>you may get different results when you run the program.</a:t>
            </a:r>
          </a:p>
        </p:txBody>
      </p:sp>
    </p:spTree>
    <p:extLst>
      <p:ext uri="{BB962C8B-B14F-4D97-AF65-F5344CB8AC3E}">
        <p14:creationId xmlns:p14="http://schemas.microsoft.com/office/powerpoint/2010/main" val="571355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nchor="b"/>
          <a:lstStyle/>
          <a:p>
            <a:r>
              <a:rPr lang="en-US" dirty="0" smtClean="0"/>
              <a:t>Figure </a:t>
            </a:r>
            <a:r>
              <a:rPr lang="en-US" dirty="0"/>
              <a:t>8.4 </a:t>
            </a:r>
            <a:r>
              <a:rPr lang="en-US" dirty="0" smtClean="0"/>
              <a:t>Pointer Operators </a:t>
            </a:r>
            <a:r>
              <a:rPr lang="en-US" dirty="0">
                <a:latin typeface="Consolas" panose="020B0609020204030204" pitchFamily="49" charset="0"/>
              </a:rPr>
              <a:t>&amp;</a:t>
            </a:r>
            <a:r>
              <a:rPr lang="en-US" dirty="0"/>
              <a:t> and </a:t>
            </a:r>
            <a:r>
              <a:rPr lang="en-US" dirty="0" smtClean="0">
                <a:latin typeface="Consolas" panose="020B0609020204030204" pitchFamily="49" charset="0"/>
              </a:rPr>
              <a:t>*</a:t>
            </a:r>
            <a:endParaRPr lang="en-US" dirty="0"/>
          </a:p>
        </p:txBody>
      </p:sp>
      <p:pic>
        <p:nvPicPr>
          <p:cNvPr id="5" name="Picture 4" descr="Computer code has 14 lines. The lines read as follows. Line 1. forward slash forward slash F i g period 8 period 4 colon f i g 0 8 underscore 0 4 period c p p. Line 2. forward slash forward slash Pointer operators ampersand and asterisk period. Line 3. hash include left angle bracket i o stream right angle bracket. Line 4. using namespace s t d semicolon. Line 5. blank. Line 6. i n t main left parenthesis right parenthesis left brace. Line 7, indented once. i n t a left brace 7 right brace semicolon forward slash forward slash initialize a with 7. Line 8, indented once. i n t asterisk a P t r equals ampersand a semicolon forward slash forward slash initialize a P t r with the address of i n t variable a. Line 9. blank. Line 10, indented once. c out left angle bracket left angle bracket double quote The address of a is double quote left angle bracket left angle bracket. Line 11, indented twice. left angle bracket left angle bracket double quote back slash n The value of a P t r is double quote left angle bracket left angle bracket semicolon. Line 12, indented once. c out left angle bracket left angle bracket double quote back slash n back slash n The value of a is double quote left angle bracket left angle bracket a. Line 13, indented twice. left angle bracket left angle bracket double quote back slash n The value of asterisk a P t r is double quote left angle bracket left angle bracket left angle bracket left angle bracket end l semicolon. Line 14. right brace. Computer code output has 4 lines. The lines read as follows. Line 1. The address of a is 0 0 2 D F D 8 0. Line 2. The value of a P t r is 0 0 2 D F D 8 0. Line 3. The value of a is 7. Line 4. The value of asterisk a P t r is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69" y="1566216"/>
            <a:ext cx="7907263" cy="4497341"/>
          </a:xfrm>
          <a:prstGeom prst="rect">
            <a:avLst/>
          </a:prstGeom>
        </p:spPr>
      </p:pic>
    </p:spTree>
    <p:extLst>
      <p:ext uri="{BB962C8B-B14F-4D97-AF65-F5344CB8AC3E}">
        <p14:creationId xmlns:p14="http://schemas.microsoft.com/office/powerpoint/2010/main" val="2060854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sz="2400" dirty="0" smtClean="0">
                <a:latin typeface="+mn-lt"/>
              </a:rPr>
              <a:t>Use </a:t>
            </a:r>
            <a:r>
              <a:rPr lang="en-US" sz="2400" dirty="0">
                <a:latin typeface="Consolas" panose="020B0609020204030204" pitchFamily="49" charset="0"/>
              </a:rPr>
              <a:t>const</a:t>
            </a:r>
            <a:r>
              <a:rPr lang="en-US" sz="2400" dirty="0">
                <a:latin typeface="+mn-lt"/>
              </a:rPr>
              <a:t> with pointers.</a:t>
            </a:r>
          </a:p>
          <a:p>
            <a:r>
              <a:rPr lang="en-US" sz="2400" dirty="0">
                <a:latin typeface="+mn-lt"/>
              </a:rPr>
              <a:t>Use operator </a:t>
            </a:r>
            <a:r>
              <a:rPr lang="en-US" sz="2400" dirty="0">
                <a:latin typeface="Consolas" panose="020B0609020204030204" pitchFamily="49" charset="0"/>
              </a:rPr>
              <a:t>sizeof</a:t>
            </a:r>
            <a:r>
              <a:rPr lang="en-US" sz="2400" dirty="0">
                <a:latin typeface="+mn-lt"/>
              </a:rPr>
              <a:t> to determine the number of bytes that store a value of a particular type</a:t>
            </a:r>
            <a:r>
              <a:rPr lang="en-US" sz="2400" dirty="0" smtClean="0">
                <a:latin typeface="+mn-lt"/>
              </a:rPr>
              <a:t>.</a:t>
            </a:r>
          </a:p>
          <a:p>
            <a:r>
              <a:rPr lang="en-US" sz="2400" dirty="0" smtClean="0">
                <a:latin typeface="+mn-lt"/>
              </a:rPr>
              <a:t>Understand pointer expressions </a:t>
            </a:r>
            <a:r>
              <a:rPr lang="en-US" sz="2400" dirty="0">
                <a:latin typeface="+mn-lt"/>
              </a:rPr>
              <a:t>and </a:t>
            </a:r>
            <a:r>
              <a:rPr lang="en-US" sz="2400" dirty="0" smtClean="0">
                <a:latin typeface="+mn-lt"/>
              </a:rPr>
              <a:t>pointer arithmetic</a:t>
            </a:r>
            <a:r>
              <a:rPr lang="en-US" sz="2400" dirty="0">
                <a:latin typeface="+mn-lt"/>
              </a:rPr>
              <a:t>.</a:t>
            </a:r>
          </a:p>
          <a:p>
            <a:r>
              <a:rPr lang="en-US" sz="2400" dirty="0" smtClean="0">
                <a:latin typeface="+mn-lt"/>
              </a:rPr>
              <a:t>Understand </a:t>
            </a:r>
            <a:r>
              <a:rPr lang="en-US" sz="2400" dirty="0">
                <a:latin typeface="+mn-lt"/>
              </a:rPr>
              <a:t>the </a:t>
            </a:r>
            <a:r>
              <a:rPr lang="en-US" sz="2400" dirty="0" smtClean="0">
                <a:latin typeface="+mn-lt"/>
              </a:rPr>
              <a:t>close relationships between pointers </a:t>
            </a:r>
            <a:r>
              <a:rPr lang="en-US" sz="2400" dirty="0">
                <a:latin typeface="+mn-lt"/>
              </a:rPr>
              <a:t>and built-in arrays.</a:t>
            </a:r>
          </a:p>
          <a:p>
            <a:r>
              <a:rPr lang="en-US" sz="2400" dirty="0" smtClean="0">
                <a:latin typeface="+mn-lt"/>
              </a:rPr>
              <a:t>Use </a:t>
            </a:r>
            <a:r>
              <a:rPr lang="en-US" sz="2400" dirty="0">
                <a:latin typeface="+mn-lt"/>
              </a:rPr>
              <a:t>pointer-based strings.</a:t>
            </a:r>
          </a:p>
          <a:p>
            <a:r>
              <a:rPr lang="en-US" sz="2400" dirty="0" smtClean="0">
                <a:latin typeface="+mn-lt"/>
              </a:rPr>
              <a:t>Use </a:t>
            </a:r>
            <a:r>
              <a:rPr lang="en-US" sz="2400" dirty="0">
                <a:latin typeface="+mn-lt"/>
              </a:rPr>
              <a:t>C++11 </a:t>
            </a:r>
            <a:r>
              <a:rPr lang="en-US" sz="2400" dirty="0" smtClean="0">
                <a:latin typeface="+mn-lt"/>
              </a:rPr>
              <a:t>capabilities, including </a:t>
            </a:r>
            <a:r>
              <a:rPr lang="en-US" sz="2400" dirty="0">
                <a:latin typeface="Consolas" panose="020B0609020204030204" pitchFamily="49" charset="0"/>
              </a:rPr>
              <a:t>nullptr</a:t>
            </a:r>
            <a:r>
              <a:rPr lang="en-US" sz="2400" dirty="0">
                <a:latin typeface="+mn-lt"/>
              </a:rPr>
              <a:t> </a:t>
            </a:r>
            <a:r>
              <a:rPr lang="en-US" sz="2400" dirty="0" smtClean="0">
                <a:latin typeface="+mn-lt"/>
              </a:rPr>
              <a:t>and Standard </a:t>
            </a:r>
            <a:r>
              <a:rPr lang="en-US" sz="2400" dirty="0">
                <a:latin typeface="+mn-lt"/>
              </a:rPr>
              <a:t>Library </a:t>
            </a:r>
            <a:r>
              <a:rPr lang="en-US" sz="2400" dirty="0" smtClean="0">
                <a:latin typeface="+mn-lt"/>
              </a:rPr>
              <a:t>functions </a:t>
            </a:r>
            <a:r>
              <a:rPr lang="en-US" sz="2400" dirty="0" smtClean="0">
                <a:latin typeface="Consolas" panose="020B0609020204030204" pitchFamily="49" charset="0"/>
              </a:rPr>
              <a:t>begin</a:t>
            </a:r>
            <a:r>
              <a:rPr lang="en-US" sz="2400" dirty="0" smtClean="0">
                <a:latin typeface="+mn-lt"/>
              </a:rPr>
              <a:t> </a:t>
            </a:r>
            <a:r>
              <a:rPr lang="en-US" sz="2400" dirty="0">
                <a:latin typeface="+mn-lt"/>
              </a:rPr>
              <a:t>and </a:t>
            </a:r>
            <a:r>
              <a:rPr lang="en-US" sz="2400" dirty="0">
                <a:latin typeface="Consolas" panose="020B0609020204030204" pitchFamily="49" charset="0"/>
              </a:rPr>
              <a:t>end</a:t>
            </a:r>
            <a:r>
              <a:rPr lang="en-US" sz="2400" dirty="0">
                <a:latin typeface="+mn-lt"/>
              </a:rPr>
              <a:t>.</a:t>
            </a:r>
          </a:p>
        </p:txBody>
      </p:sp>
    </p:spTree>
    <p:extLst>
      <p:ext uri="{BB962C8B-B14F-4D97-AF65-F5344CB8AC3E}">
        <p14:creationId xmlns:p14="http://schemas.microsoft.com/office/powerpoint/2010/main" val="4020675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8.3.3 Using the Address (&amp;) and Indirection (*) Operators </a:t>
            </a:r>
            <a:r>
              <a:rPr lang="en-US" sz="2000" b="0" kern="1200" dirty="0">
                <a:latin typeface="Times New Roman" panose="02020603050405020304" pitchFamily="18" charset="0"/>
              </a:rPr>
              <a:t>(2 of 2)</a:t>
            </a:r>
            <a:endParaRPr lang="en-US" sz="2000" dirty="0"/>
          </a:p>
        </p:txBody>
      </p:sp>
      <p:sp>
        <p:nvSpPr>
          <p:cNvPr id="3" name="Text Placeholder 2"/>
          <p:cNvSpPr>
            <a:spLocks noGrp="1"/>
          </p:cNvSpPr>
          <p:nvPr>
            <p:ph type="body" idx="1"/>
          </p:nvPr>
        </p:nvSpPr>
        <p:spPr/>
        <p:txBody>
          <a:bodyPr/>
          <a:lstStyle/>
          <a:p>
            <a:pPr marL="0" lvl="0" indent="0" fontAlgn="base">
              <a:spcAft>
                <a:spcPct val="0"/>
              </a:spcAft>
              <a:buNone/>
              <a:tabLst/>
              <a:defRPr/>
            </a:pPr>
            <a:r>
              <a:rPr lang="en-US" sz="2400" kern="1200" dirty="0">
                <a:solidFill>
                  <a:srgbClr val="000000"/>
                </a:solidFill>
                <a:latin typeface="+mn-lt"/>
              </a:rPr>
              <a:t>Precedence and Associativity of the Operators Discussed So Far</a:t>
            </a:r>
          </a:p>
          <a:p>
            <a:pPr marL="255651" lvl="0" indent="-255651" fontAlgn="base">
              <a:spcAft>
                <a:spcPct val="0"/>
              </a:spcAft>
              <a:tabLst/>
              <a:defRPr/>
            </a:pPr>
            <a:r>
              <a:rPr lang="en-US" sz="2400" kern="1200" dirty="0">
                <a:solidFill>
                  <a:srgbClr val="000000"/>
                </a:solidFill>
                <a:latin typeface="+mn-lt"/>
              </a:rPr>
              <a:t>Figure 8.5 lists the precedence and associativity of the operators introduced to this point.</a:t>
            </a:r>
          </a:p>
          <a:p>
            <a:pPr marL="255651" lvl="0" indent="-255651" fontAlgn="base">
              <a:spcAft>
                <a:spcPct val="0"/>
              </a:spcAft>
              <a:tabLst/>
              <a:defRPr/>
            </a:pPr>
            <a:r>
              <a:rPr lang="en-US" sz="2400" kern="1200" dirty="0">
                <a:solidFill>
                  <a:srgbClr val="000000"/>
                </a:solidFill>
                <a:latin typeface="+mn-lt"/>
              </a:rPr>
              <a:t>The address (</a:t>
            </a:r>
            <a:r>
              <a:rPr lang="en-US" sz="2400" kern="1200" dirty="0">
                <a:solidFill>
                  <a:srgbClr val="000000"/>
                </a:solidFill>
                <a:latin typeface="Consolas" panose="020B0609020204030204" pitchFamily="49" charset="0"/>
              </a:rPr>
              <a:t>&amp;</a:t>
            </a:r>
            <a:r>
              <a:rPr lang="en-US" sz="2400" kern="1200" dirty="0">
                <a:solidFill>
                  <a:srgbClr val="000000"/>
                </a:solidFill>
                <a:latin typeface="+mn-lt"/>
              </a:rPr>
              <a:t>) and dereferencing operator (</a:t>
            </a:r>
            <a:r>
              <a:rPr lang="en-US" sz="2400" kern="1200" dirty="0">
                <a:solidFill>
                  <a:srgbClr val="000000"/>
                </a:solidFill>
                <a:latin typeface="Consolas" panose="020B0609020204030204" pitchFamily="49" charset="0"/>
              </a:rPr>
              <a:t>*</a:t>
            </a:r>
            <a:r>
              <a:rPr lang="en-US" sz="2400" kern="1200" dirty="0">
                <a:solidFill>
                  <a:srgbClr val="000000"/>
                </a:solidFill>
                <a:latin typeface="+mn-lt"/>
              </a:rPr>
              <a:t>) are </a:t>
            </a:r>
            <a:r>
              <a:rPr lang="en-US" sz="2400" b="1" kern="1200" dirty="0">
                <a:solidFill>
                  <a:srgbClr val="000000"/>
                </a:solidFill>
                <a:latin typeface="+mn-lt"/>
              </a:rPr>
              <a:t>unary operators </a:t>
            </a:r>
            <a:r>
              <a:rPr lang="en-US" sz="2400" kern="1200" dirty="0">
                <a:solidFill>
                  <a:srgbClr val="000000"/>
                </a:solidFill>
                <a:latin typeface="+mn-lt"/>
              </a:rPr>
              <a:t>on the fourth level</a:t>
            </a:r>
            <a:r>
              <a:rPr lang="en-US" sz="2400" kern="1200" dirty="0" smtClean="0">
                <a:solidFill>
                  <a:srgbClr val="000000"/>
                </a:solidFill>
                <a:latin typeface="+mn-lt"/>
              </a:rPr>
              <a:t>.</a:t>
            </a:r>
            <a:endParaRPr lang="en-US" sz="2400" dirty="0">
              <a:latin typeface="+mn-lt"/>
            </a:endParaRPr>
          </a:p>
        </p:txBody>
      </p:sp>
    </p:spTree>
    <p:extLst>
      <p:ext uri="{BB962C8B-B14F-4D97-AF65-F5344CB8AC3E}">
        <p14:creationId xmlns:p14="http://schemas.microsoft.com/office/powerpoint/2010/main" val="3643220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nchor="b"/>
          <a:lstStyle/>
          <a:p>
            <a:r>
              <a:rPr lang="en-US" sz="3000" dirty="0" smtClean="0"/>
              <a:t>Figure 8.5 </a:t>
            </a:r>
            <a:r>
              <a:rPr lang="en-US" sz="3000" dirty="0"/>
              <a:t>Operator Precedence and Associativity of the Operators Discussed So Far</a:t>
            </a:r>
          </a:p>
        </p:txBody>
      </p:sp>
      <p:pic>
        <p:nvPicPr>
          <p:cNvPr id="4" name="Picture 3" descr="A table has 13 row s and 3 columns. The columns have the following headings from left to right. Operators, Associativity, type. The row entries are as follows. Row 1. Operators, Scope resolution, Function call. Associativity, left to right, See caution in Fig. 2.10 regarding grouping parentheses. type, primary. Row 2. Operators, Function call, Array subscripting, Postfix increment, Postfix decrement, Type cast left parenthesis C plus plus only, left angle bracket type right angle bracket, left parenthesis operand right parenthesis. Associativity, left to right. type, postfix. Row 3. Operators, Prefix increment, Prefix decrement, Unary plus, Unary minus, Logical NOT, Address of, Indirection, dereference. Associativity, right to left. type, unary, prefix. Row 4. Operators, Multiplication, Division, Modulo. Associativity, left to right. type, multiplicative. Row 5. Operators, Addition, Subtraction. Associativity, left to right. type, additive. Row 6. Operators, Bitwise left shift, Bitwise right shift. Associativity, left to right. type, stream insertion/extraction. Row 7. Operators, Less than, Less than or equal to, Greater than, Greater than or equal to. Associativity, left to right. type, relational. Row 8. Operators, equals, exclamation point equals. Associativity, left to right. type, equality. Row 9. Operators, ampersand ampersand. Associativity, left to right. type, logical AND. Row 10. Operators, double pipe. Associativity, left to right. type, logical OR. Row 11. Operators, question mark colon. Associativity, right to left. type, conditional. Row 12. Operators, Direct assignment, Assignment by sum, Assignment by difference, Assignment by product, Assignment by quotient, Assignment by remainder. Associativity, right to left. type, assignment. Row 13. Operators, comma. Associativity, left to right. type, comma."/>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l="2698" t="4649" r="3174" b="9936"/>
          <a:stretch/>
        </p:blipFill>
        <p:spPr>
          <a:xfrm>
            <a:off x="698475" y="1437805"/>
            <a:ext cx="7747049" cy="4859869"/>
          </a:xfrm>
          <a:prstGeom prst="rect">
            <a:avLst/>
          </a:prstGeom>
          <a:noFill/>
          <a:ln>
            <a:noFill/>
          </a:ln>
        </p:spPr>
      </p:pic>
    </p:spTree>
    <p:extLst>
      <p:ext uri="{BB962C8B-B14F-4D97-AF65-F5344CB8AC3E}">
        <p14:creationId xmlns:p14="http://schemas.microsoft.com/office/powerpoint/2010/main" val="3166857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8.4 Pass-By-Reference with Pointers </a:t>
            </a:r>
            <a:r>
              <a:rPr lang="en-US" sz="2000" b="0" kern="1200" dirty="0" smtClean="0">
                <a:latin typeface="Times New Roman" panose="02020603050405020304" pitchFamily="18" charset="0"/>
                <a:ea typeface="+mj-ea"/>
                <a:cs typeface="+mj-cs"/>
              </a:rPr>
              <a:t>(1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There are three ways in C++ to pass arguments to a function</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pass-by-value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pass-by-reference with reference </a:t>
            </a:r>
            <a:r>
              <a:rPr lang="en-US" altLang="en-US" sz="2400" kern="1200" dirty="0" smtClean="0">
                <a:solidFill>
                  <a:srgbClr val="000000"/>
                </a:solidFill>
                <a:latin typeface="Arial (Body)"/>
                <a:ea typeface="+mn-ea"/>
                <a:cs typeface="+mn-cs"/>
              </a:rPr>
              <a:t>arguments</a:t>
            </a:r>
            <a:endParaRPr lang="en-US" alt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b="1" kern="1200" dirty="0">
                <a:solidFill>
                  <a:srgbClr val="000000"/>
                </a:solidFill>
                <a:latin typeface="Arial (Body)"/>
                <a:ea typeface="+mn-ea"/>
                <a:cs typeface="+mn-cs"/>
              </a:rPr>
              <a:t>pass-by-reference with pointer arguments.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Here, we explain pass-by-reference with pointer arguments</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13205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8.4 Pass-By-Reference with Pointers </a:t>
            </a:r>
            <a:r>
              <a:rPr lang="en-US" sz="2000" b="0" kern="1200" dirty="0" smtClean="0">
                <a:latin typeface="Times New Roman" panose="02020603050405020304" pitchFamily="18" charset="0"/>
                <a:ea typeface="+mj-ea"/>
                <a:cs typeface="+mj-cs"/>
              </a:rPr>
              <a:t>(2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Pointers can be used to modify one or more variables in the caller or to pass pointers to large data objects to avoid the overhead of copying the objects.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You can use pointers and the indirection operator (</a:t>
            </a:r>
            <a:r>
              <a:rPr lang="en-US" altLang="en-US" sz="2400" kern="1200" dirty="0">
                <a:solidFill>
                  <a:srgbClr val="000000"/>
                </a:solidFill>
                <a:latin typeface="Consolas" panose="020B0609020204030204" pitchFamily="49" charset="0"/>
                <a:ea typeface="+mn-ea"/>
                <a:cs typeface="+mn-cs"/>
              </a:rPr>
              <a:t>*</a:t>
            </a:r>
            <a:r>
              <a:rPr lang="en-US" altLang="en-US" sz="2400" kern="1200" dirty="0">
                <a:solidFill>
                  <a:srgbClr val="000000"/>
                </a:solidFill>
                <a:latin typeface="Arial (Body)"/>
                <a:ea typeface="+mn-ea"/>
                <a:cs typeface="+mn-cs"/>
              </a:rPr>
              <a:t>) to accomplish pass-by-reference.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When calling a function with an argument that should be modified, the </a:t>
            </a:r>
            <a:r>
              <a:rPr lang="en-US" altLang="en-US" sz="2400" b="1" kern="1200" dirty="0">
                <a:solidFill>
                  <a:srgbClr val="000000"/>
                </a:solidFill>
                <a:latin typeface="Arial (Body)"/>
                <a:ea typeface="+mn-ea"/>
                <a:cs typeface="+mn-cs"/>
              </a:rPr>
              <a:t>address</a:t>
            </a:r>
            <a:r>
              <a:rPr lang="en-US" altLang="en-US" sz="2400" kern="1200" dirty="0">
                <a:solidFill>
                  <a:srgbClr val="000000"/>
                </a:solidFill>
                <a:latin typeface="Arial (Body)"/>
                <a:ea typeface="+mn-ea"/>
                <a:cs typeface="+mn-cs"/>
              </a:rPr>
              <a:t> of the argument is passed</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54009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8.4 Pass-By-Reference with Pointers </a:t>
            </a:r>
            <a:r>
              <a:rPr lang="en-US" sz="2000" b="0" kern="1200" dirty="0" smtClean="0">
                <a:latin typeface="Times New Roman" panose="02020603050405020304" pitchFamily="18" charset="0"/>
                <a:ea typeface="+mj-ea"/>
                <a:cs typeface="+mj-cs"/>
              </a:rPr>
              <a:t>(3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An Example of Pass-By-Value</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Figure 8.6 passes variable number by value to function </a:t>
            </a:r>
            <a:r>
              <a:rPr lang="en-US" sz="2400" kern="1200" dirty="0" smtClean="0">
                <a:solidFill>
                  <a:srgbClr val="000000"/>
                </a:solidFill>
                <a:latin typeface="Consolas" panose="020B0609020204030204" pitchFamily="49" charset="0"/>
                <a:ea typeface="+mn-ea"/>
                <a:cs typeface="+mn-cs"/>
              </a:rPr>
              <a:t>cube</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By</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Value</a:t>
            </a:r>
            <a:r>
              <a:rPr lang="en-US" sz="2400" kern="1200" dirty="0">
                <a:solidFill>
                  <a:srgbClr val="000000"/>
                </a:solidFill>
                <a:latin typeface="Arial (Body)"/>
                <a:ea typeface="+mn-ea"/>
                <a:cs typeface="+mn-cs"/>
              </a:rPr>
              <a:t>, which cubes its argument and passes the new value result back to </a:t>
            </a:r>
            <a:r>
              <a:rPr lang="en-US" sz="2400" kern="1200" dirty="0">
                <a:solidFill>
                  <a:srgbClr val="000000"/>
                </a:solidFill>
                <a:latin typeface="Consolas" panose="020B0609020204030204" pitchFamily="49" charset="0"/>
                <a:ea typeface="+mn-ea"/>
                <a:cs typeface="+mn-cs"/>
              </a:rPr>
              <a:t>main</a:t>
            </a:r>
            <a:r>
              <a:rPr lang="en-US" sz="2400" kern="1200" dirty="0">
                <a:solidFill>
                  <a:srgbClr val="000000"/>
                </a:solidFill>
                <a:latin typeface="Arial (Body)"/>
                <a:ea typeface="+mn-ea"/>
                <a:cs typeface="+mn-cs"/>
              </a:rPr>
              <a:t> using a </a:t>
            </a:r>
            <a:r>
              <a:rPr lang="en-US" sz="2400" kern="1200" dirty="0">
                <a:solidFill>
                  <a:srgbClr val="000000"/>
                </a:solidFill>
                <a:latin typeface="Consolas" panose="020B0609020204030204" pitchFamily="49" charset="0"/>
                <a:ea typeface="+mn-ea"/>
                <a:cs typeface="+mn-cs"/>
              </a:rPr>
              <a:t>return</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statement.</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The calling function has the opportunity to examine the function call’s result before modifying any variable’s </a:t>
            </a:r>
            <a:r>
              <a:rPr lang="en-US" sz="2400" kern="1200" dirty="0" smtClean="0">
                <a:solidFill>
                  <a:srgbClr val="000000"/>
                </a:solidFill>
                <a:latin typeface="Arial (Body)"/>
                <a:ea typeface="+mn-ea"/>
                <a:cs typeface="+mn-cs"/>
              </a:rPr>
              <a:t>values.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69668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a:t>Figure 8.6 Pass-By-Value Used to Cube a </a:t>
            </a:r>
            <a:r>
              <a:rPr lang="en-US" dirty="0" smtClean="0"/>
              <a:t>Variable’s </a:t>
            </a:r>
            <a:r>
              <a:rPr lang="en-US" dirty="0"/>
              <a:t>Value</a:t>
            </a:r>
          </a:p>
        </p:txBody>
      </p:sp>
      <p:pic>
        <p:nvPicPr>
          <p:cNvPr id="6" name="Picture 5" descr="Computer code has 19 lines. The lines read as follows. Line 1. forward slash forward slash F i g period 8 period 6 colon f i g 0 8 underscore 06 period c p p. Line 2. forward slash forward slash Pass dash by dash value used to cube a variable’s value period. Line 3. hash include left angle bracket i o stream right angle bracket. Line 4. using namespace s t d semicolon. Line 5. blank. Line 6. i n t cube By Value left parenthesis i n t right parenthesis semicolon forward slash forward slash prototype. This line is highlighted. Line 7. blank. Line 8. i n t main left parenthesis right parenthesis left brace. Line 9, indented once. i n t number left brace 5 right brace semicolon. Line 10. blank. Line 11, indented once. c out left angle bracket left angle bracket double quote The original value of number is double quote left angle bracket left angle bracket number semicolon. Line 12, indented once. number equals cube By Value left parenthesis number right parenthesis semicolon forward slash forward slash pass number by value to cube By Value. This line is highlighted. Line 13, indented once. c out left angle bracket left angle bracket double quote back slash n The new value of number is double quote left angle bracket left angle bracket number left angle bracket left angle bracket end l semicolon. Line 14. right brace. Line 15. blank. Line 16. forward slash forward slash calculate and return cube of integer argument. Line 17. i n t cube By Value left parenthesis i n t n right parenthesis left brace. Line 18, indented once. return n asterisk n asterisk n semicolon forward slash forward slash cube local variable n and return result. Line 19. right brace. Line 16 to 19 are highlighted. Computer code output has 2 lines. The lines read as follows. Line 1. The original value of number is 5. Line 2. The new value of number is 1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375" y="1742009"/>
            <a:ext cx="7117250" cy="4446770"/>
          </a:xfrm>
          <a:prstGeom prst="rect">
            <a:avLst/>
          </a:prstGeom>
        </p:spPr>
      </p:pic>
    </p:spTree>
    <p:extLst>
      <p:ext uri="{BB962C8B-B14F-4D97-AF65-F5344CB8AC3E}">
        <p14:creationId xmlns:p14="http://schemas.microsoft.com/office/powerpoint/2010/main" val="13998244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8.4 Pass-By-Reference with Pointers </a:t>
            </a:r>
            <a:r>
              <a:rPr lang="en-US" sz="2000" b="0" kern="1200" dirty="0" smtClean="0">
                <a:latin typeface="Times New Roman" panose="02020603050405020304" pitchFamily="18" charset="0"/>
                <a:ea typeface="+mj-ea"/>
                <a:cs typeface="+mj-cs"/>
              </a:rPr>
              <a:t>(4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marL="0" indent="0" eaLnBrk="1" hangingPunct="1">
              <a:buFont typeface="Wingdings 3" panose="05040102010807070707" pitchFamily="18" charset="2"/>
              <a:buNone/>
              <a:defRPr/>
            </a:pPr>
            <a:r>
              <a:rPr lang="en-US" sz="2400" b="1" dirty="0">
                <a:solidFill>
                  <a:srgbClr val="000000"/>
                </a:solidFill>
                <a:latin typeface="+mn-lt"/>
              </a:rPr>
              <a:t>An Example of Pass-By-Reference with Pointers</a:t>
            </a:r>
          </a:p>
          <a:p>
            <a:pPr eaLnBrk="1" hangingPunct="1">
              <a:defRPr/>
            </a:pPr>
            <a:r>
              <a:rPr lang="en-US" sz="2400" dirty="0">
                <a:solidFill>
                  <a:srgbClr val="000000"/>
                </a:solidFill>
                <a:latin typeface="+mn-lt"/>
              </a:rPr>
              <a:t>Figure 8.7 passes the variable </a:t>
            </a:r>
            <a:r>
              <a:rPr lang="en-US" sz="2400" dirty="0">
                <a:solidFill>
                  <a:srgbClr val="000000"/>
                </a:solidFill>
                <a:latin typeface="Consolas" panose="020B0609020204030204" pitchFamily="49" charset="0"/>
              </a:rPr>
              <a:t>number</a:t>
            </a:r>
            <a:r>
              <a:rPr lang="en-US" sz="2400" dirty="0">
                <a:solidFill>
                  <a:srgbClr val="000000"/>
                </a:solidFill>
                <a:latin typeface="+mn-lt"/>
              </a:rPr>
              <a:t> to function </a:t>
            </a:r>
            <a:r>
              <a:rPr lang="en-US" sz="2400" dirty="0" smtClean="0">
                <a:solidFill>
                  <a:srgbClr val="000000"/>
                </a:solidFill>
                <a:latin typeface="Consolas" panose="020B0609020204030204" pitchFamily="49" charset="0"/>
              </a:rPr>
              <a:t>cube</a:t>
            </a:r>
            <a:r>
              <a:rPr lang="en-US" sz="100" dirty="0" smtClean="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By</a:t>
            </a:r>
            <a:r>
              <a:rPr lang="en-US" sz="100" dirty="0" smtClean="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Reference</a:t>
            </a:r>
            <a:r>
              <a:rPr lang="en-US" sz="2400" dirty="0" smtClean="0">
                <a:solidFill>
                  <a:srgbClr val="000000"/>
                </a:solidFill>
                <a:latin typeface="+mn-lt"/>
              </a:rPr>
              <a:t> </a:t>
            </a:r>
            <a:r>
              <a:rPr lang="en-US" sz="2400" dirty="0">
                <a:solidFill>
                  <a:srgbClr val="000000"/>
                </a:solidFill>
                <a:latin typeface="+mn-lt"/>
              </a:rPr>
              <a:t>using pass-by-reference with a pointer argument—the address of </a:t>
            </a:r>
            <a:r>
              <a:rPr lang="en-US" sz="2400" dirty="0">
                <a:solidFill>
                  <a:srgbClr val="000000"/>
                </a:solidFill>
                <a:latin typeface="Consolas" panose="020B0609020204030204" pitchFamily="49" charset="0"/>
              </a:rPr>
              <a:t>number</a:t>
            </a:r>
            <a:r>
              <a:rPr lang="en-US" sz="2400" dirty="0">
                <a:solidFill>
                  <a:srgbClr val="000000"/>
                </a:solidFill>
                <a:latin typeface="+mn-lt"/>
              </a:rPr>
              <a:t> is passed to the function.</a:t>
            </a:r>
          </a:p>
          <a:p>
            <a:pPr eaLnBrk="1" hangingPunct="1">
              <a:defRPr/>
            </a:pPr>
            <a:r>
              <a:rPr lang="en-US" sz="2400" dirty="0">
                <a:solidFill>
                  <a:srgbClr val="000000"/>
                </a:solidFill>
                <a:latin typeface="+mn-lt"/>
              </a:rPr>
              <a:t>The function uses the dereferenced pointer to cube the value to which </a:t>
            </a:r>
            <a:r>
              <a:rPr lang="en-US" sz="2400" dirty="0">
                <a:solidFill>
                  <a:srgbClr val="000000"/>
                </a:solidFill>
                <a:latin typeface="Consolas" panose="020B0609020204030204" pitchFamily="49" charset="0"/>
              </a:rPr>
              <a:t>nPtr</a:t>
            </a:r>
            <a:r>
              <a:rPr lang="en-US" sz="2400" dirty="0">
                <a:solidFill>
                  <a:srgbClr val="000000"/>
                </a:solidFill>
                <a:latin typeface="+mn-lt"/>
              </a:rPr>
              <a:t> points.</a:t>
            </a:r>
          </a:p>
          <a:p>
            <a:pPr>
              <a:defRPr/>
            </a:pPr>
            <a:r>
              <a:rPr lang="en-US" sz="2400" dirty="0">
                <a:solidFill>
                  <a:srgbClr val="000000"/>
                </a:solidFill>
                <a:latin typeface="+mn-lt"/>
              </a:rPr>
              <a:t>This </a:t>
            </a:r>
            <a:r>
              <a:rPr lang="en-US" sz="2400" b="1" dirty="0">
                <a:solidFill>
                  <a:srgbClr val="000000"/>
                </a:solidFill>
                <a:latin typeface="+mn-lt"/>
              </a:rPr>
              <a:t>directly</a:t>
            </a:r>
            <a:r>
              <a:rPr lang="en-US" sz="2400" dirty="0">
                <a:solidFill>
                  <a:srgbClr val="000000"/>
                </a:solidFill>
                <a:latin typeface="+mn-lt"/>
              </a:rPr>
              <a:t> changes the value of </a:t>
            </a:r>
            <a:r>
              <a:rPr lang="en-US" sz="2400" dirty="0">
                <a:solidFill>
                  <a:srgbClr val="000000"/>
                </a:solidFill>
                <a:latin typeface="Consolas" panose="020B0609020204030204" pitchFamily="49" charset="0"/>
              </a:rPr>
              <a:t>number</a:t>
            </a:r>
            <a:r>
              <a:rPr lang="en-US" sz="2400" dirty="0">
                <a:solidFill>
                  <a:srgbClr val="000000"/>
                </a:solidFill>
                <a:latin typeface="+mn-lt"/>
              </a:rPr>
              <a:t> in </a:t>
            </a:r>
            <a:r>
              <a:rPr lang="en-US" sz="2400" dirty="0">
                <a:solidFill>
                  <a:srgbClr val="000000"/>
                </a:solidFill>
                <a:latin typeface="Consolas" panose="020B0609020204030204" pitchFamily="49" charset="0"/>
              </a:rPr>
              <a:t>main</a:t>
            </a:r>
            <a:r>
              <a:rPr lang="en-US" sz="2400" dirty="0">
                <a:solidFill>
                  <a:srgbClr val="000000"/>
                </a:solidFill>
                <a:latin typeface="+mn-lt"/>
              </a:rPr>
              <a:t>.</a:t>
            </a:r>
          </a:p>
        </p:txBody>
      </p:sp>
    </p:spTree>
    <p:extLst>
      <p:ext uri="{BB962C8B-B14F-4D97-AF65-F5344CB8AC3E}">
        <p14:creationId xmlns:p14="http://schemas.microsoft.com/office/powerpoint/2010/main" val="3578571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sz="3200" dirty="0"/>
              <a:t>Figure 8.7 Pass-By-Reference with a Pointer Argument Used to Cube a </a:t>
            </a:r>
            <a:r>
              <a:rPr lang="en-US" sz="3200" dirty="0" smtClean="0"/>
              <a:t>Variable’s </a:t>
            </a:r>
            <a:r>
              <a:rPr lang="en-US" sz="3200" dirty="0"/>
              <a:t>Value</a:t>
            </a:r>
          </a:p>
        </p:txBody>
      </p:sp>
      <p:pic>
        <p:nvPicPr>
          <p:cNvPr id="6" name="Picture 5" descr="Computer code has 20 lines. The lines read as follows. Line 1. forward slash forward slash Fig period 8 period 7 colon f i g 0 8 underscore 0 7 period c p p. Line 2. forward slash forward slash Pass dash by dash reference with a pointer argument used to cube a. Line 3. forward slash forward slash variable’s value period. Line 4. hash include left angle bracket i o stream right angle bracket. Line 5. using namespace s t d semicolon. Line 6. blank. Line 7. void cube By Reference left parenthesis i n t asterisk right parenthesis semicolon forward slash forward slash prototype. Line 8. blank. Line 9. i n t main left parenthesis right parenthesis left brace. Line 10, indented once. i n t number left brace 5 right brace semicolon. Line 11. blank. Line 12, indented once. c out left angle bracket left angle bracket double quote The original value of number is double quote left angle bracket left angle bracket number semicolon. Line 13, indented once. cube By Reference left parenthesis ampersand number right parenthesis semicolon forward slash forward slash pass number address to cube By Reference. Line 14, indented once. c out left angle bracket left angle bracket double quote back slash n The new value of number is double quote left angle bracket left angle bracket number left angle bracket left angle bracket end l semicolon. Line 15. right brace. Line 16. blank. Line 17. forward slash forward slash calculate cube of asterisk n P t r semicolon modifies variable number in main. Line 18. void cube By Reference left parenthesis i n t asterisk n P t r right parenthesis left brace. Line 19, indented once. asterisk n P t r equals asterisk n P t r asterisk asterisk n P t r asterisk asterisk n P t r semicolon forward slash forward slash cube asterisk n P t r. Line 20. right brace. Computer code output has 2 lines. The lines read as follows. Line 1. The original value of number is 5. Line 2. The new value of number is 1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375" y="1583454"/>
            <a:ext cx="7117250" cy="4652191"/>
          </a:xfrm>
          <a:prstGeom prst="rect">
            <a:avLst/>
          </a:prstGeom>
        </p:spPr>
      </p:pic>
    </p:spTree>
    <p:extLst>
      <p:ext uri="{BB962C8B-B14F-4D97-AF65-F5344CB8AC3E}">
        <p14:creationId xmlns:p14="http://schemas.microsoft.com/office/powerpoint/2010/main" val="3705432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8.4 Pass-By-Reference with Pointers </a:t>
            </a:r>
            <a:r>
              <a:rPr lang="en-US" sz="2000" b="0" kern="1200" dirty="0" smtClean="0">
                <a:latin typeface="Times New Roman" panose="02020603050405020304" pitchFamily="18" charset="0"/>
                <a:ea typeface="+mj-ea"/>
                <a:cs typeface="+mj-cs"/>
              </a:rPr>
              <a:t>(5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Insight: All Arguments Are Passed By Value</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Passing a variable by reference with a pointer </a:t>
            </a:r>
            <a:r>
              <a:rPr lang="en-US" sz="2400" b="1" kern="1200" dirty="0">
                <a:solidFill>
                  <a:srgbClr val="000000"/>
                </a:solidFill>
                <a:latin typeface="Arial (Body)"/>
                <a:ea typeface="+mn-ea"/>
                <a:cs typeface="+mn-cs"/>
              </a:rPr>
              <a:t>does not actually pass anything by reference</a:t>
            </a:r>
            <a:r>
              <a:rPr lang="en-US" sz="2400" kern="1200" dirty="0">
                <a:solidFill>
                  <a:srgbClr val="000000"/>
                </a:solidFill>
                <a:latin typeface="Arial (Body)"/>
                <a:ea typeface="+mn-ea"/>
                <a:cs typeface="+mn-cs"/>
              </a:rPr>
              <a:t>—a pointer to that variable is </a:t>
            </a:r>
            <a:r>
              <a:rPr lang="en-US" sz="2400" b="1" kern="1200" dirty="0">
                <a:solidFill>
                  <a:srgbClr val="000000"/>
                </a:solidFill>
                <a:latin typeface="Arial (Body)"/>
                <a:ea typeface="+mn-ea"/>
                <a:cs typeface="+mn-cs"/>
              </a:rPr>
              <a:t>passed by value </a:t>
            </a:r>
            <a:r>
              <a:rPr lang="en-US" sz="2400" kern="1200" dirty="0">
                <a:solidFill>
                  <a:srgbClr val="000000"/>
                </a:solidFill>
                <a:latin typeface="Arial (Body)"/>
                <a:ea typeface="+mn-ea"/>
                <a:cs typeface="+mn-cs"/>
              </a:rPr>
              <a:t>and is </a:t>
            </a:r>
            <a:r>
              <a:rPr lang="en-US" sz="2400" b="1" kern="1200" dirty="0">
                <a:solidFill>
                  <a:srgbClr val="000000"/>
                </a:solidFill>
                <a:latin typeface="Arial (Body)"/>
                <a:ea typeface="+mn-ea"/>
                <a:cs typeface="+mn-cs"/>
              </a:rPr>
              <a:t>copied</a:t>
            </a:r>
            <a:r>
              <a:rPr lang="en-US" sz="2400" kern="1200" dirty="0">
                <a:solidFill>
                  <a:srgbClr val="000000"/>
                </a:solidFill>
                <a:latin typeface="Arial (Body)"/>
                <a:ea typeface="+mn-ea"/>
                <a:cs typeface="+mn-cs"/>
              </a:rPr>
              <a:t> into the function’s corresponding pointer </a:t>
            </a:r>
            <a:r>
              <a:rPr lang="en-US" sz="2400" kern="1200" dirty="0" smtClean="0">
                <a:solidFill>
                  <a:srgbClr val="000000"/>
                </a:solidFill>
                <a:latin typeface="Arial (Body)"/>
                <a:ea typeface="+mn-ea"/>
                <a:cs typeface="+mn-cs"/>
              </a:rPr>
              <a:t>parameter.</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The called function can then access that variable in the caller simply by dereferencing the pointer, thus accomplishing </a:t>
            </a:r>
            <a:r>
              <a:rPr lang="en-US" sz="2400" b="1" kern="1200" dirty="0">
                <a:solidFill>
                  <a:srgbClr val="000000"/>
                </a:solidFill>
                <a:latin typeface="Arial (Body)"/>
                <a:ea typeface="+mn-ea"/>
                <a:cs typeface="+mn-cs"/>
              </a:rPr>
              <a:t>pass-by-reference</a:t>
            </a:r>
            <a:r>
              <a:rPr 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1916041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8.4 Pass-By-Reference with Pointers </a:t>
            </a:r>
            <a:r>
              <a:rPr lang="en-US" sz="2000" b="0" kern="1200" dirty="0" smtClean="0">
                <a:latin typeface="Times New Roman" panose="02020603050405020304" pitchFamily="18" charset="0"/>
                <a:ea typeface="+mj-ea"/>
                <a:cs typeface="+mj-cs"/>
              </a:rPr>
              <a:t>(6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0" lvl="0" indent="0" fontAlgn="base">
              <a:spcAft>
                <a:spcPct val="0"/>
              </a:spcAft>
              <a:buNone/>
              <a:tabLst/>
              <a:defRPr/>
            </a:pPr>
            <a:r>
              <a:rPr lang="en-US" sz="2400" b="1" kern="1200" dirty="0">
                <a:solidFill>
                  <a:srgbClr val="000000"/>
                </a:solidFill>
                <a:latin typeface="Arial (Body)"/>
                <a:ea typeface="+mn-ea"/>
                <a:cs typeface="+mn-cs"/>
              </a:rPr>
              <a:t>Graphical Analysis of Pass-By-Value and Pass-By-Reference</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Figures 8.8–8.9 analyze graphically the execution of the programs in </a:t>
            </a:r>
            <a:r>
              <a:rPr lang="en-US" sz="2400" kern="1200" dirty="0" smtClean="0">
                <a:solidFill>
                  <a:srgbClr val="000000"/>
                </a:solidFill>
                <a:latin typeface="Arial (Body)"/>
                <a:ea typeface="+mn-ea"/>
                <a:cs typeface="+mn-cs"/>
              </a:rPr>
              <a:t>Figure</a:t>
            </a:r>
            <a:r>
              <a:rPr lang="en-US" sz="2400" kern="1200" dirty="0">
                <a:solidFill>
                  <a:srgbClr val="000000"/>
                </a:solidFill>
                <a:latin typeface="Arial (Body)"/>
                <a:ea typeface="+mn-ea"/>
                <a:cs typeface="+mn-cs"/>
              </a:rPr>
              <a:t> 8.6 and </a:t>
            </a:r>
            <a:r>
              <a:rPr lang="en-US" sz="2400" kern="1200" dirty="0" smtClean="0">
                <a:solidFill>
                  <a:srgbClr val="000000"/>
                </a:solidFill>
                <a:latin typeface="Arial (Body)"/>
                <a:ea typeface="+mn-ea"/>
                <a:cs typeface="+mn-cs"/>
              </a:rPr>
              <a:t>Figure</a:t>
            </a:r>
            <a:r>
              <a:rPr lang="en-US" sz="2400" kern="1200" dirty="0">
                <a:solidFill>
                  <a:srgbClr val="000000"/>
                </a:solidFill>
                <a:latin typeface="Arial (Body)"/>
                <a:ea typeface="+mn-ea"/>
                <a:cs typeface="+mn-cs"/>
              </a:rPr>
              <a:t> 8.7, respectively.</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In the diagrams, the values in blue rectangles above a given expression or variable represent the value of that expression or </a:t>
            </a:r>
            <a:r>
              <a:rPr lang="en-US" sz="2400" kern="1200" dirty="0" smtClean="0">
                <a:solidFill>
                  <a:srgbClr val="000000"/>
                </a:solidFill>
                <a:latin typeface="Arial (Body)"/>
                <a:ea typeface="+mn-ea"/>
                <a:cs typeface="+mn-cs"/>
              </a:rPr>
              <a:t>variable.</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Each diagram’s right column shows functions </a:t>
            </a:r>
            <a:r>
              <a:rPr lang="en-US" sz="2400" kern="1200" dirty="0" smtClean="0">
                <a:solidFill>
                  <a:srgbClr val="000000"/>
                </a:solidFill>
                <a:latin typeface="Consolas" panose="020B0609020204030204" pitchFamily="49" charset="0"/>
                <a:ea typeface="+mn-ea"/>
                <a:cs typeface="+mn-cs"/>
              </a:rPr>
              <a:t>cube</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By</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Value</a:t>
            </a:r>
            <a:r>
              <a:rPr lang="en-US" sz="2400" kern="1200" dirty="0" smtClean="0">
                <a:solidFill>
                  <a:srgbClr val="000000"/>
                </a:solidFill>
                <a:latin typeface="Arial (Body)"/>
                <a:ea typeface="+mn-ea"/>
                <a:cs typeface="+mn-cs"/>
              </a:rPr>
              <a:t> (Figure </a:t>
            </a:r>
            <a:r>
              <a:rPr lang="en-US" sz="2400" kern="1200" dirty="0">
                <a:solidFill>
                  <a:srgbClr val="000000"/>
                </a:solidFill>
                <a:latin typeface="Arial (Body)"/>
                <a:ea typeface="+mn-ea"/>
                <a:cs typeface="+mn-cs"/>
              </a:rPr>
              <a:t>8.6) and </a:t>
            </a:r>
            <a:r>
              <a:rPr lang="en-US" sz="2400" kern="1200" dirty="0" smtClean="0">
                <a:solidFill>
                  <a:srgbClr val="000000"/>
                </a:solidFill>
                <a:latin typeface="Consolas" panose="020B0609020204030204" pitchFamily="49" charset="0"/>
                <a:ea typeface="+mn-ea"/>
                <a:cs typeface="+mn-cs"/>
              </a:rPr>
              <a:t>cube</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By</a:t>
            </a:r>
            <a:r>
              <a:rPr lang="en-US" sz="100" kern="1200" dirty="0" smtClean="0">
                <a:solidFill>
                  <a:srgbClr val="000000"/>
                </a:solidFill>
                <a:latin typeface="Consolas" panose="020B0609020204030204" pitchFamily="49" charset="0"/>
                <a:ea typeface="+mn-ea"/>
                <a:cs typeface="+mn-cs"/>
              </a:rPr>
              <a:t> </a:t>
            </a:r>
            <a:r>
              <a:rPr lang="en-US" sz="2400" kern="1200" dirty="0" smtClean="0">
                <a:solidFill>
                  <a:srgbClr val="000000"/>
                </a:solidFill>
                <a:latin typeface="Consolas" panose="020B0609020204030204" pitchFamily="49" charset="0"/>
                <a:ea typeface="+mn-ea"/>
                <a:cs typeface="+mn-cs"/>
              </a:rPr>
              <a:t>Reference</a:t>
            </a:r>
            <a:r>
              <a:rPr lang="en-US" sz="2400" kern="1200" dirty="0" smtClean="0">
                <a:solidFill>
                  <a:srgbClr val="000000"/>
                </a:solidFill>
                <a:latin typeface="Arial (Body)"/>
                <a:ea typeface="+mn-ea"/>
                <a:cs typeface="+mn-cs"/>
              </a:rPr>
              <a:t> (Figure </a:t>
            </a:r>
            <a:r>
              <a:rPr lang="en-US" sz="2400" kern="1200" dirty="0">
                <a:solidFill>
                  <a:srgbClr val="000000"/>
                </a:solidFill>
                <a:latin typeface="Arial (Body)"/>
                <a:ea typeface="+mn-ea"/>
                <a:cs typeface="+mn-cs"/>
              </a:rPr>
              <a:t>8.7) </a:t>
            </a:r>
            <a:r>
              <a:rPr lang="en-US" sz="2400" b="1" kern="1200" dirty="0">
                <a:solidFill>
                  <a:srgbClr val="000000"/>
                </a:solidFill>
                <a:latin typeface="Arial (Body)"/>
                <a:ea typeface="+mn-ea"/>
                <a:cs typeface="+mn-cs"/>
              </a:rPr>
              <a:t>only</a:t>
            </a:r>
            <a:r>
              <a:rPr lang="en-US" sz="2400" kern="1200" dirty="0">
                <a:solidFill>
                  <a:srgbClr val="000000"/>
                </a:solidFill>
                <a:latin typeface="Arial (Body)"/>
                <a:ea typeface="+mn-ea"/>
                <a:cs typeface="+mn-cs"/>
              </a:rPr>
              <a:t> when they’re </a:t>
            </a:r>
            <a:r>
              <a:rPr lang="en-US" sz="2400" kern="1200" dirty="0" smtClean="0">
                <a:solidFill>
                  <a:srgbClr val="000000"/>
                </a:solidFill>
                <a:latin typeface="Arial (Body)"/>
                <a:ea typeface="+mn-ea"/>
                <a:cs typeface="+mn-cs"/>
              </a:rPr>
              <a:t>executing.</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29166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smtClean="0"/>
              <a:t>(1 </a:t>
            </a:r>
            <a:r>
              <a:rPr lang="en-US" sz="2000" b="0" dirty="0"/>
              <a:t>of 5)</a:t>
            </a:r>
            <a:endParaRPr lang="en-US" dirty="0"/>
          </a:p>
        </p:txBody>
      </p:sp>
      <p:sp>
        <p:nvSpPr>
          <p:cNvPr id="3" name="Text Placeholder 2"/>
          <p:cNvSpPr>
            <a:spLocks noGrp="1"/>
          </p:cNvSpPr>
          <p:nvPr>
            <p:ph type="body" idx="1"/>
          </p:nvPr>
        </p:nvSpPr>
        <p:spPr>
          <a:xfrm>
            <a:off x="457200" y="1600200"/>
            <a:ext cx="8229600" cy="4739640"/>
          </a:xfrm>
        </p:spPr>
        <p:txBody>
          <a:bodyPr/>
          <a:lstStyle/>
          <a:p>
            <a:pPr marL="0" indent="0">
              <a:buNone/>
            </a:pPr>
            <a:r>
              <a:rPr lang="en-US" sz="2200" b="1" dirty="0">
                <a:solidFill>
                  <a:schemeClr val="tx2"/>
                </a:solidFill>
                <a:latin typeface="+mn-lt"/>
              </a:rPr>
              <a:t>8.1</a:t>
            </a:r>
            <a:r>
              <a:rPr lang="en-US" sz="2200" b="1" dirty="0">
                <a:latin typeface="+mn-lt"/>
              </a:rPr>
              <a:t> </a:t>
            </a:r>
            <a:r>
              <a:rPr lang="en-US" sz="2200" dirty="0">
                <a:latin typeface="+mn-lt"/>
              </a:rPr>
              <a:t>Introduction</a:t>
            </a:r>
          </a:p>
          <a:p>
            <a:pPr marL="0" indent="0">
              <a:buNone/>
            </a:pPr>
            <a:r>
              <a:rPr lang="en-US" sz="2200" b="1" dirty="0">
                <a:solidFill>
                  <a:schemeClr val="tx2"/>
                </a:solidFill>
                <a:latin typeface="+mn-lt"/>
              </a:rPr>
              <a:t>8.2</a:t>
            </a:r>
            <a:r>
              <a:rPr lang="en-US" sz="2200" b="1" dirty="0">
                <a:latin typeface="+mn-lt"/>
              </a:rPr>
              <a:t> </a:t>
            </a:r>
            <a:r>
              <a:rPr lang="en-US" sz="2200" dirty="0">
                <a:latin typeface="+mn-lt"/>
              </a:rPr>
              <a:t>Pointer Variable Declarations </a:t>
            </a:r>
            <a:r>
              <a:rPr lang="en-US" sz="2200" dirty="0" smtClean="0">
                <a:latin typeface="+mn-lt"/>
              </a:rPr>
              <a:t>and Initialization</a:t>
            </a:r>
            <a:endParaRPr lang="en-US" sz="2200" dirty="0">
              <a:latin typeface="+mn-lt"/>
            </a:endParaRPr>
          </a:p>
          <a:p>
            <a:pPr marL="741600" lvl="1" indent="-284400">
              <a:buNone/>
            </a:pPr>
            <a:r>
              <a:rPr lang="en-US" sz="2200" dirty="0">
                <a:solidFill>
                  <a:schemeClr val="tx2"/>
                </a:solidFill>
                <a:latin typeface="+mn-lt"/>
              </a:rPr>
              <a:t>8.2.1</a:t>
            </a:r>
            <a:r>
              <a:rPr lang="en-US" sz="2200" dirty="0">
                <a:latin typeface="+mn-lt"/>
              </a:rPr>
              <a:t> Declaring Pointers</a:t>
            </a:r>
          </a:p>
          <a:p>
            <a:pPr marL="741600" lvl="1" indent="-284400">
              <a:buNone/>
            </a:pPr>
            <a:r>
              <a:rPr lang="en-US" sz="2200" dirty="0">
                <a:solidFill>
                  <a:schemeClr val="tx2"/>
                </a:solidFill>
                <a:latin typeface="+mn-lt"/>
              </a:rPr>
              <a:t>8.2.2</a:t>
            </a:r>
            <a:r>
              <a:rPr lang="en-US" sz="2200" dirty="0">
                <a:latin typeface="+mn-lt"/>
              </a:rPr>
              <a:t> Initializing Pointers</a:t>
            </a:r>
          </a:p>
          <a:p>
            <a:pPr marL="741600" lvl="1" indent="-284400">
              <a:buNone/>
            </a:pPr>
            <a:r>
              <a:rPr lang="en-US" sz="2200" dirty="0">
                <a:solidFill>
                  <a:schemeClr val="tx2"/>
                </a:solidFill>
                <a:latin typeface="+mn-lt"/>
              </a:rPr>
              <a:t>8.2.3</a:t>
            </a:r>
            <a:r>
              <a:rPr lang="en-US" sz="2200" dirty="0">
                <a:latin typeface="+mn-lt"/>
              </a:rPr>
              <a:t> Null Pointers Prior to C++11</a:t>
            </a:r>
          </a:p>
          <a:p>
            <a:pPr marL="0" indent="0">
              <a:buNone/>
            </a:pPr>
            <a:r>
              <a:rPr lang="en-US" sz="2200" b="1" dirty="0">
                <a:solidFill>
                  <a:schemeClr val="tx2"/>
                </a:solidFill>
                <a:latin typeface="+mn-lt"/>
              </a:rPr>
              <a:t>8.3</a:t>
            </a:r>
            <a:r>
              <a:rPr lang="en-US" sz="2200" b="1" dirty="0">
                <a:latin typeface="+mn-lt"/>
              </a:rPr>
              <a:t> </a:t>
            </a:r>
            <a:r>
              <a:rPr lang="en-US" sz="2200" dirty="0">
                <a:latin typeface="+mn-lt"/>
              </a:rPr>
              <a:t>Pointer Operators</a:t>
            </a:r>
          </a:p>
          <a:p>
            <a:pPr marL="0" indent="0">
              <a:buNone/>
            </a:pPr>
            <a:r>
              <a:rPr lang="en-US" sz="2200" b="1" dirty="0" smtClean="0">
                <a:solidFill>
                  <a:schemeClr val="tx2"/>
                </a:solidFill>
                <a:latin typeface="+mn-lt"/>
              </a:rPr>
              <a:t> </a:t>
            </a:r>
            <a:r>
              <a:rPr lang="en-US" sz="2200" dirty="0" smtClean="0">
                <a:solidFill>
                  <a:schemeClr val="tx2"/>
                </a:solidFill>
                <a:latin typeface="+mn-lt"/>
              </a:rPr>
              <a:t>8.3.1</a:t>
            </a:r>
            <a:r>
              <a:rPr lang="en-US" sz="2200" dirty="0" smtClean="0">
                <a:latin typeface="+mn-lt"/>
              </a:rPr>
              <a:t> </a:t>
            </a:r>
            <a:r>
              <a:rPr lang="en-US" sz="2200" dirty="0">
                <a:latin typeface="+mn-lt"/>
              </a:rPr>
              <a:t>Address (</a:t>
            </a:r>
            <a:r>
              <a:rPr lang="en-US" sz="2200" dirty="0">
                <a:latin typeface="Consolas" panose="020B0609020204030204" pitchFamily="49" charset="0"/>
              </a:rPr>
              <a:t>&amp;</a:t>
            </a:r>
            <a:r>
              <a:rPr lang="en-US" sz="2200" dirty="0">
                <a:latin typeface="+mn-lt"/>
              </a:rPr>
              <a:t>) Operator</a:t>
            </a:r>
          </a:p>
          <a:p>
            <a:pPr marL="0" indent="0">
              <a:buNone/>
            </a:pPr>
            <a:r>
              <a:rPr lang="en-US" sz="2200" b="1" dirty="0" smtClean="0">
                <a:solidFill>
                  <a:schemeClr val="tx2"/>
                </a:solidFill>
                <a:latin typeface="+mn-lt"/>
              </a:rPr>
              <a:t> </a:t>
            </a:r>
            <a:r>
              <a:rPr lang="en-US" sz="2200" dirty="0" smtClean="0">
                <a:solidFill>
                  <a:schemeClr val="tx2"/>
                </a:solidFill>
                <a:latin typeface="+mn-lt"/>
              </a:rPr>
              <a:t>8.3.2</a:t>
            </a:r>
            <a:r>
              <a:rPr lang="en-US" sz="2200" dirty="0" smtClean="0">
                <a:latin typeface="+mn-lt"/>
              </a:rPr>
              <a:t> </a:t>
            </a:r>
            <a:r>
              <a:rPr lang="en-US" sz="2200" dirty="0">
                <a:latin typeface="+mn-lt"/>
              </a:rPr>
              <a:t>Indirection (</a:t>
            </a:r>
            <a:r>
              <a:rPr lang="en-US" sz="2200" dirty="0">
                <a:latin typeface="Consolas" panose="020B0609020204030204" pitchFamily="49" charset="0"/>
              </a:rPr>
              <a:t>*</a:t>
            </a:r>
            <a:r>
              <a:rPr lang="en-US" sz="2200" dirty="0">
                <a:latin typeface="+mn-lt"/>
              </a:rPr>
              <a:t>) Operator</a:t>
            </a:r>
          </a:p>
          <a:p>
            <a:pPr marL="0" indent="0">
              <a:buNone/>
            </a:pPr>
            <a:r>
              <a:rPr lang="en-US" sz="2200" b="1" dirty="0" smtClean="0">
                <a:solidFill>
                  <a:schemeClr val="tx2"/>
                </a:solidFill>
                <a:latin typeface="+mn-lt"/>
              </a:rPr>
              <a:t> </a:t>
            </a:r>
            <a:r>
              <a:rPr lang="en-US" sz="2200" dirty="0" smtClean="0">
                <a:solidFill>
                  <a:schemeClr val="tx2"/>
                </a:solidFill>
                <a:latin typeface="+mn-lt"/>
              </a:rPr>
              <a:t>8.3.3</a:t>
            </a:r>
            <a:r>
              <a:rPr lang="en-US" sz="2200" dirty="0" smtClean="0">
                <a:latin typeface="+mn-lt"/>
              </a:rPr>
              <a:t> </a:t>
            </a:r>
            <a:r>
              <a:rPr lang="en-US" sz="2200" dirty="0">
                <a:latin typeface="+mn-lt"/>
              </a:rPr>
              <a:t>Using the Address (</a:t>
            </a:r>
            <a:r>
              <a:rPr lang="en-US" sz="2200" dirty="0">
                <a:latin typeface="Consolas" panose="020B0609020204030204" pitchFamily="49" charset="0"/>
              </a:rPr>
              <a:t>&amp;</a:t>
            </a:r>
            <a:r>
              <a:rPr lang="en-US" sz="2200" dirty="0">
                <a:latin typeface="+mn-lt"/>
              </a:rPr>
              <a:t>) and </a:t>
            </a:r>
            <a:r>
              <a:rPr lang="en-US" sz="2200" dirty="0" smtClean="0">
                <a:latin typeface="+mn-lt"/>
              </a:rPr>
              <a:t>Indirection (</a:t>
            </a:r>
            <a:r>
              <a:rPr lang="en-US" sz="2200" dirty="0" smtClean="0">
                <a:latin typeface="Consolas" panose="020B0609020204030204" pitchFamily="49" charset="0"/>
              </a:rPr>
              <a:t>*</a:t>
            </a:r>
            <a:r>
              <a:rPr lang="en-US" sz="2200" dirty="0" smtClean="0">
                <a:latin typeface="+mn-lt"/>
              </a:rPr>
              <a:t>) Operators</a:t>
            </a:r>
            <a:endParaRPr lang="en-US" sz="2200" dirty="0">
              <a:latin typeface="+mn-lt"/>
            </a:endParaRPr>
          </a:p>
        </p:txBody>
      </p:sp>
    </p:spTree>
    <p:extLst>
      <p:ext uri="{BB962C8B-B14F-4D97-AF65-F5344CB8AC3E}">
        <p14:creationId xmlns:p14="http://schemas.microsoft.com/office/powerpoint/2010/main" val="18689781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a:t>Figure 8.8 Pass-By-Value Analysis of the Program of </a:t>
            </a:r>
            <a:r>
              <a:rPr lang="en-US" dirty="0" smtClean="0"/>
              <a:t>Figure 8.6 </a:t>
            </a:r>
            <a:r>
              <a:rPr lang="en-US" sz="2000" b="0" dirty="0" smtClean="0"/>
              <a:t>(1 of 3)</a:t>
            </a:r>
            <a:endParaRPr lang="en-US" sz="2000" b="0" dirty="0"/>
          </a:p>
        </p:txBody>
      </p:sp>
      <p:pic>
        <p:nvPicPr>
          <p:cNvPr id="6" name="Picture 5" descr="Step 1. Before the main calls cube by value. Computer code has 4 lines. The lines read as follows. Line 1. i n t main left parenthesis right parenthesis left brace. Line 2, indented once. i n t number left brace 5 right brace semicolon. This line is highlighted. Line 3, indented once. number equals cube By Value left parenthesis number right parenthesis semicolon. Line 4. right brace. The variable number is given as 5. Step 2. After cube by value receives the call. Computer code has 4 lines. The lines read as follows. Line 1. i n t main left parenthesis right parenthesis left brace. Line 2, indented once. i n t number left brace 5 right brace semicolon. Line 3, indented once. number equals cube By Value left parenthesis number right parenthesis semicolon. Line 4. right brace. The variable number is given as 5. Another computer code is given beside. Computer code has 3 lines. The lines read as follows. Line 1. i n t cube By Value left parenthesis i n t n right parenthesis left brace. The words, i n t, n are highlighted. Line 2. return n asterisk n asterisk n semicolon. Line 3. right brace. The variable number is given as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456" y="1645131"/>
            <a:ext cx="7471088" cy="4406722"/>
          </a:xfrm>
          <a:prstGeom prst="rect">
            <a:avLst/>
          </a:prstGeom>
        </p:spPr>
      </p:pic>
    </p:spTree>
    <p:extLst>
      <p:ext uri="{BB962C8B-B14F-4D97-AF65-F5344CB8AC3E}">
        <p14:creationId xmlns:p14="http://schemas.microsoft.com/office/powerpoint/2010/main" val="21340540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48478"/>
            <a:ext cx="8229600" cy="1066799"/>
          </a:xfrm>
        </p:spPr>
        <p:txBody>
          <a:bodyPr anchor="b"/>
          <a:lstStyle/>
          <a:p>
            <a:r>
              <a:rPr lang="en-US" dirty="0"/>
              <a:t>Figure 8.8 Pass-By-Value Analysis of the Program of Figure 8.6 </a:t>
            </a:r>
            <a:r>
              <a:rPr lang="en-US" sz="2000" b="0" dirty="0" smtClean="0"/>
              <a:t>(2 </a:t>
            </a:r>
            <a:r>
              <a:rPr lang="en-US" sz="2000" b="0" dirty="0"/>
              <a:t>of 3)</a:t>
            </a:r>
            <a:endParaRPr lang="en-US" dirty="0"/>
          </a:p>
        </p:txBody>
      </p:sp>
      <p:pic>
        <p:nvPicPr>
          <p:cNvPr id="3" name="Picture 2" descr="Step 3. After cube by value cubes parameter n and before cube by value returns to main. Computer code has 4 lines. The lines read as follows. Line 1. i n t main left parenthesis right parenthesis left brace. Line 2, indented once. i n t number left brace 5 right brace semicolon. Line 3, indented once. number equals cube By Value left parenthesis number right parenthesis semicolon. Line 4. right brace. The variable number is given as 5. Another computer code is given beside. Computer code has 3 lines. The lines read as follows. Line 1. i n t cube By Value left parenthesis i n t n right parenthesis left brace. Line 2, indented once. return n asterisk n asterisk n semicolon. The words, n asterisk n asterisk n are highlighted and value 125 is given. Line 3. right brace. The variable number is given as 5. Step 4. After cube by value returns to main and before assigning the result to number. Computer code has 4 lines. The lines read as follows. Line 1. i n t main left parenthesis right parenthesis left brace. Line 2, indented once. i n t number left brace 5 right brace semicolon. Line 3, indented once. number equals cube By Value left parenthesis number right parenthesis semicolon. The words, cube By Value left parenthesis number right parenthesis semicolon, are highlighted and the value is given 125. Line 4. right brace. The variable number is given as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676" y="1654810"/>
            <a:ext cx="7484648" cy="4582991"/>
          </a:xfrm>
          <a:prstGeom prst="rect">
            <a:avLst/>
          </a:prstGeom>
        </p:spPr>
      </p:pic>
    </p:spTree>
    <p:extLst>
      <p:ext uri="{BB962C8B-B14F-4D97-AF65-F5344CB8AC3E}">
        <p14:creationId xmlns:p14="http://schemas.microsoft.com/office/powerpoint/2010/main" val="23346728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nchor="b"/>
          <a:lstStyle/>
          <a:p>
            <a:r>
              <a:rPr lang="en-US" dirty="0"/>
              <a:t>Figure 8.8 Pass-By-Value Analysis of the Program of Figure 8.6 </a:t>
            </a:r>
            <a:r>
              <a:rPr lang="en-US" sz="2000" b="0" dirty="0" smtClean="0"/>
              <a:t>(3 </a:t>
            </a:r>
            <a:r>
              <a:rPr lang="en-US" sz="2000" b="0" dirty="0"/>
              <a:t>of 3)</a:t>
            </a:r>
            <a:endParaRPr lang="en-US" dirty="0"/>
          </a:p>
        </p:txBody>
      </p:sp>
      <p:pic>
        <p:nvPicPr>
          <p:cNvPr id="4" name="Picture 3" descr="Step 5. After main completes the assignment to under. Computer code has 4 lines. The lines read as follows. Line 1. i n t main left parenthesis right parenthesis left brace. Line 2, indented once. i n t number left brace 5 right brace semicolon. Line 3, indented once. number equals cube By Value left parenthesis number right parenthesis semicolon. The word, number is highlighted and the value is given 125. Line 4. right brace. The variable number is given as 5."/>
          <p:cNvPicPr>
            <a:picLocks noChangeAspect="1"/>
          </p:cNvPicPr>
          <p:nvPr/>
        </p:nvPicPr>
        <p:blipFill rotWithShape="1">
          <a:blip r:embed="rId2">
            <a:extLst>
              <a:ext uri="{28A0092B-C50C-407E-A947-70E740481C1C}">
                <a14:useLocalDpi xmlns:a14="http://schemas.microsoft.com/office/drawing/2010/main" val="0"/>
              </a:ext>
            </a:extLst>
          </a:blip>
          <a:srcRect l="1063" t="-1058" b="-1"/>
          <a:stretch/>
        </p:blipFill>
        <p:spPr>
          <a:xfrm>
            <a:off x="805069" y="1620078"/>
            <a:ext cx="7615665" cy="2400028"/>
          </a:xfrm>
          <a:prstGeom prst="rect">
            <a:avLst/>
          </a:prstGeom>
        </p:spPr>
      </p:pic>
    </p:spTree>
    <p:extLst>
      <p:ext uri="{BB962C8B-B14F-4D97-AF65-F5344CB8AC3E}">
        <p14:creationId xmlns:p14="http://schemas.microsoft.com/office/powerpoint/2010/main" val="10795168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48478"/>
            <a:ext cx="8229600" cy="1066799"/>
          </a:xfrm>
        </p:spPr>
        <p:txBody>
          <a:bodyPr anchor="b"/>
          <a:lstStyle/>
          <a:p>
            <a:r>
              <a:rPr lang="en-US" dirty="0"/>
              <a:t>Figure 8.9 Pass-By-Reference Analysis of the Program of Figure 8.7 </a:t>
            </a:r>
            <a:r>
              <a:rPr lang="en-US" sz="2000" b="0" dirty="0" smtClean="0"/>
              <a:t>(1 </a:t>
            </a:r>
            <a:r>
              <a:rPr lang="en-US" sz="2000" b="0" dirty="0"/>
              <a:t>of 3)</a:t>
            </a:r>
          </a:p>
        </p:txBody>
      </p:sp>
      <p:pic>
        <p:nvPicPr>
          <p:cNvPr id="3" name="Picture 2" descr="Step 1. Before main calls cube by reference. Computer code has 4 lines. The lines read as follows. Line 1. i n t main left parenthesis right parenthesis left brace. Line 2, indented once. i n t number left brace 5 right brace semicolon. This line is highlighted. Line 3, indented once. cube By Reference left parenthesis ampersand number right parenthesis semicolon. Line 4. right brace. The variable number is given as 5. Step 2. After cube by Reference receives the call and before asterisk n P t r is cubed. Computer code has 4 lines. The lines read as follows. Line 1. i n t main left parenthesis right parenthesis left brace. Line 2, indented once. i n t number left brace 5 right brace semicolon. Line 3, indented once. cube By Reference left parenthesis ampersand number right parenthesis semicolon. Line 4. right brace. The variable number is given as 5. Another code is given beside has 3 lines. The lines read as follows. Line 1. void cube By Reference left parenthesis i n t asterisk n P t r right parenthesis left brace. Line 2, indented once. asterisk n P t r equals asterisk n P t r asterisk asterisk n P t r asterisk asterisk n P t r semicolon. Line 3. right brace. n P t r points the variable number 5 in the previous code and labeled, call establishes this poin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65" y="1658124"/>
            <a:ext cx="7697470" cy="4512310"/>
          </a:xfrm>
          <a:prstGeom prst="rect">
            <a:avLst/>
          </a:prstGeom>
        </p:spPr>
      </p:pic>
    </p:spTree>
    <p:extLst>
      <p:ext uri="{BB962C8B-B14F-4D97-AF65-F5344CB8AC3E}">
        <p14:creationId xmlns:p14="http://schemas.microsoft.com/office/powerpoint/2010/main" val="3118544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a:t>Figure 8.9 Pass-By-Reference Analysis of the Program of Figure 8.7 </a:t>
            </a:r>
            <a:r>
              <a:rPr lang="en-US" sz="2000" b="0" dirty="0"/>
              <a:t>(2 of 3)</a:t>
            </a:r>
          </a:p>
        </p:txBody>
      </p:sp>
      <p:pic>
        <p:nvPicPr>
          <p:cNvPr id="6" name="Picture 5" descr="Step 3. Before asterisk n P t r is assigned the result of the calculation 5 asterisk 5 asterisk 5. Computer code has 4 lines. The lines read as follows. Line 1. i n t main left parenthesis right parenthesis left brace. Line 2, indented once. i n t number left brace 5 right brace semicolon. Line 3, indented once. cube By Reference left parenthesis ampersand number right parenthesis semicolon. Line 4.right brace. The variable number is given as 5. Another code beside has 3 lines. The lines read as follows. Line 1. void cube By Reference left parenthesis i n t asterisk n P t r right parenthesis left brace. Line 2, indented once. asterisk n P t r equals asterisk n P t r asterisk asterisk n P t r asterisk asterisk n P t r semicolon. The words, asterisk n P t r asterisk asterisk n P t r asterisk asterisk n P t r semicolon are highlighted and the value is give 125. Line 3. right brace. n P t r points the variable number 5 in the previous code. Step 4. After asterisk n p t r is assigned 125 and before program control returns to main. Computer code has 4 lines. The lines read as follows. Line 1. i n t main left parenthesis right parenthesis left brace. Line 2, indented once. i n t number left brace 5 right brace semicolon. Line 3, indented once. cube By Reference left parenthesis ampersand number right parenthesis semicolon. Line 4. right brace. the variable number is given as 125. Another code beside has 3 lines. The lines read as follows. Line 1. void cube By Reference left parenthesis i n t asterisk n P t r right parenthesis left brace. Line 2, indented once. asterisk n P t r equals asterisk n P t r asterisk asterisk n P t r asterisk asterisk n P t r semicolon. The word, asterisk n P t r is highlighted and the value 125 is given. Line 3. right brace. n P t r points the variable number, 125 in the previous code and labeled, called function modifies caller’s vari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51" y="1663810"/>
            <a:ext cx="7745743" cy="4675109"/>
          </a:xfrm>
          <a:prstGeom prst="rect">
            <a:avLst/>
          </a:prstGeom>
        </p:spPr>
      </p:pic>
    </p:spTree>
    <p:extLst>
      <p:ext uri="{BB962C8B-B14F-4D97-AF65-F5344CB8AC3E}">
        <p14:creationId xmlns:p14="http://schemas.microsoft.com/office/powerpoint/2010/main" val="27158737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tIns="91425" anchor="b">
            <a:spAutoFit/>
          </a:bodyPr>
          <a:lstStyle/>
          <a:p>
            <a:r>
              <a:rPr lang="en-US" dirty="0"/>
              <a:t>Figure 8.9 Pass-By-Reference Analysis of the Program of Figure 8.7 </a:t>
            </a:r>
            <a:r>
              <a:rPr lang="en-US" sz="2000" b="0" dirty="0" smtClean="0"/>
              <a:t>(3 </a:t>
            </a:r>
            <a:r>
              <a:rPr lang="en-US" sz="2000" b="0" dirty="0"/>
              <a:t>of 3)</a:t>
            </a:r>
            <a:endParaRPr lang="en-US" dirty="0">
              <a:latin typeface="Times New Roman" panose="02020603050405020304" pitchFamily="18" charset="0"/>
            </a:endParaRPr>
          </a:p>
        </p:txBody>
      </p:sp>
      <p:pic>
        <p:nvPicPr>
          <p:cNvPr id="3" name="Picture 2" descr="Step 5. After cube By Reference returns to main. Computer code has 4 lines. The lines read as follows. Line 1. i n t main left parenthesis right parenthesis left brace. Line 2, indented once. i n t number left brace 5 right brace semicolon. Line 3, indented once. cube By Reference left parenthesis ampersand number right parenthesis semicolon. Line 4. right brace. the variable number is given as 1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65" y="1658096"/>
            <a:ext cx="7697470" cy="2388870"/>
          </a:xfrm>
          <a:prstGeom prst="rect">
            <a:avLst/>
          </a:prstGeom>
        </p:spPr>
      </p:pic>
    </p:spTree>
    <p:extLst>
      <p:ext uri="{BB962C8B-B14F-4D97-AF65-F5344CB8AC3E}">
        <p14:creationId xmlns:p14="http://schemas.microsoft.com/office/powerpoint/2010/main" val="16588335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 Built-In Arrays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Here we present </a:t>
            </a:r>
            <a:r>
              <a:rPr lang="en-US" sz="2400" b="1" kern="1200" dirty="0">
                <a:solidFill>
                  <a:srgbClr val="000000"/>
                </a:solidFill>
                <a:latin typeface="Arial (Body)"/>
                <a:ea typeface="+mn-ea"/>
                <a:cs typeface="+mn-cs"/>
              </a:rPr>
              <a:t>built-in arrays</a:t>
            </a:r>
            <a:r>
              <a:rPr lang="en-US" sz="2400" kern="1200" dirty="0">
                <a:solidFill>
                  <a:srgbClr val="000000"/>
                </a:solidFill>
                <a:latin typeface="Arial (Body)"/>
                <a:ea typeface="+mn-ea"/>
                <a:cs typeface="+mn-cs"/>
              </a:rPr>
              <a:t>, which are also </a:t>
            </a:r>
            <a:r>
              <a:rPr lang="en-US" sz="2400" b="1" kern="1200" dirty="0">
                <a:solidFill>
                  <a:srgbClr val="000000"/>
                </a:solidFill>
                <a:latin typeface="Arial (Body)"/>
                <a:ea typeface="+mn-ea"/>
                <a:cs typeface="+mn-cs"/>
              </a:rPr>
              <a:t>fixed-size</a:t>
            </a:r>
            <a:r>
              <a:rPr lang="en-US" sz="2400" kern="1200" dirty="0">
                <a:solidFill>
                  <a:srgbClr val="000000"/>
                </a:solidFill>
                <a:latin typeface="Arial (Body)"/>
                <a:ea typeface="+mn-ea"/>
                <a:cs typeface="+mn-cs"/>
              </a:rPr>
              <a:t> data </a:t>
            </a:r>
            <a:r>
              <a:rPr lang="en-US" sz="2400" kern="1200" dirty="0" smtClean="0">
                <a:solidFill>
                  <a:srgbClr val="000000"/>
                </a:solidFill>
                <a:latin typeface="Arial (Body)"/>
                <a:ea typeface="+mn-ea"/>
                <a:cs typeface="+mn-cs"/>
              </a:rPr>
              <a:t>structures.</a:t>
            </a:r>
          </a:p>
        </p:txBody>
      </p:sp>
    </p:spTree>
    <p:extLst>
      <p:ext uri="{BB962C8B-B14F-4D97-AF65-F5344CB8AC3E}">
        <p14:creationId xmlns:p14="http://schemas.microsoft.com/office/powerpoint/2010/main" val="9443136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8.5.1 Declaring and Accessing a Built-In Array</a:t>
            </a:r>
            <a:endParaRPr lang="en-US"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120029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200" kern="1200" dirty="0">
                <a:solidFill>
                  <a:srgbClr val="000000"/>
                </a:solidFill>
                <a:latin typeface="Arial (Body)"/>
                <a:ea typeface="+mn-ea"/>
                <a:cs typeface="+mn-cs"/>
              </a:rPr>
              <a:t>To specify the type of the elements and the number of elements required by a built-in array, use a declaration of the form</a:t>
            </a:r>
            <a:r>
              <a:rPr lang="en-US" sz="2200" kern="1200" dirty="0" smtClean="0">
                <a:solidFill>
                  <a:srgbClr val="000000"/>
                </a:solidFill>
                <a:latin typeface="Arial (Body)"/>
                <a:ea typeface="+mn-ea"/>
                <a:cs typeface="+mn-cs"/>
              </a:rPr>
              <a:t>:</a:t>
            </a:r>
          </a:p>
        </p:txBody>
      </p:sp>
      <p:sp>
        <p:nvSpPr>
          <p:cNvPr id="6" name="Content Placeholder 5"/>
          <p:cNvSpPr>
            <a:spLocks noGrp="1"/>
          </p:cNvSpPr>
          <p:nvPr>
            <p:ph idx="13"/>
          </p:nvPr>
        </p:nvSpPr>
        <p:spPr>
          <a:xfrm>
            <a:off x="473720" y="2677876"/>
            <a:ext cx="8229600" cy="2752341"/>
          </a:xfrm>
        </p:spPr>
        <p:txBody>
          <a:bodyPr/>
          <a:lstStyle/>
          <a:p>
            <a:pPr marL="914400" lvl="2" indent="0" fontAlgn="base">
              <a:spcAft>
                <a:spcPct val="0"/>
              </a:spcAft>
              <a:buNone/>
              <a:defRPr/>
            </a:pPr>
            <a:r>
              <a:rPr lang="en-US" sz="2200" b="1" kern="1200" dirty="0" smtClean="0">
                <a:solidFill>
                  <a:srgbClr val="000000"/>
                </a:solidFill>
                <a:latin typeface="Arial (Body)"/>
              </a:rPr>
              <a:t>type array</a:t>
            </a:r>
            <a:r>
              <a:rPr lang="en-US" sz="100" b="1" kern="1200" dirty="0" smtClean="0">
                <a:solidFill>
                  <a:srgbClr val="000000"/>
                </a:solidFill>
                <a:latin typeface="Arial (Body)"/>
              </a:rPr>
              <a:t> </a:t>
            </a:r>
            <a:r>
              <a:rPr lang="en-US" sz="2200" b="1" kern="1200" dirty="0" smtClean="0">
                <a:solidFill>
                  <a:srgbClr val="000000"/>
                </a:solidFill>
                <a:latin typeface="Arial (Body)"/>
              </a:rPr>
              <a:t>Name[array</a:t>
            </a:r>
            <a:r>
              <a:rPr lang="en-US" sz="100" b="1" kern="1200" dirty="0" smtClean="0">
                <a:solidFill>
                  <a:srgbClr val="000000"/>
                </a:solidFill>
                <a:latin typeface="Arial (Body)"/>
              </a:rPr>
              <a:t> </a:t>
            </a:r>
            <a:r>
              <a:rPr lang="en-US" sz="2200" b="1" kern="1200" dirty="0" smtClean="0">
                <a:solidFill>
                  <a:srgbClr val="000000"/>
                </a:solidFill>
                <a:latin typeface="Arial (Body)"/>
              </a:rPr>
              <a:t>Size</a:t>
            </a:r>
            <a:r>
              <a:rPr lang="en-US" sz="2200" b="1" kern="1200" dirty="0">
                <a:solidFill>
                  <a:srgbClr val="000000"/>
                </a:solidFill>
                <a:latin typeface="Arial (Body)"/>
              </a:rPr>
              <a:t>];</a:t>
            </a:r>
          </a:p>
          <a:p>
            <a:pPr marL="255651" lvl="0" indent="-255651" fontAlgn="base">
              <a:spcAft>
                <a:spcPct val="0"/>
              </a:spcAft>
              <a:buFont typeface="Arial" panose="020B0604020202020204" pitchFamily="34" charset="0"/>
              <a:buChar char="•"/>
              <a:defRPr/>
            </a:pPr>
            <a:r>
              <a:rPr lang="en-US" sz="2200" kern="1200" dirty="0">
                <a:solidFill>
                  <a:srgbClr val="000000"/>
                </a:solidFill>
                <a:latin typeface="Arial (Body)"/>
              </a:rPr>
              <a:t>The compiler reserves the appropriate amount of memory.</a:t>
            </a:r>
          </a:p>
          <a:p>
            <a:pPr marL="255651" lvl="0" indent="-255651" fontAlgn="base">
              <a:spcAft>
                <a:spcPct val="0"/>
              </a:spcAft>
              <a:buFont typeface="Arial" panose="020B0604020202020204" pitchFamily="34" charset="0"/>
              <a:buChar char="•"/>
              <a:defRPr/>
            </a:pPr>
            <a:r>
              <a:rPr lang="en-US" sz="2200" b="1" kern="1200" dirty="0" smtClean="0">
                <a:solidFill>
                  <a:srgbClr val="000000"/>
                </a:solidFill>
                <a:latin typeface="Arial (Body)"/>
              </a:rPr>
              <a:t>array</a:t>
            </a:r>
            <a:r>
              <a:rPr lang="en-US" sz="100" b="1" kern="1200" dirty="0" smtClean="0">
                <a:solidFill>
                  <a:srgbClr val="000000"/>
                </a:solidFill>
                <a:latin typeface="Arial (Body)"/>
              </a:rPr>
              <a:t> </a:t>
            </a:r>
            <a:r>
              <a:rPr lang="en-US" sz="2200" b="1" kern="1200" dirty="0" smtClean="0">
                <a:solidFill>
                  <a:srgbClr val="000000"/>
                </a:solidFill>
                <a:latin typeface="Arial (Body)"/>
              </a:rPr>
              <a:t>Size</a:t>
            </a:r>
            <a:r>
              <a:rPr lang="en-US" sz="2200" kern="1200" dirty="0" smtClean="0">
                <a:solidFill>
                  <a:srgbClr val="000000"/>
                </a:solidFill>
                <a:latin typeface="Arial (Body)"/>
              </a:rPr>
              <a:t> </a:t>
            </a:r>
            <a:r>
              <a:rPr lang="en-US" sz="2200" kern="1200" dirty="0">
                <a:solidFill>
                  <a:srgbClr val="000000"/>
                </a:solidFill>
                <a:latin typeface="Arial (Body)"/>
              </a:rPr>
              <a:t>must be an integer constant greater than zero.</a:t>
            </a:r>
          </a:p>
          <a:p>
            <a:pPr marL="255651" lvl="0" indent="-255651" fontAlgn="base">
              <a:spcAft>
                <a:spcPct val="0"/>
              </a:spcAft>
              <a:buFont typeface="Arial" panose="020B0604020202020204" pitchFamily="34" charset="0"/>
              <a:buChar char="•"/>
              <a:defRPr/>
            </a:pPr>
            <a:r>
              <a:rPr lang="en-US" sz="2200" kern="1200" dirty="0">
                <a:solidFill>
                  <a:srgbClr val="000000"/>
                </a:solidFill>
                <a:latin typeface="Arial (Body)"/>
              </a:rPr>
              <a:t>To reserve 12 elements for built-in array of </a:t>
            </a:r>
            <a:r>
              <a:rPr lang="en-US" sz="2200" kern="1200" dirty="0">
                <a:solidFill>
                  <a:srgbClr val="000000"/>
                </a:solidFill>
                <a:latin typeface="Consolas" panose="020B0609020204030204" pitchFamily="49" charset="0"/>
              </a:rPr>
              <a:t>int</a:t>
            </a:r>
            <a:r>
              <a:rPr lang="en-US" sz="2200" kern="1200" dirty="0">
                <a:solidFill>
                  <a:srgbClr val="000000"/>
                </a:solidFill>
              </a:rPr>
              <a:t>s</a:t>
            </a:r>
            <a:r>
              <a:rPr lang="en-US" sz="2200" kern="1200" dirty="0">
                <a:solidFill>
                  <a:srgbClr val="000000"/>
                </a:solidFill>
                <a:latin typeface="Arial (Body)"/>
              </a:rPr>
              <a:t> named </a:t>
            </a:r>
            <a:r>
              <a:rPr lang="en-US" sz="2200" kern="1200" dirty="0">
                <a:solidFill>
                  <a:srgbClr val="000000"/>
                </a:solidFill>
                <a:latin typeface="Consolas" panose="020B0609020204030204" pitchFamily="49" charset="0"/>
              </a:rPr>
              <a:t>c</a:t>
            </a:r>
            <a:r>
              <a:rPr lang="en-US" sz="2200" kern="1200" dirty="0">
                <a:solidFill>
                  <a:srgbClr val="000000"/>
                </a:solidFill>
                <a:latin typeface="Arial (Body)"/>
              </a:rPr>
              <a:t>, use the declaration</a:t>
            </a:r>
          </a:p>
          <a:p>
            <a:pPr marL="741553" lvl="1" indent="-284353" fontAlgn="base">
              <a:spcAft>
                <a:spcPct val="0"/>
              </a:spcAft>
              <a:buFont typeface="Arial" panose="020B0604020202020204" pitchFamily="34" charset="0"/>
              <a:buChar char="–"/>
              <a:defRPr/>
            </a:pPr>
            <a:r>
              <a:rPr lang="en-US" sz="2200" kern="1200" dirty="0" smtClean="0">
                <a:solidFill>
                  <a:srgbClr val="000000"/>
                </a:solidFill>
                <a:latin typeface="Arial (Body)"/>
              </a:rPr>
              <a:t> </a:t>
            </a:r>
            <a:endParaRPr lang="en-US" sz="2200" kern="1200" dirty="0">
              <a:solidFill>
                <a:srgbClr val="000000"/>
              </a:solidFill>
              <a:latin typeface="Arial (Body)"/>
            </a:endParaRPr>
          </a:p>
        </p:txBody>
      </p:sp>
      <p:pic>
        <p:nvPicPr>
          <p:cNvPr id="9" name="Picture 8" descr="Computer code reads, i n t c left bracket 12 right bracket."/>
          <p:cNvPicPr>
            <a:picLocks noChangeAspect="1"/>
          </p:cNvPicPr>
          <p:nvPr/>
        </p:nvPicPr>
        <p:blipFill rotWithShape="1">
          <a:blip r:embed="rId2"/>
          <a:srcRect l="15653" t="3421"/>
          <a:stretch/>
        </p:blipFill>
        <p:spPr>
          <a:xfrm>
            <a:off x="1212576" y="5039139"/>
            <a:ext cx="1753501" cy="535808"/>
          </a:xfrm>
          <a:prstGeom prst="rect">
            <a:avLst/>
          </a:prstGeom>
        </p:spPr>
      </p:pic>
      <p:sp>
        <p:nvSpPr>
          <p:cNvPr id="4" name="Text Placeholder 3"/>
          <p:cNvSpPr>
            <a:spLocks noGrp="1"/>
          </p:cNvSpPr>
          <p:nvPr>
            <p:ph type="body" idx="4294967295"/>
          </p:nvPr>
        </p:nvSpPr>
        <p:spPr>
          <a:xfrm>
            <a:off x="457200" y="5479913"/>
            <a:ext cx="8246120" cy="798513"/>
          </a:xfrm>
        </p:spPr>
        <p:txBody>
          <a:bodyPr/>
          <a:lstStyle/>
          <a:p>
            <a:pPr marL="255651" lvl="0" indent="-255651" fontAlgn="base">
              <a:spcAft>
                <a:spcPct val="0"/>
              </a:spcAft>
              <a:buFont typeface="Arial" panose="020B0604020202020204" pitchFamily="34" charset="0"/>
              <a:buChar char="•"/>
              <a:defRPr/>
            </a:pPr>
            <a:r>
              <a:rPr lang="en-US" sz="2200" kern="1200" dirty="0" smtClean="0">
                <a:solidFill>
                  <a:srgbClr val="000000"/>
                </a:solidFill>
                <a:latin typeface="Arial (Body)"/>
              </a:rPr>
              <a:t>As </a:t>
            </a:r>
            <a:r>
              <a:rPr lang="en-US" sz="2200" kern="1200" dirty="0">
                <a:solidFill>
                  <a:srgbClr val="000000"/>
                </a:solidFill>
                <a:latin typeface="Arial (Body)"/>
              </a:rPr>
              <a:t>with array objects, you use the subscript (</a:t>
            </a:r>
            <a:r>
              <a:rPr lang="en-US" sz="2200" kern="1200" dirty="0">
                <a:solidFill>
                  <a:srgbClr val="000000"/>
                </a:solidFill>
                <a:latin typeface="Consolas" panose="020B0609020204030204" pitchFamily="49" charset="0"/>
              </a:rPr>
              <a:t>[]</a:t>
            </a:r>
            <a:r>
              <a:rPr lang="en-US" sz="2200" kern="1200" dirty="0">
                <a:solidFill>
                  <a:srgbClr val="000000"/>
                </a:solidFill>
                <a:latin typeface="Arial (Body)"/>
              </a:rPr>
              <a:t>) operator to access the individual elements of a built-in array.</a:t>
            </a:r>
          </a:p>
        </p:txBody>
      </p:sp>
    </p:spTree>
    <p:extLst>
      <p:ext uri="{BB962C8B-B14F-4D97-AF65-F5344CB8AC3E}">
        <p14:creationId xmlns:p14="http://schemas.microsoft.com/office/powerpoint/2010/main" val="4084786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8.5.2 Initializing Built-In Arrays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6174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200" kern="1200" dirty="0">
                <a:solidFill>
                  <a:srgbClr val="000000"/>
                </a:solidFill>
                <a:latin typeface="Arial (Body)"/>
                <a:ea typeface="+mn-ea"/>
                <a:cs typeface="+mn-cs"/>
              </a:rPr>
              <a:t>You can initialize the elements of a built-in array using an initializer list as </a:t>
            </a:r>
            <a:r>
              <a:rPr lang="en-US" sz="2200" kern="1200" dirty="0" smtClean="0">
                <a:solidFill>
                  <a:srgbClr val="000000"/>
                </a:solidFill>
                <a:latin typeface="Arial (Body)"/>
                <a:ea typeface="+mn-ea"/>
                <a:cs typeface="+mn-cs"/>
              </a:rPr>
              <a:t>in</a:t>
            </a:r>
            <a:endParaRPr lang="en-US" sz="2200" kern="1200" dirty="0">
              <a:solidFill>
                <a:srgbClr val="000000"/>
              </a:solidFill>
              <a:latin typeface="Arial (Body)"/>
              <a:ea typeface="+mn-ea"/>
              <a:cs typeface="+mn-cs"/>
            </a:endParaRPr>
          </a:p>
        </p:txBody>
      </p:sp>
      <p:pic>
        <p:nvPicPr>
          <p:cNvPr id="5" name="Picture 4" descr="Computer code reads, i n t n left bracket 5 right bracket left parenthesis 50 comma 20 comma 30 comma 10 comma 40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756" y="2498148"/>
            <a:ext cx="4241292" cy="261239"/>
          </a:xfrm>
          <a:prstGeom prst="rect">
            <a:avLst/>
          </a:prstGeom>
        </p:spPr>
      </p:pic>
      <p:sp>
        <p:nvSpPr>
          <p:cNvPr id="4" name="Text Placeholder 3"/>
          <p:cNvSpPr>
            <a:spLocks noGrp="1"/>
          </p:cNvSpPr>
          <p:nvPr>
            <p:ph type="body" idx="2"/>
          </p:nvPr>
        </p:nvSpPr>
        <p:spPr>
          <a:xfrm>
            <a:off x="457200" y="2772229"/>
            <a:ext cx="8229600" cy="3339420"/>
          </a:xfrm>
        </p:spPr>
        <p:txBody>
          <a:bodyPr/>
          <a:lstStyle/>
          <a:p>
            <a:pPr marL="741553" lvl="1" indent="-284353" fontAlgn="base">
              <a:spcAft>
                <a:spcPct val="0"/>
              </a:spcAft>
              <a:buFont typeface="Arial" panose="020B0604020202020204" pitchFamily="34" charset="0"/>
              <a:buChar char="–"/>
              <a:defRPr/>
            </a:pPr>
            <a:r>
              <a:rPr lang="en-US" sz="2200" kern="1200" dirty="0" smtClean="0">
                <a:solidFill>
                  <a:srgbClr val="000000"/>
                </a:solidFill>
                <a:latin typeface="Arial (Body)"/>
              </a:rPr>
              <a:t>creates </a:t>
            </a:r>
            <a:r>
              <a:rPr lang="en-US" sz="2200" kern="1200" dirty="0">
                <a:solidFill>
                  <a:srgbClr val="000000"/>
                </a:solidFill>
                <a:latin typeface="Arial (Body)"/>
              </a:rPr>
              <a:t>a built-in array of five </a:t>
            </a:r>
            <a:r>
              <a:rPr lang="en-US" sz="2200" kern="1200" dirty="0">
                <a:solidFill>
                  <a:srgbClr val="000000"/>
                </a:solidFill>
                <a:latin typeface="Consolas" panose="020B0609020204030204" pitchFamily="49" charset="0"/>
              </a:rPr>
              <a:t>int</a:t>
            </a:r>
            <a:r>
              <a:rPr lang="en-US" sz="2200" kern="1200" dirty="0">
                <a:solidFill>
                  <a:srgbClr val="000000"/>
                </a:solidFill>
                <a:latin typeface="Arial (Body)"/>
              </a:rPr>
              <a:t>s and initializes them to the values in the initializer list.</a:t>
            </a:r>
          </a:p>
          <a:p>
            <a:pPr marL="255651" lvl="0" indent="-255651" fontAlgn="base">
              <a:spcAft>
                <a:spcPct val="0"/>
              </a:spcAft>
              <a:buFont typeface="Arial" panose="020B0604020202020204" pitchFamily="34" charset="0"/>
              <a:buChar char="•"/>
              <a:defRPr/>
            </a:pPr>
            <a:r>
              <a:rPr lang="en-US" sz="2200" kern="1200" dirty="0">
                <a:solidFill>
                  <a:srgbClr val="000000"/>
                </a:solidFill>
                <a:latin typeface="Arial (Body)"/>
              </a:rPr>
              <a:t>If you provide fewer initializers</a:t>
            </a:r>
          </a:p>
          <a:p>
            <a:pPr marL="741553" lvl="1" indent="-284353" fontAlgn="base">
              <a:spcAft>
                <a:spcPct val="0"/>
              </a:spcAft>
              <a:buFont typeface="Arial" panose="020B0604020202020204" pitchFamily="34" charset="0"/>
              <a:buChar char="–"/>
              <a:defRPr/>
            </a:pPr>
            <a:r>
              <a:rPr lang="en-US" sz="2200" kern="1200" dirty="0">
                <a:solidFill>
                  <a:srgbClr val="000000"/>
                </a:solidFill>
                <a:latin typeface="Arial (Body)"/>
              </a:rPr>
              <a:t>the number of elements, the remaining elements are value initialized—fundamental numeric types are set to </a:t>
            </a:r>
            <a:r>
              <a:rPr lang="en-US" sz="2200" kern="1200" dirty="0">
                <a:solidFill>
                  <a:srgbClr val="000000"/>
                </a:solidFill>
                <a:latin typeface="Consolas" panose="020B0609020204030204" pitchFamily="49" charset="0"/>
              </a:rPr>
              <a:t>0</a:t>
            </a:r>
            <a:r>
              <a:rPr lang="en-US" sz="2200" kern="1200" dirty="0">
                <a:solidFill>
                  <a:srgbClr val="000000"/>
                </a:solidFill>
                <a:latin typeface="Arial (Body)"/>
              </a:rPr>
              <a:t>, </a:t>
            </a:r>
            <a:r>
              <a:rPr lang="en-US" sz="2200" kern="1200" dirty="0">
                <a:solidFill>
                  <a:srgbClr val="000000"/>
                </a:solidFill>
                <a:latin typeface="Consolas" panose="020B0609020204030204" pitchFamily="49" charset="0"/>
              </a:rPr>
              <a:t>bools</a:t>
            </a:r>
            <a:r>
              <a:rPr lang="en-US" sz="2200" kern="1200" dirty="0">
                <a:solidFill>
                  <a:srgbClr val="000000"/>
                </a:solidFill>
                <a:latin typeface="Arial (Body)"/>
              </a:rPr>
              <a:t> are set to false, pointers are set to </a:t>
            </a:r>
            <a:r>
              <a:rPr lang="en-US" sz="2200" kern="1200" dirty="0">
                <a:solidFill>
                  <a:srgbClr val="000000"/>
                </a:solidFill>
                <a:latin typeface="Consolas" panose="020B0609020204030204" pitchFamily="49" charset="0"/>
              </a:rPr>
              <a:t>nullptr</a:t>
            </a:r>
            <a:r>
              <a:rPr lang="en-US" sz="2200" kern="1200" dirty="0">
                <a:solidFill>
                  <a:srgbClr val="000000"/>
                </a:solidFill>
                <a:latin typeface="Arial (Body)"/>
              </a:rPr>
              <a:t> and class objects are initialized by their default constructors.</a:t>
            </a:r>
          </a:p>
          <a:p>
            <a:pPr marL="255651" lvl="0" indent="-255651" fontAlgn="base">
              <a:spcAft>
                <a:spcPct val="0"/>
              </a:spcAft>
              <a:buFont typeface="Arial" panose="020B0604020202020204" pitchFamily="34" charset="0"/>
              <a:buChar char="•"/>
              <a:defRPr/>
            </a:pPr>
            <a:r>
              <a:rPr lang="en-US" sz="2200" kern="1200" dirty="0">
                <a:solidFill>
                  <a:srgbClr val="000000"/>
                </a:solidFill>
                <a:latin typeface="Arial (Body)"/>
              </a:rPr>
              <a:t>If you provide too many initializers a compilation error occurs.</a:t>
            </a:r>
          </a:p>
        </p:txBody>
      </p:sp>
    </p:spTree>
    <p:extLst>
      <p:ext uri="{BB962C8B-B14F-4D97-AF65-F5344CB8AC3E}">
        <p14:creationId xmlns:p14="http://schemas.microsoft.com/office/powerpoint/2010/main" val="25947634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8.5.2 Initializing Built-In Arrays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If a built-in array’s size is </a:t>
            </a:r>
            <a:r>
              <a:rPr lang="en-US" altLang="en-US" sz="2400" b="1" kern="1200" dirty="0">
                <a:solidFill>
                  <a:srgbClr val="000000"/>
                </a:solidFill>
                <a:latin typeface="Arial (Body)"/>
                <a:ea typeface="+mn-ea"/>
                <a:cs typeface="+mn-cs"/>
              </a:rPr>
              <a:t>omitted</a:t>
            </a:r>
            <a:r>
              <a:rPr lang="en-US" altLang="en-US" sz="2400" kern="1200" dirty="0">
                <a:solidFill>
                  <a:srgbClr val="000000"/>
                </a:solidFill>
                <a:latin typeface="Arial (Body)"/>
                <a:ea typeface="+mn-ea"/>
                <a:cs typeface="+mn-cs"/>
              </a:rPr>
              <a:t> from a declaration with an initializer list, the compiler sizes the built-in array to the number of elements in the initializer </a:t>
            </a:r>
            <a:r>
              <a:rPr lang="en-US" altLang="en-US" sz="2400" kern="1200" dirty="0" smtClean="0">
                <a:solidFill>
                  <a:srgbClr val="000000"/>
                </a:solidFill>
                <a:latin typeface="Arial (Body)"/>
                <a:ea typeface="+mn-ea"/>
                <a:cs typeface="+mn-cs"/>
              </a:rPr>
              <a:t>list.</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For </a:t>
            </a:r>
            <a:r>
              <a:rPr lang="en-US" altLang="en-US" sz="2400" kern="1200" dirty="0" smtClean="0">
                <a:solidFill>
                  <a:srgbClr val="000000"/>
                </a:solidFill>
                <a:latin typeface="Arial (Body)"/>
                <a:ea typeface="+mn-ea"/>
                <a:cs typeface="+mn-cs"/>
              </a:rPr>
              <a:t>example,</a:t>
            </a:r>
            <a:endParaRPr lang="en-US" altLang="en-US" sz="2400" kern="1200" dirty="0">
              <a:solidFill>
                <a:srgbClr val="000000"/>
              </a:solidFill>
              <a:latin typeface="Arial (Body)"/>
              <a:ea typeface="+mn-ea"/>
              <a:cs typeface="+mn-cs"/>
            </a:endParaRPr>
          </a:p>
        </p:txBody>
      </p:sp>
      <p:pic>
        <p:nvPicPr>
          <p:cNvPr id="5" name="Picture 4" descr="Computer code reads, i n t n left bracket right bracket left parenthesis 50 comma 20 comma 30 comma 10 comma 40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98" y="3521508"/>
            <a:ext cx="4229177" cy="270286"/>
          </a:xfrm>
          <a:prstGeom prst="rect">
            <a:avLst/>
          </a:prstGeom>
        </p:spPr>
      </p:pic>
      <p:sp>
        <p:nvSpPr>
          <p:cNvPr id="4" name="Text Placeholder 3"/>
          <p:cNvSpPr>
            <a:spLocks noGrp="1"/>
          </p:cNvSpPr>
          <p:nvPr>
            <p:ph type="body" idx="2"/>
          </p:nvPr>
        </p:nvSpPr>
        <p:spPr>
          <a:xfrm>
            <a:off x="457200" y="3894405"/>
            <a:ext cx="8229600" cy="406399"/>
          </a:xfrm>
        </p:spPr>
        <p:txBody>
          <a:bodyPr/>
          <a:lstStyle/>
          <a:p>
            <a:pPr marL="255651" lvl="0" indent="-255651" fontAlgn="base">
              <a:spcAft>
                <a:spcPct val="0"/>
              </a:spcAft>
              <a:buFont typeface="Arial" panose="020B0604020202020204" pitchFamily="34" charset="0"/>
              <a:buChar char="•"/>
            </a:pPr>
            <a:r>
              <a:rPr lang="en-US" altLang="en-US" sz="2400" kern="1200" dirty="0" smtClean="0">
                <a:solidFill>
                  <a:srgbClr val="000000"/>
                </a:solidFill>
                <a:latin typeface="Arial (Body)"/>
              </a:rPr>
              <a:t>creates </a:t>
            </a:r>
            <a:r>
              <a:rPr lang="en-US" altLang="en-US" sz="2400" kern="1200" dirty="0">
                <a:solidFill>
                  <a:srgbClr val="000000"/>
                </a:solidFill>
                <a:latin typeface="Arial (Body)"/>
              </a:rPr>
              <a:t>a five-element array.</a:t>
            </a:r>
          </a:p>
        </p:txBody>
      </p:sp>
    </p:spTree>
    <p:extLst>
      <p:ext uri="{BB962C8B-B14F-4D97-AF65-F5344CB8AC3E}">
        <p14:creationId xmlns:p14="http://schemas.microsoft.com/office/powerpoint/2010/main" val="4097224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smtClean="0"/>
              <a:t>(2 </a:t>
            </a:r>
            <a:r>
              <a:rPr lang="en-US" sz="2000" b="0" dirty="0"/>
              <a:t>of 5)</a:t>
            </a:r>
            <a:endParaRPr lang="en-US" dirty="0"/>
          </a:p>
        </p:txBody>
      </p:sp>
      <p:sp>
        <p:nvSpPr>
          <p:cNvPr id="3" name="Text Placeholder 2"/>
          <p:cNvSpPr>
            <a:spLocks noGrp="1"/>
          </p:cNvSpPr>
          <p:nvPr>
            <p:ph type="body" idx="1"/>
          </p:nvPr>
        </p:nvSpPr>
        <p:spPr>
          <a:xfrm>
            <a:off x="457200" y="1600200"/>
            <a:ext cx="8229600" cy="4632960"/>
          </a:xfrm>
        </p:spPr>
        <p:txBody>
          <a:bodyPr/>
          <a:lstStyle/>
          <a:p>
            <a:pPr marL="0" indent="0">
              <a:buNone/>
            </a:pPr>
            <a:r>
              <a:rPr lang="en-US" sz="2400" b="1" dirty="0" smtClean="0">
                <a:solidFill>
                  <a:schemeClr val="tx2"/>
                </a:solidFill>
                <a:latin typeface="+mn-lt"/>
              </a:rPr>
              <a:t>8.4</a:t>
            </a:r>
            <a:r>
              <a:rPr lang="en-US" sz="2400" b="1" dirty="0" smtClean="0">
                <a:latin typeface="+mn-lt"/>
              </a:rPr>
              <a:t> </a:t>
            </a:r>
            <a:r>
              <a:rPr lang="en-US" sz="2400" dirty="0">
                <a:latin typeface="+mn-lt"/>
              </a:rPr>
              <a:t>Pass-by-Reference with Pointers</a:t>
            </a:r>
          </a:p>
          <a:p>
            <a:pPr marL="0" indent="0">
              <a:buNone/>
            </a:pPr>
            <a:r>
              <a:rPr lang="en-US" sz="2400" b="1" dirty="0">
                <a:solidFill>
                  <a:schemeClr val="tx2"/>
                </a:solidFill>
                <a:latin typeface="+mn-lt"/>
              </a:rPr>
              <a:t>8.5</a:t>
            </a:r>
            <a:r>
              <a:rPr lang="en-US" sz="2400" b="1" dirty="0">
                <a:latin typeface="+mn-lt"/>
              </a:rPr>
              <a:t> </a:t>
            </a:r>
            <a:r>
              <a:rPr lang="en-US" sz="2400" dirty="0">
                <a:latin typeface="+mn-lt"/>
              </a:rPr>
              <a:t>Built-In Arrays</a:t>
            </a:r>
          </a:p>
          <a:p>
            <a:pPr marL="741600" lvl="1" indent="-284400">
              <a:buNone/>
            </a:pPr>
            <a:r>
              <a:rPr lang="en-US" sz="2400" dirty="0">
                <a:solidFill>
                  <a:schemeClr val="tx2"/>
                </a:solidFill>
                <a:latin typeface="+mn-lt"/>
              </a:rPr>
              <a:t>8.5.1</a:t>
            </a:r>
            <a:r>
              <a:rPr lang="en-US" sz="2400" dirty="0">
                <a:latin typeface="+mn-lt"/>
              </a:rPr>
              <a:t> Declaring and Accessing a </a:t>
            </a:r>
            <a:r>
              <a:rPr lang="en-US" sz="2400" dirty="0" smtClean="0">
                <a:latin typeface="+mn-lt"/>
              </a:rPr>
              <a:t>Built-In Array</a:t>
            </a:r>
            <a:endParaRPr lang="en-US" sz="2400" dirty="0">
              <a:latin typeface="+mn-lt"/>
            </a:endParaRPr>
          </a:p>
          <a:p>
            <a:pPr marL="741600" lvl="1" indent="-284400">
              <a:buNone/>
            </a:pPr>
            <a:r>
              <a:rPr lang="en-US" sz="2400" dirty="0">
                <a:solidFill>
                  <a:schemeClr val="tx2"/>
                </a:solidFill>
                <a:latin typeface="+mn-lt"/>
              </a:rPr>
              <a:t>8.5.2</a:t>
            </a:r>
            <a:r>
              <a:rPr lang="en-US" sz="2400" dirty="0">
                <a:latin typeface="+mn-lt"/>
              </a:rPr>
              <a:t> Initializing Built-In Arrays</a:t>
            </a:r>
          </a:p>
          <a:p>
            <a:pPr marL="741600" lvl="1" indent="-284400">
              <a:buNone/>
            </a:pPr>
            <a:r>
              <a:rPr lang="en-US" sz="2400" dirty="0">
                <a:solidFill>
                  <a:schemeClr val="tx2"/>
                </a:solidFill>
                <a:latin typeface="+mn-lt"/>
              </a:rPr>
              <a:t>8.5.3</a:t>
            </a:r>
            <a:r>
              <a:rPr lang="en-US" sz="2400" dirty="0">
                <a:latin typeface="+mn-lt"/>
              </a:rPr>
              <a:t> Passing Built-In Arrays to Functions</a:t>
            </a:r>
          </a:p>
          <a:p>
            <a:pPr marL="741600" lvl="1" indent="-284400">
              <a:buNone/>
            </a:pPr>
            <a:r>
              <a:rPr lang="en-US" sz="2400" dirty="0">
                <a:solidFill>
                  <a:schemeClr val="tx2"/>
                </a:solidFill>
                <a:latin typeface="+mn-lt"/>
              </a:rPr>
              <a:t>8.5.4</a:t>
            </a:r>
            <a:r>
              <a:rPr lang="en-US" sz="2400" dirty="0">
                <a:latin typeface="+mn-lt"/>
              </a:rPr>
              <a:t> Declaring Built-In Array Parameters</a:t>
            </a:r>
          </a:p>
          <a:p>
            <a:pPr marL="741600" lvl="1" indent="-284400">
              <a:buNone/>
            </a:pPr>
            <a:r>
              <a:rPr lang="en-US" sz="2400" dirty="0">
                <a:solidFill>
                  <a:schemeClr val="tx2"/>
                </a:solidFill>
                <a:latin typeface="+mn-lt"/>
              </a:rPr>
              <a:t>8.5.5</a:t>
            </a:r>
            <a:r>
              <a:rPr lang="en-US" sz="2400" dirty="0">
                <a:latin typeface="+mn-lt"/>
              </a:rPr>
              <a:t> C++11: Standard Library </a:t>
            </a:r>
            <a:r>
              <a:rPr lang="en-US" sz="2400" dirty="0" smtClean="0">
                <a:latin typeface="+mn-lt"/>
              </a:rPr>
              <a:t>Functions </a:t>
            </a:r>
            <a:r>
              <a:rPr lang="en-US" sz="2400" dirty="0" smtClean="0">
                <a:latin typeface="Consolas" panose="020B0609020204030204" pitchFamily="49" charset="0"/>
              </a:rPr>
              <a:t>begin</a:t>
            </a:r>
            <a:r>
              <a:rPr lang="en-US" sz="2400" dirty="0" smtClean="0">
                <a:latin typeface="+mn-lt"/>
              </a:rPr>
              <a:t> </a:t>
            </a:r>
            <a:r>
              <a:rPr lang="en-US" sz="2400" dirty="0">
                <a:latin typeface="+mn-lt"/>
              </a:rPr>
              <a:t>and </a:t>
            </a:r>
            <a:r>
              <a:rPr lang="en-US" sz="2400" dirty="0">
                <a:latin typeface="Consolas" panose="020B0609020204030204" pitchFamily="49" charset="0"/>
              </a:rPr>
              <a:t>end</a:t>
            </a:r>
          </a:p>
          <a:p>
            <a:pPr marL="741600" lvl="1" indent="-284400">
              <a:buNone/>
            </a:pPr>
            <a:r>
              <a:rPr lang="en-US" sz="2400" dirty="0">
                <a:solidFill>
                  <a:schemeClr val="tx2"/>
                </a:solidFill>
                <a:latin typeface="+mn-lt"/>
              </a:rPr>
              <a:t>8.5.6</a:t>
            </a:r>
            <a:r>
              <a:rPr lang="en-US" sz="2400" dirty="0">
                <a:latin typeface="+mn-lt"/>
              </a:rPr>
              <a:t> Built-In Array Limitations</a:t>
            </a:r>
          </a:p>
          <a:p>
            <a:pPr marL="741600" lvl="1" indent="-284400">
              <a:buNone/>
            </a:pPr>
            <a:r>
              <a:rPr lang="en-US" sz="2400" dirty="0">
                <a:solidFill>
                  <a:schemeClr val="tx2"/>
                </a:solidFill>
                <a:latin typeface="+mn-lt"/>
              </a:rPr>
              <a:t>8.5.7</a:t>
            </a:r>
            <a:r>
              <a:rPr lang="en-US" sz="2400" dirty="0">
                <a:latin typeface="+mn-lt"/>
              </a:rPr>
              <a:t> Built-In Arrays Sometimes </a:t>
            </a:r>
            <a:r>
              <a:rPr lang="en-US" sz="2400" dirty="0" smtClean="0">
                <a:latin typeface="+mn-lt"/>
              </a:rPr>
              <a:t>Are Required</a:t>
            </a:r>
            <a:endParaRPr lang="en-US" sz="2400" dirty="0">
              <a:latin typeface="+mn-lt"/>
            </a:endParaRPr>
          </a:p>
        </p:txBody>
      </p:sp>
    </p:spTree>
    <p:extLst>
      <p:ext uri="{BB962C8B-B14F-4D97-AF65-F5344CB8AC3E}">
        <p14:creationId xmlns:p14="http://schemas.microsoft.com/office/powerpoint/2010/main" val="39812946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Error-Prevention Tip 8.3</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a:lstStyle/>
          <a:p>
            <a:pPr marL="0" indent="0">
              <a:buNone/>
            </a:pPr>
            <a:r>
              <a:rPr lang="en-US" sz="2400" dirty="0">
                <a:latin typeface="+mn-lt"/>
              </a:rPr>
              <a:t>Always specify a built-in array’s size, even when providing an initializer list. This </a:t>
            </a:r>
            <a:r>
              <a:rPr lang="en-US" sz="2400" dirty="0" smtClean="0">
                <a:latin typeface="+mn-lt"/>
              </a:rPr>
              <a:t>enables the </a:t>
            </a:r>
            <a:r>
              <a:rPr lang="en-US" sz="2400" dirty="0">
                <a:latin typeface="+mn-lt"/>
              </a:rPr>
              <a:t>compiler to generate an error message if there are more initializers than array elements.</a:t>
            </a:r>
          </a:p>
        </p:txBody>
      </p:sp>
    </p:spTree>
    <p:extLst>
      <p:ext uri="{BB962C8B-B14F-4D97-AF65-F5344CB8AC3E}">
        <p14:creationId xmlns:p14="http://schemas.microsoft.com/office/powerpoint/2010/main" val="31044529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8.5.3 Passing Built-In Arrays to Functions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200" b="1" kern="1200" dirty="0">
                <a:solidFill>
                  <a:srgbClr val="000000"/>
                </a:solidFill>
                <a:latin typeface="Arial (Body)"/>
                <a:ea typeface="+mn-ea"/>
                <a:cs typeface="+mn-cs"/>
              </a:rPr>
              <a:t>The value of a built-in array’s name is implicitly convertible to the address of the built-in array’s first </a:t>
            </a:r>
            <a:r>
              <a:rPr lang="en-US" sz="2200" b="1" kern="1200" dirty="0" smtClean="0">
                <a:solidFill>
                  <a:srgbClr val="000000"/>
                </a:solidFill>
                <a:latin typeface="Arial (Body)"/>
                <a:ea typeface="+mn-ea"/>
                <a:cs typeface="+mn-cs"/>
              </a:rPr>
              <a:t>element.</a:t>
            </a:r>
            <a:endParaRPr lang="en-US" sz="2200" b="1"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defRPr/>
            </a:pPr>
            <a:r>
              <a:rPr lang="en-US" sz="2200" kern="1200" dirty="0">
                <a:solidFill>
                  <a:srgbClr val="000000"/>
                </a:solidFill>
                <a:latin typeface="Arial (Body)"/>
                <a:ea typeface="+mn-ea"/>
                <a:cs typeface="+mn-cs"/>
              </a:rPr>
              <a:t>So </a:t>
            </a:r>
            <a:r>
              <a:rPr lang="en-US" sz="2200" kern="1200" dirty="0" smtClean="0">
                <a:solidFill>
                  <a:srgbClr val="000000"/>
                </a:solidFill>
                <a:latin typeface="Consolas" panose="020B0609020204030204" pitchFamily="49" charset="0"/>
                <a:ea typeface="+mn-ea"/>
                <a:cs typeface="+mn-cs"/>
              </a:rPr>
              <a:t>array</a:t>
            </a:r>
            <a:r>
              <a:rPr lang="en-US" sz="100" kern="1200" dirty="0" smtClean="0">
                <a:solidFill>
                  <a:srgbClr val="000000"/>
                </a:solidFill>
                <a:latin typeface="Consolas" panose="020B0609020204030204" pitchFamily="49" charset="0"/>
                <a:ea typeface="+mn-ea"/>
                <a:cs typeface="+mn-cs"/>
              </a:rPr>
              <a:t> </a:t>
            </a:r>
            <a:r>
              <a:rPr lang="en-US" sz="2200" kern="1200" dirty="0" smtClean="0">
                <a:solidFill>
                  <a:srgbClr val="000000"/>
                </a:solidFill>
                <a:latin typeface="Consolas" panose="020B0609020204030204" pitchFamily="49" charset="0"/>
                <a:ea typeface="+mn-ea"/>
                <a:cs typeface="+mn-cs"/>
              </a:rPr>
              <a:t>Name</a:t>
            </a:r>
            <a:r>
              <a:rPr lang="en-US" sz="2200" kern="1200" dirty="0" smtClean="0">
                <a:solidFill>
                  <a:srgbClr val="000000"/>
                </a:solidFill>
                <a:latin typeface="Arial (Body)"/>
                <a:ea typeface="+mn-ea"/>
                <a:cs typeface="+mn-cs"/>
              </a:rPr>
              <a:t> </a:t>
            </a:r>
            <a:r>
              <a:rPr lang="en-US" sz="2200" kern="1200" dirty="0">
                <a:solidFill>
                  <a:srgbClr val="000000"/>
                </a:solidFill>
                <a:latin typeface="Arial (Body)"/>
                <a:ea typeface="+mn-ea"/>
                <a:cs typeface="+mn-cs"/>
              </a:rPr>
              <a:t>is implicitly convertible to &amp;</a:t>
            </a:r>
            <a:r>
              <a:rPr lang="en-US" sz="2200" kern="1200" dirty="0" smtClean="0">
                <a:solidFill>
                  <a:srgbClr val="000000"/>
                </a:solidFill>
                <a:latin typeface="Consolas" panose="020B0609020204030204" pitchFamily="49" charset="0"/>
                <a:ea typeface="+mn-ea"/>
                <a:cs typeface="+mn-cs"/>
              </a:rPr>
              <a:t>array</a:t>
            </a:r>
            <a:r>
              <a:rPr lang="en-US" sz="100" kern="1200" dirty="0" smtClean="0">
                <a:solidFill>
                  <a:srgbClr val="000000"/>
                </a:solidFill>
                <a:latin typeface="Consolas" panose="020B0609020204030204" pitchFamily="49" charset="0"/>
                <a:ea typeface="+mn-ea"/>
                <a:cs typeface="+mn-cs"/>
              </a:rPr>
              <a:t> </a:t>
            </a:r>
            <a:r>
              <a:rPr lang="en-US" sz="2200" kern="1200" dirty="0" smtClean="0">
                <a:solidFill>
                  <a:srgbClr val="000000"/>
                </a:solidFill>
                <a:latin typeface="Consolas" panose="020B0609020204030204" pitchFamily="49" charset="0"/>
                <a:ea typeface="+mn-ea"/>
                <a:cs typeface="+mn-cs"/>
              </a:rPr>
              <a:t>Name[0]</a:t>
            </a:r>
            <a:r>
              <a:rPr lang="en-US" sz="2200" kern="1200" dirty="0" smtClean="0">
                <a:solidFill>
                  <a:srgbClr val="000000"/>
                </a:solidFill>
                <a:latin typeface="Arial (Body)"/>
                <a:ea typeface="+mn-ea"/>
                <a:cs typeface="+mn-cs"/>
              </a:rPr>
              <a:t>.</a:t>
            </a:r>
            <a:endParaRPr lang="en-US" sz="22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200" kern="1200" dirty="0">
                <a:solidFill>
                  <a:srgbClr val="000000"/>
                </a:solidFill>
                <a:latin typeface="+mn-lt"/>
                <a:ea typeface="+mn-ea"/>
                <a:cs typeface="+mn-cs"/>
              </a:rPr>
              <a:t>You don’t need to take the address (&amp;) of a built-in array to pass it to a function—you simply pass the built-in array’s </a:t>
            </a:r>
            <a:r>
              <a:rPr lang="en-US" sz="2200" kern="1200" dirty="0" smtClean="0">
                <a:solidFill>
                  <a:srgbClr val="000000"/>
                </a:solidFill>
                <a:latin typeface="+mn-lt"/>
                <a:ea typeface="+mn-ea"/>
                <a:cs typeface="+mn-cs"/>
              </a:rPr>
              <a:t>name.</a:t>
            </a:r>
            <a:endParaRPr lang="en-US" sz="2200" kern="1200" dirty="0">
              <a:solidFill>
                <a:srgbClr val="000000"/>
              </a:solidFill>
              <a:latin typeface="+mn-lt"/>
              <a:ea typeface="+mn-ea"/>
              <a:cs typeface="+mn-cs"/>
            </a:endParaRPr>
          </a:p>
          <a:p>
            <a:pPr marL="255651" lvl="0" indent="-255651" fontAlgn="base">
              <a:spcAft>
                <a:spcPct val="0"/>
              </a:spcAft>
              <a:buFont typeface="Arial" panose="020B0604020202020204" pitchFamily="34" charset="0"/>
              <a:buChar char="•"/>
              <a:tabLst/>
              <a:defRPr/>
            </a:pPr>
            <a:r>
              <a:rPr lang="en-US" sz="2200" kern="1200" dirty="0">
                <a:solidFill>
                  <a:srgbClr val="000000"/>
                </a:solidFill>
                <a:latin typeface="+mn-lt"/>
                <a:ea typeface="+mn-ea"/>
                <a:cs typeface="+mn-cs"/>
              </a:rPr>
              <a:t>For built-in arrays, the called function can modify </a:t>
            </a:r>
            <a:r>
              <a:rPr lang="en-US" sz="2200" b="1" kern="1200" dirty="0">
                <a:solidFill>
                  <a:srgbClr val="000000"/>
                </a:solidFill>
                <a:latin typeface="+mn-lt"/>
                <a:ea typeface="+mn-ea"/>
                <a:cs typeface="+mn-cs"/>
              </a:rPr>
              <a:t>all</a:t>
            </a:r>
            <a:r>
              <a:rPr lang="en-US" sz="2200" kern="1200" dirty="0">
                <a:solidFill>
                  <a:srgbClr val="000000"/>
                </a:solidFill>
                <a:latin typeface="+mn-lt"/>
                <a:ea typeface="+mn-ea"/>
                <a:cs typeface="+mn-cs"/>
              </a:rPr>
              <a:t> the elements of a built-in array in the caller—unless the function precedes the corresponding built-in array parameter with const to indicate that the elements should </a:t>
            </a:r>
            <a:r>
              <a:rPr lang="en-US" sz="2200" b="1" kern="1200" dirty="0">
                <a:solidFill>
                  <a:srgbClr val="000000"/>
                </a:solidFill>
                <a:latin typeface="+mn-lt"/>
                <a:ea typeface="+mn-ea"/>
                <a:cs typeface="+mn-cs"/>
              </a:rPr>
              <a:t>not</a:t>
            </a:r>
            <a:r>
              <a:rPr lang="en-US" sz="2200" kern="1200" dirty="0">
                <a:solidFill>
                  <a:srgbClr val="000000"/>
                </a:solidFill>
                <a:latin typeface="+mn-lt"/>
                <a:ea typeface="+mn-ea"/>
                <a:cs typeface="+mn-cs"/>
              </a:rPr>
              <a:t> be </a:t>
            </a:r>
            <a:r>
              <a:rPr lang="en-US" sz="2200" kern="1200" dirty="0" smtClean="0">
                <a:solidFill>
                  <a:srgbClr val="000000"/>
                </a:solidFill>
                <a:latin typeface="+mn-lt"/>
                <a:ea typeface="+mn-ea"/>
                <a:cs typeface="+mn-cs"/>
              </a:rPr>
              <a:t>modified.</a:t>
            </a:r>
            <a:endParaRPr lang="en-US" sz="2200" kern="1200" dirty="0">
              <a:solidFill>
                <a:srgbClr val="000000"/>
              </a:solidFill>
              <a:latin typeface="+mn-lt"/>
              <a:ea typeface="+mn-ea"/>
              <a:cs typeface="+mn-cs"/>
            </a:endParaRPr>
          </a:p>
        </p:txBody>
      </p:sp>
    </p:spTree>
    <p:extLst>
      <p:ext uri="{BB962C8B-B14F-4D97-AF65-F5344CB8AC3E}">
        <p14:creationId xmlns:p14="http://schemas.microsoft.com/office/powerpoint/2010/main" val="17900168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Software Engineering Observation 8.2</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a:lstStyle/>
          <a:p>
            <a:pPr marL="0" indent="0">
              <a:buNone/>
            </a:pPr>
            <a:r>
              <a:rPr lang="en-US" sz="2400" dirty="0">
                <a:latin typeface="+mn-lt"/>
              </a:rPr>
              <a:t>Applying the </a:t>
            </a:r>
            <a:r>
              <a:rPr lang="en-US" sz="2400" dirty="0">
                <a:latin typeface="Consolas" panose="020B0609020204030204" pitchFamily="49" charset="0"/>
              </a:rPr>
              <a:t>const</a:t>
            </a:r>
            <a:r>
              <a:rPr lang="en-US" sz="2400" dirty="0">
                <a:latin typeface="+mn-lt"/>
              </a:rPr>
              <a:t> type qualifier to a built-in array parameter in a function </a:t>
            </a:r>
            <a:r>
              <a:rPr lang="en-US" sz="2400" dirty="0" smtClean="0">
                <a:latin typeface="+mn-lt"/>
              </a:rPr>
              <a:t>definition to </a:t>
            </a:r>
            <a:r>
              <a:rPr lang="en-US" sz="2400" dirty="0">
                <a:latin typeface="+mn-lt"/>
              </a:rPr>
              <a:t>prevent the original built-in array from being modified in the function body is </a:t>
            </a:r>
            <a:r>
              <a:rPr lang="en-US" sz="2400" dirty="0" smtClean="0">
                <a:latin typeface="+mn-lt"/>
              </a:rPr>
              <a:t>another example </a:t>
            </a:r>
            <a:r>
              <a:rPr lang="en-US" sz="2400" dirty="0">
                <a:latin typeface="+mn-lt"/>
              </a:rPr>
              <a:t>of the principle of least privilege. Functions should not be given the capability </a:t>
            </a:r>
            <a:r>
              <a:rPr lang="en-US" sz="2400" dirty="0" smtClean="0">
                <a:latin typeface="+mn-lt"/>
              </a:rPr>
              <a:t>to modify </a:t>
            </a:r>
            <a:r>
              <a:rPr lang="en-US" sz="2400" dirty="0">
                <a:latin typeface="+mn-lt"/>
              </a:rPr>
              <a:t>a built-in array unless it’s absolutely necessary.</a:t>
            </a:r>
          </a:p>
        </p:txBody>
      </p:sp>
    </p:spTree>
    <p:extLst>
      <p:ext uri="{BB962C8B-B14F-4D97-AF65-F5344CB8AC3E}">
        <p14:creationId xmlns:p14="http://schemas.microsoft.com/office/powerpoint/2010/main" val="2312420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94385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8.5.4 Declaring Built-In Array Parameters</a:t>
            </a:r>
            <a:r>
              <a:rPr lang="en-US" sz="30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You can declare a built-in array parameter in a function header, as follows</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pic>
        <p:nvPicPr>
          <p:cNvPr id="5" name="Picture 4" descr="Computer code reads, i n t sum Elements left parenthesis c o n s t, i n t values left bracket right bracket comma c o n s t size underscore t number Of Element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808" y="2650724"/>
            <a:ext cx="7106384" cy="532979"/>
          </a:xfrm>
          <a:prstGeom prst="rect">
            <a:avLst/>
          </a:prstGeom>
        </p:spPr>
      </p:pic>
      <p:sp>
        <p:nvSpPr>
          <p:cNvPr id="4" name="Text Placeholder 3"/>
          <p:cNvSpPr>
            <a:spLocks noGrp="1"/>
          </p:cNvSpPr>
          <p:nvPr>
            <p:ph type="body" idx="2"/>
          </p:nvPr>
        </p:nvSpPr>
        <p:spPr>
          <a:xfrm>
            <a:off x="457200" y="3318408"/>
            <a:ext cx="8229600" cy="1733777"/>
          </a:xfrm>
        </p:spPr>
        <p:txBody>
          <a:bodyPr/>
          <a:lstStyle/>
          <a:p>
            <a:pPr marL="255651" lvl="0" indent="-255651" fontAlgn="base">
              <a:spcAft>
                <a:spcPct val="0"/>
              </a:spcAft>
              <a:buFont typeface="Arial" panose="020B0604020202020204" pitchFamily="34" charset="0"/>
              <a:buChar char="•"/>
              <a:defRPr/>
            </a:pPr>
            <a:r>
              <a:rPr lang="en-US" sz="2400" kern="1200" dirty="0" smtClean="0">
                <a:solidFill>
                  <a:srgbClr val="000000"/>
                </a:solidFill>
                <a:latin typeface="Arial (Body)"/>
              </a:rPr>
              <a:t>which </a:t>
            </a:r>
            <a:r>
              <a:rPr lang="en-US" sz="2400" kern="1200" dirty="0">
                <a:solidFill>
                  <a:srgbClr val="000000"/>
                </a:solidFill>
                <a:latin typeface="Arial (Body)"/>
              </a:rPr>
              <a:t>indicates that the function’s first argument should be a one-dimensional built-in array of </a:t>
            </a:r>
            <a:r>
              <a:rPr lang="en-US" sz="2400" kern="1200" dirty="0">
                <a:solidFill>
                  <a:srgbClr val="000000"/>
                </a:solidFill>
                <a:latin typeface="Consolas" panose="020B0609020204030204" pitchFamily="49" charset="0"/>
              </a:rPr>
              <a:t>int</a:t>
            </a:r>
            <a:r>
              <a:rPr lang="en-US" sz="2400" kern="1200" dirty="0">
                <a:solidFill>
                  <a:srgbClr val="000000"/>
                </a:solidFill>
                <a:latin typeface="Arial (Body)"/>
              </a:rPr>
              <a:t>s that should not be modified by the function.</a:t>
            </a:r>
          </a:p>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The preceding header can also be written as</a:t>
            </a:r>
            <a:r>
              <a:rPr lang="en-US" sz="2400" kern="1200" dirty="0" smtClean="0">
                <a:solidFill>
                  <a:srgbClr val="000000"/>
                </a:solidFill>
                <a:latin typeface="Arial (Body)"/>
              </a:rPr>
              <a:t>:</a:t>
            </a:r>
            <a:endParaRPr lang="en-US" sz="2400" kern="1200" dirty="0">
              <a:solidFill>
                <a:srgbClr val="000000"/>
              </a:solidFill>
              <a:latin typeface="Arial (Body)"/>
            </a:endParaRPr>
          </a:p>
        </p:txBody>
      </p:sp>
      <p:pic>
        <p:nvPicPr>
          <p:cNvPr id="6" name="Picture 5" descr="Computer code reads, i n t sum Elements left parenthesis c o n s t, i n t asterisk values comma c o n s t size underscore t number Of Elements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808" y="5303623"/>
            <a:ext cx="7155311" cy="549129"/>
          </a:xfrm>
          <a:prstGeom prst="rect">
            <a:avLst/>
          </a:prstGeom>
        </p:spPr>
      </p:pic>
    </p:spTree>
    <p:extLst>
      <p:ext uri="{BB962C8B-B14F-4D97-AF65-F5344CB8AC3E}">
        <p14:creationId xmlns:p14="http://schemas.microsoft.com/office/powerpoint/2010/main" val="35008388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68653"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8.5.4 Declaring Built-In Array Parameters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481138"/>
            <a:ext cx="8229600" cy="4962867"/>
          </a:xfrm>
        </p:spPr>
        <p:txBody>
          <a:bodyPr wrap="square" lIns="91425" tIns="91425" rIns="91425" bIns="91425">
            <a:spAutoFit/>
          </a:bodyPr>
          <a:lstStyle/>
          <a:p>
            <a:pPr marL="256032" indent="-256032" fontAlgn="base">
              <a:spcAft>
                <a:spcPct val="0"/>
              </a:spcAft>
              <a:tabLst/>
            </a:pPr>
            <a:r>
              <a:rPr lang="en-US" altLang="en-US" sz="2400" kern="1200" dirty="0">
                <a:solidFill>
                  <a:srgbClr val="000000"/>
                </a:solidFill>
                <a:latin typeface="Arial (Body)"/>
                <a:ea typeface="+mn-ea"/>
                <a:cs typeface="+mn-cs"/>
              </a:rPr>
              <a:t>The compiler does not differentiate between a function that receives a pointer and a function that receives a built-in array.</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 function must “know” when it’s receiving a built-in array or simply a single variable that’s being passed by reference.</a:t>
            </a:r>
          </a:p>
          <a:p>
            <a:pPr marL="256032" lvl="0" indent="-256032"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When the compiler encounters a function parameter for a one-dimensional built-in array of the form </a:t>
            </a:r>
            <a:r>
              <a:rPr lang="en-US" altLang="en-US" sz="2400" kern="1200" dirty="0">
                <a:solidFill>
                  <a:srgbClr val="000000"/>
                </a:solidFill>
                <a:latin typeface="Consolas" panose="020B0609020204030204" pitchFamily="49" charset="0"/>
                <a:ea typeface="+mn-ea"/>
                <a:cs typeface="+mn-cs"/>
              </a:rPr>
              <a:t>const int</a:t>
            </a:r>
            <a:r>
              <a:rPr lang="en-US" altLang="en-US" sz="2400" kern="1200" dirty="0">
                <a:solidFill>
                  <a:srgbClr val="000000"/>
                </a:solidFill>
                <a:latin typeface="Arial (Body)"/>
                <a:ea typeface="+mn-ea"/>
                <a:cs typeface="+mn-cs"/>
              </a:rPr>
              <a:t> </a:t>
            </a:r>
            <a:r>
              <a:rPr lang="en-US" altLang="en-US" sz="2400" kern="1200" dirty="0">
                <a:solidFill>
                  <a:srgbClr val="000000"/>
                </a:solidFill>
                <a:latin typeface="Consolas" panose="020B0609020204030204" pitchFamily="49" charset="0"/>
                <a:ea typeface="+mn-ea"/>
                <a:cs typeface="+mn-cs"/>
              </a:rPr>
              <a:t>values[]</a:t>
            </a:r>
            <a:r>
              <a:rPr lang="en-US" altLang="en-US" sz="2400" kern="1200" dirty="0">
                <a:solidFill>
                  <a:srgbClr val="000000"/>
                </a:solidFill>
                <a:latin typeface="Arial (Body)"/>
                <a:ea typeface="+mn-ea"/>
                <a:cs typeface="+mn-cs"/>
              </a:rPr>
              <a:t>, the compiler converts the parameter to the pointer notation </a:t>
            </a:r>
            <a:r>
              <a:rPr lang="en-US" altLang="en-US" sz="2400" kern="1200" dirty="0">
                <a:solidFill>
                  <a:srgbClr val="000000"/>
                </a:solidFill>
                <a:latin typeface="Consolas" panose="020B0609020204030204" pitchFamily="49" charset="0"/>
                <a:ea typeface="+mn-ea"/>
                <a:cs typeface="+mn-cs"/>
              </a:rPr>
              <a:t>const int*</a:t>
            </a:r>
            <a:r>
              <a:rPr lang="en-US" altLang="en-US" sz="2400" kern="1200" dirty="0">
                <a:solidFill>
                  <a:srgbClr val="000000"/>
                </a:solidFill>
                <a:latin typeface="Arial (Body)"/>
                <a:ea typeface="+mn-ea"/>
                <a:cs typeface="+mn-cs"/>
              </a:rPr>
              <a:t> </a:t>
            </a:r>
            <a:r>
              <a:rPr lang="en-US" altLang="en-US" sz="2400" kern="1200" dirty="0">
                <a:solidFill>
                  <a:srgbClr val="000000"/>
                </a:solidFill>
                <a:latin typeface="Consolas" panose="020B0609020204030204" pitchFamily="49" charset="0"/>
                <a:ea typeface="+mn-ea"/>
                <a:cs typeface="+mn-cs"/>
              </a:rPr>
              <a:t>values</a:t>
            </a:r>
            <a:r>
              <a:rPr lang="en-US" altLang="en-US" sz="2400" kern="1200" dirty="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These forms of declaring a one-dimensional built-in array parameter are interchangeable.</a:t>
            </a:r>
          </a:p>
        </p:txBody>
      </p:sp>
    </p:spTree>
    <p:extLst>
      <p:ext uri="{BB962C8B-B14F-4D97-AF65-F5344CB8AC3E}">
        <p14:creationId xmlns:p14="http://schemas.microsoft.com/office/powerpoint/2010/main" val="35592163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Good Programming Practice 8.2</a:t>
            </a:r>
          </a:p>
        </p:txBody>
      </p:sp>
      <p:sp>
        <p:nvSpPr>
          <p:cNvPr id="7" name="Text Placeholder 6"/>
          <p:cNvSpPr>
            <a:spLocks noGrp="1"/>
          </p:cNvSpPr>
          <p:nvPr>
            <p:ph type="body" idx="1"/>
          </p:nvPr>
        </p:nvSpPr>
        <p:spPr/>
        <p:txBody>
          <a:bodyPr/>
          <a:lstStyle/>
          <a:p>
            <a:pPr marL="0" indent="0">
              <a:buNone/>
            </a:pPr>
            <a:r>
              <a:rPr lang="en-US" sz="2400" dirty="0">
                <a:latin typeface="+mn-lt"/>
              </a:rPr>
              <a:t>When declaring a built-in array parameter, for clarity use the </a:t>
            </a:r>
            <a:r>
              <a:rPr lang="en-US" sz="2400" dirty="0">
                <a:latin typeface="Consolas" panose="020B0609020204030204" pitchFamily="49" charset="0"/>
              </a:rPr>
              <a:t>[]</a:t>
            </a:r>
            <a:r>
              <a:rPr lang="en-US" sz="2400" dirty="0">
                <a:latin typeface="+mn-lt"/>
              </a:rPr>
              <a:t> notation rather </a:t>
            </a:r>
            <a:r>
              <a:rPr lang="en-US" sz="2400" dirty="0" smtClean="0">
                <a:latin typeface="+mn-lt"/>
              </a:rPr>
              <a:t>than pointer </a:t>
            </a:r>
            <a:r>
              <a:rPr lang="en-US" sz="2400" dirty="0">
                <a:latin typeface="+mn-lt"/>
              </a:rPr>
              <a:t>notation.</a:t>
            </a:r>
          </a:p>
        </p:txBody>
      </p:sp>
    </p:spTree>
    <p:extLst>
      <p:ext uri="{BB962C8B-B14F-4D97-AF65-F5344CB8AC3E}">
        <p14:creationId xmlns:p14="http://schemas.microsoft.com/office/powerpoint/2010/main" val="4765654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8.5.5 C++11: Standard Library Functions Begin and End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In Section 7.7, we showed how to sort an array object with the C++ Standard Library function </a:t>
            </a:r>
            <a:r>
              <a:rPr lang="en-US" sz="2400" kern="1200" dirty="0" smtClean="0">
                <a:solidFill>
                  <a:srgbClr val="000000"/>
                </a:solidFill>
                <a:latin typeface="Consolas" panose="020B0609020204030204" pitchFamily="49" charset="0"/>
                <a:ea typeface="+mn-ea"/>
                <a:cs typeface="+mn-cs"/>
              </a:rPr>
              <a:t>sort</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We sorted an </a:t>
            </a:r>
            <a:r>
              <a:rPr lang="en-US" sz="2400" kern="1200" dirty="0">
                <a:solidFill>
                  <a:srgbClr val="000000"/>
                </a:solidFill>
                <a:latin typeface="Consolas" panose="020B0609020204030204" pitchFamily="49" charset="0"/>
                <a:ea typeface="+mn-ea"/>
                <a:cs typeface="+mn-cs"/>
              </a:rPr>
              <a:t>array</a:t>
            </a:r>
            <a:r>
              <a:rPr lang="en-US" sz="2400" kern="1200" dirty="0">
                <a:solidFill>
                  <a:srgbClr val="000000"/>
                </a:solidFill>
                <a:latin typeface="Arial (Body)"/>
                <a:ea typeface="+mn-ea"/>
                <a:cs typeface="+mn-cs"/>
              </a:rPr>
              <a:t> of </a:t>
            </a:r>
            <a:r>
              <a:rPr lang="en-US" sz="2400" kern="1200" dirty="0">
                <a:solidFill>
                  <a:srgbClr val="000000"/>
                </a:solidFill>
                <a:latin typeface="Consolas" panose="020B0609020204030204" pitchFamily="49" charset="0"/>
                <a:ea typeface="+mn-ea"/>
                <a:cs typeface="+mn-cs"/>
              </a:rPr>
              <a:t>strings</a:t>
            </a:r>
            <a:r>
              <a:rPr lang="en-US" sz="2400" kern="1200" dirty="0">
                <a:solidFill>
                  <a:srgbClr val="000000"/>
                </a:solidFill>
                <a:latin typeface="Arial (Body)"/>
                <a:ea typeface="+mn-ea"/>
                <a:cs typeface="+mn-cs"/>
              </a:rPr>
              <a:t> called </a:t>
            </a:r>
            <a:r>
              <a:rPr lang="en-US" sz="2400" kern="1200" dirty="0">
                <a:solidFill>
                  <a:srgbClr val="000000"/>
                </a:solidFill>
                <a:latin typeface="Consolas" panose="020B0609020204030204" pitchFamily="49" charset="0"/>
                <a:ea typeface="+mn-ea"/>
                <a:cs typeface="+mn-cs"/>
              </a:rPr>
              <a:t>colors</a:t>
            </a:r>
            <a:r>
              <a:rPr lang="en-US" sz="2400" kern="1200" dirty="0">
                <a:solidFill>
                  <a:srgbClr val="000000"/>
                </a:solidFill>
                <a:latin typeface="Arial (Body)"/>
                <a:ea typeface="+mn-ea"/>
                <a:cs typeface="+mn-cs"/>
              </a:rPr>
              <a:t> as follows</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pic>
        <p:nvPicPr>
          <p:cNvPr id="5" name="Picture 4" descr="Computer code has 2 lines. The lines read as follows. Line 1. forward slash forward slash sort contents of colors. Line 2. sort left parenthesis colors period begin left parenthesis right parenthesis comma colors period end left parenthesis righ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19" y="3548848"/>
            <a:ext cx="5763132" cy="670552"/>
          </a:xfrm>
          <a:prstGeom prst="rect">
            <a:avLst/>
          </a:prstGeom>
        </p:spPr>
      </p:pic>
      <p:sp>
        <p:nvSpPr>
          <p:cNvPr id="4" name="Text Placeholder 3"/>
          <p:cNvSpPr>
            <a:spLocks noGrp="1"/>
          </p:cNvSpPr>
          <p:nvPr>
            <p:ph type="body" idx="2"/>
          </p:nvPr>
        </p:nvSpPr>
        <p:spPr>
          <a:xfrm>
            <a:off x="457200" y="4339770"/>
            <a:ext cx="8229600" cy="903743"/>
          </a:xfrm>
        </p:spPr>
        <p:txBody>
          <a:bodyPr/>
          <a:lstStyle/>
          <a:p>
            <a:pPr marL="255651" lvl="0" indent="-255651" fontAlgn="base">
              <a:spcAft>
                <a:spcPct val="0"/>
              </a:spcAft>
              <a:buFont typeface="Arial" panose="020B0604020202020204" pitchFamily="34" charset="0"/>
              <a:buChar char="•"/>
              <a:defRPr/>
            </a:pPr>
            <a:r>
              <a:rPr lang="en-US" sz="2400" kern="1200" dirty="0" smtClean="0">
                <a:solidFill>
                  <a:srgbClr val="000000"/>
                </a:solidFill>
                <a:latin typeface="Arial (Body)"/>
              </a:rPr>
              <a:t>The </a:t>
            </a:r>
            <a:r>
              <a:rPr lang="en-US" sz="2400" kern="1200" dirty="0">
                <a:solidFill>
                  <a:srgbClr val="000000"/>
                </a:solidFill>
                <a:latin typeface="Consolas" panose="020B0609020204030204" pitchFamily="49" charset="0"/>
              </a:rPr>
              <a:t>array</a:t>
            </a:r>
            <a:r>
              <a:rPr lang="en-US" sz="2400" kern="1200" dirty="0">
                <a:solidFill>
                  <a:srgbClr val="000000"/>
                </a:solidFill>
                <a:latin typeface="Arial (Body)"/>
              </a:rPr>
              <a:t> class’s </a:t>
            </a:r>
            <a:r>
              <a:rPr lang="en-US" sz="2400" kern="1200" dirty="0">
                <a:solidFill>
                  <a:srgbClr val="000000"/>
                </a:solidFill>
                <a:latin typeface="Consolas" panose="020B0609020204030204" pitchFamily="49" charset="0"/>
              </a:rPr>
              <a:t>begin</a:t>
            </a:r>
            <a:r>
              <a:rPr lang="en-US" sz="2400" kern="1200" dirty="0">
                <a:solidFill>
                  <a:srgbClr val="000000"/>
                </a:solidFill>
                <a:latin typeface="Arial (Body)"/>
              </a:rPr>
              <a:t> and </a:t>
            </a:r>
            <a:r>
              <a:rPr lang="en-US" sz="2400" kern="1200" dirty="0">
                <a:solidFill>
                  <a:srgbClr val="000000"/>
                </a:solidFill>
                <a:latin typeface="Consolas" panose="020B0609020204030204" pitchFamily="49" charset="0"/>
              </a:rPr>
              <a:t>end</a:t>
            </a:r>
            <a:r>
              <a:rPr lang="en-US" sz="2400" kern="1200" dirty="0">
                <a:solidFill>
                  <a:srgbClr val="000000"/>
                </a:solidFill>
                <a:latin typeface="Arial (Body)"/>
              </a:rPr>
              <a:t> functions specified that the entire array should be sorted.</a:t>
            </a:r>
          </a:p>
        </p:txBody>
      </p:sp>
    </p:spTree>
    <p:extLst>
      <p:ext uri="{BB962C8B-B14F-4D97-AF65-F5344CB8AC3E}">
        <p14:creationId xmlns:p14="http://schemas.microsoft.com/office/powerpoint/2010/main" val="23833220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8.5.5 C++11: Standard Library Functions Begin and End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73121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200" kern="1200" dirty="0">
                <a:solidFill>
                  <a:srgbClr val="000000"/>
                </a:solidFill>
                <a:latin typeface="Arial (Body)"/>
                <a:ea typeface="+mn-ea"/>
                <a:cs typeface="+mn-cs"/>
              </a:rPr>
              <a:t>Function </a:t>
            </a:r>
            <a:r>
              <a:rPr lang="en-US" sz="2200" kern="1200" dirty="0">
                <a:solidFill>
                  <a:srgbClr val="000000"/>
                </a:solidFill>
                <a:latin typeface="Consolas" panose="020B0609020204030204" pitchFamily="49" charset="0"/>
                <a:ea typeface="+mn-ea"/>
                <a:cs typeface="+mn-cs"/>
              </a:rPr>
              <a:t>sort</a:t>
            </a:r>
            <a:r>
              <a:rPr lang="en-US" sz="2200" kern="1200" dirty="0">
                <a:solidFill>
                  <a:srgbClr val="000000"/>
                </a:solidFill>
                <a:latin typeface="Arial (Body)"/>
                <a:ea typeface="+mn-ea"/>
                <a:cs typeface="+mn-cs"/>
              </a:rPr>
              <a:t> (and many other C++ Standard Library functions) can also be applied to built-in </a:t>
            </a:r>
            <a:r>
              <a:rPr lang="en-US" sz="2200" kern="1200" dirty="0" smtClean="0">
                <a:solidFill>
                  <a:srgbClr val="000000"/>
                </a:solidFill>
                <a:latin typeface="Arial (Body)"/>
                <a:ea typeface="+mn-ea"/>
                <a:cs typeface="+mn-cs"/>
              </a:rPr>
              <a:t>arrays.</a:t>
            </a:r>
            <a:endParaRPr lang="en-US" sz="22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200" kern="1200" dirty="0">
                <a:solidFill>
                  <a:srgbClr val="000000"/>
                </a:solidFill>
                <a:latin typeface="Arial (Body)"/>
                <a:ea typeface="+mn-ea"/>
                <a:cs typeface="+mn-cs"/>
              </a:rPr>
              <a:t>For example, to sort the built-in array </a:t>
            </a:r>
            <a:r>
              <a:rPr lang="en-US" sz="2200" kern="1200" dirty="0">
                <a:solidFill>
                  <a:srgbClr val="000000"/>
                </a:solidFill>
                <a:latin typeface="Consolas" panose="020B0609020204030204" pitchFamily="49" charset="0"/>
                <a:ea typeface="+mn-ea"/>
                <a:cs typeface="+mn-cs"/>
              </a:rPr>
              <a:t>n</a:t>
            </a:r>
            <a:r>
              <a:rPr lang="en-US" sz="2200" kern="1200" dirty="0">
                <a:solidFill>
                  <a:srgbClr val="000000"/>
                </a:solidFill>
                <a:latin typeface="Arial (Body)"/>
                <a:ea typeface="+mn-ea"/>
                <a:cs typeface="+mn-cs"/>
              </a:rPr>
              <a:t> shown earlier in this section, you can write</a:t>
            </a:r>
            <a:r>
              <a:rPr lang="en-US" sz="2200" kern="1200" dirty="0" smtClean="0">
                <a:solidFill>
                  <a:srgbClr val="000000"/>
                </a:solidFill>
                <a:latin typeface="Arial (Body)"/>
                <a:ea typeface="+mn-ea"/>
                <a:cs typeface="+mn-cs"/>
              </a:rPr>
              <a:t>:</a:t>
            </a:r>
            <a:endParaRPr lang="en-US" sz="2200" kern="1200" dirty="0">
              <a:solidFill>
                <a:srgbClr val="000000"/>
              </a:solidFill>
              <a:latin typeface="Arial (Body)"/>
              <a:ea typeface="+mn-ea"/>
              <a:cs typeface="Times New Roman" pitchFamily="18" charset="0"/>
            </a:endParaRPr>
          </a:p>
        </p:txBody>
      </p:sp>
      <p:pic>
        <p:nvPicPr>
          <p:cNvPr id="5" name="Picture 4" descr="Computer code has 2 lines. The lines read as follows. Line 1. forward slash forward slash sort contents of built dash in array n. Line 2. sort left parenthesis begin left parenthesis n right parenthesis comma end left parenthesis n right parenthesis right parenthesis semicolon."/>
          <p:cNvPicPr>
            <a:picLocks noChangeAspect="1"/>
          </p:cNvPicPr>
          <p:nvPr/>
        </p:nvPicPr>
        <p:blipFill rotWithShape="1">
          <a:blip r:embed="rId2">
            <a:extLst>
              <a:ext uri="{28A0092B-C50C-407E-A947-70E740481C1C}">
                <a14:useLocalDpi xmlns:a14="http://schemas.microsoft.com/office/drawing/2010/main" val="0"/>
              </a:ext>
            </a:extLst>
          </a:blip>
          <a:srcRect t="3324"/>
          <a:stretch/>
        </p:blipFill>
        <p:spPr>
          <a:xfrm>
            <a:off x="1351587" y="3376693"/>
            <a:ext cx="5366772" cy="678117"/>
          </a:xfrm>
          <a:prstGeom prst="rect">
            <a:avLst/>
          </a:prstGeom>
        </p:spPr>
      </p:pic>
      <p:sp>
        <p:nvSpPr>
          <p:cNvPr id="4" name="Text Placeholder 3"/>
          <p:cNvSpPr>
            <a:spLocks noGrp="1"/>
          </p:cNvSpPr>
          <p:nvPr>
            <p:ph type="body" idx="2"/>
          </p:nvPr>
        </p:nvSpPr>
        <p:spPr>
          <a:xfrm>
            <a:off x="457200" y="4180903"/>
            <a:ext cx="8229600" cy="1946049"/>
          </a:xfrm>
        </p:spPr>
        <p:txBody>
          <a:bodyPr/>
          <a:lstStyle/>
          <a:p>
            <a:pPr marL="255651" lvl="0" indent="-255651" fontAlgn="base">
              <a:spcAft>
                <a:spcPct val="0"/>
              </a:spcAft>
              <a:buFont typeface="Arial" panose="020B0604020202020204" pitchFamily="34" charset="0"/>
              <a:buChar char="•"/>
              <a:defRPr/>
            </a:pPr>
            <a:r>
              <a:rPr lang="en-US" sz="2200" kern="1200" dirty="0" smtClean="0">
                <a:solidFill>
                  <a:srgbClr val="000000"/>
                </a:solidFill>
                <a:latin typeface="Arial (Body)"/>
                <a:cs typeface="Times New Roman" pitchFamily="18" charset="0"/>
              </a:rPr>
              <a:t>C</a:t>
            </a:r>
            <a:r>
              <a:rPr lang="en-US" sz="2200" kern="1200" dirty="0">
                <a:solidFill>
                  <a:srgbClr val="000000"/>
                </a:solidFill>
                <a:latin typeface="Arial (Body)"/>
                <a:cs typeface="Times New Roman" pitchFamily="18" charset="0"/>
              </a:rPr>
              <a:t>++11’s new </a:t>
            </a:r>
            <a:r>
              <a:rPr lang="en-US" sz="2200" kern="1200" dirty="0">
                <a:solidFill>
                  <a:srgbClr val="000000"/>
                </a:solidFill>
                <a:latin typeface="Consolas" panose="020B0609020204030204" pitchFamily="49" charset="0"/>
                <a:cs typeface="Times New Roman" pitchFamily="18" charset="0"/>
              </a:rPr>
              <a:t>begin</a:t>
            </a:r>
            <a:r>
              <a:rPr lang="en-US" sz="2200" kern="1200" dirty="0">
                <a:solidFill>
                  <a:srgbClr val="000000"/>
                </a:solidFill>
                <a:latin typeface="Arial (Body)"/>
                <a:cs typeface="Times New Roman" pitchFamily="18" charset="0"/>
              </a:rPr>
              <a:t> and </a:t>
            </a:r>
            <a:r>
              <a:rPr lang="en-US" sz="2200" kern="1200" dirty="0">
                <a:solidFill>
                  <a:srgbClr val="000000"/>
                </a:solidFill>
                <a:latin typeface="Consolas" panose="020B0609020204030204" pitchFamily="49" charset="0"/>
                <a:cs typeface="Times New Roman" pitchFamily="18" charset="0"/>
              </a:rPr>
              <a:t>end</a:t>
            </a:r>
            <a:r>
              <a:rPr lang="en-US" sz="2200" kern="1200" dirty="0">
                <a:solidFill>
                  <a:srgbClr val="000000"/>
                </a:solidFill>
                <a:latin typeface="Arial (Body)"/>
                <a:cs typeface="Times New Roman" pitchFamily="18" charset="0"/>
              </a:rPr>
              <a:t> functions (from header </a:t>
            </a:r>
            <a:r>
              <a:rPr lang="en-US" sz="2200" kern="1200" dirty="0">
                <a:solidFill>
                  <a:srgbClr val="000000"/>
                </a:solidFill>
                <a:latin typeface="Consolas" panose="020B0609020204030204" pitchFamily="49" charset="0"/>
                <a:cs typeface="Times New Roman" pitchFamily="18" charset="0"/>
              </a:rPr>
              <a:t>&lt;iterator&gt;</a:t>
            </a:r>
            <a:r>
              <a:rPr lang="en-US" sz="2200" kern="1200" dirty="0">
                <a:solidFill>
                  <a:srgbClr val="000000"/>
                </a:solidFill>
                <a:latin typeface="Arial (Body)"/>
                <a:cs typeface="Times New Roman" pitchFamily="18" charset="0"/>
              </a:rPr>
              <a:t>) each receive a built-in array as an argument and return a pointer that can be used to represent ranges of elements to process in C++ Standard Library functions like </a:t>
            </a:r>
            <a:r>
              <a:rPr lang="en-US" sz="2200" kern="1200" dirty="0">
                <a:solidFill>
                  <a:srgbClr val="000000"/>
                </a:solidFill>
                <a:latin typeface="Consolas" panose="020B0609020204030204" pitchFamily="49" charset="0"/>
                <a:cs typeface="Times New Roman" pitchFamily="18" charset="0"/>
              </a:rPr>
              <a:t>sort</a:t>
            </a:r>
            <a:r>
              <a:rPr lang="en-US" sz="2200" kern="1200" dirty="0">
                <a:solidFill>
                  <a:srgbClr val="000000"/>
                </a:solidFill>
                <a:latin typeface="Arial (Body)"/>
                <a:cs typeface="Times New Roman" pitchFamily="18" charset="0"/>
              </a:rPr>
              <a:t>.</a:t>
            </a:r>
          </a:p>
        </p:txBody>
      </p:sp>
    </p:spTree>
    <p:extLst>
      <p:ext uri="{BB962C8B-B14F-4D97-AF65-F5344CB8AC3E}">
        <p14:creationId xmlns:p14="http://schemas.microsoft.com/office/powerpoint/2010/main" val="11049945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8.5.6 Built-In Array Limitations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Built-in arrays have several limitations:</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They </a:t>
            </a:r>
            <a:r>
              <a:rPr lang="en-US" sz="2400" b="1" kern="1200" dirty="0">
                <a:solidFill>
                  <a:srgbClr val="000000"/>
                </a:solidFill>
                <a:latin typeface="Arial (Body)"/>
                <a:ea typeface="+mn-ea"/>
                <a:cs typeface="+mn-cs"/>
              </a:rPr>
              <a:t>cannot be compared </a:t>
            </a:r>
            <a:r>
              <a:rPr lang="en-US" sz="2400" kern="1200" dirty="0">
                <a:solidFill>
                  <a:srgbClr val="000000"/>
                </a:solidFill>
                <a:latin typeface="Arial (Body)"/>
                <a:ea typeface="+mn-ea"/>
                <a:cs typeface="+mn-cs"/>
              </a:rPr>
              <a:t>using the relational and equality operators—you must use a loop to compare two built-in arrays element by element.</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They </a:t>
            </a:r>
            <a:r>
              <a:rPr lang="en-US" sz="2400" b="1" kern="1200" dirty="0">
                <a:solidFill>
                  <a:srgbClr val="000000"/>
                </a:solidFill>
                <a:latin typeface="Arial (Body)"/>
                <a:ea typeface="+mn-ea"/>
                <a:cs typeface="+mn-cs"/>
              </a:rPr>
              <a:t>cannot be assigned </a:t>
            </a:r>
            <a:r>
              <a:rPr lang="en-US" sz="2400" kern="1200" dirty="0">
                <a:solidFill>
                  <a:srgbClr val="000000"/>
                </a:solidFill>
                <a:latin typeface="Arial (Body)"/>
                <a:ea typeface="+mn-ea"/>
                <a:cs typeface="+mn-cs"/>
              </a:rPr>
              <a:t>to one </a:t>
            </a:r>
            <a:r>
              <a:rPr lang="en-US" sz="2400" kern="1200" dirty="0" smtClean="0">
                <a:solidFill>
                  <a:srgbClr val="000000"/>
                </a:solidFill>
                <a:latin typeface="Arial (Body)"/>
                <a:ea typeface="+mn-ea"/>
                <a:cs typeface="+mn-cs"/>
              </a:rPr>
              <a:t>another.</a:t>
            </a:r>
            <a:endParaRPr 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They </a:t>
            </a:r>
            <a:r>
              <a:rPr lang="en-US" sz="2400" b="1" kern="1200" dirty="0">
                <a:solidFill>
                  <a:srgbClr val="000000"/>
                </a:solidFill>
                <a:latin typeface="Arial (Body)"/>
                <a:ea typeface="+mn-ea"/>
                <a:cs typeface="+mn-cs"/>
              </a:rPr>
              <a:t>don’t know their own size</a:t>
            </a:r>
            <a:r>
              <a:rPr lang="en-US" sz="2400" kern="1200" dirty="0">
                <a:solidFill>
                  <a:srgbClr val="000000"/>
                </a:solidFill>
                <a:latin typeface="Arial (Body)"/>
                <a:ea typeface="+mn-ea"/>
                <a:cs typeface="+mn-cs"/>
              </a:rPr>
              <a:t>—a function that processes a built-in array typically receives </a:t>
            </a:r>
            <a:r>
              <a:rPr lang="en-US" sz="2400" b="1" kern="1200" dirty="0">
                <a:solidFill>
                  <a:srgbClr val="000000"/>
                </a:solidFill>
                <a:latin typeface="Arial (Body)"/>
                <a:ea typeface="+mn-ea"/>
                <a:cs typeface="+mn-cs"/>
              </a:rPr>
              <a:t>both</a:t>
            </a:r>
            <a:r>
              <a:rPr lang="en-US" sz="2400" kern="1200" dirty="0">
                <a:solidFill>
                  <a:srgbClr val="000000"/>
                </a:solidFill>
                <a:latin typeface="Arial (Body)"/>
                <a:ea typeface="+mn-ea"/>
                <a:cs typeface="+mn-cs"/>
              </a:rPr>
              <a:t> the built-in array’s </a:t>
            </a:r>
            <a:r>
              <a:rPr lang="en-US" sz="2400" b="1" kern="1200" dirty="0">
                <a:solidFill>
                  <a:srgbClr val="000000"/>
                </a:solidFill>
                <a:latin typeface="Arial (Body)"/>
                <a:ea typeface="+mn-ea"/>
                <a:cs typeface="+mn-cs"/>
              </a:rPr>
              <a:t>name</a:t>
            </a:r>
            <a:r>
              <a:rPr lang="en-US" sz="2400" kern="1200" dirty="0">
                <a:solidFill>
                  <a:srgbClr val="000000"/>
                </a:solidFill>
                <a:latin typeface="Arial (Body)"/>
                <a:ea typeface="+mn-ea"/>
                <a:cs typeface="+mn-cs"/>
              </a:rPr>
              <a:t> and its </a:t>
            </a:r>
            <a:r>
              <a:rPr lang="en-US" sz="2400" b="1" kern="1200" dirty="0">
                <a:solidFill>
                  <a:srgbClr val="000000"/>
                </a:solidFill>
                <a:latin typeface="Arial (Body)"/>
                <a:ea typeface="+mn-ea"/>
                <a:cs typeface="+mn-cs"/>
              </a:rPr>
              <a:t>size</a:t>
            </a:r>
            <a:r>
              <a:rPr lang="en-US" sz="2400" kern="1200" dirty="0">
                <a:solidFill>
                  <a:srgbClr val="000000"/>
                </a:solidFill>
                <a:latin typeface="Arial (Body)"/>
                <a:ea typeface="+mn-ea"/>
                <a:cs typeface="+mn-cs"/>
              </a:rPr>
              <a:t> as arguments.</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They </a:t>
            </a:r>
            <a:r>
              <a:rPr lang="en-US" sz="2400" b="1" kern="1200" dirty="0">
                <a:solidFill>
                  <a:srgbClr val="000000"/>
                </a:solidFill>
                <a:latin typeface="Arial (Body)"/>
                <a:ea typeface="+mn-ea"/>
                <a:cs typeface="+mn-cs"/>
              </a:rPr>
              <a:t>don’t provide automatic bounds checking</a:t>
            </a:r>
            <a:r>
              <a:rPr lang="en-US" sz="2400" kern="1200" dirty="0">
                <a:solidFill>
                  <a:srgbClr val="000000"/>
                </a:solidFill>
                <a:latin typeface="Arial (Body)"/>
                <a:ea typeface="+mn-ea"/>
                <a:cs typeface="+mn-cs"/>
              </a:rPr>
              <a:t>—you must ensure that array-access expressions use subscripts that are within the built-in array’s bounds.</a:t>
            </a:r>
          </a:p>
        </p:txBody>
      </p:sp>
    </p:spTree>
    <p:extLst>
      <p:ext uri="{BB962C8B-B14F-4D97-AF65-F5344CB8AC3E}">
        <p14:creationId xmlns:p14="http://schemas.microsoft.com/office/powerpoint/2010/main" val="40631785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8.5.7 </a:t>
            </a:r>
            <a:r>
              <a:rPr lang="en-US" kern="1200" dirty="0" smtClean="0">
                <a:solidFill>
                  <a:schemeClr val="tx2"/>
                </a:solidFill>
                <a:latin typeface="Times New Roman" panose="02020603050405020304" pitchFamily="18" charset="0"/>
                <a:ea typeface="+mj-ea"/>
                <a:cs typeface="+mj-cs"/>
              </a:rPr>
              <a:t>Built-In</a:t>
            </a:r>
            <a:r>
              <a:rPr lang="en-US" kern="1200" dirty="0" smtClean="0">
                <a:latin typeface="Times New Roman" panose="02020603050405020304" pitchFamily="18" charset="0"/>
                <a:ea typeface="+mj-ea"/>
                <a:cs typeface="+mj-cs"/>
              </a:rPr>
              <a:t> Arrays Sometimes Are Required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There are cases in which built-in arrays </a:t>
            </a:r>
            <a:r>
              <a:rPr lang="en-US" sz="2400" b="1" kern="1200" dirty="0">
                <a:solidFill>
                  <a:srgbClr val="000000"/>
                </a:solidFill>
                <a:latin typeface="Arial (Body)"/>
                <a:ea typeface="+mn-ea"/>
                <a:cs typeface="+mn-cs"/>
              </a:rPr>
              <a:t>must</a:t>
            </a:r>
            <a:r>
              <a:rPr lang="en-US" sz="2400" kern="1200" dirty="0">
                <a:solidFill>
                  <a:srgbClr val="000000"/>
                </a:solidFill>
                <a:latin typeface="Arial (Body)"/>
                <a:ea typeface="+mn-ea"/>
                <a:cs typeface="+mn-cs"/>
              </a:rPr>
              <a:t> be used, such as processing a program’s </a:t>
            </a:r>
            <a:r>
              <a:rPr lang="en-US" sz="2400" b="1" kern="1200" dirty="0">
                <a:solidFill>
                  <a:srgbClr val="000000"/>
                </a:solidFill>
                <a:latin typeface="Arial (Body)"/>
                <a:ea typeface="+mn-ea"/>
                <a:cs typeface="+mn-cs"/>
              </a:rPr>
              <a:t>command-line </a:t>
            </a:r>
            <a:r>
              <a:rPr lang="en-US" sz="2400" b="1" kern="1200" dirty="0" smtClean="0">
                <a:solidFill>
                  <a:srgbClr val="000000"/>
                </a:solidFill>
                <a:latin typeface="Arial (Body)"/>
                <a:ea typeface="+mn-ea"/>
                <a:cs typeface="+mn-cs"/>
              </a:rPr>
              <a:t>arguments</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You supply command-line arguments to a program by placing them after the program’s name when executing it from the command line. Such arguments typically pass options to a </a:t>
            </a:r>
            <a:r>
              <a:rPr lang="en-US" sz="2400" kern="1200" dirty="0" smtClean="0">
                <a:solidFill>
                  <a:srgbClr val="000000"/>
                </a:solidFill>
                <a:latin typeface="Arial (Body)"/>
                <a:ea typeface="+mn-ea"/>
                <a:cs typeface="+mn-cs"/>
              </a:rPr>
              <a:t>program.</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14409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smtClean="0"/>
              <a:t>(3 </a:t>
            </a:r>
            <a:r>
              <a:rPr lang="en-US" sz="2000" b="0" dirty="0"/>
              <a:t>of 5)</a:t>
            </a:r>
            <a:endParaRPr lang="en-US" dirty="0"/>
          </a:p>
        </p:txBody>
      </p:sp>
      <p:sp>
        <p:nvSpPr>
          <p:cNvPr id="3" name="Text Placeholder 2"/>
          <p:cNvSpPr>
            <a:spLocks noGrp="1"/>
          </p:cNvSpPr>
          <p:nvPr>
            <p:ph type="body" idx="1"/>
          </p:nvPr>
        </p:nvSpPr>
        <p:spPr/>
        <p:txBody>
          <a:bodyPr/>
          <a:lstStyle/>
          <a:p>
            <a:pPr marL="0" indent="0">
              <a:buNone/>
            </a:pPr>
            <a:r>
              <a:rPr lang="en-US" sz="2400" b="1" dirty="0">
                <a:solidFill>
                  <a:schemeClr val="tx2"/>
                </a:solidFill>
                <a:latin typeface="+mn-lt"/>
              </a:rPr>
              <a:t>8.6</a:t>
            </a:r>
            <a:r>
              <a:rPr lang="en-US" sz="2400" b="1" dirty="0">
                <a:latin typeface="+mn-lt"/>
              </a:rPr>
              <a:t> </a:t>
            </a:r>
            <a:r>
              <a:rPr lang="en-US" sz="2400" dirty="0">
                <a:latin typeface="+mn-lt"/>
              </a:rPr>
              <a:t>Using </a:t>
            </a:r>
            <a:r>
              <a:rPr lang="en-US" sz="2400" dirty="0">
                <a:latin typeface="Consolas" panose="020B0609020204030204" pitchFamily="49" charset="0"/>
              </a:rPr>
              <a:t>const </a:t>
            </a:r>
            <a:r>
              <a:rPr lang="en-US" sz="2400" dirty="0">
                <a:latin typeface="+mn-lt"/>
              </a:rPr>
              <a:t>with Pointers</a:t>
            </a:r>
          </a:p>
          <a:p>
            <a:pPr marL="741600" lvl="1" indent="-284400">
              <a:buNone/>
            </a:pPr>
            <a:r>
              <a:rPr lang="fr-FR" sz="2400" dirty="0">
                <a:solidFill>
                  <a:schemeClr val="tx2"/>
                </a:solidFill>
                <a:latin typeface="+mn-lt"/>
              </a:rPr>
              <a:t>8.6.1</a:t>
            </a:r>
            <a:r>
              <a:rPr lang="fr-FR" sz="2400" dirty="0">
                <a:latin typeface="+mn-lt"/>
              </a:rPr>
              <a:t> Nonconstant Pointer to </a:t>
            </a:r>
            <a:r>
              <a:rPr lang="fr-FR" sz="2400" dirty="0" smtClean="0">
                <a:latin typeface="+mn-lt"/>
              </a:rPr>
              <a:t>Nonconstant </a:t>
            </a:r>
            <a:r>
              <a:rPr lang="en-US" sz="2400" dirty="0" smtClean="0">
                <a:latin typeface="+mn-lt"/>
              </a:rPr>
              <a:t>Data</a:t>
            </a:r>
          </a:p>
          <a:p>
            <a:pPr marL="741600" lvl="1" indent="-284400">
              <a:buNone/>
            </a:pPr>
            <a:r>
              <a:rPr lang="fr-FR" sz="2400" dirty="0">
                <a:solidFill>
                  <a:schemeClr val="tx2"/>
                </a:solidFill>
                <a:latin typeface="+mn-lt"/>
              </a:rPr>
              <a:t>8.6.2</a:t>
            </a:r>
            <a:r>
              <a:rPr lang="fr-FR" sz="2400" dirty="0">
                <a:latin typeface="+mn-lt"/>
              </a:rPr>
              <a:t> Nonconstant Pointer to </a:t>
            </a:r>
            <a:r>
              <a:rPr lang="fr-FR" sz="2400" dirty="0" smtClean="0">
                <a:latin typeface="+mn-lt"/>
              </a:rPr>
              <a:t>Constant </a:t>
            </a:r>
            <a:r>
              <a:rPr lang="en-US" sz="2400" dirty="0" smtClean="0">
                <a:latin typeface="+mn-lt"/>
              </a:rPr>
              <a:t>Data</a:t>
            </a:r>
            <a:endParaRPr lang="en-US" sz="2400" dirty="0">
              <a:latin typeface="+mn-lt"/>
            </a:endParaRPr>
          </a:p>
          <a:p>
            <a:pPr marL="741600" lvl="1" indent="-284400">
              <a:buNone/>
            </a:pPr>
            <a:r>
              <a:rPr lang="fr-FR" sz="2400" dirty="0">
                <a:solidFill>
                  <a:schemeClr val="tx2"/>
                </a:solidFill>
                <a:latin typeface="+mn-lt"/>
              </a:rPr>
              <a:t>8.6.3</a:t>
            </a:r>
            <a:r>
              <a:rPr lang="fr-FR" sz="2400" dirty="0">
                <a:latin typeface="+mn-lt"/>
              </a:rPr>
              <a:t> Constant Pointer to </a:t>
            </a:r>
            <a:r>
              <a:rPr lang="fr-FR" sz="2400" dirty="0" smtClean="0">
                <a:latin typeface="+mn-lt"/>
              </a:rPr>
              <a:t>Nonconstant </a:t>
            </a:r>
            <a:r>
              <a:rPr lang="en-US" sz="2400" dirty="0" smtClean="0">
                <a:latin typeface="+mn-lt"/>
              </a:rPr>
              <a:t>Data</a:t>
            </a:r>
            <a:endParaRPr lang="en-US" sz="2400" dirty="0">
              <a:latin typeface="+mn-lt"/>
            </a:endParaRPr>
          </a:p>
          <a:p>
            <a:pPr marL="741600" lvl="1" indent="-284400">
              <a:buNone/>
            </a:pPr>
            <a:r>
              <a:rPr lang="en-US" sz="2400" dirty="0">
                <a:solidFill>
                  <a:schemeClr val="tx2"/>
                </a:solidFill>
                <a:latin typeface="+mn-lt"/>
              </a:rPr>
              <a:t>8.6.4</a:t>
            </a:r>
            <a:r>
              <a:rPr lang="en-US" sz="2400" dirty="0">
                <a:latin typeface="+mn-lt"/>
              </a:rPr>
              <a:t> Constant Pointer to Constant Data</a:t>
            </a:r>
          </a:p>
          <a:p>
            <a:pPr marL="0" indent="0">
              <a:buNone/>
            </a:pPr>
            <a:r>
              <a:rPr lang="en-US" sz="2400" b="1" dirty="0">
                <a:solidFill>
                  <a:schemeClr val="tx2"/>
                </a:solidFill>
                <a:latin typeface="+mn-lt"/>
              </a:rPr>
              <a:t>8.7</a:t>
            </a:r>
            <a:r>
              <a:rPr lang="en-US" sz="2400" b="1" dirty="0">
                <a:latin typeface="+mn-lt"/>
              </a:rPr>
              <a:t> </a:t>
            </a:r>
            <a:r>
              <a:rPr lang="en-US" sz="2400" dirty="0" smtClean="0">
                <a:latin typeface="Consolas" panose="020B0609020204030204" pitchFamily="49" charset="0"/>
              </a:rPr>
              <a:t>sizeof</a:t>
            </a:r>
            <a:r>
              <a:rPr lang="en-US" sz="2400" dirty="0" smtClean="0">
                <a:latin typeface="+mn-lt"/>
              </a:rPr>
              <a:t> Operator</a:t>
            </a:r>
            <a:endParaRPr lang="en-US" sz="2400" dirty="0">
              <a:latin typeface="+mn-lt"/>
            </a:endParaRPr>
          </a:p>
        </p:txBody>
      </p:sp>
    </p:spTree>
    <p:extLst>
      <p:ext uri="{BB962C8B-B14F-4D97-AF65-F5344CB8AC3E}">
        <p14:creationId xmlns:p14="http://schemas.microsoft.com/office/powerpoint/2010/main" val="36519312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8.5.7 Built-In Arrays Sometimes Are Required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On a Windows computer, the </a:t>
            </a:r>
            <a:r>
              <a:rPr lang="en-US" sz="2400" kern="1200" dirty="0" smtClean="0">
                <a:solidFill>
                  <a:srgbClr val="000000"/>
                </a:solidFill>
                <a:latin typeface="Arial (Body)"/>
                <a:ea typeface="+mn-ea"/>
                <a:cs typeface="+mn-cs"/>
              </a:rPr>
              <a:t>command</a:t>
            </a:r>
            <a:endParaRPr lang="en-US" sz="2400" kern="1200" dirty="0">
              <a:solidFill>
                <a:srgbClr val="000000"/>
              </a:solidFill>
              <a:latin typeface="Arial (Body)"/>
              <a:ea typeface="+mn-ea"/>
              <a:cs typeface="+mn-cs"/>
            </a:endParaRPr>
          </a:p>
        </p:txBody>
      </p:sp>
      <p:pic>
        <p:nvPicPr>
          <p:cNvPr id="10" name="Picture 9" descr="d i r slash p."/>
          <p:cNvPicPr>
            <a:picLocks noChangeAspect="1"/>
          </p:cNvPicPr>
          <p:nvPr/>
        </p:nvPicPr>
        <p:blipFill rotWithShape="1">
          <a:blip r:embed="rId2"/>
          <a:srcRect l="10325" t="14384" r="12490" b="25062"/>
          <a:stretch/>
        </p:blipFill>
        <p:spPr>
          <a:xfrm>
            <a:off x="1113181" y="2186609"/>
            <a:ext cx="1063487" cy="387627"/>
          </a:xfrm>
          <a:prstGeom prst="rect">
            <a:avLst/>
          </a:prstGeom>
        </p:spPr>
      </p:pic>
      <p:sp>
        <p:nvSpPr>
          <p:cNvPr id="4" name="Text Placeholder 3"/>
          <p:cNvSpPr>
            <a:spLocks noGrp="1"/>
          </p:cNvSpPr>
          <p:nvPr>
            <p:ph type="body" idx="2"/>
          </p:nvPr>
        </p:nvSpPr>
        <p:spPr>
          <a:xfrm>
            <a:off x="457200" y="2612572"/>
            <a:ext cx="8229600" cy="2133599"/>
          </a:xfrm>
        </p:spPr>
        <p:txBody>
          <a:bodyPr/>
          <a:lstStyle/>
          <a:p>
            <a:pPr marL="255651" lvl="0" indent="-255651" fontAlgn="base">
              <a:spcAft>
                <a:spcPct val="0"/>
              </a:spcAft>
              <a:buFont typeface="Arial" panose="020B0604020202020204" pitchFamily="34" charset="0"/>
              <a:buChar char="•"/>
              <a:defRPr/>
            </a:pPr>
            <a:r>
              <a:rPr lang="en-US" sz="2400" kern="1200" dirty="0" smtClean="0">
                <a:solidFill>
                  <a:srgbClr val="000000"/>
                </a:solidFill>
                <a:latin typeface="Arial (Body)"/>
              </a:rPr>
              <a:t>uses </a:t>
            </a:r>
            <a:r>
              <a:rPr lang="en-US" sz="2400" kern="1200" dirty="0">
                <a:solidFill>
                  <a:srgbClr val="000000"/>
                </a:solidFill>
                <a:latin typeface="Arial (Body)"/>
              </a:rPr>
              <a:t>the </a:t>
            </a:r>
            <a:r>
              <a:rPr lang="en-US" sz="2400" kern="1200" dirty="0">
                <a:solidFill>
                  <a:srgbClr val="000000"/>
                </a:solidFill>
                <a:latin typeface="Consolas" panose="020B0609020204030204" pitchFamily="49" charset="0"/>
              </a:rPr>
              <a:t>/p</a:t>
            </a:r>
            <a:r>
              <a:rPr lang="en-US" sz="2400" kern="1200" dirty="0">
                <a:solidFill>
                  <a:srgbClr val="000000"/>
                </a:solidFill>
                <a:latin typeface="Arial (Body)"/>
              </a:rPr>
              <a:t> argument to list the contents of the current directory, pausing after each screen of information.</a:t>
            </a:r>
          </a:p>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On Linux or O</a:t>
            </a:r>
            <a:r>
              <a:rPr lang="en-US" sz="100" kern="1200" dirty="0">
                <a:solidFill>
                  <a:srgbClr val="000000"/>
                </a:solidFill>
                <a:latin typeface="Arial (Body)"/>
              </a:rPr>
              <a:t> </a:t>
            </a:r>
            <a:r>
              <a:rPr lang="en-US" sz="2400" kern="1200" dirty="0">
                <a:solidFill>
                  <a:srgbClr val="000000"/>
                </a:solidFill>
                <a:latin typeface="Arial (Body)"/>
              </a:rPr>
              <a:t>S X, the following command uses the </a:t>
            </a:r>
            <a:r>
              <a:rPr lang="en-US" sz="2400" kern="1200" dirty="0">
                <a:solidFill>
                  <a:srgbClr val="000000"/>
                </a:solidFill>
                <a:latin typeface="Consolas" panose="020B0609020204030204" pitchFamily="49" charset="0"/>
              </a:rPr>
              <a:t>-la</a:t>
            </a:r>
            <a:r>
              <a:rPr lang="en-US" sz="2400" kern="1200" dirty="0">
                <a:solidFill>
                  <a:srgbClr val="000000"/>
                </a:solidFill>
                <a:latin typeface="Arial (Body)"/>
              </a:rPr>
              <a:t> argument to list the contents of the current directory with details about each file and directory</a:t>
            </a:r>
            <a:r>
              <a:rPr lang="en-US" sz="2400" kern="1200" dirty="0" smtClean="0">
                <a:solidFill>
                  <a:srgbClr val="000000"/>
                </a:solidFill>
                <a:latin typeface="Arial (Body)"/>
              </a:rPr>
              <a:t>:</a:t>
            </a:r>
            <a:endParaRPr lang="en-US" sz="2400" kern="1200" dirty="0">
              <a:solidFill>
                <a:srgbClr val="000000"/>
              </a:solidFill>
              <a:latin typeface="Arial (Body)"/>
            </a:endParaRPr>
          </a:p>
        </p:txBody>
      </p:sp>
      <p:pic>
        <p:nvPicPr>
          <p:cNvPr id="8" name="Picture 7" descr="l s dash l a"/>
          <p:cNvPicPr>
            <a:picLocks noChangeAspect="1"/>
          </p:cNvPicPr>
          <p:nvPr/>
        </p:nvPicPr>
        <p:blipFill rotWithShape="1">
          <a:blip r:embed="rId3"/>
          <a:srcRect t="13101" r="11385" b="27308"/>
          <a:stretch/>
        </p:blipFill>
        <p:spPr>
          <a:xfrm>
            <a:off x="967807" y="4846767"/>
            <a:ext cx="1208861" cy="377686"/>
          </a:xfrm>
          <a:prstGeom prst="rect">
            <a:avLst/>
          </a:prstGeom>
        </p:spPr>
      </p:pic>
    </p:spTree>
    <p:extLst>
      <p:ext uri="{BB962C8B-B14F-4D97-AF65-F5344CB8AC3E}">
        <p14:creationId xmlns:p14="http://schemas.microsoft.com/office/powerpoint/2010/main" val="14894691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8.6 Using Const with Pointers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Many possibilities exist for using (or not using) </a:t>
            </a:r>
            <a:r>
              <a:rPr lang="en-US" altLang="en-US" sz="2400" kern="1200" dirty="0">
                <a:solidFill>
                  <a:srgbClr val="000000"/>
                </a:solidFill>
                <a:latin typeface="Consolas" panose="020B0609020204030204" pitchFamily="49" charset="0"/>
                <a:ea typeface="+mn-ea"/>
                <a:cs typeface="+mn-cs"/>
              </a:rPr>
              <a:t>const</a:t>
            </a:r>
            <a:r>
              <a:rPr lang="en-US" altLang="en-US" sz="2400" kern="1200" dirty="0">
                <a:solidFill>
                  <a:srgbClr val="000000"/>
                </a:solidFill>
                <a:latin typeface="Arial (Body)"/>
                <a:ea typeface="+mn-ea"/>
                <a:cs typeface="+mn-cs"/>
              </a:rPr>
              <a:t> with function parameters.</a:t>
            </a:r>
          </a:p>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Arial (Body)"/>
                <a:ea typeface="+mn-ea"/>
                <a:cs typeface="+mn-cs"/>
              </a:rPr>
              <a:t>Principle of least </a:t>
            </a:r>
            <a:r>
              <a:rPr lang="en-US" altLang="en-US" sz="2400" b="1" kern="1200" dirty="0" smtClean="0">
                <a:solidFill>
                  <a:srgbClr val="000000"/>
                </a:solidFill>
                <a:latin typeface="Arial (Body)"/>
                <a:ea typeface="+mn-ea"/>
                <a:cs typeface="+mn-cs"/>
              </a:rPr>
              <a:t>privilege</a:t>
            </a:r>
            <a:endParaRPr lang="en-US" altLang="en-US" sz="2400" b="1"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Always give a function </a:t>
            </a:r>
            <a:r>
              <a:rPr lang="en-US" altLang="en-US" sz="2400" b="1" kern="1200" dirty="0">
                <a:solidFill>
                  <a:srgbClr val="000000"/>
                </a:solidFill>
                <a:latin typeface="Arial (Body)"/>
                <a:ea typeface="+mn-ea"/>
                <a:cs typeface="+mn-cs"/>
              </a:rPr>
              <a:t>enough</a:t>
            </a:r>
            <a:r>
              <a:rPr lang="en-US" altLang="en-US" sz="2400" kern="1200" dirty="0">
                <a:solidFill>
                  <a:srgbClr val="000000"/>
                </a:solidFill>
                <a:latin typeface="Arial (Body)"/>
                <a:ea typeface="+mn-ea"/>
                <a:cs typeface="+mn-cs"/>
              </a:rPr>
              <a:t> access to the data in its parameters to accomplish its specified task, </a:t>
            </a:r>
            <a:r>
              <a:rPr lang="en-US" altLang="en-US" sz="2400" b="1" kern="1200" dirty="0">
                <a:solidFill>
                  <a:srgbClr val="000000"/>
                </a:solidFill>
                <a:latin typeface="Arial (Body)"/>
                <a:ea typeface="+mn-ea"/>
                <a:cs typeface="+mn-cs"/>
              </a:rPr>
              <a:t>but no more</a:t>
            </a:r>
            <a:r>
              <a:rPr lang="en-US" alt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6372608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Engineering Observation 8.3</a:t>
            </a:r>
          </a:p>
        </p:txBody>
      </p:sp>
      <p:sp>
        <p:nvSpPr>
          <p:cNvPr id="5" name="Text Placeholder 4"/>
          <p:cNvSpPr>
            <a:spLocks noGrp="1"/>
          </p:cNvSpPr>
          <p:nvPr>
            <p:ph type="body" idx="1"/>
          </p:nvPr>
        </p:nvSpPr>
        <p:spPr/>
        <p:txBody>
          <a:bodyPr/>
          <a:lstStyle/>
          <a:p>
            <a:pPr marL="0" indent="0">
              <a:buNone/>
            </a:pPr>
            <a:r>
              <a:rPr lang="en-US" sz="2400" dirty="0">
                <a:latin typeface="+mn-lt"/>
              </a:rPr>
              <a:t>If a value does not (or should not) change in the body of a function to which it’s passed</a:t>
            </a:r>
            <a:r>
              <a:rPr lang="en-US" sz="2400" dirty="0" smtClean="0">
                <a:latin typeface="+mn-lt"/>
              </a:rPr>
              <a:t>, the </a:t>
            </a:r>
            <a:r>
              <a:rPr lang="en-US" sz="2400" dirty="0">
                <a:latin typeface="+mn-lt"/>
              </a:rPr>
              <a:t>parameter should be declared </a:t>
            </a:r>
            <a:r>
              <a:rPr lang="en-US" sz="2400" dirty="0">
                <a:latin typeface="Consolas" panose="020B0609020204030204" pitchFamily="49" charset="0"/>
              </a:rPr>
              <a:t>const</a:t>
            </a:r>
            <a:r>
              <a:rPr lang="en-US" sz="2400" dirty="0">
                <a:latin typeface="+mn-lt"/>
              </a:rPr>
              <a:t>.</a:t>
            </a:r>
          </a:p>
        </p:txBody>
      </p:sp>
    </p:spTree>
    <p:extLst>
      <p:ext uri="{BB962C8B-B14F-4D97-AF65-F5344CB8AC3E}">
        <p14:creationId xmlns:p14="http://schemas.microsoft.com/office/powerpoint/2010/main" val="39519805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Error-Prevention Tip 8.4</a:t>
            </a:r>
          </a:p>
        </p:txBody>
      </p:sp>
      <p:sp>
        <p:nvSpPr>
          <p:cNvPr id="5" name="Text Placeholder 4"/>
          <p:cNvSpPr>
            <a:spLocks noGrp="1"/>
          </p:cNvSpPr>
          <p:nvPr>
            <p:ph type="body" idx="1"/>
          </p:nvPr>
        </p:nvSpPr>
        <p:spPr/>
        <p:txBody>
          <a:bodyPr/>
          <a:lstStyle/>
          <a:p>
            <a:pPr marL="0" indent="0">
              <a:buNone/>
            </a:pPr>
            <a:r>
              <a:rPr lang="en-US" sz="2400" dirty="0">
                <a:latin typeface="+mn-lt"/>
              </a:rPr>
              <a:t>Before using a function, check its function prototype to determine the parameters that </a:t>
            </a:r>
            <a:r>
              <a:rPr lang="en-US" sz="2400" dirty="0" smtClean="0">
                <a:latin typeface="+mn-lt"/>
              </a:rPr>
              <a:t>it can </a:t>
            </a:r>
            <a:r>
              <a:rPr lang="en-US" sz="2400" dirty="0">
                <a:latin typeface="+mn-lt"/>
              </a:rPr>
              <a:t>and cannot modify.</a:t>
            </a:r>
          </a:p>
        </p:txBody>
      </p:sp>
    </p:spTree>
    <p:extLst>
      <p:ext uri="{BB962C8B-B14F-4D97-AF65-F5344CB8AC3E}">
        <p14:creationId xmlns:p14="http://schemas.microsoft.com/office/powerpoint/2010/main" val="9757336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8.6 Using Const with Pointers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27009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There are four ways to pass a pointer to a function</a:t>
            </a:r>
          </a:p>
          <a:p>
            <a:pPr marL="741553" lvl="1" indent="-284353" fontAlgn="base">
              <a:spcAft>
                <a:spcPct val="0"/>
              </a:spcAft>
              <a:buFont typeface="Arial" panose="020B0604020202020204" pitchFamily="34" charset="0"/>
              <a:buChar char="–"/>
            </a:pPr>
            <a:r>
              <a:rPr lang="fr-FR" altLang="en-US" sz="2400" kern="1200" dirty="0">
                <a:solidFill>
                  <a:srgbClr val="000000"/>
                </a:solidFill>
                <a:latin typeface="Arial (Body)"/>
                <a:ea typeface="+mn-ea"/>
                <a:cs typeface="+mn-cs"/>
              </a:rPr>
              <a:t>a </a:t>
            </a:r>
            <a:r>
              <a:rPr lang="fr-FR" altLang="en-US" sz="2400" kern="1200" dirty="0" smtClean="0">
                <a:solidFill>
                  <a:srgbClr val="000000"/>
                </a:solidFill>
                <a:latin typeface="Arial (Body)"/>
                <a:ea typeface="+mn-ea"/>
                <a:cs typeface="+mn-cs"/>
              </a:rPr>
              <a:t>nonconstant </a:t>
            </a:r>
            <a:r>
              <a:rPr lang="fr-FR" altLang="en-US" sz="2400" kern="1200" dirty="0">
                <a:solidFill>
                  <a:srgbClr val="000000"/>
                </a:solidFill>
                <a:latin typeface="Arial (Body)"/>
                <a:ea typeface="+mn-ea"/>
                <a:cs typeface="+mn-cs"/>
              </a:rPr>
              <a:t>pointer to </a:t>
            </a:r>
            <a:r>
              <a:rPr lang="fr-FR" altLang="en-US" sz="2400" kern="1200" dirty="0" smtClean="0">
                <a:solidFill>
                  <a:srgbClr val="000000"/>
                </a:solidFill>
                <a:latin typeface="Arial (Body)"/>
                <a:ea typeface="+mn-ea"/>
                <a:cs typeface="+mn-cs"/>
              </a:rPr>
              <a:t>nonconstant data</a:t>
            </a:r>
            <a:endParaRPr lang="fr-FR" alt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a </a:t>
            </a:r>
            <a:r>
              <a:rPr lang="en-US" altLang="en-US" sz="2400" kern="1200" dirty="0" smtClean="0">
                <a:solidFill>
                  <a:srgbClr val="000000"/>
                </a:solidFill>
                <a:latin typeface="Arial (Body)"/>
                <a:ea typeface="+mn-ea"/>
                <a:cs typeface="+mn-cs"/>
              </a:rPr>
              <a:t>nonconstant </a:t>
            </a:r>
            <a:r>
              <a:rPr lang="en-US" altLang="en-US" sz="2400" kern="1200" dirty="0">
                <a:solidFill>
                  <a:srgbClr val="000000"/>
                </a:solidFill>
                <a:latin typeface="Arial (Body)"/>
                <a:ea typeface="+mn-ea"/>
                <a:cs typeface="+mn-cs"/>
              </a:rPr>
              <a:t>pointer to constant data </a:t>
            </a:r>
            <a:r>
              <a:rPr lang="en-US" altLang="en-US" sz="2400" kern="1200" dirty="0" smtClean="0">
                <a:solidFill>
                  <a:srgbClr val="000000"/>
                </a:solidFill>
                <a:latin typeface="Arial (Body)"/>
                <a:ea typeface="+mn-ea"/>
                <a:cs typeface="+mn-cs"/>
              </a:rPr>
              <a:t>(Figure</a:t>
            </a:r>
            <a:r>
              <a:rPr lang="en-US" altLang="en-US" sz="2400" kern="1200" dirty="0">
                <a:solidFill>
                  <a:srgbClr val="000000"/>
                </a:solidFill>
                <a:latin typeface="Arial (Body)"/>
                <a:ea typeface="+mn-ea"/>
                <a:cs typeface="+mn-cs"/>
              </a:rPr>
              <a:t> 8.10)</a:t>
            </a:r>
          </a:p>
          <a:p>
            <a:pPr marL="741553" lvl="1" indent="-284353" fontAlgn="base">
              <a:spcAft>
                <a:spcPct val="0"/>
              </a:spcAft>
              <a:buFont typeface="Arial" panose="020B0604020202020204" pitchFamily="34" charset="0"/>
              <a:buChar char="–"/>
            </a:pPr>
            <a:r>
              <a:rPr lang="fr-FR" altLang="en-US" sz="2400" kern="1200" dirty="0">
                <a:solidFill>
                  <a:srgbClr val="000000"/>
                </a:solidFill>
                <a:latin typeface="Arial (Body)"/>
                <a:ea typeface="+mn-ea"/>
                <a:cs typeface="+mn-cs"/>
              </a:rPr>
              <a:t>a constant pointer to </a:t>
            </a:r>
            <a:r>
              <a:rPr lang="fr-FR" altLang="en-US" sz="2400" kern="1200" dirty="0" smtClean="0">
                <a:solidFill>
                  <a:srgbClr val="000000"/>
                </a:solidFill>
                <a:latin typeface="Arial (Body)"/>
                <a:ea typeface="+mn-ea"/>
                <a:cs typeface="+mn-cs"/>
              </a:rPr>
              <a:t>nonconstant </a:t>
            </a:r>
            <a:r>
              <a:rPr lang="fr-FR" altLang="en-US" sz="2400" kern="1200" dirty="0">
                <a:solidFill>
                  <a:srgbClr val="000000"/>
                </a:solidFill>
                <a:latin typeface="Arial (Body)"/>
                <a:ea typeface="+mn-ea"/>
                <a:cs typeface="+mn-cs"/>
              </a:rPr>
              <a:t>data </a:t>
            </a:r>
            <a:r>
              <a:rPr lang="fr-FR" altLang="en-US" sz="2400" kern="1200" dirty="0" smtClean="0">
                <a:solidFill>
                  <a:srgbClr val="000000"/>
                </a:solidFill>
                <a:latin typeface="Arial (Body)"/>
                <a:ea typeface="+mn-ea"/>
                <a:cs typeface="+mn-cs"/>
              </a:rPr>
              <a:t>(Figure</a:t>
            </a:r>
            <a:r>
              <a:rPr lang="fr-FR" altLang="en-US" sz="2400" kern="1200" dirty="0">
                <a:solidFill>
                  <a:srgbClr val="000000"/>
                </a:solidFill>
                <a:latin typeface="Arial (Body)"/>
                <a:ea typeface="+mn-ea"/>
                <a:cs typeface="+mn-cs"/>
              </a:rPr>
              <a:t> 8.11)</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a constant pointer to constant data </a:t>
            </a:r>
            <a:r>
              <a:rPr lang="en-US" altLang="en-US" sz="2400" kern="1200" dirty="0" smtClean="0">
                <a:solidFill>
                  <a:srgbClr val="000000"/>
                </a:solidFill>
                <a:latin typeface="Arial (Body)"/>
                <a:ea typeface="+mn-ea"/>
                <a:cs typeface="+mn-cs"/>
              </a:rPr>
              <a:t>(Figure</a:t>
            </a:r>
            <a:r>
              <a:rPr lang="en-US" altLang="en-US" sz="2400" kern="1200" dirty="0">
                <a:solidFill>
                  <a:srgbClr val="000000"/>
                </a:solidFill>
                <a:latin typeface="Arial (Body)"/>
                <a:ea typeface="+mn-ea"/>
                <a:cs typeface="+mn-cs"/>
              </a:rPr>
              <a:t> 8.12)</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Each combination provides a different level of access privilege.</a:t>
            </a:r>
          </a:p>
        </p:txBody>
      </p:sp>
    </p:spTree>
    <p:extLst>
      <p:ext uri="{BB962C8B-B14F-4D97-AF65-F5344CB8AC3E}">
        <p14:creationId xmlns:p14="http://schemas.microsoft.com/office/powerpoint/2010/main" val="41485550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fr-FR" kern="1200" dirty="0" smtClean="0">
                <a:latin typeface="Times New Roman" panose="02020603050405020304" pitchFamily="18" charset="0"/>
                <a:ea typeface="+mj-ea"/>
                <a:cs typeface="+mj-cs"/>
              </a:rPr>
              <a:t>8.6.1 Nonconstant Pointer to Nonconstant Data</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highest access is granted by a </a:t>
            </a:r>
            <a:r>
              <a:rPr lang="en-US" altLang="en-US" sz="2400" b="1" kern="1200" dirty="0">
                <a:solidFill>
                  <a:srgbClr val="000000"/>
                </a:solidFill>
                <a:latin typeface="Arial (Body)"/>
                <a:ea typeface="+mn-ea"/>
                <a:cs typeface="+mn-cs"/>
              </a:rPr>
              <a:t>nonconstant pointer to nonconstant data</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 </a:t>
            </a:r>
            <a:r>
              <a:rPr lang="en-US" altLang="en-US" sz="2400" b="1" kern="1200" dirty="0">
                <a:solidFill>
                  <a:srgbClr val="000000"/>
                </a:solidFill>
                <a:latin typeface="Arial (Body)"/>
                <a:ea typeface="+mn-ea"/>
                <a:cs typeface="+mn-cs"/>
              </a:rPr>
              <a:t>data can be modified</a:t>
            </a:r>
            <a:r>
              <a:rPr lang="en-US" altLang="en-US" sz="2400" kern="1200" dirty="0">
                <a:solidFill>
                  <a:srgbClr val="000000"/>
                </a:solidFill>
                <a:latin typeface="Arial (Body)"/>
                <a:ea typeface="+mn-ea"/>
                <a:cs typeface="+mn-cs"/>
              </a:rPr>
              <a:t> through the dereferenced pointer</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 pointer can be modified to point to other data.</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Such a pointer’s declaration (e.g., </a:t>
            </a:r>
            <a:r>
              <a:rPr lang="en-US" altLang="en-US" sz="2400" kern="1200" dirty="0">
                <a:solidFill>
                  <a:srgbClr val="000000"/>
                </a:solidFill>
                <a:latin typeface="Consolas" panose="020B0609020204030204" pitchFamily="49" charset="0"/>
                <a:ea typeface="+mn-ea"/>
                <a:cs typeface="+mn-cs"/>
              </a:rPr>
              <a:t>int* countPtr</a:t>
            </a:r>
            <a:r>
              <a:rPr lang="en-US" altLang="en-US" sz="2400" kern="1200" dirty="0">
                <a:solidFill>
                  <a:srgbClr val="000000"/>
                </a:solidFill>
                <a:latin typeface="Arial (Body)"/>
                <a:ea typeface="+mn-ea"/>
                <a:cs typeface="+mn-cs"/>
              </a:rPr>
              <a:t>) does not include </a:t>
            </a:r>
            <a:r>
              <a:rPr lang="en-US" altLang="en-US" sz="2400" kern="1200" dirty="0" smtClean="0">
                <a:solidFill>
                  <a:srgbClr val="000000"/>
                </a:solidFill>
                <a:latin typeface="Consolas" panose="020B0609020204030204" pitchFamily="49" charset="0"/>
                <a:ea typeface="+mn-ea"/>
                <a:cs typeface="+mn-cs"/>
              </a:rPr>
              <a:t>const</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792905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fr-FR" kern="1200" dirty="0" smtClean="0">
                <a:latin typeface="Times New Roman" panose="02020603050405020304" pitchFamily="18" charset="0"/>
                <a:ea typeface="+mj-ea"/>
                <a:cs typeface="+mj-cs"/>
              </a:rPr>
              <a:t>8.6.2 Nonconstant Pointer to Constant Data</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915879"/>
          </a:xfrm>
        </p:spPr>
        <p:txBody>
          <a:bodyPr wrap="square" lIns="91425" tIns="91425" rIns="91425" bIns="91425">
            <a:spAutoFit/>
          </a:bodyPr>
          <a:lstStyle/>
          <a:p>
            <a:pPr fontAlgn="base">
              <a:spcAft>
                <a:spcPct val="0"/>
              </a:spcAft>
            </a:pPr>
            <a:r>
              <a:rPr lang="fr-FR" altLang="en-US" sz="1800" b="1" kern="1200" dirty="0">
                <a:solidFill>
                  <a:srgbClr val="000000"/>
                </a:solidFill>
                <a:latin typeface="Arial (Body)"/>
                <a:ea typeface="+mn-ea"/>
                <a:cs typeface="+mn-cs"/>
              </a:rPr>
              <a:t>Nonconstant pointer to constant </a:t>
            </a:r>
            <a:r>
              <a:rPr lang="fr-FR" altLang="en-US" sz="1800" b="1" kern="1200" dirty="0" smtClean="0">
                <a:solidFill>
                  <a:srgbClr val="000000"/>
                </a:solidFill>
                <a:latin typeface="Arial (Body)"/>
                <a:ea typeface="+mn-ea"/>
                <a:cs typeface="+mn-cs"/>
              </a:rPr>
              <a:t>data</a:t>
            </a:r>
            <a:endParaRPr lang="fr-FR" altLang="en-US" sz="1800" b="1"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1800" kern="1200" dirty="0">
                <a:solidFill>
                  <a:srgbClr val="000000"/>
                </a:solidFill>
                <a:latin typeface="Arial (Body)"/>
                <a:ea typeface="+mn-ea"/>
                <a:cs typeface="+mn-cs"/>
              </a:rPr>
              <a:t>A pointer that can be modified to point to any item of the appropriate type</a:t>
            </a:r>
          </a:p>
          <a:p>
            <a:pPr marL="741553" lvl="1" indent="-284353" fontAlgn="base">
              <a:spcAft>
                <a:spcPct val="0"/>
              </a:spcAft>
              <a:buFont typeface="Arial" panose="020B0604020202020204" pitchFamily="34" charset="0"/>
              <a:buChar char="–"/>
            </a:pPr>
            <a:r>
              <a:rPr lang="en-US" altLang="en-US" sz="1800" kern="1200" dirty="0">
                <a:solidFill>
                  <a:srgbClr val="000000"/>
                </a:solidFill>
                <a:latin typeface="Arial (Body)"/>
                <a:ea typeface="+mn-ea"/>
                <a:cs typeface="+mn-cs"/>
              </a:rPr>
              <a:t>The data to which it points </a:t>
            </a:r>
            <a:r>
              <a:rPr lang="en-US" altLang="en-US" sz="1800" b="1" kern="1200" dirty="0">
                <a:solidFill>
                  <a:srgbClr val="000000"/>
                </a:solidFill>
                <a:latin typeface="Arial (Body)"/>
                <a:ea typeface="+mn-ea"/>
                <a:cs typeface="+mn-cs"/>
              </a:rPr>
              <a:t>cannot</a:t>
            </a:r>
            <a:r>
              <a:rPr lang="en-US" altLang="en-US" sz="1800" kern="1200" dirty="0">
                <a:solidFill>
                  <a:srgbClr val="000000"/>
                </a:solidFill>
                <a:latin typeface="Arial (Body)"/>
                <a:ea typeface="+mn-ea"/>
                <a:cs typeface="+mn-cs"/>
              </a:rPr>
              <a:t> be modified through that pointer</a:t>
            </a:r>
          </a:p>
          <a:p>
            <a:pPr lvl="0" fontAlgn="base">
              <a:spcAft>
                <a:spcPct val="0"/>
              </a:spcAft>
              <a:buFont typeface="Arial" panose="020B0604020202020204" pitchFamily="34" charset="0"/>
              <a:buChar char="•"/>
              <a:tabLst/>
            </a:pPr>
            <a:r>
              <a:rPr lang="en-US" altLang="en-US" sz="1800" kern="1200" dirty="0">
                <a:solidFill>
                  <a:srgbClr val="000000"/>
                </a:solidFill>
                <a:latin typeface="Arial (Body)"/>
                <a:ea typeface="+mn-ea"/>
                <a:cs typeface="+mn-cs"/>
              </a:rPr>
              <a:t>Sample declaration</a:t>
            </a:r>
            <a:r>
              <a:rPr lang="en-US" altLang="en-US" sz="1800" kern="1200" dirty="0" smtClean="0">
                <a:solidFill>
                  <a:srgbClr val="000000"/>
                </a:solidFill>
                <a:latin typeface="Arial (Body)"/>
                <a:ea typeface="+mn-ea"/>
                <a:cs typeface="+mn-cs"/>
              </a:rPr>
              <a:t>:</a:t>
            </a:r>
            <a:endParaRPr lang="en-US" altLang="en-US" sz="1800" kern="1200" dirty="0">
              <a:solidFill>
                <a:srgbClr val="000000"/>
              </a:solidFill>
              <a:latin typeface="Arial (Body)"/>
              <a:ea typeface="+mn-ea"/>
              <a:cs typeface="+mn-cs"/>
            </a:endParaRPr>
          </a:p>
        </p:txBody>
      </p:sp>
      <p:pic>
        <p:nvPicPr>
          <p:cNvPr id="5" name="Picture 4" descr="Computer code reads, c o n s t, i n t asterisk count P t r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554" y="3560675"/>
            <a:ext cx="2724150" cy="223520"/>
          </a:xfrm>
          <a:prstGeom prst="rect">
            <a:avLst/>
          </a:prstGeom>
        </p:spPr>
      </p:pic>
      <p:sp>
        <p:nvSpPr>
          <p:cNvPr id="4" name="Text Placeholder 3"/>
          <p:cNvSpPr>
            <a:spLocks noGrp="1"/>
          </p:cNvSpPr>
          <p:nvPr>
            <p:ph type="body" idx="2"/>
          </p:nvPr>
        </p:nvSpPr>
        <p:spPr>
          <a:xfrm>
            <a:off x="457200" y="3836508"/>
            <a:ext cx="8229600" cy="1982462"/>
          </a:xfrm>
        </p:spPr>
        <p:txBody>
          <a:bodyPr/>
          <a:lstStyle/>
          <a:p>
            <a:pPr marL="741553" lvl="1" indent="-284353" fontAlgn="base">
              <a:spcAft>
                <a:spcPct val="0"/>
              </a:spcAft>
              <a:buFont typeface="Arial" panose="020B0604020202020204" pitchFamily="34" charset="0"/>
              <a:buChar char="–"/>
            </a:pPr>
            <a:r>
              <a:rPr lang="en-US" altLang="en-US" sz="1800" kern="1200" dirty="0" smtClean="0">
                <a:solidFill>
                  <a:srgbClr val="000000"/>
                </a:solidFill>
                <a:latin typeface="Arial (Body)"/>
              </a:rPr>
              <a:t>Read </a:t>
            </a:r>
            <a:r>
              <a:rPr lang="en-US" altLang="en-US" sz="1800" kern="1200" dirty="0">
                <a:solidFill>
                  <a:srgbClr val="000000"/>
                </a:solidFill>
                <a:latin typeface="Arial (Body)"/>
              </a:rPr>
              <a:t>from </a:t>
            </a:r>
            <a:r>
              <a:rPr lang="en-US" altLang="en-US" sz="1800" b="1" kern="1200" dirty="0">
                <a:solidFill>
                  <a:srgbClr val="000000"/>
                </a:solidFill>
                <a:latin typeface="Arial (Body)"/>
              </a:rPr>
              <a:t>right to left </a:t>
            </a:r>
            <a:r>
              <a:rPr lang="en-US" altLang="en-US" sz="1800" kern="1200" dirty="0">
                <a:solidFill>
                  <a:srgbClr val="000000"/>
                </a:solidFill>
                <a:latin typeface="Arial (Body)"/>
              </a:rPr>
              <a:t>as “</a:t>
            </a:r>
            <a:r>
              <a:rPr lang="en-US" altLang="en-US" sz="1800" kern="1200" dirty="0">
                <a:solidFill>
                  <a:srgbClr val="000000"/>
                </a:solidFill>
                <a:latin typeface="Consolas" panose="020B0609020204030204" pitchFamily="49" charset="0"/>
              </a:rPr>
              <a:t>countPtr</a:t>
            </a:r>
            <a:r>
              <a:rPr lang="en-US" altLang="en-US" sz="1800" kern="1200" dirty="0">
                <a:solidFill>
                  <a:srgbClr val="000000"/>
                </a:solidFill>
                <a:latin typeface="Arial (Body)"/>
              </a:rPr>
              <a:t> is a pointer to an integer constant” or more precisely, “</a:t>
            </a:r>
            <a:r>
              <a:rPr lang="en-US" altLang="en-US" sz="1800" kern="1200" dirty="0">
                <a:solidFill>
                  <a:srgbClr val="000000"/>
                </a:solidFill>
                <a:latin typeface="Consolas" panose="020B0609020204030204" pitchFamily="49" charset="0"/>
              </a:rPr>
              <a:t>countPtr</a:t>
            </a:r>
            <a:r>
              <a:rPr lang="en-US" altLang="en-US" sz="1800" kern="1200" dirty="0">
                <a:solidFill>
                  <a:srgbClr val="000000"/>
                </a:solidFill>
                <a:latin typeface="Arial (Body)"/>
              </a:rPr>
              <a:t> is a non-constant pointer to an integer constant.”</a:t>
            </a:r>
          </a:p>
          <a:p>
            <a:pPr lvl="0" fontAlgn="base">
              <a:spcAft>
                <a:spcPct val="0"/>
              </a:spcAft>
              <a:buFont typeface="Arial" panose="020B0604020202020204" pitchFamily="34" charset="0"/>
              <a:buChar char="•"/>
            </a:pPr>
            <a:r>
              <a:rPr lang="en-US" altLang="en-US" sz="1800" kern="1200" dirty="0">
                <a:solidFill>
                  <a:srgbClr val="000000"/>
                </a:solidFill>
                <a:latin typeface="Arial (Body)"/>
              </a:rPr>
              <a:t>Figure 8.10 demonstrates G</a:t>
            </a:r>
            <a:r>
              <a:rPr lang="en-US" altLang="en-US" sz="100" kern="1200" dirty="0">
                <a:solidFill>
                  <a:srgbClr val="000000"/>
                </a:solidFill>
                <a:latin typeface="Arial (Body)"/>
              </a:rPr>
              <a:t> </a:t>
            </a:r>
            <a:r>
              <a:rPr lang="en-US" altLang="en-US" sz="1800" kern="1200" dirty="0" smtClean="0">
                <a:solidFill>
                  <a:srgbClr val="000000"/>
                </a:solidFill>
                <a:latin typeface="Arial (Body)"/>
              </a:rPr>
              <a:t>N</a:t>
            </a:r>
            <a:r>
              <a:rPr lang="en-US" altLang="en-US" sz="100" kern="1200" dirty="0">
                <a:solidFill>
                  <a:srgbClr val="000000"/>
                </a:solidFill>
                <a:latin typeface="Arial (Body)"/>
              </a:rPr>
              <a:t> </a:t>
            </a:r>
            <a:r>
              <a:rPr lang="en-US" altLang="en-US" sz="1800" kern="1200" dirty="0" smtClean="0">
                <a:solidFill>
                  <a:srgbClr val="000000"/>
                </a:solidFill>
                <a:latin typeface="Arial (Body)"/>
              </a:rPr>
              <a:t>U </a:t>
            </a:r>
            <a:r>
              <a:rPr lang="en-US" altLang="en-US" sz="1800" kern="1200" dirty="0">
                <a:solidFill>
                  <a:srgbClr val="000000"/>
                </a:solidFill>
                <a:latin typeface="Arial (Body)"/>
              </a:rPr>
              <a:t>C++’s compilation error message produced when attempting to compile a function that receives a </a:t>
            </a:r>
            <a:r>
              <a:rPr lang="en-US" altLang="en-US" sz="1800" b="1" kern="1200" dirty="0">
                <a:solidFill>
                  <a:srgbClr val="000000"/>
                </a:solidFill>
                <a:latin typeface="Arial (Body)"/>
              </a:rPr>
              <a:t>nonconstant pointer </a:t>
            </a:r>
            <a:r>
              <a:rPr lang="en-US" altLang="en-US" sz="1800" kern="1200" dirty="0">
                <a:solidFill>
                  <a:srgbClr val="000000"/>
                </a:solidFill>
                <a:latin typeface="Arial (Body)"/>
              </a:rPr>
              <a:t>to </a:t>
            </a:r>
            <a:r>
              <a:rPr lang="en-US" altLang="en-US" sz="1800" b="1" kern="1200" dirty="0">
                <a:solidFill>
                  <a:srgbClr val="000000"/>
                </a:solidFill>
                <a:latin typeface="Arial (Body)"/>
              </a:rPr>
              <a:t>constant data</a:t>
            </a:r>
            <a:r>
              <a:rPr lang="en-US" altLang="en-US" sz="1800" kern="1200" dirty="0">
                <a:solidFill>
                  <a:srgbClr val="000000"/>
                </a:solidFill>
                <a:latin typeface="Arial (Body)"/>
              </a:rPr>
              <a:t>, then tries to use that pointer to modify the data.</a:t>
            </a:r>
          </a:p>
        </p:txBody>
      </p:sp>
    </p:spTree>
    <p:extLst>
      <p:ext uri="{BB962C8B-B14F-4D97-AF65-F5344CB8AC3E}">
        <p14:creationId xmlns:p14="http://schemas.microsoft.com/office/powerpoint/2010/main" val="31323416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sz="3200" dirty="0" smtClean="0"/>
              <a:t>Figure </a:t>
            </a:r>
            <a:r>
              <a:rPr lang="en-US" sz="3200" dirty="0"/>
              <a:t>8.10 </a:t>
            </a:r>
            <a:r>
              <a:rPr lang="en-US" sz="3200" dirty="0" smtClean="0"/>
              <a:t>Attempting </a:t>
            </a:r>
            <a:r>
              <a:rPr lang="en-US" sz="3200" dirty="0"/>
              <a:t>to Modify Data Through a Nonconstant Pointer to </a:t>
            </a:r>
            <a:r>
              <a:rPr lang="en-US" sz="3200" dirty="0" smtClean="0"/>
              <a:t>Const </a:t>
            </a:r>
            <a:r>
              <a:rPr lang="en-US" sz="3200" dirty="0"/>
              <a:t>Data</a:t>
            </a:r>
          </a:p>
        </p:txBody>
      </p:sp>
      <p:pic>
        <p:nvPicPr>
          <p:cNvPr id="6" name="Picture 5" descr="Computer code has 16 lines. The lines read as follows. Line 1. forward slash forward slash Fig period 8 period 10 colon f i g 0 8 underscore 10 period c p p. Line 2. forward slash forward slash Attempting to modify data through a. Line 3. forward slash forward slash non constant pointer to constant data period. Line 4. blank. Line 5. void f left parenthesis c o n s t, i n t asterisk right parenthesis semicolon forward slash forward slash prototype. Line 6. blank. Line 7. i n t main left parenthesis right parenthesis left brace. Line 8, indented once. i n t y left brace 0 right brace semicolon. Line 9. blank. Line 10, indented once. f left parenthesis ampersand y right parenthesis semicolon forward slash forward slash f will attempt an illegal modification. This line is highlighted. Line 11. right brace. Line 12. blank. Line 13. forward slash forward slash constant variable cannot be modified through x P t r. Line 14. void f left parenthesis c o n s t, i n t asterisk x P t r right parenthesis left brace. the words, c o n s t, i n t asterisk x P t r, are highlighted. Line 15, indented once. asterisk x P t r equals 100 semicolon forward slash forward slash error colon cannot modify a c o n s t object. This line is highlighted. Line 16. right brace. G N U C plus plus compiler error message has 2 lines. The lines read as follows. Line 1. f i g 0 8 underscore 10 period c p p colon In function single quote void f left parenthesis c o n s t i n t asterisk right parenthesis single quote colon. Line 2. f i g 0 8 underscore 10 period c p p colon 17 colon 12 colon error colon assignment of read dash only location single quote asterisk x P t r sing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14" y="1592958"/>
            <a:ext cx="7828973" cy="4625607"/>
          </a:xfrm>
          <a:prstGeom prst="rect">
            <a:avLst/>
          </a:prstGeom>
        </p:spPr>
      </p:pic>
    </p:spTree>
    <p:extLst>
      <p:ext uri="{BB962C8B-B14F-4D97-AF65-F5344CB8AC3E}">
        <p14:creationId xmlns:p14="http://schemas.microsoft.com/office/powerpoint/2010/main" val="32642942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Performance Tip 8.1</a:t>
            </a:r>
          </a:p>
        </p:txBody>
      </p:sp>
      <p:sp>
        <p:nvSpPr>
          <p:cNvPr id="7" name="Text Placeholder 6"/>
          <p:cNvSpPr>
            <a:spLocks noGrp="1"/>
          </p:cNvSpPr>
          <p:nvPr>
            <p:ph type="body" idx="1"/>
          </p:nvPr>
        </p:nvSpPr>
        <p:spPr/>
        <p:txBody>
          <a:bodyPr/>
          <a:lstStyle/>
          <a:p>
            <a:pPr marL="0" indent="0">
              <a:buNone/>
            </a:pPr>
            <a:r>
              <a:rPr lang="en-US" sz="2400" dirty="0">
                <a:latin typeface="+mn-lt"/>
              </a:rPr>
              <a:t>If they do not need to be modified by the called function, pass large objects using </a:t>
            </a:r>
            <a:r>
              <a:rPr lang="en-US" sz="2400" dirty="0" smtClean="0">
                <a:latin typeface="+mn-lt"/>
              </a:rPr>
              <a:t>pointers to </a:t>
            </a:r>
            <a:r>
              <a:rPr lang="en-US" sz="2400" dirty="0">
                <a:latin typeface="+mn-lt"/>
              </a:rPr>
              <a:t>constant data or references to constant data, to obtain the performance benefits of </a:t>
            </a:r>
            <a:r>
              <a:rPr lang="en-US" sz="2400" dirty="0" smtClean="0">
                <a:latin typeface="+mn-lt"/>
              </a:rPr>
              <a:t>passby-reference </a:t>
            </a:r>
            <a:r>
              <a:rPr lang="en-US" sz="2400" dirty="0">
                <a:latin typeface="+mn-lt"/>
              </a:rPr>
              <a:t>and avoid the copy overhead of pass-by-value.</a:t>
            </a:r>
          </a:p>
        </p:txBody>
      </p:sp>
    </p:spTree>
    <p:extLst>
      <p:ext uri="{BB962C8B-B14F-4D97-AF65-F5344CB8AC3E}">
        <p14:creationId xmlns:p14="http://schemas.microsoft.com/office/powerpoint/2010/main" val="28974670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Engineering Observation 8.4</a:t>
            </a:r>
          </a:p>
        </p:txBody>
      </p:sp>
      <p:sp>
        <p:nvSpPr>
          <p:cNvPr id="5" name="Text Placeholder 4"/>
          <p:cNvSpPr>
            <a:spLocks noGrp="1"/>
          </p:cNvSpPr>
          <p:nvPr>
            <p:ph type="body" idx="1"/>
          </p:nvPr>
        </p:nvSpPr>
        <p:spPr/>
        <p:txBody>
          <a:bodyPr/>
          <a:lstStyle/>
          <a:p>
            <a:pPr marL="0" indent="0">
              <a:buNone/>
            </a:pPr>
            <a:r>
              <a:rPr lang="en-US" sz="2400" dirty="0">
                <a:latin typeface="+mn-lt"/>
              </a:rPr>
              <a:t>Passing large objects using pointers to constant data, or references to constant data </a:t>
            </a:r>
            <a:r>
              <a:rPr lang="en-US" sz="2400" dirty="0" smtClean="0">
                <a:latin typeface="+mn-lt"/>
              </a:rPr>
              <a:t>offers the </a:t>
            </a:r>
            <a:r>
              <a:rPr lang="en-US" sz="2400" dirty="0">
                <a:latin typeface="+mn-lt"/>
              </a:rPr>
              <a:t>security of pass-by-value.</a:t>
            </a:r>
          </a:p>
        </p:txBody>
      </p:sp>
    </p:spTree>
    <p:extLst>
      <p:ext uri="{BB962C8B-B14F-4D97-AF65-F5344CB8AC3E}">
        <p14:creationId xmlns:p14="http://schemas.microsoft.com/office/powerpoint/2010/main" val="767530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smtClean="0"/>
              <a:t>(4 </a:t>
            </a:r>
            <a:r>
              <a:rPr lang="en-US" sz="2000" b="0" dirty="0"/>
              <a:t>of 5)</a:t>
            </a:r>
            <a:endParaRPr lang="en-US" dirty="0"/>
          </a:p>
        </p:txBody>
      </p:sp>
      <p:sp>
        <p:nvSpPr>
          <p:cNvPr id="3" name="Text Placeholder 2"/>
          <p:cNvSpPr>
            <a:spLocks noGrp="1"/>
          </p:cNvSpPr>
          <p:nvPr>
            <p:ph type="body" idx="1"/>
          </p:nvPr>
        </p:nvSpPr>
        <p:spPr>
          <a:xfrm>
            <a:off x="457200" y="1590261"/>
            <a:ext cx="8229600" cy="4525963"/>
          </a:xfrm>
        </p:spPr>
        <p:txBody>
          <a:bodyPr/>
          <a:lstStyle/>
          <a:p>
            <a:pPr marL="0" indent="0">
              <a:buNone/>
            </a:pPr>
            <a:r>
              <a:rPr lang="en-US" sz="2400" b="1" dirty="0" smtClean="0">
                <a:solidFill>
                  <a:schemeClr val="tx2"/>
                </a:solidFill>
                <a:latin typeface="+mn-lt"/>
              </a:rPr>
              <a:t>8.8</a:t>
            </a:r>
            <a:r>
              <a:rPr lang="en-US" sz="2400" b="1" dirty="0" smtClean="0">
                <a:latin typeface="+mn-lt"/>
              </a:rPr>
              <a:t> </a:t>
            </a:r>
            <a:r>
              <a:rPr lang="en-US" sz="2400" dirty="0">
                <a:latin typeface="+mn-lt"/>
              </a:rPr>
              <a:t>Pointer Expressions and </a:t>
            </a:r>
            <a:r>
              <a:rPr lang="en-US" sz="2400" dirty="0" smtClean="0">
                <a:latin typeface="+mn-lt"/>
              </a:rPr>
              <a:t>Pointer Arithmetic</a:t>
            </a:r>
            <a:endParaRPr lang="en-US" sz="2400" dirty="0">
              <a:latin typeface="+mn-lt"/>
            </a:endParaRPr>
          </a:p>
          <a:p>
            <a:pPr marL="741600" lvl="1" indent="-284400">
              <a:buNone/>
            </a:pPr>
            <a:r>
              <a:rPr lang="en-US" sz="2400" dirty="0">
                <a:solidFill>
                  <a:schemeClr val="tx2"/>
                </a:solidFill>
                <a:latin typeface="+mn-lt"/>
              </a:rPr>
              <a:t>8.8.1</a:t>
            </a:r>
            <a:r>
              <a:rPr lang="en-US" sz="2400" dirty="0">
                <a:latin typeface="+mn-lt"/>
              </a:rPr>
              <a:t> Adding Integers to and </a:t>
            </a:r>
            <a:r>
              <a:rPr lang="en-US" sz="2400" dirty="0" smtClean="0">
                <a:latin typeface="+mn-lt"/>
              </a:rPr>
              <a:t>Subtracting Integers </a:t>
            </a:r>
            <a:r>
              <a:rPr lang="en-US" sz="2400" dirty="0">
                <a:latin typeface="+mn-lt"/>
              </a:rPr>
              <a:t>from Pointers</a:t>
            </a:r>
          </a:p>
          <a:p>
            <a:pPr marL="741600" lvl="1" indent="-284400">
              <a:buNone/>
            </a:pPr>
            <a:r>
              <a:rPr lang="en-US" sz="2400" dirty="0">
                <a:solidFill>
                  <a:schemeClr val="tx2"/>
                </a:solidFill>
                <a:latin typeface="+mn-lt"/>
              </a:rPr>
              <a:t>8.8.2</a:t>
            </a:r>
            <a:r>
              <a:rPr lang="en-US" sz="2400" dirty="0">
                <a:latin typeface="+mn-lt"/>
              </a:rPr>
              <a:t> Subtracting Pointers</a:t>
            </a:r>
          </a:p>
          <a:p>
            <a:pPr marL="741600" lvl="1" indent="-284400">
              <a:buNone/>
            </a:pPr>
            <a:r>
              <a:rPr lang="en-US" sz="2400" dirty="0">
                <a:solidFill>
                  <a:schemeClr val="tx2"/>
                </a:solidFill>
                <a:latin typeface="+mn-lt"/>
              </a:rPr>
              <a:t>8.8.3</a:t>
            </a:r>
            <a:r>
              <a:rPr lang="en-US" sz="2400" dirty="0">
                <a:latin typeface="+mn-lt"/>
              </a:rPr>
              <a:t> Pointer Assignment</a:t>
            </a:r>
          </a:p>
          <a:p>
            <a:pPr marL="741600" lvl="1" indent="-284400">
              <a:buNone/>
            </a:pPr>
            <a:r>
              <a:rPr lang="en-US" sz="2400" dirty="0">
                <a:solidFill>
                  <a:schemeClr val="tx2"/>
                </a:solidFill>
                <a:latin typeface="+mn-lt"/>
              </a:rPr>
              <a:t>8.8.4</a:t>
            </a:r>
            <a:r>
              <a:rPr lang="en-US" sz="2400" dirty="0">
                <a:latin typeface="+mn-lt"/>
              </a:rPr>
              <a:t> Cannot Dereference a </a:t>
            </a:r>
            <a:r>
              <a:rPr lang="en-US" sz="2400" dirty="0">
                <a:latin typeface="Consolas" panose="020B0609020204030204" pitchFamily="49" charset="0"/>
              </a:rPr>
              <a:t>void*</a:t>
            </a:r>
          </a:p>
          <a:p>
            <a:pPr marL="741600" lvl="1" indent="-284400">
              <a:buNone/>
            </a:pPr>
            <a:r>
              <a:rPr lang="en-US" sz="2400" dirty="0">
                <a:solidFill>
                  <a:schemeClr val="tx2"/>
                </a:solidFill>
                <a:latin typeface="+mn-lt"/>
              </a:rPr>
              <a:t>8.8.5</a:t>
            </a:r>
            <a:r>
              <a:rPr lang="en-US" sz="2400" dirty="0">
                <a:latin typeface="+mn-lt"/>
              </a:rPr>
              <a:t> Comparing Pointers</a:t>
            </a:r>
          </a:p>
        </p:txBody>
      </p:sp>
    </p:spTree>
    <p:extLst>
      <p:ext uri="{BB962C8B-B14F-4D97-AF65-F5344CB8AC3E}">
        <p14:creationId xmlns:p14="http://schemas.microsoft.com/office/powerpoint/2010/main" val="22431866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Software Engineering Observation 8.5</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a:lstStyle/>
          <a:p>
            <a:pPr marL="0" indent="0">
              <a:buNone/>
            </a:pPr>
            <a:r>
              <a:rPr lang="en-US" sz="2400" dirty="0">
                <a:latin typeface="+mn-lt"/>
              </a:rPr>
              <a:t>Use pass-by-value to pass fundamental-type arguments (e.g., </a:t>
            </a:r>
            <a:r>
              <a:rPr lang="en-US" sz="2400" dirty="0">
                <a:latin typeface="Consolas" panose="020B0609020204030204" pitchFamily="49" charset="0"/>
              </a:rPr>
              <a:t>int</a:t>
            </a:r>
            <a:r>
              <a:rPr lang="en-US" sz="2400" dirty="0">
                <a:latin typeface="+mn-lt"/>
              </a:rPr>
              <a:t>s</a:t>
            </a:r>
            <a:r>
              <a:rPr lang="en-US" sz="2400" dirty="0">
                <a:latin typeface="Consolas" panose="020B0609020204030204" pitchFamily="49" charset="0"/>
              </a:rPr>
              <a:t>, double</a:t>
            </a:r>
            <a:r>
              <a:rPr lang="en-US" sz="2400" dirty="0">
                <a:latin typeface="+mn-lt"/>
              </a:rPr>
              <a:t>s, etc.) to </a:t>
            </a:r>
            <a:r>
              <a:rPr lang="en-US" sz="2400" dirty="0" smtClean="0">
                <a:latin typeface="+mn-lt"/>
              </a:rPr>
              <a:t>a function </a:t>
            </a:r>
            <a:r>
              <a:rPr lang="en-US" sz="2400" dirty="0">
                <a:latin typeface="+mn-lt"/>
              </a:rPr>
              <a:t>unless the caller </a:t>
            </a:r>
            <a:r>
              <a:rPr lang="en-US" sz="2400" b="1" dirty="0">
                <a:latin typeface="+mn-lt"/>
              </a:rPr>
              <a:t>explicitly</a:t>
            </a:r>
            <a:r>
              <a:rPr lang="en-US" sz="2400" dirty="0">
                <a:latin typeface="+mn-lt"/>
              </a:rPr>
              <a:t> requires that the called function be able to </a:t>
            </a:r>
            <a:r>
              <a:rPr lang="en-US" sz="2400" dirty="0" smtClean="0">
                <a:latin typeface="+mn-lt"/>
              </a:rPr>
              <a:t>directly modify </a:t>
            </a:r>
            <a:r>
              <a:rPr lang="en-US" sz="2400" dirty="0">
                <a:latin typeface="+mn-lt"/>
              </a:rPr>
              <a:t>the value in the caller. This is another example of the principle of least privilege.</a:t>
            </a:r>
          </a:p>
        </p:txBody>
      </p:sp>
    </p:spTree>
    <p:extLst>
      <p:ext uri="{BB962C8B-B14F-4D97-AF65-F5344CB8AC3E}">
        <p14:creationId xmlns:p14="http://schemas.microsoft.com/office/powerpoint/2010/main" val="30268911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fr-FR" kern="1200" dirty="0" smtClean="0">
                <a:latin typeface="Times New Roman" panose="02020603050405020304" pitchFamily="18" charset="0"/>
                <a:ea typeface="+mj-ea"/>
                <a:cs typeface="+mj-cs"/>
              </a:rPr>
              <a:t>8.6.3 Constant Pointer to Nonconstant Data</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39592"/>
          </a:xfrm>
        </p:spPr>
        <p:txBody>
          <a:bodyPr wrap="square" lIns="91425" tIns="91425" rIns="91425" bIns="91425">
            <a:spAutoFit/>
          </a:bodyPr>
          <a:lstStyle/>
          <a:p>
            <a:pPr marL="256032" indent="-256032" fontAlgn="base">
              <a:spcAft>
                <a:spcPct val="0"/>
              </a:spcAft>
              <a:tabLst/>
            </a:pPr>
            <a:r>
              <a:rPr lang="en-US" altLang="en-US" sz="2400" b="1" kern="1200" dirty="0">
                <a:solidFill>
                  <a:srgbClr val="000000"/>
                </a:solidFill>
                <a:latin typeface="Arial (Body)"/>
                <a:ea typeface="+mn-ea"/>
                <a:cs typeface="+mn-cs"/>
              </a:rPr>
              <a:t>Constant pointer to nonconstant </a:t>
            </a:r>
            <a:r>
              <a:rPr lang="en-US" altLang="en-US" sz="2400" b="1" kern="1200" dirty="0" smtClean="0">
                <a:solidFill>
                  <a:srgbClr val="000000"/>
                </a:solidFill>
                <a:latin typeface="Arial (Body)"/>
                <a:ea typeface="+mn-ea"/>
                <a:cs typeface="+mn-cs"/>
              </a:rPr>
              <a:t>data</a:t>
            </a:r>
            <a:endParaRPr lang="en-US" altLang="en-US" sz="2400" b="1"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always points to the same memory location</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 data at that location can be modified through the pointer</a:t>
            </a:r>
          </a:p>
          <a:p>
            <a:pPr marL="256032" lvl="0" indent="-256032"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Pointers that are declared </a:t>
            </a:r>
            <a:r>
              <a:rPr lang="en-US" altLang="en-US" sz="2400" kern="1200" dirty="0">
                <a:solidFill>
                  <a:srgbClr val="000000"/>
                </a:solidFill>
                <a:latin typeface="Consolas" panose="020B0609020204030204" pitchFamily="49" charset="0"/>
                <a:ea typeface="+mn-ea"/>
                <a:cs typeface="+mn-cs"/>
              </a:rPr>
              <a:t>const</a:t>
            </a:r>
            <a:r>
              <a:rPr lang="en-US" altLang="en-US" sz="2400" kern="1200" dirty="0">
                <a:solidFill>
                  <a:srgbClr val="000000"/>
                </a:solidFill>
                <a:latin typeface="Arial (Body)"/>
                <a:ea typeface="+mn-ea"/>
                <a:cs typeface="+mn-cs"/>
              </a:rPr>
              <a:t> </a:t>
            </a:r>
            <a:r>
              <a:rPr lang="en-US" altLang="en-US" sz="2400" b="1" kern="1200" dirty="0">
                <a:solidFill>
                  <a:srgbClr val="000000"/>
                </a:solidFill>
                <a:latin typeface="Arial (Body)"/>
                <a:ea typeface="+mn-ea"/>
                <a:cs typeface="+mn-cs"/>
              </a:rPr>
              <a:t>must be initialized when they’re declared</a:t>
            </a:r>
            <a:r>
              <a:rPr lang="en-US" altLang="en-US" sz="2400" kern="1200" dirty="0">
                <a:solidFill>
                  <a:srgbClr val="000000"/>
                </a:solidFill>
                <a:latin typeface="Arial (Body)"/>
                <a:ea typeface="+mn-ea"/>
                <a:cs typeface="+mn-cs"/>
              </a:rPr>
              <a:t>.</a:t>
            </a:r>
          </a:p>
          <a:p>
            <a:pPr marL="256032" lvl="0" indent="-256032"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If the pointer is a function parameter, it’s </a:t>
            </a:r>
            <a:r>
              <a:rPr lang="en-US" altLang="en-US" sz="2400" b="1" kern="1200" dirty="0">
                <a:solidFill>
                  <a:srgbClr val="000000"/>
                </a:solidFill>
                <a:latin typeface="Arial (Body)"/>
                <a:ea typeface="+mn-ea"/>
                <a:cs typeface="+mn-cs"/>
              </a:rPr>
              <a:t>initialized with a pointer that’s passed to the function.</a:t>
            </a:r>
          </a:p>
          <a:p>
            <a:pPr marL="256032" lvl="0" indent="-256032"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mn-ea"/>
                <a:cs typeface="+mn-cs"/>
              </a:rPr>
              <a:t>Figure </a:t>
            </a:r>
            <a:r>
              <a:rPr lang="en-US" altLang="en-US" sz="2400" kern="1200" dirty="0">
                <a:solidFill>
                  <a:srgbClr val="000000"/>
                </a:solidFill>
                <a:latin typeface="Arial (Body)"/>
                <a:ea typeface="+mn-ea"/>
                <a:cs typeface="+mn-cs"/>
              </a:rPr>
              <a:t>8.11 attempts to modify a constant </a:t>
            </a:r>
            <a:r>
              <a:rPr lang="en-US" altLang="en-US" sz="2400" kern="1200" dirty="0" smtClean="0">
                <a:solidFill>
                  <a:srgbClr val="000000"/>
                </a:solidFill>
                <a:latin typeface="Arial (Body)"/>
                <a:ea typeface="+mn-ea"/>
                <a:cs typeface="+mn-cs"/>
              </a:rPr>
              <a:t>pointer.</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5206461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smtClean="0"/>
              <a:t>Figure </a:t>
            </a:r>
            <a:r>
              <a:rPr lang="en-US" dirty="0"/>
              <a:t>8.11 </a:t>
            </a:r>
            <a:r>
              <a:rPr lang="en-US" dirty="0" smtClean="0"/>
              <a:t>Attempting </a:t>
            </a:r>
            <a:r>
              <a:rPr lang="en-US" dirty="0"/>
              <a:t>to Modify a Constant Pointer to Nonconstant Data</a:t>
            </a:r>
          </a:p>
        </p:txBody>
      </p:sp>
      <p:pic>
        <p:nvPicPr>
          <p:cNvPr id="6" name="Picture 5" descr="Computer code has 13 lines. The lines read as follows. Line 1. forward slash forward slash F i g period 8 period 11 colon f i g 0 8 underscore 11 period c p p. Line 2. forward slash forward slash Attempting to modify a constant pointer to non constant data period. Line 3. blank. Line 4. i n t main left parenthesis right parenthesis left brace. Line 5, indented once. i n t x comma y semicolon. Line 6. blank. Line 7, indented once. forward slash forward slash p t r is a constant pointer to an integer that can be modified. Line 8, indented once. forward slash forward slash through p t r comma but p t r always points to the same memory location period. Line 9, indented once. i n t asterisk c o n s t, p t r left brace ampersand x right brace semicolon forward slash forward slash c o n s t pointer must be initialized. lines 7 to 9 are highlighted. Line 10. blank. Line 11, indented once. asterisk p t r equals 7 semicolon forward slash forward slash allowed colon asterisk p t r is not c o n s t. Line 12, indented once. p t r equals ampersand y semicolon forward slash forward slash error colon p t r is c o n s t semicolon cannot assign to it a new address. This line is highlighted. Line 13. right brace. Microsoft visual C plus plus compiler error message reads, single quote p t r single quote colon you cannot assign to a variable that is c o n s 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901" y="1822875"/>
            <a:ext cx="8066199" cy="3861916"/>
          </a:xfrm>
          <a:prstGeom prst="rect">
            <a:avLst/>
          </a:prstGeom>
        </p:spPr>
      </p:pic>
    </p:spTree>
    <p:extLst>
      <p:ext uri="{BB962C8B-B14F-4D97-AF65-F5344CB8AC3E}">
        <p14:creationId xmlns:p14="http://schemas.microsoft.com/office/powerpoint/2010/main" val="28289585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430126" cy="70785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8.6.4 Constant Pointer to Constant Data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t>
            </a:r>
            <a:r>
              <a:rPr lang="en-US" altLang="en-US" sz="2400" b="1" kern="1200" dirty="0">
                <a:solidFill>
                  <a:srgbClr val="000000"/>
                </a:solidFill>
                <a:latin typeface="Arial (Body)"/>
                <a:ea typeface="+mn-ea"/>
                <a:cs typeface="+mn-cs"/>
              </a:rPr>
              <a:t>minimum</a:t>
            </a:r>
            <a:r>
              <a:rPr lang="en-US" altLang="en-US" sz="2400" kern="1200" dirty="0">
                <a:solidFill>
                  <a:srgbClr val="000000"/>
                </a:solidFill>
                <a:latin typeface="Arial (Body)"/>
                <a:ea typeface="+mn-ea"/>
                <a:cs typeface="+mn-cs"/>
              </a:rPr>
              <a:t> access privilege is granted by a </a:t>
            </a:r>
            <a:r>
              <a:rPr lang="en-US" altLang="en-US" sz="2400" b="1" kern="1200" dirty="0">
                <a:solidFill>
                  <a:srgbClr val="000000"/>
                </a:solidFill>
                <a:latin typeface="Arial (Body)"/>
                <a:ea typeface="+mn-ea"/>
                <a:cs typeface="+mn-cs"/>
              </a:rPr>
              <a:t>constant pointer to constant data</a:t>
            </a:r>
            <a:r>
              <a:rPr lang="en-US" altLang="en-US" sz="2400" kern="1200" dirty="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Such a pointer </a:t>
            </a:r>
            <a:r>
              <a:rPr lang="en-US" altLang="en-US" sz="2400" b="1" kern="1200" dirty="0">
                <a:solidFill>
                  <a:srgbClr val="000000"/>
                </a:solidFill>
                <a:latin typeface="Arial (Body)"/>
                <a:ea typeface="+mn-ea"/>
                <a:cs typeface="+mn-cs"/>
              </a:rPr>
              <a:t>always</a:t>
            </a:r>
            <a:r>
              <a:rPr lang="en-US" altLang="en-US" sz="2400" kern="1200" dirty="0">
                <a:solidFill>
                  <a:srgbClr val="000000"/>
                </a:solidFill>
                <a:latin typeface="Arial (Body)"/>
                <a:ea typeface="+mn-ea"/>
                <a:cs typeface="+mn-cs"/>
              </a:rPr>
              <a:t> points to the </a:t>
            </a:r>
            <a:r>
              <a:rPr lang="en-US" altLang="en-US" sz="2400" b="1" kern="1200" dirty="0">
                <a:solidFill>
                  <a:srgbClr val="000000"/>
                </a:solidFill>
                <a:latin typeface="Arial (Body)"/>
                <a:ea typeface="+mn-ea"/>
                <a:cs typeface="+mn-cs"/>
              </a:rPr>
              <a:t>same</a:t>
            </a:r>
            <a:r>
              <a:rPr lang="en-US" altLang="en-US" sz="2400" kern="1200" dirty="0">
                <a:solidFill>
                  <a:srgbClr val="000000"/>
                </a:solidFill>
                <a:latin typeface="Arial (Body)"/>
                <a:ea typeface="+mn-ea"/>
                <a:cs typeface="+mn-cs"/>
              </a:rPr>
              <a:t> memory location</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 data at that location </a:t>
            </a:r>
            <a:r>
              <a:rPr lang="en-US" altLang="en-US" sz="2400" b="1" kern="1200" dirty="0">
                <a:solidFill>
                  <a:srgbClr val="000000"/>
                </a:solidFill>
                <a:latin typeface="Arial (Body)"/>
                <a:ea typeface="+mn-ea"/>
                <a:cs typeface="+mn-cs"/>
              </a:rPr>
              <a:t>cannot</a:t>
            </a:r>
            <a:r>
              <a:rPr lang="en-US" altLang="en-US" sz="2400" kern="1200" dirty="0">
                <a:solidFill>
                  <a:srgbClr val="000000"/>
                </a:solidFill>
                <a:latin typeface="Arial (Body)"/>
                <a:ea typeface="+mn-ea"/>
                <a:cs typeface="+mn-cs"/>
              </a:rPr>
              <a:t> be modified via the pointer.</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This is how a built-in array should be passed to a function that </a:t>
            </a:r>
            <a:r>
              <a:rPr lang="en-US" altLang="en-US" sz="2400" b="1" kern="1200" dirty="0">
                <a:solidFill>
                  <a:srgbClr val="000000"/>
                </a:solidFill>
                <a:latin typeface="Arial (Body)"/>
                <a:ea typeface="+mn-ea"/>
                <a:cs typeface="+mn-cs"/>
              </a:rPr>
              <a:t>only reads </a:t>
            </a:r>
            <a:r>
              <a:rPr lang="en-US" altLang="en-US" sz="2400" kern="1200" dirty="0">
                <a:solidFill>
                  <a:srgbClr val="000000"/>
                </a:solidFill>
                <a:latin typeface="Arial (Body)"/>
                <a:ea typeface="+mn-ea"/>
                <a:cs typeface="+mn-cs"/>
              </a:rPr>
              <a:t>from</a:t>
            </a:r>
            <a:r>
              <a:rPr lang="en-US" altLang="en-US" sz="2400" i="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the built-in array, using array subscript notation, and </a:t>
            </a:r>
            <a:r>
              <a:rPr lang="en-US" altLang="en-US" sz="2400" b="1" kern="1200" dirty="0">
                <a:solidFill>
                  <a:srgbClr val="000000"/>
                </a:solidFill>
                <a:latin typeface="Arial (Body)"/>
                <a:ea typeface="+mn-ea"/>
                <a:cs typeface="+mn-cs"/>
              </a:rPr>
              <a:t>does not modify </a:t>
            </a:r>
            <a:r>
              <a:rPr lang="en-US" altLang="en-US" sz="2400" kern="1200" dirty="0">
                <a:solidFill>
                  <a:srgbClr val="000000"/>
                </a:solidFill>
                <a:latin typeface="Arial (Body)"/>
                <a:ea typeface="+mn-ea"/>
                <a:cs typeface="+mn-cs"/>
              </a:rPr>
              <a:t>the built-in array</a:t>
            </a:r>
            <a:r>
              <a:rPr lang="en-US" altLang="en-US" sz="2400" b="1"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2048032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4794"/>
            <a:ext cx="8429625" cy="70785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rPr>
              <a:t>8.6.4 Constant Pointer to Constant Data </a:t>
            </a:r>
            <a:r>
              <a:rPr lang="en-US" sz="2000" b="0" kern="1200" dirty="0" smtClean="0">
                <a:latin typeface="Times New Roman" panose="02020603050405020304" pitchFamily="18" charset="0"/>
                <a:ea typeface="+mj-ea"/>
              </a:rPr>
              <a:t>(2 of 2)</a:t>
            </a:r>
            <a:endParaRPr lang="en-US" sz="2000" b="0" kern="1200" dirty="0">
              <a:latin typeface="Times New Roman" panose="02020603050405020304" pitchFamily="18" charset="0"/>
              <a:ea typeface="+mj-ea"/>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Consolas" panose="020B0609020204030204" pitchFamily="49" charset="0"/>
              </a:rPr>
              <a:t>const int* </a:t>
            </a:r>
            <a:r>
              <a:rPr lang="en-US" altLang="en-US" sz="2400" dirty="0" smtClean="0">
                <a:solidFill>
                  <a:srgbClr val="000000"/>
                </a:solidFill>
                <a:latin typeface="Consolas" panose="020B0609020204030204" pitchFamily="49" charset="0"/>
              </a:rPr>
              <a:t>const</a:t>
            </a:r>
            <a:endParaRPr lang="en-US" altLang="en-US" sz="2400" dirty="0">
              <a:solidFill>
                <a:srgbClr val="000000"/>
              </a:solidFill>
              <a:latin typeface="Consolas" panose="020B0609020204030204" pitchFamily="49" charset="0"/>
            </a:endParaRPr>
          </a:p>
          <a:p>
            <a:pPr lvl="1"/>
            <a:r>
              <a:rPr lang="en-US" altLang="en-US" sz="2400" dirty="0">
                <a:solidFill>
                  <a:srgbClr val="000000"/>
                </a:solidFill>
                <a:latin typeface="+mn-lt"/>
              </a:rPr>
              <a:t>Read from </a:t>
            </a:r>
            <a:r>
              <a:rPr lang="en-US" altLang="en-US" sz="2400" b="1" dirty="0">
                <a:solidFill>
                  <a:srgbClr val="000000"/>
                </a:solidFill>
                <a:latin typeface="+mn-lt"/>
              </a:rPr>
              <a:t>right</a:t>
            </a:r>
            <a:r>
              <a:rPr lang="en-US" altLang="en-US" sz="2400" b="1" i="1" dirty="0">
                <a:solidFill>
                  <a:srgbClr val="000000"/>
                </a:solidFill>
                <a:latin typeface="+mn-lt"/>
              </a:rPr>
              <a:t> </a:t>
            </a:r>
            <a:r>
              <a:rPr lang="en-US" altLang="en-US" sz="2400" b="1" dirty="0">
                <a:solidFill>
                  <a:srgbClr val="000000"/>
                </a:solidFill>
                <a:latin typeface="+mn-lt"/>
              </a:rPr>
              <a:t>to</a:t>
            </a:r>
            <a:r>
              <a:rPr lang="en-US" altLang="en-US" sz="2400" b="1" i="1" dirty="0">
                <a:solidFill>
                  <a:srgbClr val="000000"/>
                </a:solidFill>
                <a:latin typeface="+mn-lt"/>
              </a:rPr>
              <a:t> </a:t>
            </a:r>
            <a:r>
              <a:rPr lang="en-US" altLang="en-US" sz="2400" b="1" dirty="0">
                <a:solidFill>
                  <a:srgbClr val="000000"/>
                </a:solidFill>
                <a:latin typeface="+mn-lt"/>
              </a:rPr>
              <a:t>left</a:t>
            </a:r>
            <a:r>
              <a:rPr lang="en-US" altLang="en-US" sz="2400" b="1" i="1" dirty="0">
                <a:solidFill>
                  <a:srgbClr val="000000"/>
                </a:solidFill>
                <a:latin typeface="+mn-lt"/>
              </a:rPr>
              <a:t> </a:t>
            </a:r>
            <a:r>
              <a:rPr lang="en-US" altLang="en-US" sz="2400" b="1" dirty="0">
                <a:solidFill>
                  <a:srgbClr val="000000"/>
                </a:solidFill>
                <a:latin typeface="+mn-lt"/>
              </a:rPr>
              <a:t>as “</a:t>
            </a:r>
            <a:r>
              <a:rPr lang="en-US" altLang="en-US" sz="2400" dirty="0">
                <a:solidFill>
                  <a:srgbClr val="000000"/>
                </a:solidFill>
                <a:latin typeface="Consolas" panose="020B0609020204030204" pitchFamily="49" charset="0"/>
              </a:rPr>
              <a:t>ptr</a:t>
            </a:r>
            <a:r>
              <a:rPr lang="en-US" altLang="en-US" sz="2400" b="1" dirty="0">
                <a:solidFill>
                  <a:srgbClr val="000000"/>
                </a:solidFill>
                <a:latin typeface="+mn-lt"/>
              </a:rPr>
              <a:t> </a:t>
            </a:r>
            <a:r>
              <a:rPr lang="en-US" altLang="en-US" sz="2400" dirty="0">
                <a:solidFill>
                  <a:srgbClr val="000000"/>
                </a:solidFill>
                <a:latin typeface="+mn-lt"/>
              </a:rPr>
              <a:t>is a </a:t>
            </a:r>
            <a:r>
              <a:rPr lang="en-US" altLang="en-US" sz="2400" b="1" dirty="0">
                <a:solidFill>
                  <a:srgbClr val="000000"/>
                </a:solidFill>
                <a:latin typeface="+mn-lt"/>
              </a:rPr>
              <a:t>constant pointer to an integer constant</a:t>
            </a:r>
            <a:r>
              <a:rPr lang="en-US" altLang="en-US" sz="2400" b="1" dirty="0" smtClean="0">
                <a:solidFill>
                  <a:srgbClr val="000000"/>
                </a:solidFill>
                <a:latin typeface="+mn-lt"/>
              </a:rPr>
              <a:t>.”</a:t>
            </a:r>
            <a:endParaRPr lang="en-US" altLang="en-US" sz="2400" dirty="0">
              <a:solidFill>
                <a:srgbClr val="000000"/>
              </a:solidFill>
              <a:latin typeface="+mn-lt"/>
            </a:endParaRPr>
          </a:p>
          <a:p>
            <a:pPr eaLnBrk="1" hangingPunct="1"/>
            <a:r>
              <a:rPr lang="en-US" altLang="en-US" sz="2400" dirty="0" smtClean="0">
                <a:solidFill>
                  <a:srgbClr val="000000"/>
                </a:solidFill>
                <a:latin typeface="+mn-lt"/>
              </a:rPr>
              <a:t>Figure </a:t>
            </a:r>
            <a:r>
              <a:rPr lang="en-US" altLang="en-US" sz="2400" dirty="0">
                <a:solidFill>
                  <a:srgbClr val="000000"/>
                </a:solidFill>
                <a:latin typeface="+mn-lt"/>
              </a:rPr>
              <a:t>8.12 shows the Xcode </a:t>
            </a:r>
            <a:r>
              <a:rPr lang="en-US" altLang="en-US" sz="2400" dirty="0" smtClean="0">
                <a:solidFill>
                  <a:srgbClr val="000000"/>
                </a:solidFill>
                <a:latin typeface="+mn-lt"/>
              </a:rPr>
              <a:t>L</a:t>
            </a:r>
            <a:r>
              <a:rPr lang="en-US" altLang="en-US" sz="100" dirty="0" smtClean="0">
                <a:solidFill>
                  <a:srgbClr val="000000"/>
                </a:solidFill>
                <a:latin typeface="+mn-lt"/>
              </a:rPr>
              <a:t> </a:t>
            </a:r>
            <a:r>
              <a:rPr lang="en-US" altLang="en-US" sz="2400" dirty="0" smtClean="0">
                <a:solidFill>
                  <a:srgbClr val="000000"/>
                </a:solidFill>
                <a:latin typeface="+mn-lt"/>
              </a:rPr>
              <a:t>L</a:t>
            </a:r>
            <a:r>
              <a:rPr lang="en-US" altLang="en-US" sz="100" dirty="0" smtClean="0">
                <a:solidFill>
                  <a:srgbClr val="000000"/>
                </a:solidFill>
                <a:latin typeface="+mn-lt"/>
              </a:rPr>
              <a:t> </a:t>
            </a:r>
            <a:r>
              <a:rPr lang="en-US" altLang="en-US" sz="2400" dirty="0" smtClean="0">
                <a:solidFill>
                  <a:srgbClr val="000000"/>
                </a:solidFill>
                <a:latin typeface="+mn-lt"/>
              </a:rPr>
              <a:t>V</a:t>
            </a:r>
            <a:r>
              <a:rPr lang="en-US" altLang="en-US" sz="100" dirty="0" smtClean="0">
                <a:solidFill>
                  <a:srgbClr val="000000"/>
                </a:solidFill>
                <a:latin typeface="+mn-lt"/>
              </a:rPr>
              <a:t> </a:t>
            </a:r>
            <a:r>
              <a:rPr lang="en-US" altLang="en-US" sz="2400" dirty="0" smtClean="0">
                <a:solidFill>
                  <a:srgbClr val="000000"/>
                </a:solidFill>
                <a:latin typeface="+mn-lt"/>
              </a:rPr>
              <a:t>M </a:t>
            </a:r>
            <a:r>
              <a:rPr lang="en-US" altLang="en-US" sz="2400" dirty="0">
                <a:solidFill>
                  <a:srgbClr val="000000"/>
                </a:solidFill>
                <a:latin typeface="+mn-lt"/>
              </a:rPr>
              <a:t>compiler’s error messages that are generated when an attempt is made to modify the data to which </a:t>
            </a:r>
            <a:r>
              <a:rPr lang="en-US" altLang="en-US" sz="2400" dirty="0">
                <a:solidFill>
                  <a:srgbClr val="000000"/>
                </a:solidFill>
                <a:latin typeface="Consolas" panose="020B0609020204030204" pitchFamily="49" charset="0"/>
              </a:rPr>
              <a:t>ptr</a:t>
            </a:r>
            <a:r>
              <a:rPr lang="en-US" altLang="en-US" sz="2400" dirty="0">
                <a:solidFill>
                  <a:srgbClr val="000000"/>
                </a:solidFill>
                <a:latin typeface="+mn-lt"/>
              </a:rPr>
              <a:t> points and when an attempt is made to modify the address stored in the pointer variable—these show up on the lines of code with the errors in the Xcode text editor</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26350566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smtClean="0"/>
              <a:t>Figure 8.12 </a:t>
            </a:r>
            <a:r>
              <a:rPr lang="en-US" dirty="0"/>
              <a:t>Attempting to Modify a Constant Pointer to Constant Data</a:t>
            </a:r>
          </a:p>
        </p:txBody>
      </p:sp>
      <p:pic>
        <p:nvPicPr>
          <p:cNvPr id="7" name="Picture 6" descr="Computer code has 18 lines. The lines read as follows. Line 1. forward slash forward slash F i g period 8 period 12 colon f i g 0 8 underscore 12 period c p p. Line 2. forward slash forward slash Attempting to modify a constant pointer to constant data period. Line 3. hash include left angle bracket i o stream right angle bracket. Line 4. using namespace s t d semicolon. Line 5. blank. Line 6. i n t main left parenthesis right parenthesis left brace. Line 7, indented once. i n t x left brace 5 right brace comma y semicolon. Line 8. blank. Line 9, indented once. forward slash forward slash p t r is a constant pointer to a constant integer period. Line 10, indented once. forward slash forward slash p t r always points to the same location semicolon the integer. Line 11, indented once. forward slash forward slash at that location cannot be modified period. Line 12, indented once. c o n s t, i n t asterisk c o n s t, p t r left brace ampersand x right brace semicolon. This line is highlighted. Line 13. blank. Line 14, indented once. c out left angle bracket left angle bracket asterisk p t r left angle bracket left angle bracket end l semicolon. Line 15. blank. Line 16, indented once. asterisk p t r equals 7 semicolon forward slash forward slash error colon asterisk p t r is c o n s t semicolon cannot assign new value. Line 17, indented once. p t r equals ampersand y semicolon forward slash forward slash error colon p t r is c o n s t semicolon cannot assign new address. Lines 16 and 17 are highlighted. Line 18. right brace. X code L L V M compiler error message has 2 lines. The lines read as follows. Line 1. Read dash only variable is not assignable. Line 2. Read dash only variable is not assign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546" y="1609859"/>
            <a:ext cx="7332909" cy="4544162"/>
          </a:xfrm>
          <a:prstGeom prst="rect">
            <a:avLst/>
          </a:prstGeom>
        </p:spPr>
      </p:pic>
    </p:spTree>
    <p:extLst>
      <p:ext uri="{BB962C8B-B14F-4D97-AF65-F5344CB8AC3E}">
        <p14:creationId xmlns:p14="http://schemas.microsoft.com/office/powerpoint/2010/main" val="3447139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8.7 Sizeof Operator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6267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unary operator </a:t>
            </a:r>
            <a:r>
              <a:rPr lang="en-US" altLang="en-US" sz="2400" b="1" kern="1200" dirty="0" smtClean="0">
                <a:solidFill>
                  <a:srgbClr val="000000"/>
                </a:solidFill>
                <a:latin typeface="Consolas" panose="020B0609020204030204" pitchFamily="49" charset="0"/>
                <a:ea typeface="+mn-ea"/>
                <a:cs typeface="+mn-cs"/>
              </a:rPr>
              <a:t>size</a:t>
            </a:r>
            <a:r>
              <a:rPr lang="en-US" altLang="en-US" sz="100" b="1" kern="1200" dirty="0" smtClean="0">
                <a:solidFill>
                  <a:srgbClr val="000000"/>
                </a:solidFill>
                <a:latin typeface="Consolas" panose="020B0609020204030204" pitchFamily="49" charset="0"/>
                <a:ea typeface="+mn-ea"/>
                <a:cs typeface="+mn-cs"/>
              </a:rPr>
              <a:t> </a:t>
            </a:r>
            <a:r>
              <a:rPr lang="en-US" altLang="en-US" sz="2400" b="1" kern="1200" dirty="0" smtClean="0">
                <a:solidFill>
                  <a:srgbClr val="000000"/>
                </a:solidFill>
                <a:latin typeface="Consolas" panose="020B0609020204030204" pitchFamily="49" charset="0"/>
                <a:ea typeface="+mn-ea"/>
                <a:cs typeface="+mn-cs"/>
              </a:rPr>
              <a:t>of</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determines the size in bytes of a built-in array or of any other data type, variable or constant </a:t>
            </a:r>
            <a:r>
              <a:rPr lang="en-US" altLang="en-US" sz="2400" b="1" kern="1200" dirty="0">
                <a:solidFill>
                  <a:srgbClr val="000000"/>
                </a:solidFill>
                <a:latin typeface="Arial (Body)"/>
                <a:ea typeface="+mn-ea"/>
                <a:cs typeface="+mn-cs"/>
              </a:rPr>
              <a:t>during program compilation</a:t>
            </a:r>
            <a:r>
              <a:rPr lang="en-US" alt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When applied to a built-in array’s name, as in </a:t>
            </a:r>
            <a:r>
              <a:rPr lang="en-US" altLang="en-US" sz="2400" kern="1200" dirty="0" smtClean="0">
                <a:solidFill>
                  <a:srgbClr val="000000"/>
                </a:solidFill>
                <a:latin typeface="Arial (Body)"/>
                <a:ea typeface="+mn-ea"/>
                <a:cs typeface="+mn-cs"/>
              </a:rPr>
              <a:t>Figure </a:t>
            </a:r>
            <a:r>
              <a:rPr lang="en-US" altLang="en-US" sz="2400" kern="1200" dirty="0">
                <a:solidFill>
                  <a:srgbClr val="000000"/>
                </a:solidFill>
                <a:latin typeface="Arial (Body)"/>
                <a:ea typeface="+mn-ea"/>
                <a:cs typeface="+mn-cs"/>
              </a:rPr>
              <a:t>8.13, the </a:t>
            </a:r>
            <a:r>
              <a:rPr lang="en-US" altLang="en-US" sz="2400" kern="1200" dirty="0" smtClean="0">
                <a:solidFill>
                  <a:srgbClr val="000000"/>
                </a:solidFill>
                <a:latin typeface="Consolas" panose="020B0609020204030204" pitchFamily="49" charset="0"/>
                <a:ea typeface="+mn-ea"/>
                <a:cs typeface="+mn-cs"/>
              </a:rPr>
              <a:t>size</a:t>
            </a:r>
            <a:r>
              <a:rPr lang="en-US" altLang="en-US" sz="100" kern="1200" dirty="0" smtClean="0">
                <a:solidFill>
                  <a:srgbClr val="000000"/>
                </a:solidFill>
                <a:latin typeface="Consolas" panose="020B0609020204030204" pitchFamily="49" charset="0"/>
                <a:ea typeface="+mn-ea"/>
                <a:cs typeface="+mn-cs"/>
              </a:rPr>
              <a:t> </a:t>
            </a:r>
            <a:r>
              <a:rPr lang="en-US" altLang="en-US" sz="2400" kern="1200" dirty="0" smtClean="0">
                <a:solidFill>
                  <a:srgbClr val="000000"/>
                </a:solidFill>
                <a:latin typeface="Consolas" panose="020B0609020204030204" pitchFamily="49" charset="0"/>
                <a:ea typeface="+mn-ea"/>
                <a:cs typeface="+mn-cs"/>
              </a:rPr>
              <a:t>of</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operator returns the </a:t>
            </a:r>
            <a:r>
              <a:rPr lang="en-US" altLang="en-US" sz="2400" b="1" kern="1200" dirty="0">
                <a:solidFill>
                  <a:srgbClr val="000000"/>
                </a:solidFill>
                <a:latin typeface="Arial (Body)"/>
                <a:ea typeface="+mn-ea"/>
                <a:cs typeface="+mn-cs"/>
              </a:rPr>
              <a:t>total number of bytes in the built-in array</a:t>
            </a:r>
            <a:r>
              <a:rPr lang="en-US" altLang="en-US" sz="2400" kern="1200" dirty="0">
                <a:solidFill>
                  <a:srgbClr val="000000"/>
                </a:solidFill>
                <a:latin typeface="Arial (Body)"/>
                <a:ea typeface="+mn-ea"/>
                <a:cs typeface="+mn-cs"/>
              </a:rPr>
              <a:t> as a value of type </a:t>
            </a:r>
            <a:r>
              <a:rPr lang="en-US" altLang="en-US" sz="2400" kern="1200" dirty="0">
                <a:solidFill>
                  <a:srgbClr val="000000"/>
                </a:solidFill>
                <a:latin typeface="Consolas" panose="020B0609020204030204" pitchFamily="49" charset="0"/>
                <a:ea typeface="+mn-ea"/>
                <a:cs typeface="+mn-cs"/>
              </a:rPr>
              <a:t>size_t</a:t>
            </a:r>
            <a:r>
              <a:rPr lang="en-US" alt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When applied to a </a:t>
            </a:r>
            <a:r>
              <a:rPr lang="en-US" altLang="en-US" sz="2400" b="1" kern="1200" dirty="0">
                <a:solidFill>
                  <a:srgbClr val="000000"/>
                </a:solidFill>
                <a:latin typeface="Arial (Body)"/>
                <a:ea typeface="+mn-ea"/>
                <a:cs typeface="+mn-cs"/>
              </a:rPr>
              <a:t>pointer parameter </a:t>
            </a:r>
            <a:r>
              <a:rPr lang="en-US" altLang="en-US" sz="2400" kern="1200" dirty="0">
                <a:solidFill>
                  <a:srgbClr val="000000"/>
                </a:solidFill>
                <a:latin typeface="Arial (Body)"/>
                <a:ea typeface="+mn-ea"/>
                <a:cs typeface="+mn-cs"/>
              </a:rPr>
              <a:t>in a function that </a:t>
            </a:r>
            <a:r>
              <a:rPr lang="en-US" altLang="en-US" sz="2400" b="1" kern="1200" dirty="0">
                <a:solidFill>
                  <a:srgbClr val="000000"/>
                </a:solidFill>
                <a:latin typeface="Arial (Body)"/>
                <a:ea typeface="+mn-ea"/>
                <a:cs typeface="+mn-cs"/>
              </a:rPr>
              <a:t>receives</a:t>
            </a:r>
            <a:r>
              <a:rPr lang="en-US" altLang="en-US" sz="2400" kern="1200" dirty="0">
                <a:solidFill>
                  <a:srgbClr val="000000"/>
                </a:solidFill>
                <a:latin typeface="Arial (Body)"/>
                <a:ea typeface="+mn-ea"/>
                <a:cs typeface="+mn-cs"/>
              </a:rPr>
              <a:t> </a:t>
            </a:r>
            <a:r>
              <a:rPr lang="en-US" altLang="en-US" sz="2400" b="1" kern="1200" dirty="0">
                <a:solidFill>
                  <a:srgbClr val="000000"/>
                </a:solidFill>
                <a:latin typeface="Arial (Body)"/>
                <a:ea typeface="+mn-ea"/>
                <a:cs typeface="+mn-cs"/>
              </a:rPr>
              <a:t>a built-in array as an argument</a:t>
            </a:r>
            <a:r>
              <a:rPr lang="en-US" altLang="en-US" sz="2400" kern="1200" dirty="0">
                <a:solidFill>
                  <a:srgbClr val="000000"/>
                </a:solidFill>
                <a:latin typeface="Arial (Body)"/>
                <a:ea typeface="+mn-ea"/>
                <a:cs typeface="+mn-cs"/>
              </a:rPr>
              <a:t>, the </a:t>
            </a:r>
            <a:r>
              <a:rPr lang="en-US" altLang="en-US" sz="2400" kern="1200" dirty="0" smtClean="0">
                <a:solidFill>
                  <a:srgbClr val="000000"/>
                </a:solidFill>
                <a:latin typeface="Consolas" panose="020B0609020204030204" pitchFamily="49" charset="0"/>
                <a:ea typeface="+mn-ea"/>
                <a:cs typeface="+mn-cs"/>
              </a:rPr>
              <a:t>size</a:t>
            </a:r>
            <a:r>
              <a:rPr lang="en-US" altLang="en-US" sz="100" kern="1200" dirty="0" smtClean="0">
                <a:solidFill>
                  <a:srgbClr val="000000"/>
                </a:solidFill>
                <a:latin typeface="Consolas" panose="020B0609020204030204" pitchFamily="49" charset="0"/>
                <a:ea typeface="+mn-ea"/>
                <a:cs typeface="+mn-cs"/>
              </a:rPr>
              <a:t> </a:t>
            </a:r>
            <a:r>
              <a:rPr lang="en-US" altLang="en-US" sz="2400" kern="1200" dirty="0" smtClean="0">
                <a:solidFill>
                  <a:srgbClr val="000000"/>
                </a:solidFill>
                <a:latin typeface="Consolas" panose="020B0609020204030204" pitchFamily="49" charset="0"/>
                <a:ea typeface="+mn-ea"/>
                <a:cs typeface="+mn-cs"/>
              </a:rPr>
              <a:t>of</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operator returns the size</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of the </a:t>
            </a:r>
            <a:r>
              <a:rPr lang="en-US" altLang="en-US" sz="2400" b="1" kern="1200" dirty="0">
                <a:solidFill>
                  <a:srgbClr val="000000"/>
                </a:solidFill>
                <a:latin typeface="Arial (Body)"/>
                <a:ea typeface="+mn-ea"/>
                <a:cs typeface="+mn-cs"/>
              </a:rPr>
              <a:t>pointer</a:t>
            </a:r>
            <a:r>
              <a:rPr lang="en-US" altLang="en-US" sz="2400" kern="1200" dirty="0">
                <a:solidFill>
                  <a:srgbClr val="000000"/>
                </a:solidFill>
                <a:latin typeface="Arial (Body)"/>
                <a:ea typeface="+mn-ea"/>
                <a:cs typeface="+mn-cs"/>
              </a:rPr>
              <a:t> in bytes—</a:t>
            </a:r>
            <a:r>
              <a:rPr lang="en-US" altLang="en-US" sz="2400" b="1" kern="1200" dirty="0">
                <a:solidFill>
                  <a:srgbClr val="000000"/>
                </a:solidFill>
                <a:latin typeface="Arial (Body)"/>
                <a:ea typeface="+mn-ea"/>
                <a:cs typeface="+mn-cs"/>
              </a:rPr>
              <a:t>not</a:t>
            </a:r>
            <a:r>
              <a:rPr lang="en-US" altLang="en-US" sz="2400" kern="1200" dirty="0">
                <a:solidFill>
                  <a:srgbClr val="000000"/>
                </a:solidFill>
                <a:latin typeface="Arial (Body)"/>
                <a:ea typeface="+mn-ea"/>
                <a:cs typeface="+mn-cs"/>
              </a:rPr>
              <a:t> the built-in array’s size.</a:t>
            </a:r>
          </a:p>
        </p:txBody>
      </p:sp>
    </p:spTree>
    <p:extLst>
      <p:ext uri="{BB962C8B-B14F-4D97-AF65-F5344CB8AC3E}">
        <p14:creationId xmlns:p14="http://schemas.microsoft.com/office/powerpoint/2010/main" val="16247426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Common Programming Error 8.3</a:t>
            </a:r>
            <a:endParaRPr lang="en-US" dirty="0">
              <a:latin typeface="Times New Roman" panose="02020603050405020304" pitchFamily="18" charset="0"/>
            </a:endParaRPr>
          </a:p>
        </p:txBody>
      </p:sp>
      <p:sp>
        <p:nvSpPr>
          <p:cNvPr id="5" name="Text Placeholder 4"/>
          <p:cNvSpPr>
            <a:spLocks noGrp="1"/>
          </p:cNvSpPr>
          <p:nvPr>
            <p:ph type="body" idx="1"/>
          </p:nvPr>
        </p:nvSpPr>
        <p:spPr/>
        <p:txBody>
          <a:bodyPr/>
          <a:lstStyle/>
          <a:p>
            <a:pPr marL="0" indent="0">
              <a:buNone/>
            </a:pPr>
            <a:r>
              <a:rPr lang="en-US" sz="2400" dirty="0">
                <a:latin typeface="+mn-lt"/>
              </a:rPr>
              <a:t>Using the </a:t>
            </a:r>
            <a:r>
              <a:rPr lang="en-US" sz="2400" dirty="0" smtClean="0">
                <a:latin typeface="Consolas" panose="020B0609020204030204" pitchFamily="49" charset="0"/>
              </a:rPr>
              <a:t>size</a:t>
            </a:r>
            <a:r>
              <a:rPr lang="en-US" sz="100" dirty="0" smtClean="0">
                <a:latin typeface="Consolas" panose="020B0609020204030204" pitchFamily="49" charset="0"/>
              </a:rPr>
              <a:t> </a:t>
            </a:r>
            <a:r>
              <a:rPr lang="en-US" sz="2400" dirty="0" smtClean="0">
                <a:latin typeface="Consolas" panose="020B0609020204030204" pitchFamily="49" charset="0"/>
              </a:rPr>
              <a:t>of</a:t>
            </a:r>
            <a:r>
              <a:rPr lang="en-US" sz="2400" dirty="0" smtClean="0">
                <a:latin typeface="+mn-lt"/>
              </a:rPr>
              <a:t> </a:t>
            </a:r>
            <a:r>
              <a:rPr lang="en-US" sz="2400" dirty="0">
                <a:latin typeface="+mn-lt"/>
              </a:rPr>
              <a:t>operator in a function to find the size in bytes of a built-in array </a:t>
            </a:r>
            <a:r>
              <a:rPr lang="en-US" sz="2400" dirty="0" smtClean="0">
                <a:latin typeface="+mn-lt"/>
              </a:rPr>
              <a:t>parameter results </a:t>
            </a:r>
            <a:r>
              <a:rPr lang="en-US" sz="2400" dirty="0">
                <a:latin typeface="+mn-lt"/>
              </a:rPr>
              <a:t>in the size in bytes of a pointer, not the size in bytes of the built-in array.</a:t>
            </a:r>
          </a:p>
        </p:txBody>
      </p:sp>
    </p:spTree>
    <p:extLst>
      <p:ext uri="{BB962C8B-B14F-4D97-AF65-F5344CB8AC3E}">
        <p14:creationId xmlns:p14="http://schemas.microsoft.com/office/powerpoint/2010/main" val="3467373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391478"/>
          </a:xfrm>
        </p:spPr>
        <p:txBody>
          <a:bodyPr anchor="b"/>
          <a:lstStyle/>
          <a:p>
            <a:r>
              <a:rPr lang="en-US" sz="3000" dirty="0" smtClean="0"/>
              <a:t>Figure </a:t>
            </a:r>
            <a:r>
              <a:rPr lang="en-US" sz="3000" dirty="0"/>
              <a:t>8.13 </a:t>
            </a:r>
            <a:r>
              <a:rPr lang="en-US" sz="3000" dirty="0" smtClean="0">
                <a:latin typeface="Consolas" panose="020B0609020204030204" pitchFamily="49" charset="0"/>
              </a:rPr>
              <a:t>Size</a:t>
            </a:r>
            <a:r>
              <a:rPr lang="en-US" sz="100" dirty="0" smtClean="0">
                <a:latin typeface="Consolas" panose="020B0609020204030204" pitchFamily="49" charset="0"/>
              </a:rPr>
              <a:t> </a:t>
            </a:r>
            <a:r>
              <a:rPr lang="en-US" sz="3000" dirty="0" smtClean="0">
                <a:latin typeface="Consolas" panose="020B0609020204030204" pitchFamily="49" charset="0"/>
              </a:rPr>
              <a:t>of</a:t>
            </a:r>
            <a:r>
              <a:rPr lang="en-US" sz="3000" dirty="0" smtClean="0"/>
              <a:t> </a:t>
            </a:r>
            <a:r>
              <a:rPr lang="en-US" sz="3000" dirty="0"/>
              <a:t>Operator When Applied to a Built-In </a:t>
            </a:r>
            <a:r>
              <a:rPr lang="en-US" sz="3000" dirty="0" smtClean="0"/>
              <a:t>Array’s </a:t>
            </a:r>
            <a:r>
              <a:rPr lang="en-US" sz="3000" dirty="0"/>
              <a:t>Name Returns the Number of </a:t>
            </a:r>
            <a:r>
              <a:rPr lang="en-US" sz="3000" dirty="0" smtClean="0"/>
              <a:t>Bytes in </a:t>
            </a:r>
            <a:r>
              <a:rPr lang="en-US" sz="3000" dirty="0"/>
              <a:t>the Built-In </a:t>
            </a:r>
            <a:r>
              <a:rPr lang="en-US" sz="3000" dirty="0" smtClean="0"/>
              <a:t>Array </a:t>
            </a:r>
            <a:r>
              <a:rPr lang="en-US" sz="2000" b="0" dirty="0" smtClean="0"/>
              <a:t>(1 of 2)</a:t>
            </a:r>
            <a:endParaRPr lang="en-US" sz="2000" b="0" dirty="0"/>
          </a:p>
        </p:txBody>
      </p:sp>
      <p:pic>
        <p:nvPicPr>
          <p:cNvPr id="6" name="Picture 5" descr="Computer code has 21 lines. The lines read as follows. Line 1. forward slash forward slash F i g period 8 period 13 colon f i g 0 8 underscore 13 period c p p. Line 2. forward slash forward slash Size of operator when used on a built dash in array's name. Line 3. forward slash forward slash returns the number of bytes in the built dash in array period. Line 4. hash include left angle bracket i o stream right angle bracket. Line 5. using namespace s t d semicolon. Line 6. blank. Line 7. size underscore t get Size left parenthesis double asterisk right parenthesis semicolon forward slash forward slash prototype. The words, double asterisk are highlighted. Line 8. blank. Line 9. i n t main left parenthesis right parenthesis left brace. Line 10, indented once. double numbers left bracket 20 right bracket semicolon forward slash forward slash 20 doubles semicolon occupies 160 bytes on our system. This line is highlighted. Line 11. blank. Line 12, indented once. c out left angle bracket left angle bracket double quote The number of bytes in the array is double quote left angle bracket left angle bracket size of left parenthesis numbers right parenthesis semicolon. The words, size of left parenthesis numbers right parenthesis are highlighted. Line 13. blank. Line 14, indented once. c out left angle bracket left angle bracket double quote back slash n The number of bytes returned by get Size is double quote. Line 15, indented twice. left angle bracket left angle bracket get Size left parenthesis numbers right parenthesis left angle bracket left angle bracket end l semicolon. The words, get Size left parenthesis numbers right parenthesis are highlighted. Line 16. right brace. Line 17. blank. Line 18. forward slash forward slash return size of p t r. Line 19. size underscore t get Size left parenthesis double asterisk p t r right parenthesis left brace. Line 20, indented once. return size of left parenthesis p t r right parenthesis semicolon. Line 21. right brace. lines 18 to 21 are highlighted."/>
          <p:cNvPicPr>
            <a:picLocks noChangeAspect="1"/>
          </p:cNvPicPr>
          <p:nvPr/>
        </p:nvPicPr>
        <p:blipFill rotWithShape="1">
          <a:blip r:embed="rId2">
            <a:extLst>
              <a:ext uri="{28A0092B-C50C-407E-A947-70E740481C1C}">
                <a14:useLocalDpi xmlns:a14="http://schemas.microsoft.com/office/drawing/2010/main" val="0"/>
              </a:ext>
            </a:extLst>
          </a:blip>
          <a:srcRect b="11848"/>
          <a:stretch/>
        </p:blipFill>
        <p:spPr>
          <a:xfrm>
            <a:off x="794449" y="1790552"/>
            <a:ext cx="7555103" cy="4387196"/>
          </a:xfrm>
          <a:prstGeom prst="rect">
            <a:avLst/>
          </a:prstGeom>
        </p:spPr>
      </p:pic>
    </p:spTree>
    <p:extLst>
      <p:ext uri="{BB962C8B-B14F-4D97-AF65-F5344CB8AC3E}">
        <p14:creationId xmlns:p14="http://schemas.microsoft.com/office/powerpoint/2010/main" val="1005895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91478"/>
          </a:xfrm>
        </p:spPr>
        <p:txBody>
          <a:bodyPr anchor="b"/>
          <a:lstStyle/>
          <a:p>
            <a:r>
              <a:rPr lang="en-US" sz="3000" dirty="0"/>
              <a:t>Figure 8.13 </a:t>
            </a:r>
            <a:r>
              <a:rPr lang="en-US" sz="3000" dirty="0" smtClean="0">
                <a:latin typeface="Consolas" panose="020B0609020204030204" pitchFamily="49" charset="0"/>
              </a:rPr>
              <a:t>Size</a:t>
            </a:r>
            <a:r>
              <a:rPr lang="en-US" sz="100" dirty="0" smtClean="0">
                <a:latin typeface="Consolas" panose="020B0609020204030204" pitchFamily="49" charset="0"/>
              </a:rPr>
              <a:t> </a:t>
            </a:r>
            <a:r>
              <a:rPr lang="en-US" sz="3000" dirty="0" smtClean="0">
                <a:latin typeface="Consolas" panose="020B0609020204030204" pitchFamily="49" charset="0"/>
              </a:rPr>
              <a:t>of</a:t>
            </a:r>
            <a:r>
              <a:rPr lang="en-US" sz="3000" dirty="0" smtClean="0"/>
              <a:t> </a:t>
            </a:r>
            <a:r>
              <a:rPr lang="en-US" sz="3000" dirty="0"/>
              <a:t>Operator When Applied to a Built-In </a:t>
            </a:r>
            <a:r>
              <a:rPr lang="en-US" sz="3000" dirty="0" smtClean="0"/>
              <a:t>Array’s </a:t>
            </a:r>
            <a:r>
              <a:rPr lang="en-US" sz="3000" dirty="0"/>
              <a:t>Name Returns the Number of </a:t>
            </a:r>
            <a:r>
              <a:rPr lang="en-US" sz="3000" dirty="0" smtClean="0"/>
              <a:t>Bytes </a:t>
            </a:r>
            <a:r>
              <a:rPr lang="en-US" sz="3000" dirty="0"/>
              <a:t>in the Built-In </a:t>
            </a:r>
            <a:r>
              <a:rPr lang="en-US" sz="3000" dirty="0" smtClean="0"/>
              <a:t>Array </a:t>
            </a:r>
            <a:r>
              <a:rPr lang="en-US" sz="2000" b="0" dirty="0" smtClean="0"/>
              <a:t>(2 </a:t>
            </a:r>
            <a:r>
              <a:rPr lang="en-US" sz="2000" b="0" dirty="0"/>
              <a:t>of 2)</a:t>
            </a:r>
            <a:endParaRPr lang="en-US" sz="2000" dirty="0"/>
          </a:p>
        </p:txBody>
      </p:sp>
      <p:pic>
        <p:nvPicPr>
          <p:cNvPr id="4" name="Picture 3" descr="Computer code output has 2 lines. The lines read as follows. Line 1. The number of bytes in the array is 160. Line 2. The number of bytes returned by get Size is 4."/>
          <p:cNvPicPr>
            <a:picLocks noChangeAspect="1"/>
          </p:cNvPicPr>
          <p:nvPr/>
        </p:nvPicPr>
        <p:blipFill rotWithShape="1">
          <a:blip r:embed="rId2">
            <a:extLst>
              <a:ext uri="{28A0092B-C50C-407E-A947-70E740481C1C}">
                <a14:useLocalDpi xmlns:a14="http://schemas.microsoft.com/office/drawing/2010/main" val="0"/>
              </a:ext>
            </a:extLst>
          </a:blip>
          <a:srcRect t="86451"/>
          <a:stretch/>
        </p:blipFill>
        <p:spPr>
          <a:xfrm>
            <a:off x="831850" y="2539999"/>
            <a:ext cx="7480300" cy="667657"/>
          </a:xfrm>
          <a:prstGeom prst="rect">
            <a:avLst/>
          </a:prstGeom>
        </p:spPr>
      </p:pic>
    </p:spTree>
    <p:extLst>
      <p:ext uri="{BB962C8B-B14F-4D97-AF65-F5344CB8AC3E}">
        <p14:creationId xmlns:p14="http://schemas.microsoft.com/office/powerpoint/2010/main" val="1374929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sz="2000" b="0" dirty="0" smtClean="0"/>
              <a:t>(5 of 5)</a:t>
            </a:r>
            <a:endParaRPr lang="en-US" sz="2000" b="0" dirty="0"/>
          </a:p>
        </p:txBody>
      </p:sp>
      <p:sp>
        <p:nvSpPr>
          <p:cNvPr id="3" name="Text Placeholder 2"/>
          <p:cNvSpPr>
            <a:spLocks noGrp="1"/>
          </p:cNvSpPr>
          <p:nvPr>
            <p:ph type="body" idx="1"/>
          </p:nvPr>
        </p:nvSpPr>
        <p:spPr>
          <a:xfrm>
            <a:off x="457200" y="1600200"/>
            <a:ext cx="8229600" cy="4785360"/>
          </a:xfrm>
        </p:spPr>
        <p:txBody>
          <a:bodyPr/>
          <a:lstStyle/>
          <a:p>
            <a:pPr marL="0" indent="0">
              <a:buNone/>
            </a:pPr>
            <a:r>
              <a:rPr lang="en-US" sz="2200" b="1" dirty="0">
                <a:solidFill>
                  <a:schemeClr val="tx2"/>
                </a:solidFill>
                <a:latin typeface="+mn-lt"/>
              </a:rPr>
              <a:t>8.9</a:t>
            </a:r>
            <a:r>
              <a:rPr lang="en-US" sz="2200" b="1" dirty="0">
                <a:latin typeface="+mn-lt"/>
              </a:rPr>
              <a:t> </a:t>
            </a:r>
            <a:r>
              <a:rPr lang="en-US" sz="2200" dirty="0">
                <a:latin typeface="+mn-lt"/>
              </a:rPr>
              <a:t>Relationship Between Pointers </a:t>
            </a:r>
            <a:r>
              <a:rPr lang="en-US" sz="2200" dirty="0" smtClean="0">
                <a:latin typeface="+mn-lt"/>
              </a:rPr>
              <a:t>and Built-In </a:t>
            </a:r>
            <a:r>
              <a:rPr lang="en-US" sz="2200" dirty="0">
                <a:latin typeface="+mn-lt"/>
              </a:rPr>
              <a:t>Arrays</a:t>
            </a:r>
          </a:p>
          <a:p>
            <a:pPr marL="741600" lvl="1" indent="-284400">
              <a:buNone/>
            </a:pPr>
            <a:r>
              <a:rPr lang="en-US" sz="2200" dirty="0">
                <a:solidFill>
                  <a:schemeClr val="tx2"/>
                </a:solidFill>
                <a:latin typeface="+mn-lt"/>
              </a:rPr>
              <a:t>8.9.1</a:t>
            </a:r>
            <a:r>
              <a:rPr lang="en-US" sz="2200" dirty="0">
                <a:latin typeface="+mn-lt"/>
              </a:rPr>
              <a:t> Pointer/Offset Notation</a:t>
            </a:r>
          </a:p>
          <a:p>
            <a:pPr marL="741600" lvl="1" indent="-284400">
              <a:buNone/>
            </a:pPr>
            <a:r>
              <a:rPr lang="en-US" sz="2200" dirty="0">
                <a:solidFill>
                  <a:schemeClr val="tx2"/>
                </a:solidFill>
                <a:latin typeface="+mn-lt"/>
              </a:rPr>
              <a:t>8.9.2</a:t>
            </a:r>
            <a:r>
              <a:rPr lang="en-US" sz="2200" dirty="0">
                <a:latin typeface="+mn-lt"/>
              </a:rPr>
              <a:t> Pointer/Offset Notation with </a:t>
            </a:r>
            <a:r>
              <a:rPr lang="en-US" sz="2200" dirty="0" smtClean="0">
                <a:latin typeface="+mn-lt"/>
              </a:rPr>
              <a:t>the Built-In </a:t>
            </a:r>
            <a:r>
              <a:rPr lang="en-US" sz="2200" dirty="0">
                <a:latin typeface="+mn-lt"/>
              </a:rPr>
              <a:t>Array’s Name as the Pointer</a:t>
            </a:r>
          </a:p>
          <a:p>
            <a:pPr marL="741600" lvl="1" indent="-284400">
              <a:buNone/>
            </a:pPr>
            <a:r>
              <a:rPr lang="en-US" sz="2200" dirty="0">
                <a:solidFill>
                  <a:schemeClr val="tx2"/>
                </a:solidFill>
                <a:latin typeface="+mn-lt"/>
              </a:rPr>
              <a:t>8.9.3</a:t>
            </a:r>
            <a:r>
              <a:rPr lang="en-US" sz="2200" dirty="0">
                <a:latin typeface="+mn-lt"/>
              </a:rPr>
              <a:t> Pointer/Subscript Notation</a:t>
            </a:r>
          </a:p>
          <a:p>
            <a:pPr marL="741600" lvl="1" indent="-284400">
              <a:buNone/>
            </a:pPr>
            <a:r>
              <a:rPr lang="en-US" sz="2200" dirty="0">
                <a:solidFill>
                  <a:schemeClr val="tx2"/>
                </a:solidFill>
                <a:latin typeface="+mn-lt"/>
              </a:rPr>
              <a:t>8.9.4</a:t>
            </a:r>
            <a:r>
              <a:rPr lang="en-US" sz="2200" dirty="0">
                <a:latin typeface="+mn-lt"/>
              </a:rPr>
              <a:t> Demonstrating the </a:t>
            </a:r>
            <a:r>
              <a:rPr lang="en-US" sz="2200" dirty="0" smtClean="0">
                <a:latin typeface="+mn-lt"/>
              </a:rPr>
              <a:t>Relationship Between </a:t>
            </a:r>
            <a:r>
              <a:rPr lang="en-US" sz="2200" dirty="0">
                <a:latin typeface="+mn-lt"/>
              </a:rPr>
              <a:t>Pointers and Built-In Arrays</a:t>
            </a:r>
          </a:p>
          <a:p>
            <a:pPr marL="0" indent="0">
              <a:buNone/>
            </a:pPr>
            <a:r>
              <a:rPr lang="en-US" sz="2200" b="1" dirty="0">
                <a:solidFill>
                  <a:schemeClr val="tx2"/>
                </a:solidFill>
                <a:latin typeface="+mn-lt"/>
              </a:rPr>
              <a:t>8.10</a:t>
            </a:r>
            <a:r>
              <a:rPr lang="en-US" sz="2200" b="1" dirty="0">
                <a:latin typeface="+mn-lt"/>
              </a:rPr>
              <a:t> </a:t>
            </a:r>
            <a:r>
              <a:rPr lang="en-US" sz="2200" dirty="0">
                <a:latin typeface="+mn-lt"/>
              </a:rPr>
              <a:t>Pointer-Based Strings (Optional)</a:t>
            </a:r>
          </a:p>
          <a:p>
            <a:pPr marL="0" indent="0">
              <a:buNone/>
            </a:pPr>
            <a:r>
              <a:rPr lang="en-US" sz="2200" b="1" dirty="0">
                <a:solidFill>
                  <a:schemeClr val="tx2"/>
                </a:solidFill>
                <a:latin typeface="+mn-lt"/>
              </a:rPr>
              <a:t>8.11</a:t>
            </a:r>
            <a:r>
              <a:rPr lang="en-US" sz="2200" b="1" dirty="0">
                <a:latin typeface="+mn-lt"/>
              </a:rPr>
              <a:t> </a:t>
            </a:r>
            <a:r>
              <a:rPr lang="en-US" sz="2200" dirty="0">
                <a:latin typeface="+mn-lt"/>
              </a:rPr>
              <a:t>Note About Smart Pointers</a:t>
            </a:r>
          </a:p>
          <a:p>
            <a:pPr marL="0" indent="0">
              <a:buNone/>
            </a:pPr>
            <a:r>
              <a:rPr lang="en-US" sz="2200" b="1" dirty="0">
                <a:solidFill>
                  <a:schemeClr val="tx2"/>
                </a:solidFill>
                <a:latin typeface="+mn-lt"/>
              </a:rPr>
              <a:t>8.12</a:t>
            </a:r>
            <a:r>
              <a:rPr lang="en-US" sz="2200" b="1" dirty="0">
                <a:latin typeface="+mn-lt"/>
              </a:rPr>
              <a:t> </a:t>
            </a:r>
            <a:r>
              <a:rPr lang="en-US" sz="2200" dirty="0">
                <a:latin typeface="+mn-lt"/>
              </a:rPr>
              <a:t>Wrap-Up</a:t>
            </a:r>
          </a:p>
        </p:txBody>
      </p:sp>
    </p:spTree>
    <p:extLst>
      <p:ext uri="{BB962C8B-B14F-4D97-AF65-F5344CB8AC3E}">
        <p14:creationId xmlns:p14="http://schemas.microsoft.com/office/powerpoint/2010/main" val="28780690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8.7 Sizeof Operator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To determine the number of elements in the built-in array </a:t>
            </a:r>
            <a:r>
              <a:rPr lang="en-US" altLang="en-US" sz="2400" kern="1200" dirty="0">
                <a:solidFill>
                  <a:srgbClr val="000000"/>
                </a:solidFill>
                <a:latin typeface="Consolas" panose="020B0609020204030204" pitchFamily="49" charset="0"/>
                <a:ea typeface="+mn-ea"/>
                <a:cs typeface="+mn-cs"/>
              </a:rPr>
              <a:t>numbers</a:t>
            </a:r>
            <a:r>
              <a:rPr lang="en-US" altLang="en-US" sz="2400" kern="1200" dirty="0">
                <a:solidFill>
                  <a:srgbClr val="000000"/>
                </a:solidFill>
                <a:latin typeface="Arial (Body)"/>
                <a:ea typeface="+mn-ea"/>
                <a:cs typeface="+mn-cs"/>
              </a:rPr>
              <a:t>, use the following expression (which is evaluated at </a:t>
            </a:r>
            <a:r>
              <a:rPr lang="en-US" altLang="en-US" sz="2400" b="1" kern="1200" dirty="0">
                <a:solidFill>
                  <a:srgbClr val="000000"/>
                </a:solidFill>
                <a:latin typeface="Arial (Body)"/>
                <a:ea typeface="+mn-ea"/>
                <a:cs typeface="+mn-cs"/>
              </a:rPr>
              <a:t>compile time</a:t>
            </a:r>
            <a:r>
              <a:rPr lang="en-US" altLang="en-US" sz="2400"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pic>
        <p:nvPicPr>
          <p:cNvPr id="7" name="Picture 6" descr="Computer code reads, size of numbers forward slash size of left parenthesis numbers left bracket 0 right bracket right parenthesis."/>
          <p:cNvPicPr>
            <a:picLocks noChangeAspect="1"/>
          </p:cNvPicPr>
          <p:nvPr/>
        </p:nvPicPr>
        <p:blipFill rotWithShape="1">
          <a:blip r:embed="rId3"/>
          <a:srcRect l="5051" t="17365" r="2176" b="27468"/>
          <a:stretch/>
        </p:blipFill>
        <p:spPr>
          <a:xfrm>
            <a:off x="1166631" y="2900335"/>
            <a:ext cx="6434611" cy="351652"/>
          </a:xfrm>
          <a:prstGeom prst="rect">
            <a:avLst/>
          </a:prstGeom>
        </p:spPr>
      </p:pic>
      <p:sp>
        <p:nvSpPr>
          <p:cNvPr id="4" name="Text Placeholder 3"/>
          <p:cNvSpPr>
            <a:spLocks noGrp="1"/>
          </p:cNvSpPr>
          <p:nvPr>
            <p:ph type="body" idx="2"/>
          </p:nvPr>
        </p:nvSpPr>
        <p:spPr>
          <a:xfrm>
            <a:off x="457200" y="3318409"/>
            <a:ext cx="8229600" cy="1273469"/>
          </a:xfrm>
        </p:spPr>
        <p:txBody>
          <a:bodyPr/>
          <a:lstStyle/>
          <a:p>
            <a:pPr marL="255651" lvl="0" indent="-255651" fontAlgn="base">
              <a:spcAft>
                <a:spcPct val="0"/>
              </a:spcAft>
              <a:buFont typeface="Arial" panose="020B0604020202020204" pitchFamily="34" charset="0"/>
              <a:buChar char="•"/>
            </a:pPr>
            <a:r>
              <a:rPr lang="en-US" altLang="en-US" sz="2400" kern="1200" dirty="0" smtClean="0">
                <a:solidFill>
                  <a:srgbClr val="000000"/>
                </a:solidFill>
                <a:latin typeface="Arial (Body)"/>
              </a:rPr>
              <a:t>The </a:t>
            </a:r>
            <a:r>
              <a:rPr lang="en-US" altLang="en-US" sz="2400" kern="1200" dirty="0">
                <a:solidFill>
                  <a:srgbClr val="000000"/>
                </a:solidFill>
                <a:latin typeface="Arial (Body)"/>
              </a:rPr>
              <a:t>expression divides the number of bytes in </a:t>
            </a:r>
            <a:r>
              <a:rPr lang="en-US" altLang="en-US" sz="2400" kern="1200" dirty="0">
                <a:solidFill>
                  <a:srgbClr val="000000"/>
                </a:solidFill>
                <a:latin typeface="Consolas" panose="020B0609020204030204" pitchFamily="49" charset="0"/>
              </a:rPr>
              <a:t>numbers</a:t>
            </a:r>
            <a:r>
              <a:rPr lang="en-US" altLang="en-US" sz="2400" kern="1200" dirty="0">
                <a:solidFill>
                  <a:srgbClr val="000000"/>
                </a:solidFill>
                <a:latin typeface="Arial (Body)"/>
              </a:rPr>
              <a:t> by the number of bytes in the built-in array’s zeroth element.</a:t>
            </a:r>
          </a:p>
        </p:txBody>
      </p:sp>
    </p:spTree>
    <p:extLst>
      <p:ext uri="{BB962C8B-B14F-4D97-AF65-F5344CB8AC3E}">
        <p14:creationId xmlns:p14="http://schemas.microsoft.com/office/powerpoint/2010/main" val="34156075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8.7 Sizeof Operator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Figure 8.14 uses </a:t>
            </a:r>
            <a:r>
              <a:rPr lang="en-US" altLang="en-US" sz="2400" kern="1200" dirty="0" smtClean="0">
                <a:solidFill>
                  <a:srgbClr val="000000"/>
                </a:solidFill>
                <a:latin typeface="Consolas" panose="020B0609020204030204" pitchFamily="49" charset="0"/>
                <a:ea typeface="+mn-ea"/>
                <a:cs typeface="+mn-cs"/>
              </a:rPr>
              <a:t>size</a:t>
            </a:r>
            <a:r>
              <a:rPr lang="en-US" altLang="en-US" sz="100" kern="1200" dirty="0" smtClean="0">
                <a:solidFill>
                  <a:srgbClr val="000000"/>
                </a:solidFill>
                <a:latin typeface="Consolas" panose="020B0609020204030204" pitchFamily="49" charset="0"/>
                <a:ea typeface="+mn-ea"/>
                <a:cs typeface="+mn-cs"/>
              </a:rPr>
              <a:t> </a:t>
            </a:r>
            <a:r>
              <a:rPr lang="en-US" altLang="en-US" sz="2400" kern="1200" dirty="0" smtClean="0">
                <a:solidFill>
                  <a:srgbClr val="000000"/>
                </a:solidFill>
                <a:latin typeface="Consolas" panose="020B0609020204030204" pitchFamily="49" charset="0"/>
                <a:ea typeface="+mn-ea"/>
                <a:cs typeface="+mn-cs"/>
              </a:rPr>
              <a:t>of</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to calculate the number of bytes used to store many of the standard data types.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output was produced using the default settings in </a:t>
            </a:r>
            <a:r>
              <a:rPr lang="en-US" altLang="en-US" sz="2400" kern="1200" dirty="0" smtClean="0">
                <a:solidFill>
                  <a:srgbClr val="000000"/>
                </a:solidFill>
                <a:latin typeface="Arial (Body)"/>
                <a:ea typeface="+mn-ea"/>
                <a:cs typeface="+mn-cs"/>
              </a:rPr>
              <a:t>X</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code </a:t>
            </a:r>
            <a:r>
              <a:rPr lang="en-US" altLang="en-US" sz="2400" kern="1200" dirty="0">
                <a:solidFill>
                  <a:srgbClr val="000000"/>
                </a:solidFill>
                <a:latin typeface="Arial (Body)"/>
                <a:ea typeface="+mn-ea"/>
                <a:cs typeface="+mn-cs"/>
              </a:rPr>
              <a:t>7.2 on Mac </a:t>
            </a:r>
            <a:r>
              <a:rPr lang="en-US" altLang="en-US" sz="2400" kern="1200" dirty="0" smtClean="0">
                <a:solidFill>
                  <a:srgbClr val="000000"/>
                </a:solidFill>
                <a:latin typeface="Arial (Body)"/>
                <a:ea typeface="+mn-ea"/>
                <a:cs typeface="+mn-cs"/>
              </a:rPr>
              <a:t>O</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X</a:t>
            </a:r>
            <a:r>
              <a:rPr lang="en-US" alt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Type sizes are platform dependent.</a:t>
            </a:r>
          </a:p>
        </p:txBody>
      </p:sp>
    </p:spTree>
    <p:extLst>
      <p:ext uri="{BB962C8B-B14F-4D97-AF65-F5344CB8AC3E}">
        <p14:creationId xmlns:p14="http://schemas.microsoft.com/office/powerpoint/2010/main" val="36334872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nchor="b"/>
          <a:lstStyle/>
          <a:p>
            <a:r>
              <a:rPr lang="en-US" dirty="0" smtClean="0"/>
              <a:t>Figure </a:t>
            </a:r>
            <a:r>
              <a:rPr lang="en-US" dirty="0"/>
              <a:t>8.14 </a:t>
            </a:r>
            <a:r>
              <a:rPr lang="en-US" dirty="0">
                <a:latin typeface="Consolas" panose="020B0609020204030204" pitchFamily="49" charset="0"/>
              </a:rPr>
              <a:t>Sizeof</a:t>
            </a:r>
            <a:r>
              <a:rPr lang="en-US" dirty="0"/>
              <a:t> Operator Used to Determine Standard Data Type </a:t>
            </a:r>
            <a:r>
              <a:rPr lang="en-US" dirty="0" smtClean="0"/>
              <a:t>Sizes </a:t>
            </a:r>
            <a:r>
              <a:rPr lang="en-US" sz="2000" b="0" dirty="0" smtClean="0"/>
              <a:t>(1 of 3)</a:t>
            </a:r>
            <a:endParaRPr lang="en-US" sz="2000" b="0" dirty="0"/>
          </a:p>
        </p:txBody>
      </p:sp>
      <p:pic>
        <p:nvPicPr>
          <p:cNvPr id="5" name="Picture 4" descr="Computer code has 36 lines. The lines read as follows. Line 1. forward slash forward slash Fig period 8 period 14 colon fig08 underscore 14 period c p p. Line 2. forward slash forward slash size of operator used to determine standard data type sizes period. Line 3. hash include left angle bracket i o stream right angle bracket. Line 4. using namespace s t d semicolon. Line 5. blank. Line 6. i n t main left parenthesis right parenthesis left brace. Line 7, indented once. c h a r c semicolon forward slash forward slash variable of type c h a r. Line 8, indented once. short s semicolon forward slash forward slash variable of type short. Line 9, indented once. i n t, i semicolon forward slash forward slash variable of type int. Line 10, indented once. long l semicolon forward slash forward slash variable of type long. Line 11, indented once. long long l l semicolon forward slash forward slash variable of type long long. Line 12, indented once. float f semicolon forward slash forward slash variable of type float. Line 13, indented once. double d semicolon forward slash forward slash variable of type double. Line 14, indented once. long double l d semicolon forward slash forward slash variable of type long double. Line 15, indented once. i n t array left bracket 20 right bracket semicolon forward slash forward slash built dash in array of int. Line 16, indented once. i n t asterisk p t r left brace array right brace semicolon forward slash forward slash variable of type i n t asterisk. Line 17. blank. Line 18, indented once. c out left angle bracket left angle bracket double quote size of c equals double quote left angle bracket left angle bracket size of c. the words, size of are highlighted."/>
          <p:cNvPicPr>
            <a:picLocks noChangeAspect="1"/>
          </p:cNvPicPr>
          <p:nvPr/>
        </p:nvPicPr>
        <p:blipFill>
          <a:blip r:embed="rId2"/>
          <a:stretch>
            <a:fillRect/>
          </a:stretch>
        </p:blipFill>
        <p:spPr>
          <a:xfrm>
            <a:off x="664106" y="1745080"/>
            <a:ext cx="7815787" cy="4003948"/>
          </a:xfrm>
          <a:prstGeom prst="rect">
            <a:avLst/>
          </a:prstGeom>
        </p:spPr>
      </p:pic>
    </p:spTree>
    <p:extLst>
      <p:ext uri="{BB962C8B-B14F-4D97-AF65-F5344CB8AC3E}">
        <p14:creationId xmlns:p14="http://schemas.microsoft.com/office/powerpoint/2010/main" val="18339019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nchor="b"/>
          <a:lstStyle/>
          <a:p>
            <a:r>
              <a:rPr lang="en-US" dirty="0"/>
              <a:t>Figure 8.14 </a:t>
            </a:r>
            <a:r>
              <a:rPr lang="en-US" dirty="0">
                <a:latin typeface="Consolas" panose="020B0609020204030204" pitchFamily="49" charset="0"/>
              </a:rPr>
              <a:t>Sizeof</a:t>
            </a:r>
            <a:r>
              <a:rPr lang="en-US" dirty="0"/>
              <a:t> Operator Used to Determine Standard Data Type Sizes </a:t>
            </a:r>
            <a:r>
              <a:rPr lang="en-US" sz="2000" b="0" dirty="0" smtClean="0"/>
              <a:t>(2 </a:t>
            </a:r>
            <a:r>
              <a:rPr lang="en-US" sz="2000" b="0" dirty="0"/>
              <a:t>of 3)</a:t>
            </a:r>
            <a:endParaRPr lang="en-US" dirty="0"/>
          </a:p>
        </p:txBody>
      </p:sp>
      <p:pic>
        <p:nvPicPr>
          <p:cNvPr id="3" name="Picture 2" descr="The code continues. Line 19, indented twice. left angle bracket left angle bracket double quote back slash t size of left parenthesis c h a r right parenthesis equals double quote left angle bracket left angle bracket size of left parenthesis c h a r right parenthesis. The words, size of left parenthesis c h a r right parenthesis are highlighted. Line 20, indented twice. left angle bracket left angle bracket double quote back slash n size of s equals double quote left angle bracket left angle bracket size of s. the words, size of s are highlighted. Line 21, indented twice. left angle bracket left angle bracket double quote back slash t size of left parenthesis short right parenthesis equals double quote left angle bracket left angle bracket size of left parenthesis short right parenthesis. The words, size of left parenthesis short right parenthesis, are highlighted. Line 22, indented twice. left angle bracket left angle bracket double quote back slash n size of i equals double quote left angle bracket left angle bracket size of i. the words, size of i, are highlighted. Line 23, indented twice. left angle bracket left angle bracket double quote back slash t size of left parenthesis i n t right parenthesis equals double quote left angle bracket left angle bracket size of left parenthesis i n t right parenthesis. The words, size of left parenthesis i n t right parenthesis are highlighted. Line 24, indented twice. left angle bracket left angle bracket double quote back slash n size of l equals double quote left angle bracket left angle bracket size of l. The words, size of l, are highlighted. Line 25, indented twice. left angle bracket left angle bracket double quote back slash t size of left parenthesis long right parenthesis equals double quote left angle bracket left angle bracket size of left parenthesis long right parenthesis. The words, size of left parenthesis long right parenthesis, are highlighted. Line 26, indented twice. left angle bracket left angle bracket double quote back slash n size of l l equals double quote left angle bracket left angle bracket size of l l. the words, size of l l, are highlighted. Line 27, indented twice. left angle bracket left angle bracket double quote back slash t size of left parenthesis long long right parenthesis equals double quote left angle bracket left angle bracket size of left parenthesis long long right parenthesis. The words, size of left parenthesis long long right parenthesis, are highlighted. Line 28, indented twice. left angle bracket left angle bracket double quote back slash n size of f equals double quote left angle bracket left angle bracket size of f. the words, size of f, are highlighted. Line 29, indented twice. left angle bracket left angle bracket double quote back slash t size of left parenthesis float right parenthesis equals double quote left angle bracket left angle bracket size of left parenthesis float right parenthesis. The words, size of left parenthesis float right parenthesis, are highlighted. Line 30, indented twice. left angle bracket left angle bracket double quote back slash n size of d equals double quote left angle bracket left angle bracket size of d. The words, size of d, are highlighted. Line 31, indented twice. left angle bracket left angle bracket double quote back slash t size of left parenthesis double right parenthesis equals double quote left angle bracket left angle bracket size of left parenthesis double right parenthesis. The words, size of left parenthesis double right parenthesis, are highlighted. Line 32, indented twice. left angle bracket left angle bracket double quote back slash n size of l d equals double quote left angle bracket left angle bracket size of l d. the words, size of l d, are highlighted. Line 33, indented twice. left angle bracket left angle bracket double quote back slash t size of left parenthesis long double right parenthesis equals double quote left angle bracket left angle bracket size of left parenthesis long double right parenthesis. The words, size of left parenthesis long double right parenthesis, are highlighted. Line 34, indented twice. left angle bracket left angle bracket double quote back slash n size of array equals double quote left angle bracket left angle bracket size of array. The words, size of array, are highlighted. Line 35, indented twice. left angle bracket left angle bracket double quote back slash n size of p t r equals double quote left angle bracket left angle bracket size of p t r left angle bracket left angle bracket end l semicolon. The words, size of p t r, are highlighted. Line 36. right brace."/>
          <p:cNvPicPr>
            <a:picLocks noChangeAspect="1"/>
          </p:cNvPicPr>
          <p:nvPr/>
        </p:nvPicPr>
        <p:blipFill>
          <a:blip r:embed="rId2"/>
          <a:stretch>
            <a:fillRect/>
          </a:stretch>
        </p:blipFill>
        <p:spPr>
          <a:xfrm>
            <a:off x="1056498" y="1524912"/>
            <a:ext cx="7031002" cy="4603299"/>
          </a:xfrm>
          <a:prstGeom prst="rect">
            <a:avLst/>
          </a:prstGeom>
        </p:spPr>
      </p:pic>
    </p:spTree>
    <p:extLst>
      <p:ext uri="{BB962C8B-B14F-4D97-AF65-F5344CB8AC3E}">
        <p14:creationId xmlns:p14="http://schemas.microsoft.com/office/powerpoint/2010/main" val="37810599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nchor="b"/>
          <a:lstStyle/>
          <a:p>
            <a:r>
              <a:rPr lang="en-US" dirty="0"/>
              <a:t>Figure 8.14 </a:t>
            </a:r>
            <a:r>
              <a:rPr lang="en-US" dirty="0">
                <a:latin typeface="Consolas" panose="020B0609020204030204" pitchFamily="49" charset="0"/>
              </a:rPr>
              <a:t>Sizeof</a:t>
            </a:r>
            <a:r>
              <a:rPr lang="en-US" dirty="0"/>
              <a:t> Operator Used to Determine Standard Data Type Sizes </a:t>
            </a:r>
            <a:r>
              <a:rPr lang="en-US" sz="2000" b="0" dirty="0" smtClean="0"/>
              <a:t>(3 </a:t>
            </a:r>
            <a:r>
              <a:rPr lang="en-US" sz="2000" b="0" dirty="0"/>
              <a:t>of 3)</a:t>
            </a:r>
            <a:endParaRPr lang="en-US" dirty="0"/>
          </a:p>
        </p:txBody>
      </p:sp>
      <p:pic>
        <p:nvPicPr>
          <p:cNvPr id="3" name="Picture 2" descr="Computer code output has 10 lines. The lines read as follows. Line 1. size of c equals 1 size of left parenthesis c h a r right parenthesis equals 1. Line 2. Size of s equals 2 size of left parenthesis short right parenthesis equals 2. Line 3. size of i equals 4 size of left parenthesis i n t right parenthesis equals 4. Line 4. size of l equals 8 size of left parenthesis long right parenthesis equals 8. Line 5. size of l l equals 8 size of left parenthesis long long right parenthesis equals 8. Line 6. size of f equals 4 size of left parenthesis float right parenthesis equals 4. Line 7. size of d equals 8 size of left parenthesis double right parenthesis equals 8. Line 8. size of l d equals 16 size of left parenthesis long double right parenthesis equals 16. Line 9. size of array equals 80. Line 10. size of p t r equals 8."/>
          <p:cNvPicPr>
            <a:picLocks noChangeAspect="1"/>
          </p:cNvPicPr>
          <p:nvPr/>
        </p:nvPicPr>
        <p:blipFill>
          <a:blip r:embed="rId2"/>
          <a:stretch>
            <a:fillRect/>
          </a:stretch>
        </p:blipFill>
        <p:spPr>
          <a:xfrm>
            <a:off x="489612" y="2179569"/>
            <a:ext cx="8164777" cy="2498861"/>
          </a:xfrm>
          <a:prstGeom prst="rect">
            <a:avLst/>
          </a:prstGeom>
        </p:spPr>
      </p:pic>
    </p:spTree>
    <p:extLst>
      <p:ext uri="{BB962C8B-B14F-4D97-AF65-F5344CB8AC3E}">
        <p14:creationId xmlns:p14="http://schemas.microsoft.com/office/powerpoint/2010/main" val="41444683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Portability Tip 8.2</a:t>
            </a:r>
          </a:p>
        </p:txBody>
      </p:sp>
      <p:sp>
        <p:nvSpPr>
          <p:cNvPr id="3" name="Text Placeholder 2"/>
          <p:cNvSpPr>
            <a:spLocks noGrp="1"/>
          </p:cNvSpPr>
          <p:nvPr>
            <p:ph type="body" idx="1"/>
          </p:nvPr>
        </p:nvSpPr>
        <p:spPr/>
        <p:txBody>
          <a:bodyPr/>
          <a:lstStyle/>
          <a:p>
            <a:pPr marL="0" indent="0">
              <a:buNone/>
            </a:pPr>
            <a:r>
              <a:rPr lang="en-US" sz="2400" dirty="0">
                <a:latin typeface="+mn-lt"/>
              </a:rPr>
              <a:t>The number of bytes used to store a particular data type may vary among systems. </a:t>
            </a:r>
            <a:r>
              <a:rPr lang="en-US" sz="2400" dirty="0" smtClean="0">
                <a:latin typeface="+mn-lt"/>
              </a:rPr>
              <a:t>When writing </a:t>
            </a:r>
            <a:r>
              <a:rPr lang="en-US" sz="2400" dirty="0">
                <a:latin typeface="+mn-lt"/>
              </a:rPr>
              <a:t>programs that depend on data type sizes, always use </a:t>
            </a:r>
            <a:r>
              <a:rPr lang="en-US" sz="2400" dirty="0" smtClean="0">
                <a:latin typeface="Consolas" panose="020B0609020204030204" pitchFamily="49" charset="0"/>
              </a:rPr>
              <a:t>size</a:t>
            </a:r>
            <a:r>
              <a:rPr lang="en-US" sz="100" dirty="0" smtClean="0">
                <a:latin typeface="Consolas" panose="020B0609020204030204" pitchFamily="49" charset="0"/>
              </a:rPr>
              <a:t> </a:t>
            </a:r>
            <a:r>
              <a:rPr lang="en-US" sz="2400" dirty="0" smtClean="0">
                <a:latin typeface="Consolas" panose="020B0609020204030204" pitchFamily="49" charset="0"/>
              </a:rPr>
              <a:t>of</a:t>
            </a:r>
            <a:r>
              <a:rPr lang="en-US" sz="2400" dirty="0" smtClean="0">
                <a:latin typeface="+mn-lt"/>
              </a:rPr>
              <a:t> </a:t>
            </a:r>
            <a:r>
              <a:rPr lang="en-US" sz="2400" dirty="0">
                <a:latin typeface="+mn-lt"/>
              </a:rPr>
              <a:t>to determine </a:t>
            </a:r>
            <a:r>
              <a:rPr lang="en-US" sz="2400" dirty="0" smtClean="0">
                <a:latin typeface="+mn-lt"/>
              </a:rPr>
              <a:t>the number </a:t>
            </a:r>
            <a:r>
              <a:rPr lang="en-US" sz="2400" dirty="0">
                <a:latin typeface="+mn-lt"/>
              </a:rPr>
              <a:t>of bytes used to store the data types.</a:t>
            </a:r>
          </a:p>
        </p:txBody>
      </p:sp>
    </p:spTree>
    <p:extLst>
      <p:ext uri="{BB962C8B-B14F-4D97-AF65-F5344CB8AC3E}">
        <p14:creationId xmlns:p14="http://schemas.microsoft.com/office/powerpoint/2010/main" val="14707448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8.7 Sizeof Operator </a:t>
            </a:r>
            <a:r>
              <a:rPr lang="en-US" sz="2000" b="0" kern="1200" dirty="0" smtClean="0">
                <a:latin typeface="Times New Roman" panose="02020603050405020304" pitchFamily="18" charset="0"/>
              </a:rPr>
              <a:t>(4 </a:t>
            </a:r>
            <a:r>
              <a:rPr lang="en-US" sz="2000" b="0" kern="1200" dirty="0">
                <a:latin typeface="Times New Roman" panose="02020603050405020304" pitchFamily="18" charset="0"/>
              </a:rPr>
              <a:t>of 4)</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Operator </a:t>
            </a:r>
            <a:r>
              <a:rPr lang="en-US" altLang="en-US" sz="2400" dirty="0">
                <a:solidFill>
                  <a:srgbClr val="000000"/>
                </a:solidFill>
                <a:latin typeface="Consolas" panose="020B0609020204030204" pitchFamily="49" charset="0"/>
              </a:rPr>
              <a:t>sizeof</a:t>
            </a:r>
            <a:r>
              <a:rPr lang="en-US" altLang="en-US" sz="2400" dirty="0">
                <a:solidFill>
                  <a:srgbClr val="000000"/>
                </a:solidFill>
                <a:latin typeface="+mn-lt"/>
              </a:rPr>
              <a:t> can be applied to any expression or type name.</a:t>
            </a:r>
          </a:p>
          <a:p>
            <a:pPr eaLnBrk="1" hangingPunct="1"/>
            <a:r>
              <a:rPr lang="en-US" altLang="en-US" sz="2400" dirty="0">
                <a:solidFill>
                  <a:srgbClr val="000000"/>
                </a:solidFill>
                <a:latin typeface="+mn-lt"/>
              </a:rPr>
              <a:t>When </a:t>
            </a:r>
            <a:r>
              <a:rPr lang="en-US" altLang="en-US" sz="2400" dirty="0" smtClean="0">
                <a:solidFill>
                  <a:srgbClr val="000000"/>
                </a:solidFill>
                <a:latin typeface="Consolas" panose="020B0609020204030204" pitchFamily="49" charset="0"/>
              </a:rPr>
              <a:t>size</a:t>
            </a:r>
            <a:r>
              <a:rPr lang="en-US" altLang="en-US" sz="100" dirty="0" smtClean="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of</a:t>
            </a:r>
            <a:r>
              <a:rPr lang="en-US" altLang="en-US" sz="2400" dirty="0" smtClean="0">
                <a:solidFill>
                  <a:srgbClr val="000000"/>
                </a:solidFill>
                <a:latin typeface="+mn-lt"/>
              </a:rPr>
              <a:t> </a:t>
            </a:r>
            <a:r>
              <a:rPr lang="en-US" altLang="en-US" sz="2400" dirty="0">
                <a:solidFill>
                  <a:srgbClr val="000000"/>
                </a:solidFill>
                <a:latin typeface="+mn-lt"/>
              </a:rPr>
              <a:t>is applied to a variable name (which is not a built-in array’s name) or other expression, the number of bytes used to store the specific type of the expression is returned.</a:t>
            </a:r>
          </a:p>
          <a:p>
            <a:pPr eaLnBrk="1" hangingPunct="1"/>
            <a:r>
              <a:rPr lang="en-US" altLang="en-US" sz="2400" dirty="0">
                <a:solidFill>
                  <a:srgbClr val="000000"/>
                </a:solidFill>
                <a:latin typeface="+mn-lt"/>
              </a:rPr>
              <a:t>The parentheses used with </a:t>
            </a:r>
            <a:r>
              <a:rPr lang="en-US" altLang="en-US" sz="2400" dirty="0" smtClean="0">
                <a:solidFill>
                  <a:srgbClr val="000000"/>
                </a:solidFill>
                <a:latin typeface="Consolas" panose="020B0609020204030204" pitchFamily="49" charset="0"/>
              </a:rPr>
              <a:t>size</a:t>
            </a:r>
            <a:r>
              <a:rPr lang="en-US" altLang="en-US" sz="100" dirty="0" smtClean="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of</a:t>
            </a:r>
            <a:r>
              <a:rPr lang="en-US" altLang="en-US" sz="2400" dirty="0" smtClean="0">
                <a:solidFill>
                  <a:srgbClr val="000000"/>
                </a:solidFill>
                <a:latin typeface="+mn-lt"/>
              </a:rPr>
              <a:t> </a:t>
            </a:r>
            <a:r>
              <a:rPr lang="en-US" altLang="en-US" sz="2400" dirty="0">
                <a:solidFill>
                  <a:srgbClr val="000000"/>
                </a:solidFill>
                <a:latin typeface="+mn-lt"/>
              </a:rPr>
              <a:t>are required </a:t>
            </a:r>
            <a:r>
              <a:rPr lang="en-US" altLang="en-US" sz="2400" b="1" dirty="0">
                <a:solidFill>
                  <a:srgbClr val="000000"/>
                </a:solidFill>
                <a:latin typeface="+mn-lt"/>
              </a:rPr>
              <a:t>only</a:t>
            </a:r>
            <a:r>
              <a:rPr lang="en-US" altLang="en-US" sz="2400" dirty="0">
                <a:solidFill>
                  <a:srgbClr val="000000"/>
                </a:solidFill>
                <a:latin typeface="+mn-lt"/>
              </a:rPr>
              <a:t> if a type name is supplied as its operand.</a:t>
            </a:r>
          </a:p>
        </p:txBody>
      </p:sp>
    </p:spTree>
    <p:extLst>
      <p:ext uri="{BB962C8B-B14F-4D97-AF65-F5344CB8AC3E}">
        <p14:creationId xmlns:p14="http://schemas.microsoft.com/office/powerpoint/2010/main" val="40765062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8.8 Pointer Expressions and Pointer Arithmetic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Pointers are valid operands in arithmetic expressions, assignment expressions and comparison expressions.</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C++ enables </a:t>
            </a:r>
            <a:r>
              <a:rPr lang="en-US" altLang="en-US" sz="2200" b="1" kern="1200" dirty="0">
                <a:solidFill>
                  <a:srgbClr val="000000"/>
                </a:solidFill>
                <a:latin typeface="Arial (Body)"/>
                <a:ea typeface="+mn-ea"/>
                <a:cs typeface="+mn-cs"/>
              </a:rPr>
              <a:t>pointer arithmetic</a:t>
            </a:r>
            <a:r>
              <a:rPr lang="en-US" altLang="en-US" sz="2200" kern="1200" dirty="0">
                <a:solidFill>
                  <a:srgbClr val="000000"/>
                </a:solidFill>
                <a:latin typeface="Arial (Body)"/>
                <a:ea typeface="+mn-ea"/>
                <a:cs typeface="+mn-cs"/>
              </a:rPr>
              <a:t>—a few arithmetic operations may be performed on pointers:</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increment (++)</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decremented (--)</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an integer may be added to a pointer (+ or +=)</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an integer may be subtracted from a pointer </a:t>
            </a:r>
            <a:r>
              <a:rPr lang="en-US" altLang="en-US" sz="2200" kern="1200" dirty="0" smtClean="0">
                <a:solidFill>
                  <a:srgbClr val="000000"/>
                </a:solidFill>
                <a:latin typeface="Arial (Body)"/>
                <a:ea typeface="+mn-ea"/>
                <a:cs typeface="+mn-cs"/>
              </a:rPr>
              <a:t>(− </a:t>
            </a:r>
            <a:r>
              <a:rPr lang="en-US" altLang="en-US" sz="2200" kern="1200" dirty="0">
                <a:solidFill>
                  <a:srgbClr val="000000"/>
                </a:solidFill>
                <a:latin typeface="Arial (Body)"/>
                <a:ea typeface="+mn-ea"/>
                <a:cs typeface="+mn-cs"/>
              </a:rPr>
              <a:t>or </a:t>
            </a:r>
            <a:r>
              <a:rPr lang="en-US" altLang="en-US" sz="2200" kern="1200" dirty="0" smtClean="0">
                <a:solidFill>
                  <a:srgbClr val="000000"/>
                </a:solidFill>
                <a:latin typeface="Arial (Body)"/>
              </a:rPr>
              <a:t>−</a:t>
            </a:r>
            <a:r>
              <a:rPr lang="en-US" altLang="en-US" sz="2200" kern="1200" dirty="0" smtClean="0">
                <a:solidFill>
                  <a:srgbClr val="000000"/>
                </a:solidFill>
                <a:latin typeface="Arial (Body)"/>
                <a:ea typeface="+mn-ea"/>
                <a:cs typeface="+mn-cs"/>
              </a:rPr>
              <a:t>=)</a:t>
            </a:r>
            <a:endParaRPr lang="en-US" altLang="en-US" sz="22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one pointer may be subtracted from another of the same type—this particular operation is appropriate only for two pointers that point to elements of the same built-in array</a:t>
            </a:r>
          </a:p>
        </p:txBody>
      </p:sp>
    </p:spTree>
    <p:extLst>
      <p:ext uri="{BB962C8B-B14F-4D97-AF65-F5344CB8AC3E}">
        <p14:creationId xmlns:p14="http://schemas.microsoft.com/office/powerpoint/2010/main" val="37333449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Portability Tip 8.3</a:t>
            </a:r>
          </a:p>
        </p:txBody>
      </p:sp>
      <p:sp>
        <p:nvSpPr>
          <p:cNvPr id="7" name="Text Placeholder 6"/>
          <p:cNvSpPr>
            <a:spLocks noGrp="1"/>
          </p:cNvSpPr>
          <p:nvPr>
            <p:ph type="body" idx="1"/>
          </p:nvPr>
        </p:nvSpPr>
        <p:spPr/>
        <p:txBody>
          <a:bodyPr/>
          <a:lstStyle/>
          <a:p>
            <a:pPr marL="0" indent="0">
              <a:buNone/>
            </a:pPr>
            <a:r>
              <a:rPr lang="en-US" sz="2400" dirty="0">
                <a:latin typeface="+mn-lt"/>
              </a:rPr>
              <a:t>Most computers today have four-byte or eight-byte integers. Because the results of </a:t>
            </a:r>
            <a:r>
              <a:rPr lang="en-US" sz="2400" dirty="0" smtClean="0">
                <a:latin typeface="+mn-lt"/>
              </a:rPr>
              <a:t>pointer arithmetic </a:t>
            </a:r>
            <a:r>
              <a:rPr lang="en-US" sz="2400" dirty="0">
                <a:latin typeface="+mn-lt"/>
              </a:rPr>
              <a:t>depend on the size of the memory objects a pointer points to, pointer </a:t>
            </a:r>
            <a:r>
              <a:rPr lang="en-US" sz="2400" dirty="0" smtClean="0">
                <a:latin typeface="+mn-lt"/>
              </a:rPr>
              <a:t>arithmetic is </a:t>
            </a:r>
            <a:r>
              <a:rPr lang="en-US" sz="2400" dirty="0">
                <a:latin typeface="+mn-lt"/>
              </a:rPr>
              <a:t>machine dependent.</a:t>
            </a:r>
          </a:p>
        </p:txBody>
      </p:sp>
    </p:spTree>
    <p:extLst>
      <p:ext uri="{BB962C8B-B14F-4D97-AF65-F5344CB8AC3E}">
        <p14:creationId xmlns:p14="http://schemas.microsoft.com/office/powerpoint/2010/main" val="314815122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8.8 Pointer Expressions and Pointer Arithmetic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481138"/>
            <a:ext cx="8229600" cy="315467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Assume that </a:t>
            </a:r>
            <a:r>
              <a:rPr lang="en-US" altLang="en-US" sz="2400" kern="1200" dirty="0">
                <a:solidFill>
                  <a:srgbClr val="000000"/>
                </a:solidFill>
                <a:latin typeface="Consolas" panose="020B0609020204030204" pitchFamily="49" charset="0"/>
                <a:ea typeface="+mn-ea"/>
                <a:cs typeface="+mn-cs"/>
              </a:rPr>
              <a:t>int v[5] </a:t>
            </a:r>
            <a:r>
              <a:rPr lang="en-US" altLang="en-US" sz="2400" kern="1200" dirty="0">
                <a:solidFill>
                  <a:srgbClr val="000000"/>
                </a:solidFill>
                <a:latin typeface="Arial (Body)"/>
                <a:ea typeface="+mn-ea"/>
                <a:cs typeface="+mn-cs"/>
              </a:rPr>
              <a:t>has been declared and that its first element is at memory location </a:t>
            </a:r>
            <a:r>
              <a:rPr lang="en-US" altLang="en-US" sz="2400" kern="1200" dirty="0" smtClean="0">
                <a:solidFill>
                  <a:srgbClr val="000000"/>
                </a:solidFill>
                <a:latin typeface="Consolas" panose="020B0609020204030204" pitchFamily="49" charset="0"/>
                <a:ea typeface="+mn-ea"/>
                <a:cs typeface="+mn-cs"/>
              </a:rPr>
              <a:t>3000</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Assume that pointer </a:t>
            </a:r>
            <a:r>
              <a:rPr lang="en-US" altLang="en-US" sz="2400" kern="1200" dirty="0">
                <a:solidFill>
                  <a:srgbClr val="000000"/>
                </a:solidFill>
                <a:latin typeface="Consolas" panose="020B0609020204030204" pitchFamily="49" charset="0"/>
                <a:ea typeface="+mn-ea"/>
                <a:cs typeface="+mn-cs"/>
              </a:rPr>
              <a:t>vPtr</a:t>
            </a:r>
            <a:r>
              <a:rPr lang="en-US" altLang="en-US" sz="2400" kern="1200" dirty="0">
                <a:solidFill>
                  <a:srgbClr val="000000"/>
                </a:solidFill>
                <a:latin typeface="Arial (Body)"/>
                <a:ea typeface="+mn-ea"/>
                <a:cs typeface="+mn-cs"/>
              </a:rPr>
              <a:t> has been initialized to point to </a:t>
            </a:r>
            <a:r>
              <a:rPr lang="en-US" altLang="en-US" sz="2400" kern="1200" dirty="0">
                <a:solidFill>
                  <a:srgbClr val="000000"/>
                </a:solidFill>
                <a:latin typeface="Consolas" panose="020B0609020204030204" pitchFamily="49" charset="0"/>
                <a:ea typeface="+mn-ea"/>
                <a:cs typeface="+mn-cs"/>
              </a:rPr>
              <a:t>v[0] </a:t>
            </a:r>
            <a:r>
              <a:rPr lang="en-US" altLang="en-US" sz="2400" kern="1200" dirty="0">
                <a:solidFill>
                  <a:srgbClr val="000000"/>
                </a:solidFill>
                <a:latin typeface="Arial (Body)"/>
                <a:ea typeface="+mn-ea"/>
                <a:cs typeface="+mn-cs"/>
              </a:rPr>
              <a:t>(i.e., the value of </a:t>
            </a:r>
            <a:r>
              <a:rPr lang="en-US" altLang="en-US" sz="2400" kern="1200" dirty="0">
                <a:solidFill>
                  <a:srgbClr val="000000"/>
                </a:solidFill>
                <a:latin typeface="Consolas" panose="020B0609020204030204" pitchFamily="49" charset="0"/>
                <a:ea typeface="+mn-ea"/>
                <a:cs typeface="+mn-cs"/>
              </a:rPr>
              <a:t>vPtr</a:t>
            </a:r>
            <a:r>
              <a:rPr lang="en-US" altLang="en-US" sz="2400" kern="1200" dirty="0">
                <a:solidFill>
                  <a:srgbClr val="000000"/>
                </a:solidFill>
                <a:latin typeface="Arial (Body)"/>
                <a:ea typeface="+mn-ea"/>
                <a:cs typeface="+mn-cs"/>
              </a:rPr>
              <a:t> is </a:t>
            </a:r>
            <a:r>
              <a:rPr lang="en-US" altLang="en-US" sz="2400" kern="1200" dirty="0" smtClean="0">
                <a:solidFill>
                  <a:srgbClr val="000000"/>
                </a:solidFill>
                <a:latin typeface="Arial (Body)"/>
                <a:ea typeface="+mn-ea"/>
                <a:cs typeface="+mn-cs"/>
              </a:rPr>
              <a:t>3000).</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Figure 8.15 diagrams this situation for a machine with four-byte integers. Variable </a:t>
            </a:r>
            <a:r>
              <a:rPr lang="en-US" altLang="en-US" sz="2400" kern="1200" dirty="0">
                <a:solidFill>
                  <a:srgbClr val="000000"/>
                </a:solidFill>
                <a:latin typeface="Consolas" panose="020B0609020204030204" pitchFamily="49" charset="0"/>
                <a:ea typeface="+mn-ea"/>
                <a:cs typeface="+mn-cs"/>
              </a:rPr>
              <a:t>vPtr</a:t>
            </a:r>
            <a:r>
              <a:rPr lang="en-US" altLang="en-US" sz="2400" kern="1200" dirty="0">
                <a:solidFill>
                  <a:srgbClr val="000000"/>
                </a:solidFill>
                <a:latin typeface="Arial (Body)"/>
                <a:ea typeface="+mn-ea"/>
                <a:cs typeface="+mn-cs"/>
              </a:rPr>
              <a:t> can be initialized to point to </a:t>
            </a:r>
            <a:r>
              <a:rPr lang="en-US" altLang="en-US" sz="2400" kern="1200" dirty="0">
                <a:solidFill>
                  <a:srgbClr val="000000"/>
                </a:solidFill>
                <a:latin typeface="Consolas" panose="020B0609020204030204" pitchFamily="49" charset="0"/>
                <a:ea typeface="+mn-ea"/>
                <a:cs typeface="+mn-cs"/>
              </a:rPr>
              <a:t>v</a:t>
            </a:r>
            <a:r>
              <a:rPr lang="en-US" altLang="en-US" sz="2400" kern="1200" dirty="0">
                <a:solidFill>
                  <a:srgbClr val="000000"/>
                </a:solidFill>
                <a:latin typeface="Arial (Body)"/>
                <a:ea typeface="+mn-ea"/>
                <a:cs typeface="+mn-cs"/>
              </a:rPr>
              <a:t> with either of the following statements</a:t>
            </a:r>
            <a:r>
              <a:rPr lang="en-US" altLang="en-US" sz="2400" kern="1200" dirty="0" smtClean="0">
                <a:solidFill>
                  <a:srgbClr val="000000"/>
                </a:solidFill>
                <a:latin typeface="Arial (Body)"/>
                <a:ea typeface="+mn-ea"/>
                <a:cs typeface="+mn-cs"/>
              </a:rPr>
              <a:t>:</a:t>
            </a:r>
          </a:p>
        </p:txBody>
      </p:sp>
      <p:pic>
        <p:nvPicPr>
          <p:cNvPr id="6" name="Picture 5" descr="I n t asterisk v P t r left brace v right brace semicolon. I n t asterisk v P t r left brace ampersand v left bracket 0 right bracket right brace semicolon."/>
          <p:cNvPicPr>
            <a:picLocks noChangeAspect="1"/>
          </p:cNvPicPr>
          <p:nvPr/>
        </p:nvPicPr>
        <p:blipFill>
          <a:blip r:embed="rId2"/>
          <a:stretch>
            <a:fillRect/>
          </a:stretch>
        </p:blipFill>
        <p:spPr>
          <a:xfrm>
            <a:off x="618220" y="4700873"/>
            <a:ext cx="2838605" cy="954412"/>
          </a:xfrm>
          <a:prstGeom prst="rect">
            <a:avLst/>
          </a:prstGeom>
        </p:spPr>
      </p:pic>
    </p:spTree>
    <p:extLst>
      <p:ext uri="{BB962C8B-B14F-4D97-AF65-F5344CB8AC3E}">
        <p14:creationId xmlns:p14="http://schemas.microsoft.com/office/powerpoint/2010/main" val="2484875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8.1</a:t>
            </a:r>
            <a:r>
              <a:rPr lang="en-US" dirty="0">
                <a:solidFill>
                  <a:schemeClr val="tx2"/>
                </a:solidFill>
                <a:latin typeface="Times New Roman" panose="02020603050405020304" pitchFamily="18" charset="0"/>
                <a:cs typeface="Times New Roman" panose="02020603050405020304" pitchFamily="18" charset="0"/>
              </a:rPr>
              <a:t> Introduction</a:t>
            </a:r>
          </a:p>
        </p:txBody>
      </p:sp>
      <p:sp>
        <p:nvSpPr>
          <p:cNvPr id="3" name="Text Placeholder 2"/>
          <p:cNvSpPr>
            <a:spLocks noGrp="1"/>
          </p:cNvSpPr>
          <p:nvPr>
            <p:ph type="body" idx="1"/>
          </p:nvPr>
        </p:nvSpPr>
        <p:spPr>
          <a:xfrm>
            <a:off x="457200" y="1600200"/>
            <a:ext cx="8229600" cy="4729163"/>
          </a:xfrm>
        </p:spPr>
        <p:txBody>
          <a:bodyPr/>
          <a:lstStyle/>
          <a:p>
            <a:pPr eaLnBrk="1" hangingPunct="1"/>
            <a:r>
              <a:rPr lang="en-US" altLang="en-US" sz="2200" dirty="0">
                <a:solidFill>
                  <a:srgbClr val="000000"/>
                </a:solidFill>
                <a:latin typeface="+mn-lt"/>
              </a:rPr>
              <a:t>Pointers are one of the most powerful, yet challenging to use, C++ capabilities</a:t>
            </a:r>
            <a:r>
              <a:rPr lang="en-US" altLang="en-US" sz="2200" dirty="0" smtClean="0">
                <a:solidFill>
                  <a:srgbClr val="000000"/>
                </a:solidFill>
                <a:latin typeface="+mn-lt"/>
              </a:rPr>
              <a:t>.</a:t>
            </a:r>
            <a:endParaRPr lang="en-US" altLang="en-US" sz="2200" dirty="0">
              <a:solidFill>
                <a:srgbClr val="000000"/>
              </a:solidFill>
              <a:latin typeface="+mn-lt"/>
            </a:endParaRPr>
          </a:p>
          <a:p>
            <a:pPr eaLnBrk="1" hangingPunct="1"/>
            <a:r>
              <a:rPr lang="en-US" altLang="en-US" sz="2200" dirty="0">
                <a:solidFill>
                  <a:srgbClr val="000000"/>
                </a:solidFill>
                <a:latin typeface="+mn-lt"/>
              </a:rPr>
              <a:t>We’ll discuss when it’s appropriate to use pointers, and show how to use them </a:t>
            </a:r>
            <a:r>
              <a:rPr lang="en-US" altLang="en-US" sz="2200" b="1" dirty="0">
                <a:solidFill>
                  <a:srgbClr val="000000"/>
                </a:solidFill>
                <a:latin typeface="+mn-lt"/>
              </a:rPr>
              <a:t>correctly </a:t>
            </a:r>
            <a:r>
              <a:rPr lang="en-US" altLang="en-US" sz="2200" dirty="0">
                <a:solidFill>
                  <a:srgbClr val="000000"/>
                </a:solidFill>
                <a:latin typeface="+mn-lt"/>
              </a:rPr>
              <a:t>and </a:t>
            </a:r>
            <a:r>
              <a:rPr lang="en-US" altLang="en-US" sz="2200" b="1" dirty="0">
                <a:solidFill>
                  <a:srgbClr val="000000"/>
                </a:solidFill>
                <a:latin typeface="+mn-lt"/>
              </a:rPr>
              <a:t>responsibly</a:t>
            </a:r>
            <a:r>
              <a:rPr lang="en-US" altLang="en-US" sz="2200" dirty="0" smtClean="0">
                <a:solidFill>
                  <a:srgbClr val="000000"/>
                </a:solidFill>
                <a:latin typeface="+mn-lt"/>
              </a:rPr>
              <a:t>.</a:t>
            </a:r>
            <a:endParaRPr lang="en-US" altLang="en-US" sz="2200" dirty="0">
              <a:solidFill>
                <a:srgbClr val="000000"/>
              </a:solidFill>
              <a:latin typeface="+mn-lt"/>
            </a:endParaRPr>
          </a:p>
          <a:p>
            <a:pPr eaLnBrk="1" hangingPunct="1"/>
            <a:r>
              <a:rPr lang="en-US" altLang="en-US" sz="2200" dirty="0">
                <a:solidFill>
                  <a:srgbClr val="000000"/>
                </a:solidFill>
                <a:latin typeface="+mn-lt"/>
              </a:rPr>
              <a:t>Pointers also enable pass-by-reference and can be used to create and manipulate pointer-based dynamic data structures.</a:t>
            </a:r>
          </a:p>
          <a:p>
            <a:pPr eaLnBrk="1" hangingPunct="1"/>
            <a:r>
              <a:rPr lang="en-US" altLang="en-US" sz="2200" dirty="0">
                <a:solidFill>
                  <a:srgbClr val="000000"/>
                </a:solidFill>
                <a:latin typeface="+mn-lt"/>
              </a:rPr>
              <a:t>We also show the intimate relationship among </a:t>
            </a:r>
            <a:r>
              <a:rPr lang="en-US" altLang="en-US" sz="2200" b="1" dirty="0">
                <a:solidFill>
                  <a:srgbClr val="000000"/>
                </a:solidFill>
                <a:latin typeface="+mn-lt"/>
              </a:rPr>
              <a:t>built-in arrays </a:t>
            </a:r>
            <a:r>
              <a:rPr lang="en-US" altLang="en-US" sz="2200" dirty="0">
                <a:solidFill>
                  <a:srgbClr val="000000"/>
                </a:solidFill>
                <a:latin typeface="+mn-lt"/>
              </a:rPr>
              <a:t>and pointers</a:t>
            </a:r>
            <a:r>
              <a:rPr lang="en-US" altLang="en-US" sz="2200" dirty="0" smtClean="0">
                <a:solidFill>
                  <a:srgbClr val="000000"/>
                </a:solidFill>
                <a:latin typeface="+mn-lt"/>
              </a:rPr>
              <a:t>.</a:t>
            </a:r>
            <a:endParaRPr lang="en-US" altLang="en-US" sz="2200" dirty="0">
              <a:solidFill>
                <a:srgbClr val="000000"/>
              </a:solidFill>
              <a:latin typeface="+mn-lt"/>
            </a:endParaRPr>
          </a:p>
          <a:p>
            <a:pPr eaLnBrk="1" hangingPunct="1"/>
            <a:r>
              <a:rPr lang="en-US" altLang="en-US" sz="2200" b="1" dirty="0">
                <a:solidFill>
                  <a:srgbClr val="000000"/>
                </a:solidFill>
                <a:latin typeface="+mn-lt"/>
              </a:rPr>
              <a:t>In new software development projects, you should favor </a:t>
            </a:r>
            <a:r>
              <a:rPr lang="en-US" altLang="en-US" sz="2200" dirty="0">
                <a:solidFill>
                  <a:srgbClr val="000000"/>
                </a:solidFill>
                <a:latin typeface="Consolas" panose="020B0609020204030204" pitchFamily="49" charset="0"/>
              </a:rPr>
              <a:t>array</a:t>
            </a:r>
            <a:r>
              <a:rPr lang="en-US" altLang="en-US" sz="2200" dirty="0">
                <a:solidFill>
                  <a:srgbClr val="000000"/>
                </a:solidFill>
                <a:latin typeface="+mn-lt"/>
              </a:rPr>
              <a:t> </a:t>
            </a:r>
            <a:r>
              <a:rPr lang="en-US" altLang="en-US" sz="2200" b="1" dirty="0">
                <a:solidFill>
                  <a:srgbClr val="000000"/>
                </a:solidFill>
                <a:latin typeface="+mn-lt"/>
              </a:rPr>
              <a:t>and </a:t>
            </a:r>
            <a:r>
              <a:rPr lang="en-US" altLang="en-US" sz="2200" dirty="0">
                <a:solidFill>
                  <a:srgbClr val="000000"/>
                </a:solidFill>
                <a:latin typeface="Consolas" panose="020B0609020204030204" pitchFamily="49" charset="0"/>
              </a:rPr>
              <a:t>vector</a:t>
            </a:r>
            <a:r>
              <a:rPr lang="en-US" altLang="en-US" sz="2200" b="1" dirty="0">
                <a:solidFill>
                  <a:srgbClr val="000000"/>
                </a:solidFill>
                <a:latin typeface="+mn-lt"/>
              </a:rPr>
              <a:t> objects to built-in arrays.</a:t>
            </a:r>
          </a:p>
        </p:txBody>
      </p:sp>
    </p:spTree>
    <p:extLst>
      <p:ext uri="{BB962C8B-B14F-4D97-AF65-F5344CB8AC3E}">
        <p14:creationId xmlns:p14="http://schemas.microsoft.com/office/powerpoint/2010/main" val="42080922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smtClean="0"/>
              <a:t>Figure </a:t>
            </a:r>
            <a:r>
              <a:rPr lang="en-US" dirty="0"/>
              <a:t>8.15 Built-In Array </a:t>
            </a:r>
            <a:r>
              <a:rPr lang="en-US" dirty="0">
                <a:latin typeface="Consolas" panose="020B0609020204030204" pitchFamily="49" charset="0"/>
              </a:rPr>
              <a:t>v</a:t>
            </a:r>
            <a:r>
              <a:rPr lang="en-US" dirty="0"/>
              <a:t> and a Pointer Variable </a:t>
            </a:r>
            <a:r>
              <a:rPr lang="en-US" dirty="0">
                <a:latin typeface="Consolas" panose="020B0609020204030204" pitchFamily="49" charset="0"/>
              </a:rPr>
              <a:t>Int* vPtr </a:t>
            </a:r>
            <a:r>
              <a:rPr lang="en-US" dirty="0"/>
              <a:t>That Points to </a:t>
            </a:r>
            <a:r>
              <a:rPr lang="en-US" dirty="0" smtClean="0">
                <a:latin typeface="Consolas" panose="020B0609020204030204" pitchFamily="49" charset="0"/>
              </a:rPr>
              <a:t>v</a:t>
            </a:r>
            <a:endParaRPr lang="en-US" dirty="0">
              <a:latin typeface="Consolas" panose="020B0609020204030204" pitchFamily="49" charset="0"/>
            </a:endParaRPr>
          </a:p>
        </p:txBody>
      </p:sp>
      <p:pic>
        <p:nvPicPr>
          <p:cNvPr id="4" name="Picture 3" descr="A five array memory location with value read as follows. 3000, v left bracket 0 right bracket, 3004, v left bracket 1 right bracket, 3008, v left bracket 2 right bracket, 3012, v left bracket 3 right bracket, and 3016 v left bracket 4 right bracket. Pointer variable v P t r points the first memory location of array. "/>
          <p:cNvPicPr>
            <a:picLocks noGrp="1" noChangeAspect="1"/>
          </p:cNvPicPr>
          <p:nvPr isPhoto="1"/>
        </p:nvPicPr>
        <p:blipFill rotWithShape="1">
          <a:blip r:embed="rId2">
            <a:lum/>
            <a:extLst>
              <a:ext uri="{28A0092B-C50C-407E-A947-70E740481C1C}">
                <a14:useLocalDpi xmlns:a14="http://schemas.microsoft.com/office/drawing/2010/main" val="0"/>
              </a:ext>
            </a:extLst>
          </a:blip>
          <a:srcRect l="3806" t="8143" r="2391" b="17868"/>
          <a:stretch/>
        </p:blipFill>
        <p:spPr>
          <a:xfrm>
            <a:off x="531852" y="1868557"/>
            <a:ext cx="8080295" cy="2739478"/>
          </a:xfrm>
          <a:prstGeom prst="rect">
            <a:avLst/>
          </a:prstGeom>
          <a:noFill/>
          <a:ln>
            <a:noFill/>
          </a:ln>
        </p:spPr>
      </p:pic>
    </p:spTree>
    <p:extLst>
      <p:ext uri="{BB962C8B-B14F-4D97-AF65-F5344CB8AC3E}">
        <p14:creationId xmlns:p14="http://schemas.microsoft.com/office/powerpoint/2010/main" val="16335850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8.8.1 Adding Integers to and Subtracting Integers from Pointers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0878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In conventional arithmetic, the addition </a:t>
            </a:r>
            <a:r>
              <a:rPr lang="en-US" sz="2400" kern="1200" dirty="0">
                <a:solidFill>
                  <a:srgbClr val="000000"/>
                </a:solidFill>
                <a:latin typeface="Consolas" panose="020B0609020204030204" pitchFamily="49" charset="0"/>
                <a:ea typeface="+mn-ea"/>
                <a:cs typeface="+mn-cs"/>
              </a:rPr>
              <a:t>3000 + 2 </a:t>
            </a:r>
            <a:r>
              <a:rPr lang="en-US" sz="2400" kern="1200" dirty="0">
                <a:solidFill>
                  <a:srgbClr val="000000"/>
                </a:solidFill>
                <a:latin typeface="Arial (Body)"/>
                <a:ea typeface="+mn-ea"/>
                <a:cs typeface="+mn-cs"/>
              </a:rPr>
              <a:t>yields the value </a:t>
            </a:r>
            <a:r>
              <a:rPr lang="en-US" sz="2400" kern="1200" dirty="0">
                <a:solidFill>
                  <a:srgbClr val="000000"/>
                </a:solidFill>
                <a:latin typeface="Consolas" panose="020B0609020204030204" pitchFamily="49" charset="0"/>
                <a:ea typeface="+mn-ea"/>
                <a:cs typeface="+mn-cs"/>
              </a:rPr>
              <a:t>3002</a:t>
            </a:r>
            <a:r>
              <a:rPr lang="en-US" sz="2400" kern="1200" dirty="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This is normally not the case with pointer arithmetic.</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When an integer is added to, or subtracted from, a pointer, the pointer is not simply incremented or decremented by that integer, but by that integer </a:t>
            </a:r>
            <a:r>
              <a:rPr lang="en-US" sz="2400" b="1" kern="1200" dirty="0">
                <a:solidFill>
                  <a:srgbClr val="000000"/>
                </a:solidFill>
                <a:latin typeface="Arial (Body)"/>
                <a:ea typeface="+mn-ea"/>
                <a:cs typeface="+mn-cs"/>
              </a:rPr>
              <a:t>times the size of the memory object to which the pointer refers</a:t>
            </a:r>
            <a:r>
              <a:rPr lang="en-US" sz="2400" kern="1200" dirty="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defRPr/>
            </a:pPr>
            <a:r>
              <a:rPr lang="en-US" sz="2400" kern="1200" dirty="0">
                <a:solidFill>
                  <a:srgbClr val="000000"/>
                </a:solidFill>
                <a:latin typeface="Arial (Body)"/>
                <a:ea typeface="+mn-ea"/>
                <a:cs typeface="+mn-cs"/>
              </a:rPr>
              <a:t>The number of bytes depends on the memory object’s data type.</a:t>
            </a:r>
          </a:p>
        </p:txBody>
      </p:sp>
    </p:spTree>
    <p:extLst>
      <p:ext uri="{BB962C8B-B14F-4D97-AF65-F5344CB8AC3E}">
        <p14:creationId xmlns:p14="http://schemas.microsoft.com/office/powerpoint/2010/main" val="4677034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sz="3200" kern="1200" dirty="0" smtClean="0">
                <a:latin typeface="Times New Roman" panose="02020603050405020304" pitchFamily="18" charset="0"/>
                <a:ea typeface="+mj-ea"/>
                <a:cs typeface="+mj-cs"/>
              </a:rPr>
              <a:t>8.8.1 Adding Integers to and Subtracting Integers from Pointers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2"/>
          </p:nvPr>
        </p:nvSpPr>
        <p:spPr>
          <a:xfrm>
            <a:off x="457200" y="1715654"/>
            <a:ext cx="342900" cy="385762"/>
          </a:xfrm>
        </p:spPr>
        <p:txBody>
          <a:bodyPr anchor="ctr"/>
          <a:lstStyle/>
          <a:p>
            <a:pPr marL="0" indent="0">
              <a:buNone/>
            </a:pPr>
            <a:r>
              <a:rPr lang="en-US" sz="2400" dirty="0" smtClean="0">
                <a:solidFill>
                  <a:schemeClr val="tx2"/>
                </a:solidFill>
                <a:latin typeface="+mn-lt"/>
              </a:rPr>
              <a:t>•</a:t>
            </a:r>
            <a:endParaRPr lang="en-US" sz="2400" dirty="0">
              <a:solidFill>
                <a:schemeClr val="tx2"/>
              </a:solidFill>
              <a:latin typeface="+mn-lt"/>
            </a:endParaRPr>
          </a:p>
        </p:txBody>
      </p:sp>
      <p:pic>
        <p:nvPicPr>
          <p:cNvPr id="8" name="Picture 7" descr="v P t r  plus equals 2 semicolon."/>
          <p:cNvPicPr>
            <a:picLocks noChangeAspect="1"/>
          </p:cNvPicPr>
          <p:nvPr/>
        </p:nvPicPr>
        <p:blipFill rotWithShape="1">
          <a:blip r:embed="rId2"/>
          <a:srcRect l="13639" t="14047" r="7244" b="26544"/>
          <a:stretch/>
        </p:blipFill>
        <p:spPr>
          <a:xfrm>
            <a:off x="805076" y="1649896"/>
            <a:ext cx="1967948" cy="427382"/>
          </a:xfrm>
          <a:prstGeom prst="rect">
            <a:avLst/>
          </a:prstGeom>
        </p:spPr>
      </p:pic>
      <p:sp>
        <p:nvSpPr>
          <p:cNvPr id="3" name="Text Placeholder 2"/>
          <p:cNvSpPr>
            <a:spLocks noGrp="1"/>
          </p:cNvSpPr>
          <p:nvPr>
            <p:ph type="body" idx="1"/>
          </p:nvPr>
        </p:nvSpPr>
        <p:spPr>
          <a:xfrm>
            <a:off x="457200" y="2101416"/>
            <a:ext cx="8229600" cy="3524011"/>
          </a:xfrm>
        </p:spPr>
        <p:txBody>
          <a:bodyPr wrap="square" lIns="91425" tIns="91425" rIns="91425" bIns="91425" anchor="t">
            <a:spAutoFit/>
          </a:bodyPr>
          <a:lstStyle/>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mn-ea"/>
                <a:cs typeface="Times New Roman" panose="02020603050405020304" pitchFamily="18" charset="0"/>
              </a:rPr>
              <a:t>would </a:t>
            </a:r>
            <a:r>
              <a:rPr lang="en-US" altLang="en-US" sz="2400" kern="1200" dirty="0">
                <a:solidFill>
                  <a:srgbClr val="000000"/>
                </a:solidFill>
                <a:latin typeface="Arial (Body)"/>
                <a:ea typeface="+mn-ea"/>
                <a:cs typeface="Times New Roman" panose="02020603050405020304" pitchFamily="18" charset="0"/>
              </a:rPr>
              <a:t>produce </a:t>
            </a:r>
            <a:r>
              <a:rPr lang="en-US" altLang="en-US" sz="2400" kern="1200" dirty="0">
                <a:solidFill>
                  <a:srgbClr val="000000"/>
                </a:solidFill>
                <a:latin typeface="Consolas" panose="020B0609020204030204" pitchFamily="49" charset="0"/>
                <a:ea typeface="+mn-ea"/>
                <a:cs typeface="Times New Roman" panose="02020603050405020304" pitchFamily="18" charset="0"/>
              </a:rPr>
              <a:t>3008</a:t>
            </a:r>
            <a:r>
              <a:rPr lang="en-US" altLang="en-US" sz="2400" kern="1200" dirty="0">
                <a:solidFill>
                  <a:srgbClr val="000000"/>
                </a:solidFill>
                <a:latin typeface="Arial (Body)"/>
                <a:ea typeface="+mn-ea"/>
                <a:cs typeface="Times New Roman" panose="02020603050405020304" pitchFamily="18" charset="0"/>
              </a:rPr>
              <a:t> (from the </a:t>
            </a:r>
            <a:r>
              <a:rPr lang="en-US" altLang="en-US" sz="2400" kern="1200" dirty="0" smtClean="0">
                <a:solidFill>
                  <a:srgbClr val="000000"/>
                </a:solidFill>
                <a:latin typeface="Arial (Body)"/>
                <a:ea typeface="+mn-ea"/>
                <a:cs typeface="Times New Roman" panose="02020603050405020304" pitchFamily="18" charset="0"/>
              </a:rPr>
              <a:t>calculation </a:t>
            </a:r>
            <a:r>
              <a:rPr lang="en-US" altLang="en-US" sz="2400" kern="1200" dirty="0">
                <a:solidFill>
                  <a:srgbClr val="000000"/>
                </a:solidFill>
                <a:latin typeface="Consolas" panose="020B0609020204030204" pitchFamily="49" charset="0"/>
                <a:cs typeface="Times New Roman" panose="02020603050405020304" pitchFamily="18" charset="0"/>
              </a:rPr>
              <a:t>3000 + 2 * 4</a:t>
            </a:r>
            <a:r>
              <a:rPr lang="en-US" altLang="en-US" sz="2400" kern="1200" dirty="0" smtClean="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assuming that an int is stored in four bytes of </a:t>
            </a:r>
            <a:r>
              <a:rPr lang="en-US" altLang="en-US" sz="2400" kern="1200" dirty="0" smtClean="0">
                <a:solidFill>
                  <a:srgbClr val="000000"/>
                </a:solidFill>
                <a:latin typeface="Arial (Body)"/>
                <a:ea typeface="+mn-ea"/>
                <a:cs typeface="Times New Roman" panose="02020603050405020304" pitchFamily="18" charset="0"/>
              </a:rPr>
              <a:t>memory.</a:t>
            </a:r>
            <a:endParaRPr lang="en-US" altLang="en-US" sz="2400" kern="1200" dirty="0">
              <a:solidFill>
                <a:srgbClr val="000000"/>
              </a:solidFill>
              <a:latin typeface="Arial (Body)"/>
              <a:ea typeface="+mn-ea"/>
              <a:cs typeface="Times New Roman" panose="02020603050405020304" pitchFamily="18" charset="0"/>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Times New Roman" panose="02020603050405020304" pitchFamily="18" charset="0"/>
              </a:rPr>
              <a:t>In the built-in array </a:t>
            </a:r>
            <a:r>
              <a:rPr lang="en-US" altLang="en-US" sz="2400" kern="1200" dirty="0">
                <a:solidFill>
                  <a:srgbClr val="000000"/>
                </a:solidFill>
                <a:latin typeface="Consolas" panose="020B0609020204030204" pitchFamily="49" charset="0"/>
                <a:ea typeface="+mn-ea"/>
                <a:cs typeface="Times New Roman" panose="02020603050405020304" pitchFamily="18" charset="0"/>
              </a:rPr>
              <a:t>v, vPtr </a:t>
            </a:r>
            <a:r>
              <a:rPr lang="en-US" altLang="en-US" sz="2400" kern="1200" dirty="0">
                <a:solidFill>
                  <a:srgbClr val="000000"/>
                </a:solidFill>
                <a:latin typeface="Arial (Body)"/>
                <a:ea typeface="+mn-ea"/>
                <a:cs typeface="Times New Roman" panose="02020603050405020304" pitchFamily="18" charset="0"/>
              </a:rPr>
              <a:t>would now point to </a:t>
            </a:r>
            <a:r>
              <a:rPr lang="en-US" altLang="en-US" sz="2400" kern="1200" dirty="0">
                <a:solidFill>
                  <a:srgbClr val="000000"/>
                </a:solidFill>
                <a:latin typeface="Consolas" panose="020B0609020204030204" pitchFamily="49" charset="0"/>
                <a:ea typeface="+mn-ea"/>
                <a:cs typeface="Times New Roman" panose="02020603050405020304" pitchFamily="18" charset="0"/>
              </a:rPr>
              <a:t>v[2] </a:t>
            </a:r>
            <a:r>
              <a:rPr lang="en-US" altLang="en-US" sz="2400" kern="1200" dirty="0" smtClean="0">
                <a:solidFill>
                  <a:srgbClr val="000000"/>
                </a:solidFill>
                <a:latin typeface="Arial (Body)"/>
                <a:ea typeface="+mn-ea"/>
                <a:cs typeface="Times New Roman" panose="02020603050405020304" pitchFamily="18" charset="0"/>
              </a:rPr>
              <a:t>(Figure 8.16).</a:t>
            </a:r>
            <a:endParaRPr lang="en-US" altLang="en-US" sz="2400" kern="1200" dirty="0">
              <a:solidFill>
                <a:srgbClr val="000000"/>
              </a:solidFill>
              <a:latin typeface="Arial (Body)"/>
              <a:ea typeface="+mn-ea"/>
              <a:cs typeface="Times New Roman" panose="02020603050405020304" pitchFamily="18" charset="0"/>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Times New Roman" panose="02020603050405020304" pitchFamily="18" charset="0"/>
              </a:rPr>
              <a:t>If an integer is stored in eight bytes of memory, then the preceding calculation would result in memory location </a:t>
            </a:r>
            <a:r>
              <a:rPr lang="en-US" altLang="en-US" sz="2400" kern="1200" dirty="0">
                <a:solidFill>
                  <a:srgbClr val="000000"/>
                </a:solidFill>
                <a:latin typeface="Consolas" panose="020B0609020204030204" pitchFamily="49" charset="0"/>
                <a:ea typeface="+mn-ea"/>
                <a:cs typeface="Times New Roman" panose="02020603050405020304" pitchFamily="18" charset="0"/>
              </a:rPr>
              <a:t>3016 (3000 + 2 * </a:t>
            </a:r>
            <a:r>
              <a:rPr lang="en-US" altLang="en-US" sz="2400" kern="1200" dirty="0" smtClean="0">
                <a:solidFill>
                  <a:srgbClr val="000000"/>
                </a:solidFill>
                <a:latin typeface="Consolas" panose="020B0609020204030204" pitchFamily="49" charset="0"/>
                <a:ea typeface="+mn-ea"/>
                <a:cs typeface="Times New Roman" panose="02020603050405020304" pitchFamily="18" charset="0"/>
              </a:rPr>
              <a:t>8).</a:t>
            </a:r>
            <a:endParaRPr lang="en-US" altLang="en-US" sz="2400" kern="1200" dirty="0">
              <a:solidFill>
                <a:srgbClr val="000000"/>
              </a:solidFill>
              <a:latin typeface="Consolas" panose="020B0609020204030204" pitchFamily="49" charset="0"/>
              <a:ea typeface="+mn-ea"/>
              <a:cs typeface="Times New Roman" panose="02020603050405020304" pitchFamily="18" charset="0"/>
            </a:endParaRPr>
          </a:p>
        </p:txBody>
      </p:sp>
    </p:spTree>
    <p:extLst>
      <p:ext uri="{BB962C8B-B14F-4D97-AF65-F5344CB8AC3E}">
        <p14:creationId xmlns:p14="http://schemas.microsoft.com/office/powerpoint/2010/main" val="7951955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8478"/>
            <a:ext cx="8229600" cy="1066799"/>
          </a:xfrm>
        </p:spPr>
        <p:txBody>
          <a:bodyPr anchor="b"/>
          <a:lstStyle/>
          <a:p>
            <a:r>
              <a:rPr lang="en-US" dirty="0" smtClean="0"/>
              <a:t>Figure </a:t>
            </a:r>
            <a:r>
              <a:rPr lang="en-US" dirty="0"/>
              <a:t>8.16 Pointer </a:t>
            </a:r>
            <a:r>
              <a:rPr lang="en-US" dirty="0">
                <a:latin typeface="Consolas" panose="020B0609020204030204" pitchFamily="49" charset="0"/>
              </a:rPr>
              <a:t>vPtr</a:t>
            </a:r>
            <a:r>
              <a:rPr lang="en-US" dirty="0"/>
              <a:t> After Pointer Arithmetic</a:t>
            </a:r>
          </a:p>
        </p:txBody>
      </p:sp>
      <p:pic>
        <p:nvPicPr>
          <p:cNvPr id="4" name="Picture 3" descr="A five array memory location with value read as follows. 3000, v left bracket 0 right bracket, 3004, v left bracket 1 right bracket, 3008, v left bracket 2 right bracket, 3012, v left bracket 3 right bracket, and 3016 v left bracket 4 right bracket. Pointer variable v P t r points the third memory location of array."/>
          <p:cNvPicPr>
            <a:picLocks noGrp="1" noChangeAspect="1"/>
          </p:cNvPicPr>
          <p:nvPr isPhoto="1"/>
        </p:nvPicPr>
        <p:blipFill rotWithShape="1">
          <a:blip r:embed="rId2">
            <a:lum/>
            <a:extLst>
              <a:ext uri="{28A0092B-C50C-407E-A947-70E740481C1C}">
                <a14:useLocalDpi xmlns:a14="http://schemas.microsoft.com/office/drawing/2010/main" val="0"/>
              </a:ext>
            </a:extLst>
          </a:blip>
          <a:srcRect l="10834" t="8247" r="9999" b="17710"/>
          <a:stretch/>
        </p:blipFill>
        <p:spPr>
          <a:xfrm>
            <a:off x="767870" y="1796073"/>
            <a:ext cx="7608261" cy="3123391"/>
          </a:xfrm>
          <a:prstGeom prst="rect">
            <a:avLst/>
          </a:prstGeom>
          <a:noFill/>
          <a:ln>
            <a:noFill/>
          </a:ln>
        </p:spPr>
      </p:pic>
    </p:spTree>
    <p:extLst>
      <p:ext uri="{BB962C8B-B14F-4D97-AF65-F5344CB8AC3E}">
        <p14:creationId xmlns:p14="http://schemas.microsoft.com/office/powerpoint/2010/main" val="25388450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Error-Prevention Tip 8.5</a:t>
            </a:r>
          </a:p>
        </p:txBody>
      </p:sp>
      <p:sp>
        <p:nvSpPr>
          <p:cNvPr id="5" name="Text Placeholder 4"/>
          <p:cNvSpPr>
            <a:spLocks noGrp="1"/>
          </p:cNvSpPr>
          <p:nvPr>
            <p:ph type="body" idx="1"/>
          </p:nvPr>
        </p:nvSpPr>
        <p:spPr/>
        <p:txBody>
          <a:bodyPr/>
          <a:lstStyle/>
          <a:p>
            <a:pPr marL="0" indent="0">
              <a:buNone/>
            </a:pPr>
            <a:r>
              <a:rPr lang="en-US" sz="2400" dirty="0">
                <a:latin typeface="+mn-lt"/>
              </a:rPr>
              <a:t>There’s no bounds checking on pointer arithmetic. You must ensure that every </a:t>
            </a:r>
            <a:r>
              <a:rPr lang="en-US" sz="2400" dirty="0" smtClean="0">
                <a:latin typeface="+mn-lt"/>
              </a:rPr>
              <a:t>pointer arithmetic </a:t>
            </a:r>
            <a:r>
              <a:rPr lang="en-US" sz="2400" dirty="0">
                <a:latin typeface="+mn-lt"/>
              </a:rPr>
              <a:t>operation that adds an integer to or subtracts an integer from a pointer </a:t>
            </a:r>
            <a:r>
              <a:rPr lang="en-US" sz="2400" dirty="0" smtClean="0">
                <a:latin typeface="+mn-lt"/>
              </a:rPr>
              <a:t>results in </a:t>
            </a:r>
            <a:r>
              <a:rPr lang="en-US" sz="2400" dirty="0">
                <a:latin typeface="+mn-lt"/>
              </a:rPr>
              <a:t>a pointer that references an element within the built-in array’s bounds.</a:t>
            </a:r>
          </a:p>
        </p:txBody>
      </p:sp>
    </p:spTree>
    <p:extLst>
      <p:ext uri="{BB962C8B-B14F-4D97-AF65-F5344CB8AC3E}">
        <p14:creationId xmlns:p14="http://schemas.microsoft.com/office/powerpoint/2010/main" val="309816080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8.8.3 Subtracting Pointers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595313"/>
            <a:ext cx="8229600" cy="1854323"/>
          </a:xfrm>
        </p:spPr>
        <p:txBody>
          <a:bodyPr wrap="square" lIns="91425" tIns="91425" rIns="91425" bIns="91425" anchor="t">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Pointer variables </a:t>
            </a:r>
            <a:r>
              <a:rPr lang="en-US" sz="2400" kern="1200" dirty="0" smtClean="0">
                <a:solidFill>
                  <a:srgbClr val="000000"/>
                </a:solidFill>
                <a:latin typeface="Arial (Body)"/>
                <a:ea typeface="+mn-ea"/>
                <a:cs typeface="+mn-cs"/>
              </a:rPr>
              <a:t>pointing </a:t>
            </a:r>
            <a:r>
              <a:rPr lang="en-US" sz="2400" kern="1200" dirty="0">
                <a:solidFill>
                  <a:srgbClr val="000000"/>
                </a:solidFill>
                <a:latin typeface="Arial (Body)"/>
                <a:ea typeface="+mn-ea"/>
                <a:cs typeface="+mn-cs"/>
              </a:rPr>
              <a:t>to the </a:t>
            </a:r>
            <a:r>
              <a:rPr lang="en-US" sz="2400" b="1" kern="1200" dirty="0">
                <a:solidFill>
                  <a:srgbClr val="000000"/>
                </a:solidFill>
                <a:latin typeface="Arial (Body)"/>
                <a:ea typeface="+mn-ea"/>
                <a:cs typeface="+mn-cs"/>
              </a:rPr>
              <a:t>same</a:t>
            </a:r>
            <a:r>
              <a:rPr lang="en-US" sz="2400" kern="1200" dirty="0">
                <a:solidFill>
                  <a:srgbClr val="000000"/>
                </a:solidFill>
                <a:latin typeface="Arial (Body)"/>
                <a:ea typeface="+mn-ea"/>
                <a:cs typeface="+mn-cs"/>
              </a:rPr>
              <a:t> built-in array may be subtracted from one another.</a:t>
            </a: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For example, if </a:t>
            </a:r>
            <a:r>
              <a:rPr lang="en-US" sz="2400" kern="1200" dirty="0">
                <a:solidFill>
                  <a:srgbClr val="000000"/>
                </a:solidFill>
                <a:latin typeface="Consolas" panose="020B0609020204030204" pitchFamily="49" charset="0"/>
                <a:ea typeface="+mn-ea"/>
                <a:cs typeface="+mn-cs"/>
              </a:rPr>
              <a:t>vPtr</a:t>
            </a:r>
            <a:r>
              <a:rPr lang="en-US" sz="2400" kern="1200" dirty="0">
                <a:solidFill>
                  <a:srgbClr val="000000"/>
                </a:solidFill>
                <a:latin typeface="Arial (Body)"/>
                <a:ea typeface="+mn-ea"/>
                <a:cs typeface="+mn-cs"/>
              </a:rPr>
              <a:t> contains the address </a:t>
            </a:r>
            <a:r>
              <a:rPr lang="en-US" sz="2400" kern="1200" dirty="0">
                <a:solidFill>
                  <a:srgbClr val="000000"/>
                </a:solidFill>
                <a:latin typeface="Consolas" panose="020B0609020204030204" pitchFamily="49" charset="0"/>
                <a:ea typeface="+mn-ea"/>
                <a:cs typeface="+mn-cs"/>
              </a:rPr>
              <a:t>3000</a:t>
            </a:r>
            <a:r>
              <a:rPr lang="en-US" sz="2400" kern="1200" dirty="0">
                <a:solidFill>
                  <a:srgbClr val="000000"/>
                </a:solidFill>
                <a:latin typeface="Arial (Body)"/>
                <a:ea typeface="+mn-ea"/>
                <a:cs typeface="+mn-cs"/>
              </a:rPr>
              <a:t> and </a:t>
            </a:r>
            <a:r>
              <a:rPr lang="en-US" sz="2400" kern="1200" dirty="0">
                <a:solidFill>
                  <a:srgbClr val="000000"/>
                </a:solidFill>
                <a:latin typeface="Consolas" panose="020B0609020204030204" pitchFamily="49" charset="0"/>
                <a:ea typeface="+mn-ea"/>
                <a:cs typeface="+mn-cs"/>
              </a:rPr>
              <a:t>v2Ptr</a:t>
            </a:r>
            <a:r>
              <a:rPr lang="en-US" sz="2400" kern="1200" dirty="0">
                <a:solidFill>
                  <a:srgbClr val="000000"/>
                </a:solidFill>
                <a:latin typeface="Arial (Body)"/>
                <a:ea typeface="+mn-ea"/>
                <a:cs typeface="+mn-cs"/>
              </a:rPr>
              <a:t> contains the address </a:t>
            </a:r>
            <a:r>
              <a:rPr lang="en-US" sz="2400" kern="1200" dirty="0">
                <a:solidFill>
                  <a:srgbClr val="000000"/>
                </a:solidFill>
                <a:latin typeface="Consolas" panose="020B0609020204030204" pitchFamily="49" charset="0"/>
                <a:ea typeface="+mn-ea"/>
                <a:cs typeface="+mn-cs"/>
              </a:rPr>
              <a:t>3008</a:t>
            </a:r>
            <a:r>
              <a:rPr lang="en-US" sz="2400" kern="1200" dirty="0">
                <a:solidFill>
                  <a:srgbClr val="000000"/>
                </a:solidFill>
                <a:latin typeface="Arial (Body)"/>
                <a:ea typeface="+mn-ea"/>
                <a:cs typeface="+mn-cs"/>
              </a:rPr>
              <a:t>, the </a:t>
            </a:r>
            <a:r>
              <a:rPr lang="en-US" sz="2400" kern="1200" dirty="0" smtClean="0">
                <a:solidFill>
                  <a:srgbClr val="000000"/>
                </a:solidFill>
                <a:latin typeface="Arial (Body)"/>
                <a:ea typeface="+mn-ea"/>
                <a:cs typeface="+mn-cs"/>
              </a:rPr>
              <a:t>statement</a:t>
            </a:r>
            <a:endParaRPr lang="en-US" sz="2400" kern="1200" dirty="0">
              <a:solidFill>
                <a:srgbClr val="000000"/>
              </a:solidFill>
              <a:latin typeface="Arial (Body)"/>
              <a:ea typeface="+mn-ea"/>
              <a:cs typeface="+mn-cs"/>
            </a:endParaRPr>
          </a:p>
        </p:txBody>
      </p:sp>
      <p:pic>
        <p:nvPicPr>
          <p:cNvPr id="7" name="Picture 6" descr="X equals v 2 p t r minus v P t r."/>
          <p:cNvPicPr>
            <a:picLocks noChangeAspect="1"/>
          </p:cNvPicPr>
          <p:nvPr/>
        </p:nvPicPr>
        <p:blipFill rotWithShape="1">
          <a:blip r:embed="rId2"/>
          <a:srcRect l="5465" t="22606" r="4709" b="25363"/>
          <a:stretch/>
        </p:blipFill>
        <p:spPr>
          <a:xfrm>
            <a:off x="778339" y="3511146"/>
            <a:ext cx="2816546" cy="332665"/>
          </a:xfrm>
          <a:prstGeom prst="rect">
            <a:avLst/>
          </a:prstGeom>
        </p:spPr>
      </p:pic>
      <p:sp>
        <p:nvSpPr>
          <p:cNvPr id="4" name="Text Placeholder 3"/>
          <p:cNvSpPr>
            <a:spLocks noGrp="1"/>
          </p:cNvSpPr>
          <p:nvPr>
            <p:ph type="body" idx="2"/>
          </p:nvPr>
        </p:nvSpPr>
        <p:spPr>
          <a:xfrm>
            <a:off x="457200" y="3921115"/>
            <a:ext cx="8229600" cy="1795463"/>
          </a:xfrm>
        </p:spPr>
        <p:txBody>
          <a:bodyPr/>
          <a:lstStyle/>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would assign to </a:t>
            </a:r>
            <a:r>
              <a:rPr lang="en-US" sz="2400" kern="1200" dirty="0">
                <a:solidFill>
                  <a:srgbClr val="000000"/>
                </a:solidFill>
                <a:latin typeface="Consolas" panose="020B0609020204030204" pitchFamily="49" charset="0"/>
              </a:rPr>
              <a:t>x</a:t>
            </a:r>
            <a:r>
              <a:rPr lang="en-US" sz="2400" kern="1200" dirty="0">
                <a:solidFill>
                  <a:srgbClr val="000000"/>
                </a:solidFill>
                <a:latin typeface="Arial (Body)"/>
              </a:rPr>
              <a:t> the number of built-in array elements from </a:t>
            </a:r>
            <a:r>
              <a:rPr lang="en-US" sz="2400" kern="1200" dirty="0">
                <a:solidFill>
                  <a:srgbClr val="000000"/>
                </a:solidFill>
                <a:latin typeface="Consolas" panose="020B0609020204030204" pitchFamily="49" charset="0"/>
              </a:rPr>
              <a:t>vPtr</a:t>
            </a:r>
            <a:r>
              <a:rPr lang="en-US" sz="2400" kern="1200" dirty="0">
                <a:solidFill>
                  <a:srgbClr val="000000"/>
                </a:solidFill>
                <a:latin typeface="Arial (Body)"/>
              </a:rPr>
              <a:t> to </a:t>
            </a:r>
            <a:r>
              <a:rPr lang="en-US" sz="2400" kern="1200" dirty="0">
                <a:solidFill>
                  <a:srgbClr val="000000"/>
                </a:solidFill>
                <a:latin typeface="Consolas" panose="020B0609020204030204" pitchFamily="49" charset="0"/>
              </a:rPr>
              <a:t>v2Ptr</a:t>
            </a:r>
            <a:r>
              <a:rPr lang="en-US" sz="2400" kern="1200" dirty="0">
                <a:solidFill>
                  <a:srgbClr val="000000"/>
                </a:solidFill>
                <a:latin typeface="Arial (Body)"/>
              </a:rPr>
              <a:t>—in this case, </a:t>
            </a:r>
            <a:r>
              <a:rPr lang="en-US" sz="2400" kern="1200" dirty="0">
                <a:solidFill>
                  <a:srgbClr val="000000"/>
                </a:solidFill>
                <a:latin typeface="Consolas" panose="020B0609020204030204" pitchFamily="49" charset="0"/>
              </a:rPr>
              <a:t>2</a:t>
            </a:r>
            <a:r>
              <a:rPr lang="en-US" sz="2400" kern="1200" dirty="0">
                <a:solidFill>
                  <a:srgbClr val="000000"/>
                </a:solidFill>
                <a:latin typeface="Arial (Body)"/>
              </a:rPr>
              <a:t>.</a:t>
            </a:r>
          </a:p>
          <a:p>
            <a:pPr marL="255651" lvl="0" indent="-255651" fontAlgn="base">
              <a:spcAft>
                <a:spcPct val="0"/>
              </a:spcAft>
              <a:buFont typeface="Arial" panose="020B0604020202020204" pitchFamily="34" charset="0"/>
              <a:buChar char="•"/>
              <a:defRPr/>
            </a:pPr>
            <a:r>
              <a:rPr lang="en-US" sz="2400" b="1" kern="1200" dirty="0">
                <a:solidFill>
                  <a:srgbClr val="000000"/>
                </a:solidFill>
                <a:latin typeface="Arial (Body)"/>
              </a:rPr>
              <a:t>Pointer arithmetic is meaningful only on a pointer that points to a built-in array</a:t>
            </a:r>
            <a:r>
              <a:rPr lang="en-US" sz="2400" b="1" kern="1200" dirty="0" smtClean="0">
                <a:solidFill>
                  <a:srgbClr val="000000"/>
                </a:solidFill>
                <a:latin typeface="Arial (Body)"/>
              </a:rPr>
              <a:t>.</a:t>
            </a:r>
            <a:endParaRPr lang="en-US" sz="2400" b="1" kern="1200" dirty="0">
              <a:solidFill>
                <a:srgbClr val="000000"/>
              </a:solidFill>
              <a:latin typeface="Arial (Body)"/>
            </a:endParaRPr>
          </a:p>
        </p:txBody>
      </p:sp>
    </p:spTree>
    <p:extLst>
      <p:ext uri="{BB962C8B-B14F-4D97-AF65-F5344CB8AC3E}">
        <p14:creationId xmlns:p14="http://schemas.microsoft.com/office/powerpoint/2010/main" val="3124391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Programming Error 8.4</a:t>
            </a:r>
          </a:p>
        </p:txBody>
      </p:sp>
      <p:sp>
        <p:nvSpPr>
          <p:cNvPr id="5" name="Text Placeholder 4"/>
          <p:cNvSpPr>
            <a:spLocks noGrp="1"/>
          </p:cNvSpPr>
          <p:nvPr>
            <p:ph type="body" idx="1"/>
          </p:nvPr>
        </p:nvSpPr>
        <p:spPr/>
        <p:txBody>
          <a:bodyPr/>
          <a:lstStyle/>
          <a:p>
            <a:pPr marL="0" indent="0">
              <a:buNone/>
            </a:pPr>
            <a:r>
              <a:rPr lang="en-US" sz="2400" dirty="0">
                <a:latin typeface="+mn-lt"/>
              </a:rPr>
              <a:t>Subtracting or comparing two pointers that do not refer to elements of the </a:t>
            </a:r>
            <a:r>
              <a:rPr lang="en-US" sz="2400" b="1" dirty="0">
                <a:latin typeface="+mn-lt"/>
              </a:rPr>
              <a:t>same</a:t>
            </a:r>
            <a:r>
              <a:rPr lang="en-US" sz="2400" dirty="0">
                <a:latin typeface="+mn-lt"/>
              </a:rPr>
              <a:t> </a:t>
            </a:r>
            <a:r>
              <a:rPr lang="en-US" sz="2400" dirty="0" smtClean="0">
                <a:latin typeface="+mn-lt"/>
              </a:rPr>
              <a:t>built-in array </a:t>
            </a:r>
            <a:r>
              <a:rPr lang="en-US" sz="2400" dirty="0">
                <a:latin typeface="+mn-lt"/>
              </a:rPr>
              <a:t>is a logic error.</a:t>
            </a:r>
          </a:p>
        </p:txBody>
      </p:sp>
    </p:spTree>
    <p:extLst>
      <p:ext uri="{BB962C8B-B14F-4D97-AF65-F5344CB8AC3E}">
        <p14:creationId xmlns:p14="http://schemas.microsoft.com/office/powerpoint/2010/main" val="27060672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8.8.3 Pointer Assignment</a:t>
            </a:r>
            <a:endParaRPr lang="en-US" kern="1200" dirty="0">
              <a:latin typeface="Times New Roman" panose="02020603050405020304" pitchFamily="18" charset="0"/>
              <a:ea typeface="+mj-ea"/>
              <a:cs typeface="+mj-cs"/>
            </a:endParaRPr>
          </a:p>
        </p:txBody>
      </p:sp>
      <p:sp>
        <p:nvSpPr>
          <p:cNvPr id="6" name="Content Placeholder 5"/>
          <p:cNvSpPr>
            <a:spLocks noGrp="1"/>
          </p:cNvSpPr>
          <p:nvPr>
            <p:ph type="body" idx="1"/>
          </p:nvPr>
        </p:nvSpPr>
        <p:spPr/>
        <p:txBody>
          <a:bodyPr/>
          <a:lstStyle/>
          <a:p>
            <a:pPr indent="-255600" eaLnBrk="1" hangingPunct="1">
              <a:defRPr/>
            </a:pPr>
            <a:r>
              <a:rPr lang="en-US" sz="2200" dirty="0">
                <a:solidFill>
                  <a:srgbClr val="000000"/>
                </a:solidFill>
                <a:latin typeface="+mn-lt"/>
              </a:rPr>
              <a:t>A pointer can be assigned to another pointer if both pointers are of the </a:t>
            </a:r>
            <a:r>
              <a:rPr lang="en-US" sz="2200" b="1" dirty="0">
                <a:solidFill>
                  <a:srgbClr val="000000"/>
                </a:solidFill>
                <a:latin typeface="+mn-lt"/>
              </a:rPr>
              <a:t>same</a:t>
            </a:r>
            <a:r>
              <a:rPr lang="en-US" sz="2200" dirty="0">
                <a:solidFill>
                  <a:srgbClr val="000000"/>
                </a:solidFill>
                <a:latin typeface="+mn-lt"/>
              </a:rPr>
              <a:t> type.</a:t>
            </a:r>
          </a:p>
          <a:p>
            <a:pPr indent="-255600" eaLnBrk="1" hangingPunct="1">
              <a:defRPr/>
            </a:pPr>
            <a:r>
              <a:rPr lang="en-US" sz="2200" dirty="0">
                <a:solidFill>
                  <a:srgbClr val="000000"/>
                </a:solidFill>
                <a:latin typeface="+mn-lt"/>
              </a:rPr>
              <a:t>Otherwise, a cast operator (normally a </a:t>
            </a:r>
            <a:r>
              <a:rPr lang="en-US" sz="2200" dirty="0">
                <a:solidFill>
                  <a:srgbClr val="000000"/>
                </a:solidFill>
                <a:latin typeface="Consolas" panose="020B0609020204030204" pitchFamily="49" charset="0"/>
              </a:rPr>
              <a:t>reinterpret_cast</a:t>
            </a:r>
            <a:r>
              <a:rPr lang="en-US" sz="2200" dirty="0">
                <a:solidFill>
                  <a:srgbClr val="000000"/>
                </a:solidFill>
                <a:latin typeface="+mn-lt"/>
              </a:rPr>
              <a:t>; discussed in Section 14.7) must be used to convert the value of the pointer on the right of the assignment to the pointer type on the left of the assignment</a:t>
            </a:r>
            <a:r>
              <a:rPr lang="en-US" sz="2200" dirty="0" smtClean="0">
                <a:solidFill>
                  <a:srgbClr val="000000"/>
                </a:solidFill>
                <a:latin typeface="+mn-lt"/>
              </a:rPr>
              <a:t>.</a:t>
            </a:r>
            <a:endParaRPr lang="en-US" sz="2200" dirty="0">
              <a:solidFill>
                <a:srgbClr val="000000"/>
              </a:solidFill>
              <a:latin typeface="+mn-lt"/>
            </a:endParaRPr>
          </a:p>
          <a:p>
            <a:pPr marL="740664" indent="-283464">
              <a:spcBef>
                <a:spcPts val="600"/>
              </a:spcBef>
              <a:buFontTx/>
              <a:buChar char="–"/>
              <a:defRPr/>
            </a:pPr>
            <a:r>
              <a:rPr lang="en-US" sz="2200" dirty="0">
                <a:solidFill>
                  <a:srgbClr val="000000"/>
                </a:solidFill>
                <a:latin typeface="+mn-lt"/>
              </a:rPr>
              <a:t>Exception to this rule is the </a:t>
            </a:r>
            <a:r>
              <a:rPr lang="en-US" sz="2200" b="1" dirty="0">
                <a:solidFill>
                  <a:schemeClr val="tx1"/>
                </a:solidFill>
                <a:latin typeface="+mn-lt"/>
              </a:rPr>
              <a:t>pointer to </a:t>
            </a:r>
            <a:r>
              <a:rPr lang="en-US" sz="2200" b="1" dirty="0">
                <a:solidFill>
                  <a:schemeClr val="tx1"/>
                </a:solidFill>
                <a:latin typeface="Consolas" panose="020B0609020204030204" pitchFamily="49" charset="0"/>
              </a:rPr>
              <a:t>void</a:t>
            </a:r>
            <a:r>
              <a:rPr lang="en-US" sz="2200" b="1" dirty="0">
                <a:solidFill>
                  <a:schemeClr val="tx1"/>
                </a:solidFill>
                <a:latin typeface="Cambria" panose="02040503050406030204" pitchFamily="18" charset="0"/>
              </a:rPr>
              <a:t> </a:t>
            </a:r>
            <a:r>
              <a:rPr lang="en-US" sz="2200" dirty="0">
                <a:solidFill>
                  <a:srgbClr val="000000"/>
                </a:solidFill>
                <a:latin typeface="+mn-lt"/>
              </a:rPr>
              <a:t>(i.e., </a:t>
            </a:r>
            <a:r>
              <a:rPr lang="en-US" sz="2200" b="1" dirty="0">
                <a:solidFill>
                  <a:schemeClr val="tx1"/>
                </a:solidFill>
                <a:latin typeface="Consolas" panose="020B0609020204030204" pitchFamily="49" charset="0"/>
              </a:rPr>
              <a:t>void</a:t>
            </a:r>
            <a:r>
              <a:rPr lang="en-US" sz="2200" b="1" dirty="0" smtClean="0">
                <a:solidFill>
                  <a:schemeClr val="tx1"/>
                </a:solidFill>
                <a:latin typeface="Consolas" panose="020B0609020204030204" pitchFamily="49" charset="0"/>
              </a:rPr>
              <a:t>*</a:t>
            </a:r>
            <a:r>
              <a:rPr lang="en-US" sz="2200" dirty="0" smtClean="0">
                <a:solidFill>
                  <a:srgbClr val="000000"/>
                </a:solidFill>
                <a:latin typeface="+mn-lt"/>
              </a:rPr>
              <a:t>).</a:t>
            </a:r>
          </a:p>
          <a:p>
            <a:pPr indent="-255600">
              <a:defRPr/>
            </a:pPr>
            <a:r>
              <a:rPr lang="en-US" sz="2200" b="1" dirty="0">
                <a:solidFill>
                  <a:srgbClr val="000000"/>
                </a:solidFill>
                <a:latin typeface="+mn-lt"/>
              </a:rPr>
              <a:t>Any pointer to a fundamental type or class type can be assigned to a pointer of type </a:t>
            </a:r>
            <a:r>
              <a:rPr lang="en-US" sz="2200" b="1" dirty="0">
                <a:solidFill>
                  <a:srgbClr val="000000"/>
                </a:solidFill>
                <a:latin typeface="Consolas" panose="020B0609020204030204" pitchFamily="49" charset="0"/>
              </a:rPr>
              <a:t>void*</a:t>
            </a:r>
            <a:r>
              <a:rPr lang="en-US" sz="2200" b="1" dirty="0">
                <a:solidFill>
                  <a:srgbClr val="000000"/>
                </a:solidFill>
              </a:rPr>
              <a:t> </a:t>
            </a:r>
            <a:r>
              <a:rPr lang="en-US" sz="2200" b="1" dirty="0">
                <a:solidFill>
                  <a:srgbClr val="000000"/>
                </a:solidFill>
                <a:latin typeface="+mn-lt"/>
              </a:rPr>
              <a:t>without casting</a:t>
            </a:r>
            <a:r>
              <a:rPr lang="en-US" sz="2200" b="1" dirty="0" smtClean="0">
                <a:solidFill>
                  <a:srgbClr val="000000"/>
                </a:solidFill>
              </a:rPr>
              <a:t>.</a:t>
            </a:r>
            <a:endParaRPr lang="en-US" sz="2200" b="1" dirty="0">
              <a:solidFill>
                <a:srgbClr val="000000"/>
              </a:solidFill>
            </a:endParaRPr>
          </a:p>
        </p:txBody>
      </p:sp>
    </p:spTree>
    <p:extLst>
      <p:ext uri="{BB962C8B-B14F-4D97-AF65-F5344CB8AC3E}">
        <p14:creationId xmlns:p14="http://schemas.microsoft.com/office/powerpoint/2010/main" val="36729743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Programming Error 8.5</a:t>
            </a:r>
          </a:p>
        </p:txBody>
      </p:sp>
      <p:sp>
        <p:nvSpPr>
          <p:cNvPr id="5" name="Text Placeholder 4"/>
          <p:cNvSpPr>
            <a:spLocks noGrp="1"/>
          </p:cNvSpPr>
          <p:nvPr>
            <p:ph type="body" idx="1"/>
          </p:nvPr>
        </p:nvSpPr>
        <p:spPr/>
        <p:txBody>
          <a:bodyPr/>
          <a:lstStyle/>
          <a:p>
            <a:pPr marL="0" indent="0">
              <a:buNone/>
            </a:pPr>
            <a:r>
              <a:rPr lang="en-US" sz="2400" dirty="0">
                <a:latin typeface="+mn-lt"/>
              </a:rPr>
              <a:t>Assigning a pointer of one type to a pointer of another (other than </a:t>
            </a:r>
            <a:r>
              <a:rPr lang="en-US" sz="2400" dirty="0">
                <a:latin typeface="Consolas" panose="020B0609020204030204" pitchFamily="49" charset="0"/>
              </a:rPr>
              <a:t>void*</a:t>
            </a:r>
            <a:r>
              <a:rPr lang="en-US" sz="2400" dirty="0">
                <a:latin typeface="+mn-lt"/>
              </a:rPr>
              <a:t>) without </a:t>
            </a:r>
            <a:r>
              <a:rPr lang="en-US" sz="2400" dirty="0" smtClean="0">
                <a:latin typeface="+mn-lt"/>
              </a:rPr>
              <a:t>using a </a:t>
            </a:r>
            <a:r>
              <a:rPr lang="en-US" sz="2400" dirty="0">
                <a:latin typeface="+mn-lt"/>
              </a:rPr>
              <a:t>cast is a compilation error.</a:t>
            </a:r>
          </a:p>
        </p:txBody>
      </p:sp>
    </p:spTree>
    <p:extLst>
      <p:ext uri="{BB962C8B-B14F-4D97-AF65-F5344CB8AC3E}">
        <p14:creationId xmlns:p14="http://schemas.microsoft.com/office/powerpoint/2010/main" val="11308175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8.8.4 Cannot Dereference a </a:t>
            </a:r>
            <a:r>
              <a:rPr lang="en-US" kern="1200" dirty="0" smtClean="0">
                <a:latin typeface="Consolas" panose="020B0609020204030204" pitchFamily="49" charset="0"/>
                <a:ea typeface="+mj-ea"/>
                <a:cs typeface="+mj-cs"/>
              </a:rPr>
              <a:t>Void*</a:t>
            </a:r>
            <a:endParaRPr lang="en-US" kern="1200" dirty="0">
              <a:latin typeface="Consolas" panose="020B0609020204030204" pitchFamily="49" charset="0"/>
              <a:ea typeface="+mj-ea"/>
              <a:cs typeface="+mj-cs"/>
            </a:endParaRPr>
          </a:p>
        </p:txBody>
      </p:sp>
      <p:sp>
        <p:nvSpPr>
          <p:cNvPr id="3" name="Text Placeholder 2"/>
          <p:cNvSpPr>
            <a:spLocks noGrp="1"/>
          </p:cNvSpPr>
          <p:nvPr>
            <p:ph type="body" idx="1"/>
          </p:nvPr>
        </p:nvSpPr>
        <p:spPr>
          <a:xfrm>
            <a:off x="457200" y="1481138"/>
            <a:ext cx="8229600" cy="433961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 </a:t>
            </a:r>
            <a:r>
              <a:rPr lang="en-US" altLang="en-US" sz="2400" kern="1200" dirty="0">
                <a:solidFill>
                  <a:srgbClr val="000000"/>
                </a:solidFill>
                <a:latin typeface="Consolas" panose="020B0609020204030204" pitchFamily="49" charset="0"/>
                <a:ea typeface="+mn-ea"/>
                <a:cs typeface="+mn-cs"/>
              </a:rPr>
              <a:t>void* </a:t>
            </a:r>
            <a:r>
              <a:rPr lang="en-US" altLang="en-US" sz="2400" kern="1200" dirty="0">
                <a:solidFill>
                  <a:srgbClr val="000000"/>
                </a:solidFill>
                <a:latin typeface="Arial (Body)"/>
                <a:ea typeface="+mn-ea"/>
                <a:cs typeface="+mn-cs"/>
              </a:rPr>
              <a:t>pointer</a:t>
            </a:r>
            <a:r>
              <a:rPr lang="en-US" altLang="en-US" sz="2400" b="1" kern="1200" dirty="0">
                <a:solidFill>
                  <a:srgbClr val="000000"/>
                </a:solidFill>
                <a:latin typeface="Arial (Body)"/>
                <a:ea typeface="+mn-ea"/>
                <a:cs typeface="+mn-cs"/>
              </a:rPr>
              <a:t> cannot </a:t>
            </a:r>
            <a:r>
              <a:rPr lang="en-US" altLang="en-US" sz="2400" kern="1200" dirty="0">
                <a:solidFill>
                  <a:srgbClr val="000000"/>
                </a:solidFill>
                <a:latin typeface="Arial (Body)"/>
                <a:ea typeface="+mn-ea"/>
                <a:cs typeface="+mn-cs"/>
              </a:rPr>
              <a:t>be dereferenced.</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compiler “knows” that an </a:t>
            </a:r>
            <a:r>
              <a:rPr lang="en-US" altLang="en-US" sz="2400" kern="1200" dirty="0">
                <a:solidFill>
                  <a:srgbClr val="000000"/>
                </a:solidFill>
                <a:latin typeface="Consolas" panose="020B0609020204030204" pitchFamily="49" charset="0"/>
                <a:ea typeface="+mn-ea"/>
                <a:cs typeface="+mn-cs"/>
              </a:rPr>
              <a:t>int*</a:t>
            </a:r>
            <a:r>
              <a:rPr lang="en-US" altLang="en-US" sz="2400" kern="1200" dirty="0">
                <a:solidFill>
                  <a:srgbClr val="000000"/>
                </a:solidFill>
                <a:latin typeface="Arial (Body)"/>
                <a:ea typeface="+mn-ea"/>
                <a:cs typeface="+mn-cs"/>
              </a:rPr>
              <a:t> points to four bytes of memory on a machine with four-byte integers—dereferencing an </a:t>
            </a:r>
            <a:r>
              <a:rPr lang="en-US" altLang="en-US" sz="2400" kern="1200" dirty="0">
                <a:solidFill>
                  <a:srgbClr val="000000"/>
                </a:solidFill>
                <a:latin typeface="Consolas" panose="020B0609020204030204" pitchFamily="49" charset="0"/>
                <a:ea typeface="+mn-ea"/>
                <a:cs typeface="+mn-cs"/>
              </a:rPr>
              <a:t>int*</a:t>
            </a:r>
            <a:r>
              <a:rPr lang="en-US" altLang="en-US" sz="2400" kern="1200" dirty="0">
                <a:solidFill>
                  <a:srgbClr val="000000"/>
                </a:solidFill>
                <a:latin typeface="Arial (Body)"/>
                <a:ea typeface="+mn-ea"/>
                <a:cs typeface="+mn-cs"/>
              </a:rPr>
              <a:t> creates an </a:t>
            </a:r>
            <a:r>
              <a:rPr lang="en-US" altLang="en-US" sz="2400" b="1" kern="1200" dirty="0">
                <a:solidFill>
                  <a:srgbClr val="000000"/>
                </a:solidFill>
                <a:latin typeface="Arial (Body)"/>
                <a:ea typeface="+mn-ea"/>
                <a:cs typeface="+mn-cs"/>
              </a:rPr>
              <a:t>lvalue</a:t>
            </a:r>
            <a:r>
              <a:rPr lang="en-US" altLang="en-US" sz="2400" kern="1200" dirty="0">
                <a:solidFill>
                  <a:srgbClr val="000000"/>
                </a:solidFill>
                <a:latin typeface="Arial (Body)"/>
                <a:ea typeface="+mn-ea"/>
                <a:cs typeface="+mn-cs"/>
              </a:rPr>
              <a:t> that is an alias for the </a:t>
            </a:r>
            <a:r>
              <a:rPr lang="en-US" altLang="en-US" sz="2400" kern="1200" dirty="0">
                <a:solidFill>
                  <a:srgbClr val="000000"/>
                </a:solidFill>
                <a:latin typeface="Consolas" panose="020B0609020204030204" pitchFamily="49" charset="0"/>
                <a:ea typeface="+mn-ea"/>
                <a:cs typeface="+mn-cs"/>
              </a:rPr>
              <a:t>int</a:t>
            </a:r>
            <a:r>
              <a:rPr lang="en-US" altLang="en-US" sz="2400" kern="1200" dirty="0">
                <a:solidFill>
                  <a:srgbClr val="000000"/>
                </a:solidFill>
                <a:latin typeface="+mn-lt"/>
                <a:ea typeface="+mn-ea"/>
                <a:cs typeface="+mn-cs"/>
              </a:rPr>
              <a:t>’s</a:t>
            </a:r>
            <a:r>
              <a:rPr lang="en-US" altLang="en-US" sz="2400" kern="1200" dirty="0">
                <a:solidFill>
                  <a:srgbClr val="000000"/>
                </a:solidFill>
                <a:latin typeface="Arial (Body)"/>
                <a:ea typeface="+mn-ea"/>
                <a:cs typeface="+mn-cs"/>
              </a:rPr>
              <a:t> four bytes in </a:t>
            </a:r>
            <a:r>
              <a:rPr lang="en-US" altLang="en-US" sz="2400" kern="1200" dirty="0" smtClean="0">
                <a:solidFill>
                  <a:srgbClr val="000000"/>
                </a:solidFill>
                <a:latin typeface="Arial (Body)"/>
                <a:ea typeface="+mn-ea"/>
                <a:cs typeface="+mn-cs"/>
              </a:rPr>
              <a:t>memory.</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 </a:t>
            </a:r>
            <a:r>
              <a:rPr lang="en-US" altLang="en-US" sz="2400" kern="1200" dirty="0">
                <a:solidFill>
                  <a:srgbClr val="000000"/>
                </a:solidFill>
                <a:latin typeface="Consolas" panose="020B0609020204030204" pitchFamily="49" charset="0"/>
                <a:ea typeface="+mn-ea"/>
                <a:cs typeface="+mn-cs"/>
              </a:rPr>
              <a:t>void*</a:t>
            </a:r>
            <a:r>
              <a:rPr lang="en-US" altLang="en-US" sz="2400" kern="1200" dirty="0">
                <a:solidFill>
                  <a:srgbClr val="000000"/>
                </a:solidFill>
                <a:latin typeface="Arial (Body)"/>
                <a:ea typeface="+mn-ea"/>
                <a:cs typeface="+mn-cs"/>
              </a:rPr>
              <a:t> simply contains a memory address for an unknown data </a:t>
            </a:r>
            <a:r>
              <a:rPr lang="en-US" altLang="en-US" sz="2400" kern="1200" dirty="0" smtClean="0">
                <a:solidFill>
                  <a:srgbClr val="000000"/>
                </a:solidFill>
                <a:latin typeface="Arial (Body)"/>
                <a:ea typeface="+mn-ea"/>
                <a:cs typeface="+mn-cs"/>
              </a:rPr>
              <a:t>type.</a:t>
            </a:r>
            <a:endParaRPr lang="en-US" alt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You cannot dereference a </a:t>
            </a:r>
            <a:r>
              <a:rPr lang="en-US" altLang="en-US" sz="2400" kern="1200" dirty="0">
                <a:solidFill>
                  <a:srgbClr val="000000"/>
                </a:solidFill>
                <a:latin typeface="Consolas" panose="020B0609020204030204" pitchFamily="49" charset="0"/>
                <a:ea typeface="+mn-ea"/>
                <a:cs typeface="+mn-cs"/>
              </a:rPr>
              <a:t>void*</a:t>
            </a:r>
            <a:r>
              <a:rPr lang="en-US" altLang="en-US" sz="2400" kern="1200" dirty="0">
                <a:solidFill>
                  <a:srgbClr val="000000"/>
                </a:solidFill>
                <a:latin typeface="Arial (Body)"/>
                <a:ea typeface="+mn-ea"/>
                <a:cs typeface="+mn-cs"/>
              </a:rPr>
              <a:t> because the compiler does not know the type of the data to which the pointer refers and thus not the number of bytes.</a:t>
            </a:r>
          </a:p>
        </p:txBody>
      </p:sp>
    </p:spTree>
    <p:extLst>
      <p:ext uri="{BB962C8B-B14F-4D97-AF65-F5344CB8AC3E}">
        <p14:creationId xmlns:p14="http://schemas.microsoft.com/office/powerpoint/2010/main" val="3865293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9711</TotalTime>
  <Words>5892</Words>
  <Application>Microsoft Office PowerPoint</Application>
  <PresentationFormat>On-screen Show (4:3)</PresentationFormat>
  <Paragraphs>468</Paragraphs>
  <Slides>128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128</vt:i4>
      </vt:variant>
    </vt:vector>
  </HeadingPairs>
  <TitlesOfParts>
    <vt:vector size="138" baseType="lpstr">
      <vt:lpstr>Arial</vt:lpstr>
      <vt:lpstr>Arial (Body)</vt:lpstr>
      <vt:lpstr>Cambria</vt:lpstr>
      <vt:lpstr>Consolas</vt:lpstr>
      <vt:lpstr>Noto Sans Symbols</vt:lpstr>
      <vt:lpstr>Times New Roman</vt:lpstr>
      <vt:lpstr>Verdana</vt:lpstr>
      <vt:lpstr>Wingdings 3</vt:lpstr>
      <vt:lpstr>508 Lecture</vt:lpstr>
      <vt:lpstr>1_508 Lecture</vt:lpstr>
      <vt:lpstr>C++ How to Program: Introducing the New C++14 Standard</vt:lpstr>
      <vt:lpstr>Learning Objectives (1 of 2)</vt:lpstr>
      <vt:lpstr>Learning Objectives (2 of 2)</vt:lpstr>
      <vt:lpstr>Outline (1 of 5)</vt:lpstr>
      <vt:lpstr>Outline (2 of 5)</vt:lpstr>
      <vt:lpstr>Outline (3 of 5)</vt:lpstr>
      <vt:lpstr>Outline (4 of 5)</vt:lpstr>
      <vt:lpstr>Outline (5 of 5)</vt:lpstr>
      <vt:lpstr>8.1 Introduction</vt:lpstr>
      <vt:lpstr>Software Engineering Observation 8.1</vt:lpstr>
      <vt:lpstr>8.2 Pointer Variable Declarations and Initialization</vt:lpstr>
      <vt:lpstr>Figure 8.1 Directly and Indirectly Referencing a Variable</vt:lpstr>
      <vt:lpstr>8.2.1 Delcaring Pointers</vt:lpstr>
      <vt:lpstr>Common Programming Error 8.1</vt:lpstr>
      <vt:lpstr>Good Programming Practice 8.1</vt:lpstr>
      <vt:lpstr>8.2.2 Initializing Pointers</vt:lpstr>
      <vt:lpstr>Error-Prevention Tip 8.1</vt:lpstr>
      <vt:lpstr>8.2.3 Null Pointers Prior to C++11</vt:lpstr>
      <vt:lpstr>8.3 Pointer Operators</vt:lpstr>
      <vt:lpstr>8.3.1 Address (&amp;) Operator (1 of 2)</vt:lpstr>
      <vt:lpstr>Figure 8.2 Graphical Representation of a Pointer Pointing to a Variable in Memory</vt:lpstr>
      <vt:lpstr>8.3.1 Address (&amp;) Operator (2 of 2)</vt:lpstr>
      <vt:lpstr>Figure 8.3 Representation of y and yPtr in Memory</vt:lpstr>
      <vt:lpstr>8.3.2 Indirection (*) Operator</vt:lpstr>
      <vt:lpstr>Common Programming Error 8.2</vt:lpstr>
      <vt:lpstr>Error-Prevention Tip 8.2</vt:lpstr>
      <vt:lpstr>8.3.3 Using the Address (&amp;) and Indirection (*) Operators (1 of 2)</vt:lpstr>
      <vt:lpstr>Portability Tip 8.1</vt:lpstr>
      <vt:lpstr>Figure 8.4 Pointer Operators &amp; and *</vt:lpstr>
      <vt:lpstr>8.3.3 Using the Address (&amp;) and Indirection (*) Operators (2 of 2)</vt:lpstr>
      <vt:lpstr>Figure 8.5 Operator Precedence and Associativity of the Operators Discussed So Far</vt:lpstr>
      <vt:lpstr>8.4 Pass-By-Reference with Pointers (1 of 6)</vt:lpstr>
      <vt:lpstr>8.4 Pass-By-Reference with Pointers (2 of 6)</vt:lpstr>
      <vt:lpstr>8.4 Pass-By-Reference with Pointers (3 of 6)</vt:lpstr>
      <vt:lpstr>Figure 8.6 Pass-By-Value Used to Cube a Variable’s Value</vt:lpstr>
      <vt:lpstr>8.4 Pass-By-Reference with Pointers (4 of 6)</vt:lpstr>
      <vt:lpstr>Figure 8.7 Pass-By-Reference with a Pointer Argument Used to Cube a Variable’s Value</vt:lpstr>
      <vt:lpstr>8.4 Pass-By-Reference with Pointers (5 of 6)</vt:lpstr>
      <vt:lpstr>8.4 Pass-By-Reference with Pointers (6 of 6)</vt:lpstr>
      <vt:lpstr>Figure 8.8 Pass-By-Value Analysis of the Program of Figure 8.6 (1 of 3)</vt:lpstr>
      <vt:lpstr>Figure 8.8 Pass-By-Value Analysis of the Program of Figure 8.6 (2 of 3)</vt:lpstr>
      <vt:lpstr>Figure 8.8 Pass-By-Value Analysis of the Program of Figure 8.6 (3 of 3)</vt:lpstr>
      <vt:lpstr>Figure 8.9 Pass-By-Reference Analysis of the Program of Figure 8.7 (1 of 3)</vt:lpstr>
      <vt:lpstr>Figure 8.9 Pass-By-Reference Analysis of the Program of Figure 8.7 (2 of 3)</vt:lpstr>
      <vt:lpstr>Figure 8.9 Pass-By-Reference Analysis of the Program of Figure 8.7 (3 of 3)</vt:lpstr>
      <vt:lpstr>8.5 Built-In Arrays</vt:lpstr>
      <vt:lpstr>8.5.1 Declaring and Accessing a Built-In Array</vt:lpstr>
      <vt:lpstr>8.5.2 Initializing Built-In Arrays (1 of 2)</vt:lpstr>
      <vt:lpstr>8.5.2 Initializing Built-In Arrays (2 of 2)</vt:lpstr>
      <vt:lpstr>Error-Prevention Tip 8.3</vt:lpstr>
      <vt:lpstr>8.5.3 Passing Built-In Arrays to Functions</vt:lpstr>
      <vt:lpstr>Software Engineering Observation 8.2</vt:lpstr>
      <vt:lpstr>8.5.4 Declaring Built-In Array Parameters (1 of 2)</vt:lpstr>
      <vt:lpstr>8.5.4 Declaring Built-In Array Parameters (2 of 2)</vt:lpstr>
      <vt:lpstr>Good Programming Practice 8.2</vt:lpstr>
      <vt:lpstr>8.5.5 C++11: Standard Library Functions Begin and End (1 of 2)</vt:lpstr>
      <vt:lpstr>8.5.5 C++11: Standard Library Functions Begin and End (2 of 2)</vt:lpstr>
      <vt:lpstr>8.5.6 Built-In Array Limitations</vt:lpstr>
      <vt:lpstr>8.5.7 Built-In Arrays Sometimes Are Required (1 of 2)</vt:lpstr>
      <vt:lpstr>8.5.7 Built-In Arrays Sometimes Are Required (2 of 2)</vt:lpstr>
      <vt:lpstr>8.6 Using Const with Pointers (1 of 2)</vt:lpstr>
      <vt:lpstr>Software Engineering Observation 8.3</vt:lpstr>
      <vt:lpstr>Error-Prevention Tip 8.4</vt:lpstr>
      <vt:lpstr>8.6 Using Const with Pointers (2 of 2)</vt:lpstr>
      <vt:lpstr>8.6.1 Nonconstant Pointer to Nonconstant Data</vt:lpstr>
      <vt:lpstr>8.6.2 Nonconstant Pointer to Constant Data</vt:lpstr>
      <vt:lpstr>Figure 8.10 Attempting to Modify Data Through a Nonconstant Pointer to Const Data</vt:lpstr>
      <vt:lpstr>Performance Tip 8.1</vt:lpstr>
      <vt:lpstr>Software Engineering Observation 8.4</vt:lpstr>
      <vt:lpstr>Software Engineering Observation 8.5</vt:lpstr>
      <vt:lpstr>8.6.3 Constant Pointer to Nonconstant Data</vt:lpstr>
      <vt:lpstr>Figure 8.11 Attempting to Modify a Constant Pointer to Nonconstant Data</vt:lpstr>
      <vt:lpstr>8.6.4 Constant Pointer to Constant Data (1 of 2)</vt:lpstr>
      <vt:lpstr>8.6.4 Constant Pointer to Constant Data (2 of 2)</vt:lpstr>
      <vt:lpstr>Figure 8.12 Attempting to Modify a Constant Pointer to Constant Data</vt:lpstr>
      <vt:lpstr>8.7 Sizeof Operator (1 of 4)</vt:lpstr>
      <vt:lpstr>Common Programming Error 8.3</vt:lpstr>
      <vt:lpstr>Figure 8.13 Size of Operator When Applied to a Built-In Array’s Name Returns the Number of Bytes in the Built-In Array (1 of 2)</vt:lpstr>
      <vt:lpstr>Figure 8.13 Size of Operator When Applied to a Built-In Array’s Name Returns the Number of Bytes in the Built-In Array (2 of 2)</vt:lpstr>
      <vt:lpstr>8.7 Sizeof Operator (2 of 4)</vt:lpstr>
      <vt:lpstr>8.7 Sizeof Operator (3 of 4)</vt:lpstr>
      <vt:lpstr>Figure 8.14 Sizeof Operator Used to Determine Standard Data Type Sizes (1 of 3)</vt:lpstr>
      <vt:lpstr>Figure 8.14 Sizeof Operator Used to Determine Standard Data Type Sizes (2 of 3)</vt:lpstr>
      <vt:lpstr>Figure 8.14 Sizeof Operator Used to Determine Standard Data Type Sizes (3 of 3)</vt:lpstr>
      <vt:lpstr>Portability Tip 8.2</vt:lpstr>
      <vt:lpstr>8.7 Sizeof Operator (4 of 4)</vt:lpstr>
      <vt:lpstr>8.8 Pointer Expressions and Pointer Arithmetic (1 of 2)</vt:lpstr>
      <vt:lpstr>Portability Tip 8.3</vt:lpstr>
      <vt:lpstr>8.8 Pointer Expressions and Pointer Arithmetic (2 of 2)</vt:lpstr>
      <vt:lpstr>Figure 8.15 Built-In Array v and a Pointer Variable Int* vPtr That Points to v</vt:lpstr>
      <vt:lpstr>8.8.1 Adding Integers to and Subtracting Integers from Pointers (1 of 2)</vt:lpstr>
      <vt:lpstr>8.8.1 Adding Integers to and Subtracting Integers from Pointers (2 of 2)</vt:lpstr>
      <vt:lpstr>Figure 8.16 Pointer vPtr After Pointer Arithmetic</vt:lpstr>
      <vt:lpstr>Error-Prevention Tip 8.5</vt:lpstr>
      <vt:lpstr>8.8.3 Subtracting Pointers</vt:lpstr>
      <vt:lpstr>Common Programming Error 8.4</vt:lpstr>
      <vt:lpstr>8.8.3 Pointer Assignment</vt:lpstr>
      <vt:lpstr>Common Programming Error 8.5</vt:lpstr>
      <vt:lpstr>8.8.4 Cannot Dereference a Void*</vt:lpstr>
      <vt:lpstr>Common Programming Error 8.6</vt:lpstr>
      <vt:lpstr>8.8.5 Comparing Pointers</vt:lpstr>
      <vt:lpstr>8.9 Relationship between Pointers and Built-In Arrays (1 of 3)</vt:lpstr>
      <vt:lpstr>8.9 Relationship between Pointers and Built-In Arrays (2 of 3)</vt:lpstr>
      <vt:lpstr>8.9.1 Pointer/Offset Notation</vt:lpstr>
      <vt:lpstr>8.9 Relationship between Pointers and Built-In Arrays (3 of 3)</vt:lpstr>
      <vt:lpstr>8.9.2 Pointer/Offset Notation with the Built-In Array’s Name as the Pointer</vt:lpstr>
      <vt:lpstr>8.9.3 Pointer/Subscript Notation</vt:lpstr>
      <vt:lpstr>Good Programming Practice 8.3</vt:lpstr>
      <vt:lpstr>8.9.4 Demonstrating the Relationship between Pointers and Built-In Arrays</vt:lpstr>
      <vt:lpstr>Figure 8.17 Using Subscripting and Pointer Notations with Built-In Arrays (1 of 3)</vt:lpstr>
      <vt:lpstr>Figure 8.17 Using Subscripting and Pointer Notations with Built-In Arrays (2 of 3)</vt:lpstr>
      <vt:lpstr>Figure 8.17 Using Subscripting and Pointer Notations with Built-In Arrays (3 of 3)</vt:lpstr>
      <vt:lpstr>8.10 Pointer-Based Strings (1 of 11)</vt:lpstr>
      <vt:lpstr>8.10 Pointer-Based Strings (2 of 11)</vt:lpstr>
      <vt:lpstr>8.10 Pointer-Based Strings (3 of 11)</vt:lpstr>
      <vt:lpstr>8.10 Pointer-Based Strings (4 of 11)</vt:lpstr>
      <vt:lpstr>8.10 Pointer-Based Strings (5 of 11)</vt:lpstr>
      <vt:lpstr>8.10 Pointer-Based Strings (6 of 11)</vt:lpstr>
      <vt:lpstr>Common Programming Error 8.7</vt:lpstr>
      <vt:lpstr>Common Programming Error 8.8</vt:lpstr>
      <vt:lpstr>Error-Prevention Tip 8.6</vt:lpstr>
      <vt:lpstr>8.10 Pointer-Based Strings (7 of 11)</vt:lpstr>
      <vt:lpstr>8.10 Pointer-Based Strings (8 of 11)</vt:lpstr>
      <vt:lpstr>8.10 Pointer-Based Strings (9 of 11)</vt:lpstr>
      <vt:lpstr>8.10 Pointer-Based Strings (10 of 11)</vt:lpstr>
      <vt:lpstr>8.10 Pointer-Based Strings (11 of 11)</vt:lpstr>
      <vt:lpstr>8.11 Note about Smart Pointers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How to Program: Introducing the New C++14 Standard, 10e</dc:title>
  <dc:subject>Computer Science</dc:subject>
  <dc:creator>Paul Deitel/Harvey Deitel</dc:creator>
  <cp:keywords>C++ How to Program</cp:keywords>
  <cp:lastModifiedBy>Windows User</cp:lastModifiedBy>
  <cp:revision>1056</cp:revision>
  <dcterms:modified xsi:type="dcterms:W3CDTF">2018-04-17T09:22:33Z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