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55"/>
  </p:notesMasterIdLst>
  <p:sldIdLst>
    <p:sldId id="256" r:id="rId3"/>
    <p:sldId id="299" r:id="rId4"/>
    <p:sldId id="400" r:id="rId5"/>
    <p:sldId id="339" r:id="rId6"/>
    <p:sldId id="340" r:id="rId7"/>
    <p:sldId id="337" r:id="rId8"/>
    <p:sldId id="341" r:id="rId9"/>
    <p:sldId id="283" r:id="rId10"/>
    <p:sldId id="401" r:id="rId11"/>
    <p:sldId id="300" r:id="rId12"/>
    <p:sldId id="301" r:id="rId13"/>
    <p:sldId id="302" r:id="rId14"/>
    <p:sldId id="303" r:id="rId15"/>
    <p:sldId id="402" r:id="rId16"/>
    <p:sldId id="304" r:id="rId17"/>
    <p:sldId id="305" r:id="rId18"/>
    <p:sldId id="306" r:id="rId19"/>
    <p:sldId id="307" r:id="rId20"/>
    <p:sldId id="321" r:id="rId21"/>
    <p:sldId id="322" r:id="rId22"/>
    <p:sldId id="403" r:id="rId23"/>
    <p:sldId id="323" r:id="rId24"/>
    <p:sldId id="324" r:id="rId25"/>
    <p:sldId id="368" r:id="rId26"/>
    <p:sldId id="369" r:id="rId27"/>
    <p:sldId id="370" r:id="rId28"/>
    <p:sldId id="371" r:id="rId29"/>
    <p:sldId id="372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384" r:id="rId41"/>
    <p:sldId id="385" r:id="rId42"/>
    <p:sldId id="387" r:id="rId43"/>
    <p:sldId id="386" r:id="rId44"/>
    <p:sldId id="388" r:id="rId45"/>
    <p:sldId id="389" r:id="rId46"/>
    <p:sldId id="393" r:id="rId47"/>
    <p:sldId id="394" r:id="rId48"/>
    <p:sldId id="395" r:id="rId49"/>
    <p:sldId id="396" r:id="rId50"/>
    <p:sldId id="397" r:id="rId51"/>
    <p:sldId id="398" r:id="rId52"/>
    <p:sldId id="399" r:id="rId53"/>
    <p:sldId id="297" r:id="rId5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  <a:srgbClr val="CDD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90"/>
      </p:cViewPr>
      <p:guideLst>
        <p:guide orient="horz" pos="2160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81AF79-BB82-42C6-870B-5E306863CB78}" type="datetimeFigureOut">
              <a:rPr lang="zh-CN" altLang="en-US"/>
              <a:pPr/>
              <a:t>2018/6/26</a:t>
            </a:fld>
            <a:endParaRPr lang="zh-CN" altLang="en-US"/>
          </a:p>
        </p:txBody>
      </p:sp>
      <p:sp>
        <p:nvSpPr>
          <p:cNvPr id="3076" name="幻灯片图像占位符 3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09C719-0588-403A-95FE-D33CD472A7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707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A142B0-774E-4E08-8312-1FE9EA71321A}" type="datetimeFigureOut">
              <a:rPr lang="zh-CN" altLang="en-US"/>
              <a:pPr/>
              <a:t>2018/6/26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F18B96-63A7-425D-AC42-2DCC4C74D1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39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BED8AF-12C2-4A38-97DC-A4F7E1615280}" type="datetimeFigureOut">
              <a:rPr lang="zh-CN" altLang="en-US"/>
              <a:pPr/>
              <a:t>2018/6/26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E760EE-BA71-41AB-AE1E-3B28E3535F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96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0E9038-F9C2-47E9-B405-3DACE79FE29F}" type="datetimeFigureOut">
              <a:rPr lang="zh-CN" altLang="en-US"/>
              <a:pPr/>
              <a:t>2018/6/26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F2F0C4-F41E-4787-9B89-B8C5913E050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864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A945AF-4130-4328-BDE2-854DD2D300AA}" type="datetimeFigureOut">
              <a:rPr lang="zh-CN" altLang="en-US"/>
              <a:pPr/>
              <a:t>2018/6/26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0EF09-07C8-418B-A28E-C2D1701188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196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F4E336-E863-4E32-963F-6F7CBC14AF58}" type="datetimeFigureOut">
              <a:rPr lang="zh-CN" altLang="en-US"/>
              <a:pPr/>
              <a:t>2018/6/26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CD183A-5B1D-45BC-A2BD-C6306669B6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4545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D9D439-BB03-4937-ACF6-5CFAB297DD85}" type="datetimeFigureOut">
              <a:rPr lang="zh-CN" altLang="en-US"/>
              <a:pPr/>
              <a:t>2018/6/26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83A48A-4248-4BE2-9CDC-184BB5FF95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0336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9B8CB4-3EA4-4080-B2EF-0256F5D53B55}" type="datetimeFigureOut">
              <a:rPr lang="zh-CN" altLang="en-US"/>
              <a:pPr/>
              <a:t>2018/6/26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6F1EAC-20FD-4B62-8AA2-F3B7DB7C01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829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64569F-304E-42F9-ACFB-266382D843D7}" type="datetimeFigureOut">
              <a:rPr lang="zh-CN" altLang="en-US"/>
              <a:pPr/>
              <a:t>2018/6/26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C19C0E-B742-4BD0-8E7E-221F628505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68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AAE146-9B89-43E4-9601-2515B25FFB15}" type="datetimeFigureOut">
              <a:rPr lang="zh-CN" altLang="en-US"/>
              <a:pPr/>
              <a:t>2018/6/26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B7BEF-0D43-4B2C-96E0-A04335E516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1683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388278-16A2-432F-8DDD-25C2F0CFC048}" type="datetimeFigureOut">
              <a:rPr lang="zh-CN" altLang="en-US"/>
              <a:pPr/>
              <a:t>2018/6/26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91988-BC7C-4A28-AE4E-DA17EEEBD2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77561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28DDA4-97DA-46AD-A2EC-67438211B0D8}" type="datetimeFigureOut">
              <a:rPr lang="zh-CN" altLang="en-US"/>
              <a:pPr/>
              <a:t>2018/6/26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64E36F-17B5-4995-BBBB-3A43699279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279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073467-CBCC-4895-BBAC-0DBD50C6568B}" type="datetimeFigureOut">
              <a:rPr lang="zh-CN" altLang="en-US"/>
              <a:pPr/>
              <a:t>2018/6/26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E30BD-C41A-4F14-B5C5-E86DA9BDAF7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7471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C73098-B2A8-421C-BC9C-D86C8664AEF2}" type="datetimeFigureOut">
              <a:rPr lang="zh-CN" altLang="en-US"/>
              <a:pPr/>
              <a:t>2018/6/26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337EBD-78D7-4DE0-8680-782E276105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64887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30E917-55DC-4CCE-A1CF-49412275786E}" type="datetimeFigureOut">
              <a:rPr lang="zh-CN" altLang="en-US"/>
              <a:pPr/>
              <a:t>2018/6/26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F80C94-6A55-498C-8A00-B395CA4A93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17686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B04E27-D100-4FDD-A81C-D5187E5C5AEF}" type="datetimeFigureOut">
              <a:rPr lang="zh-CN" altLang="en-US"/>
              <a:pPr/>
              <a:t>2018/6/26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C906C4-59AD-4D28-953B-D804B9157C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932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B914BB-F485-49E6-BED5-1F33E1F945A4}" type="datetimeFigureOut">
              <a:rPr lang="zh-CN" altLang="en-US"/>
              <a:pPr/>
              <a:t>2018/6/26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17FA9D-EDB8-4A46-BCF4-CDC0A2DF78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86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C35727-482B-4624-9758-E31564F26B66}" type="datetimeFigureOut">
              <a:rPr lang="zh-CN" altLang="en-US"/>
              <a:pPr/>
              <a:t>2018/6/26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EC31E-521A-403A-8F7D-56ABD00219E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31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593C68-5154-4ABB-A8A4-CBF771BA45CB}" type="datetimeFigureOut">
              <a:rPr lang="zh-CN" altLang="en-US"/>
              <a:pPr/>
              <a:t>2018/6/26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65BE1-BDBA-4AFC-A0B7-998B6F01596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66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D9FC8E-C5FD-420D-B255-DD94A747362A}" type="datetimeFigureOut">
              <a:rPr lang="zh-CN" altLang="en-US"/>
              <a:pPr/>
              <a:t>2018/6/26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721C46-B82C-491F-8CBA-A51730B44ED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63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C65473-A36D-4F76-853E-FF684D4B70DF}" type="datetimeFigureOut">
              <a:rPr lang="zh-CN" altLang="en-US"/>
              <a:pPr/>
              <a:t>2018/6/26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DA5C41-0743-480C-B91F-2E2169906A8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69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09DEF7-7921-41F1-89F2-EAE1B53A8E2F}" type="datetimeFigureOut">
              <a:rPr lang="zh-CN" altLang="en-US"/>
              <a:pPr/>
              <a:t>2018/6/26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BB12D-E1A5-4131-A9E2-218513E1BA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33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90C043-1854-4984-8C80-EED2DA634817}" type="datetimeFigureOut">
              <a:rPr lang="zh-CN" altLang="en-US"/>
              <a:pPr/>
              <a:t>2018/6/26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69E1D-A4DD-4B1E-A2DF-1FC101954C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35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E9842FC1-9E9C-4C91-BC93-6B7F71E844A8}" type="datetimeFigureOut">
              <a:rPr lang="zh-CN" altLang="en-US"/>
              <a:pPr/>
              <a:t>2018/6/26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F28F9292-9E9C-40A5-B7C3-5DEACC86E2F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B886FE27-7331-4FB7-9C33-0B08BC3F68D8}" type="datetimeFigureOut">
              <a:rPr lang="zh-CN" altLang="en-US"/>
              <a:pPr/>
              <a:t>2018/6/26</a:t>
            </a:fld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8F0BB2EF-7F13-4CFA-9B58-8EDD48496CF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9"/>
          <p:cNvSpPr>
            <a:spLocks/>
          </p:cNvSpPr>
          <p:nvPr/>
        </p:nvSpPr>
        <p:spPr bwMode="auto">
          <a:xfrm>
            <a:off x="4108450" y="2166938"/>
            <a:ext cx="4976813" cy="1579562"/>
          </a:xfrm>
          <a:custGeom>
            <a:avLst/>
            <a:gdLst>
              <a:gd name="T0" fmla="*/ 0 w 5148064"/>
              <a:gd name="T1" fmla="*/ 0 h 1578165"/>
              <a:gd name="T2" fmla="*/ 5148064 w 5148064"/>
              <a:gd name="T3" fmla="*/ 0 h 1578165"/>
              <a:gd name="T4" fmla="*/ 5100563 w 5148064"/>
              <a:gd name="T5" fmla="*/ 1411909 h 1578165"/>
              <a:gd name="T6" fmla="*/ 0 w 5148064"/>
              <a:gd name="T7" fmla="*/ 1578165 h 1578165"/>
              <a:gd name="T8" fmla="*/ 0 w 5148064"/>
              <a:gd name="T9" fmla="*/ 0 h 1578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48064" h="1578165">
                <a:moveTo>
                  <a:pt x="0" y="0"/>
                </a:moveTo>
                <a:lnTo>
                  <a:pt x="5148064" y="0"/>
                </a:lnTo>
                <a:lnTo>
                  <a:pt x="5100563" y="1411909"/>
                </a:lnTo>
                <a:cubicBezTo>
                  <a:pt x="3384542" y="1411909"/>
                  <a:pt x="1343404" y="1471286"/>
                  <a:pt x="0" y="1578165"/>
                </a:cubicBez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099" name="矩形 5"/>
          <p:cNvSpPr>
            <a:spLocks noChangeArrowheads="1"/>
          </p:cNvSpPr>
          <p:nvPr/>
        </p:nvSpPr>
        <p:spPr bwMode="auto">
          <a:xfrm>
            <a:off x="3995738" y="2014538"/>
            <a:ext cx="5148262" cy="1577975"/>
          </a:xfrm>
          <a:prstGeom prst="rect">
            <a:avLst/>
          </a:prstGeom>
          <a:solidFill>
            <a:srgbClr val="CDD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00" name="椭圆 1"/>
          <p:cNvSpPr>
            <a:spLocks noChangeArrowheads="1"/>
          </p:cNvSpPr>
          <p:nvPr/>
        </p:nvSpPr>
        <p:spPr bwMode="auto">
          <a:xfrm>
            <a:off x="539750" y="260350"/>
            <a:ext cx="576263" cy="576263"/>
          </a:xfrm>
          <a:prstGeom prst="ellipse">
            <a:avLst/>
          </a:prstGeom>
          <a:noFill/>
          <a:ln w="9525" cmpd="sng">
            <a:solidFill>
              <a:srgbClr val="007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101" name="矩形 2"/>
          <p:cNvSpPr>
            <a:spLocks noChangeArrowheads="1"/>
          </p:cNvSpPr>
          <p:nvPr/>
        </p:nvSpPr>
        <p:spPr bwMode="auto">
          <a:xfrm>
            <a:off x="493713" y="381000"/>
            <a:ext cx="668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000000"/>
                </a:solidFill>
              </a:rPr>
              <a:t>LOGO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4102" name="TextBox 4"/>
          <p:cNvSpPr txBox="1">
            <a:spLocks noChangeArrowheads="1"/>
          </p:cNvSpPr>
          <p:nvPr/>
        </p:nvSpPr>
        <p:spPr bwMode="auto">
          <a:xfrm>
            <a:off x="4705350" y="2451100"/>
            <a:ext cx="3433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方正超粗黑简体"/>
                <a:ea typeface="方正超粗黑简体"/>
                <a:cs typeface="方正超粗黑简体"/>
              </a:rPr>
              <a:t>selenium2 python</a:t>
            </a: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333375"/>
            <a:ext cx="10572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4" name="TextBox 4"/>
          <p:cNvSpPr txBox="1">
            <a:spLocks noChangeArrowheads="1"/>
          </p:cNvSpPr>
          <p:nvPr/>
        </p:nvSpPr>
        <p:spPr bwMode="auto">
          <a:xfrm>
            <a:off x="4645025" y="2998788"/>
            <a:ext cx="2316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方正超粗黑简体"/>
                <a:ea typeface="方正超粗黑简体"/>
                <a:cs typeface="方正超粗黑简体"/>
              </a:rPr>
              <a:t>自动化测试实战</a:t>
            </a:r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01800"/>
            <a:ext cx="1368425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420938"/>
            <a:ext cx="1296988" cy="117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108" name="TextBox 4"/>
          <p:cNvSpPr txBox="1">
            <a:spLocks noChangeArrowheads="1"/>
          </p:cNvSpPr>
          <p:nvPr/>
        </p:nvSpPr>
        <p:spPr bwMode="auto">
          <a:xfrm>
            <a:off x="4932363" y="4438650"/>
            <a:ext cx="31035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方正超粗黑简体"/>
                <a:ea typeface="方正超粗黑简体"/>
                <a:cs typeface="方正超粗黑简体"/>
              </a:rPr>
              <a:t>   ---虫师</a:t>
            </a:r>
          </a:p>
          <a:p>
            <a:pPr eaLnBrk="1" hangingPunct="1"/>
            <a:endParaRPr lang="zh-CN" altLang="en-US" sz="2000">
              <a:latin typeface="方正超粗黑简体"/>
              <a:ea typeface="方正超粗黑简体"/>
              <a:cs typeface="方正超粗黑简体"/>
            </a:endParaRPr>
          </a:p>
          <a:p>
            <a:pPr eaLnBrk="1" hangingPunct="1"/>
            <a:r>
              <a:rPr lang="zh-CN" altLang="en-US" sz="2000">
                <a:latin typeface="方正超粗黑简体"/>
                <a:ea typeface="方正超粗黑简体"/>
                <a:cs typeface="方正超粗黑简体"/>
              </a:rPr>
              <a:t>http://fnng.cnblogs.com</a:t>
            </a:r>
          </a:p>
        </p:txBody>
      </p:sp>
      <p:sp>
        <p:nvSpPr>
          <p:cNvPr id="4109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1706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环境搭建：</a:t>
            </a:r>
            <a:endParaRPr lang="zh-CN" altLang="en-US"/>
          </a:p>
        </p:txBody>
      </p:sp>
      <p:sp>
        <p:nvSpPr>
          <p:cNvPr id="13317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8" name="矩形 4"/>
          <p:cNvSpPr>
            <a:spLocks noChangeArrowheads="1"/>
          </p:cNvSpPr>
          <p:nvPr/>
        </p:nvSpPr>
        <p:spPr bwMode="auto">
          <a:xfrm>
            <a:off x="971550" y="1196975"/>
            <a:ext cx="6915150" cy="425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>
                <a:latin typeface="宋体" panose="02010600030101010101" pitchFamily="2" charset="-122"/>
              </a:rPr>
              <a:t>window 安装：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宋体" panose="02010600030101010101" pitchFamily="2" charset="-122"/>
              </a:rPr>
              <a:t>第一步、安装python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宋体" panose="02010600030101010101" pitchFamily="2" charset="-122"/>
              </a:rPr>
              <a:t>第二步、安装setuptools</a:t>
            </a:r>
          </a:p>
          <a:p>
            <a:pPr>
              <a:lnSpc>
                <a:spcPct val="150000"/>
              </a:lnSpc>
            </a:pPr>
            <a:r>
              <a:rPr lang="en-US" altLang="en-US" sz="1400">
                <a:latin typeface="宋体" panose="02010600030101010101" pitchFamily="2" charset="-122"/>
              </a:rPr>
              <a:t>C:\setuptools-1.3&gt;python setup.py install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宋体" panose="02010600030101010101" pitchFamily="2" charset="-122"/>
              </a:rPr>
              <a:t>第三步、安装pip</a:t>
            </a:r>
          </a:p>
          <a:p>
            <a:pPr>
              <a:lnSpc>
                <a:spcPct val="150000"/>
              </a:lnSpc>
            </a:pPr>
            <a:r>
              <a:rPr lang="en-US" altLang="en-US" sz="1400">
                <a:latin typeface="宋体" panose="02010600030101010101" pitchFamily="2" charset="-122"/>
              </a:rPr>
              <a:t>C:\pip-1.4.1 &gt; python  setup.py  install 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宋体" panose="02010600030101010101" pitchFamily="2" charset="-122"/>
              </a:rPr>
              <a:t>第四步、安装selenium</a:t>
            </a:r>
          </a:p>
          <a:p>
            <a:pPr>
              <a:lnSpc>
                <a:spcPct val="150000"/>
              </a:lnSpc>
            </a:pPr>
            <a:r>
              <a:rPr lang="en-US" altLang="en-US" sz="1400">
                <a:latin typeface="宋体" panose="02010600030101010101" pitchFamily="2" charset="-122"/>
              </a:rPr>
              <a:t>C:\Python27\Scripts &gt; pip install -U selenium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</a:rPr>
              <a:t>环境变量：</a:t>
            </a:r>
            <a:endParaRPr lang="en-US" altLang="en-US" sz="160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en-US" sz="160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124075" y="4797425"/>
            <a:ext cx="3527425" cy="576263"/>
          </a:xfrm>
          <a:prstGeom prst="rect">
            <a:avLst/>
          </a:prstGeom>
          <a:solidFill>
            <a:srgbClr val="99CCFF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r>
              <a:rPr lang="zh-CN" sz="1400">
                <a:latin typeface="宋体" panose="02010600030101010101" pitchFamily="2" charset="-122"/>
              </a:rPr>
              <a:t>变量名：</a:t>
            </a:r>
            <a:r>
              <a:rPr lang="en-US" altLang="zh-CN" sz="1400">
                <a:latin typeface="宋体" panose="02010600030101010101" pitchFamily="2" charset="-122"/>
              </a:rPr>
              <a:t>PATH</a:t>
            </a:r>
          </a:p>
          <a:p>
            <a:r>
              <a:rPr lang="zh-CN" sz="1400">
                <a:latin typeface="宋体" panose="02010600030101010101" pitchFamily="2" charset="-122"/>
              </a:rPr>
              <a:t>变量值：</a:t>
            </a:r>
            <a:r>
              <a:rPr lang="en-US" altLang="zh-CN" sz="1400">
                <a:latin typeface="宋体" panose="02010600030101010101" pitchFamily="2" charset="-122"/>
              </a:rPr>
              <a:t>;C:\Python27</a:t>
            </a:r>
            <a:r>
              <a:rPr lang="en-US" altLang="zh-CN" sz="1600">
                <a:latin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1706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环境搭建：</a:t>
            </a:r>
            <a:endParaRPr lang="zh-CN" altLang="en-US"/>
          </a:p>
        </p:txBody>
      </p:sp>
      <p:sp>
        <p:nvSpPr>
          <p:cNvPr id="14341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2" name="矩形 4"/>
          <p:cNvSpPr>
            <a:spLocks noChangeArrowheads="1"/>
          </p:cNvSpPr>
          <p:nvPr/>
        </p:nvSpPr>
        <p:spPr bwMode="auto">
          <a:xfrm>
            <a:off x="971550" y="1196975"/>
            <a:ext cx="6915150" cy="352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>
                <a:latin typeface="宋体" panose="02010600030101010101" pitchFamily="2" charset="-122"/>
              </a:rPr>
              <a:t>简易安装（ActivePython）：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</a:rPr>
              <a:t>    ActivePython 包含了一个完整的 Python 内核,并附加了一些 Python 的 Windows扩展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</a:rPr>
              <a:t>第一步、下载安装ActivePython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</a:rPr>
              <a:t>第二步、安装selenium</a:t>
            </a:r>
          </a:p>
          <a:p>
            <a:pPr>
              <a:lnSpc>
                <a:spcPct val="150000"/>
              </a:lnSpc>
            </a:pPr>
            <a:r>
              <a:rPr lang="en-US" altLang="en-US" sz="1600">
                <a:latin typeface="宋体" panose="02010600030101010101" pitchFamily="2" charset="-122"/>
              </a:rPr>
              <a:t>C:\Python27\Scripts &gt; pip install -U selenium </a:t>
            </a:r>
          </a:p>
          <a:p>
            <a:pPr>
              <a:lnSpc>
                <a:spcPct val="150000"/>
              </a:lnSpc>
            </a:pPr>
            <a:endParaRPr lang="en-US" altLang="en-US" sz="160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5363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1706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环境搭建：</a:t>
            </a:r>
            <a:endParaRPr lang="zh-CN" altLang="en-US"/>
          </a:p>
        </p:txBody>
      </p:sp>
      <p:sp>
        <p:nvSpPr>
          <p:cNvPr id="15365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6" name="矩形 4"/>
          <p:cNvSpPr>
            <a:spLocks noChangeArrowheads="1"/>
          </p:cNvSpPr>
          <p:nvPr/>
        </p:nvSpPr>
        <p:spPr bwMode="auto">
          <a:xfrm>
            <a:off x="971550" y="1196975"/>
            <a:ext cx="6915150" cy="310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>
                <a:latin typeface="宋体" panose="02010600030101010101" pitchFamily="2" charset="-122"/>
              </a:rPr>
              <a:t>linux安装（ubuntu）：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</a:rPr>
              <a:t>第一步、安装：setuptools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</a:rPr>
              <a:t>root@fnngj-H24X:~# apt-get install python-setuptools</a:t>
            </a:r>
          </a:p>
          <a:p>
            <a:pPr>
              <a:lnSpc>
                <a:spcPct val="150000"/>
              </a:lnSpc>
            </a:pPr>
            <a:r>
              <a:rPr lang="en-US" altLang="en-US" sz="1600">
                <a:latin typeface="宋体" panose="02010600030101010101" pitchFamily="2" charset="-122"/>
              </a:rPr>
              <a:t>第二步、安装pip</a:t>
            </a:r>
          </a:p>
          <a:p>
            <a:pPr>
              <a:lnSpc>
                <a:spcPct val="150000"/>
              </a:lnSpc>
            </a:pPr>
            <a:r>
              <a:rPr lang="en-US" altLang="en-US" sz="1600">
                <a:latin typeface="宋体" panose="02010600030101010101" pitchFamily="2" charset="-122"/>
                <a:sym typeface="Arial" panose="020B0604020202020204" pitchFamily="34" charset="0"/>
              </a:rPr>
              <a:t>root@fnngj-H24X:</a:t>
            </a:r>
            <a:r>
              <a:rPr lang="zh-CN" altLang="en-US" sz="1600">
                <a:latin typeface="宋体" panose="02010600030101010101" pitchFamily="2" charset="-122"/>
                <a:sym typeface="Arial" panose="020B0604020202020204" pitchFamily="34" charset="0"/>
              </a:rPr>
              <a:t>..</a:t>
            </a:r>
            <a:r>
              <a:rPr lang="en-US" altLang="en-US" sz="1600">
                <a:latin typeface="宋体" panose="02010600030101010101" pitchFamily="2" charset="-122"/>
                <a:sym typeface="Arial" panose="020B0604020202020204" pitchFamily="34" charset="0"/>
              </a:rPr>
              <a:t>/pip-1.4.1# python setup.py install</a:t>
            </a:r>
          </a:p>
          <a:p>
            <a:pPr>
              <a:lnSpc>
                <a:spcPct val="150000"/>
              </a:lnSpc>
            </a:pPr>
            <a:r>
              <a:rPr lang="en-US" altLang="en-US" sz="1600">
                <a:latin typeface="宋体" panose="02010600030101010101" pitchFamily="2" charset="-122"/>
                <a:sym typeface="Arial" panose="020B0604020202020204" pitchFamily="34" charset="0"/>
              </a:rPr>
              <a:t>第三步、安装selenium</a:t>
            </a:r>
          </a:p>
          <a:p>
            <a:pPr>
              <a:lnSpc>
                <a:spcPct val="150000"/>
              </a:lnSpc>
            </a:pPr>
            <a:r>
              <a:rPr lang="en-US" altLang="en-US" sz="1600">
                <a:latin typeface="宋体" panose="02010600030101010101" pitchFamily="2" charset="-122"/>
                <a:sym typeface="Arial" panose="020B0604020202020204" pitchFamily="34" charset="0"/>
              </a:rPr>
              <a:t>root@fnngj-H24X:</a:t>
            </a:r>
            <a:r>
              <a:rPr lang="zh-CN" altLang="en-US" sz="1600">
                <a:latin typeface="宋体" panose="02010600030101010101" pitchFamily="2" charset="-122"/>
                <a:sym typeface="Arial" panose="020B0604020202020204" pitchFamily="34" charset="0"/>
              </a:rPr>
              <a:t>..</a:t>
            </a:r>
            <a:r>
              <a:rPr lang="en-US" altLang="en-US" sz="1600">
                <a:latin typeface="宋体" panose="02010600030101010101" pitchFamily="2" charset="-122"/>
                <a:sym typeface="Arial" panose="020B0604020202020204" pitchFamily="34" charset="0"/>
              </a:rPr>
              <a:t>/pip-1.4.1# pip install -U selenium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2925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第一个自动化脚本：</a:t>
            </a:r>
            <a:endParaRPr lang="zh-CN" altLang="en-US"/>
          </a:p>
        </p:txBody>
      </p:sp>
      <p:sp>
        <p:nvSpPr>
          <p:cNvPr id="16389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0" name="矩形 4"/>
          <p:cNvSpPr>
            <a:spLocks noChangeArrowheads="1"/>
          </p:cNvSpPr>
          <p:nvPr/>
        </p:nvSpPr>
        <p:spPr bwMode="auto">
          <a:xfrm>
            <a:off x="971550" y="1196975"/>
            <a:ext cx="691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百度搜索：</a:t>
            </a:r>
          </a:p>
        </p:txBody>
      </p:sp>
      <p:graphicFrame>
        <p:nvGraphicFramePr>
          <p:cNvPr id="16391" name="Group 7"/>
          <p:cNvGraphicFramePr>
            <a:graphicFrameLocks noGrp="1"/>
          </p:cNvGraphicFramePr>
          <p:nvPr/>
        </p:nvGraphicFramePr>
        <p:xfrm>
          <a:off x="941388" y="1774825"/>
          <a:ext cx="7086600" cy="4187952"/>
        </p:xfrm>
        <a:graphic>
          <a:graphicData uri="http://schemas.openxmlformats.org/drawingml/2006/table">
            <a:tbl>
              <a:tblPr/>
              <a:tblGrid>
                <a:gridCol w="7086600"/>
              </a:tblGrid>
              <a:tr h="4183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# coding = utf-8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from selenium import webdriver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browser = webdriver.Firefox()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browser.get("http://www.baidu.com")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browser.find_element_by_id("kw1").send_keys("selenium")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browser.find_element_by_id("su1").click()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browser.quit()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7411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17412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3" name="矩形 4"/>
          <p:cNvSpPr>
            <a:spLocks noChangeArrowheads="1"/>
          </p:cNvSpPr>
          <p:nvPr/>
        </p:nvSpPr>
        <p:spPr bwMode="auto">
          <a:xfrm>
            <a:off x="971550" y="1196975"/>
            <a:ext cx="6915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00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latin typeface="宋体" panose="02010600030101010101" pitchFamily="2" charset="-122"/>
            </a:endParaRPr>
          </a:p>
        </p:txBody>
      </p:sp>
      <p:graphicFrame>
        <p:nvGraphicFramePr>
          <p:cNvPr id="17414" name="Group 6"/>
          <p:cNvGraphicFramePr>
            <a:graphicFrameLocks noGrp="1"/>
          </p:cNvGraphicFramePr>
          <p:nvPr/>
        </p:nvGraphicFramePr>
        <p:xfrm>
          <a:off x="1658938" y="3238500"/>
          <a:ext cx="5937250" cy="518160"/>
        </p:xfrm>
        <a:graphic>
          <a:graphicData uri="http://schemas.openxmlformats.org/drawingml/2006/table">
            <a:tbl>
              <a:tblPr/>
              <a:tblGrid>
                <a:gridCol w="5937250"/>
              </a:tblGrid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webdriver python： 元素定位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435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201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元素的定位：</a:t>
            </a:r>
            <a:endParaRPr lang="zh-CN" altLang="en-US"/>
          </a:p>
        </p:txBody>
      </p:sp>
      <p:sp>
        <p:nvSpPr>
          <p:cNvPr id="18437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8" name="矩形 4"/>
          <p:cNvSpPr>
            <a:spLocks noChangeArrowheads="1"/>
          </p:cNvSpPr>
          <p:nvPr/>
        </p:nvSpPr>
        <p:spPr bwMode="auto">
          <a:xfrm>
            <a:off x="971550" y="1196975"/>
            <a:ext cx="69151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WebDriver 提供的八种定位方法：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find_element_by_id()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find_element_by_name()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find_element_by_class_name()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find_element_by_tag_name()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find_element_by_link_text()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find_element_by_partial_link_text()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find_element_by_xpath()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find_element_by_css_selector()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459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201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元素的定位：</a:t>
            </a:r>
            <a:endParaRPr lang="zh-CN" altLang="en-US"/>
          </a:p>
        </p:txBody>
      </p:sp>
      <p:sp>
        <p:nvSpPr>
          <p:cNvPr id="19461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2" name="矩形 4"/>
          <p:cNvSpPr>
            <a:spLocks noChangeArrowheads="1"/>
          </p:cNvSpPr>
          <p:nvPr/>
        </p:nvSpPr>
        <p:spPr bwMode="auto">
          <a:xfrm>
            <a:off x="971550" y="1054100"/>
            <a:ext cx="6915150" cy="484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>
                <a:latin typeface="Verdana" panose="020B0604030504040204" pitchFamily="34" charset="0"/>
              </a:rPr>
              <a:t>id\name\class name\tag name :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百度搜索框前端代码（通过firebug查看）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&lt;</a:t>
            </a:r>
            <a:r>
              <a:rPr lang="zh-CN" altLang="en-US" sz="1600">
                <a:solidFill>
                  <a:srgbClr val="FF0000"/>
                </a:solidFill>
                <a:latin typeface="Verdana" panose="020B0604030504040204" pitchFamily="34" charset="0"/>
              </a:rPr>
              <a:t>input </a:t>
            </a:r>
            <a:r>
              <a:rPr lang="zh-CN" altLang="en-US" sz="1600">
                <a:latin typeface="Verdana" panose="020B0604030504040204" pitchFamily="34" charset="0"/>
              </a:rPr>
              <a:t> </a:t>
            </a:r>
            <a:r>
              <a:rPr lang="zh-CN" altLang="en-US" sz="1600">
                <a:solidFill>
                  <a:srgbClr val="FF0000"/>
                </a:solidFill>
                <a:latin typeface="Verdana" panose="020B0604030504040204" pitchFamily="34" charset="0"/>
              </a:rPr>
              <a:t>id</a:t>
            </a:r>
            <a:r>
              <a:rPr lang="zh-CN" altLang="en-US" sz="1600">
                <a:latin typeface="Verdana" panose="020B0604030504040204" pitchFamily="34" charset="0"/>
              </a:rPr>
              <a:t>="kw1" </a:t>
            </a:r>
            <a:r>
              <a:rPr lang="zh-CN" altLang="en-US" sz="1600">
                <a:solidFill>
                  <a:srgbClr val="FF0000"/>
                </a:solidFill>
                <a:latin typeface="Verdana" panose="020B0604030504040204" pitchFamily="34" charset="0"/>
              </a:rPr>
              <a:t>class</a:t>
            </a:r>
            <a:r>
              <a:rPr lang="zh-CN" altLang="en-US" sz="1600">
                <a:latin typeface="Verdana" panose="020B0604030504040204" pitchFamily="34" charset="0"/>
              </a:rPr>
              <a:t>="s_ipt" type="text" maxlength="100" </a:t>
            </a:r>
            <a:r>
              <a:rPr lang="zh-CN" altLang="en-US" sz="1600">
                <a:solidFill>
                  <a:srgbClr val="FF0000"/>
                </a:solidFill>
                <a:latin typeface="Verdana" panose="020B0604030504040204" pitchFamily="34" charset="0"/>
              </a:rPr>
              <a:t>name</a:t>
            </a:r>
            <a:r>
              <a:rPr lang="zh-CN" altLang="en-US" sz="1600">
                <a:latin typeface="Verdana" panose="020B0604030504040204" pitchFamily="34" charset="0"/>
              </a:rPr>
              <a:t>="wd" autocomplete="off"&gt;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find_element_by_id(</a:t>
            </a:r>
            <a:r>
              <a:rPr lang="zh-CN" altLang="en-US" sz="1600">
                <a:latin typeface="宋体" panose="02010600030101010101" pitchFamily="2" charset="-122"/>
              </a:rPr>
              <a:t>‘</a:t>
            </a:r>
            <a:r>
              <a:rPr lang="zh-CN" altLang="en-US" sz="1600">
                <a:latin typeface="Verdana" panose="020B0604030504040204" pitchFamily="34" charset="0"/>
              </a:rPr>
              <a:t>kw1</a:t>
            </a:r>
            <a:r>
              <a:rPr lang="zh-CN" altLang="en-US" sz="1600">
                <a:latin typeface="宋体" panose="02010600030101010101" pitchFamily="2" charset="-122"/>
              </a:rPr>
              <a:t>’</a:t>
            </a:r>
            <a:r>
              <a:rPr lang="zh-CN" altLang="en-US" sz="1600">
                <a:latin typeface="Verdana" panose="020B060403050404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find_element_by_name(</a:t>
            </a:r>
            <a:r>
              <a:rPr lang="zh-CN" altLang="en-US" sz="1600">
                <a:latin typeface="宋体" panose="02010600030101010101" pitchFamily="2" charset="-122"/>
              </a:rPr>
              <a:t>‘</a:t>
            </a:r>
            <a:r>
              <a:rPr lang="zh-CN" altLang="en-US" sz="1600">
                <a:latin typeface="Verdana" panose="020B0604030504040204" pitchFamily="34" charset="0"/>
              </a:rPr>
              <a:t>wd</a:t>
            </a:r>
            <a:r>
              <a:rPr lang="zh-CN" altLang="en-US" sz="1600">
                <a:latin typeface="宋体" panose="02010600030101010101" pitchFamily="2" charset="-122"/>
              </a:rPr>
              <a:t>’</a:t>
            </a:r>
            <a:r>
              <a:rPr lang="zh-CN" altLang="en-US" sz="1600">
                <a:latin typeface="Verdana" panose="020B060403050404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find_element_by_class_name(</a:t>
            </a:r>
            <a:r>
              <a:rPr lang="zh-CN" altLang="en-US" sz="1600">
                <a:latin typeface="宋体" panose="02010600030101010101" pitchFamily="2" charset="-122"/>
              </a:rPr>
              <a:t>‘</a:t>
            </a:r>
            <a:r>
              <a:rPr lang="zh-CN" altLang="en-US" sz="1600">
                <a:latin typeface="Verdana" panose="020B0604030504040204" pitchFamily="34" charset="0"/>
              </a:rPr>
              <a:t>s_ipt</a:t>
            </a:r>
            <a:r>
              <a:rPr lang="zh-CN" altLang="en-US" sz="1600">
                <a:latin typeface="宋体" panose="02010600030101010101" pitchFamily="2" charset="-122"/>
              </a:rPr>
              <a:t>’</a:t>
            </a:r>
            <a:r>
              <a:rPr lang="zh-CN" altLang="en-US" sz="1600">
                <a:latin typeface="Verdana" panose="020B060403050404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find_element_by_tag_name(</a:t>
            </a:r>
            <a:r>
              <a:rPr lang="zh-CN" altLang="en-US" sz="1600">
                <a:latin typeface="宋体" panose="02010600030101010101" pitchFamily="2" charset="-122"/>
              </a:rPr>
              <a:t>‘</a:t>
            </a:r>
            <a:r>
              <a:rPr lang="zh-CN" altLang="en-US" sz="1600">
                <a:latin typeface="Verdana" panose="020B0604030504040204" pitchFamily="34" charset="0"/>
              </a:rPr>
              <a:t>input</a:t>
            </a:r>
            <a:r>
              <a:rPr lang="zh-CN" altLang="en-US" sz="1600">
                <a:latin typeface="宋体" panose="02010600030101010101" pitchFamily="2" charset="-122"/>
              </a:rPr>
              <a:t>’</a:t>
            </a:r>
            <a:r>
              <a:rPr lang="zh-CN" altLang="en-US" sz="1600">
                <a:latin typeface="Verdana" panose="020B060403050404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注：页面上的元素tag name 相同的几率很高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483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201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元素的定位：</a:t>
            </a:r>
            <a:endParaRPr lang="zh-CN" altLang="en-US"/>
          </a:p>
        </p:txBody>
      </p:sp>
      <p:sp>
        <p:nvSpPr>
          <p:cNvPr id="20485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6" name="矩形 4"/>
          <p:cNvSpPr>
            <a:spLocks noChangeArrowheads="1"/>
          </p:cNvSpPr>
          <p:nvPr/>
        </p:nvSpPr>
        <p:spPr bwMode="auto">
          <a:xfrm>
            <a:off x="971550" y="1054100"/>
            <a:ext cx="6915150" cy="484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>
                <a:latin typeface="Verdana" panose="020B0604030504040204" pitchFamily="34" charset="0"/>
              </a:rPr>
              <a:t>link\partial link :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百度首页文字链接：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&lt;a href="http://news.baidu.com" name="tj_news"&gt;</a:t>
            </a:r>
            <a:r>
              <a:rPr lang="zh-CN" altLang="en-US" sz="1600">
                <a:solidFill>
                  <a:srgbClr val="FF0000"/>
                </a:solidFill>
                <a:latin typeface="Verdana" panose="020B0604030504040204" pitchFamily="34" charset="0"/>
              </a:rPr>
              <a:t>新 闻</a:t>
            </a:r>
            <a:r>
              <a:rPr lang="zh-CN" altLang="en-US" sz="1600">
                <a:latin typeface="Verdana" panose="020B0604030504040204" pitchFamily="34" charset="0"/>
              </a:rPr>
              <a:t>&lt;/a&gt;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&lt;a href="http://tieba.baidu.com" name="tj_tieba"&gt;</a:t>
            </a:r>
            <a:r>
              <a:rPr lang="zh-CN" altLang="en-US" sz="1600">
                <a:solidFill>
                  <a:srgbClr val="FF0000"/>
                </a:solidFill>
                <a:latin typeface="Verdana" panose="020B0604030504040204" pitchFamily="34" charset="0"/>
              </a:rPr>
              <a:t>贴 吧</a:t>
            </a:r>
            <a:r>
              <a:rPr lang="zh-CN" altLang="en-US" sz="1600">
                <a:latin typeface="Verdana" panose="020B0604030504040204" pitchFamily="34" charset="0"/>
              </a:rPr>
              <a:t>&lt;/a&gt;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&lt;a href="http://zhidao.baidu.com" name="tj_zhidao"&gt;</a:t>
            </a:r>
            <a:r>
              <a:rPr lang="zh-CN" altLang="en-US" sz="1600">
                <a:solidFill>
                  <a:srgbClr val="FF0000"/>
                </a:solidFill>
                <a:latin typeface="Verdana" panose="020B0604030504040204" pitchFamily="34" charset="0"/>
              </a:rPr>
              <a:t>知 道</a:t>
            </a:r>
            <a:r>
              <a:rPr lang="zh-CN" altLang="en-US" sz="1600">
                <a:latin typeface="Verdana" panose="020B0604030504040204" pitchFamily="34" charset="0"/>
              </a:rPr>
              <a:t>&lt;/a&gt;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find_element_by_link_text(u</a:t>
            </a:r>
            <a:r>
              <a:rPr lang="zh-CN" altLang="en-US" sz="1600">
                <a:latin typeface="宋体" panose="02010600030101010101" pitchFamily="2" charset="-122"/>
              </a:rPr>
              <a:t>‘</a:t>
            </a:r>
            <a:r>
              <a:rPr lang="zh-CN" altLang="en-US" sz="1600">
                <a:latin typeface="Verdana" panose="020B0604030504040204" pitchFamily="34" charset="0"/>
              </a:rPr>
              <a:t>新 闻</a:t>
            </a:r>
            <a:r>
              <a:rPr lang="zh-CN" altLang="en-US" sz="1600">
                <a:latin typeface="宋体" panose="02010600030101010101" pitchFamily="2" charset="-122"/>
              </a:rPr>
              <a:t>’</a:t>
            </a:r>
            <a:r>
              <a:rPr lang="zh-CN" altLang="en-US" sz="1600">
                <a:latin typeface="Verdana" panose="020B060403050404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find_element_by_partial_link_text(</a:t>
            </a:r>
            <a:r>
              <a:rPr lang="zh-CN" altLang="en-US" sz="1600">
                <a:latin typeface="宋体" panose="02010600030101010101" pitchFamily="2" charset="-122"/>
              </a:rPr>
              <a:t>‘</a:t>
            </a:r>
            <a:r>
              <a:rPr lang="zh-CN" altLang="en-US" sz="1600">
                <a:latin typeface="Verdana" panose="020B0604030504040204" pitchFamily="34" charset="0"/>
              </a:rPr>
              <a:t>新</a:t>
            </a:r>
            <a:r>
              <a:rPr lang="zh-CN" altLang="en-US" sz="1600">
                <a:latin typeface="宋体" panose="02010600030101010101" pitchFamily="2" charset="-122"/>
              </a:rPr>
              <a:t>’</a:t>
            </a:r>
            <a:r>
              <a:rPr lang="zh-CN" altLang="en-US" sz="1600">
                <a:latin typeface="Verdana" panose="020B060403050404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find_element_by_link_text(u</a:t>
            </a:r>
            <a:r>
              <a:rPr lang="zh-CN" altLang="en-US" sz="1600">
                <a:latin typeface="宋体" panose="02010600030101010101" pitchFamily="2" charset="-122"/>
              </a:rPr>
              <a:t>‘</a:t>
            </a:r>
            <a:r>
              <a:rPr lang="zh-CN" altLang="en-US" sz="1600">
                <a:latin typeface="Verdana" panose="020B0604030504040204" pitchFamily="34" charset="0"/>
              </a:rPr>
              <a:t>贴 吧</a:t>
            </a:r>
            <a:r>
              <a:rPr lang="zh-CN" altLang="en-US" sz="1600">
                <a:latin typeface="宋体" panose="02010600030101010101" pitchFamily="2" charset="-122"/>
              </a:rPr>
              <a:t>’</a:t>
            </a:r>
            <a:r>
              <a:rPr lang="zh-CN" altLang="en-US" sz="1600">
                <a:latin typeface="Verdana" panose="020B060403050404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注：中文字符串加u 是将中文转换成unicode,防止编码问题。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21508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201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元素的定位：</a:t>
            </a:r>
            <a:endParaRPr lang="zh-CN" altLang="en-US" dirty="0"/>
          </a:p>
        </p:txBody>
      </p:sp>
      <p:sp>
        <p:nvSpPr>
          <p:cNvPr id="21509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0" name="矩形 4"/>
          <p:cNvSpPr>
            <a:spLocks noChangeArrowheads="1"/>
          </p:cNvSpPr>
          <p:nvPr/>
        </p:nvSpPr>
        <p:spPr bwMode="auto">
          <a:xfrm>
            <a:off x="971550" y="1054100"/>
            <a:ext cx="691515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>
                <a:latin typeface="Verdana" panose="020B0604030504040204" pitchFamily="34" charset="0"/>
              </a:rPr>
              <a:t>xpath :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00">
                <a:latin typeface="Verdana" panose="020B0604030504040204" pitchFamily="34" charset="0"/>
              </a:rPr>
              <a:t>find_element_by_xpath(</a:t>
            </a:r>
            <a:r>
              <a:rPr lang="zh-CN" altLang="en-US" sz="1000">
                <a:latin typeface="宋体" panose="02010600030101010101" pitchFamily="2" charset="-122"/>
              </a:rPr>
              <a:t>‘</a:t>
            </a:r>
            <a:r>
              <a:rPr lang="zh-CN" altLang="en-US" sz="1000">
                <a:latin typeface="Verdana" panose="020B0604030504040204" pitchFamily="34" charset="0"/>
              </a:rPr>
              <a:t>//*[@id='kw1']</a:t>
            </a:r>
            <a:r>
              <a:rPr lang="zh-CN" altLang="en-US" sz="1000">
                <a:latin typeface="宋体" panose="02010600030101010101" pitchFamily="2" charset="-122"/>
              </a:rPr>
              <a:t>’</a:t>
            </a:r>
            <a:r>
              <a:rPr lang="zh-CN" altLang="en-US" sz="1000">
                <a:latin typeface="Verdana" panose="020B060403050404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000">
                <a:latin typeface="Verdana" panose="020B0604030504040204" pitchFamily="34" charset="0"/>
              </a:rPr>
              <a:t>find_element_by_xpath(</a:t>
            </a:r>
            <a:r>
              <a:rPr lang="zh-CN" altLang="en-US" sz="1000">
                <a:latin typeface="宋体" panose="02010600030101010101" pitchFamily="2" charset="-122"/>
              </a:rPr>
              <a:t>‘</a:t>
            </a:r>
            <a:r>
              <a:rPr lang="zh-CN" altLang="en-US" sz="1000">
                <a:latin typeface="Verdana" panose="020B0604030504040204" pitchFamily="34" charset="0"/>
              </a:rPr>
              <a:t>//input[@id='kw1']</a:t>
            </a:r>
            <a:r>
              <a:rPr lang="zh-CN" altLang="en-US" sz="1000">
                <a:latin typeface="宋体" panose="02010600030101010101" pitchFamily="2" charset="-122"/>
              </a:rPr>
              <a:t>’</a:t>
            </a:r>
            <a:r>
              <a:rPr lang="zh-CN" altLang="en-US" sz="1000">
                <a:latin typeface="Verdana" panose="020B060403050404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000">
                <a:latin typeface="Verdana" panose="020B0604030504040204" pitchFamily="34" charset="0"/>
              </a:rPr>
              <a:t>find_element_by_xpath(</a:t>
            </a:r>
            <a:r>
              <a:rPr lang="zh-CN" altLang="en-US" sz="1000">
                <a:latin typeface="宋体" panose="02010600030101010101" pitchFamily="2" charset="-122"/>
              </a:rPr>
              <a:t>‘</a:t>
            </a:r>
            <a:r>
              <a:rPr lang="zh-CN" altLang="en-US" sz="1000">
                <a:latin typeface="Verdana" panose="020B0604030504040204" pitchFamily="34" charset="0"/>
              </a:rPr>
              <a:t>//input[@name='wd']</a:t>
            </a:r>
            <a:r>
              <a:rPr lang="zh-CN" altLang="en-US" sz="1000">
                <a:latin typeface="宋体" panose="02010600030101010101" pitchFamily="2" charset="-122"/>
              </a:rPr>
              <a:t>’</a:t>
            </a:r>
            <a:r>
              <a:rPr lang="zh-CN" altLang="en-US" sz="1000">
                <a:latin typeface="Verdana" panose="020B060403050404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000">
                <a:latin typeface="Verdana" panose="020B0604030504040204" pitchFamily="34" charset="0"/>
              </a:rPr>
              <a:t>find_element_by_xpath(</a:t>
            </a:r>
            <a:r>
              <a:rPr lang="zh-CN" altLang="en-US" sz="1000">
                <a:latin typeface="宋体" panose="02010600030101010101" pitchFamily="2" charset="-122"/>
              </a:rPr>
              <a:t>‘</a:t>
            </a:r>
            <a:r>
              <a:rPr lang="zh-CN" altLang="en-US" sz="1000">
                <a:latin typeface="Verdana" panose="020B0604030504040204" pitchFamily="34" charset="0"/>
              </a:rPr>
              <a:t>//input[@class='s_ipt']</a:t>
            </a:r>
            <a:r>
              <a:rPr lang="zh-CN" altLang="en-US" sz="1000">
                <a:latin typeface="宋体" panose="02010600030101010101" pitchFamily="2" charset="-122"/>
              </a:rPr>
              <a:t>’</a:t>
            </a:r>
            <a:r>
              <a:rPr lang="zh-CN" altLang="en-US" sz="1000">
                <a:latin typeface="Verdana" panose="020B060403050404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000">
                <a:latin typeface="Verdana" panose="020B0604030504040204" pitchFamily="34" charset="0"/>
              </a:rPr>
              <a:t>find_element_by_xpath(</a:t>
            </a:r>
            <a:r>
              <a:rPr lang="zh-CN" altLang="en-US" sz="1000">
                <a:latin typeface="宋体" panose="02010600030101010101" pitchFamily="2" charset="-122"/>
              </a:rPr>
              <a:t>‘</a:t>
            </a:r>
            <a:r>
              <a:rPr lang="zh-CN" altLang="en-US" sz="1000">
                <a:latin typeface="Verdana" panose="020B0604030504040204" pitchFamily="34" charset="0"/>
              </a:rPr>
              <a:t>//span[@class='bg s_iptwr']/input</a:t>
            </a:r>
            <a:r>
              <a:rPr lang="zh-CN" altLang="en-US" sz="1000">
                <a:latin typeface="宋体" panose="02010600030101010101" pitchFamily="2" charset="-122"/>
              </a:rPr>
              <a:t>’</a:t>
            </a:r>
            <a:r>
              <a:rPr lang="zh-CN" altLang="en-US" sz="1000">
                <a:latin typeface="Verdana" panose="020B060403050404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000">
                <a:latin typeface="Verdana" panose="020B0604030504040204" pitchFamily="34" charset="0"/>
              </a:rPr>
              <a:t>find_element_by_xpath(</a:t>
            </a:r>
            <a:r>
              <a:rPr lang="zh-CN" altLang="en-US" sz="1000">
                <a:latin typeface="宋体" panose="02010600030101010101" pitchFamily="2" charset="-122"/>
              </a:rPr>
              <a:t>‘</a:t>
            </a:r>
            <a:r>
              <a:rPr lang="zh-CN" altLang="en-US" sz="1000">
                <a:latin typeface="Verdana" panose="020B0604030504040204" pitchFamily="34" charset="0"/>
              </a:rPr>
              <a:t>//form[@id='form1']/span/input</a:t>
            </a:r>
            <a:r>
              <a:rPr lang="zh-CN" altLang="en-US" sz="1000">
                <a:latin typeface="宋体" panose="02010600030101010101" pitchFamily="2" charset="-122"/>
              </a:rPr>
              <a:t>’</a:t>
            </a:r>
            <a:r>
              <a:rPr lang="zh-CN" altLang="en-US" sz="1000">
                <a:latin typeface="Verdana" panose="020B060403050404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000">
                <a:latin typeface="Verdana" panose="020B0604030504040204" pitchFamily="34" charset="0"/>
              </a:rPr>
              <a:t>....</a:t>
            </a:r>
          </a:p>
          <a:p>
            <a:pPr>
              <a:lnSpc>
                <a:spcPct val="150000"/>
              </a:lnSpc>
            </a:pPr>
            <a:r>
              <a:rPr lang="zh-CN" altLang="en-US" sz="1000">
                <a:latin typeface="Verdana" panose="020B0604030504040204" pitchFamily="34" charset="0"/>
              </a:rPr>
              <a:t>find_element_by_xpath(</a:t>
            </a:r>
            <a:r>
              <a:rPr lang="zh-CN" altLang="en-US" sz="1000">
                <a:latin typeface="宋体" panose="02010600030101010101" pitchFamily="2" charset="-122"/>
              </a:rPr>
              <a:t>‘</a:t>
            </a:r>
            <a:r>
              <a:rPr lang="zh-CN" altLang="en-US" sz="1000">
                <a:latin typeface="Verdana" panose="020B0604030504040204" pitchFamily="34" charset="0"/>
              </a:rPr>
              <a:t>/html/body/div/div[4]/div[2]/div/form/span/input</a:t>
            </a:r>
            <a:r>
              <a:rPr lang="zh-CN" altLang="en-US" sz="1000">
                <a:latin typeface="宋体" panose="02010600030101010101" pitchFamily="2" charset="-122"/>
              </a:rPr>
              <a:t>’</a:t>
            </a:r>
            <a:r>
              <a:rPr lang="zh-CN" altLang="en-US" sz="1000">
                <a:latin typeface="Verdana" panose="020B060403050404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zh-CN" altLang="en-US"/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49400"/>
            <a:ext cx="71628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201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元素的定位：</a:t>
            </a:r>
            <a:endParaRPr lang="zh-CN" altLang="en-US"/>
          </a:p>
        </p:txBody>
      </p:sp>
      <p:sp>
        <p:nvSpPr>
          <p:cNvPr id="22533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4" name="矩形 4"/>
          <p:cNvSpPr>
            <a:spLocks noChangeArrowheads="1"/>
          </p:cNvSpPr>
          <p:nvPr/>
        </p:nvSpPr>
        <p:spPr bwMode="auto">
          <a:xfrm>
            <a:off x="971550" y="1054100"/>
            <a:ext cx="69151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>
                <a:latin typeface="Verdana" panose="020B0604030504040204" pitchFamily="34" charset="0"/>
              </a:rPr>
              <a:t>CSS 常见语法: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0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/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773238"/>
            <a:ext cx="5799138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5124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5" name="矩形 4"/>
          <p:cNvSpPr>
            <a:spLocks noChangeArrowheads="1"/>
          </p:cNvSpPr>
          <p:nvPr/>
        </p:nvSpPr>
        <p:spPr bwMode="auto">
          <a:xfrm>
            <a:off x="971550" y="1196975"/>
            <a:ext cx="6915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00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latin typeface="宋体" panose="02010600030101010101" pitchFamily="2" charset="-122"/>
            </a:endParaRPr>
          </a:p>
        </p:txBody>
      </p:sp>
      <p:graphicFrame>
        <p:nvGraphicFramePr>
          <p:cNvPr id="5126" name="Group 6"/>
          <p:cNvGraphicFramePr>
            <a:graphicFrameLocks noGrp="1"/>
          </p:cNvGraphicFramePr>
          <p:nvPr/>
        </p:nvGraphicFramePr>
        <p:xfrm>
          <a:off x="1658938" y="3238500"/>
          <a:ext cx="5216525" cy="518160"/>
        </p:xfrm>
        <a:graphic>
          <a:graphicData uri="http://schemas.openxmlformats.org/drawingml/2006/table">
            <a:tbl>
              <a:tblPr/>
              <a:tblGrid>
                <a:gridCol w="5216525"/>
              </a:tblGrid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前言： 谈谈变自动化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3555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201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元素的定位：</a:t>
            </a:r>
            <a:endParaRPr lang="zh-CN" altLang="en-US"/>
          </a:p>
        </p:txBody>
      </p:sp>
      <p:sp>
        <p:nvSpPr>
          <p:cNvPr id="23557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8" name="矩形 4"/>
          <p:cNvSpPr>
            <a:spLocks noChangeArrowheads="1"/>
          </p:cNvSpPr>
          <p:nvPr/>
        </p:nvSpPr>
        <p:spPr bwMode="auto">
          <a:xfrm>
            <a:off x="971550" y="1054100"/>
            <a:ext cx="6915150" cy="507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>
                <a:latin typeface="Verdana" panose="020B0604030504040204" pitchFamily="34" charset="0"/>
              </a:rPr>
              <a:t>CSS :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00">
                <a:latin typeface="Verdana" panose="020B0604030504040204" pitchFamily="34" charset="0"/>
              </a:rPr>
              <a:t>定位&lt;/from&gt;</a:t>
            </a:r>
          </a:p>
          <a:p>
            <a:pPr>
              <a:lnSpc>
                <a:spcPct val="150000"/>
              </a:lnSpc>
            </a:pPr>
            <a:r>
              <a:rPr lang="zh-CN" altLang="en-US" sz="1000">
                <a:latin typeface="Verdana" panose="020B0604030504040204" pitchFamily="34" charset="0"/>
              </a:rPr>
              <a:t>find_element_by_css_selector(</a:t>
            </a:r>
            <a:r>
              <a:rPr lang="zh-CN" altLang="en-US" sz="1000">
                <a:latin typeface="宋体" panose="02010600030101010101" pitchFamily="2" charset="-122"/>
              </a:rPr>
              <a:t>‘</a:t>
            </a:r>
            <a:r>
              <a:rPr lang="zh-CN" altLang="en-US" sz="1000">
                <a:latin typeface="Verdana" panose="020B0604030504040204" pitchFamily="34" charset="0"/>
              </a:rPr>
              <a:t>from</a:t>
            </a:r>
            <a:r>
              <a:rPr lang="zh-CN" altLang="en-US" sz="1000">
                <a:latin typeface="宋体" panose="02010600030101010101" pitchFamily="2" charset="-122"/>
              </a:rPr>
              <a:t>’</a:t>
            </a:r>
            <a:r>
              <a:rPr lang="zh-CN" altLang="en-US" sz="1000">
                <a:latin typeface="Verdana" panose="020B060403050404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000">
                <a:latin typeface="Verdana" panose="020B0604030504040204" pitchFamily="34" charset="0"/>
              </a:rPr>
              <a:t>定位&lt;div class="subdiv"&gt;</a:t>
            </a:r>
          </a:p>
          <a:p>
            <a:pPr>
              <a:lnSpc>
                <a:spcPct val="150000"/>
              </a:lnSpc>
            </a:pPr>
            <a:r>
              <a:rPr lang="zh-CN" altLang="en-US" sz="1000">
                <a:latin typeface="Verdana" panose="020B0604030504040204" pitchFamily="34" charset="0"/>
              </a:rPr>
              <a:t>find_element_by_css_selector(</a:t>
            </a:r>
            <a:r>
              <a:rPr lang="zh-CN" altLang="en-US" sz="1000">
                <a:latin typeface="宋体" panose="02010600030101010101" pitchFamily="2" charset="-122"/>
              </a:rPr>
              <a:t>‘</a:t>
            </a:r>
            <a:r>
              <a:rPr lang="zh-CN" altLang="en-US" sz="1000">
                <a:latin typeface="Verdana" panose="020B0604030504040204" pitchFamily="34" charset="0"/>
              </a:rPr>
              <a:t>.subdiv</a:t>
            </a:r>
            <a:r>
              <a:rPr lang="zh-CN" altLang="en-US" sz="1000">
                <a:latin typeface="宋体" panose="02010600030101010101" pitchFamily="2" charset="-122"/>
              </a:rPr>
              <a:t>’</a:t>
            </a:r>
            <a:r>
              <a:rPr lang="zh-CN" altLang="en-US" sz="1000">
                <a:latin typeface="Verdana" panose="020B060403050404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000">
                <a:latin typeface="Verdana" panose="020B0604030504040204" pitchFamily="34" charset="0"/>
              </a:rPr>
              <a:t>find_element_by_css_selector(</a:t>
            </a:r>
            <a:r>
              <a:rPr lang="zh-CN" altLang="en-US" sz="1000">
                <a:latin typeface="宋体" panose="02010600030101010101" pitchFamily="2" charset="-122"/>
              </a:rPr>
              <a:t>‘</a:t>
            </a:r>
            <a:r>
              <a:rPr lang="zh-CN" altLang="en-US" sz="1000">
                <a:latin typeface="Verdana" panose="020B0604030504040204" pitchFamily="34" charset="0"/>
              </a:rPr>
              <a:t>from+div</a:t>
            </a:r>
            <a:r>
              <a:rPr lang="zh-CN" altLang="en-US" sz="1000">
                <a:latin typeface="宋体" panose="02010600030101010101" pitchFamily="2" charset="-122"/>
              </a:rPr>
              <a:t>’</a:t>
            </a:r>
            <a:r>
              <a:rPr lang="zh-CN" altLang="en-US" sz="1000">
                <a:latin typeface="Verdana" panose="020B060403050404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000">
                <a:latin typeface="Verdana" panose="020B0604030504040204" pitchFamily="34" charset="0"/>
              </a:rPr>
              <a:t>定位&lt;ul id="recordlist"&gt;</a:t>
            </a:r>
          </a:p>
          <a:p>
            <a:pPr>
              <a:lnSpc>
                <a:spcPct val="150000"/>
              </a:lnSpc>
            </a:pPr>
            <a:r>
              <a:rPr lang="zh-CN" altLang="en-US" sz="1000">
                <a:latin typeface="Verdana" panose="020B0604030504040204" pitchFamily="34" charset="0"/>
              </a:rPr>
              <a:t>find_element_by_css_selector(</a:t>
            </a:r>
            <a:r>
              <a:rPr lang="zh-CN" altLang="en-US" sz="1000">
                <a:latin typeface="宋体" panose="02010600030101010101" pitchFamily="2" charset="-122"/>
              </a:rPr>
              <a:t>‘</a:t>
            </a:r>
            <a:r>
              <a:rPr lang="zh-CN" altLang="en-US" sz="1000">
                <a:latin typeface="Verdana" panose="020B0604030504040204" pitchFamily="34" charset="0"/>
              </a:rPr>
              <a:t>#recordlist</a:t>
            </a:r>
            <a:r>
              <a:rPr lang="zh-CN" altLang="en-US" sz="1000">
                <a:latin typeface="宋体" panose="02010600030101010101" pitchFamily="2" charset="-122"/>
              </a:rPr>
              <a:t>’</a:t>
            </a:r>
            <a:r>
              <a:rPr lang="zh-CN" altLang="en-US" sz="1000">
                <a:latin typeface="Verdana" panose="020B060403050404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000">
                <a:latin typeface="Verdana" panose="020B0604030504040204" pitchFamily="34" charset="0"/>
              </a:rPr>
              <a:t>find_element_by_css_selector(</a:t>
            </a:r>
            <a:r>
              <a:rPr lang="zh-CN" altLang="en-US" sz="1000">
                <a:latin typeface="宋体" panose="02010600030101010101" pitchFamily="2" charset="-122"/>
              </a:rPr>
              <a:t>‘</a:t>
            </a:r>
            <a:r>
              <a:rPr lang="zh-CN" altLang="en-US" sz="1000">
                <a:latin typeface="Verdana" panose="020B0604030504040204" pitchFamily="34" charset="0"/>
              </a:rPr>
              <a:t>ul#recordlist</a:t>
            </a:r>
            <a:r>
              <a:rPr lang="zh-CN" altLang="en-US" sz="1000">
                <a:latin typeface="宋体" panose="02010600030101010101" pitchFamily="2" charset="-122"/>
              </a:rPr>
              <a:t>’</a:t>
            </a:r>
            <a:r>
              <a:rPr lang="zh-CN" altLang="en-US" sz="1000">
                <a:latin typeface="Verdana" panose="020B060403050404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000">
                <a:latin typeface="Verdana" panose="020B0604030504040204" pitchFamily="34" charset="0"/>
              </a:rPr>
              <a:t>find_element_by_css_selector(</a:t>
            </a:r>
            <a:r>
              <a:rPr lang="zh-CN" altLang="en-US" sz="1000">
                <a:latin typeface="宋体" panose="02010600030101010101" pitchFamily="2" charset="-122"/>
              </a:rPr>
              <a:t>‘</a:t>
            </a:r>
            <a:r>
              <a:rPr lang="zh-CN" altLang="en-US" sz="1000">
                <a:latin typeface="Verdana" panose="020B0604030504040204" pitchFamily="34" charset="0"/>
              </a:rPr>
              <a:t>div&gt;ul</a:t>
            </a:r>
            <a:r>
              <a:rPr lang="zh-CN" altLang="en-US" sz="1000">
                <a:latin typeface="宋体" panose="02010600030101010101" pitchFamily="2" charset="-122"/>
              </a:rPr>
              <a:t>’</a:t>
            </a:r>
            <a:r>
              <a:rPr lang="zh-CN" altLang="en-US" sz="1000">
                <a:latin typeface="Verdana" panose="020B060403050404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000">
                <a:latin typeface="Verdana" panose="020B0604030504040204" pitchFamily="34" charset="0"/>
              </a:rPr>
              <a:t>定位&lt;p&gt;Heading&lt;/p&gt;</a:t>
            </a:r>
          </a:p>
          <a:p>
            <a:pPr>
              <a:lnSpc>
                <a:spcPct val="150000"/>
              </a:lnSpc>
            </a:pPr>
            <a:r>
              <a:rPr lang="zh-CN" altLang="en-US" sz="1000">
                <a:latin typeface="Verdana" panose="020B0604030504040204" pitchFamily="34" charset="0"/>
              </a:rPr>
              <a:t>find_element_by_css_selector(</a:t>
            </a:r>
            <a:r>
              <a:rPr lang="zh-CN" altLang="en-US" sz="1000">
                <a:latin typeface="宋体" panose="02010600030101010101" pitchFamily="2" charset="-122"/>
              </a:rPr>
              <a:t>‘</a:t>
            </a:r>
            <a:r>
              <a:rPr lang="zh-CN" altLang="en-US" sz="1000">
                <a:latin typeface="Verdana" panose="020B0604030504040204" pitchFamily="34" charset="0"/>
              </a:rPr>
              <a:t>div&gt;ul</a:t>
            </a:r>
            <a:r>
              <a:rPr lang="zh-CN" altLang="en-US" sz="1000">
                <a:latin typeface="宋体" panose="02010600030101010101" pitchFamily="2" charset="-122"/>
              </a:rPr>
              <a:t>’</a:t>
            </a:r>
            <a:r>
              <a:rPr lang="zh-CN" altLang="en-US" sz="1000">
                <a:latin typeface="Verdana" panose="020B060403050404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000">
                <a:latin typeface="Verdana" panose="020B0604030504040204" pitchFamily="34" charset="0"/>
              </a:rPr>
              <a:t>find_element_by_css_selector(</a:t>
            </a:r>
            <a:r>
              <a:rPr lang="zh-CN" altLang="en-US" sz="1000">
                <a:latin typeface="宋体" panose="02010600030101010101" pitchFamily="2" charset="-122"/>
              </a:rPr>
              <a:t>‘</a:t>
            </a:r>
            <a:r>
              <a:rPr lang="zh-CN" altLang="en-US" sz="1000">
                <a:latin typeface="Verdana" panose="020B0604030504040204" pitchFamily="34" charset="0"/>
              </a:rPr>
              <a:t>div.subdiv &gt; ul &gt; p</a:t>
            </a:r>
            <a:r>
              <a:rPr lang="zh-CN" altLang="en-US" sz="1000">
                <a:latin typeface="宋体" panose="02010600030101010101" pitchFamily="2" charset="-122"/>
              </a:rPr>
              <a:t>’</a:t>
            </a:r>
            <a:r>
              <a:rPr lang="zh-CN" altLang="en-US" sz="1000">
                <a:latin typeface="Verdana" panose="020B060403050404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zh-CN" alt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044575" y="1630363"/>
            <a:ext cx="5256213" cy="1079500"/>
          </a:xfrm>
          <a:prstGeom prst="rect">
            <a:avLst/>
          </a:prstGeom>
          <a:solidFill>
            <a:srgbClr val="99CCFF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r>
              <a:rPr lang="zh-CN" altLang="en-US" sz="1400">
                <a:latin typeface="Verdana" panose="020B0604030504040204" pitchFamily="34" charset="0"/>
              </a:rPr>
              <a:t>&lt;/form&gt;</a:t>
            </a:r>
          </a:p>
          <a:p>
            <a:r>
              <a:rPr lang="zh-CN" altLang="en-US" sz="1400">
                <a:latin typeface="Verdana" panose="020B0604030504040204" pitchFamily="34" charset="0"/>
              </a:rPr>
              <a:t>&lt;div class="subdiv"&gt;</a:t>
            </a:r>
          </a:p>
          <a:p>
            <a:r>
              <a:rPr lang="zh-CN" altLang="en-US" sz="1400">
                <a:latin typeface="Verdana" panose="020B0604030504040204" pitchFamily="34" charset="0"/>
              </a:rPr>
              <a:t>   &lt;ul id="recordlist"&gt;</a:t>
            </a:r>
          </a:p>
          <a:p>
            <a:r>
              <a:rPr lang="zh-CN" altLang="en-US" sz="1400">
                <a:latin typeface="Verdana" panose="020B0604030504040204" pitchFamily="34" charset="0"/>
              </a:rPr>
              <a:t>      &lt;p&gt;Heading&lt;/p&gt;</a:t>
            </a:r>
            <a:endParaRPr lang="en-US" alt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4579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24580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1" name="矩形 4"/>
          <p:cNvSpPr>
            <a:spLocks noChangeArrowheads="1"/>
          </p:cNvSpPr>
          <p:nvPr/>
        </p:nvSpPr>
        <p:spPr bwMode="auto">
          <a:xfrm>
            <a:off x="971550" y="1196975"/>
            <a:ext cx="6915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00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latin typeface="宋体" panose="02010600030101010101" pitchFamily="2" charset="-122"/>
            </a:endParaRPr>
          </a:p>
        </p:txBody>
      </p:sp>
      <p:graphicFrame>
        <p:nvGraphicFramePr>
          <p:cNvPr id="24582" name="Group 6"/>
          <p:cNvGraphicFramePr>
            <a:graphicFrameLocks noGrp="1"/>
          </p:cNvGraphicFramePr>
          <p:nvPr/>
        </p:nvGraphicFramePr>
        <p:xfrm>
          <a:off x="1658938" y="3238500"/>
          <a:ext cx="5937250" cy="517525"/>
        </p:xfrm>
        <a:graphic>
          <a:graphicData uri="http://schemas.openxmlformats.org/drawingml/2006/table">
            <a:tbl>
              <a:tblPr/>
              <a:tblGrid>
                <a:gridCol w="5937250"/>
              </a:tblGrid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webdriver API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WebDriver API：</a:t>
            </a:r>
            <a:endParaRPr lang="zh-CN" altLang="en-US"/>
          </a:p>
        </p:txBody>
      </p:sp>
      <p:sp>
        <p:nvSpPr>
          <p:cNvPr id="25605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6" name="矩形 4"/>
          <p:cNvSpPr>
            <a:spLocks noChangeArrowheads="1"/>
          </p:cNvSpPr>
          <p:nvPr/>
        </p:nvSpPr>
        <p:spPr bwMode="auto">
          <a:xfrm>
            <a:off x="971550" y="1054100"/>
            <a:ext cx="6915150" cy="379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浏览器最大化: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  <a:sym typeface="Arial" panose="020B0604020202020204" pitchFamily="34" charset="0"/>
              </a:rPr>
              <a:t>maximize_window()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设置浏览器宽、高：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set_window_size(480, 800)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控制浏览器后退，前进：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back()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forward()</a:t>
            </a:r>
          </a:p>
          <a:p>
            <a:pPr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27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WebDriver API：</a:t>
            </a:r>
            <a:endParaRPr lang="zh-CN" altLang="en-US"/>
          </a:p>
        </p:txBody>
      </p:sp>
      <p:sp>
        <p:nvSpPr>
          <p:cNvPr id="26629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0" name="矩形 4"/>
          <p:cNvSpPr>
            <a:spLocks noChangeArrowheads="1"/>
          </p:cNvSpPr>
          <p:nvPr/>
        </p:nvSpPr>
        <p:spPr bwMode="auto">
          <a:xfrm>
            <a:off x="971550" y="1054100"/>
            <a:ext cx="691515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>
                <a:latin typeface="Verdana" panose="020B0604030504040204" pitchFamily="34" charset="0"/>
              </a:rPr>
              <a:t>WebElement接口常用方法:</a:t>
            </a:r>
          </a:p>
          <a:p>
            <a:pPr>
              <a:lnSpc>
                <a:spcPct val="150000"/>
              </a:lnSpc>
            </a:pPr>
            <a:endParaRPr lang="zh-CN" altLang="en-US" sz="1600" b="1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clear 	    清除元素的内容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send_keys 	在元素上模拟按键输入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click 	    单击元素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submit 	    提交表单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size      返回元素的尺寸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  <a:sym typeface="Arial" panose="020B0604020202020204" pitchFamily="34" charset="0"/>
              </a:rPr>
              <a:t>text      获取元素的文本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  <a:sym typeface="Arial" panose="020B0604020202020204" pitchFamily="34" charset="0"/>
              </a:rPr>
              <a:t>get_attribute(name)    获得属性值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  <a:sym typeface="Arial" panose="020B0604020202020204" pitchFamily="34" charset="0"/>
              </a:rPr>
              <a:t>is_displayed()      设置该元素是否用户可见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WebDriver API：</a:t>
            </a:r>
            <a:endParaRPr lang="zh-CN" altLang="en-US"/>
          </a:p>
        </p:txBody>
      </p:sp>
      <p:sp>
        <p:nvSpPr>
          <p:cNvPr id="27653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4" name="矩形 4"/>
          <p:cNvSpPr>
            <a:spLocks noChangeArrowheads="1"/>
          </p:cNvSpPr>
          <p:nvPr/>
        </p:nvSpPr>
        <p:spPr bwMode="auto">
          <a:xfrm>
            <a:off x="971550" y="1054100"/>
            <a:ext cx="6915150" cy="265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>
                <a:latin typeface="Verdana" panose="020B0604030504040204" pitchFamily="34" charset="0"/>
              </a:rPr>
              <a:t> ActionChains 类鼠标操作的常用方法：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  context_click()  右击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  double_click()   双击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  drag_and_drop()  拖动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  move_to_element()  鼠标悬停在一个元素上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  click_and_hold()   按下鼠标左键在一个元素上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75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WebDriver API：</a:t>
            </a:r>
            <a:endParaRPr lang="zh-CN" altLang="en-US"/>
          </a:p>
        </p:txBody>
      </p:sp>
      <p:sp>
        <p:nvSpPr>
          <p:cNvPr id="28677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8" name="矩形 4"/>
          <p:cNvSpPr>
            <a:spLocks noChangeArrowheads="1"/>
          </p:cNvSpPr>
          <p:nvPr/>
        </p:nvSpPr>
        <p:spPr bwMode="auto">
          <a:xfrm>
            <a:off x="971550" y="1054100"/>
            <a:ext cx="69151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>
                <a:latin typeface="Verdana" panose="020B0604030504040204" pitchFamily="34" charset="0"/>
              </a:rPr>
              <a:t> ActionChains 类鼠标操作的常用方法：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  context_click()  右击</a:t>
            </a:r>
          </a:p>
        </p:txBody>
      </p:sp>
      <p:graphicFrame>
        <p:nvGraphicFramePr>
          <p:cNvPr id="28679" name="Group 7"/>
          <p:cNvGraphicFramePr>
            <a:graphicFrameLocks noGrp="1"/>
          </p:cNvGraphicFramePr>
          <p:nvPr/>
        </p:nvGraphicFramePr>
        <p:xfrm>
          <a:off x="1187450" y="2349500"/>
          <a:ext cx="6626225" cy="2867025"/>
        </p:xfrm>
        <a:graphic>
          <a:graphicData uri="http://schemas.openxmlformats.org/drawingml/2006/table">
            <a:tbl>
              <a:tblPr/>
              <a:tblGrid>
                <a:gridCol w="6626225"/>
              </a:tblGrid>
              <a:tr h="2867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引入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ActionChains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类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from selenium.webdriver.common.action_chains import ActionChains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....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定位到要右击的元素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right =driver.find_element_by_xpath("xx")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对定位到的元素执行鼠标右键操作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ActionChains(driver).context_click(right).perform()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....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9699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29700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WebDriver API：</a:t>
            </a:r>
            <a:endParaRPr lang="zh-CN" altLang="en-US"/>
          </a:p>
        </p:txBody>
      </p:sp>
      <p:sp>
        <p:nvSpPr>
          <p:cNvPr id="29701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2" name="矩形 4"/>
          <p:cNvSpPr>
            <a:spLocks noChangeArrowheads="1"/>
          </p:cNvSpPr>
          <p:nvPr/>
        </p:nvSpPr>
        <p:spPr bwMode="auto">
          <a:xfrm>
            <a:off x="971550" y="911225"/>
            <a:ext cx="69151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>
                <a:latin typeface="Verdana" panose="020B0604030504040204" pitchFamily="34" charset="0"/>
              </a:rPr>
              <a:t> ActionChains 类鼠标操作的常用方法：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 drag_and_drop()  拖动</a:t>
            </a:r>
          </a:p>
        </p:txBody>
      </p:sp>
      <p:graphicFrame>
        <p:nvGraphicFramePr>
          <p:cNvPr id="29703" name="Group 7"/>
          <p:cNvGraphicFramePr>
            <a:graphicFrameLocks noGrp="1"/>
          </p:cNvGraphicFramePr>
          <p:nvPr/>
        </p:nvGraphicFramePr>
        <p:xfrm>
          <a:off x="971550" y="2133600"/>
          <a:ext cx="7200900" cy="3600450"/>
        </p:xfrm>
        <a:graphic>
          <a:graphicData uri="http://schemas.openxmlformats.org/drawingml/2006/table">
            <a:tbl>
              <a:tblPr/>
              <a:tblGrid>
                <a:gridCol w="7200900"/>
              </a:tblGrid>
              <a:tr h="3600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引入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ActionChains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类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from selenium.webdriver.common.action_chains import ActionChains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定位元素的原位置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element = driver.find_element_by_name("xxx")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定位元素要移动到的目标位置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target =  driver.find_element_by_name("xxx")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执行元素的移动操作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ActionChains(driver).drag_and_drop(element,target).perform()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0723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WebDriver API：</a:t>
            </a:r>
            <a:endParaRPr lang="zh-CN" altLang="en-US"/>
          </a:p>
        </p:txBody>
      </p:sp>
      <p:sp>
        <p:nvSpPr>
          <p:cNvPr id="30725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6" name="矩形 4"/>
          <p:cNvSpPr>
            <a:spLocks noChangeArrowheads="1"/>
          </p:cNvSpPr>
          <p:nvPr/>
        </p:nvSpPr>
        <p:spPr bwMode="auto">
          <a:xfrm>
            <a:off x="971550" y="911225"/>
            <a:ext cx="69151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>
                <a:latin typeface="Verdana" panose="020B0604030504040204" pitchFamily="34" charset="0"/>
              </a:rPr>
              <a:t> ActionChains 类鼠标操作的常用方法：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 　　move_to_element()   鼠标悬停</a:t>
            </a:r>
          </a:p>
        </p:txBody>
      </p:sp>
      <p:graphicFrame>
        <p:nvGraphicFramePr>
          <p:cNvPr id="30727" name="Group 7"/>
          <p:cNvGraphicFramePr>
            <a:graphicFrameLocks noGrp="1"/>
          </p:cNvGraphicFramePr>
          <p:nvPr/>
        </p:nvGraphicFramePr>
        <p:xfrm>
          <a:off x="1187450" y="2133600"/>
          <a:ext cx="7058025" cy="3875088"/>
        </p:xfrm>
        <a:graphic>
          <a:graphicData uri="http://schemas.openxmlformats.org/drawingml/2006/table">
            <a:tbl>
              <a:tblPr/>
              <a:tblGrid>
                <a:gridCol w="7058025"/>
              </a:tblGrid>
              <a:tr h="3875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</a:t>
                      </a: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引入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ActionChains</a:t>
                      </a: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类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from selenium.webdriver.common.action_chains import ActionChains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</a:t>
                      </a: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定位元素的原位置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element = driver.find_element_by_name("xxx")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</a:t>
                      </a: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定位元素要移动到的目标位置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target =  driver.find_element_by_name("xxx")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</a:t>
                      </a: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执行元素的移动操作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ActionChains(driver).drag_and_drop(element,target).perform()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747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31748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WebDriver API：</a:t>
            </a:r>
            <a:endParaRPr lang="zh-CN" altLang="en-US"/>
          </a:p>
        </p:txBody>
      </p:sp>
      <p:sp>
        <p:nvSpPr>
          <p:cNvPr id="31749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50" name="矩形 4"/>
          <p:cNvSpPr>
            <a:spLocks noChangeArrowheads="1"/>
          </p:cNvSpPr>
          <p:nvPr/>
        </p:nvSpPr>
        <p:spPr bwMode="auto">
          <a:xfrm>
            <a:off x="971550" y="1054100"/>
            <a:ext cx="69151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>
                <a:latin typeface="Verdana" panose="020B0604030504040204" pitchFamily="34" charset="0"/>
              </a:rPr>
              <a:t> Keys 类键盘操作的常用方法：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　　send_keys(Keys.BACK_SPACE) 删除键（BackSpace）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　　send_keys(Keys.SPACE)  空格键(Space)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　　send_keys(Keys.TAB)  制表键(Tab)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　　send_keys(Keys.ESCAPE)  回退键（Esc）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　　send_keys(Keys.ENTER) 回车键（Enter）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　　send_keys(Keys.CONTROL,'a') 全选（Ctrl+A）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　　send_keys(Keys.CONTROL,'c') 复制（Ctrl+C）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　　send_keys(Keys.CONTROL,'x') 剪切（Ctrl+X）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　　send_keys(Keys.CONTROL,'v') 粘贴（Ctrl+V）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2771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WebDriver API：</a:t>
            </a:r>
            <a:endParaRPr lang="zh-CN" altLang="en-US"/>
          </a:p>
        </p:txBody>
      </p:sp>
      <p:sp>
        <p:nvSpPr>
          <p:cNvPr id="32773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4" name="矩形 4"/>
          <p:cNvSpPr>
            <a:spLocks noChangeArrowheads="1"/>
          </p:cNvSpPr>
          <p:nvPr/>
        </p:nvSpPr>
        <p:spPr bwMode="auto">
          <a:xfrm>
            <a:off x="971550" y="911225"/>
            <a:ext cx="69151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>
                <a:latin typeface="Verdana" panose="020B0604030504040204" pitchFamily="34" charset="0"/>
              </a:rPr>
              <a:t> ActionChains 类鼠标操作的常用方法：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 　　move_to_element()   鼠标悬停</a:t>
            </a:r>
          </a:p>
        </p:txBody>
      </p:sp>
      <p:graphicFrame>
        <p:nvGraphicFramePr>
          <p:cNvPr id="32775" name="Group 7"/>
          <p:cNvGraphicFramePr>
            <a:graphicFrameLocks noGrp="1"/>
          </p:cNvGraphicFramePr>
          <p:nvPr/>
        </p:nvGraphicFramePr>
        <p:xfrm>
          <a:off x="971550" y="2205038"/>
          <a:ext cx="7129463" cy="3875087"/>
        </p:xfrm>
        <a:graphic>
          <a:graphicData uri="http://schemas.openxmlformats.org/drawingml/2006/table">
            <a:tbl>
              <a:tblPr/>
              <a:tblGrid>
                <a:gridCol w="7129463"/>
              </a:tblGrid>
              <a:tr h="3875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</a:t>
                      </a: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输入框输入内容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driver.find_element_by_id("kw1").send_keys("seleniumm")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time.sleep(3)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</a:t>
                      </a: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删除多输入的一个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driver.find_element_by_id("kw1").send_keys(Keys.BACK_SPACE)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time.sleep(3)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6148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前言：</a:t>
            </a:r>
          </a:p>
        </p:txBody>
      </p:sp>
      <p:sp>
        <p:nvSpPr>
          <p:cNvPr id="6149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0" name="矩形 4"/>
          <p:cNvSpPr>
            <a:spLocks noChangeArrowheads="1"/>
          </p:cNvSpPr>
          <p:nvPr/>
        </p:nvSpPr>
        <p:spPr bwMode="auto">
          <a:xfrm>
            <a:off x="971550" y="1196975"/>
            <a:ext cx="6915150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为什么要做自动化测试？</a:t>
            </a:r>
          </a:p>
          <a:p>
            <a:pPr>
              <a:lnSpc>
                <a:spcPct val="150000"/>
              </a:lnSpc>
            </a:pPr>
            <a:endParaRPr lang="en-US" altLang="en-US" sz="200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A、节省手工测试的人才和成本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B、有助于提升测试团队的技术力量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C、能够生成直观的图形化报表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D、我不知道，领导要求做的</a:t>
            </a:r>
            <a:endParaRPr lang="en-US" altLang="en-US" sz="200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3795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33796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WebDriver API：</a:t>
            </a:r>
            <a:endParaRPr lang="zh-CN" altLang="en-US"/>
          </a:p>
        </p:txBody>
      </p:sp>
      <p:sp>
        <p:nvSpPr>
          <p:cNvPr id="33797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8" name="矩形 4"/>
          <p:cNvSpPr>
            <a:spLocks noChangeArrowheads="1"/>
          </p:cNvSpPr>
          <p:nvPr/>
        </p:nvSpPr>
        <p:spPr bwMode="auto">
          <a:xfrm>
            <a:off x="971550" y="1054100"/>
            <a:ext cx="6915150" cy="301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>
                <a:latin typeface="Verdana" panose="020B0604030504040204" pitchFamily="34" charset="0"/>
              </a:rPr>
              <a:t> 打印信息（断言的信息）：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　　title 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　　返回当前页面的标题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　　current_url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　　获取当前加载页面的URL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　　text 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　　获取元素的文本信息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4819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WebDriver API：</a:t>
            </a:r>
            <a:endParaRPr lang="zh-CN" altLang="en-US"/>
          </a:p>
        </p:txBody>
      </p:sp>
      <p:sp>
        <p:nvSpPr>
          <p:cNvPr id="34821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2" name="矩形 4"/>
          <p:cNvSpPr>
            <a:spLocks noChangeArrowheads="1"/>
          </p:cNvSpPr>
          <p:nvPr/>
        </p:nvSpPr>
        <p:spPr bwMode="auto">
          <a:xfrm>
            <a:off x="971550" y="1054100"/>
            <a:ext cx="69151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>
                <a:latin typeface="Verdana" panose="020B0604030504040204" pitchFamily="34" charset="0"/>
              </a:rPr>
              <a:t> 打印信息（126邮箱）：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</p:txBody>
      </p:sp>
      <p:graphicFrame>
        <p:nvGraphicFramePr>
          <p:cNvPr id="34823" name="Group 7"/>
          <p:cNvGraphicFramePr>
            <a:graphicFrameLocks noGrp="1"/>
          </p:cNvGraphicFramePr>
          <p:nvPr/>
        </p:nvGraphicFramePr>
        <p:xfrm>
          <a:off x="1116013" y="1846263"/>
          <a:ext cx="6400800" cy="3313112"/>
        </p:xfrm>
        <a:graphic>
          <a:graphicData uri="http://schemas.openxmlformats.org/drawingml/2006/table">
            <a:tbl>
              <a:tblPr/>
              <a:tblGrid>
                <a:gridCol w="6400800"/>
              </a:tblGrid>
              <a:tr h="3313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#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获得前面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title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，打印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title = driver.title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print title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#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获得前面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URL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，打印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now_url = driver.current_url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print now_url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#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获得登录成功的用户，打印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now_user=driver.find_element_by_id("spnUid").text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print now_user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5843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WebDriver API：</a:t>
            </a:r>
            <a:endParaRPr lang="zh-CN" altLang="en-US"/>
          </a:p>
        </p:txBody>
      </p:sp>
      <p:sp>
        <p:nvSpPr>
          <p:cNvPr id="35845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6" name="矩形 4"/>
          <p:cNvSpPr>
            <a:spLocks noChangeArrowheads="1"/>
          </p:cNvSpPr>
          <p:nvPr/>
        </p:nvSpPr>
        <p:spPr bwMode="auto">
          <a:xfrm>
            <a:off x="971550" y="1054100"/>
            <a:ext cx="6915150" cy="338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>
                <a:latin typeface="Verdana" panose="020B0604030504040204" pitchFamily="34" charset="0"/>
              </a:rPr>
              <a:t> 脚本中的等待时间：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sleep()：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     python提供设置固定休眠时间的方法。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implicitly_wait()：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     是webdirver 提供的一个超时等待。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WebDriverWait()：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     同样也是webdirver 提供的方法。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6867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36868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WebDriver API：</a:t>
            </a:r>
            <a:endParaRPr lang="zh-CN" altLang="en-US"/>
          </a:p>
        </p:txBody>
      </p:sp>
      <p:sp>
        <p:nvSpPr>
          <p:cNvPr id="36869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0" name="矩形 4"/>
          <p:cNvSpPr>
            <a:spLocks noChangeArrowheads="1"/>
          </p:cNvSpPr>
          <p:nvPr/>
        </p:nvSpPr>
        <p:spPr bwMode="auto">
          <a:xfrm>
            <a:off x="971550" y="1054100"/>
            <a:ext cx="69151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>
                <a:latin typeface="Verdana" panose="020B0604030504040204" pitchFamily="34" charset="0"/>
              </a:rPr>
              <a:t> webdriver提供定位一组对象的方法：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find_element</a:t>
            </a:r>
            <a:r>
              <a:rPr lang="zh-CN" altLang="en-US" sz="1600">
                <a:solidFill>
                  <a:srgbClr val="FF0000"/>
                </a:solidFill>
                <a:latin typeface="Verdana" panose="020B0604030504040204" pitchFamily="34" charset="0"/>
              </a:rPr>
              <a:t>s</a:t>
            </a:r>
            <a:r>
              <a:rPr lang="zh-CN" altLang="en-US" sz="1600">
                <a:latin typeface="Verdana" panose="020B0604030504040204" pitchFamily="34" charset="0"/>
              </a:rPr>
              <a:t>_by_id()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find_element</a:t>
            </a:r>
            <a:r>
              <a:rPr lang="zh-CN" altLang="en-US" sz="1600">
                <a:solidFill>
                  <a:srgbClr val="FF0000"/>
                </a:solidFill>
                <a:latin typeface="Verdana" panose="020B0604030504040204" pitchFamily="34" charset="0"/>
              </a:rPr>
              <a:t>s</a:t>
            </a:r>
            <a:r>
              <a:rPr lang="zh-CN" altLang="en-US" sz="1600">
                <a:latin typeface="Verdana" panose="020B0604030504040204" pitchFamily="34" charset="0"/>
              </a:rPr>
              <a:t>_by_name()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find_element</a:t>
            </a:r>
            <a:r>
              <a:rPr lang="zh-CN" altLang="en-US" sz="1600">
                <a:solidFill>
                  <a:srgbClr val="FF0000"/>
                </a:solidFill>
                <a:latin typeface="Verdana" panose="020B0604030504040204" pitchFamily="34" charset="0"/>
              </a:rPr>
              <a:t>s</a:t>
            </a:r>
            <a:r>
              <a:rPr lang="zh-CN" altLang="en-US" sz="1600">
                <a:latin typeface="Verdana" panose="020B0604030504040204" pitchFamily="34" charset="0"/>
              </a:rPr>
              <a:t>_by_class_name()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find_element</a:t>
            </a:r>
            <a:r>
              <a:rPr lang="zh-CN" altLang="en-US" sz="1600">
                <a:solidFill>
                  <a:srgbClr val="FF0000"/>
                </a:solidFill>
                <a:latin typeface="Verdana" panose="020B0604030504040204" pitchFamily="34" charset="0"/>
              </a:rPr>
              <a:t>s</a:t>
            </a:r>
            <a:r>
              <a:rPr lang="zh-CN" altLang="en-US" sz="1600">
                <a:latin typeface="Verdana" panose="020B0604030504040204" pitchFamily="34" charset="0"/>
              </a:rPr>
              <a:t>_by_tag_name()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find_element</a:t>
            </a:r>
            <a:r>
              <a:rPr lang="zh-CN" altLang="en-US" sz="1600">
                <a:solidFill>
                  <a:srgbClr val="FF0000"/>
                </a:solidFill>
                <a:latin typeface="Verdana" panose="020B0604030504040204" pitchFamily="34" charset="0"/>
              </a:rPr>
              <a:t>s</a:t>
            </a:r>
            <a:r>
              <a:rPr lang="zh-CN" altLang="en-US" sz="1600">
                <a:latin typeface="Verdana" panose="020B0604030504040204" pitchFamily="34" charset="0"/>
              </a:rPr>
              <a:t>_by_link_text()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find_element</a:t>
            </a:r>
            <a:r>
              <a:rPr lang="zh-CN" altLang="en-US" sz="1600">
                <a:solidFill>
                  <a:srgbClr val="FF0000"/>
                </a:solidFill>
                <a:latin typeface="Verdana" panose="020B0604030504040204" pitchFamily="34" charset="0"/>
              </a:rPr>
              <a:t>s</a:t>
            </a:r>
            <a:r>
              <a:rPr lang="zh-CN" altLang="en-US" sz="1600">
                <a:latin typeface="Verdana" panose="020B0604030504040204" pitchFamily="34" charset="0"/>
              </a:rPr>
              <a:t>_by_partial_link_text()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find_element</a:t>
            </a:r>
            <a:r>
              <a:rPr lang="zh-CN" altLang="en-US" sz="1600">
                <a:solidFill>
                  <a:srgbClr val="FF0000"/>
                </a:solidFill>
                <a:latin typeface="Verdana" panose="020B0604030504040204" pitchFamily="34" charset="0"/>
              </a:rPr>
              <a:t>s</a:t>
            </a:r>
            <a:r>
              <a:rPr lang="zh-CN" altLang="en-US" sz="1600">
                <a:latin typeface="Verdana" panose="020B0604030504040204" pitchFamily="34" charset="0"/>
              </a:rPr>
              <a:t>_by_xpath()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find_element</a:t>
            </a:r>
            <a:r>
              <a:rPr lang="zh-CN" altLang="en-US" sz="1600">
                <a:solidFill>
                  <a:srgbClr val="FF0000"/>
                </a:solidFill>
                <a:latin typeface="Verdana" panose="020B0604030504040204" pitchFamily="34" charset="0"/>
              </a:rPr>
              <a:t>s</a:t>
            </a:r>
            <a:r>
              <a:rPr lang="zh-CN" altLang="en-US" sz="1600">
                <a:latin typeface="Verdana" panose="020B0604030504040204" pitchFamily="34" charset="0"/>
              </a:rPr>
              <a:t>_by_css_selector()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7891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37892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WebDriver API：</a:t>
            </a:r>
            <a:endParaRPr lang="zh-CN" altLang="en-US"/>
          </a:p>
        </p:txBody>
      </p:sp>
      <p:sp>
        <p:nvSpPr>
          <p:cNvPr id="37893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4" name="矩形 4"/>
          <p:cNvSpPr>
            <a:spLocks noChangeArrowheads="1"/>
          </p:cNvSpPr>
          <p:nvPr/>
        </p:nvSpPr>
        <p:spPr bwMode="auto">
          <a:xfrm>
            <a:off x="971550" y="1054100"/>
            <a:ext cx="691515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>
                <a:latin typeface="Verdana" panose="020B0604030504040204" pitchFamily="34" charset="0"/>
              </a:rPr>
              <a:t>定位一组对象，例一：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</p:txBody>
      </p:sp>
      <p:graphicFrame>
        <p:nvGraphicFramePr>
          <p:cNvPr id="37895" name="Group 7"/>
          <p:cNvGraphicFramePr>
            <a:graphicFrameLocks noGrp="1"/>
          </p:cNvGraphicFramePr>
          <p:nvPr/>
        </p:nvGraphicFramePr>
        <p:xfrm>
          <a:off x="971550" y="1773238"/>
          <a:ext cx="6400800" cy="2922587"/>
        </p:xfrm>
        <a:graphic>
          <a:graphicData uri="http://schemas.openxmlformats.org/drawingml/2006/table">
            <a:tbl>
              <a:tblPr/>
              <a:tblGrid>
                <a:gridCol w="6400800"/>
              </a:tblGrid>
              <a:tr h="2922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# 选择页面上所有的tag name 为input的元素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inputs = driver.find_element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_by_tag_name('input')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#然后从中过滤出tpye为checkbox的元素，单击勾选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for input in inputs: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  if input.get_attribute('type') == 'checkbox':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      input.click()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15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WebDriver API：</a:t>
            </a:r>
            <a:endParaRPr lang="zh-CN" altLang="en-US"/>
          </a:p>
        </p:txBody>
      </p:sp>
      <p:sp>
        <p:nvSpPr>
          <p:cNvPr id="38917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18" name="矩形 4"/>
          <p:cNvSpPr>
            <a:spLocks noChangeArrowheads="1"/>
          </p:cNvSpPr>
          <p:nvPr/>
        </p:nvSpPr>
        <p:spPr bwMode="auto">
          <a:xfrm>
            <a:off x="971550" y="1054100"/>
            <a:ext cx="691515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>
                <a:latin typeface="Verdana" panose="020B0604030504040204" pitchFamily="34" charset="0"/>
              </a:rPr>
              <a:t>定位一组对象，例二：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</p:txBody>
      </p:sp>
      <p:graphicFrame>
        <p:nvGraphicFramePr>
          <p:cNvPr id="38919" name="Group 7"/>
          <p:cNvGraphicFramePr>
            <a:graphicFrameLocks noGrp="1"/>
          </p:cNvGraphicFramePr>
          <p:nvPr/>
        </p:nvGraphicFramePr>
        <p:xfrm>
          <a:off x="971550" y="1773238"/>
          <a:ext cx="6400800" cy="2922587"/>
        </p:xfrm>
        <a:graphic>
          <a:graphicData uri="http://schemas.openxmlformats.org/drawingml/2006/table">
            <a:tbl>
              <a:tblPr/>
              <a:tblGrid>
                <a:gridCol w="6400800"/>
              </a:tblGrid>
              <a:tr h="2922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# 选择所有的type为checkbox的元素并单击勾选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checkboxes = driver.find_elements_by_css_selector('input[type=checkbox]')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for checkbox in checkboxes: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  checkbox.click()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9939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39940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WebDriver API：</a:t>
            </a:r>
            <a:endParaRPr lang="zh-CN" altLang="en-US"/>
          </a:p>
        </p:txBody>
      </p:sp>
      <p:sp>
        <p:nvSpPr>
          <p:cNvPr id="39941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2" name="矩形 4"/>
          <p:cNvSpPr>
            <a:spLocks noChangeArrowheads="1"/>
          </p:cNvSpPr>
          <p:nvPr/>
        </p:nvSpPr>
        <p:spPr bwMode="auto">
          <a:xfrm>
            <a:off x="971550" y="1054100"/>
            <a:ext cx="691515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>
                <a:latin typeface="Verdana" panose="020B0604030504040204" pitchFamily="34" charset="0"/>
              </a:rPr>
              <a:t>层级定位：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</p:txBody>
      </p:sp>
      <p:graphicFrame>
        <p:nvGraphicFramePr>
          <p:cNvPr id="39943" name="Group 7"/>
          <p:cNvGraphicFramePr>
            <a:graphicFrameLocks noGrp="1"/>
          </p:cNvGraphicFramePr>
          <p:nvPr/>
        </p:nvGraphicFramePr>
        <p:xfrm>
          <a:off x="971550" y="1773238"/>
          <a:ext cx="6400800" cy="3695700"/>
        </p:xfrm>
        <a:graphic>
          <a:graphicData uri="http://schemas.openxmlformats.org/drawingml/2006/table">
            <a:tbl>
              <a:tblPr/>
              <a:tblGrid>
                <a:gridCol w="6400800"/>
              </a:tblGrid>
              <a:tr h="3695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#点击Link1链接（弹出下拉列表）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driver.find_element_by_link_text('Link1').click()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#在父亲元件下找到link为Action的子元素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menu = driver.find_element_by_id('dropdown1').find_element_by_link_text('Another action')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#鼠标移动到子元素上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ActionChains(driver).move_to_element(menu).perform()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0963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40964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WebDriver API：</a:t>
            </a:r>
            <a:endParaRPr lang="zh-CN" altLang="en-US"/>
          </a:p>
        </p:txBody>
      </p:sp>
      <p:sp>
        <p:nvSpPr>
          <p:cNvPr id="40965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6" name="矩形 4"/>
          <p:cNvSpPr>
            <a:spLocks noChangeArrowheads="1"/>
          </p:cNvSpPr>
          <p:nvPr/>
        </p:nvSpPr>
        <p:spPr bwMode="auto">
          <a:xfrm>
            <a:off x="971550" y="1054100"/>
            <a:ext cx="6915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>
                <a:latin typeface="Verdana" panose="020B0604030504040204" pitchFamily="34" charset="0"/>
              </a:rPr>
              <a:t>frame表单嵌套的定位：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switch_to_frame  方法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</p:txBody>
      </p:sp>
      <p:graphicFrame>
        <p:nvGraphicFramePr>
          <p:cNvPr id="40967" name="Group 7"/>
          <p:cNvGraphicFramePr>
            <a:graphicFrameLocks noGrp="1"/>
          </p:cNvGraphicFramePr>
          <p:nvPr/>
        </p:nvGraphicFramePr>
        <p:xfrm>
          <a:off x="971550" y="2422525"/>
          <a:ext cx="6400800" cy="3119438"/>
        </p:xfrm>
        <a:graphic>
          <a:graphicData uri="http://schemas.openxmlformats.org/drawingml/2006/table">
            <a:tbl>
              <a:tblPr/>
              <a:tblGrid>
                <a:gridCol w="6400800"/>
              </a:tblGrid>
              <a:tr h="3119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#先找到到ifrome1（id = f1）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driver.switch_to_frame("f1")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#再找到其下面的ifrome2(id =f2)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driver.switch_to_frame("f2")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#下面就可以正常的操作元素了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driver.find_element_by_id("kw1").send_keys("selenium")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1987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41988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WebDriver API：</a:t>
            </a:r>
            <a:endParaRPr lang="zh-CN" altLang="en-US"/>
          </a:p>
        </p:txBody>
      </p:sp>
      <p:sp>
        <p:nvSpPr>
          <p:cNvPr id="41989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990" name="矩形 4"/>
          <p:cNvSpPr>
            <a:spLocks noChangeArrowheads="1"/>
          </p:cNvSpPr>
          <p:nvPr/>
        </p:nvSpPr>
        <p:spPr bwMode="auto">
          <a:xfrm>
            <a:off x="971550" y="1054100"/>
            <a:ext cx="6915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>
                <a:latin typeface="Verdana" panose="020B0604030504040204" pitchFamily="34" charset="0"/>
              </a:rPr>
              <a:t>div弹窗的处理：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</p:txBody>
      </p:sp>
      <p:graphicFrame>
        <p:nvGraphicFramePr>
          <p:cNvPr id="41991" name="Group 7"/>
          <p:cNvGraphicFramePr>
            <a:graphicFrameLocks noGrp="1"/>
          </p:cNvGraphicFramePr>
          <p:nvPr/>
        </p:nvGraphicFramePr>
        <p:xfrm>
          <a:off x="971550" y="1917700"/>
          <a:ext cx="6400800" cy="3119438"/>
        </p:xfrm>
        <a:graphic>
          <a:graphicData uri="http://schemas.openxmlformats.org/drawingml/2006/table">
            <a:tbl>
              <a:tblPr/>
              <a:tblGrid>
                <a:gridCol w="6400800"/>
              </a:tblGrid>
              <a:tr h="3119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#点击登录链接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driver.find_element_by_name("tj_login").click()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#通过二次定位找到用户名输入框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div=driver.find_element_by_class_name("tang-content").find_element_by_name("userName")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div.send_keys("username")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3011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43012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WebDriver API：</a:t>
            </a:r>
            <a:endParaRPr lang="zh-CN" altLang="en-US"/>
          </a:p>
        </p:txBody>
      </p:sp>
      <p:sp>
        <p:nvSpPr>
          <p:cNvPr id="43013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4" name="矩形 4"/>
          <p:cNvSpPr>
            <a:spLocks noChangeArrowheads="1"/>
          </p:cNvSpPr>
          <p:nvPr/>
        </p:nvSpPr>
        <p:spPr bwMode="auto">
          <a:xfrm>
            <a:off x="971550" y="1054100"/>
            <a:ext cx="69151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>
                <a:latin typeface="Verdana" panose="020B0604030504040204" pitchFamily="34" charset="0"/>
              </a:rPr>
              <a:t>多窗口的处理：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current_window_handle  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　　获得当前窗口句柄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window_handles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　　返回的所有窗口的句柄到当前会话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switch_to_window()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      用于处理多窗口之前切换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171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前言：</a:t>
            </a:r>
          </a:p>
        </p:txBody>
      </p:sp>
      <p:sp>
        <p:nvSpPr>
          <p:cNvPr id="7173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4" name="矩形 4"/>
          <p:cNvSpPr>
            <a:spLocks noChangeArrowheads="1"/>
          </p:cNvSpPr>
          <p:nvPr/>
        </p:nvSpPr>
        <p:spPr bwMode="auto">
          <a:xfrm>
            <a:off x="971550" y="1196975"/>
            <a:ext cx="69151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分层的自动化测试</a:t>
            </a:r>
          </a:p>
          <a:p>
            <a:pPr>
              <a:lnSpc>
                <a:spcPct val="150000"/>
              </a:lnSpc>
            </a:pPr>
            <a:endParaRPr lang="en-US" altLang="en-US" sz="200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en-US" sz="2000">
              <a:latin typeface="宋体" panose="02010600030101010101" pitchFamily="2" charset="-122"/>
            </a:endParaRPr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493963"/>
            <a:ext cx="3240088" cy="214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4035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44036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WebDriver API：</a:t>
            </a:r>
            <a:endParaRPr lang="zh-CN" altLang="en-US"/>
          </a:p>
        </p:txBody>
      </p:sp>
      <p:sp>
        <p:nvSpPr>
          <p:cNvPr id="44037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38" name="矩形 4"/>
          <p:cNvSpPr>
            <a:spLocks noChangeArrowheads="1"/>
          </p:cNvSpPr>
          <p:nvPr/>
        </p:nvSpPr>
        <p:spPr bwMode="auto">
          <a:xfrm>
            <a:off x="971550" y="1054100"/>
            <a:ext cx="6915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>
                <a:latin typeface="Verdana" panose="020B0604030504040204" pitchFamily="34" charset="0"/>
              </a:rPr>
              <a:t>多窗口的处理：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</p:txBody>
      </p:sp>
      <p:graphicFrame>
        <p:nvGraphicFramePr>
          <p:cNvPr id="44039" name="Group 7"/>
          <p:cNvGraphicFramePr>
            <a:graphicFrameLocks noGrp="1"/>
          </p:cNvGraphicFramePr>
          <p:nvPr/>
        </p:nvGraphicFramePr>
        <p:xfrm>
          <a:off x="971550" y="1703388"/>
          <a:ext cx="6553200" cy="4032250"/>
        </p:xfrm>
        <a:graphic>
          <a:graphicData uri="http://schemas.openxmlformats.org/drawingml/2006/table">
            <a:tbl>
              <a:tblPr/>
              <a:tblGrid>
                <a:gridCol w="6553200"/>
              </a:tblGrid>
              <a:tr h="40322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#获得当前窗口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nowhandle=driver.current_window_handle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#打开注册新窗口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driver.find_element_by_name("tj_reg").click()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#获得所有窗口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allhandles=driver.window_handles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#循环判断窗口是否为当前窗口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for handle in allhandles: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  if handle != nowhandle: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      driver.switch_to_window(handle)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      print 'now register window!'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      #切换到邮箱注册标签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      driver.find_element_by_id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"mailRegTab").click()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      driver.close()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driver.switch_to_window(nowhandle)#回到原先的窗口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5059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45060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WebDriver API：</a:t>
            </a:r>
            <a:endParaRPr lang="zh-CN" altLang="en-US"/>
          </a:p>
        </p:txBody>
      </p:sp>
      <p:sp>
        <p:nvSpPr>
          <p:cNvPr id="45061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62" name="矩形 4"/>
          <p:cNvSpPr>
            <a:spLocks noChangeArrowheads="1"/>
          </p:cNvSpPr>
          <p:nvPr/>
        </p:nvSpPr>
        <p:spPr bwMode="auto">
          <a:xfrm>
            <a:off x="971550" y="1054100"/>
            <a:ext cx="6915150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>
                <a:latin typeface="Verdana" panose="020B0604030504040204" pitchFamily="34" charset="0"/>
              </a:rPr>
              <a:t>alert/confirm/prompt处理：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switch_to_alert()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    用于获取网页上的警告信息。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text			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     返回 alert/confirm/prompt 中的文字信息。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accept		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     点击确认按钮。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dismiss		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     点击取消按钮，如果有的话。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send_keys	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    输入值，这个alert\confirm没有对话框就不能用了，不然会报错。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6083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46084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WebDriver API：</a:t>
            </a:r>
            <a:endParaRPr lang="zh-CN" altLang="en-US"/>
          </a:p>
        </p:txBody>
      </p:sp>
      <p:sp>
        <p:nvSpPr>
          <p:cNvPr id="46085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86" name="矩形 4"/>
          <p:cNvSpPr>
            <a:spLocks noChangeArrowheads="1"/>
          </p:cNvSpPr>
          <p:nvPr/>
        </p:nvSpPr>
        <p:spPr bwMode="auto">
          <a:xfrm>
            <a:off x="971550" y="1054100"/>
            <a:ext cx="6915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>
                <a:latin typeface="Verdana" panose="020B0604030504040204" pitchFamily="34" charset="0"/>
              </a:rPr>
              <a:t>下拉框处理：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二次定位：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driver.find_element_by_xx('xx').find_element_by_xx('xx').click()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</p:txBody>
      </p:sp>
      <p:graphicFrame>
        <p:nvGraphicFramePr>
          <p:cNvPr id="46087" name="Group 7"/>
          <p:cNvGraphicFramePr>
            <a:graphicFrameLocks noGrp="1"/>
          </p:cNvGraphicFramePr>
          <p:nvPr/>
        </p:nvGraphicFramePr>
        <p:xfrm>
          <a:off x="971550" y="2925763"/>
          <a:ext cx="6985000" cy="2386012"/>
        </p:xfrm>
        <a:graphic>
          <a:graphicData uri="http://schemas.openxmlformats.org/drawingml/2006/table">
            <a:tbl>
              <a:tblPr/>
              <a:tblGrid>
                <a:gridCol w="6985000"/>
              </a:tblGrid>
              <a:tr h="2386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#先定位到下拉框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m=driver.find_element_by_id("ShippingMethod")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#再点击下拉框下的选项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m.find_element_by_xpath("//option[@value='10.69']").click()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7107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47108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WebDriver API：</a:t>
            </a:r>
            <a:endParaRPr lang="zh-CN" altLang="en-US"/>
          </a:p>
        </p:txBody>
      </p:sp>
      <p:sp>
        <p:nvSpPr>
          <p:cNvPr id="47109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10" name="矩形 4"/>
          <p:cNvSpPr>
            <a:spLocks noChangeArrowheads="1"/>
          </p:cNvSpPr>
          <p:nvPr/>
        </p:nvSpPr>
        <p:spPr bwMode="auto">
          <a:xfrm>
            <a:off x="971550" y="1054100"/>
            <a:ext cx="69151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>
                <a:latin typeface="Verdana" panose="020B0604030504040204" pitchFamily="34" charset="0"/>
              </a:rPr>
              <a:t>文件上传：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driver.find_element_by_xx('xx').send_keys('d:/abc.txt')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</p:txBody>
      </p:sp>
      <p:graphicFrame>
        <p:nvGraphicFramePr>
          <p:cNvPr id="47111" name="Group 7"/>
          <p:cNvGraphicFramePr>
            <a:graphicFrameLocks noGrp="1"/>
          </p:cNvGraphicFramePr>
          <p:nvPr/>
        </p:nvGraphicFramePr>
        <p:xfrm>
          <a:off x="971550" y="2709863"/>
          <a:ext cx="6985000" cy="2386012"/>
        </p:xfrm>
        <a:graphic>
          <a:graphicData uri="http://schemas.openxmlformats.org/drawingml/2006/table">
            <a:tbl>
              <a:tblPr/>
              <a:tblGrid>
                <a:gridCol w="6985000"/>
              </a:tblGrid>
              <a:tr h="2386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#定位上传按钮，添加本地文件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driver.find_element_by_name("file").send_keys('D:\\selenium_use_case\upload_file.txt')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8131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48132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WebDriver API：</a:t>
            </a:r>
            <a:endParaRPr lang="zh-CN" altLang="en-US"/>
          </a:p>
        </p:txBody>
      </p:sp>
      <p:sp>
        <p:nvSpPr>
          <p:cNvPr id="48133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4" name="矩形 4"/>
          <p:cNvSpPr>
            <a:spLocks noChangeArrowheads="1"/>
          </p:cNvSpPr>
          <p:nvPr/>
        </p:nvSpPr>
        <p:spPr bwMode="auto">
          <a:xfrm>
            <a:off x="971550" y="1054100"/>
            <a:ext cx="691515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>
                <a:latin typeface="Verdana" panose="020B0604030504040204" pitchFamily="34" charset="0"/>
              </a:rPr>
              <a:t>文件下载：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确定Content-Type ： 下载文件的类型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方法一：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curl -I URL | grep "Content-Type"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方法二：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</p:txBody>
      </p:sp>
      <p:graphicFrame>
        <p:nvGraphicFramePr>
          <p:cNvPr id="48135" name="Group 7"/>
          <p:cNvGraphicFramePr>
            <a:graphicFrameLocks noGrp="1"/>
          </p:cNvGraphicFramePr>
          <p:nvPr/>
        </p:nvGraphicFramePr>
        <p:xfrm>
          <a:off x="971550" y="4114800"/>
          <a:ext cx="6985000" cy="1400175"/>
        </p:xfrm>
        <a:graphic>
          <a:graphicData uri="http://schemas.openxmlformats.org/drawingml/2006/table">
            <a:tbl>
              <a:tblPr/>
              <a:tblGrid>
                <a:gridCol w="6985000"/>
              </a:tblGrid>
              <a:tr h="1400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import requests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print requests.head(’http://www.python.org’).headers[’content-type’]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9155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49156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WebDriver API：</a:t>
            </a:r>
            <a:endParaRPr lang="zh-CN" altLang="en-US"/>
          </a:p>
        </p:txBody>
      </p:sp>
      <p:sp>
        <p:nvSpPr>
          <p:cNvPr id="49157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8" name="矩形 4"/>
          <p:cNvSpPr>
            <a:spLocks noChangeArrowheads="1"/>
          </p:cNvSpPr>
          <p:nvPr/>
        </p:nvSpPr>
        <p:spPr bwMode="auto">
          <a:xfrm>
            <a:off x="971550" y="1054100"/>
            <a:ext cx="69151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>
                <a:latin typeface="Verdana" panose="020B0604030504040204" pitchFamily="34" charset="0"/>
              </a:rPr>
              <a:t>文件下载：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</p:txBody>
      </p:sp>
      <p:graphicFrame>
        <p:nvGraphicFramePr>
          <p:cNvPr id="49159" name="Group 7"/>
          <p:cNvGraphicFramePr>
            <a:graphicFrameLocks noGrp="1"/>
          </p:cNvGraphicFramePr>
          <p:nvPr/>
        </p:nvGraphicFramePr>
        <p:xfrm>
          <a:off x="1044575" y="1701800"/>
          <a:ext cx="6985000" cy="3695700"/>
        </p:xfrm>
        <a:graphic>
          <a:graphicData uri="http://schemas.openxmlformats.org/drawingml/2006/table">
            <a:tbl>
              <a:tblPr/>
              <a:tblGrid>
                <a:gridCol w="6985000"/>
              </a:tblGrid>
              <a:tr h="3695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fp = webdriver.FirefoxProfile()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fp.set_preference("browser.download.folderList",2)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fp.set_preference("browser.download.manager.showWhenStarting",False)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fp.set_preference("browser.download.dir", os.getcwd())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fp.set_preference("browser.helperApps.neverAsk.saveToDisk", "application/octet-stream")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browser = webdriver.Firefox(firefox_profile=fp)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browser.get("http://pypi.python.org/pypi/selenium")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browser.find_element_by_partial_link_text("selenium-2").click()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0179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50180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WebDriver API：</a:t>
            </a:r>
            <a:endParaRPr lang="zh-CN" altLang="en-US"/>
          </a:p>
        </p:txBody>
      </p:sp>
      <p:sp>
        <p:nvSpPr>
          <p:cNvPr id="50181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82" name="矩形 4"/>
          <p:cNvSpPr>
            <a:spLocks noChangeArrowheads="1"/>
          </p:cNvSpPr>
          <p:nvPr/>
        </p:nvSpPr>
        <p:spPr bwMode="auto">
          <a:xfrm>
            <a:off x="971550" y="1054100"/>
            <a:ext cx="6915150" cy="265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>
                <a:latin typeface="Verdana" panose="020B0604030504040204" pitchFamily="34" charset="0"/>
              </a:rPr>
              <a:t>调用javaScript：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execute_script()  调用js方法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</p:txBody>
      </p:sp>
      <p:graphicFrame>
        <p:nvGraphicFramePr>
          <p:cNvPr id="50183" name="Group 7"/>
          <p:cNvGraphicFramePr>
            <a:graphicFrameLocks noGrp="1"/>
          </p:cNvGraphicFramePr>
          <p:nvPr/>
        </p:nvGraphicFramePr>
        <p:xfrm>
          <a:off x="971550" y="2495550"/>
          <a:ext cx="6985000" cy="2687638"/>
        </p:xfrm>
        <a:graphic>
          <a:graphicData uri="http://schemas.openxmlformats.org/drawingml/2006/table">
            <a:tbl>
              <a:tblPr/>
              <a:tblGrid>
                <a:gridCol w="6985000"/>
              </a:tblGrid>
              <a:tr h="2687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#隐藏文字信息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driver.execute_script('$("#tooltip").fadeOut();')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#隐藏按钮：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button = driver.find_element_by_class_name('btn')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driver.execute_script('$(arguments[0]).fadeOut()',button)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03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51204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WebDriver API：</a:t>
            </a:r>
            <a:endParaRPr lang="zh-CN" altLang="en-US"/>
          </a:p>
        </p:txBody>
      </p:sp>
      <p:sp>
        <p:nvSpPr>
          <p:cNvPr id="51205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06" name="矩形 4"/>
          <p:cNvSpPr>
            <a:spLocks noChangeArrowheads="1"/>
          </p:cNvSpPr>
          <p:nvPr/>
        </p:nvSpPr>
        <p:spPr bwMode="auto">
          <a:xfrm>
            <a:off x="971550" y="1054100"/>
            <a:ext cx="6915150" cy="265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>
                <a:latin typeface="Verdana" panose="020B0604030504040204" pitchFamily="34" charset="0"/>
              </a:rPr>
              <a:t>控制浏览器滚动条：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</p:txBody>
      </p:sp>
      <p:graphicFrame>
        <p:nvGraphicFramePr>
          <p:cNvPr id="51207" name="Group 7"/>
          <p:cNvGraphicFramePr>
            <a:graphicFrameLocks noGrp="1"/>
          </p:cNvGraphicFramePr>
          <p:nvPr/>
        </p:nvGraphicFramePr>
        <p:xfrm>
          <a:off x="971550" y="1993900"/>
          <a:ext cx="6985000" cy="2686050"/>
        </p:xfrm>
        <a:graphic>
          <a:graphicData uri="http://schemas.openxmlformats.org/drawingml/2006/table">
            <a:tbl>
              <a:tblPr/>
              <a:tblGrid>
                <a:gridCol w="6985000"/>
              </a:tblGrid>
              <a:tr h="2686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#将页面滚动条拖到底部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js="var q=document.documentElement.scrollTop=10000"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driver.execute_script(js)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#将滚动条移动到页面的顶部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js_="var q=document.documentElement.scrollTop=0"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driver.execute_script(js_)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2227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52228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WebDriver API：</a:t>
            </a:r>
            <a:endParaRPr lang="zh-CN" altLang="en-US"/>
          </a:p>
        </p:txBody>
      </p:sp>
      <p:sp>
        <p:nvSpPr>
          <p:cNvPr id="52229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30" name="矩形 4"/>
          <p:cNvSpPr>
            <a:spLocks noChangeArrowheads="1"/>
          </p:cNvSpPr>
          <p:nvPr/>
        </p:nvSpPr>
        <p:spPr bwMode="auto">
          <a:xfrm>
            <a:off x="971550" y="1054100"/>
            <a:ext cx="691515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>
                <a:latin typeface="Verdana" panose="020B0604030504040204" pitchFamily="34" charset="0"/>
              </a:rPr>
              <a:t>cookie处理：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get_cookies()  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     获得所有cookie信息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get_cookie(name)  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     返回特定name 有cookie信息 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add_cookie(cookie_dict)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     添加cookie，必须有name 和value 值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delete_cookie(name)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     删除特定(部分)的cookie信息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delete_all_cookies()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     删除所有cookie信息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3251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53252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WebDriver API：</a:t>
            </a:r>
            <a:endParaRPr lang="zh-CN" altLang="en-US"/>
          </a:p>
        </p:txBody>
      </p:sp>
      <p:sp>
        <p:nvSpPr>
          <p:cNvPr id="53253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254" name="矩形 4"/>
          <p:cNvSpPr>
            <a:spLocks noChangeArrowheads="1"/>
          </p:cNvSpPr>
          <p:nvPr/>
        </p:nvSpPr>
        <p:spPr bwMode="auto">
          <a:xfrm>
            <a:off x="971550" y="1054100"/>
            <a:ext cx="691515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>
                <a:latin typeface="Verdana" panose="020B0604030504040204" pitchFamily="34" charset="0"/>
              </a:rPr>
              <a:t>cookie处理：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get_cookies()  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     获得所有cookie信息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get_cookie(name)  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     返回特定name 有cookie信息 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add_cookie(cookie_dict)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     添加cookie，必须有name 和value 值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delete_cookie(name)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     删除特定(部分)的cookie信息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delete_all_cookies()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Verdana" panose="020B0604030504040204" pitchFamily="34" charset="0"/>
              </a:rPr>
              <a:t>     删除所有cookie信息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195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前言：</a:t>
            </a:r>
          </a:p>
        </p:txBody>
      </p:sp>
      <p:sp>
        <p:nvSpPr>
          <p:cNvPr id="8197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8" name="矩形 4"/>
          <p:cNvSpPr>
            <a:spLocks noChangeArrowheads="1"/>
          </p:cNvSpPr>
          <p:nvPr/>
        </p:nvSpPr>
        <p:spPr bwMode="auto">
          <a:xfrm>
            <a:off x="971550" y="1196975"/>
            <a:ext cx="691515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什么样的产品适合做自动化测试？</a:t>
            </a:r>
          </a:p>
          <a:p>
            <a:pPr>
              <a:lnSpc>
                <a:spcPct val="150000"/>
              </a:lnSpc>
            </a:pPr>
            <a:endParaRPr lang="en-US" altLang="en-US" sz="200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功能成熟（需求变动较小）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产品更新维护周期长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项目进度不太大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比较频繁的回归测试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软件开发比较规范，具有可测试性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可以脚本具有可复用性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4275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54276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WebDriver API：</a:t>
            </a:r>
            <a:endParaRPr lang="zh-CN" altLang="en-US"/>
          </a:p>
        </p:txBody>
      </p:sp>
      <p:sp>
        <p:nvSpPr>
          <p:cNvPr id="54277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78" name="矩形 4"/>
          <p:cNvSpPr>
            <a:spLocks noChangeArrowheads="1"/>
          </p:cNvSpPr>
          <p:nvPr/>
        </p:nvSpPr>
        <p:spPr bwMode="auto">
          <a:xfrm>
            <a:off x="971550" y="1054100"/>
            <a:ext cx="6915150" cy="265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>
                <a:latin typeface="Verdana" panose="020B0604030504040204" pitchFamily="34" charset="0"/>
              </a:rPr>
              <a:t>验证码的解决方法：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Verdana" panose="020B0604030504040204" pitchFamily="34" charset="0"/>
              </a:rPr>
              <a:t>　　去掉验证码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Verdana" panose="020B0604030504040204" pitchFamily="34" charset="0"/>
              </a:rPr>
              <a:t>　　设置万能码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Verdana" panose="020B0604030504040204" pitchFamily="34" charset="0"/>
              </a:rPr>
              <a:t>　　验证码识别技术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Verdana" panose="020B0604030504040204" pitchFamily="34" charset="0"/>
              </a:rPr>
              <a:t>　　记录cookie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299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55300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WebDriver API：</a:t>
            </a:r>
            <a:endParaRPr lang="zh-CN" altLang="en-US"/>
          </a:p>
        </p:txBody>
      </p:sp>
      <p:sp>
        <p:nvSpPr>
          <p:cNvPr id="55301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02" name="矩形 4"/>
          <p:cNvSpPr>
            <a:spLocks noChangeArrowheads="1"/>
          </p:cNvSpPr>
          <p:nvPr/>
        </p:nvSpPr>
        <p:spPr bwMode="auto">
          <a:xfrm>
            <a:off x="971550" y="1054100"/>
            <a:ext cx="6915150" cy="301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>
                <a:latin typeface="Verdana" panose="020B0604030504040204" pitchFamily="34" charset="0"/>
              </a:rPr>
              <a:t>小结：</a:t>
            </a:r>
          </a:p>
          <a:p>
            <a:pPr>
              <a:lnSpc>
                <a:spcPct val="150000"/>
              </a:lnSpc>
            </a:pPr>
            <a:r>
              <a:rPr lang="zh-CN" altLang="en-US" sz="1600" b="1">
                <a:latin typeface="Verdana" panose="020B0604030504040204" pitchFamily="34" charset="0"/>
              </a:rPr>
              <a:t>如何使元素定位变得游刃有余？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Verdana" panose="020B0604030504040204" pitchFamily="34" charset="0"/>
              </a:rPr>
              <a:t>　　规范前端开发（为页面属性加上必要的id\name）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Verdana" panose="020B0604030504040204" pitchFamily="34" charset="0"/>
              </a:rPr>
              <a:t>　　深入理解和使用CSS、xpath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Verdana" panose="020B0604030504040204" pitchFamily="34" charset="0"/>
              </a:rPr>
              <a:t>　　精通javascript、jquery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Verdana" panose="020B0604030504040204" pitchFamily="34" charset="0"/>
              </a:rPr>
              <a:t>　　利用python 语言帮忙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-19050" y="4076700"/>
            <a:ext cx="9126538" cy="2781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396875" y="1412875"/>
            <a:ext cx="5762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6000" b="1" i="1">
                <a:solidFill>
                  <a:schemeClr val="folHlink"/>
                </a:solidFill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56324" name="TextBox 5"/>
          <p:cNvSpPr>
            <a:spLocks noChangeArrowheads="1"/>
          </p:cNvSpPr>
          <p:nvPr/>
        </p:nvSpPr>
        <p:spPr bwMode="auto">
          <a:xfrm>
            <a:off x="323850" y="4437063"/>
            <a:ext cx="34559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44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重定向科技</a:t>
            </a:r>
          </a:p>
        </p:txBody>
      </p:sp>
      <p:sp>
        <p:nvSpPr>
          <p:cNvPr id="56325" name="TextBox 6"/>
          <p:cNvSpPr>
            <a:spLocks noChangeArrowheads="1"/>
          </p:cNvSpPr>
          <p:nvPr/>
        </p:nvSpPr>
        <p:spPr bwMode="auto">
          <a:xfrm>
            <a:off x="396875" y="5302250"/>
            <a:ext cx="25034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solidFill>
                  <a:schemeClr val="bg1"/>
                </a:solidFill>
                <a:latin typeface="Mistral" panose="03090702030407020403" pitchFamily="66" charset="0"/>
                <a:sym typeface="Mistral" panose="03090702030407020403" pitchFamily="66" charset="0"/>
              </a:rPr>
              <a:t>http://itest.info</a:t>
            </a:r>
          </a:p>
        </p:txBody>
      </p:sp>
      <p:sp>
        <p:nvSpPr>
          <p:cNvPr id="56326" name="TextBox 10"/>
          <p:cNvSpPr>
            <a:spLocks noChangeArrowheads="1"/>
          </p:cNvSpPr>
          <p:nvPr/>
        </p:nvSpPr>
        <p:spPr bwMode="auto">
          <a:xfrm>
            <a:off x="7524750" y="5949950"/>
            <a:ext cx="158432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</a:pPr>
            <a:endParaRPr 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3286125"/>
            <a:ext cx="10572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219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2620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本课程学习重点：</a:t>
            </a:r>
          </a:p>
        </p:txBody>
      </p:sp>
      <p:sp>
        <p:nvSpPr>
          <p:cNvPr id="9221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2" name="矩形 4"/>
          <p:cNvSpPr>
            <a:spLocks noChangeArrowheads="1"/>
          </p:cNvSpPr>
          <p:nvPr/>
        </p:nvSpPr>
        <p:spPr bwMode="auto">
          <a:xfrm>
            <a:off x="971550" y="1196975"/>
            <a:ext cx="691515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200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en-US" sz="2000">
                <a:latin typeface="宋体" panose="02010600030101010101" pitchFamily="2" charset="-122"/>
              </a:rPr>
              <a:t>selenium 技术：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   </a:t>
            </a:r>
            <a:r>
              <a:rPr lang="en-US" altLang="en-US" sz="2000">
                <a:latin typeface="宋体" panose="02010600030101010101" pitchFamily="2" charset="-122"/>
              </a:rPr>
              <a:t>元素定位的几种方法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   </a:t>
            </a:r>
            <a:r>
              <a:rPr lang="en-US" altLang="en-US" sz="2000">
                <a:latin typeface="宋体" panose="02010600030101010101" pitchFamily="2" charset="-122"/>
              </a:rPr>
              <a:t>WebDriver  API ，selenium  IDE，selenium grid</a:t>
            </a:r>
          </a:p>
          <a:p>
            <a:pPr>
              <a:lnSpc>
                <a:spcPct val="150000"/>
              </a:lnSpc>
            </a:pPr>
            <a:endParaRPr lang="en-US" altLang="en-US" sz="200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en-US" sz="2000">
                <a:latin typeface="宋体" panose="02010600030101010101" pitchFamily="2" charset="-122"/>
              </a:rPr>
              <a:t>python 技术： 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   </a:t>
            </a:r>
            <a:r>
              <a:rPr lang="en-US" altLang="en-US" sz="2000">
                <a:latin typeface="宋体" panose="02010600030101010101" pitchFamily="2" charset="-122"/>
              </a:rPr>
              <a:t>函数、类、方法；读写文件，unitest单元测试框架，HTMLTestRunner.py，发邮件模块，多线程技术等。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243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1401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selenium</a:t>
            </a:r>
          </a:p>
        </p:txBody>
      </p:sp>
      <p:sp>
        <p:nvSpPr>
          <p:cNvPr id="10245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6" name="矩形 4"/>
          <p:cNvSpPr>
            <a:spLocks noChangeArrowheads="1"/>
          </p:cNvSpPr>
          <p:nvPr/>
        </p:nvSpPr>
        <p:spPr bwMode="auto">
          <a:xfrm>
            <a:off x="971550" y="1196975"/>
            <a:ext cx="6915150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>
                <a:latin typeface="宋体" panose="02010600030101010101" pitchFamily="2" charset="-122"/>
              </a:rPr>
              <a:t>selenium 的特点：</a:t>
            </a:r>
          </a:p>
          <a:p>
            <a:pPr>
              <a:lnSpc>
                <a:spcPct val="150000"/>
              </a:lnSpc>
            </a:pPr>
            <a:endParaRPr lang="en-US" altLang="en-US" sz="200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开源，免费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多浏览器支持：firefox、chrome、IE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多平台支持：linux 、windows、MAC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多语言支持：java、python、ruby、php、C#、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对web页面有良好的支持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简单（API 简单）、灵活（用开发语言驱动）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支持分布式测试用例执行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267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252413" y="188913"/>
            <a:ext cx="2163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方正超粗黑简体"/>
                <a:ea typeface="方正超粗黑简体"/>
                <a:cs typeface="方正超粗黑简体"/>
              </a:rPr>
              <a:t>selenium 家谱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270000"/>
            <a:ext cx="6084888" cy="390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70" name="TextBox 4"/>
          <p:cNvSpPr txBox="1">
            <a:spLocks noChangeArrowheads="1"/>
          </p:cNvSpPr>
          <p:nvPr/>
        </p:nvSpPr>
        <p:spPr bwMode="auto">
          <a:xfrm>
            <a:off x="828675" y="1054100"/>
            <a:ext cx="20875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selenium 1.0</a:t>
            </a:r>
            <a:r>
              <a:rPr lang="zh-CN" altLang="en-US">
                <a:latin typeface="宋体" panose="02010600030101010101" pitchFamily="2" charset="-122"/>
              </a:rPr>
              <a:t> : </a:t>
            </a:r>
          </a:p>
        </p:txBody>
      </p:sp>
      <p:sp>
        <p:nvSpPr>
          <p:cNvPr id="11271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2" name="TextBox 4"/>
          <p:cNvSpPr txBox="1">
            <a:spLocks noChangeArrowheads="1"/>
          </p:cNvSpPr>
          <p:nvPr/>
        </p:nvSpPr>
        <p:spPr bwMode="auto">
          <a:xfrm>
            <a:off x="828675" y="5373688"/>
            <a:ext cx="5111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selenium 2.0 </a:t>
            </a:r>
            <a:r>
              <a:rPr lang="zh-CN" altLang="en-US">
                <a:latin typeface="宋体" panose="02010600030101010101" pitchFamily="2" charset="-122"/>
              </a:rPr>
              <a:t>= selenium 1.0 + WebDriver 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588" y="6162675"/>
            <a:ext cx="914241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2291" name="TextBox 4"/>
          <p:cNvSpPr txBox="1">
            <a:spLocks noChangeArrowheads="1"/>
          </p:cNvSpPr>
          <p:nvPr/>
        </p:nvSpPr>
        <p:spPr bwMode="auto">
          <a:xfrm>
            <a:off x="6732588" y="6310313"/>
            <a:ext cx="13303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Monotype Corsiva" panose="03010101010201010101" pitchFamily="66" charset="0"/>
                <a:ea typeface="方正超粗黑简体"/>
                <a:cs typeface="方正超粗黑简体"/>
              </a:rPr>
              <a:t>http://itest.info</a:t>
            </a:r>
          </a:p>
        </p:txBody>
      </p:sp>
      <p:sp>
        <p:nvSpPr>
          <p:cNvPr id="12292" name="圆角矩形 12"/>
          <p:cNvSpPr>
            <a:spLocks noChangeArrowheads="1"/>
          </p:cNvSpPr>
          <p:nvPr/>
        </p:nvSpPr>
        <p:spPr bwMode="auto">
          <a:xfrm>
            <a:off x="757238" y="1054100"/>
            <a:ext cx="7632700" cy="4752975"/>
          </a:xfrm>
          <a:prstGeom prst="roundRect">
            <a:avLst>
              <a:gd name="adj" fmla="val 2954"/>
            </a:avLst>
          </a:prstGeom>
          <a:noFill/>
          <a:ln w="6350" cap="flat" cmpd="sng">
            <a:solidFill>
              <a:srgbClr val="F2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3" name="矩形 4"/>
          <p:cNvSpPr>
            <a:spLocks noChangeArrowheads="1"/>
          </p:cNvSpPr>
          <p:nvPr/>
        </p:nvSpPr>
        <p:spPr bwMode="auto">
          <a:xfrm>
            <a:off x="971550" y="1196975"/>
            <a:ext cx="6915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00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latin typeface="宋体" panose="02010600030101010101" pitchFamily="2" charset="-122"/>
            </a:endParaRPr>
          </a:p>
        </p:txBody>
      </p:sp>
      <p:graphicFrame>
        <p:nvGraphicFramePr>
          <p:cNvPr id="12294" name="Group 6"/>
          <p:cNvGraphicFramePr>
            <a:graphicFrameLocks noGrp="1"/>
          </p:cNvGraphicFramePr>
          <p:nvPr/>
        </p:nvGraphicFramePr>
        <p:xfrm>
          <a:off x="1658938" y="3238500"/>
          <a:ext cx="5216525" cy="518160"/>
        </p:xfrm>
        <a:graphic>
          <a:graphicData uri="http://schemas.openxmlformats.org/drawingml/2006/table">
            <a:tbl>
              <a:tblPr/>
              <a:tblGrid>
                <a:gridCol w="5216525"/>
              </a:tblGrid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slenium python： 环境搭建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2479</Words>
  <Characters>0</Characters>
  <Application>Microsoft Office PowerPoint</Application>
  <DocSecurity>0</DocSecurity>
  <PresentationFormat>On-screen Show (4:3)</PresentationFormat>
  <Lines>0</Lines>
  <Paragraphs>581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95" baseType="lpstr">
      <vt:lpstr>Arial</vt:lpstr>
      <vt:lpstr>宋体</vt:lpstr>
      <vt:lpstr>Wingdings</vt:lpstr>
      <vt:lpstr>Calibri</vt:lpstr>
      <vt:lpstr>Times New Roman</vt:lpstr>
      <vt:lpstr>微软雅黑</vt:lpstr>
      <vt:lpstr>方正粗宋简体</vt:lpstr>
      <vt:lpstr>方正超粗黑简体</vt:lpstr>
      <vt:lpstr>Impact</vt:lpstr>
      <vt:lpstr>黑体</vt:lpstr>
      <vt:lpstr>Haettenschweiler</vt:lpstr>
      <vt:lpstr>Mistral</vt:lpstr>
      <vt:lpstr>Arial Unicode MS</vt:lpstr>
      <vt:lpstr>MS PGothic</vt:lpstr>
      <vt:lpstr>Rockwell</vt:lpstr>
      <vt:lpstr>Verdana</vt:lpstr>
      <vt:lpstr>Arial Black</vt:lpstr>
      <vt:lpstr>楷体_GB2312</vt:lpstr>
      <vt:lpstr>华文细黑</vt:lpstr>
      <vt:lpstr>MS UI Gothic</vt:lpstr>
      <vt:lpstr>华文楷体</vt:lpstr>
      <vt:lpstr>方正静蕾简体</vt:lpstr>
      <vt:lpstr>Courier New</vt:lpstr>
      <vt:lpstr>微软简综艺</vt:lpstr>
      <vt:lpstr>Latha</vt:lpstr>
      <vt:lpstr>方正书宋_GBK</vt:lpstr>
      <vt:lpstr>Liberation Sans</vt:lpstr>
      <vt:lpstr>Liberation Serif</vt:lpstr>
      <vt:lpstr>方正楷体_GBK</vt:lpstr>
      <vt:lpstr>方正黑体_GBK</vt:lpstr>
      <vt:lpstr>Tahoma</vt:lpstr>
      <vt:lpstr>Microsoft Sans Serif</vt:lpstr>
      <vt:lpstr>Monotype Corsiva</vt:lpstr>
      <vt:lpstr>Courier New</vt:lpstr>
      <vt:lpstr>Courier New</vt:lpstr>
      <vt:lpstr>Courier New</vt:lpstr>
      <vt:lpstr>Courier New</vt:lpstr>
      <vt:lpstr>Courier New</vt:lpstr>
      <vt:lpstr>Courier New</vt:lpstr>
      <vt:lpstr>Courier New</vt:lpstr>
      <vt:lpstr>Courier New</vt:lpstr>
      <vt:lpstr>Office 主题​​</vt:lpstr>
      <vt:lpstr>默认设计模板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NWPU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LIU Tao</dc:creator>
  <cp:keywords/>
  <dc:description/>
  <cp:lastModifiedBy>Jasmine Qian</cp:lastModifiedBy>
  <cp:revision>54</cp:revision>
  <dcterms:created xsi:type="dcterms:W3CDTF">2011-12-12T08:50:05Z</dcterms:created>
  <dcterms:modified xsi:type="dcterms:W3CDTF">2018-06-26T01:57:45Z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2052-9.1.0.4567</vt:lpwstr>
  </property>
</Properties>
</file>