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98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335" r:id="rId45"/>
    <p:sldId id="299" r:id="rId46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5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14" y="84"/>
      </p:cViewPr>
      <p:guideLst>
        <p:guide orient="horz" pos="2160"/>
        <p:guide pos="285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>
            <p:ph type="ctrTitle"/>
          </p:nvPr>
        </p:nvSpPr>
        <p:spPr>
          <a:xfrm>
            <a:off x="685800" y="2362200"/>
            <a:ext cx="7772400" cy="857250"/>
          </a:xfrm>
        </p:spPr>
        <p:txBody>
          <a:bodyPr/>
          <a:lstStyle>
            <a:lvl1pPr algn="ctr">
              <a:defRPr sz="4000">
                <a:latin typeface="Arial" panose="020B0604020202020204" pitchFamily="34" charset="0"/>
              </a:defRPr>
            </a:lvl1pPr>
          </a:lstStyle>
          <a:p>
            <a:pPr lvl="0"/>
            <a:r>
              <a:rPr lang="zh-CN" noProof="0" smtClean="0"/>
              <a:t>单击此处编辑母版标题样式</a:t>
            </a:r>
          </a:p>
        </p:txBody>
      </p:sp>
      <p:sp>
        <p:nvSpPr>
          <p:cNvPr id="2051" name="Rectangle 3"/>
          <p:cNvSpPr>
            <a:spLocks noChangeArrowheads="1"/>
          </p:cNvSpPr>
          <p:nvPr>
            <p:ph type="subTitle" idx="1"/>
          </p:nvPr>
        </p:nvSpPr>
        <p:spPr>
          <a:xfrm>
            <a:off x="1371600" y="3429000"/>
            <a:ext cx="6400800" cy="990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sz="3000">
                <a:solidFill>
                  <a:srgbClr val="006600"/>
                </a:solidFill>
              </a:defRPr>
            </a:lvl1pPr>
          </a:lstStyle>
          <a:p>
            <a:pPr lvl="0"/>
            <a:r>
              <a:rPr lang="zh-CN" noProof="0" smtClean="0"/>
              <a:t>单击此处编辑母版副标题样式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785657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6225"/>
            <a:ext cx="2057400" cy="58499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6225"/>
            <a:ext cx="6019800" cy="58499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866303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6225"/>
            <a:ext cx="8229600" cy="9429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447800"/>
            <a:ext cx="4038600" cy="4678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4038600" cy="4678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369351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6225"/>
            <a:ext cx="8229600" cy="9429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447800"/>
            <a:ext cx="4038600" cy="4678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47800"/>
            <a:ext cx="4038600" cy="22621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862388"/>
            <a:ext cx="4038600" cy="22637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281267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6225"/>
            <a:ext cx="8229600" cy="9429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47800"/>
            <a:ext cx="4038600" cy="4678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47800"/>
            <a:ext cx="4038600" cy="22621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862388"/>
            <a:ext cx="4038600" cy="22637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140091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487783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1820223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47800"/>
            <a:ext cx="4038600" cy="4678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4038600" cy="4678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933555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278508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437896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78890296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99535782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90165594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/>
          <p:cNvSpPr>
            <a:spLocks noChangeShapeType="1"/>
          </p:cNvSpPr>
          <p:nvPr/>
        </p:nvSpPr>
        <p:spPr bwMode="auto">
          <a:xfrm>
            <a:off x="9525" y="5967413"/>
            <a:ext cx="641350" cy="0"/>
          </a:xfrm>
          <a:prstGeom prst="line">
            <a:avLst/>
          </a:prstGeom>
          <a:noFill/>
          <a:ln w="12700" cmpd="sng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7" name="Rectangle 3"/>
          <p:cNvSpPr>
            <a:spLocks noChangeArrowheads="1"/>
          </p:cNvSpPr>
          <p:nvPr>
            <p:ph type="title"/>
          </p:nvPr>
        </p:nvSpPr>
        <p:spPr bwMode="auto">
          <a:xfrm>
            <a:off x="457200" y="276225"/>
            <a:ext cx="8229600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单击此处编辑母版标题样式</a:t>
            </a:r>
          </a:p>
        </p:txBody>
      </p:sp>
      <p:sp>
        <p:nvSpPr>
          <p:cNvPr id="1028" name="Rectangle 4"/>
          <p:cNvSpPr>
            <a:spLocks noChangeArrowheads="1"/>
          </p:cNvSpPr>
          <p:nvPr>
            <p:ph type="body" idx="1"/>
          </p:nvPr>
        </p:nvSpPr>
        <p:spPr bwMode="auto">
          <a:xfrm>
            <a:off x="457200" y="1447800"/>
            <a:ext cx="8229600" cy="467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单击此处编辑母版文本样式</a:t>
            </a:r>
          </a:p>
          <a:p>
            <a:pPr lvl="1"/>
            <a:r>
              <a:rPr lang="zh-CN" smtClean="0"/>
              <a:t>第二级</a:t>
            </a:r>
          </a:p>
          <a:p>
            <a:pPr lvl="2"/>
            <a:r>
              <a:rPr lang="zh-CN" smtClean="0"/>
              <a:t>第三级</a:t>
            </a:r>
          </a:p>
          <a:p>
            <a:pPr lvl="3"/>
            <a:r>
              <a:rPr lang="zh-CN" smtClean="0"/>
              <a:t>第四级</a:t>
            </a:r>
          </a:p>
          <a:p>
            <a:pPr lvl="4"/>
            <a:r>
              <a:rPr lang="zh-CN" smtClean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  <p:sldLayoutId id="2147483668" r:id="rId13"/>
    <p:sldLayoutId id="2147483669" r:id="rId14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3200" b="1" kern="1200">
          <a:solidFill>
            <a:srgbClr val="006600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 b="1">
          <a:solidFill>
            <a:srgbClr val="006600"/>
          </a:solidFill>
          <a:latin typeface="Verdana" panose="020B0604030504040204" pitchFamily="34" charset="0"/>
          <a:ea typeface="微软雅黑" panose="020B0503020204020204" pitchFamily="34" charset="-122"/>
        </a:defRPr>
      </a:lvl2pPr>
      <a:lvl3pPr algn="l" rtl="0" fontAlgn="base">
        <a:spcBef>
          <a:spcPct val="0"/>
        </a:spcBef>
        <a:spcAft>
          <a:spcPct val="0"/>
        </a:spcAft>
        <a:defRPr sz="3200" b="1">
          <a:solidFill>
            <a:srgbClr val="006600"/>
          </a:solidFill>
          <a:latin typeface="Verdana" panose="020B0604030504040204" pitchFamily="34" charset="0"/>
          <a:ea typeface="微软雅黑" panose="020B0503020204020204" pitchFamily="34" charset="-122"/>
        </a:defRPr>
      </a:lvl3pPr>
      <a:lvl4pPr algn="l" rtl="0" fontAlgn="base">
        <a:spcBef>
          <a:spcPct val="0"/>
        </a:spcBef>
        <a:spcAft>
          <a:spcPct val="0"/>
        </a:spcAft>
        <a:defRPr sz="3200" b="1">
          <a:solidFill>
            <a:srgbClr val="006600"/>
          </a:solidFill>
          <a:latin typeface="Verdana" panose="020B0604030504040204" pitchFamily="34" charset="0"/>
          <a:ea typeface="微软雅黑" panose="020B0503020204020204" pitchFamily="34" charset="-122"/>
        </a:defRPr>
      </a:lvl4pPr>
      <a:lvl5pPr algn="l" rtl="0" fontAlgn="base">
        <a:spcBef>
          <a:spcPct val="0"/>
        </a:spcBef>
        <a:spcAft>
          <a:spcPct val="0"/>
        </a:spcAft>
        <a:defRPr sz="3200" b="1">
          <a:solidFill>
            <a:srgbClr val="006600"/>
          </a:solidFill>
          <a:latin typeface="Verdana" panose="020B0604030504040204" pitchFamily="34" charset="0"/>
          <a:ea typeface="微软雅黑" panose="020B0503020204020204" pitchFamily="34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rgbClr val="006600"/>
          </a:solidFill>
          <a:latin typeface="Verdana" panose="020B0604030504040204" pitchFamily="34" charset="0"/>
          <a:ea typeface="微软雅黑" panose="020B0503020204020204" pitchFamily="34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rgbClr val="006600"/>
          </a:solidFill>
          <a:latin typeface="Verdana" panose="020B0604030504040204" pitchFamily="34" charset="0"/>
          <a:ea typeface="微软雅黑" panose="020B0503020204020204" pitchFamily="34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rgbClr val="006600"/>
          </a:solidFill>
          <a:latin typeface="Verdana" panose="020B0604030504040204" pitchFamily="34" charset="0"/>
          <a:ea typeface="微软雅黑" panose="020B0503020204020204" pitchFamily="34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rgbClr val="006600"/>
          </a:solidFill>
          <a:latin typeface="Verdana" panose="020B0604030504040204" pitchFamily="34" charset="0"/>
          <a:ea typeface="微软雅黑" panose="020B0503020204020204" pitchFamily="34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v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2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9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7.wmf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4.e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9.e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0.emf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emf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emf"/><Relationship Id="rId2" Type="http://schemas.openxmlformats.org/officeDocument/2006/relationships/image" Target="../media/image42.emf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4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emf"/><Relationship Id="rId2" Type="http://schemas.openxmlformats.org/officeDocument/2006/relationships/image" Target="../media/image46.emf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emf"/><Relationship Id="rId2" Type="http://schemas.openxmlformats.org/officeDocument/2006/relationships/image" Target="../media/image48.emf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emf"/><Relationship Id="rId2" Type="http://schemas.openxmlformats.org/officeDocument/2006/relationships/image" Target="../media/image50.emf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robot framework</a:t>
            </a:r>
            <a:r>
              <a:rPr lang="zh-CN"/>
              <a:t>自动化框架介绍及</a:t>
            </a:r>
            <a:r>
              <a:rPr lang="en-US" altLang="zh-CN"/>
              <a:t>demo</a:t>
            </a:r>
            <a:r>
              <a:rPr lang="zh-CN"/>
              <a:t>演示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/>
              <a:t>确认</a:t>
            </a:r>
            <a:r>
              <a:rPr lang="en-US" altLang="zh-CN"/>
              <a:t>IE</a:t>
            </a:r>
            <a:r>
              <a:rPr lang="zh-CN"/>
              <a:t>没有设置</a:t>
            </a:r>
            <a:r>
              <a:rPr lang="en-US" altLang="zh-CN"/>
              <a:t>proxy</a:t>
            </a:r>
          </a:p>
        </p:txBody>
      </p:sp>
      <p:pic>
        <p:nvPicPr>
          <p:cNvPr id="13315" name="Picture 3"/>
          <p:cNvPicPr>
            <a:picLocks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838325" y="1716088"/>
            <a:ext cx="5467350" cy="4140200"/>
          </a:xfrm>
          <a:noFill/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创建测试项目</a:t>
            </a:r>
            <a:endParaRPr lang="en-US" altLang="en-US"/>
          </a:p>
        </p:txBody>
      </p:sp>
      <p:sp>
        <p:nvSpPr>
          <p:cNvPr id="14339" name="Rectangle 3"/>
          <p:cNvSpPr>
            <a:spLocks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zh-CN" altLang="en-US" sz="2400">
                <a:latin typeface="微软雅黑" panose="020B0503020204020204" pitchFamily="34" charset="-122"/>
              </a:rPr>
              <a:t>测试项目可以目录或文件存储</a:t>
            </a:r>
          </a:p>
          <a:p>
            <a:r>
              <a:rPr lang="zh-CN" altLang="en-US" sz="2400">
                <a:latin typeface="微软雅黑" panose="020B0503020204020204" pitchFamily="34" charset="-122"/>
              </a:rPr>
              <a:t>格式可以用txt，tsv，或html格式</a:t>
            </a:r>
          </a:p>
          <a:p>
            <a:r>
              <a:rPr lang="zh-CN" altLang="en-US" sz="2400">
                <a:latin typeface="微软雅黑" panose="020B0503020204020204" pitchFamily="34" charset="-122"/>
              </a:rPr>
              <a:t>建议选择目录和txt，便于管理</a:t>
            </a:r>
            <a:endParaRPr lang="en-US" altLang="en-US" sz="2400">
              <a:latin typeface="微软雅黑" panose="020B0503020204020204" pitchFamily="34" charset="-122"/>
            </a:endParaRPr>
          </a:p>
        </p:txBody>
      </p:sp>
      <p:pic>
        <p:nvPicPr>
          <p:cNvPr id="14340" name="Picture 4"/>
          <p:cNvPicPr>
            <a:picLocks noChangeAspect="1" noChangeArrowheads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795963" y="1485900"/>
            <a:ext cx="1803400" cy="2259013"/>
          </a:xfrm>
          <a:noFill/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4341" name="Picture 5"/>
          <p:cNvPicPr>
            <a:picLocks noChangeAspect="1" noChangeArrowheads="1"/>
          </p:cNvPicPr>
          <p:nvPr>
            <p:ph sz="quarter" idx="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16013" y="4222750"/>
            <a:ext cx="6553200" cy="1511300"/>
          </a:xfrm>
          <a:noFill/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创建测试套</a:t>
            </a:r>
            <a:endParaRPr lang="en-US" altLang="en-US"/>
          </a:p>
        </p:txBody>
      </p:sp>
      <p:sp>
        <p:nvSpPr>
          <p:cNvPr id="15363" name="Rectangle 3"/>
          <p:cNvSpPr>
            <a:spLocks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zh-CN" altLang="en-US" sz="2400"/>
              <a:t>测试套也可以选择是文件或目录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2400"/>
          </a:p>
        </p:txBody>
      </p:sp>
      <p:pic>
        <p:nvPicPr>
          <p:cNvPr id="15364" name="Picture 4"/>
          <p:cNvPicPr>
            <a:picLocks noChangeAspect="1" noChangeArrowheads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19250" y="3789363"/>
            <a:ext cx="4038600" cy="1373187"/>
          </a:xfrm>
          <a:noFill/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5365" name="Picture 5" descr="suit"/>
          <p:cNvPicPr>
            <a:picLocks noChangeAspect="1" noChangeArrowheads="1"/>
          </p:cNvPicPr>
          <p:nvPr>
            <p:ph sz="quarter" idx="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932363" y="549275"/>
            <a:ext cx="2836862" cy="2259013"/>
          </a:xfrm>
          <a:noFill/>
          <a:ln/>
        </p:spPr>
      </p:pic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创建测试用例</a:t>
            </a:r>
            <a:endParaRPr lang="en-US" altLang="en-US"/>
          </a:p>
        </p:txBody>
      </p:sp>
      <p:pic>
        <p:nvPicPr>
          <p:cNvPr id="16387" name="Picture 3"/>
          <p:cNvPicPr>
            <a:picLocks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4213" y="1412875"/>
            <a:ext cx="3198812" cy="2620963"/>
          </a:xfrm>
          <a:noFill/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6388" name="Picture 4"/>
          <p:cNvPicPr>
            <a:picLocks noChangeAspect="1" noChangeArrowheads="1"/>
          </p:cNvPicPr>
          <p:nvPr>
            <p:ph sz="quarter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81625" y="1447800"/>
            <a:ext cx="2571750" cy="2260600"/>
          </a:xfrm>
          <a:noFill/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6389" name="Picture 5"/>
          <p:cNvPicPr>
            <a:picLocks noChangeAspect="1" noChangeArrowheads="1"/>
          </p:cNvPicPr>
          <p:nvPr>
            <p:ph sz="quarter" idx="3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60475" y="4149725"/>
            <a:ext cx="5834063" cy="1427163"/>
          </a:xfrm>
          <a:noFill/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添加测试库</a:t>
            </a:r>
            <a:endParaRPr lang="en-US" altLang="en-US"/>
          </a:p>
        </p:txBody>
      </p:sp>
      <p:sp>
        <p:nvSpPr>
          <p:cNvPr id="17411" name="Rectangle 3"/>
          <p:cNvSpPr>
            <a:spLocks noChangeArrowheads="1"/>
          </p:cNvSpPr>
          <p:nvPr>
            <p:ph type="body" sz="half" idx="1"/>
          </p:nvPr>
        </p:nvSpPr>
        <p:spPr>
          <a:xfrm>
            <a:off x="457200" y="1449388"/>
            <a:ext cx="7499350" cy="757237"/>
          </a:xfrm>
        </p:spPr>
        <p:txBody>
          <a:bodyPr/>
          <a:lstStyle/>
          <a:p>
            <a:r>
              <a:rPr lang="zh-CN" altLang="en-US" sz="2400"/>
              <a:t>测试库提供特定应用的关键词</a:t>
            </a:r>
          </a:p>
          <a:p>
            <a:endParaRPr lang="zh-CN" altLang="en-US" sz="2400"/>
          </a:p>
          <a:p>
            <a:endParaRPr lang="en-US" altLang="en-US" sz="2400"/>
          </a:p>
        </p:txBody>
      </p:sp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2781300"/>
            <a:ext cx="6781800" cy="2314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741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5229225"/>
            <a:ext cx="6134100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7414" name="Picture 6" descr="li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900" y="1917700"/>
            <a:ext cx="7920038" cy="112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添加资源</a:t>
            </a:r>
            <a:endParaRPr lang="en-US" altLang="en-US"/>
          </a:p>
        </p:txBody>
      </p:sp>
      <p:sp>
        <p:nvSpPr>
          <p:cNvPr id="18435" name="Rectangle 3"/>
          <p:cNvSpPr>
            <a:spLocks noChangeArrowheads="1"/>
          </p:cNvSpPr>
          <p:nvPr>
            <p:ph type="body" sz="half" idx="1"/>
          </p:nvPr>
        </p:nvSpPr>
        <p:spPr>
          <a:xfrm>
            <a:off x="457200" y="1447800"/>
            <a:ext cx="8004175" cy="4678363"/>
          </a:xfrm>
        </p:spPr>
        <p:txBody>
          <a:bodyPr/>
          <a:lstStyle/>
          <a:p>
            <a:r>
              <a:rPr lang="zh-CN" altLang="en-US" sz="2400">
                <a:latin typeface="微软雅黑" panose="020B0503020204020204" pitchFamily="34" charset="-122"/>
              </a:rPr>
              <a:t>资源提供定制关键词的力</a:t>
            </a:r>
          </a:p>
          <a:p>
            <a:r>
              <a:rPr lang="zh-CN" altLang="en-US" sz="2400">
                <a:latin typeface="微软雅黑" panose="020B0503020204020204" pitchFamily="34" charset="-122"/>
              </a:rPr>
              <a:t>资源也需要引用到library</a:t>
            </a:r>
            <a:endParaRPr lang="en-US" altLang="en-US" sz="2400">
              <a:latin typeface="微软雅黑" panose="020B0503020204020204" pitchFamily="34" charset="-122"/>
            </a:endParaRPr>
          </a:p>
        </p:txBody>
      </p:sp>
      <p:pic>
        <p:nvPicPr>
          <p:cNvPr id="18436" name="Picture 4" descr="sui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2492375"/>
            <a:ext cx="3648075" cy="290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7" name="Picture 5" descr="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4300" y="3068638"/>
            <a:ext cx="5448300" cy="158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增加自定义关键词</a:t>
            </a:r>
            <a:endParaRPr lang="en-US" altLang="en-US"/>
          </a:p>
        </p:txBody>
      </p:sp>
      <p:pic>
        <p:nvPicPr>
          <p:cNvPr id="19459" name="Picture 3" descr="new key"/>
          <p:cNvPicPr>
            <a:picLocks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25488" y="2441575"/>
            <a:ext cx="3500437" cy="2690813"/>
          </a:xfrm>
          <a:noFill/>
          <a:ln/>
        </p:spPr>
      </p:pic>
      <p:pic>
        <p:nvPicPr>
          <p:cNvPr id="19460" name="Picture 4" descr="打开浏览器"/>
          <p:cNvPicPr>
            <a:picLocks noChangeAspect="1" noChangeArrowheads="1"/>
          </p:cNvPicPr>
          <p:nvPr>
            <p:ph sz="quarter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068763" y="4437063"/>
            <a:ext cx="4038600" cy="1268412"/>
          </a:xfrm>
          <a:noFill/>
          <a:ln/>
        </p:spPr>
      </p:pic>
      <p:pic>
        <p:nvPicPr>
          <p:cNvPr id="19461" name="Picture 5"/>
          <p:cNvPicPr>
            <a:picLocks noChangeAspect="1" noChangeArrowheads="1"/>
          </p:cNvPicPr>
          <p:nvPr>
            <p:ph sz="quarter" idx="3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00563" y="1989138"/>
            <a:ext cx="4038600" cy="1684337"/>
          </a:xfrm>
          <a:noFill/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自定义关键词</a:t>
            </a:r>
            <a:endParaRPr lang="en-US" altLang="en-US"/>
          </a:p>
        </p:txBody>
      </p:sp>
      <p:sp>
        <p:nvSpPr>
          <p:cNvPr id="20483" name="Rectangle 3"/>
          <p:cNvSpPr>
            <a:spLocks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zh-CN" altLang="en-US" sz="2400"/>
              <a:t>F5可以搜索关键词</a:t>
            </a:r>
            <a:endParaRPr lang="en-US" altLang="en-US" sz="2400"/>
          </a:p>
        </p:txBody>
      </p:sp>
      <p:pic>
        <p:nvPicPr>
          <p:cNvPr id="20484" name="Picture 4"/>
          <p:cNvPicPr>
            <a:picLocks noChangeAspect="1" noChangeArrowheads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96875" y="1917700"/>
            <a:ext cx="3162300" cy="2259013"/>
          </a:xfrm>
          <a:noFill/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0485" name="Picture 5" descr="re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0200" y="2638425"/>
            <a:ext cx="3667125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6" name="Oval 6"/>
          <p:cNvSpPr>
            <a:spLocks noChangeArrowheads="1"/>
          </p:cNvSpPr>
          <p:nvPr/>
        </p:nvSpPr>
        <p:spPr bwMode="auto">
          <a:xfrm>
            <a:off x="5940425" y="2781300"/>
            <a:ext cx="1944688" cy="504825"/>
          </a:xfrm>
          <a:prstGeom prst="ellipse">
            <a:avLst/>
          </a:prstGeom>
          <a:noFill/>
          <a:ln w="9525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20487" name="Text Box 7"/>
          <p:cNvSpPr txBox="1">
            <a:spLocks noChangeArrowheads="1"/>
          </p:cNvSpPr>
          <p:nvPr/>
        </p:nvSpPr>
        <p:spPr bwMode="auto">
          <a:xfrm>
            <a:off x="5868988" y="2276475"/>
            <a:ext cx="24685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红色表明需要输入参数</a:t>
            </a:r>
            <a:endParaRPr lang="en-US" altLang="en-US"/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在测试用例里引用资源</a:t>
            </a:r>
            <a:endParaRPr lang="en-US" altLang="en-US"/>
          </a:p>
        </p:txBody>
      </p:sp>
      <p:sp>
        <p:nvSpPr>
          <p:cNvPr id="21507" name="Rectangle 3"/>
          <p:cNvSpPr>
            <a:spLocks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zh-CN" altLang="en-US" sz="2400"/>
              <a:t>测试用例里用到的资源需要在测试套里直接引用</a:t>
            </a:r>
            <a:endParaRPr lang="en-US" altLang="en-US" sz="2400"/>
          </a:p>
        </p:txBody>
      </p:sp>
      <p:pic>
        <p:nvPicPr>
          <p:cNvPr id="21508" name="Picture 4" descr="resource"/>
          <p:cNvPicPr>
            <a:picLocks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28675" y="2424113"/>
            <a:ext cx="7991475" cy="3884612"/>
          </a:xfrm>
          <a:noFill/>
          <a:ln/>
        </p:spPr>
      </p:pic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引用自定义关键词</a:t>
            </a:r>
            <a:endParaRPr lang="en-US" altLang="en-US"/>
          </a:p>
        </p:txBody>
      </p:sp>
      <p:sp>
        <p:nvSpPr>
          <p:cNvPr id="22531" name="Rectangle 3"/>
          <p:cNvSpPr>
            <a:spLocks noChangeArrowheads="1"/>
          </p:cNvSpPr>
          <p:nvPr>
            <p:ph sz="half" idx="1"/>
          </p:nvPr>
        </p:nvSpPr>
        <p:spPr>
          <a:xfrm>
            <a:off x="457200" y="1447800"/>
            <a:ext cx="7356475" cy="1260475"/>
          </a:xfrm>
        </p:spPr>
        <p:txBody>
          <a:bodyPr/>
          <a:lstStyle/>
          <a:p>
            <a:r>
              <a:rPr lang="zh-CN" altLang="en-US" sz="2400">
                <a:latin typeface="微软雅黑" panose="020B0503020204020204" pitchFamily="34" charset="-122"/>
              </a:rPr>
              <a:t>F5可以查找关键词</a:t>
            </a:r>
          </a:p>
          <a:p>
            <a:r>
              <a:rPr lang="zh-CN" altLang="en-US" sz="2400">
                <a:latin typeface="微软雅黑" panose="020B0503020204020204" pitchFamily="34" charset="-122"/>
              </a:rPr>
              <a:t>匹配的关键词会显示为蓝色</a:t>
            </a:r>
            <a:endParaRPr lang="en-US" altLang="en-US" sz="2400">
              <a:latin typeface="微软雅黑" panose="020B0503020204020204" pitchFamily="34" charset="-122"/>
            </a:endParaRPr>
          </a:p>
        </p:txBody>
      </p:sp>
      <p:pic>
        <p:nvPicPr>
          <p:cNvPr id="22532" name="Picture 4" descr="引用"/>
          <p:cNvPicPr>
            <a:picLocks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5800" y="2493963"/>
            <a:ext cx="6985000" cy="3671887"/>
          </a:xfrm>
          <a:noFill/>
          <a:ln/>
        </p:spPr>
      </p:pic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目录</a:t>
            </a:r>
            <a:endParaRPr lang="en-US" altLang="en-US"/>
          </a:p>
        </p:txBody>
      </p:sp>
      <p:sp>
        <p:nvSpPr>
          <p:cNvPr id="5123" name="Rectangle 3"/>
          <p:cNvSpPr>
            <a:spLocks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>
                <a:solidFill>
                  <a:schemeClr val="accent1"/>
                </a:solidFill>
                <a:latin typeface="微软雅黑" panose="020B0503020204020204" pitchFamily="34" charset="-122"/>
              </a:rPr>
              <a:t>robot framework介绍</a:t>
            </a:r>
          </a:p>
          <a:p>
            <a:r>
              <a:rPr lang="zh-CN" altLang="en-US">
                <a:latin typeface="微软雅黑" panose="020B0503020204020204" pitchFamily="34" charset="-122"/>
              </a:rPr>
              <a:t>功能演示</a:t>
            </a:r>
            <a:endParaRPr lang="en-US" altLang="en-US">
              <a:latin typeface="微软雅黑" panose="020B0503020204020204" pitchFamily="34" charset="-122"/>
            </a:endParaRPr>
          </a:p>
        </p:txBody>
      </p:sp>
    </p:spTree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执行测试</a:t>
            </a:r>
            <a:endParaRPr lang="en-US" altLang="en-US"/>
          </a:p>
        </p:txBody>
      </p:sp>
      <p:pic>
        <p:nvPicPr>
          <p:cNvPr id="23555" name="Picture 3" descr="执行"/>
          <p:cNvPicPr>
            <a:picLocks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52413" y="1268413"/>
            <a:ext cx="8434387" cy="4321175"/>
          </a:xfrm>
          <a:noFill/>
          <a:ln/>
        </p:spPr>
      </p:pic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按tag运行用例</a:t>
            </a:r>
            <a:endParaRPr lang="en-US" altLang="en-US"/>
          </a:p>
        </p:txBody>
      </p:sp>
      <p:pic>
        <p:nvPicPr>
          <p:cNvPr id="24579" name="Picture 3"/>
          <p:cNvPicPr>
            <a:picLocks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852863" y="1125538"/>
            <a:ext cx="4038600" cy="2852737"/>
          </a:xfrm>
          <a:noFill/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4580" name="Picture 4"/>
          <p:cNvPicPr>
            <a:picLocks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55650" y="4292600"/>
            <a:ext cx="6337300" cy="1441450"/>
          </a:xfrm>
          <a:solidFill>
            <a:schemeClr val="tx2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4581" name="Rectangle 5"/>
          <p:cNvSpPr>
            <a:spLocks noChangeArrowheads="1"/>
          </p:cNvSpPr>
          <p:nvPr/>
        </p:nvSpPr>
        <p:spPr bwMode="auto">
          <a:xfrm>
            <a:off x="755650" y="5445125"/>
            <a:ext cx="6264275" cy="360363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24582" name="Rectangle 6"/>
          <p:cNvSpPr>
            <a:spLocks noChangeArrowheads="1"/>
          </p:cNvSpPr>
          <p:nvPr/>
        </p:nvSpPr>
        <p:spPr bwMode="auto">
          <a:xfrm>
            <a:off x="5292725" y="3573463"/>
            <a:ext cx="863600" cy="4318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测试日志</a:t>
            </a:r>
            <a:endParaRPr lang="en-US" altLang="en-US"/>
          </a:p>
        </p:txBody>
      </p:sp>
      <p:graphicFrame>
        <p:nvGraphicFramePr>
          <p:cNvPr id="25603" name="Object 3"/>
          <p:cNvGraphicFramePr>
            <a:graphicFrameLocks noChangeAspect="1"/>
          </p:cNvGraphicFramePr>
          <p:nvPr>
            <p:ph idx="1"/>
          </p:nvPr>
        </p:nvGraphicFramePr>
        <p:xfrm>
          <a:off x="900113" y="1028700"/>
          <a:ext cx="6784975" cy="5099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5" name="Bitmap Image" r:id="rId3" imgW="8925077" imgH="6706037" progId="Paint.Picture">
                  <p:embed/>
                </p:oleObj>
              </mc:Choice>
              <mc:Fallback>
                <p:oleObj name="Bitmap Image" r:id="rId3" imgW="8925077" imgH="6706037" progId="Paint.Picture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1028700"/>
                        <a:ext cx="6784975" cy="5099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测试报告</a:t>
            </a:r>
            <a:endParaRPr lang="en-US" altLang="en-US"/>
          </a:p>
        </p:txBody>
      </p:sp>
      <p:pic>
        <p:nvPicPr>
          <p:cNvPr id="26627" name="Picture 3"/>
          <p:cNvPicPr>
            <a:picLocks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33500" y="1041400"/>
            <a:ext cx="6624638" cy="5195888"/>
          </a:xfrm>
          <a:noFill/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使用selenium2Library</a:t>
            </a:r>
            <a:endParaRPr lang="en-US" altLang="en-US"/>
          </a:p>
        </p:txBody>
      </p:sp>
      <p:sp>
        <p:nvSpPr>
          <p:cNvPr id="27651" name="Rectangle 3"/>
          <p:cNvSpPr>
            <a:spLocks noChangeArrowheads="1"/>
          </p:cNvSpPr>
          <p:nvPr>
            <p:ph type="body" sz="half" idx="1"/>
          </p:nvPr>
        </p:nvSpPr>
        <p:spPr>
          <a:xfrm>
            <a:off x="458788" y="1447800"/>
            <a:ext cx="7715250" cy="1549400"/>
          </a:xfrm>
        </p:spPr>
        <p:txBody>
          <a:bodyPr/>
          <a:lstStyle/>
          <a:p>
            <a:r>
              <a:rPr lang="zh-CN" altLang="en-US" sz="2400">
                <a:latin typeface="微软雅黑" panose="020B0503020204020204" pitchFamily="34" charset="-122"/>
              </a:rPr>
              <a:t>selenium2Library将webdriver与robot framework连接起来</a:t>
            </a:r>
          </a:p>
          <a:p>
            <a:r>
              <a:rPr lang="zh-CN" altLang="en-US" sz="2400">
                <a:latin typeface="微软雅黑" panose="020B0503020204020204" pitchFamily="34" charset="-122"/>
              </a:rPr>
              <a:t>selenium2Library提供了非常多的内置关键词</a:t>
            </a:r>
          </a:p>
        </p:txBody>
      </p:sp>
      <p:pic>
        <p:nvPicPr>
          <p:cNvPr id="27652" name="Picture 4"/>
          <p:cNvPicPr>
            <a:picLocks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16013" y="2709863"/>
            <a:ext cx="5689600" cy="3455987"/>
          </a:xfrm>
          <a:noFill/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浏览器操作</a:t>
            </a:r>
            <a:endParaRPr lang="en-US" altLang="en-US"/>
          </a:p>
        </p:txBody>
      </p:sp>
      <p:sp>
        <p:nvSpPr>
          <p:cNvPr id="28675" name="Rectangle 3"/>
          <p:cNvSpPr>
            <a:spLocks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>
                <a:latin typeface="微软雅黑" panose="020B0503020204020204" pitchFamily="34" charset="-122"/>
              </a:rPr>
              <a:t>浏览器操作的关键词：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>
                <a:latin typeface="微软雅黑" panose="020B0503020204020204" pitchFamily="34" charset="-122"/>
              </a:rPr>
              <a:t>Open Browser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>
                <a:latin typeface="微软雅黑" panose="020B0503020204020204" pitchFamily="34" charset="-122"/>
              </a:rPr>
              <a:t>Maximize Browser Window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>
                <a:latin typeface="微软雅黑" panose="020B0503020204020204" pitchFamily="34" charset="-122"/>
              </a:rPr>
              <a:t>Go To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>
                <a:latin typeface="微软雅黑" panose="020B0503020204020204" pitchFamily="34" charset="-122"/>
              </a:rPr>
              <a:t>Go Back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>
                <a:latin typeface="微软雅黑" panose="020B0503020204020204" pitchFamily="34" charset="-122"/>
              </a:rPr>
              <a:t>Reload Page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>
                <a:latin typeface="微软雅黑" panose="020B0503020204020204" pitchFamily="34" charset="-122"/>
              </a:rPr>
              <a:t>Close Window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>
                <a:latin typeface="微软雅黑" panose="020B0503020204020204" pitchFamily="34" charset="-122"/>
              </a:rPr>
              <a:t>Close Browser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>
                <a:latin typeface="微软雅黑" panose="020B0503020204020204" pitchFamily="34" charset="-122"/>
              </a:rPr>
              <a:t>Close All Browsers</a:t>
            </a:r>
          </a:p>
        </p:txBody>
      </p:sp>
    </p:spTree>
  </p:cSld>
  <p:clrMapOvr>
    <a:masterClrMapping/>
  </p:clrMapOvr>
  <p:transition>
    <p:wipe dir="d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常用关键词</a:t>
            </a:r>
            <a:endParaRPr lang="en-US" altLang="en-US"/>
          </a:p>
        </p:txBody>
      </p:sp>
      <p:sp>
        <p:nvSpPr>
          <p:cNvPr id="29699" name="Rectangle 3"/>
          <p:cNvSpPr>
            <a:spLocks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>
                <a:latin typeface="微软雅黑" panose="020B0503020204020204" pitchFamily="34" charset="-122"/>
              </a:rPr>
              <a:t>点击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>
                <a:latin typeface="微软雅黑" panose="020B0503020204020204" pitchFamily="34" charset="-122"/>
              </a:rPr>
              <a:t>Click Button | locator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>
                <a:latin typeface="微软雅黑" panose="020B0503020204020204" pitchFamily="34" charset="-122"/>
              </a:rPr>
              <a:t>Click Element | locator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>
                <a:latin typeface="微软雅黑" panose="020B0503020204020204" pitchFamily="34" charset="-122"/>
              </a:rPr>
              <a:t>Click Image | locator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>
                <a:latin typeface="微软雅黑" panose="020B0503020204020204" pitchFamily="34" charset="-122"/>
              </a:rPr>
              <a:t>Click Link | locator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>
                <a:latin typeface="微软雅黑" panose="020B0503020204020204" pitchFamily="34" charset="-122"/>
              </a:rPr>
              <a:t>Double Click Element | locator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>
                <a:latin typeface="微软雅黑" panose="020B0503020204020204" pitchFamily="34" charset="-122"/>
              </a:rPr>
              <a:t>输入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>
                <a:latin typeface="微软雅黑" panose="020B0503020204020204" pitchFamily="34" charset="-122"/>
              </a:rPr>
              <a:t>Input Password | locator | text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>
                <a:latin typeface="微软雅黑" panose="020B0503020204020204" pitchFamily="34" charset="-122"/>
              </a:rPr>
              <a:t>Input Text| locator | text</a:t>
            </a:r>
          </a:p>
        </p:txBody>
      </p:sp>
    </p:spTree>
  </p:cSld>
  <p:clrMapOvr>
    <a:masterClrMapping/>
  </p:clrMapOvr>
  <p:transition>
    <p:wip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定位元素</a:t>
            </a:r>
            <a:endParaRPr lang="en-US" altLang="en-US"/>
          </a:p>
        </p:txBody>
      </p:sp>
      <p:sp>
        <p:nvSpPr>
          <p:cNvPr id="30723" name="Rectangle 3"/>
          <p:cNvSpPr>
            <a:spLocks noChangeArrowheads="1"/>
          </p:cNvSpPr>
          <p:nvPr>
            <p:ph type="body" sz="half" idx="1"/>
          </p:nvPr>
        </p:nvSpPr>
        <p:spPr>
          <a:xfrm>
            <a:off x="457200" y="1447800"/>
            <a:ext cx="8148638" cy="17653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000">
                <a:latin typeface="微软雅黑" panose="020B0503020204020204" pitchFamily="34" charset="-122"/>
              </a:rPr>
              <a:t>Locator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sz="2000">
                <a:latin typeface="微软雅黑" panose="020B0503020204020204" pitchFamily="34" charset="-122"/>
              </a:rPr>
              <a:t>可以</a:t>
            </a:r>
            <a:r>
              <a:rPr lang="en-US" altLang="zh-CN" sz="2000">
                <a:latin typeface="微软雅黑" panose="020B0503020204020204" pitchFamily="34" charset="-122"/>
              </a:rPr>
              <a:t>id</a:t>
            </a:r>
            <a:r>
              <a:rPr lang="zh-CN" sz="2000">
                <a:latin typeface="微软雅黑" panose="020B0503020204020204" pitchFamily="34" charset="-122"/>
              </a:rPr>
              <a:t>或</a:t>
            </a:r>
            <a:r>
              <a:rPr lang="en-US" altLang="zh-CN" sz="2000">
                <a:latin typeface="微软雅黑" panose="020B0503020204020204" pitchFamily="34" charset="-122"/>
              </a:rPr>
              <a:t>name</a:t>
            </a:r>
            <a:r>
              <a:rPr lang="zh-CN" sz="2000">
                <a:latin typeface="微软雅黑" panose="020B0503020204020204" pitchFamily="34" charset="-122"/>
              </a:rPr>
              <a:t>来用定位界面元素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sz="2000">
                <a:latin typeface="微软雅黑" panose="020B0503020204020204" pitchFamily="34" charset="-122"/>
              </a:rPr>
              <a:t>也可以使用</a:t>
            </a:r>
            <a:r>
              <a:rPr lang="en-US" altLang="zh-CN" sz="2000">
                <a:latin typeface="微软雅黑" panose="020B0503020204020204" pitchFamily="34" charset="-122"/>
              </a:rPr>
              <a:t>XPath</a:t>
            </a:r>
            <a:r>
              <a:rPr lang="zh-CN" sz="2000">
                <a:latin typeface="微软雅黑" panose="020B0503020204020204" pitchFamily="34" charset="-122"/>
              </a:rPr>
              <a:t>或</a:t>
            </a:r>
            <a:r>
              <a:rPr lang="en-US" altLang="zh-CN" sz="2000">
                <a:latin typeface="微软雅黑" panose="020B0503020204020204" pitchFamily="34" charset="-122"/>
              </a:rPr>
              <a:t>Dom</a:t>
            </a:r>
            <a:r>
              <a:rPr lang="zh-CN" sz="2000">
                <a:latin typeface="微软雅黑" panose="020B0503020204020204" pitchFamily="34" charset="-122"/>
              </a:rPr>
              <a:t>，但是，必须用</a:t>
            </a:r>
            <a:r>
              <a:rPr lang="en-US" altLang="zh-CN" sz="2000">
                <a:latin typeface="微软雅黑" panose="020B0503020204020204" pitchFamily="34" charset="-122"/>
              </a:rPr>
              <a:t>XPath=</a:t>
            </a:r>
            <a:r>
              <a:rPr lang="zh-CN" sz="2000">
                <a:latin typeface="微软雅黑" panose="020B0503020204020204" pitchFamily="34" charset="-122"/>
              </a:rPr>
              <a:t>或</a:t>
            </a:r>
            <a:r>
              <a:rPr lang="en-US" altLang="zh-CN" sz="2000">
                <a:latin typeface="微软雅黑" panose="020B0503020204020204" pitchFamily="34" charset="-122"/>
              </a:rPr>
              <a:t>Dom=</a:t>
            </a:r>
            <a:r>
              <a:rPr lang="zh-CN" sz="2000">
                <a:latin typeface="微软雅黑" panose="020B0503020204020204" pitchFamily="34" charset="-122"/>
              </a:rPr>
              <a:t>来开头</a:t>
            </a:r>
          </a:p>
          <a:p>
            <a:pPr>
              <a:lnSpc>
                <a:spcPct val="90000"/>
              </a:lnSpc>
            </a:pPr>
            <a:r>
              <a:rPr lang="zh-CN" sz="2000">
                <a:latin typeface="微软雅黑" panose="020B0503020204020204" pitchFamily="34" charset="-122"/>
              </a:rPr>
              <a:t>最好使用</a:t>
            </a:r>
            <a:r>
              <a:rPr lang="en-US" altLang="zh-CN" sz="2000">
                <a:latin typeface="微软雅黑" panose="020B0503020204020204" pitchFamily="34" charset="-122"/>
              </a:rPr>
              <a:t>id</a:t>
            </a:r>
            <a:r>
              <a:rPr lang="zh-CN" sz="2000">
                <a:latin typeface="微软雅黑" panose="020B0503020204020204" pitchFamily="34" charset="-122"/>
              </a:rPr>
              <a:t>来定位，强烈建议强制要求开发为所有需要交互的界面元素设定</a:t>
            </a:r>
            <a:r>
              <a:rPr lang="en-US" altLang="zh-CN" sz="2000">
                <a:latin typeface="微软雅黑" panose="020B0503020204020204" pitchFamily="34" charset="-122"/>
              </a:rPr>
              <a:t>id,</a:t>
            </a:r>
            <a:r>
              <a:rPr lang="zh-CN" sz="2000">
                <a:latin typeface="微软雅黑" panose="020B0503020204020204" pitchFamily="34" charset="-122"/>
              </a:rPr>
              <a:t>所以，</a:t>
            </a:r>
            <a:r>
              <a:rPr lang="en-US" altLang="zh-CN" sz="2000">
                <a:latin typeface="微软雅黑" panose="020B0503020204020204" pitchFamily="34" charset="-122"/>
              </a:rPr>
              <a:t>locator</a:t>
            </a:r>
            <a:r>
              <a:rPr lang="zh-CN" sz="2000">
                <a:latin typeface="微软雅黑" panose="020B0503020204020204" pitchFamily="34" charset="-122"/>
              </a:rPr>
              <a:t>最好以</a:t>
            </a:r>
            <a:r>
              <a:rPr lang="en-US" altLang="zh-CN" sz="2000">
                <a:latin typeface="微软雅黑" panose="020B0503020204020204" pitchFamily="34" charset="-122"/>
              </a:rPr>
              <a:t>id=,name=,identifier=</a:t>
            </a:r>
          </a:p>
          <a:p>
            <a:pPr>
              <a:lnSpc>
                <a:spcPct val="90000"/>
              </a:lnSpc>
            </a:pPr>
            <a:endParaRPr lang="en-US" altLang="zh-CN" sz="2000"/>
          </a:p>
        </p:txBody>
      </p:sp>
      <p:pic>
        <p:nvPicPr>
          <p:cNvPr id="30724" name="Picture 4"/>
          <p:cNvPicPr>
            <a:picLocks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12775" y="3357563"/>
            <a:ext cx="7129463" cy="2305050"/>
          </a:xfrm>
          <a:noFill/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定位元素</a:t>
            </a:r>
            <a:endParaRPr lang="en-US" altLang="en-US"/>
          </a:p>
        </p:txBody>
      </p:sp>
      <p:sp>
        <p:nvSpPr>
          <p:cNvPr id="31747" name="Rectangle 3"/>
          <p:cNvSpPr>
            <a:spLocks noChangeArrowheads="1"/>
          </p:cNvSpPr>
          <p:nvPr>
            <p:ph type="body" sz="half" idx="1"/>
          </p:nvPr>
        </p:nvSpPr>
        <p:spPr>
          <a:xfrm>
            <a:off x="457200" y="1449388"/>
            <a:ext cx="7716838" cy="973137"/>
          </a:xfrm>
        </p:spPr>
        <p:txBody>
          <a:bodyPr/>
          <a:lstStyle/>
          <a:p>
            <a:r>
              <a:rPr lang="zh-CN" altLang="en-US" sz="2400">
                <a:latin typeface="微软雅黑" panose="020B0503020204020204" pitchFamily="34" charset="-122"/>
              </a:rPr>
              <a:t>可以使用firefox firebug或ie8来辅助定位</a:t>
            </a:r>
          </a:p>
        </p:txBody>
      </p:sp>
      <p:pic>
        <p:nvPicPr>
          <p:cNvPr id="31748" name="Picture 4"/>
          <p:cNvPicPr>
            <a:picLocks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74725" y="2133600"/>
            <a:ext cx="6838950" cy="4105275"/>
          </a:xfrm>
          <a:noFill/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检查结果</a:t>
            </a:r>
            <a:endParaRPr lang="en-US" altLang="en-US"/>
          </a:p>
        </p:txBody>
      </p:sp>
      <p:sp>
        <p:nvSpPr>
          <p:cNvPr id="32771" name="Rectangle 3"/>
          <p:cNvSpPr>
            <a:spLocks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000">
                <a:latin typeface="微软雅黑" panose="020B0503020204020204" pitchFamily="34" charset="-122"/>
              </a:rPr>
              <a:t>验证页面是否包含相应结果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>
                <a:latin typeface="微软雅黑" panose="020B0503020204020204" pitchFamily="34" charset="-122"/>
              </a:rPr>
              <a:t>Page Should（Not)Contain Button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>
                <a:latin typeface="微软雅黑" panose="020B0503020204020204" pitchFamily="34" charset="-122"/>
              </a:rPr>
              <a:t>Page Should（Not)Contain Checkbox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>
                <a:latin typeface="微软雅黑" panose="020B0503020204020204" pitchFamily="34" charset="-122"/>
              </a:rPr>
              <a:t>Page Should（Not)Contain Element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>
                <a:latin typeface="微软雅黑" panose="020B0503020204020204" pitchFamily="34" charset="-122"/>
              </a:rPr>
              <a:t>Page Should（Not)Contain Image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>
                <a:latin typeface="微软雅黑" panose="020B0503020204020204" pitchFamily="34" charset="-122"/>
              </a:rPr>
              <a:t>Page Should (Not)Contain Link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>
                <a:latin typeface="微软雅黑" panose="020B0503020204020204" pitchFamily="34" charset="-122"/>
              </a:rPr>
              <a:t>Page Should (Not)Contain List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>
                <a:latin typeface="微软雅黑" panose="020B0503020204020204" pitchFamily="34" charset="-122"/>
              </a:rPr>
              <a:t>Page Should（Not)Contain Radio Button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>
                <a:latin typeface="微软雅黑" panose="020B0503020204020204" pitchFamily="34" charset="-122"/>
              </a:rPr>
              <a:t>Page Should（Not)Contain Textfield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>
                <a:latin typeface="微软雅黑" panose="020B0503020204020204" pitchFamily="34" charset="-122"/>
              </a:rPr>
              <a:t>Location &amp; Title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>
                <a:latin typeface="微软雅黑" panose="020B0503020204020204" pitchFamily="34" charset="-122"/>
              </a:rPr>
              <a:t>•Location Should Be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>
                <a:latin typeface="微软雅黑" panose="020B0503020204020204" pitchFamily="34" charset="-122"/>
              </a:rPr>
              <a:t>•Location Should Contain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>
                <a:latin typeface="微软雅黑" panose="020B0503020204020204" pitchFamily="34" charset="-122"/>
              </a:rPr>
              <a:t>•Title Should Be</a:t>
            </a:r>
          </a:p>
        </p:txBody>
      </p:sp>
    </p:spTree>
  </p:cSld>
  <p:clrMapOvr>
    <a:masterClrMapping/>
  </p:clrMapOvr>
  <p:transition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robot framework介绍</a:t>
            </a:r>
          </a:p>
        </p:txBody>
      </p:sp>
      <p:sp>
        <p:nvSpPr>
          <p:cNvPr id="6147" name="Rectangle 3"/>
          <p:cNvSpPr>
            <a:spLocks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>
                <a:latin typeface="微软雅黑" panose="020B0503020204020204" pitchFamily="34" charset="-122"/>
              </a:rPr>
              <a:t>robot framework是一种基于可扩展关键字驱动自动化测试框架。</a:t>
            </a:r>
          </a:p>
          <a:p>
            <a:r>
              <a:rPr lang="zh-CN" altLang="en-US">
                <a:latin typeface="微软雅黑" panose="020B0503020204020204" pitchFamily="34" charset="-122"/>
              </a:rPr>
              <a:t>Robot Framework是开源软件，由Nokia Siemens Networks开发并提供支持</a:t>
            </a:r>
          </a:p>
          <a:p>
            <a:endParaRPr lang="en-US" altLang="en-US"/>
          </a:p>
        </p:txBody>
      </p:sp>
    </p:spTree>
  </p:cSld>
  <p:clrMapOvr>
    <a:masterClrMapping/>
  </p:clrMapOvr>
  <p:transition>
    <p:wipe dir="u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检查结果</a:t>
            </a:r>
            <a:endParaRPr lang="en-US" altLang="en-US"/>
          </a:p>
        </p:txBody>
      </p:sp>
      <p:sp>
        <p:nvSpPr>
          <p:cNvPr id="33795" name="Rectangle 3"/>
          <p:cNvSpPr>
            <a:spLocks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000">
                <a:latin typeface="微软雅黑" panose="020B0503020204020204" pitchFamily="34" charset="-122"/>
              </a:rPr>
              <a:t>验证页面是否包含相应结果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>
                <a:latin typeface="微软雅黑" panose="020B0503020204020204" pitchFamily="34" charset="-122"/>
              </a:rPr>
              <a:t>Text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>
                <a:latin typeface="微软雅黑" panose="020B0503020204020204" pitchFamily="34" charset="-122"/>
              </a:rPr>
              <a:t>•Current Frame Contains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>
                <a:latin typeface="微软雅黑" panose="020B0503020204020204" pitchFamily="34" charset="-122"/>
              </a:rPr>
              <a:t>•Page Should Contain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>
                <a:latin typeface="微软雅黑" panose="020B0503020204020204" pitchFamily="34" charset="-122"/>
              </a:rPr>
              <a:t>•Page Should Not Contain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>
                <a:latin typeface="微软雅黑" panose="020B0503020204020204" pitchFamily="34" charset="-122"/>
              </a:rPr>
              <a:t>•TextfieldValue Should Be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>
                <a:latin typeface="微软雅黑" panose="020B0503020204020204" pitchFamily="34" charset="-122"/>
              </a:rPr>
              <a:t>Element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>
                <a:latin typeface="微软雅黑" panose="020B0503020204020204" pitchFamily="34" charset="-122"/>
              </a:rPr>
              <a:t>•Element Should Be Disabled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>
                <a:latin typeface="微软雅黑" panose="020B0503020204020204" pitchFamily="34" charset="-122"/>
              </a:rPr>
              <a:t>•Element Should Be Enabled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>
                <a:latin typeface="微软雅黑" panose="020B0503020204020204" pitchFamily="34" charset="-122"/>
              </a:rPr>
              <a:t>•Element Should Be Visible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>
                <a:latin typeface="微软雅黑" panose="020B0503020204020204" pitchFamily="34" charset="-122"/>
              </a:rPr>
              <a:t>•Element Should Contain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>
                <a:latin typeface="微软雅黑" panose="020B0503020204020204" pitchFamily="34" charset="-122"/>
              </a:rPr>
              <a:t>•Element Should Not Be Visible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>
                <a:latin typeface="微软雅黑" panose="020B0503020204020204" pitchFamily="34" charset="-122"/>
              </a:rPr>
              <a:t>•Element Text Should Be</a:t>
            </a:r>
          </a:p>
        </p:txBody>
      </p:sp>
    </p:spTree>
  </p:cSld>
  <p:clrMapOvr>
    <a:masterClrMapping/>
  </p:clrMapOvr>
  <p:transition>
    <p:wipe dir="r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检查结果</a:t>
            </a:r>
            <a:endParaRPr lang="en-US" altLang="en-US"/>
          </a:p>
        </p:txBody>
      </p:sp>
      <p:sp>
        <p:nvSpPr>
          <p:cNvPr id="34819" name="Rectangle 3"/>
          <p:cNvSpPr>
            <a:spLocks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>
                <a:latin typeface="微软雅黑" panose="020B0503020204020204" pitchFamily="34" charset="-122"/>
              </a:rPr>
              <a:t>验证页面是否包含相应结果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>
                <a:latin typeface="微软雅黑" panose="020B0503020204020204" pitchFamily="34" charset="-122"/>
              </a:rPr>
              <a:t>–List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>
                <a:latin typeface="微软雅黑" panose="020B0503020204020204" pitchFamily="34" charset="-122"/>
              </a:rPr>
              <a:t>•List Selection Should Be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>
                <a:latin typeface="微软雅黑" panose="020B0503020204020204" pitchFamily="34" charset="-122"/>
              </a:rPr>
              <a:t>•List Should Have No Selections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>
                <a:latin typeface="微软雅黑" panose="020B0503020204020204" pitchFamily="34" charset="-122"/>
              </a:rPr>
              <a:t>–Checkbox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>
                <a:latin typeface="微软雅黑" panose="020B0503020204020204" pitchFamily="34" charset="-122"/>
              </a:rPr>
              <a:t>•Checkbox Should Be Selected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>
                <a:latin typeface="微软雅黑" panose="020B0503020204020204" pitchFamily="34" charset="-122"/>
              </a:rPr>
              <a:t>•Checkbox Should Not Be Selected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>
                <a:latin typeface="微软雅黑" panose="020B0503020204020204" pitchFamily="34" charset="-122"/>
              </a:rPr>
              <a:t>–Radio Button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>
                <a:latin typeface="微软雅黑" panose="020B0503020204020204" pitchFamily="34" charset="-122"/>
              </a:rPr>
              <a:t>•Radio Button Should Be Set To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>
                <a:latin typeface="微软雅黑" panose="020B0503020204020204" pitchFamily="34" charset="-122"/>
              </a:rPr>
              <a:t>•Radio Button Should Not Be Selected</a:t>
            </a:r>
          </a:p>
        </p:txBody>
      </p:sp>
    </p:spTree>
  </p:cSld>
  <p:clrMapOvr>
    <a:masterClrMapping/>
  </p:clrMapOvr>
  <p:transition>
    <p:wip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检查结果</a:t>
            </a:r>
            <a:endParaRPr lang="en-US" altLang="en-US"/>
          </a:p>
        </p:txBody>
      </p:sp>
      <p:sp>
        <p:nvSpPr>
          <p:cNvPr id="35843" name="Rectangle 3"/>
          <p:cNvSpPr>
            <a:spLocks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400">
                <a:latin typeface="微软雅黑" panose="020B0503020204020204" pitchFamily="34" charset="-122"/>
              </a:rPr>
              <a:t>验证页面是否包含相应结果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>
                <a:latin typeface="微软雅黑" panose="020B0503020204020204" pitchFamily="34" charset="-122"/>
              </a:rPr>
              <a:t>–Table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>
                <a:latin typeface="微软雅黑" panose="020B0503020204020204" pitchFamily="34" charset="-122"/>
              </a:rPr>
              <a:t>•Table Cell Should Contain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>
                <a:latin typeface="微软雅黑" panose="020B0503020204020204" pitchFamily="34" charset="-122"/>
              </a:rPr>
              <a:t>•Table Column Should Contain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>
                <a:latin typeface="微软雅黑" panose="020B0503020204020204" pitchFamily="34" charset="-122"/>
              </a:rPr>
              <a:t>•Table Footer Should Contain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>
                <a:latin typeface="微软雅黑" panose="020B0503020204020204" pitchFamily="34" charset="-122"/>
              </a:rPr>
              <a:t>•Table Header Should Contain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>
                <a:latin typeface="微软雅黑" panose="020B0503020204020204" pitchFamily="34" charset="-122"/>
              </a:rPr>
              <a:t>•Table Row Should Contain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>
                <a:latin typeface="微软雅黑" panose="020B0503020204020204" pitchFamily="34" charset="-122"/>
              </a:rPr>
              <a:t>•Table Should Contain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>
                <a:latin typeface="微软雅黑" panose="020B0503020204020204" pitchFamily="34" charset="-122"/>
              </a:rPr>
              <a:t>•TextfieldShould Contain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>
                <a:latin typeface="微软雅黑" panose="020B0503020204020204" pitchFamily="34" charset="-122"/>
              </a:rPr>
              <a:t>–Xpath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>
                <a:latin typeface="微软雅黑" panose="020B0503020204020204" pitchFamily="34" charset="-122"/>
              </a:rPr>
              <a:t>•XpathShould Match X Times</a:t>
            </a:r>
          </a:p>
        </p:txBody>
      </p:sp>
    </p:spTree>
  </p:cSld>
  <p:clrMapOvr>
    <a:masterClrMapping/>
  </p:clrMapOvr>
  <p:transition>
    <p:wip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组织自动化测试用例</a:t>
            </a:r>
            <a:endParaRPr lang="en-US" altLang="en-US"/>
          </a:p>
        </p:txBody>
      </p:sp>
      <p:sp>
        <p:nvSpPr>
          <p:cNvPr id="36867" name="Rectangle 3"/>
          <p:cNvSpPr>
            <a:spLocks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zh-CN" altLang="en-US" sz="2400"/>
              <a:t>要做到流程和数据的分离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2400"/>
          </a:p>
        </p:txBody>
      </p:sp>
      <p:pic>
        <p:nvPicPr>
          <p:cNvPr id="36868" name="Picture 4"/>
          <p:cNvPicPr>
            <a:picLocks noChangeAspect="1" noChangeArrowheads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195513" y="2393950"/>
            <a:ext cx="3214687" cy="2259013"/>
          </a:xfrm>
          <a:noFill/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6869" name="Picture 5"/>
          <p:cNvPicPr>
            <a:picLocks noChangeAspect="1" noChangeArrowheads="1"/>
          </p:cNvPicPr>
          <p:nvPr>
            <p:ph sz="quarter" idx="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795963" y="1773238"/>
            <a:ext cx="2732087" cy="2259012"/>
          </a:xfrm>
          <a:noFill/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687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875" y="5157788"/>
            <a:ext cx="38862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6871" name="箭头 172"/>
          <p:cNvSpPr>
            <a:spLocks noChangeShapeType="1"/>
          </p:cNvSpPr>
          <p:nvPr/>
        </p:nvSpPr>
        <p:spPr bwMode="auto">
          <a:xfrm flipV="1">
            <a:off x="1260475" y="4437063"/>
            <a:ext cx="719138" cy="649287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2" name="Oval 8"/>
          <p:cNvSpPr>
            <a:spLocks noChangeArrowheads="1"/>
          </p:cNvSpPr>
          <p:nvPr/>
        </p:nvSpPr>
        <p:spPr bwMode="auto">
          <a:xfrm>
            <a:off x="7740650" y="2781300"/>
            <a:ext cx="863600" cy="287338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36873" name="Oval 9"/>
          <p:cNvSpPr>
            <a:spLocks noChangeArrowheads="1"/>
          </p:cNvSpPr>
          <p:nvPr/>
        </p:nvSpPr>
        <p:spPr bwMode="auto">
          <a:xfrm>
            <a:off x="3187700" y="3492500"/>
            <a:ext cx="863600" cy="287338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36874" name="Oval 10"/>
          <p:cNvSpPr>
            <a:spLocks noChangeArrowheads="1"/>
          </p:cNvSpPr>
          <p:nvPr/>
        </p:nvSpPr>
        <p:spPr bwMode="auto">
          <a:xfrm>
            <a:off x="4630738" y="4387850"/>
            <a:ext cx="863600" cy="288925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36875" name="Oval 11"/>
          <p:cNvSpPr>
            <a:spLocks noChangeArrowheads="1"/>
          </p:cNvSpPr>
          <p:nvPr/>
        </p:nvSpPr>
        <p:spPr bwMode="auto">
          <a:xfrm>
            <a:off x="3663950" y="5878513"/>
            <a:ext cx="863600" cy="287337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组织自动化测试用例</a:t>
            </a:r>
          </a:p>
        </p:txBody>
      </p:sp>
      <p:sp>
        <p:nvSpPr>
          <p:cNvPr id="37891" name="Rectangle 3"/>
          <p:cNvSpPr>
            <a:spLocks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zh-CN" altLang="en-US" sz="2400"/>
              <a:t>例子</a:t>
            </a:r>
            <a:endParaRPr lang="en-US" altLang="en-US" sz="2400"/>
          </a:p>
        </p:txBody>
      </p:sp>
      <p:pic>
        <p:nvPicPr>
          <p:cNvPr id="37892" name="Picture 4"/>
          <p:cNvPicPr>
            <a:picLocks noChangeAspect="1" noChangeArrowheads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68313" y="1989138"/>
            <a:ext cx="4022725" cy="2259012"/>
          </a:xfrm>
          <a:noFill/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7893" name="Picture 5"/>
          <p:cNvPicPr>
            <a:picLocks noChangeAspect="1" noChangeArrowheads="1"/>
          </p:cNvPicPr>
          <p:nvPr>
            <p:ph sz="quarter" idx="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787900" y="2133600"/>
            <a:ext cx="3876675" cy="2259013"/>
          </a:xfrm>
          <a:noFill/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组织自动化测试用例</a:t>
            </a:r>
            <a:endParaRPr lang="en-US" altLang="en-US"/>
          </a:p>
        </p:txBody>
      </p:sp>
      <p:sp>
        <p:nvSpPr>
          <p:cNvPr id="38915" name="Rectangle 3"/>
          <p:cNvSpPr>
            <a:spLocks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zh-CN" altLang="en-US" sz="2400"/>
              <a:t>不断抽象，消除冗余</a:t>
            </a:r>
            <a:endParaRPr lang="en-US" altLang="en-US" sz="2400"/>
          </a:p>
        </p:txBody>
      </p:sp>
      <p:pic>
        <p:nvPicPr>
          <p:cNvPr id="38916" name="Picture 4"/>
          <p:cNvPicPr>
            <a:picLocks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00113" y="2206625"/>
            <a:ext cx="6923087" cy="3960813"/>
          </a:xfrm>
          <a:noFill/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组织自动化测试用例</a:t>
            </a:r>
            <a:endParaRPr lang="en-US" altLang="en-US"/>
          </a:p>
        </p:txBody>
      </p:sp>
      <p:pic>
        <p:nvPicPr>
          <p:cNvPr id="39939" name="Picture 3"/>
          <p:cNvPicPr>
            <a:picLocks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96875" y="1628775"/>
            <a:ext cx="3311525" cy="2268538"/>
          </a:xfrm>
          <a:noFill/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9940" name="Picture 4"/>
          <p:cNvPicPr>
            <a:picLocks noChangeAspect="1" noChangeArrowheads="1"/>
          </p:cNvPicPr>
          <p:nvPr>
            <p:ph sz="quarter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789488" y="1557338"/>
            <a:ext cx="3611562" cy="2808287"/>
          </a:xfrm>
          <a:noFill/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9941" name="Picture 5"/>
          <p:cNvPicPr>
            <a:picLocks noChangeAspect="1" noChangeArrowheads="1"/>
          </p:cNvPicPr>
          <p:nvPr>
            <p:ph sz="quarter" idx="3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12775" y="5448300"/>
            <a:ext cx="6985000" cy="862013"/>
          </a:xfrm>
          <a:noFill/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9942" name="AutoShape 6"/>
          <p:cNvSpPr>
            <a:spLocks noChangeArrowheads="1"/>
          </p:cNvSpPr>
          <p:nvPr/>
        </p:nvSpPr>
        <p:spPr bwMode="auto">
          <a:xfrm>
            <a:off x="3995738" y="2708275"/>
            <a:ext cx="576262" cy="217488"/>
          </a:xfrm>
          <a:prstGeom prst="rightArrow">
            <a:avLst>
              <a:gd name="adj1" fmla="val 50000"/>
              <a:gd name="adj2" fmla="val 66241"/>
            </a:avLst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39943" name="AutoShape 7"/>
          <p:cNvSpPr>
            <a:spLocks noChangeArrowheads="1"/>
          </p:cNvSpPr>
          <p:nvPr/>
        </p:nvSpPr>
        <p:spPr bwMode="auto">
          <a:xfrm>
            <a:off x="2052638" y="4221163"/>
            <a:ext cx="287337" cy="1081087"/>
          </a:xfrm>
          <a:prstGeom prst="downArrow">
            <a:avLst>
              <a:gd name="adj1" fmla="val 50000"/>
              <a:gd name="adj2" fmla="val 94061"/>
            </a:avLst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anchor="ctr"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组织自动化测试用例</a:t>
            </a:r>
            <a:endParaRPr lang="en-US" altLang="en-US"/>
          </a:p>
        </p:txBody>
      </p:sp>
      <p:sp>
        <p:nvSpPr>
          <p:cNvPr id="40963" name="Rectangle 3"/>
          <p:cNvSpPr>
            <a:spLocks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zh-CN" altLang="en-US" sz="2400"/>
              <a:t>测试用例简单易读，避免复杂逻辑</a:t>
            </a:r>
            <a:endParaRPr lang="en-US" altLang="en-US" sz="2400"/>
          </a:p>
        </p:txBody>
      </p:sp>
      <p:pic>
        <p:nvPicPr>
          <p:cNvPr id="40964" name="Picture 4"/>
          <p:cNvPicPr>
            <a:picLocks noChangeAspect="1" noChangeArrowheads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540375" y="1447800"/>
            <a:ext cx="2254250" cy="2260600"/>
          </a:xfrm>
          <a:noFill/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0965" name="Picture 5"/>
          <p:cNvPicPr>
            <a:picLocks noChangeAspect="1" noChangeArrowheads="1"/>
          </p:cNvPicPr>
          <p:nvPr>
            <p:ph sz="quarter" idx="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12775" y="4149725"/>
            <a:ext cx="7272338" cy="936625"/>
          </a:xfrm>
          <a:noFill/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096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775" y="5229225"/>
            <a:ext cx="7353300" cy="90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0967" name="Oval 7"/>
          <p:cNvSpPr>
            <a:spLocks noChangeArrowheads="1"/>
          </p:cNvSpPr>
          <p:nvPr/>
        </p:nvSpPr>
        <p:spPr bwMode="auto">
          <a:xfrm>
            <a:off x="5076825" y="4725988"/>
            <a:ext cx="2879725" cy="503237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pic>
        <p:nvPicPr>
          <p:cNvPr id="40968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663" y="4149725"/>
            <a:ext cx="7272337" cy="936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0969" name="Oval 9"/>
          <p:cNvSpPr>
            <a:spLocks noChangeArrowheads="1"/>
          </p:cNvSpPr>
          <p:nvPr/>
        </p:nvSpPr>
        <p:spPr bwMode="auto">
          <a:xfrm>
            <a:off x="5192713" y="4725988"/>
            <a:ext cx="2879725" cy="503237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40970" name="Oval 10"/>
          <p:cNvSpPr>
            <a:spLocks noChangeArrowheads="1"/>
          </p:cNvSpPr>
          <p:nvPr/>
        </p:nvSpPr>
        <p:spPr bwMode="auto">
          <a:xfrm>
            <a:off x="5192713" y="5762625"/>
            <a:ext cx="2879725" cy="503238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40971" name="Oval 11"/>
          <p:cNvSpPr>
            <a:spLocks noChangeArrowheads="1"/>
          </p:cNvSpPr>
          <p:nvPr/>
        </p:nvSpPr>
        <p:spPr bwMode="auto">
          <a:xfrm>
            <a:off x="5308600" y="5762625"/>
            <a:ext cx="2879725" cy="503238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组织自动化测试用例</a:t>
            </a:r>
            <a:endParaRPr lang="en-US" altLang="en-US"/>
          </a:p>
        </p:txBody>
      </p:sp>
      <p:sp>
        <p:nvSpPr>
          <p:cNvPr id="41987" name="Rectangle 3"/>
          <p:cNvSpPr>
            <a:spLocks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zh-CN" altLang="en-US" sz="2400"/>
              <a:t>例子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2400"/>
          </a:p>
        </p:txBody>
      </p:sp>
      <p:pic>
        <p:nvPicPr>
          <p:cNvPr id="41988" name="Picture 4"/>
          <p:cNvPicPr>
            <a:picLocks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57238" y="2205038"/>
            <a:ext cx="4968875" cy="3024187"/>
          </a:xfrm>
          <a:noFill/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组织自动化测试用例</a:t>
            </a:r>
            <a:endParaRPr lang="en-US" altLang="en-US"/>
          </a:p>
        </p:txBody>
      </p:sp>
      <p:sp>
        <p:nvSpPr>
          <p:cNvPr id="43011" name="Rectangle 3"/>
          <p:cNvSpPr>
            <a:spLocks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zh-CN" altLang="en-US" sz="2400"/>
              <a:t>测试用例分层展示，层层引用</a:t>
            </a:r>
            <a:endParaRPr lang="en-US" altLang="en-US" sz="2400"/>
          </a:p>
        </p:txBody>
      </p:sp>
      <p:pic>
        <p:nvPicPr>
          <p:cNvPr id="43012" name="Picture 4"/>
          <p:cNvPicPr>
            <a:picLocks noChangeAspect="1" noChangeArrowheads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5800" y="2422525"/>
            <a:ext cx="1800225" cy="3671888"/>
          </a:xfrm>
          <a:noFill/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3013" name="Picture 5"/>
          <p:cNvPicPr>
            <a:picLocks noChangeAspect="1" noChangeArrowheads="1"/>
          </p:cNvPicPr>
          <p:nvPr>
            <p:ph sz="quarter" idx="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132138" y="2060575"/>
            <a:ext cx="4038600" cy="1633538"/>
          </a:xfrm>
          <a:noFill/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301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2138" y="4076700"/>
            <a:ext cx="4267200" cy="2116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3015" name="Rectangle 7"/>
          <p:cNvSpPr>
            <a:spLocks noChangeArrowheads="1"/>
          </p:cNvSpPr>
          <p:nvPr/>
        </p:nvSpPr>
        <p:spPr bwMode="auto">
          <a:xfrm>
            <a:off x="828675" y="3573463"/>
            <a:ext cx="1511300" cy="719137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43016" name="Rectangle 8"/>
          <p:cNvSpPr>
            <a:spLocks noChangeArrowheads="1"/>
          </p:cNvSpPr>
          <p:nvPr/>
        </p:nvSpPr>
        <p:spPr bwMode="auto">
          <a:xfrm>
            <a:off x="852488" y="4318000"/>
            <a:ext cx="1511300" cy="550863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43017" name="Rectangle 9"/>
          <p:cNvSpPr>
            <a:spLocks noChangeArrowheads="1"/>
          </p:cNvSpPr>
          <p:nvPr/>
        </p:nvSpPr>
        <p:spPr bwMode="auto">
          <a:xfrm>
            <a:off x="806450" y="4911725"/>
            <a:ext cx="1511300" cy="1038225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43018" name="Oval 10"/>
          <p:cNvSpPr>
            <a:spLocks noChangeArrowheads="1"/>
          </p:cNvSpPr>
          <p:nvPr/>
        </p:nvSpPr>
        <p:spPr bwMode="auto">
          <a:xfrm>
            <a:off x="2987675" y="3286125"/>
            <a:ext cx="2016125" cy="503238"/>
          </a:xfrm>
          <a:prstGeom prst="ellipse">
            <a:avLst/>
          </a:prstGeom>
          <a:noFill/>
          <a:ln w="25400" cap="flat" cmpd="sng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43019" name="Oval 11"/>
          <p:cNvSpPr>
            <a:spLocks noChangeArrowheads="1"/>
          </p:cNvSpPr>
          <p:nvPr/>
        </p:nvSpPr>
        <p:spPr bwMode="auto">
          <a:xfrm>
            <a:off x="3186113" y="5870575"/>
            <a:ext cx="2016125" cy="503238"/>
          </a:xfrm>
          <a:prstGeom prst="ellipse">
            <a:avLst/>
          </a:prstGeom>
          <a:noFill/>
          <a:ln w="25400" cap="flat" cmpd="sng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职责</a:t>
            </a:r>
            <a:endParaRPr lang="en-US" altLang="en-US"/>
          </a:p>
        </p:txBody>
      </p:sp>
      <p:sp>
        <p:nvSpPr>
          <p:cNvPr id="7171" name="Rectangle 3"/>
          <p:cNvSpPr>
            <a:spLocks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定义一种统一的方式来书写和组织测试用例（测试步骤，测试数据与期待返回值）</a:t>
            </a:r>
          </a:p>
          <a:p>
            <a:r>
              <a:rPr lang="zh-CN" altLang="en-US"/>
              <a:t>集成不同的测试驱动技术（关键字，数据）</a:t>
            </a:r>
          </a:p>
          <a:p>
            <a:r>
              <a:rPr lang="zh-CN" altLang="en-US"/>
              <a:t>控制测试用例的执行过程</a:t>
            </a:r>
          </a:p>
          <a:p>
            <a:r>
              <a:rPr lang="zh-CN" altLang="en-US"/>
              <a:t>生成测试报告和测试日志</a:t>
            </a:r>
            <a:endParaRPr lang="en-US" altLang="en-US"/>
          </a:p>
        </p:txBody>
      </p:sp>
    </p:spTree>
  </p:cSld>
  <p:clrMapOvr>
    <a:masterClrMapping/>
  </p:clrMapOvr>
  <p:transition>
    <p:dissolv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组织自动化测试用例</a:t>
            </a:r>
            <a:endParaRPr lang="en-US" altLang="en-US"/>
          </a:p>
        </p:txBody>
      </p:sp>
      <p:pic>
        <p:nvPicPr>
          <p:cNvPr id="44035" name="Picture 3" descr="rf"/>
          <p:cNvPicPr>
            <a:picLocks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12813" y="1447800"/>
            <a:ext cx="7316787" cy="4678363"/>
          </a:xfrm>
          <a:noFill/>
          <a:ln/>
        </p:spPr>
      </p:pic>
    </p:spTree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使用变量</a:t>
            </a:r>
            <a:endParaRPr lang="en-US" altLang="en-US"/>
          </a:p>
        </p:txBody>
      </p:sp>
      <p:pic>
        <p:nvPicPr>
          <p:cNvPr id="45059" name="Picture 3"/>
          <p:cNvPicPr>
            <a:picLocks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68313" y="1628775"/>
            <a:ext cx="7383462" cy="792163"/>
          </a:xfrm>
          <a:noFill/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5060" name="Picture 4"/>
          <p:cNvPicPr>
            <a:picLocks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57238" y="3719513"/>
            <a:ext cx="6913562" cy="1582737"/>
          </a:xfrm>
          <a:noFill/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5061" name="AutoShape 5"/>
          <p:cNvSpPr>
            <a:spLocks noChangeArrowheads="1"/>
          </p:cNvSpPr>
          <p:nvPr/>
        </p:nvSpPr>
        <p:spPr bwMode="auto">
          <a:xfrm>
            <a:off x="3779838" y="2565400"/>
            <a:ext cx="433387" cy="1008063"/>
          </a:xfrm>
          <a:prstGeom prst="downArrow">
            <a:avLst>
              <a:gd name="adj1" fmla="val 50000"/>
              <a:gd name="adj2" fmla="val 58150"/>
            </a:avLst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anchor="ctr"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使用变量</a:t>
            </a:r>
            <a:endParaRPr lang="en-US" altLang="en-US"/>
          </a:p>
        </p:txBody>
      </p:sp>
      <p:pic>
        <p:nvPicPr>
          <p:cNvPr id="46083" name="Picture 3"/>
          <p:cNvPicPr>
            <a:picLocks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96875" y="1268413"/>
            <a:ext cx="3302000" cy="2968625"/>
          </a:xfrm>
          <a:noFill/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6084" name="Picture 4"/>
          <p:cNvPicPr>
            <a:picLocks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132138" y="4654550"/>
            <a:ext cx="4321175" cy="863600"/>
          </a:xfrm>
          <a:noFill/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6085" name="AutoShape 5"/>
          <p:cNvSpPr>
            <a:spLocks noChangeArrowheads="1"/>
          </p:cNvSpPr>
          <p:nvPr/>
        </p:nvSpPr>
        <p:spPr bwMode="auto">
          <a:xfrm>
            <a:off x="2987675" y="3357563"/>
            <a:ext cx="720725" cy="1008062"/>
          </a:xfrm>
          <a:prstGeom prst="downArrow">
            <a:avLst>
              <a:gd name="adj1" fmla="val 50000"/>
              <a:gd name="adj2" fmla="val 34967"/>
            </a:avLst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anchor="ctr"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设置TimeOut</a:t>
            </a:r>
            <a:endParaRPr lang="en-US" altLang="en-US"/>
          </a:p>
        </p:txBody>
      </p:sp>
      <p:sp>
        <p:nvSpPr>
          <p:cNvPr id="47107" name="Rectangle 3"/>
          <p:cNvSpPr>
            <a:spLocks noChangeArrowheads="1"/>
          </p:cNvSpPr>
          <p:nvPr>
            <p:ph type="body" sz="half" idx="1"/>
          </p:nvPr>
        </p:nvSpPr>
        <p:spPr>
          <a:xfrm>
            <a:off x="457200" y="1447800"/>
            <a:ext cx="7643813" cy="1765300"/>
          </a:xfrm>
        </p:spPr>
        <p:txBody>
          <a:bodyPr/>
          <a:lstStyle/>
          <a:p>
            <a:r>
              <a:rPr lang="en-US" altLang="zh-CN" sz="2400">
                <a:latin typeface="微软雅黑" panose="020B0503020204020204" pitchFamily="34" charset="-122"/>
              </a:rPr>
              <a:t>Suite</a:t>
            </a:r>
            <a:r>
              <a:rPr lang="zh-CN" sz="2400">
                <a:latin typeface="微软雅黑" panose="020B0503020204020204" pitchFamily="34" charset="-122"/>
              </a:rPr>
              <a:t>和</a:t>
            </a:r>
            <a:r>
              <a:rPr lang="en-US" altLang="zh-CN" sz="2400">
                <a:latin typeface="微软雅黑" panose="020B0503020204020204" pitchFamily="34" charset="-122"/>
              </a:rPr>
              <a:t>Test</a:t>
            </a:r>
            <a:r>
              <a:rPr lang="zh-CN" sz="2400">
                <a:latin typeface="微软雅黑" panose="020B0503020204020204" pitchFamily="34" charset="-122"/>
              </a:rPr>
              <a:t>都可以设定</a:t>
            </a:r>
            <a:r>
              <a:rPr lang="en-US" altLang="zh-CN" sz="2400">
                <a:latin typeface="微软雅黑" panose="020B0503020204020204" pitchFamily="34" charset="-122"/>
              </a:rPr>
              <a:t>Timeout</a:t>
            </a:r>
            <a:r>
              <a:rPr lang="zh-CN" sz="2400">
                <a:latin typeface="微软雅黑" panose="020B0503020204020204" pitchFamily="34" charset="-122"/>
              </a:rPr>
              <a:t>，这限定了测试用例的最长执行时间，因此，需要预留合适的时间，否则，可能导致测试不稳定</a:t>
            </a:r>
          </a:p>
        </p:txBody>
      </p:sp>
      <p:pic>
        <p:nvPicPr>
          <p:cNvPr id="47108" name="Picture 4"/>
          <p:cNvPicPr>
            <a:picLocks noChangeAspect="1" noChangeArrowheads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4213" y="2708275"/>
            <a:ext cx="3986212" cy="3052763"/>
          </a:xfrm>
          <a:noFill/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7109" name="Picture 5"/>
          <p:cNvPicPr>
            <a:picLocks noChangeAspect="1" noChangeArrowheads="1"/>
          </p:cNvPicPr>
          <p:nvPr>
            <p:ph sz="quarter" idx="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789488" y="2600325"/>
            <a:ext cx="3167062" cy="3089275"/>
          </a:xfrm>
          <a:noFill/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7110" name="Rectangle 6"/>
          <p:cNvSpPr>
            <a:spLocks noChangeArrowheads="1"/>
          </p:cNvSpPr>
          <p:nvPr/>
        </p:nvSpPr>
        <p:spPr bwMode="auto">
          <a:xfrm>
            <a:off x="684213" y="4941888"/>
            <a:ext cx="2303462" cy="287337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47111" name="Rectangle 7"/>
          <p:cNvSpPr>
            <a:spLocks noChangeArrowheads="1"/>
          </p:cNvSpPr>
          <p:nvPr/>
        </p:nvSpPr>
        <p:spPr bwMode="auto">
          <a:xfrm>
            <a:off x="4700588" y="4791075"/>
            <a:ext cx="2305050" cy="287338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其他功能</a:t>
            </a:r>
            <a:endParaRPr lang="en-US" altLang="en-US"/>
          </a:p>
        </p:txBody>
      </p:sp>
      <p:sp>
        <p:nvSpPr>
          <p:cNvPr id="48131" name="Rectangle 3"/>
          <p:cNvSpPr>
            <a:spLocks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>
                <a:latin typeface="微软雅黑" panose="020B0503020204020204" pitchFamily="34" charset="-122"/>
              </a:rPr>
              <a:t>切换窗口</a:t>
            </a:r>
          </a:p>
          <a:p>
            <a:r>
              <a:rPr lang="zh-CN" altLang="en-US">
                <a:latin typeface="微软雅黑" panose="020B0503020204020204" pitchFamily="34" charset="-122"/>
              </a:rPr>
              <a:t>confirm和alert处理</a:t>
            </a:r>
          </a:p>
          <a:p>
            <a:r>
              <a:rPr lang="zh-CN" altLang="en-US">
                <a:latin typeface="微软雅黑" panose="020B0503020204020204" pitchFamily="34" charset="-122"/>
              </a:rPr>
              <a:t>模拟windows动作</a:t>
            </a:r>
          </a:p>
          <a:p>
            <a:r>
              <a:rPr lang="zh-CN" altLang="en-US">
                <a:latin typeface="微软雅黑" panose="020B0503020204020204" pitchFamily="34" charset="-122"/>
              </a:rPr>
              <a:t>String和Collection支持</a:t>
            </a:r>
          </a:p>
        </p:txBody>
      </p:sp>
    </p:spTree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学习参考</a:t>
            </a:r>
            <a:endParaRPr lang="en-US" altLang="en-US"/>
          </a:p>
        </p:txBody>
      </p:sp>
      <p:sp>
        <p:nvSpPr>
          <p:cNvPr id="49155" name="Rectangle 3"/>
          <p:cNvSpPr>
            <a:spLocks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http://code.google.com/p/robotframework/</a:t>
            </a:r>
          </a:p>
          <a:p>
            <a:r>
              <a:rPr lang="en-US" altLang="zh-CN"/>
              <a:t>http://blog.csdn.net/tulituqi/article/details/7621677   </a:t>
            </a:r>
            <a:r>
              <a:rPr lang="zh-CN"/>
              <a:t>老齐的博客   </a:t>
            </a:r>
          </a:p>
          <a:p>
            <a:r>
              <a:rPr lang="en-US" altLang="zh-CN"/>
              <a:t>http://www.ltesting.net/ceshi/ceshijishu/zdcs/RobotFramework/ </a:t>
            </a: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特性</a:t>
            </a:r>
            <a:endParaRPr lang="en-US" altLang="en-US"/>
          </a:p>
        </p:txBody>
      </p:sp>
      <p:sp>
        <p:nvSpPr>
          <p:cNvPr id="8195" name="Rectangle 3"/>
          <p:cNvSpPr>
            <a:spLocks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sz="2400">
                <a:latin typeface="微软雅黑" panose="020B0503020204020204" pitchFamily="34" charset="-122"/>
              </a:rPr>
              <a:t>易于重用，采用表格式语法，统一测试用例格式；</a:t>
            </a:r>
          </a:p>
          <a:p>
            <a:pPr>
              <a:lnSpc>
                <a:spcPct val="80000"/>
              </a:lnSpc>
            </a:pPr>
            <a:r>
              <a:rPr lang="zh-CN" altLang="en-US" sz="2400">
                <a:latin typeface="微软雅黑" panose="020B0503020204020204" pitchFamily="34" charset="-122"/>
              </a:rPr>
              <a:t>重用性好，可以利用现有关键字来组合新关键字；</a:t>
            </a:r>
          </a:p>
          <a:p>
            <a:pPr>
              <a:lnSpc>
                <a:spcPct val="80000"/>
              </a:lnSpc>
            </a:pPr>
            <a:r>
              <a:rPr lang="zh-CN" altLang="en-US" sz="2400">
                <a:latin typeface="微软雅黑" panose="020B0503020204020204" pitchFamily="34" charset="-122"/>
              </a:rPr>
              <a:t>支持变量；</a:t>
            </a:r>
          </a:p>
          <a:p>
            <a:pPr>
              <a:lnSpc>
                <a:spcPct val="80000"/>
              </a:lnSpc>
            </a:pPr>
            <a:r>
              <a:rPr lang="zh-CN" altLang="en-US" sz="2400">
                <a:latin typeface="微软雅黑" panose="020B0503020204020204" pitchFamily="34" charset="-122"/>
              </a:rPr>
              <a:t>支持基于创建数据驱动的测试用例；</a:t>
            </a:r>
          </a:p>
          <a:p>
            <a:pPr>
              <a:lnSpc>
                <a:spcPct val="80000"/>
              </a:lnSpc>
            </a:pPr>
            <a:r>
              <a:rPr lang="zh-CN" altLang="en-US" sz="2400">
                <a:latin typeface="微软雅黑" panose="020B0503020204020204" pitchFamily="34" charset="-122"/>
              </a:rPr>
              <a:t>结果报告和日志采用html格式，易于阅读；</a:t>
            </a:r>
          </a:p>
          <a:p>
            <a:pPr>
              <a:lnSpc>
                <a:spcPct val="80000"/>
              </a:lnSpc>
            </a:pPr>
            <a:r>
              <a:rPr lang="zh-CN" altLang="en-US" sz="2400">
                <a:latin typeface="微软雅黑" panose="020B0503020204020204" pitchFamily="34" charset="-122"/>
              </a:rPr>
              <a:t>提供标签以分类和选择将被执行的测试用例；</a:t>
            </a:r>
          </a:p>
          <a:p>
            <a:pPr>
              <a:lnSpc>
                <a:spcPct val="80000"/>
              </a:lnSpc>
            </a:pPr>
            <a:r>
              <a:rPr lang="zh-CN" altLang="en-US" sz="2400">
                <a:latin typeface="微软雅黑" panose="020B0503020204020204" pitchFamily="34" charset="-122"/>
              </a:rPr>
              <a:t>平台应用无关；</a:t>
            </a:r>
          </a:p>
          <a:p>
            <a:pPr>
              <a:lnSpc>
                <a:spcPct val="80000"/>
              </a:lnSpc>
            </a:pPr>
            <a:r>
              <a:rPr lang="zh-CN" altLang="en-US" sz="2400">
                <a:latin typeface="微软雅黑" panose="020B0503020204020204" pitchFamily="34" charset="-122"/>
              </a:rPr>
              <a:t>功能全面，支持web测试，java GUI测试，启动线程，终端，ssh等；</a:t>
            </a:r>
          </a:p>
          <a:p>
            <a:pPr>
              <a:lnSpc>
                <a:spcPct val="80000"/>
              </a:lnSpc>
            </a:pPr>
            <a:r>
              <a:rPr lang="zh-CN" altLang="en-US" sz="2400">
                <a:latin typeface="微软雅黑" panose="020B0503020204020204" pitchFamily="34" charset="-122"/>
              </a:rPr>
              <a:t>易于扩展，提供了简单API，用户可以自定义基于python或java的测试库；</a:t>
            </a:r>
          </a:p>
          <a:p>
            <a:pPr>
              <a:lnSpc>
                <a:spcPct val="80000"/>
              </a:lnSpc>
            </a:pPr>
            <a:r>
              <a:rPr lang="zh-CN" altLang="en-US" sz="2400">
                <a:latin typeface="微软雅黑" panose="020B0503020204020204" pitchFamily="34" charset="-122"/>
              </a:rPr>
              <a:t>易于集成，提供了命令行接口和基于xml的输出文件；</a:t>
            </a:r>
          </a:p>
          <a:p>
            <a:pPr>
              <a:lnSpc>
                <a:spcPct val="80000"/>
              </a:lnSpc>
            </a:pPr>
            <a:r>
              <a:rPr lang="zh-CN" altLang="en-US" sz="2400">
                <a:latin typeface="微软雅黑" panose="020B0503020204020204" pitchFamily="34" charset="-122"/>
              </a:rPr>
              <a:t>易于与版本管理集成；</a:t>
            </a:r>
            <a:endParaRPr lang="en-US" altLang="en-US" sz="2400">
              <a:latin typeface="微软雅黑" panose="020B0503020204020204" pitchFamily="34" charset="-122"/>
            </a:endParaRPr>
          </a:p>
        </p:txBody>
      </p:sp>
    </p:spTree>
  </p:cSld>
  <p:clrMapOvr>
    <a:masterClrMapping/>
  </p:clrMapOvr>
  <p:transition>
    <p:dissolv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架构</a:t>
            </a:r>
            <a:endParaRPr lang="en-US" altLang="en-US"/>
          </a:p>
        </p:txBody>
      </p:sp>
      <p:pic>
        <p:nvPicPr>
          <p:cNvPr id="9219" name="Picture 3"/>
          <p:cNvPicPr>
            <a:picLocks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74738" y="1447800"/>
            <a:ext cx="6992937" cy="4678363"/>
          </a:xfrm>
          <a:noFill/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安装</a:t>
            </a:r>
            <a:endParaRPr lang="en-US" altLang="en-US"/>
          </a:p>
        </p:txBody>
      </p:sp>
      <p:sp>
        <p:nvSpPr>
          <p:cNvPr id="10243" name="Rectangle 3"/>
          <p:cNvSpPr>
            <a:spLocks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sz="2400">
                <a:latin typeface="微软雅黑" panose="020B0503020204020204" pitchFamily="34" charset="-122"/>
              </a:rPr>
              <a:t>安装python</a:t>
            </a:r>
          </a:p>
          <a:p>
            <a:pPr>
              <a:lnSpc>
                <a:spcPct val="80000"/>
              </a:lnSpc>
            </a:pPr>
            <a:r>
              <a:rPr lang="zh-CN" altLang="en-US" sz="2400">
                <a:latin typeface="微软雅黑" panose="020B0503020204020204" pitchFamily="34" charset="-122"/>
              </a:rPr>
              <a:t>安装robot framework（验证是否成功pybot --version）</a:t>
            </a:r>
          </a:p>
          <a:p>
            <a:pPr>
              <a:lnSpc>
                <a:spcPct val="80000"/>
              </a:lnSpc>
            </a:pPr>
            <a:r>
              <a:rPr lang="zh-CN" altLang="en-US" sz="2400">
                <a:latin typeface="微软雅黑" panose="020B0503020204020204" pitchFamily="34" charset="-122"/>
              </a:rPr>
              <a:t>安装wxPython2.8-win32-unicode-2.8.12.1-py27（RIDE依赖）</a:t>
            </a:r>
          </a:p>
          <a:p>
            <a:pPr>
              <a:lnSpc>
                <a:spcPct val="80000"/>
              </a:lnSpc>
            </a:pPr>
            <a:r>
              <a:rPr lang="zh-CN" altLang="en-US" sz="2400">
                <a:latin typeface="微软雅黑" panose="020B0503020204020204" pitchFamily="34" charset="-122"/>
              </a:rPr>
              <a:t>安装集成开发环境RIDE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400">
                <a:latin typeface="微软雅黑" panose="020B0503020204020204" pitchFamily="34" charset="-122"/>
              </a:rPr>
              <a:t>运行需要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400">
                <a:latin typeface="微软雅黑" panose="020B0503020204020204" pitchFamily="34" charset="-122"/>
              </a:rPr>
              <a:t>安装集成开发库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>
                <a:latin typeface="微软雅黑" panose="020B0503020204020204" pitchFamily="34" charset="-122"/>
              </a:rPr>
              <a:t>安装setuptools-0.6c11.win32-py2.6.exe</a:t>
            </a:r>
            <a:r>
              <a:rPr lang="zh-CN" altLang="en-US" sz="2400">
                <a:latin typeface="微软雅黑" panose="020B0503020204020204" pitchFamily="34" charset="-122"/>
              </a:rPr>
              <a:t>（C:\Python27\Lib\site-packages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400">
                <a:latin typeface="微软雅黑" panose="020B0503020204020204" pitchFamily="34" charset="-122"/>
              </a:rPr>
              <a:t>easy_install pip）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400">
                <a:latin typeface="微软雅黑" panose="020B0503020204020204" pitchFamily="34" charset="-122"/>
              </a:rPr>
              <a:t>安装selenium 2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400">
                <a:latin typeface="微软雅黑" panose="020B0503020204020204" pitchFamily="34" charset="-122"/>
              </a:rPr>
              <a:t>C:\Python27\Scripts目录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400">
                <a:latin typeface="微软雅黑" panose="020B0503020204020204" pitchFamily="34" charset="-122"/>
              </a:rPr>
              <a:t>执行：pip install robotframework-selenium2library</a:t>
            </a: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目录</a:t>
            </a:r>
            <a:endParaRPr lang="en-US" altLang="en-US"/>
          </a:p>
        </p:txBody>
      </p:sp>
      <p:sp>
        <p:nvSpPr>
          <p:cNvPr id="11267" name="Rectangle 3"/>
          <p:cNvSpPr>
            <a:spLocks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>
                <a:latin typeface="微软雅黑" panose="020B0503020204020204" pitchFamily="34" charset="-122"/>
              </a:rPr>
              <a:t>robot framework介绍</a:t>
            </a:r>
          </a:p>
          <a:p>
            <a:r>
              <a:rPr lang="zh-CN" altLang="en-US">
                <a:solidFill>
                  <a:schemeClr val="accent1"/>
                </a:solidFill>
                <a:latin typeface="微软雅黑" panose="020B0503020204020204" pitchFamily="34" charset="-122"/>
              </a:rPr>
              <a:t>功能演示</a:t>
            </a:r>
          </a:p>
        </p:txBody>
      </p:sp>
    </p:spTree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运行准备</a:t>
            </a:r>
            <a:endParaRPr lang="en-US" altLang="en-US"/>
          </a:p>
        </p:txBody>
      </p:sp>
      <p:sp>
        <p:nvSpPr>
          <p:cNvPr id="12291" name="Rectangle 3"/>
          <p:cNvSpPr>
            <a:spLocks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zh-CN" sz="2400">
                <a:latin typeface="微软雅黑" panose="020B0503020204020204" pitchFamily="34" charset="-122"/>
              </a:rPr>
              <a:t>需要以管理员身份运行</a:t>
            </a:r>
            <a:r>
              <a:rPr lang="en-US" altLang="zh-CN" sz="2400">
                <a:latin typeface="微软雅黑" panose="020B0503020204020204" pitchFamily="34" charset="-122"/>
              </a:rPr>
              <a:t>IE</a:t>
            </a:r>
            <a:r>
              <a:rPr lang="zh-CN" sz="2400">
                <a:latin typeface="微软雅黑" panose="020B0503020204020204" pitchFamily="34" charset="-122"/>
              </a:rPr>
              <a:t>，将所有四个区域的</a:t>
            </a:r>
            <a:r>
              <a:rPr lang="en-US" altLang="zh-CN" sz="2400">
                <a:latin typeface="微软雅黑" panose="020B0503020204020204" pitchFamily="34" charset="-122"/>
              </a:rPr>
              <a:t>‚</a:t>
            </a:r>
            <a:r>
              <a:rPr lang="zh-CN" sz="2400">
                <a:latin typeface="微软雅黑" panose="020B0503020204020204" pitchFamily="34" charset="-122"/>
              </a:rPr>
              <a:t>启用保护模式</a:t>
            </a:r>
            <a:r>
              <a:rPr lang="en-US" altLang="zh-CN" sz="2400">
                <a:latin typeface="微软雅黑" panose="020B0503020204020204" pitchFamily="34" charset="-122"/>
              </a:rPr>
              <a:t>‛</a:t>
            </a:r>
            <a:r>
              <a:rPr lang="zh-CN" sz="2400">
                <a:latin typeface="微软雅黑" panose="020B0503020204020204" pitchFamily="34" charset="-122"/>
              </a:rPr>
              <a:t>选项清除，否则</a:t>
            </a:r>
            <a:r>
              <a:rPr lang="en-US" altLang="zh-CN" sz="2400">
                <a:latin typeface="微软雅黑" panose="020B0503020204020204" pitchFamily="34" charset="-122"/>
              </a:rPr>
              <a:t>WebDriver</a:t>
            </a:r>
            <a:r>
              <a:rPr lang="zh-CN" sz="2400">
                <a:latin typeface="微软雅黑" panose="020B0503020204020204" pitchFamily="34" charset="-122"/>
              </a:rPr>
              <a:t>会报这个错误</a:t>
            </a:r>
          </a:p>
          <a:p>
            <a:endParaRPr lang="zh-CN" sz="2400"/>
          </a:p>
        </p:txBody>
      </p:sp>
      <p:pic>
        <p:nvPicPr>
          <p:cNvPr id="12292" name="Picture 4"/>
          <p:cNvPicPr>
            <a:picLocks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670425" y="1447800"/>
            <a:ext cx="3994150" cy="4678363"/>
          </a:xfrm>
          <a:noFill/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</p:sld>
</file>

<file path=ppt/theme/theme1.xml><?xml version="1.0" encoding="utf-8"?>
<a:theme xmlns:a="http://schemas.openxmlformats.org/drawingml/2006/main" name="绿色清新环境模板">
  <a:themeElements>
    <a:clrScheme name="绿色清新环境模板 2">
      <a:dk1>
        <a:srgbClr val="4D4D4D"/>
      </a:dk1>
      <a:lt1>
        <a:srgbClr val="FFFFFF"/>
      </a:lt1>
      <a:dk2>
        <a:srgbClr val="347436"/>
      </a:dk2>
      <a:lt2>
        <a:srgbClr val="DDDDDD"/>
      </a:lt2>
      <a:accent1>
        <a:srgbClr val="F28C1C"/>
      </a:accent1>
      <a:accent2>
        <a:srgbClr val="77AE26"/>
      </a:accent2>
      <a:accent3>
        <a:srgbClr val="FFFFFF"/>
      </a:accent3>
      <a:accent4>
        <a:srgbClr val="404040"/>
      </a:accent4>
      <a:accent5>
        <a:srgbClr val="F7C5AB"/>
      </a:accent5>
      <a:accent6>
        <a:srgbClr val="6B9D21"/>
      </a:accent6>
      <a:hlink>
        <a:srgbClr val="449878"/>
      </a:hlink>
      <a:folHlink>
        <a:srgbClr val="90A8B0"/>
      </a:folHlink>
    </a:clrScheme>
    <a:fontScheme name="绿色清新环境模板">
      <a:majorFont>
        <a:latin typeface="Verdana"/>
        <a:ea typeface="微软雅黑"/>
        <a:cs typeface=""/>
      </a:majorFont>
      <a:minorFont>
        <a:latin typeface="Verdana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绿色清新环境模板 1">
        <a:dk1>
          <a:srgbClr val="000000"/>
        </a:dk1>
        <a:lt1>
          <a:srgbClr val="FFFFFF"/>
        </a:lt1>
        <a:dk2>
          <a:srgbClr val="51944E"/>
        </a:dk2>
        <a:lt2>
          <a:srgbClr val="DDDDDD"/>
        </a:lt2>
        <a:accent1>
          <a:srgbClr val="646ADE"/>
        </a:accent1>
        <a:accent2>
          <a:srgbClr val="1BAFC3"/>
        </a:accent2>
        <a:accent3>
          <a:srgbClr val="FFFFFF"/>
        </a:accent3>
        <a:accent4>
          <a:srgbClr val="000000"/>
        </a:accent4>
        <a:accent5>
          <a:srgbClr val="B8B9EC"/>
        </a:accent5>
        <a:accent6>
          <a:srgbClr val="179EB0"/>
        </a:accent6>
        <a:hlink>
          <a:srgbClr val="98BF1D"/>
        </a:hlink>
        <a:folHlink>
          <a:srgbClr val="90A8B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绿色清新环境模板 2">
        <a:dk1>
          <a:srgbClr val="4D4D4D"/>
        </a:dk1>
        <a:lt1>
          <a:srgbClr val="FFFFFF"/>
        </a:lt1>
        <a:dk2>
          <a:srgbClr val="347436"/>
        </a:dk2>
        <a:lt2>
          <a:srgbClr val="DDDDDD"/>
        </a:lt2>
        <a:accent1>
          <a:srgbClr val="F28C1C"/>
        </a:accent1>
        <a:accent2>
          <a:srgbClr val="77AE26"/>
        </a:accent2>
        <a:accent3>
          <a:srgbClr val="FFFFFF"/>
        </a:accent3>
        <a:accent4>
          <a:srgbClr val="404040"/>
        </a:accent4>
        <a:accent5>
          <a:srgbClr val="F7C5AB"/>
        </a:accent5>
        <a:accent6>
          <a:srgbClr val="6B9D21"/>
        </a:accent6>
        <a:hlink>
          <a:srgbClr val="449878"/>
        </a:hlink>
        <a:folHlink>
          <a:srgbClr val="90A8B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绿色清新环境模板 3">
        <a:dk1>
          <a:srgbClr val="000000"/>
        </a:dk1>
        <a:lt1>
          <a:srgbClr val="FFFFFF"/>
        </a:lt1>
        <a:dk2>
          <a:srgbClr val="1A578E"/>
        </a:dk2>
        <a:lt2>
          <a:srgbClr val="C0C0C0"/>
        </a:lt2>
        <a:accent1>
          <a:srgbClr val="5EB52D"/>
        </a:accent1>
        <a:accent2>
          <a:srgbClr val="F26D00"/>
        </a:accent2>
        <a:accent3>
          <a:srgbClr val="FFFFFF"/>
        </a:accent3>
        <a:accent4>
          <a:srgbClr val="000000"/>
        </a:accent4>
        <a:accent5>
          <a:srgbClr val="B6D7AD"/>
        </a:accent5>
        <a:accent6>
          <a:srgbClr val="DB6200"/>
        </a:accent6>
        <a:hlink>
          <a:srgbClr val="5983D7"/>
        </a:hlink>
        <a:folHlink>
          <a:srgbClr val="AAAD2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Pages>0</Pages>
  <Words>1380</Words>
  <Characters>0</Characters>
  <Application>Microsoft Office PowerPoint</Application>
  <DocSecurity>0</DocSecurity>
  <PresentationFormat>On-screen Show (4:3)</PresentationFormat>
  <Lines>0</Lines>
  <Paragraphs>176</Paragraphs>
  <Slides>45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77" baseType="lpstr">
      <vt:lpstr>Arial</vt:lpstr>
      <vt:lpstr>宋体</vt:lpstr>
      <vt:lpstr>Wingdings</vt:lpstr>
      <vt:lpstr>Calibri</vt:lpstr>
      <vt:lpstr>微软雅黑</vt:lpstr>
      <vt:lpstr>华文细黑</vt:lpstr>
      <vt:lpstr>黑体</vt:lpstr>
      <vt:lpstr>MS UI Gothic</vt:lpstr>
      <vt:lpstr>方正超粗黑简体</vt:lpstr>
      <vt:lpstr>Times New Roman</vt:lpstr>
      <vt:lpstr>Haettenschweiler</vt:lpstr>
      <vt:lpstr>Mistral</vt:lpstr>
      <vt:lpstr>Arial Unicode MS</vt:lpstr>
      <vt:lpstr>MS PGothic</vt:lpstr>
      <vt:lpstr>Rockwell</vt:lpstr>
      <vt:lpstr>方正粗宋简体</vt:lpstr>
      <vt:lpstr>Verdana</vt:lpstr>
      <vt:lpstr>Arial Black</vt:lpstr>
      <vt:lpstr>楷体_GB2312</vt:lpstr>
      <vt:lpstr>华文楷体</vt:lpstr>
      <vt:lpstr>方正静蕾简体</vt:lpstr>
      <vt:lpstr>华文行楷</vt:lpstr>
      <vt:lpstr>方正粗倩简体</vt:lpstr>
      <vt:lpstr>Apple Handwritten</vt:lpstr>
      <vt:lpstr>新宋体</vt:lpstr>
      <vt:lpstr>Segoe Print</vt:lpstr>
      <vt:lpstr>Segoe Print</vt:lpstr>
      <vt:lpstr>Segoe Print</vt:lpstr>
      <vt:lpstr>Segoe Print</vt:lpstr>
      <vt:lpstr>Segoe Print</vt:lpstr>
      <vt:lpstr>绿色清新环境模板</vt:lpstr>
      <vt:lpstr>Paintbrush Picture</vt:lpstr>
      <vt:lpstr>robot framework自动化框架介绍及demo演示</vt:lpstr>
      <vt:lpstr>目录</vt:lpstr>
      <vt:lpstr>robot framework介绍</vt:lpstr>
      <vt:lpstr>职责</vt:lpstr>
      <vt:lpstr>特性</vt:lpstr>
      <vt:lpstr>架构</vt:lpstr>
      <vt:lpstr>安装</vt:lpstr>
      <vt:lpstr>目录</vt:lpstr>
      <vt:lpstr>运行准备</vt:lpstr>
      <vt:lpstr>确认IE没有设置proxy</vt:lpstr>
      <vt:lpstr>创建测试项目</vt:lpstr>
      <vt:lpstr>创建测试套</vt:lpstr>
      <vt:lpstr>创建测试用例</vt:lpstr>
      <vt:lpstr>添加测试库</vt:lpstr>
      <vt:lpstr>添加资源</vt:lpstr>
      <vt:lpstr>增加自定义关键词</vt:lpstr>
      <vt:lpstr>自定义关键词</vt:lpstr>
      <vt:lpstr>在测试用例里引用资源</vt:lpstr>
      <vt:lpstr>引用自定义关键词</vt:lpstr>
      <vt:lpstr>执行测试</vt:lpstr>
      <vt:lpstr>按tag运行用例</vt:lpstr>
      <vt:lpstr>测试日志</vt:lpstr>
      <vt:lpstr>测试报告</vt:lpstr>
      <vt:lpstr>使用selenium2Library</vt:lpstr>
      <vt:lpstr>浏览器操作</vt:lpstr>
      <vt:lpstr>常用关键词</vt:lpstr>
      <vt:lpstr>定位元素</vt:lpstr>
      <vt:lpstr>定位元素</vt:lpstr>
      <vt:lpstr>检查结果</vt:lpstr>
      <vt:lpstr>检查结果</vt:lpstr>
      <vt:lpstr>检查结果</vt:lpstr>
      <vt:lpstr>检查结果</vt:lpstr>
      <vt:lpstr>组织自动化测试用例</vt:lpstr>
      <vt:lpstr>组织自动化测试用例</vt:lpstr>
      <vt:lpstr>组织自动化测试用例</vt:lpstr>
      <vt:lpstr>组织自动化测试用例</vt:lpstr>
      <vt:lpstr>组织自动化测试用例</vt:lpstr>
      <vt:lpstr>组织自动化测试用例</vt:lpstr>
      <vt:lpstr>组织自动化测试用例</vt:lpstr>
      <vt:lpstr>组织自动化测试用例</vt:lpstr>
      <vt:lpstr>使用变量</vt:lpstr>
      <vt:lpstr>使用变量</vt:lpstr>
      <vt:lpstr>设置TimeOut</vt:lpstr>
      <vt:lpstr>其他功能</vt:lpstr>
      <vt:lpstr>学习参考</vt:lpstr>
    </vt:vector>
  </TitlesOfParts>
  <Manager/>
  <Company/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robot framework自动化框架介绍及demo演示</dc:title>
  <dc:subject/>
  <dc:creator>b1ca</dc:creator>
  <cp:keywords/>
  <dc:description/>
  <cp:lastModifiedBy>Jasmine Qian</cp:lastModifiedBy>
  <cp:revision>1</cp:revision>
  <dcterms:created xsi:type="dcterms:W3CDTF">2012-06-06T01:30:27Z</dcterms:created>
  <dcterms:modified xsi:type="dcterms:W3CDTF">2018-06-26T01:59:32Z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2052-8.1.0.3526</vt:lpwstr>
  </property>
</Properties>
</file>