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
  </p:notesMasterIdLst>
  <p:sldIdLst>
    <p:sldId id="692" r:id="rId2"/>
    <p:sldId id="741" r:id="rId3"/>
    <p:sldId id="785" r:id="rId4"/>
    <p:sldId id="789" r:id="rId5"/>
    <p:sldId id="794" r:id="rId6"/>
    <p:sldId id="795" r:id="rId7"/>
    <p:sldId id="790" r:id="rId8"/>
    <p:sldId id="786" r:id="rId9"/>
    <p:sldId id="787" r:id="rId10"/>
    <p:sldId id="791" r:id="rId11"/>
    <p:sldId id="793" r:id="rId12"/>
    <p:sldId id="792" r:id="rId13"/>
    <p:sldId id="788" r:id="rId14"/>
    <p:sldId id="797" r:id="rId15"/>
    <p:sldId id="763" r:id="rId16"/>
    <p:sldId id="798" r:id="rId17"/>
    <p:sldId id="799" r:id="rId18"/>
    <p:sldId id="800" r:id="rId19"/>
    <p:sldId id="801" r:id="rId20"/>
    <p:sldId id="802" r:id="rId21"/>
    <p:sldId id="7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B9D5E7B-53F0-4799-A3F7-B1351C00C770}">
          <p14:sldIdLst>
            <p14:sldId id="692"/>
            <p14:sldId id="741"/>
            <p14:sldId id="785"/>
            <p14:sldId id="789"/>
            <p14:sldId id="794"/>
            <p14:sldId id="795"/>
            <p14:sldId id="790"/>
            <p14:sldId id="786"/>
            <p14:sldId id="787"/>
            <p14:sldId id="791"/>
            <p14:sldId id="793"/>
            <p14:sldId id="792"/>
            <p14:sldId id="788"/>
            <p14:sldId id="797"/>
            <p14:sldId id="763"/>
            <p14:sldId id="798"/>
            <p14:sldId id="799"/>
            <p14:sldId id="800"/>
            <p14:sldId id="801"/>
            <p14:sldId id="802"/>
            <p14:sldId id="7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89070" autoAdjust="0"/>
  </p:normalViewPr>
  <p:slideViewPr>
    <p:cSldViewPr snapToGrid="0">
      <p:cViewPr>
        <p:scale>
          <a:sx n="80" d="100"/>
          <a:sy n="80" d="100"/>
        </p:scale>
        <p:origin x="787"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3E654-1A14-4F21-B301-1BE4969F6EE9}" type="datetimeFigureOut">
              <a:rPr lang="en-GB" smtClean="0"/>
              <a:t>09/12/2021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F2073-8764-4F14-A271-9DD3B6C5EBB1}" type="slidenum">
              <a:rPr lang="en-GB" smtClean="0"/>
              <a:t>‹#›</a:t>
            </a:fld>
            <a:endParaRPr lang="en-GB"/>
          </a:p>
        </p:txBody>
      </p:sp>
    </p:spTree>
    <p:extLst>
      <p:ext uri="{BB962C8B-B14F-4D97-AF65-F5344CB8AC3E}">
        <p14:creationId xmlns:p14="http://schemas.microsoft.com/office/powerpoint/2010/main" val="900990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pPr marL="0" marR="0" lvl="0" indent="0" algn="r" defTabSz="914357" rtl="0" eaLnBrk="1" fontAlgn="auto" latinLnBrk="0" hangingPunct="1">
              <a:lnSpc>
                <a:spcPct val="100000"/>
              </a:lnSpc>
              <a:spcBef>
                <a:spcPts val="0"/>
              </a:spcBef>
              <a:spcAft>
                <a:spcPts val="0"/>
              </a:spcAft>
              <a:buClrTx/>
              <a:buSzTx/>
              <a:buFontTx/>
              <a:buNone/>
              <a:tabLst/>
              <a:defRPr/>
            </a:pPr>
            <a:fld id="{18D29270-3CF9-4B30-82BB-B78A7B6253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57"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89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5498-18DC-4655-8F4B-B119F0DE6E36}"/>
              </a:ext>
            </a:extLst>
          </p:cNvPr>
          <p:cNvSpPr>
            <a:spLocks noGrp="1"/>
          </p:cNvSpPr>
          <p:nvPr>
            <p:ph type="ctrTitle"/>
          </p:nvPr>
        </p:nvSpPr>
        <p:spPr>
          <a:xfrm>
            <a:off x="1447061" y="1046903"/>
            <a:ext cx="4782105" cy="3112286"/>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BEF7D48-70C0-46B5-8FE4-C7322649976E}"/>
              </a:ext>
            </a:extLst>
          </p:cNvPr>
          <p:cNvSpPr>
            <a:spLocks noGrp="1"/>
          </p:cNvSpPr>
          <p:nvPr>
            <p:ph type="subTitle" idx="1"/>
          </p:nvPr>
        </p:nvSpPr>
        <p:spPr>
          <a:xfrm>
            <a:off x="7679187" y="3524436"/>
            <a:ext cx="3796683" cy="3240349"/>
          </a:xfrm>
        </p:spPr>
        <p:txBody>
          <a:bodyPr/>
          <a:lstStyle>
            <a:lvl1pPr marL="0" indent="0" algn="ctr">
              <a:buNone/>
              <a:defRPr sz="2400"/>
            </a:lvl1pPr>
            <a:lvl2pPr marL="457215" indent="0" algn="ctr">
              <a:buNone/>
              <a:defRPr sz="2000"/>
            </a:lvl2pPr>
            <a:lvl3pPr marL="914429" indent="0" algn="ctr">
              <a:buNone/>
              <a:defRPr sz="1801"/>
            </a:lvl3pPr>
            <a:lvl4pPr marL="1371644" indent="0" algn="ctr">
              <a:buNone/>
              <a:defRPr sz="1600"/>
            </a:lvl4pPr>
            <a:lvl5pPr marL="1828860" indent="0" algn="ctr">
              <a:buNone/>
              <a:defRPr sz="1600"/>
            </a:lvl5pPr>
            <a:lvl6pPr marL="2286075" indent="0" algn="ctr">
              <a:buNone/>
              <a:defRPr sz="1600"/>
            </a:lvl6pPr>
            <a:lvl7pPr marL="2743289" indent="0" algn="ctr">
              <a:buNone/>
              <a:defRPr sz="1600"/>
            </a:lvl7pPr>
            <a:lvl8pPr marL="3200504" indent="0" algn="ctr">
              <a:buNone/>
              <a:defRPr sz="1600"/>
            </a:lvl8pPr>
            <a:lvl9pPr marL="3657719"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362245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3066-53A3-4557-9F5A-BDF11ADAEDE1}"/>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296988A-C965-4A12-A317-D2380786CCC2}"/>
              </a:ext>
            </a:extLst>
          </p:cNvPr>
          <p:cNvSpPr>
            <a:spLocks noGrp="1"/>
          </p:cNvSpPr>
          <p:nvPr>
            <p:ph type="pic" idx="1"/>
          </p:nvPr>
        </p:nvSpPr>
        <p:spPr>
          <a:xfrm>
            <a:off x="5183188" y="987427"/>
            <a:ext cx="6172201" cy="4873625"/>
          </a:xfrm>
        </p:spPr>
        <p:txBody>
          <a:bodyPr/>
          <a:lstStyle>
            <a:lvl1pPr marL="0" indent="0">
              <a:buNone/>
              <a:defRPr sz="3200"/>
            </a:lvl1pPr>
            <a:lvl2pPr marL="457215" indent="0">
              <a:buNone/>
              <a:defRPr sz="2800"/>
            </a:lvl2pPr>
            <a:lvl3pPr marL="914429" indent="0">
              <a:buNone/>
              <a:defRPr sz="2400"/>
            </a:lvl3pPr>
            <a:lvl4pPr marL="1371644" indent="0">
              <a:buNone/>
              <a:defRPr sz="2000"/>
            </a:lvl4pPr>
            <a:lvl5pPr marL="1828860" indent="0">
              <a:buNone/>
              <a:defRPr sz="2000"/>
            </a:lvl5pPr>
            <a:lvl6pPr marL="2286075" indent="0">
              <a:buNone/>
              <a:defRPr sz="2000"/>
            </a:lvl6pPr>
            <a:lvl7pPr marL="2743289" indent="0">
              <a:buNone/>
              <a:defRPr sz="2000"/>
            </a:lvl7pPr>
            <a:lvl8pPr marL="3200504" indent="0">
              <a:buNone/>
              <a:defRPr sz="2000"/>
            </a:lvl8pPr>
            <a:lvl9pPr marL="3657719" indent="0">
              <a:buNone/>
              <a:defRPr sz="2000"/>
            </a:lvl9pPr>
          </a:lstStyle>
          <a:p>
            <a:endParaRPr lang="en-GB"/>
          </a:p>
        </p:txBody>
      </p:sp>
      <p:sp>
        <p:nvSpPr>
          <p:cNvPr id="4" name="Text Placeholder 3">
            <a:extLst>
              <a:ext uri="{FF2B5EF4-FFF2-40B4-BE49-F238E27FC236}">
                <a16:creationId xmlns:a16="http://schemas.microsoft.com/office/drawing/2014/main" id="{4D664BFE-73E8-4E80-9073-80AFE3D441FC}"/>
              </a:ext>
            </a:extLst>
          </p:cNvPr>
          <p:cNvSpPr>
            <a:spLocks noGrp="1"/>
          </p:cNvSpPr>
          <p:nvPr>
            <p:ph type="body" sz="half" idx="2"/>
          </p:nvPr>
        </p:nvSpPr>
        <p:spPr>
          <a:xfrm>
            <a:off x="839791" y="2057400"/>
            <a:ext cx="3932236" cy="3811588"/>
          </a:xfrm>
        </p:spPr>
        <p:txBody>
          <a:bodyPr/>
          <a:lstStyle>
            <a:lvl1pPr marL="0" indent="0">
              <a:buNone/>
              <a:defRPr sz="1600"/>
            </a:lvl1pPr>
            <a:lvl2pPr marL="457215" indent="0">
              <a:buNone/>
              <a:defRPr sz="1401"/>
            </a:lvl2pPr>
            <a:lvl3pPr marL="914429" indent="0">
              <a:buNone/>
              <a:defRPr sz="1200"/>
            </a:lvl3pPr>
            <a:lvl4pPr marL="1371644" indent="0">
              <a:buNone/>
              <a:defRPr sz="1001"/>
            </a:lvl4pPr>
            <a:lvl5pPr marL="1828860" indent="0">
              <a:buNone/>
              <a:defRPr sz="1001"/>
            </a:lvl5pPr>
            <a:lvl6pPr marL="2286075" indent="0">
              <a:buNone/>
              <a:defRPr sz="1001"/>
            </a:lvl6pPr>
            <a:lvl7pPr marL="2743289" indent="0">
              <a:buNone/>
              <a:defRPr sz="1001"/>
            </a:lvl7pPr>
            <a:lvl8pPr marL="3200504" indent="0">
              <a:buNone/>
              <a:defRPr sz="1001"/>
            </a:lvl8pPr>
            <a:lvl9pPr marL="3657719"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7EB0EA6-C454-4DA7-BCDA-9A741D466575}"/>
              </a:ext>
            </a:extLst>
          </p:cNvPr>
          <p:cNvSpPr>
            <a:spLocks noGrp="1"/>
          </p:cNvSpPr>
          <p:nvPr>
            <p:ph type="dt" sz="half" idx="10"/>
          </p:nvPr>
        </p:nvSpPr>
        <p:spPr/>
        <p:txBody>
          <a:bodyPr/>
          <a:lstStyle/>
          <a:p>
            <a:fld id="{12B1F44E-F4C3-4246-8B4A-F33E6D4ABF0F}" type="datetime1">
              <a:rPr lang="en-GB" smtClean="0"/>
              <a:t>09/12/2021</a:t>
            </a:fld>
            <a:endParaRPr lang="en-GB"/>
          </a:p>
        </p:txBody>
      </p:sp>
      <p:sp>
        <p:nvSpPr>
          <p:cNvPr id="6" name="Footer Placeholder 5">
            <a:extLst>
              <a:ext uri="{FF2B5EF4-FFF2-40B4-BE49-F238E27FC236}">
                <a16:creationId xmlns:a16="http://schemas.microsoft.com/office/drawing/2014/main" id="{F8952709-CF5F-463D-A3B4-2B2157FA2F27}"/>
              </a:ext>
            </a:extLst>
          </p:cNvPr>
          <p:cNvSpPr>
            <a:spLocks noGrp="1"/>
          </p:cNvSpPr>
          <p:nvPr>
            <p:ph type="ftr" sz="quarter" idx="11"/>
          </p:nvPr>
        </p:nvSpPr>
        <p:spPr/>
        <p:txBody>
          <a:bodyPr/>
          <a:lstStyle/>
          <a:p>
            <a:r>
              <a:rPr lang="en-GB"/>
              <a:t>PhD Presentation - Autonomous Operations</a:t>
            </a:r>
          </a:p>
        </p:txBody>
      </p:sp>
      <p:sp>
        <p:nvSpPr>
          <p:cNvPr id="7" name="Slide Number Placeholder 6">
            <a:extLst>
              <a:ext uri="{FF2B5EF4-FFF2-40B4-BE49-F238E27FC236}">
                <a16:creationId xmlns:a16="http://schemas.microsoft.com/office/drawing/2014/main" id="{A53E2DD8-54A2-4131-BCDE-6FF423556206}"/>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333433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826B-AEF3-468F-9F57-C8BA1531E7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B69BE7-550F-4082-9FAA-30BC517F8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A402A4-8A4A-4299-A1EF-0DAC0E121F98}"/>
              </a:ext>
            </a:extLst>
          </p:cNvPr>
          <p:cNvSpPr>
            <a:spLocks noGrp="1"/>
          </p:cNvSpPr>
          <p:nvPr>
            <p:ph type="dt" sz="half" idx="10"/>
          </p:nvPr>
        </p:nvSpPr>
        <p:spPr/>
        <p:txBody>
          <a:bodyPr/>
          <a:lstStyle/>
          <a:p>
            <a:fld id="{54863917-F975-4E49-99BF-D63350CB3C15}" type="datetime1">
              <a:rPr lang="en-GB" smtClean="0"/>
              <a:t>09/12/2021</a:t>
            </a:fld>
            <a:endParaRPr lang="en-GB"/>
          </a:p>
        </p:txBody>
      </p:sp>
      <p:sp>
        <p:nvSpPr>
          <p:cNvPr id="5" name="Footer Placeholder 4">
            <a:extLst>
              <a:ext uri="{FF2B5EF4-FFF2-40B4-BE49-F238E27FC236}">
                <a16:creationId xmlns:a16="http://schemas.microsoft.com/office/drawing/2014/main" id="{F9D2D617-06BB-4EFA-BC1E-F181088833CE}"/>
              </a:ext>
            </a:extLst>
          </p:cNvPr>
          <p:cNvSpPr>
            <a:spLocks noGrp="1"/>
          </p:cNvSpPr>
          <p:nvPr>
            <p:ph type="ftr" sz="quarter" idx="11"/>
          </p:nvPr>
        </p:nvSpPr>
        <p:spPr/>
        <p:txBody>
          <a:bodyPr/>
          <a:lstStyle/>
          <a:p>
            <a:r>
              <a:rPr lang="en-GB"/>
              <a:t>PhD Presentation - Autonomous Operations</a:t>
            </a:r>
          </a:p>
        </p:txBody>
      </p:sp>
      <p:sp>
        <p:nvSpPr>
          <p:cNvPr id="6" name="Slide Number Placeholder 5">
            <a:extLst>
              <a:ext uri="{FF2B5EF4-FFF2-40B4-BE49-F238E27FC236}">
                <a16:creationId xmlns:a16="http://schemas.microsoft.com/office/drawing/2014/main" id="{770A56DC-4307-41E3-8477-ABD398D48824}"/>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2631754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52646B-301A-4748-9534-DAAE7C0697A7}"/>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B42B10-E208-4EAE-AC24-568600FFB5BF}"/>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B3D337-E2C5-41C9-9E60-86D20C876F6E}"/>
              </a:ext>
            </a:extLst>
          </p:cNvPr>
          <p:cNvSpPr>
            <a:spLocks noGrp="1"/>
          </p:cNvSpPr>
          <p:nvPr>
            <p:ph type="dt" sz="half" idx="10"/>
          </p:nvPr>
        </p:nvSpPr>
        <p:spPr/>
        <p:txBody>
          <a:bodyPr/>
          <a:lstStyle/>
          <a:p>
            <a:fld id="{4302980A-2A64-4B14-BFEC-521D50F7B28E}" type="datetime1">
              <a:rPr lang="en-GB" smtClean="0"/>
              <a:t>09/12/2021</a:t>
            </a:fld>
            <a:endParaRPr lang="en-GB"/>
          </a:p>
        </p:txBody>
      </p:sp>
      <p:sp>
        <p:nvSpPr>
          <p:cNvPr id="5" name="Footer Placeholder 4">
            <a:extLst>
              <a:ext uri="{FF2B5EF4-FFF2-40B4-BE49-F238E27FC236}">
                <a16:creationId xmlns:a16="http://schemas.microsoft.com/office/drawing/2014/main" id="{1F24672C-F882-47C3-8A93-EBE200EECE7C}"/>
              </a:ext>
            </a:extLst>
          </p:cNvPr>
          <p:cNvSpPr>
            <a:spLocks noGrp="1"/>
          </p:cNvSpPr>
          <p:nvPr>
            <p:ph type="ftr" sz="quarter" idx="11"/>
          </p:nvPr>
        </p:nvSpPr>
        <p:spPr/>
        <p:txBody>
          <a:bodyPr/>
          <a:lstStyle/>
          <a:p>
            <a:r>
              <a:rPr lang="en-GB"/>
              <a:t>PhD Presentation - Autonomous Operations</a:t>
            </a:r>
          </a:p>
        </p:txBody>
      </p:sp>
      <p:sp>
        <p:nvSpPr>
          <p:cNvPr id="6" name="Slide Number Placeholder 5">
            <a:extLst>
              <a:ext uri="{FF2B5EF4-FFF2-40B4-BE49-F238E27FC236}">
                <a16:creationId xmlns:a16="http://schemas.microsoft.com/office/drawing/2014/main" id="{1F85B4B3-7812-4262-B857-57EB37404B4E}"/>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188250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CD57-8305-4A3D-9B15-022292184D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F0188E6-3602-470A-9760-1C767FFF3AE5}"/>
              </a:ext>
            </a:extLst>
          </p:cNvPr>
          <p:cNvSpPr>
            <a:spLocks noGrp="1"/>
          </p:cNvSpPr>
          <p:nvPr>
            <p:ph type="dt" sz="half" idx="10"/>
          </p:nvPr>
        </p:nvSpPr>
        <p:spPr/>
        <p:txBody>
          <a:bodyPr/>
          <a:lstStyle/>
          <a:p>
            <a:fld id="{1B87DA3C-D799-467D-983E-03EBA80D125B}" type="datetime1">
              <a:rPr lang="en-GB" smtClean="0"/>
              <a:t>09/12/2021</a:t>
            </a:fld>
            <a:endParaRPr lang="en-GB"/>
          </a:p>
        </p:txBody>
      </p:sp>
      <p:sp>
        <p:nvSpPr>
          <p:cNvPr id="4" name="Footer Placeholder 3">
            <a:extLst>
              <a:ext uri="{FF2B5EF4-FFF2-40B4-BE49-F238E27FC236}">
                <a16:creationId xmlns:a16="http://schemas.microsoft.com/office/drawing/2014/main" id="{1725002D-5985-4197-96FD-95E778ADA635}"/>
              </a:ext>
            </a:extLst>
          </p:cNvPr>
          <p:cNvSpPr>
            <a:spLocks noGrp="1"/>
          </p:cNvSpPr>
          <p:nvPr>
            <p:ph type="ftr" sz="quarter" idx="11"/>
          </p:nvPr>
        </p:nvSpPr>
        <p:spPr/>
        <p:txBody>
          <a:bodyPr/>
          <a:lstStyle/>
          <a:p>
            <a:r>
              <a:rPr lang="en-GB"/>
              <a:t>PhD Presentation - Autonomous Operations</a:t>
            </a:r>
          </a:p>
        </p:txBody>
      </p:sp>
      <p:sp>
        <p:nvSpPr>
          <p:cNvPr id="5" name="Slide Number Placeholder 4">
            <a:extLst>
              <a:ext uri="{FF2B5EF4-FFF2-40B4-BE49-F238E27FC236}">
                <a16:creationId xmlns:a16="http://schemas.microsoft.com/office/drawing/2014/main" id="{CA1A37A2-ABC3-41D2-875E-90F387B51523}"/>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178982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C41A-C292-4CFC-BD48-AF2D65BFB8D6}"/>
              </a:ext>
            </a:extLst>
          </p:cNvPr>
          <p:cNvSpPr>
            <a:spLocks noGrp="1"/>
          </p:cNvSpPr>
          <p:nvPr>
            <p:ph type="title"/>
          </p:nvPr>
        </p:nvSpPr>
        <p:spPr>
          <a:xfrm>
            <a:off x="110233" y="136527"/>
            <a:ext cx="9237956" cy="66468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BC4D29-98F2-4EFF-A8A9-D4A89AB25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82896B-5C0D-4CA1-8849-208871814DD7}"/>
              </a:ext>
            </a:extLst>
          </p:cNvPr>
          <p:cNvSpPr>
            <a:spLocks noGrp="1"/>
          </p:cNvSpPr>
          <p:nvPr>
            <p:ph type="dt" sz="half" idx="10"/>
          </p:nvPr>
        </p:nvSpPr>
        <p:spPr/>
        <p:txBody>
          <a:bodyPr/>
          <a:lstStyle/>
          <a:p>
            <a:fld id="{98917783-6DFA-4DE3-A7A5-F03B7DDDC1C9}" type="datetime1">
              <a:rPr lang="en-GB" smtClean="0"/>
              <a:t>09/12/2021</a:t>
            </a:fld>
            <a:endParaRPr lang="en-GB"/>
          </a:p>
        </p:txBody>
      </p:sp>
      <p:sp>
        <p:nvSpPr>
          <p:cNvPr id="5" name="Footer Placeholder 4">
            <a:extLst>
              <a:ext uri="{FF2B5EF4-FFF2-40B4-BE49-F238E27FC236}">
                <a16:creationId xmlns:a16="http://schemas.microsoft.com/office/drawing/2014/main" id="{345D99D9-78BF-45C8-9CED-DE81B8788D2F}"/>
              </a:ext>
            </a:extLst>
          </p:cNvPr>
          <p:cNvSpPr>
            <a:spLocks noGrp="1"/>
          </p:cNvSpPr>
          <p:nvPr>
            <p:ph type="ftr" sz="quarter" idx="11"/>
          </p:nvPr>
        </p:nvSpPr>
        <p:spPr/>
        <p:txBody>
          <a:bodyPr/>
          <a:lstStyle/>
          <a:p>
            <a:r>
              <a:rPr lang="en-GB"/>
              <a:t>PhD Presentation - Autonomous Operations</a:t>
            </a:r>
          </a:p>
        </p:txBody>
      </p:sp>
      <p:sp>
        <p:nvSpPr>
          <p:cNvPr id="6" name="Slide Number Placeholder 5">
            <a:extLst>
              <a:ext uri="{FF2B5EF4-FFF2-40B4-BE49-F238E27FC236}">
                <a16:creationId xmlns:a16="http://schemas.microsoft.com/office/drawing/2014/main" id="{3DCDB9F2-A51B-4EF2-A039-61B76EB32A96}"/>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306484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60B5-030C-42C5-9C3D-75EFF14841CC}"/>
              </a:ext>
            </a:extLst>
          </p:cNvPr>
          <p:cNvSpPr>
            <a:spLocks noGrp="1"/>
          </p:cNvSpPr>
          <p:nvPr>
            <p:ph type="title"/>
          </p:nvPr>
        </p:nvSpPr>
        <p:spPr>
          <a:xfrm>
            <a:off x="831852" y="1709739"/>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B436E1-054D-4465-ADEA-E5E477C68E17}"/>
              </a:ext>
            </a:extLst>
          </p:cNvPr>
          <p:cNvSpPr>
            <a:spLocks noGrp="1"/>
          </p:cNvSpPr>
          <p:nvPr>
            <p:ph type="body" idx="1"/>
          </p:nvPr>
        </p:nvSpPr>
        <p:spPr>
          <a:xfrm>
            <a:off x="831852" y="4589465"/>
            <a:ext cx="10515600" cy="1500187"/>
          </a:xfrm>
        </p:spPr>
        <p:txBody>
          <a:bodyPr/>
          <a:lstStyle>
            <a:lvl1pPr marL="0" indent="0">
              <a:buNone/>
              <a:defRPr sz="2400">
                <a:solidFill>
                  <a:schemeClr val="tx1">
                    <a:tint val="75000"/>
                  </a:schemeClr>
                </a:solidFill>
              </a:defRPr>
            </a:lvl1pPr>
            <a:lvl2pPr marL="457215" indent="0">
              <a:buNone/>
              <a:defRPr sz="2000">
                <a:solidFill>
                  <a:schemeClr val="tx1">
                    <a:tint val="75000"/>
                  </a:schemeClr>
                </a:solidFill>
              </a:defRPr>
            </a:lvl2pPr>
            <a:lvl3pPr marL="914429" indent="0">
              <a:buNone/>
              <a:defRPr sz="1801">
                <a:solidFill>
                  <a:schemeClr val="tx1">
                    <a:tint val="75000"/>
                  </a:schemeClr>
                </a:solidFill>
              </a:defRPr>
            </a:lvl3pPr>
            <a:lvl4pPr marL="1371644" indent="0">
              <a:buNone/>
              <a:defRPr sz="1600">
                <a:solidFill>
                  <a:schemeClr val="tx1">
                    <a:tint val="75000"/>
                  </a:schemeClr>
                </a:solidFill>
              </a:defRPr>
            </a:lvl4pPr>
            <a:lvl5pPr marL="1828860" indent="0">
              <a:buNone/>
              <a:defRPr sz="1600">
                <a:solidFill>
                  <a:schemeClr val="tx1">
                    <a:tint val="75000"/>
                  </a:schemeClr>
                </a:solidFill>
              </a:defRPr>
            </a:lvl5pPr>
            <a:lvl6pPr marL="2286075" indent="0">
              <a:buNone/>
              <a:defRPr sz="1600">
                <a:solidFill>
                  <a:schemeClr val="tx1">
                    <a:tint val="75000"/>
                  </a:schemeClr>
                </a:solidFill>
              </a:defRPr>
            </a:lvl6pPr>
            <a:lvl7pPr marL="2743289" indent="0">
              <a:buNone/>
              <a:defRPr sz="1600">
                <a:solidFill>
                  <a:schemeClr val="tx1">
                    <a:tint val="75000"/>
                  </a:schemeClr>
                </a:solidFill>
              </a:defRPr>
            </a:lvl7pPr>
            <a:lvl8pPr marL="3200504" indent="0">
              <a:buNone/>
              <a:defRPr sz="1600">
                <a:solidFill>
                  <a:schemeClr val="tx1">
                    <a:tint val="75000"/>
                  </a:schemeClr>
                </a:solidFill>
              </a:defRPr>
            </a:lvl8pPr>
            <a:lvl9pPr marL="365771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CDE1F-A1B8-4C0D-A91A-A7441A9EE601}"/>
              </a:ext>
            </a:extLst>
          </p:cNvPr>
          <p:cNvSpPr>
            <a:spLocks noGrp="1"/>
          </p:cNvSpPr>
          <p:nvPr>
            <p:ph type="dt" sz="half" idx="10"/>
          </p:nvPr>
        </p:nvSpPr>
        <p:spPr/>
        <p:txBody>
          <a:bodyPr/>
          <a:lstStyle/>
          <a:p>
            <a:fld id="{A76E788A-A07A-4381-8073-2B9609A49266}" type="datetime1">
              <a:rPr lang="en-GB" smtClean="0"/>
              <a:t>09/12/2021</a:t>
            </a:fld>
            <a:endParaRPr lang="en-GB"/>
          </a:p>
        </p:txBody>
      </p:sp>
      <p:sp>
        <p:nvSpPr>
          <p:cNvPr id="5" name="Footer Placeholder 4">
            <a:extLst>
              <a:ext uri="{FF2B5EF4-FFF2-40B4-BE49-F238E27FC236}">
                <a16:creationId xmlns:a16="http://schemas.microsoft.com/office/drawing/2014/main" id="{5EDD0CF5-7DD6-41D7-8299-75DC22FB0E85}"/>
              </a:ext>
            </a:extLst>
          </p:cNvPr>
          <p:cNvSpPr>
            <a:spLocks noGrp="1"/>
          </p:cNvSpPr>
          <p:nvPr>
            <p:ph type="ftr" sz="quarter" idx="11"/>
          </p:nvPr>
        </p:nvSpPr>
        <p:spPr/>
        <p:txBody>
          <a:bodyPr/>
          <a:lstStyle/>
          <a:p>
            <a:r>
              <a:rPr lang="en-GB"/>
              <a:t>PhD Presentation - Autonomous Operations</a:t>
            </a:r>
          </a:p>
        </p:txBody>
      </p:sp>
      <p:sp>
        <p:nvSpPr>
          <p:cNvPr id="6" name="Slide Number Placeholder 5">
            <a:extLst>
              <a:ext uri="{FF2B5EF4-FFF2-40B4-BE49-F238E27FC236}">
                <a16:creationId xmlns:a16="http://schemas.microsoft.com/office/drawing/2014/main" id="{2AEF82A2-E0CF-49AA-A827-A859906C1152}"/>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31121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5BA9-CB27-4ECD-82CC-4E121FF243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A9A415-6AC0-45F4-ABFD-512FF4439AD2}"/>
              </a:ext>
            </a:extLst>
          </p:cNvPr>
          <p:cNvSpPr>
            <a:spLocks noGrp="1"/>
          </p:cNvSpPr>
          <p:nvPr>
            <p:ph sz="half" idx="1"/>
          </p:nvPr>
        </p:nvSpPr>
        <p:spPr>
          <a:xfrm>
            <a:off x="110231" y="1051618"/>
            <a:ext cx="5802297" cy="525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FFDB9BD-DBFC-4DA9-AD42-78E201D52ADC}"/>
              </a:ext>
            </a:extLst>
          </p:cNvPr>
          <p:cNvSpPr>
            <a:spLocks noGrp="1"/>
          </p:cNvSpPr>
          <p:nvPr>
            <p:ph sz="half" idx="2"/>
          </p:nvPr>
        </p:nvSpPr>
        <p:spPr>
          <a:xfrm>
            <a:off x="6012405" y="1051616"/>
            <a:ext cx="6061228" cy="525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559E007-9F8A-43C7-A400-7894D54590D4}"/>
              </a:ext>
            </a:extLst>
          </p:cNvPr>
          <p:cNvSpPr>
            <a:spLocks noGrp="1"/>
          </p:cNvSpPr>
          <p:nvPr>
            <p:ph type="dt" sz="half" idx="10"/>
          </p:nvPr>
        </p:nvSpPr>
        <p:spPr/>
        <p:txBody>
          <a:bodyPr/>
          <a:lstStyle/>
          <a:p>
            <a:fld id="{5504AAEA-EA39-43E3-96BA-7CABDD94ABC5}" type="datetime1">
              <a:rPr lang="en-GB" smtClean="0"/>
              <a:t>09/12/2021</a:t>
            </a:fld>
            <a:endParaRPr lang="en-GB"/>
          </a:p>
        </p:txBody>
      </p:sp>
      <p:sp>
        <p:nvSpPr>
          <p:cNvPr id="6" name="Footer Placeholder 5">
            <a:extLst>
              <a:ext uri="{FF2B5EF4-FFF2-40B4-BE49-F238E27FC236}">
                <a16:creationId xmlns:a16="http://schemas.microsoft.com/office/drawing/2014/main" id="{172FDC0B-E90B-4D45-A16D-1D10521BCA5F}"/>
              </a:ext>
            </a:extLst>
          </p:cNvPr>
          <p:cNvSpPr>
            <a:spLocks noGrp="1"/>
          </p:cNvSpPr>
          <p:nvPr>
            <p:ph type="ftr" sz="quarter" idx="11"/>
          </p:nvPr>
        </p:nvSpPr>
        <p:spPr/>
        <p:txBody>
          <a:bodyPr/>
          <a:lstStyle/>
          <a:p>
            <a:r>
              <a:rPr lang="en-GB"/>
              <a:t>PhD Presentation - Autonomous Operations</a:t>
            </a:r>
          </a:p>
        </p:txBody>
      </p:sp>
      <p:sp>
        <p:nvSpPr>
          <p:cNvPr id="7" name="Slide Number Placeholder 6">
            <a:extLst>
              <a:ext uri="{FF2B5EF4-FFF2-40B4-BE49-F238E27FC236}">
                <a16:creationId xmlns:a16="http://schemas.microsoft.com/office/drawing/2014/main" id="{CEAFC9F2-F859-423B-A00B-B8DB2308DDE4}"/>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155469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F719-8C08-4BDE-BD57-304EF6188B77}"/>
              </a:ext>
            </a:extLst>
          </p:cNvPr>
          <p:cNvSpPr>
            <a:spLocks noGrp="1"/>
          </p:cNvSpPr>
          <p:nvPr>
            <p:ph type="title"/>
          </p:nvPr>
        </p:nvSpPr>
        <p:spPr>
          <a:xfrm>
            <a:off x="839789"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F1D57D-B176-4736-88FA-85CD60B3C80D}"/>
              </a:ext>
            </a:extLst>
          </p:cNvPr>
          <p:cNvSpPr>
            <a:spLocks noGrp="1"/>
          </p:cNvSpPr>
          <p:nvPr>
            <p:ph type="body" idx="1"/>
          </p:nvPr>
        </p:nvSpPr>
        <p:spPr>
          <a:xfrm>
            <a:off x="839789" y="1681163"/>
            <a:ext cx="5157787" cy="823912"/>
          </a:xfrm>
        </p:spPr>
        <p:txBody>
          <a:bodyPr anchor="b"/>
          <a:lstStyle>
            <a:lvl1pPr marL="0" indent="0">
              <a:buNone/>
              <a:defRPr sz="2400" b="1"/>
            </a:lvl1pPr>
            <a:lvl2pPr marL="457215" indent="0">
              <a:buNone/>
              <a:defRPr sz="2000" b="1"/>
            </a:lvl2pPr>
            <a:lvl3pPr marL="914429" indent="0">
              <a:buNone/>
              <a:defRPr sz="1801" b="1"/>
            </a:lvl3pPr>
            <a:lvl4pPr marL="1371644" indent="0">
              <a:buNone/>
              <a:defRPr sz="1600" b="1"/>
            </a:lvl4pPr>
            <a:lvl5pPr marL="1828860" indent="0">
              <a:buNone/>
              <a:defRPr sz="1600" b="1"/>
            </a:lvl5pPr>
            <a:lvl6pPr marL="2286075" indent="0">
              <a:buNone/>
              <a:defRPr sz="1600" b="1"/>
            </a:lvl6pPr>
            <a:lvl7pPr marL="2743289" indent="0">
              <a:buNone/>
              <a:defRPr sz="1600" b="1"/>
            </a:lvl7pPr>
            <a:lvl8pPr marL="3200504" indent="0">
              <a:buNone/>
              <a:defRPr sz="1600" b="1"/>
            </a:lvl8pPr>
            <a:lvl9pPr marL="365771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24A49C-C5D5-41A4-B1D4-9509598EE48F}"/>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7BB61D6-2788-4514-884C-9318A62283CC}"/>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15" indent="0">
              <a:buNone/>
              <a:defRPr sz="2000" b="1"/>
            </a:lvl2pPr>
            <a:lvl3pPr marL="914429" indent="0">
              <a:buNone/>
              <a:defRPr sz="1801" b="1"/>
            </a:lvl3pPr>
            <a:lvl4pPr marL="1371644" indent="0">
              <a:buNone/>
              <a:defRPr sz="1600" b="1"/>
            </a:lvl4pPr>
            <a:lvl5pPr marL="1828860" indent="0">
              <a:buNone/>
              <a:defRPr sz="1600" b="1"/>
            </a:lvl5pPr>
            <a:lvl6pPr marL="2286075" indent="0">
              <a:buNone/>
              <a:defRPr sz="1600" b="1"/>
            </a:lvl6pPr>
            <a:lvl7pPr marL="2743289" indent="0">
              <a:buNone/>
              <a:defRPr sz="1600" b="1"/>
            </a:lvl7pPr>
            <a:lvl8pPr marL="3200504" indent="0">
              <a:buNone/>
              <a:defRPr sz="1600" b="1"/>
            </a:lvl8pPr>
            <a:lvl9pPr marL="365771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696EA-EC4E-4937-B29A-1056E212C75B}"/>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1602C26-D8D9-4157-9BF7-48EBAD6DC1A2}"/>
              </a:ext>
            </a:extLst>
          </p:cNvPr>
          <p:cNvSpPr>
            <a:spLocks noGrp="1"/>
          </p:cNvSpPr>
          <p:nvPr>
            <p:ph type="dt" sz="half" idx="10"/>
          </p:nvPr>
        </p:nvSpPr>
        <p:spPr/>
        <p:txBody>
          <a:bodyPr/>
          <a:lstStyle/>
          <a:p>
            <a:fld id="{3D3476B5-04E1-4136-BC54-B734317D57B9}" type="datetime1">
              <a:rPr lang="en-GB" smtClean="0"/>
              <a:t>09/12/2021</a:t>
            </a:fld>
            <a:endParaRPr lang="en-GB"/>
          </a:p>
        </p:txBody>
      </p:sp>
      <p:sp>
        <p:nvSpPr>
          <p:cNvPr id="8" name="Footer Placeholder 7">
            <a:extLst>
              <a:ext uri="{FF2B5EF4-FFF2-40B4-BE49-F238E27FC236}">
                <a16:creationId xmlns:a16="http://schemas.microsoft.com/office/drawing/2014/main" id="{D6640B5D-9636-4A89-8625-09886A096E5D}"/>
              </a:ext>
            </a:extLst>
          </p:cNvPr>
          <p:cNvSpPr>
            <a:spLocks noGrp="1"/>
          </p:cNvSpPr>
          <p:nvPr>
            <p:ph type="ftr" sz="quarter" idx="11"/>
          </p:nvPr>
        </p:nvSpPr>
        <p:spPr/>
        <p:txBody>
          <a:bodyPr/>
          <a:lstStyle/>
          <a:p>
            <a:r>
              <a:rPr lang="en-GB"/>
              <a:t>PhD Presentation - Autonomous Operations</a:t>
            </a:r>
          </a:p>
        </p:txBody>
      </p:sp>
      <p:sp>
        <p:nvSpPr>
          <p:cNvPr id="9" name="Slide Number Placeholder 8">
            <a:extLst>
              <a:ext uri="{FF2B5EF4-FFF2-40B4-BE49-F238E27FC236}">
                <a16:creationId xmlns:a16="http://schemas.microsoft.com/office/drawing/2014/main" id="{0F72B3B9-D424-4CBD-AA75-C7F0F23E1EE7}"/>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34200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1CC6-5244-493B-B7CF-EC169460AA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49342FE-8397-4479-BB3E-55FFC16DCE71}"/>
              </a:ext>
            </a:extLst>
          </p:cNvPr>
          <p:cNvSpPr>
            <a:spLocks noGrp="1"/>
          </p:cNvSpPr>
          <p:nvPr>
            <p:ph type="dt" sz="half" idx="10"/>
          </p:nvPr>
        </p:nvSpPr>
        <p:spPr/>
        <p:txBody>
          <a:bodyPr/>
          <a:lstStyle/>
          <a:p>
            <a:fld id="{63DD62D1-78D6-4720-B67F-307C03CE302B}" type="datetime1">
              <a:rPr lang="en-GB" smtClean="0"/>
              <a:t>09/12/2021</a:t>
            </a:fld>
            <a:endParaRPr lang="en-GB"/>
          </a:p>
        </p:txBody>
      </p:sp>
      <p:sp>
        <p:nvSpPr>
          <p:cNvPr id="4" name="Footer Placeholder 3">
            <a:extLst>
              <a:ext uri="{FF2B5EF4-FFF2-40B4-BE49-F238E27FC236}">
                <a16:creationId xmlns:a16="http://schemas.microsoft.com/office/drawing/2014/main" id="{33533D21-66E2-4273-BE5E-94DA5E5D5EF1}"/>
              </a:ext>
            </a:extLst>
          </p:cNvPr>
          <p:cNvSpPr>
            <a:spLocks noGrp="1"/>
          </p:cNvSpPr>
          <p:nvPr>
            <p:ph type="ftr" sz="quarter" idx="11"/>
          </p:nvPr>
        </p:nvSpPr>
        <p:spPr/>
        <p:txBody>
          <a:bodyPr/>
          <a:lstStyle/>
          <a:p>
            <a:r>
              <a:rPr lang="en-GB"/>
              <a:t>PhD Presentation - Autonomous Operations</a:t>
            </a:r>
          </a:p>
        </p:txBody>
      </p:sp>
      <p:sp>
        <p:nvSpPr>
          <p:cNvPr id="5" name="Slide Number Placeholder 4">
            <a:extLst>
              <a:ext uri="{FF2B5EF4-FFF2-40B4-BE49-F238E27FC236}">
                <a16:creationId xmlns:a16="http://schemas.microsoft.com/office/drawing/2014/main" id="{7A87EB15-FA82-4861-A77C-E6E6B1521F8F}"/>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77327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7CFCE-9609-4FF9-9C86-09D816B87BDB}"/>
              </a:ext>
            </a:extLst>
          </p:cNvPr>
          <p:cNvSpPr>
            <a:spLocks noGrp="1"/>
          </p:cNvSpPr>
          <p:nvPr>
            <p:ph type="dt" sz="half" idx="10"/>
          </p:nvPr>
        </p:nvSpPr>
        <p:spPr/>
        <p:txBody>
          <a:bodyPr/>
          <a:lstStyle/>
          <a:p>
            <a:fld id="{5A50BA0A-31F8-4A97-BD56-DC08A3DCBD06}" type="datetime1">
              <a:rPr lang="en-GB" smtClean="0"/>
              <a:t>09/12/2021</a:t>
            </a:fld>
            <a:endParaRPr lang="en-GB"/>
          </a:p>
        </p:txBody>
      </p:sp>
      <p:sp>
        <p:nvSpPr>
          <p:cNvPr id="3" name="Footer Placeholder 2">
            <a:extLst>
              <a:ext uri="{FF2B5EF4-FFF2-40B4-BE49-F238E27FC236}">
                <a16:creationId xmlns:a16="http://schemas.microsoft.com/office/drawing/2014/main" id="{47EFF90B-D08A-4936-81AB-1D2F0EA2A0AC}"/>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8B109BC7-0F8F-49D7-99DA-8CA514196271}"/>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364051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71F7-8EC6-4D57-85A4-55AE935303BC}"/>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2801FBA-2F3A-4DF8-B559-858812A339F1}"/>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F755B4C-ED55-4800-B63A-74314AF3B8FB}"/>
              </a:ext>
            </a:extLst>
          </p:cNvPr>
          <p:cNvSpPr>
            <a:spLocks noGrp="1"/>
          </p:cNvSpPr>
          <p:nvPr>
            <p:ph type="body" sz="half" idx="2"/>
          </p:nvPr>
        </p:nvSpPr>
        <p:spPr>
          <a:xfrm>
            <a:off x="839791" y="2057400"/>
            <a:ext cx="3932236" cy="3811588"/>
          </a:xfrm>
        </p:spPr>
        <p:txBody>
          <a:bodyPr/>
          <a:lstStyle>
            <a:lvl1pPr marL="0" indent="0">
              <a:buNone/>
              <a:defRPr sz="1600"/>
            </a:lvl1pPr>
            <a:lvl2pPr marL="457215" indent="0">
              <a:buNone/>
              <a:defRPr sz="1401"/>
            </a:lvl2pPr>
            <a:lvl3pPr marL="914429" indent="0">
              <a:buNone/>
              <a:defRPr sz="1200"/>
            </a:lvl3pPr>
            <a:lvl4pPr marL="1371644" indent="0">
              <a:buNone/>
              <a:defRPr sz="1001"/>
            </a:lvl4pPr>
            <a:lvl5pPr marL="1828860" indent="0">
              <a:buNone/>
              <a:defRPr sz="1001"/>
            </a:lvl5pPr>
            <a:lvl6pPr marL="2286075" indent="0">
              <a:buNone/>
              <a:defRPr sz="1001"/>
            </a:lvl6pPr>
            <a:lvl7pPr marL="2743289" indent="0">
              <a:buNone/>
              <a:defRPr sz="1001"/>
            </a:lvl7pPr>
            <a:lvl8pPr marL="3200504" indent="0">
              <a:buNone/>
              <a:defRPr sz="1001"/>
            </a:lvl8pPr>
            <a:lvl9pPr marL="3657719"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32EAB2B5-FFC1-4F54-87DB-B87565C22261}"/>
              </a:ext>
            </a:extLst>
          </p:cNvPr>
          <p:cNvSpPr>
            <a:spLocks noGrp="1"/>
          </p:cNvSpPr>
          <p:nvPr>
            <p:ph type="dt" sz="half" idx="10"/>
          </p:nvPr>
        </p:nvSpPr>
        <p:spPr/>
        <p:txBody>
          <a:bodyPr/>
          <a:lstStyle/>
          <a:p>
            <a:fld id="{9C795375-369D-46B2-ACAB-B8A594E03030}" type="datetime1">
              <a:rPr lang="en-GB" smtClean="0"/>
              <a:t>09/12/2021</a:t>
            </a:fld>
            <a:endParaRPr lang="en-GB"/>
          </a:p>
        </p:txBody>
      </p:sp>
      <p:sp>
        <p:nvSpPr>
          <p:cNvPr id="6" name="Footer Placeholder 5">
            <a:extLst>
              <a:ext uri="{FF2B5EF4-FFF2-40B4-BE49-F238E27FC236}">
                <a16:creationId xmlns:a16="http://schemas.microsoft.com/office/drawing/2014/main" id="{A1F42A35-4FBC-4CC8-BC42-416C4CDABCE9}"/>
              </a:ext>
            </a:extLst>
          </p:cNvPr>
          <p:cNvSpPr>
            <a:spLocks noGrp="1"/>
          </p:cNvSpPr>
          <p:nvPr>
            <p:ph type="ftr" sz="quarter" idx="11"/>
          </p:nvPr>
        </p:nvSpPr>
        <p:spPr/>
        <p:txBody>
          <a:bodyPr/>
          <a:lstStyle/>
          <a:p>
            <a:r>
              <a:rPr lang="en-GB"/>
              <a:t>PhD Presentation - Autonomous Operations</a:t>
            </a:r>
          </a:p>
        </p:txBody>
      </p:sp>
      <p:sp>
        <p:nvSpPr>
          <p:cNvPr id="7" name="Slide Number Placeholder 6">
            <a:extLst>
              <a:ext uri="{FF2B5EF4-FFF2-40B4-BE49-F238E27FC236}">
                <a16:creationId xmlns:a16="http://schemas.microsoft.com/office/drawing/2014/main" id="{07B6592C-447F-4CD3-8DC2-D6D441E6528E}"/>
              </a:ext>
            </a:extLst>
          </p:cNvPr>
          <p:cNvSpPr>
            <a:spLocks noGrp="1"/>
          </p:cNvSpPr>
          <p:nvPr>
            <p:ph type="sldNum" sz="quarter" idx="12"/>
          </p:nvPr>
        </p:nvSpPr>
        <p:spPr/>
        <p:txBody>
          <a:bodyPr/>
          <a:lstStyle/>
          <a:p>
            <a:fld id="{91E12F96-0D5A-47AC-A4EE-1BE4C158164E}" type="slidenum">
              <a:rPr lang="en-GB" smtClean="0"/>
              <a:t>‹#›</a:t>
            </a:fld>
            <a:endParaRPr lang="en-GB"/>
          </a:p>
        </p:txBody>
      </p:sp>
    </p:spTree>
    <p:extLst>
      <p:ext uri="{BB962C8B-B14F-4D97-AF65-F5344CB8AC3E}">
        <p14:creationId xmlns:p14="http://schemas.microsoft.com/office/powerpoint/2010/main" val="281167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CC66AD-2F9F-4101-B35E-78E49C5E9505}"/>
              </a:ext>
            </a:extLst>
          </p:cNvPr>
          <p:cNvSpPr/>
          <p:nvPr userDrawn="1"/>
        </p:nvSpPr>
        <p:spPr>
          <a:xfrm>
            <a:off x="0" y="6285390"/>
            <a:ext cx="12192000" cy="572611"/>
          </a:xfrm>
          <a:prstGeom prst="rect">
            <a:avLst/>
          </a:prstGeom>
          <a:solidFill>
            <a:schemeClr val="accent1">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1"/>
          </a:p>
        </p:txBody>
      </p:sp>
      <p:sp>
        <p:nvSpPr>
          <p:cNvPr id="2" name="Title Placeholder 1">
            <a:extLst>
              <a:ext uri="{FF2B5EF4-FFF2-40B4-BE49-F238E27FC236}">
                <a16:creationId xmlns:a16="http://schemas.microsoft.com/office/drawing/2014/main" id="{7881784A-864C-43F4-9766-8F2DCE525843}"/>
              </a:ext>
            </a:extLst>
          </p:cNvPr>
          <p:cNvSpPr>
            <a:spLocks noGrp="1"/>
          </p:cNvSpPr>
          <p:nvPr>
            <p:ph type="title"/>
          </p:nvPr>
        </p:nvSpPr>
        <p:spPr>
          <a:xfrm>
            <a:off x="110231" y="136527"/>
            <a:ext cx="9300100" cy="664685"/>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E75B2817-1C2D-44ED-877C-27281893F1B0}"/>
              </a:ext>
            </a:extLst>
          </p:cNvPr>
          <p:cNvSpPr>
            <a:spLocks noGrp="1"/>
          </p:cNvSpPr>
          <p:nvPr>
            <p:ph type="body" idx="1"/>
          </p:nvPr>
        </p:nvSpPr>
        <p:spPr>
          <a:xfrm>
            <a:off x="110232" y="1053267"/>
            <a:ext cx="11963401" cy="5232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83A92BA2-20E6-4BAC-880B-E42D7F6E1788}"/>
              </a:ext>
            </a:extLst>
          </p:cNvPr>
          <p:cNvSpPr>
            <a:spLocks noGrp="1"/>
          </p:cNvSpPr>
          <p:nvPr>
            <p:ph type="dt" sz="half" idx="2"/>
          </p:nvPr>
        </p:nvSpPr>
        <p:spPr>
          <a:xfrm>
            <a:off x="110231" y="6427371"/>
            <a:ext cx="2743200" cy="365125"/>
          </a:xfrm>
          <a:prstGeom prst="rect">
            <a:avLst/>
          </a:prstGeom>
        </p:spPr>
        <p:txBody>
          <a:bodyPr vert="horz" lIns="91440" tIns="45720" rIns="91440" bIns="45720" rtlCol="0" anchor="ctr"/>
          <a:lstStyle>
            <a:lvl1pPr algn="l">
              <a:defRPr sz="1200">
                <a:solidFill>
                  <a:schemeClr val="bg1"/>
                </a:solidFill>
              </a:defRPr>
            </a:lvl1pPr>
          </a:lstStyle>
          <a:p>
            <a:fld id="{20A2649C-F616-4806-AE3C-A6D69DFCD2B2}" type="datetime1">
              <a:rPr lang="en-GB" smtClean="0"/>
              <a:t>09/12/2021</a:t>
            </a:fld>
            <a:endParaRPr lang="en-GB" dirty="0"/>
          </a:p>
        </p:txBody>
      </p:sp>
      <p:sp>
        <p:nvSpPr>
          <p:cNvPr id="5" name="Footer Placeholder 4">
            <a:extLst>
              <a:ext uri="{FF2B5EF4-FFF2-40B4-BE49-F238E27FC236}">
                <a16:creationId xmlns:a16="http://schemas.microsoft.com/office/drawing/2014/main" id="{A6C7C2B3-5522-4B8C-BB45-E329CB40A493}"/>
              </a:ext>
            </a:extLst>
          </p:cNvPr>
          <p:cNvSpPr>
            <a:spLocks noGrp="1"/>
          </p:cNvSpPr>
          <p:nvPr>
            <p:ph type="ftr" sz="quarter" idx="3"/>
          </p:nvPr>
        </p:nvSpPr>
        <p:spPr>
          <a:xfrm>
            <a:off x="4331564" y="642737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PhD Presentation - Autonomous Operations</a:t>
            </a:r>
            <a:endParaRPr lang="en-GB" dirty="0"/>
          </a:p>
        </p:txBody>
      </p:sp>
      <p:sp>
        <p:nvSpPr>
          <p:cNvPr id="6" name="Slide Number Placeholder 5">
            <a:extLst>
              <a:ext uri="{FF2B5EF4-FFF2-40B4-BE49-F238E27FC236}">
                <a16:creationId xmlns:a16="http://schemas.microsoft.com/office/drawing/2014/main" id="{95BBDE09-4E59-4DBF-8BDC-26C0C62B3F43}"/>
              </a:ext>
            </a:extLst>
          </p:cNvPr>
          <p:cNvSpPr>
            <a:spLocks noGrp="1"/>
          </p:cNvSpPr>
          <p:nvPr>
            <p:ph type="sldNum" sz="quarter" idx="4"/>
          </p:nvPr>
        </p:nvSpPr>
        <p:spPr>
          <a:xfrm>
            <a:off x="11630488" y="6427373"/>
            <a:ext cx="443145" cy="365125"/>
          </a:xfrm>
          <a:prstGeom prst="rect">
            <a:avLst/>
          </a:prstGeom>
        </p:spPr>
        <p:txBody>
          <a:bodyPr vert="horz" lIns="91440" tIns="45720" rIns="91440" bIns="45720" rtlCol="0" anchor="ctr"/>
          <a:lstStyle>
            <a:lvl1pPr algn="r">
              <a:defRPr sz="1200">
                <a:solidFill>
                  <a:schemeClr val="bg1"/>
                </a:solidFill>
              </a:defRPr>
            </a:lvl1pPr>
          </a:lstStyle>
          <a:p>
            <a:fld id="{91E12F96-0D5A-47AC-A4EE-1BE4C158164E}" type="slidenum">
              <a:rPr lang="en-GB" smtClean="0"/>
              <a:pPr/>
              <a:t>‹#›</a:t>
            </a:fld>
            <a:endParaRPr lang="en-GB" dirty="0"/>
          </a:p>
        </p:txBody>
      </p:sp>
      <p:pic>
        <p:nvPicPr>
          <p:cNvPr id="1028" name="Picture 4" descr="Image result for poliTO logo no sfondo">
            <a:extLst>
              <a:ext uri="{FF2B5EF4-FFF2-40B4-BE49-F238E27FC236}">
                <a16:creationId xmlns:a16="http://schemas.microsoft.com/office/drawing/2014/main" id="{29EA1F1B-AC64-4C17-AD6E-1B16167DB24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115952" y="136525"/>
            <a:ext cx="736107" cy="736107"/>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10">
            <a:extLst>
              <a:ext uri="{FF2B5EF4-FFF2-40B4-BE49-F238E27FC236}">
                <a16:creationId xmlns:a16="http://schemas.microsoft.com/office/drawing/2014/main" id="{658B3E97-80C4-4C47-943A-677B354BA8A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04749" y="136525"/>
            <a:ext cx="1091483" cy="664685"/>
          </a:xfrm>
          <a:prstGeom prst="rect">
            <a:avLst/>
          </a:prstGeom>
        </p:spPr>
      </p:pic>
    </p:spTree>
    <p:extLst>
      <p:ext uri="{BB962C8B-B14F-4D97-AF65-F5344CB8AC3E}">
        <p14:creationId xmlns:p14="http://schemas.microsoft.com/office/powerpoint/2010/main" val="9773601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914429"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mj-cs"/>
        </a:defRPr>
      </a:lvl1pPr>
    </p:titleStyle>
    <p:bodyStyle>
      <a:lvl1pPr marL="228607" indent="-228607" algn="l" defTabSz="914429" rtl="0" eaLnBrk="1" latinLnBrk="0" hangingPunct="1">
        <a:lnSpc>
          <a:spcPct val="90000"/>
        </a:lnSpc>
        <a:spcBef>
          <a:spcPts val="1001"/>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22" indent="-228607" algn="l" defTabSz="914429"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37" indent="-228607" algn="l" defTabSz="914429"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53" indent="-228607" algn="l" defTabSz="914429" rtl="0" eaLnBrk="1" latinLnBrk="0" hangingPunct="1">
        <a:lnSpc>
          <a:spcPct val="90000"/>
        </a:lnSpc>
        <a:spcBef>
          <a:spcPts val="500"/>
        </a:spcBef>
        <a:buFont typeface="Arial" panose="020B0604020202020204" pitchFamily="34" charset="0"/>
        <a:buChar char="•"/>
        <a:defRPr sz="1801" kern="1200">
          <a:solidFill>
            <a:schemeClr val="tx1"/>
          </a:solidFill>
          <a:latin typeface="Cambria" panose="02040503050406030204" pitchFamily="18" charset="0"/>
          <a:ea typeface="Cambria" panose="02040503050406030204" pitchFamily="18" charset="0"/>
          <a:cs typeface="+mn-cs"/>
        </a:defRPr>
      </a:lvl4pPr>
      <a:lvl5pPr marL="2057467" indent="-228607" algn="l" defTabSz="914429" rtl="0" eaLnBrk="1" latinLnBrk="0" hangingPunct="1">
        <a:lnSpc>
          <a:spcPct val="90000"/>
        </a:lnSpc>
        <a:spcBef>
          <a:spcPts val="500"/>
        </a:spcBef>
        <a:buFont typeface="Arial" panose="020B0604020202020204" pitchFamily="34" charset="0"/>
        <a:buChar char="•"/>
        <a:defRPr sz="1801" kern="1200">
          <a:solidFill>
            <a:schemeClr val="tx1"/>
          </a:solidFill>
          <a:latin typeface="Cambria" panose="02040503050406030204" pitchFamily="18" charset="0"/>
          <a:ea typeface="Cambria" panose="02040503050406030204" pitchFamily="18" charset="0"/>
          <a:cs typeface="+mn-cs"/>
        </a:defRPr>
      </a:lvl5pPr>
      <a:lvl6pPr marL="2514682" indent="-228607" algn="l" defTabSz="91442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97" indent="-228607" algn="l" defTabSz="91442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111" indent="-228607" algn="l" defTabSz="91442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326" indent="-228607" algn="l" defTabSz="91442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29" rtl="0" eaLnBrk="1" latinLnBrk="0" hangingPunct="1">
        <a:defRPr sz="1801" kern="1200">
          <a:solidFill>
            <a:schemeClr val="tx1"/>
          </a:solidFill>
          <a:latin typeface="+mn-lt"/>
          <a:ea typeface="+mn-ea"/>
          <a:cs typeface="+mn-cs"/>
        </a:defRPr>
      </a:lvl1pPr>
      <a:lvl2pPr marL="457215" algn="l" defTabSz="914429" rtl="0" eaLnBrk="1" latinLnBrk="0" hangingPunct="1">
        <a:defRPr sz="1801" kern="1200">
          <a:solidFill>
            <a:schemeClr val="tx1"/>
          </a:solidFill>
          <a:latin typeface="+mn-lt"/>
          <a:ea typeface="+mn-ea"/>
          <a:cs typeface="+mn-cs"/>
        </a:defRPr>
      </a:lvl2pPr>
      <a:lvl3pPr marL="914429" algn="l" defTabSz="914429" rtl="0" eaLnBrk="1" latinLnBrk="0" hangingPunct="1">
        <a:defRPr sz="1801" kern="1200">
          <a:solidFill>
            <a:schemeClr val="tx1"/>
          </a:solidFill>
          <a:latin typeface="+mn-lt"/>
          <a:ea typeface="+mn-ea"/>
          <a:cs typeface="+mn-cs"/>
        </a:defRPr>
      </a:lvl3pPr>
      <a:lvl4pPr marL="1371644" algn="l" defTabSz="914429" rtl="0" eaLnBrk="1" latinLnBrk="0" hangingPunct="1">
        <a:defRPr sz="1801" kern="1200">
          <a:solidFill>
            <a:schemeClr val="tx1"/>
          </a:solidFill>
          <a:latin typeface="+mn-lt"/>
          <a:ea typeface="+mn-ea"/>
          <a:cs typeface="+mn-cs"/>
        </a:defRPr>
      </a:lvl4pPr>
      <a:lvl5pPr marL="1828860" algn="l" defTabSz="914429" rtl="0" eaLnBrk="1" latinLnBrk="0" hangingPunct="1">
        <a:defRPr sz="1801" kern="1200">
          <a:solidFill>
            <a:schemeClr val="tx1"/>
          </a:solidFill>
          <a:latin typeface="+mn-lt"/>
          <a:ea typeface="+mn-ea"/>
          <a:cs typeface="+mn-cs"/>
        </a:defRPr>
      </a:lvl5pPr>
      <a:lvl6pPr marL="2286075" algn="l" defTabSz="914429" rtl="0" eaLnBrk="1" latinLnBrk="0" hangingPunct="1">
        <a:defRPr sz="1801" kern="1200">
          <a:solidFill>
            <a:schemeClr val="tx1"/>
          </a:solidFill>
          <a:latin typeface="+mn-lt"/>
          <a:ea typeface="+mn-ea"/>
          <a:cs typeface="+mn-cs"/>
        </a:defRPr>
      </a:lvl6pPr>
      <a:lvl7pPr marL="2743289" algn="l" defTabSz="914429" rtl="0" eaLnBrk="1" latinLnBrk="0" hangingPunct="1">
        <a:defRPr sz="1801" kern="1200">
          <a:solidFill>
            <a:schemeClr val="tx1"/>
          </a:solidFill>
          <a:latin typeface="+mn-lt"/>
          <a:ea typeface="+mn-ea"/>
          <a:cs typeface="+mn-cs"/>
        </a:defRPr>
      </a:lvl7pPr>
      <a:lvl8pPr marL="3200504" algn="l" defTabSz="914429" rtl="0" eaLnBrk="1" latinLnBrk="0" hangingPunct="1">
        <a:defRPr sz="1801" kern="1200">
          <a:solidFill>
            <a:schemeClr val="tx1"/>
          </a:solidFill>
          <a:latin typeface="+mn-lt"/>
          <a:ea typeface="+mn-ea"/>
          <a:cs typeface="+mn-cs"/>
        </a:defRPr>
      </a:lvl8pPr>
      <a:lvl9pPr marL="3657719" algn="l" defTabSz="914429"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48">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9">
              <a:defRPr/>
            </a:pPr>
            <a:endParaRPr lang="en-US" sz="2117">
              <a:solidFill>
                <a:prstClr val="white"/>
              </a:solidFill>
              <a:latin typeface="Calibri" panose="020F0502020204030204"/>
            </a:endParaRPr>
          </a:p>
        </p:txBody>
      </p:sp>
      <p:pic>
        <p:nvPicPr>
          <p:cNvPr id="66" name="Picture 50">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67"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4" y="3"/>
            <a:ext cx="3614334" cy="2178812"/>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69">
              <a:defRPr/>
            </a:pPr>
            <a:endParaRPr lang="en-US" sz="2117">
              <a:solidFill>
                <a:prstClr val="white"/>
              </a:solidFill>
              <a:latin typeface="Calibri" panose="020F0502020204030204"/>
            </a:endParaRPr>
          </a:p>
        </p:txBody>
      </p:sp>
      <p:pic>
        <p:nvPicPr>
          <p:cNvPr id="5" name="Graphic 4" descr="Heart with pulse">
            <a:extLst>
              <a:ext uri="{FF2B5EF4-FFF2-40B4-BE49-F238E27FC236}">
                <a16:creationId xmlns:a16="http://schemas.microsoft.com/office/drawing/2014/main" id="{F21585E5-48CA-4C8C-A11B-00A36EA2B7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24248" y="127502"/>
            <a:ext cx="1525403" cy="1525403"/>
          </a:xfrm>
          <a:prstGeom prst="rect">
            <a:avLst/>
          </a:prstGeom>
        </p:spPr>
      </p:pic>
      <p:sp>
        <p:nvSpPr>
          <p:cNvPr id="68"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433009"/>
            <a:ext cx="3762322" cy="4434468"/>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69">
              <a:defRPr/>
            </a:pPr>
            <a:endParaRPr lang="en-US" sz="2117">
              <a:solidFill>
                <a:prstClr val="white"/>
              </a:solidFill>
              <a:latin typeface="Calibri" panose="020F0502020204030204"/>
            </a:endParaRPr>
          </a:p>
        </p:txBody>
      </p:sp>
      <p:sp>
        <p:nvSpPr>
          <p:cNvPr id="69" name="Oval 56">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2" y="460823"/>
            <a:ext cx="3245897" cy="3245897"/>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9">
              <a:defRPr/>
            </a:pPr>
            <a:endParaRPr lang="en-US" sz="2117">
              <a:solidFill>
                <a:prstClr val="white"/>
              </a:solidFill>
              <a:latin typeface="Calibri" panose="020F0502020204030204"/>
            </a:endParaRPr>
          </a:p>
        </p:txBody>
      </p:sp>
      <p:pic>
        <p:nvPicPr>
          <p:cNvPr id="7" name="Graphic 6" descr="Stethoscope">
            <a:extLst>
              <a:ext uri="{FF2B5EF4-FFF2-40B4-BE49-F238E27FC236}">
                <a16:creationId xmlns:a16="http://schemas.microsoft.com/office/drawing/2014/main" id="{5FC08692-BD3F-4587-95F9-CFB138AA22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8988" y="1089410"/>
            <a:ext cx="2006238" cy="2006238"/>
          </a:xfrm>
          <a:prstGeom prst="rect">
            <a:avLst/>
          </a:prstGeom>
        </p:spPr>
      </p:pic>
      <p:sp>
        <p:nvSpPr>
          <p:cNvPr id="70"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90" y="2"/>
            <a:ext cx="3093714"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69">
              <a:defRPr/>
            </a:pPr>
            <a:endParaRPr lang="en-US" sz="2117">
              <a:solidFill>
                <a:prstClr val="white"/>
              </a:solidFill>
              <a:latin typeface="Calibri" panose="020F0502020204030204"/>
            </a:endParaRPr>
          </a:p>
        </p:txBody>
      </p:sp>
      <p:pic>
        <p:nvPicPr>
          <p:cNvPr id="14" name="Graphic 13" descr="Cloud Computing">
            <a:extLst>
              <a:ext uri="{FF2B5EF4-FFF2-40B4-BE49-F238E27FC236}">
                <a16:creationId xmlns:a16="http://schemas.microsoft.com/office/drawing/2014/main" id="{4392FEEE-2711-42E8-8E8A-44E6C4F754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35299" y="370337"/>
            <a:ext cx="2227506" cy="2227506"/>
          </a:xfrm>
          <a:prstGeom prst="rect">
            <a:avLst/>
          </a:prstGeom>
        </p:spPr>
      </p:pic>
      <p:pic>
        <p:nvPicPr>
          <p:cNvPr id="9" name="Graphic 8" descr="Rocket">
            <a:extLst>
              <a:ext uri="{FF2B5EF4-FFF2-40B4-BE49-F238E27FC236}">
                <a16:creationId xmlns:a16="http://schemas.microsoft.com/office/drawing/2014/main" id="{9B2A79A1-43BA-4B4C-A522-DECF12C7E6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2497" y="3691783"/>
            <a:ext cx="2639607" cy="2639607"/>
          </a:xfrm>
          <a:prstGeom prst="rect">
            <a:avLst/>
          </a:prstGeom>
        </p:spPr>
      </p:pic>
      <p:pic>
        <p:nvPicPr>
          <p:cNvPr id="39" name="Immagine 10">
            <a:extLst>
              <a:ext uri="{FF2B5EF4-FFF2-40B4-BE49-F238E27FC236}">
                <a16:creationId xmlns:a16="http://schemas.microsoft.com/office/drawing/2014/main" id="{AB8B6EC4-88A5-42AD-9EB6-3C0CD8373DA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02357" y="5270020"/>
            <a:ext cx="2025070" cy="1233216"/>
          </a:xfrm>
          <a:prstGeom prst="rect">
            <a:avLst/>
          </a:prstGeom>
        </p:spPr>
      </p:pic>
      <p:sp>
        <p:nvSpPr>
          <p:cNvPr id="2" name="Title 1">
            <a:extLst>
              <a:ext uri="{FF2B5EF4-FFF2-40B4-BE49-F238E27FC236}">
                <a16:creationId xmlns:a16="http://schemas.microsoft.com/office/drawing/2014/main" id="{3557B1DB-499E-4C84-8405-70B1DADCF1CA}"/>
              </a:ext>
            </a:extLst>
          </p:cNvPr>
          <p:cNvSpPr>
            <a:spLocks noGrp="1"/>
          </p:cNvSpPr>
          <p:nvPr>
            <p:ph type="ctrTitle"/>
          </p:nvPr>
        </p:nvSpPr>
        <p:spPr>
          <a:xfrm>
            <a:off x="3762324" y="3911539"/>
            <a:ext cx="8426327" cy="1927506"/>
          </a:xfrm>
        </p:spPr>
        <p:txBody>
          <a:bodyPr anchor="t">
            <a:noAutofit/>
          </a:bodyPr>
          <a:lstStyle/>
          <a:p>
            <a:pPr algn="r"/>
            <a:r>
              <a:rPr lang="en-GB" sz="3200" dirty="0">
                <a:solidFill>
                  <a:srgbClr val="000000"/>
                </a:solidFill>
              </a:rPr>
              <a:t>Autonomous Navigation and On Board Autonomy for Space Exploration Systems</a:t>
            </a:r>
            <a:br>
              <a:rPr lang="en-GB" sz="3200" dirty="0">
                <a:solidFill>
                  <a:srgbClr val="000000"/>
                </a:solidFill>
              </a:rPr>
            </a:br>
            <a:endParaRPr lang="en-GB" sz="3200" dirty="0">
              <a:solidFill>
                <a:srgbClr val="000000"/>
              </a:solidFill>
            </a:endParaRPr>
          </a:p>
        </p:txBody>
      </p:sp>
      <p:sp>
        <p:nvSpPr>
          <p:cNvPr id="3" name="Subtitle 2">
            <a:extLst>
              <a:ext uri="{FF2B5EF4-FFF2-40B4-BE49-F238E27FC236}">
                <a16:creationId xmlns:a16="http://schemas.microsoft.com/office/drawing/2014/main" id="{953E6261-0E6F-4E20-96C2-6C2F07F6DBC3}"/>
              </a:ext>
            </a:extLst>
          </p:cNvPr>
          <p:cNvSpPr>
            <a:spLocks noGrp="1"/>
          </p:cNvSpPr>
          <p:nvPr>
            <p:ph type="subTitle" idx="1"/>
          </p:nvPr>
        </p:nvSpPr>
        <p:spPr>
          <a:xfrm>
            <a:off x="9043816" y="5251991"/>
            <a:ext cx="2945445" cy="1468439"/>
          </a:xfrm>
        </p:spPr>
        <p:txBody>
          <a:bodyPr anchor="b">
            <a:normAutofit fontScale="92500" lnSpcReduction="10000"/>
          </a:bodyPr>
          <a:lstStyle/>
          <a:p>
            <a:pPr algn="r"/>
            <a:r>
              <a:rPr lang="en-GB" sz="1401" dirty="0">
                <a:solidFill>
                  <a:srgbClr val="000000"/>
                </a:solidFill>
              </a:rPr>
              <a:t>PhD Student</a:t>
            </a:r>
          </a:p>
          <a:p>
            <a:pPr algn="r"/>
            <a:r>
              <a:rPr lang="en-GB" sz="1401" dirty="0">
                <a:solidFill>
                  <a:srgbClr val="000000"/>
                </a:solidFill>
              </a:rPr>
              <a:t>Jasmine Rimani</a:t>
            </a:r>
          </a:p>
          <a:p>
            <a:pPr algn="r"/>
            <a:r>
              <a:rPr lang="en-GB" sz="1401" dirty="0">
                <a:solidFill>
                  <a:srgbClr val="000000"/>
                </a:solidFill>
              </a:rPr>
              <a:t>Tutors:</a:t>
            </a:r>
          </a:p>
          <a:p>
            <a:pPr algn="r"/>
            <a:r>
              <a:rPr lang="en-GB" sz="1401" dirty="0" err="1">
                <a:solidFill>
                  <a:srgbClr val="000000"/>
                </a:solidFill>
              </a:rPr>
              <a:t>Stéphanie</a:t>
            </a:r>
            <a:r>
              <a:rPr lang="en-GB" sz="1401" dirty="0">
                <a:solidFill>
                  <a:srgbClr val="000000"/>
                </a:solidFill>
              </a:rPr>
              <a:t> </a:t>
            </a:r>
            <a:r>
              <a:rPr lang="en-GB" sz="1401" dirty="0" err="1">
                <a:solidFill>
                  <a:srgbClr val="000000"/>
                </a:solidFill>
              </a:rPr>
              <a:t>Lizy-Destrez</a:t>
            </a:r>
            <a:r>
              <a:rPr lang="en-GB" sz="1401" dirty="0">
                <a:solidFill>
                  <a:srgbClr val="000000"/>
                </a:solidFill>
              </a:rPr>
              <a:t>, ISAE-SUPAERO</a:t>
            </a:r>
          </a:p>
          <a:p>
            <a:pPr algn="r"/>
            <a:r>
              <a:rPr lang="en-GB" sz="1401" dirty="0">
                <a:solidFill>
                  <a:srgbClr val="000000"/>
                </a:solidFill>
              </a:rPr>
              <a:t>Nicole Viola, </a:t>
            </a:r>
            <a:r>
              <a:rPr lang="en-GB" sz="1401" dirty="0" err="1">
                <a:solidFill>
                  <a:srgbClr val="000000"/>
                </a:solidFill>
              </a:rPr>
              <a:t>PoliTO</a:t>
            </a:r>
            <a:endParaRPr lang="en-GB" sz="1401" dirty="0">
              <a:solidFill>
                <a:srgbClr val="000000"/>
              </a:solidFill>
            </a:endParaRPr>
          </a:p>
        </p:txBody>
      </p:sp>
      <p:pic>
        <p:nvPicPr>
          <p:cNvPr id="16" name="Picture 4" descr="Image result for poliTO logo no sfondo">
            <a:extLst>
              <a:ext uri="{FF2B5EF4-FFF2-40B4-BE49-F238E27FC236}">
                <a16:creationId xmlns:a16="http://schemas.microsoft.com/office/drawing/2014/main" id="{5DB012AC-9DC1-4005-8922-5B1E12E708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9619" y="5185184"/>
            <a:ext cx="1367202" cy="1367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602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5F6-CC05-45A9-A498-EC5C1F998B31}"/>
              </a:ext>
            </a:extLst>
          </p:cNvPr>
          <p:cNvSpPr>
            <a:spLocks noGrp="1"/>
          </p:cNvSpPr>
          <p:nvPr>
            <p:ph type="title"/>
          </p:nvPr>
        </p:nvSpPr>
        <p:spPr/>
        <p:txBody>
          <a:bodyPr>
            <a:normAutofit fontScale="90000"/>
          </a:bodyPr>
          <a:lstStyle/>
          <a:p>
            <a:r>
              <a:rPr lang="it-IT" dirty="0"/>
              <a:t>Generalization Domain File (ii)</a:t>
            </a:r>
            <a:endParaRPr lang="en-GB" dirty="0"/>
          </a:p>
        </p:txBody>
      </p:sp>
      <p:sp>
        <p:nvSpPr>
          <p:cNvPr id="3" name="Footer Placeholder 2">
            <a:extLst>
              <a:ext uri="{FF2B5EF4-FFF2-40B4-BE49-F238E27FC236}">
                <a16:creationId xmlns:a16="http://schemas.microsoft.com/office/drawing/2014/main" id="{F2EAD3C6-EDEE-4B91-BA5F-5D7FD1CF9121}"/>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7C508AAF-167E-44E2-8B73-061AFF0CDBC1}"/>
              </a:ext>
            </a:extLst>
          </p:cNvPr>
          <p:cNvSpPr>
            <a:spLocks noGrp="1"/>
          </p:cNvSpPr>
          <p:nvPr>
            <p:ph type="sldNum" sz="quarter" idx="12"/>
          </p:nvPr>
        </p:nvSpPr>
        <p:spPr/>
        <p:txBody>
          <a:bodyPr/>
          <a:lstStyle/>
          <a:p>
            <a:fld id="{91E12F96-0D5A-47AC-A4EE-1BE4C158164E}" type="slidenum">
              <a:rPr lang="en-GB" smtClean="0"/>
              <a:t>10</a:t>
            </a:fld>
            <a:endParaRPr lang="en-GB"/>
          </a:p>
        </p:txBody>
      </p:sp>
      <p:sp>
        <p:nvSpPr>
          <p:cNvPr id="8" name="TextBox 7">
            <a:extLst>
              <a:ext uri="{FF2B5EF4-FFF2-40B4-BE49-F238E27FC236}">
                <a16:creationId xmlns:a16="http://schemas.microsoft.com/office/drawing/2014/main" id="{D8734A5A-8529-4C22-9858-F7E7E4AB6DC6}"/>
              </a:ext>
            </a:extLst>
          </p:cNvPr>
          <p:cNvSpPr txBox="1"/>
          <p:nvPr/>
        </p:nvSpPr>
        <p:spPr>
          <a:xfrm>
            <a:off x="6547424" y="2290852"/>
            <a:ext cx="5304636" cy="1323439"/>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For each method we define an activity diagram with the inputs and outputs that enable the different “Opaque Actions” to be executed.</a:t>
            </a:r>
            <a:endParaRPr lang="en-US" sz="2000" dirty="0">
              <a:solidFill>
                <a:srgbClr val="00B050"/>
              </a:solidFill>
              <a:latin typeface="Cambria" panose="02040503050406030204" pitchFamily="18" charset="0"/>
              <a:ea typeface="Cambria" panose="02040503050406030204" pitchFamily="18" charset="0"/>
            </a:endParaRPr>
          </a:p>
        </p:txBody>
      </p:sp>
      <p:pic>
        <p:nvPicPr>
          <p:cNvPr id="7" name="Picture 6" descr="Diagram&#10;&#10;Description automatically generated">
            <a:extLst>
              <a:ext uri="{FF2B5EF4-FFF2-40B4-BE49-F238E27FC236}">
                <a16:creationId xmlns:a16="http://schemas.microsoft.com/office/drawing/2014/main" id="{5B86487B-A7C5-41F3-A981-73A5517F6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35" y="1301284"/>
            <a:ext cx="5738769" cy="4151791"/>
          </a:xfrm>
          <a:prstGeom prst="rect">
            <a:avLst/>
          </a:prstGeom>
        </p:spPr>
      </p:pic>
    </p:spTree>
    <p:extLst>
      <p:ext uri="{BB962C8B-B14F-4D97-AF65-F5344CB8AC3E}">
        <p14:creationId xmlns:p14="http://schemas.microsoft.com/office/powerpoint/2010/main" val="402393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5F6-CC05-45A9-A498-EC5C1F998B31}"/>
              </a:ext>
            </a:extLst>
          </p:cNvPr>
          <p:cNvSpPr>
            <a:spLocks noGrp="1"/>
          </p:cNvSpPr>
          <p:nvPr>
            <p:ph type="title"/>
          </p:nvPr>
        </p:nvSpPr>
        <p:spPr/>
        <p:txBody>
          <a:bodyPr>
            <a:normAutofit fontScale="90000"/>
          </a:bodyPr>
          <a:lstStyle/>
          <a:p>
            <a:r>
              <a:rPr lang="it-IT" dirty="0"/>
              <a:t>Generalization Domain File (ii)</a:t>
            </a:r>
            <a:endParaRPr lang="en-GB" dirty="0"/>
          </a:p>
        </p:txBody>
      </p:sp>
      <p:sp>
        <p:nvSpPr>
          <p:cNvPr id="3" name="Footer Placeholder 2">
            <a:extLst>
              <a:ext uri="{FF2B5EF4-FFF2-40B4-BE49-F238E27FC236}">
                <a16:creationId xmlns:a16="http://schemas.microsoft.com/office/drawing/2014/main" id="{F2EAD3C6-EDEE-4B91-BA5F-5D7FD1CF9121}"/>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7C508AAF-167E-44E2-8B73-061AFF0CDBC1}"/>
              </a:ext>
            </a:extLst>
          </p:cNvPr>
          <p:cNvSpPr>
            <a:spLocks noGrp="1"/>
          </p:cNvSpPr>
          <p:nvPr>
            <p:ph type="sldNum" sz="quarter" idx="12"/>
          </p:nvPr>
        </p:nvSpPr>
        <p:spPr/>
        <p:txBody>
          <a:bodyPr/>
          <a:lstStyle/>
          <a:p>
            <a:fld id="{91E12F96-0D5A-47AC-A4EE-1BE4C158164E}" type="slidenum">
              <a:rPr lang="en-GB" smtClean="0"/>
              <a:t>11</a:t>
            </a:fld>
            <a:endParaRPr lang="en-GB"/>
          </a:p>
        </p:txBody>
      </p:sp>
      <p:sp>
        <p:nvSpPr>
          <p:cNvPr id="8" name="TextBox 7">
            <a:extLst>
              <a:ext uri="{FF2B5EF4-FFF2-40B4-BE49-F238E27FC236}">
                <a16:creationId xmlns:a16="http://schemas.microsoft.com/office/drawing/2014/main" id="{D8734A5A-8529-4C22-9858-F7E7E4AB6DC6}"/>
              </a:ext>
            </a:extLst>
          </p:cNvPr>
          <p:cNvSpPr txBox="1"/>
          <p:nvPr/>
        </p:nvSpPr>
        <p:spPr>
          <a:xfrm>
            <a:off x="8446364" y="2105561"/>
            <a:ext cx="3581401" cy="1323439"/>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If we want to specify the parameters for each </a:t>
            </a:r>
            <a:r>
              <a:rPr lang="en-US" sz="2000" dirty="0" err="1">
                <a:solidFill>
                  <a:srgbClr val="0070C0"/>
                </a:solidFill>
                <a:latin typeface="Cambria" panose="02040503050406030204" pitchFamily="18" charset="0"/>
                <a:ea typeface="Cambria" panose="02040503050406030204" pitchFamily="18" charset="0"/>
              </a:rPr>
              <a:t>useCase</a:t>
            </a:r>
            <a:r>
              <a:rPr lang="en-US" sz="2000" dirty="0">
                <a:solidFill>
                  <a:srgbClr val="0070C0"/>
                </a:solidFill>
                <a:latin typeface="Cambria" panose="02040503050406030204" pitchFamily="18" charset="0"/>
                <a:ea typeface="Cambria" panose="02040503050406030204" pitchFamily="18" charset="0"/>
              </a:rPr>
              <a:t> we can use the constraint element.</a:t>
            </a:r>
            <a:endParaRPr lang="en-US" sz="2000" dirty="0">
              <a:solidFill>
                <a:srgbClr val="00B050"/>
              </a:solidFill>
              <a:latin typeface="Cambria" panose="02040503050406030204" pitchFamily="18" charset="0"/>
              <a:ea typeface="Cambria" panose="02040503050406030204" pitchFamily="18" charset="0"/>
            </a:endParaRPr>
          </a:p>
        </p:txBody>
      </p:sp>
      <p:pic>
        <p:nvPicPr>
          <p:cNvPr id="7" name="Picture 6" descr="Diagram&#10;&#10;Description automatically generated">
            <a:extLst>
              <a:ext uri="{FF2B5EF4-FFF2-40B4-BE49-F238E27FC236}">
                <a16:creationId xmlns:a16="http://schemas.microsoft.com/office/drawing/2014/main" id="{88120996-821F-4D7A-8807-B6320358A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09" y="1484023"/>
            <a:ext cx="7697755" cy="4260537"/>
          </a:xfrm>
          <a:prstGeom prst="rect">
            <a:avLst/>
          </a:prstGeom>
        </p:spPr>
      </p:pic>
    </p:spTree>
    <p:extLst>
      <p:ext uri="{BB962C8B-B14F-4D97-AF65-F5344CB8AC3E}">
        <p14:creationId xmlns:p14="http://schemas.microsoft.com/office/powerpoint/2010/main" val="3799952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5F6-CC05-45A9-A498-EC5C1F998B31}"/>
              </a:ext>
            </a:extLst>
          </p:cNvPr>
          <p:cNvSpPr>
            <a:spLocks noGrp="1"/>
          </p:cNvSpPr>
          <p:nvPr>
            <p:ph type="title"/>
          </p:nvPr>
        </p:nvSpPr>
        <p:spPr/>
        <p:txBody>
          <a:bodyPr>
            <a:normAutofit fontScale="90000"/>
          </a:bodyPr>
          <a:lstStyle/>
          <a:p>
            <a:r>
              <a:rPr lang="it-IT" dirty="0"/>
              <a:t>Generalization Domain File (iii)</a:t>
            </a:r>
            <a:endParaRPr lang="en-GB" dirty="0"/>
          </a:p>
        </p:txBody>
      </p:sp>
      <p:sp>
        <p:nvSpPr>
          <p:cNvPr id="3" name="Footer Placeholder 2">
            <a:extLst>
              <a:ext uri="{FF2B5EF4-FFF2-40B4-BE49-F238E27FC236}">
                <a16:creationId xmlns:a16="http://schemas.microsoft.com/office/drawing/2014/main" id="{F2EAD3C6-EDEE-4B91-BA5F-5D7FD1CF9121}"/>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7C508AAF-167E-44E2-8B73-061AFF0CDBC1}"/>
              </a:ext>
            </a:extLst>
          </p:cNvPr>
          <p:cNvSpPr>
            <a:spLocks noGrp="1"/>
          </p:cNvSpPr>
          <p:nvPr>
            <p:ph type="sldNum" sz="quarter" idx="12"/>
          </p:nvPr>
        </p:nvSpPr>
        <p:spPr/>
        <p:txBody>
          <a:bodyPr/>
          <a:lstStyle/>
          <a:p>
            <a:fld id="{91E12F96-0D5A-47AC-A4EE-1BE4C158164E}" type="slidenum">
              <a:rPr lang="en-GB" smtClean="0"/>
              <a:t>12</a:t>
            </a:fld>
            <a:endParaRPr lang="en-GB"/>
          </a:p>
        </p:txBody>
      </p:sp>
      <p:sp>
        <p:nvSpPr>
          <p:cNvPr id="8" name="TextBox 7">
            <a:extLst>
              <a:ext uri="{FF2B5EF4-FFF2-40B4-BE49-F238E27FC236}">
                <a16:creationId xmlns:a16="http://schemas.microsoft.com/office/drawing/2014/main" id="{D8734A5A-8529-4C22-9858-F7E7E4AB6DC6}"/>
              </a:ext>
            </a:extLst>
          </p:cNvPr>
          <p:cNvSpPr txBox="1"/>
          <p:nvPr/>
        </p:nvSpPr>
        <p:spPr>
          <a:xfrm>
            <a:off x="6758013" y="1655779"/>
            <a:ext cx="5304636" cy="2554545"/>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We get the XML in output and analyze its tags to automatically translate it to our domain file. </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I will spend some paragraphs in the paper describing the tags in the xml files and how the algorithm works. </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data frame is defined by a series of nested dictionaries:</a:t>
            </a:r>
            <a:endParaRPr lang="en-US" sz="2000" dirty="0">
              <a:solidFill>
                <a:srgbClr val="00B050"/>
              </a:solidFill>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13E104EB-67B9-4C0D-8030-41A49168D67F}"/>
              </a:ext>
            </a:extLst>
          </p:cNvPr>
          <p:cNvSpPr txBox="1"/>
          <p:nvPr/>
        </p:nvSpPr>
        <p:spPr>
          <a:xfrm>
            <a:off x="7506810" y="4210324"/>
            <a:ext cx="3955002" cy="1446550"/>
          </a:xfrm>
          <a:prstGeom prst="rect">
            <a:avLst/>
          </a:prstGeom>
          <a:noFill/>
        </p:spPr>
        <p:txBody>
          <a:bodyPr wrap="square">
            <a:spAutoFit/>
          </a:bodyPr>
          <a:lstStyle/>
          <a:p>
            <a:r>
              <a:rPr lang="en-GB" sz="1100" dirty="0"/>
              <a:t>{'name': 'Visit', '</a:t>
            </a:r>
            <a:r>
              <a:rPr lang="en-GB" sz="1100" dirty="0" err="1"/>
              <a:t>xmi:type</a:t>
            </a:r>
            <a:r>
              <a:rPr lang="en-GB" sz="1100" dirty="0"/>
              <a:t>': '</a:t>
            </a:r>
            <a:r>
              <a:rPr lang="en-GB" sz="1100" dirty="0" err="1"/>
              <a:t>uml:OpaqueAction</a:t>
            </a:r>
            <a:r>
              <a:rPr lang="en-GB" sz="1100" dirty="0"/>
              <a:t>', '</a:t>
            </a:r>
            <a:r>
              <a:rPr lang="en-GB" sz="1100" dirty="0" err="1"/>
              <a:t>xmi:id</a:t>
            </a:r>
            <a:r>
              <a:rPr lang="en-GB" sz="1100" dirty="0"/>
              <a:t>': '_uzdYMC2bEeylqPZKkKN_nQ', '</a:t>
            </a:r>
            <a:r>
              <a:rPr lang="en-GB" sz="1100" dirty="0" err="1"/>
              <a:t>incoming_link</a:t>
            </a:r>
            <a:r>
              <a:rPr lang="en-GB" sz="1100" dirty="0"/>
              <a:t>': '_r8VAwC2gEeylqPZKkKN_nQ', '</a:t>
            </a:r>
            <a:r>
              <a:rPr lang="en-GB" sz="1100" dirty="0" err="1"/>
              <a:t>outcoming_link</a:t>
            </a:r>
            <a:r>
              <a:rPr lang="en-GB" sz="1100" dirty="0"/>
              <a:t>': '_odRf8C2gEeylqPZKkKN_nQ', 'method': '_AFI5YC2yEeyropzrv_OlDA', 'task': '_a2yF0C2EEeylqPZKkKN_nQ', 'preconditions': {'(at ?system ?</a:t>
            </a:r>
            <a:r>
              <a:rPr lang="en-GB" sz="1100" dirty="0" err="1"/>
              <a:t>from_wp</a:t>
            </a:r>
            <a:r>
              <a:rPr lang="en-GB" sz="1100" dirty="0"/>
              <a:t>)'}, 'effects': {'(visited ?</a:t>
            </a:r>
            <a:r>
              <a:rPr lang="en-GB" sz="1100" dirty="0" err="1"/>
              <a:t>from_wp</a:t>
            </a:r>
            <a:r>
              <a:rPr lang="en-GB" sz="1100" dirty="0"/>
              <a:t> ?system)'}, 'parameters': {'system-system', '</a:t>
            </a:r>
            <a:r>
              <a:rPr lang="en-GB" sz="1100" dirty="0" err="1"/>
              <a:t>from_wp</a:t>
            </a:r>
            <a:r>
              <a:rPr lang="en-GB" sz="1100" dirty="0"/>
              <a:t>-waypoint'}}</a:t>
            </a:r>
          </a:p>
        </p:txBody>
      </p:sp>
      <p:pic>
        <p:nvPicPr>
          <p:cNvPr id="12" name="Picture 11">
            <a:extLst>
              <a:ext uri="{FF2B5EF4-FFF2-40B4-BE49-F238E27FC236}">
                <a16:creationId xmlns:a16="http://schemas.microsoft.com/office/drawing/2014/main" id="{8EF95CE0-9177-43F7-BE2A-FB565A4DE027}"/>
              </a:ext>
            </a:extLst>
          </p:cNvPr>
          <p:cNvPicPr>
            <a:picLocks noChangeAspect="1"/>
          </p:cNvPicPr>
          <p:nvPr/>
        </p:nvPicPr>
        <p:blipFill>
          <a:blip r:embed="rId2"/>
          <a:stretch>
            <a:fillRect/>
          </a:stretch>
        </p:blipFill>
        <p:spPr>
          <a:xfrm>
            <a:off x="435006" y="1025274"/>
            <a:ext cx="5388745" cy="4807452"/>
          </a:xfrm>
          <a:prstGeom prst="rect">
            <a:avLst/>
          </a:prstGeom>
        </p:spPr>
      </p:pic>
    </p:spTree>
    <p:extLst>
      <p:ext uri="{BB962C8B-B14F-4D97-AF65-F5344CB8AC3E}">
        <p14:creationId xmlns:p14="http://schemas.microsoft.com/office/powerpoint/2010/main" val="281961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5F6-CC05-45A9-A498-EC5C1F998B31}"/>
              </a:ext>
            </a:extLst>
          </p:cNvPr>
          <p:cNvSpPr>
            <a:spLocks noGrp="1"/>
          </p:cNvSpPr>
          <p:nvPr>
            <p:ph type="title"/>
          </p:nvPr>
        </p:nvSpPr>
        <p:spPr/>
        <p:txBody>
          <a:bodyPr>
            <a:normAutofit fontScale="90000"/>
          </a:bodyPr>
          <a:lstStyle/>
          <a:p>
            <a:r>
              <a:rPr lang="it-IT" dirty="0"/>
              <a:t>Generation of Problem File</a:t>
            </a:r>
            <a:endParaRPr lang="en-GB" dirty="0"/>
          </a:p>
        </p:txBody>
      </p:sp>
      <p:sp>
        <p:nvSpPr>
          <p:cNvPr id="3" name="Footer Placeholder 2">
            <a:extLst>
              <a:ext uri="{FF2B5EF4-FFF2-40B4-BE49-F238E27FC236}">
                <a16:creationId xmlns:a16="http://schemas.microsoft.com/office/drawing/2014/main" id="{F2EAD3C6-EDEE-4B91-BA5F-5D7FD1CF9121}"/>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7C508AAF-167E-44E2-8B73-061AFF0CDBC1}"/>
              </a:ext>
            </a:extLst>
          </p:cNvPr>
          <p:cNvSpPr>
            <a:spLocks noGrp="1"/>
          </p:cNvSpPr>
          <p:nvPr>
            <p:ph type="sldNum" sz="quarter" idx="12"/>
          </p:nvPr>
        </p:nvSpPr>
        <p:spPr/>
        <p:txBody>
          <a:bodyPr/>
          <a:lstStyle/>
          <a:p>
            <a:fld id="{91E12F96-0D5A-47AC-A4EE-1BE4C158164E}" type="slidenum">
              <a:rPr lang="en-GB" smtClean="0"/>
              <a:t>13</a:t>
            </a:fld>
            <a:endParaRPr lang="en-GB"/>
          </a:p>
        </p:txBody>
      </p:sp>
      <p:pic>
        <p:nvPicPr>
          <p:cNvPr id="8" name="Picture 7">
            <a:extLst>
              <a:ext uri="{FF2B5EF4-FFF2-40B4-BE49-F238E27FC236}">
                <a16:creationId xmlns:a16="http://schemas.microsoft.com/office/drawing/2014/main" id="{C6455134-1D17-4DDC-B1F4-05754E7703FD}"/>
              </a:ext>
            </a:extLst>
          </p:cNvPr>
          <p:cNvPicPr>
            <a:picLocks noChangeAspect="1"/>
          </p:cNvPicPr>
          <p:nvPr/>
        </p:nvPicPr>
        <p:blipFill>
          <a:blip r:embed="rId2"/>
          <a:stretch>
            <a:fillRect/>
          </a:stretch>
        </p:blipFill>
        <p:spPr>
          <a:xfrm>
            <a:off x="4929768" y="1716167"/>
            <a:ext cx="2332463" cy="3417038"/>
          </a:xfrm>
          <a:prstGeom prst="rect">
            <a:avLst/>
          </a:prstGeom>
        </p:spPr>
      </p:pic>
      <p:sp>
        <p:nvSpPr>
          <p:cNvPr id="9" name="TextBox 8">
            <a:extLst>
              <a:ext uri="{FF2B5EF4-FFF2-40B4-BE49-F238E27FC236}">
                <a16:creationId xmlns:a16="http://schemas.microsoft.com/office/drawing/2014/main" id="{28777CD3-5F14-489E-AA9A-54AE6FD5A321}"/>
              </a:ext>
            </a:extLst>
          </p:cNvPr>
          <p:cNvSpPr txBox="1"/>
          <p:nvPr/>
        </p:nvSpPr>
        <p:spPr>
          <a:xfrm>
            <a:off x="7613115" y="1367484"/>
            <a:ext cx="4238945" cy="2554545"/>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Knowing components, map and hierarchy of the main tasks – we can generate the domain file:</a:t>
            </a:r>
          </a:p>
          <a:p>
            <a:pPr marL="742950" lvl="1" indent="-285750">
              <a:buFont typeface="Wingdings" panose="05000000000000000000" pitchFamily="2" charset="2"/>
              <a:buChar char="Ø"/>
            </a:pPr>
            <a:r>
              <a:rPr lang="en-US" sz="2000" dirty="0">
                <a:solidFill>
                  <a:srgbClr val="00B050"/>
                </a:solidFill>
                <a:latin typeface="Cambria" panose="02040503050406030204" pitchFamily="18" charset="0"/>
                <a:ea typeface="Cambria" panose="02040503050406030204" pitchFamily="18" charset="0"/>
              </a:rPr>
              <a:t>The hierarchy defines which tasks have to be accomplished before. </a:t>
            </a:r>
          </a:p>
          <a:p>
            <a:pPr marL="742950" lvl="1" indent="-285750">
              <a:buFont typeface="Wingdings" panose="05000000000000000000" pitchFamily="2" charset="2"/>
              <a:buChar char="Ø"/>
            </a:pPr>
            <a:r>
              <a:rPr lang="en-US" sz="2000" dirty="0">
                <a:solidFill>
                  <a:srgbClr val="00B050"/>
                </a:solidFill>
                <a:latin typeface="Cambria" panose="02040503050406030204" pitchFamily="18" charset="0"/>
                <a:ea typeface="Cambria" panose="02040503050406030204" pitchFamily="18" charset="0"/>
              </a:rPr>
              <a:t>The initial task network is given as input file.</a:t>
            </a:r>
          </a:p>
        </p:txBody>
      </p:sp>
      <p:sp>
        <p:nvSpPr>
          <p:cNvPr id="14" name="Right Brace 13">
            <a:extLst>
              <a:ext uri="{FF2B5EF4-FFF2-40B4-BE49-F238E27FC236}">
                <a16:creationId xmlns:a16="http://schemas.microsoft.com/office/drawing/2014/main" id="{CD20397C-10BC-4D34-818F-32B1AB5BE205}"/>
              </a:ext>
            </a:extLst>
          </p:cNvPr>
          <p:cNvSpPr/>
          <p:nvPr/>
        </p:nvSpPr>
        <p:spPr>
          <a:xfrm>
            <a:off x="6599072" y="985607"/>
            <a:ext cx="1443962" cy="4878159"/>
          </a:xfrm>
          <a:prstGeom prst="righ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7" name="Picture 6" descr="Diagram&#10;&#10;Description automatically generated">
            <a:extLst>
              <a:ext uri="{FF2B5EF4-FFF2-40B4-BE49-F238E27FC236}">
                <a16:creationId xmlns:a16="http://schemas.microsoft.com/office/drawing/2014/main" id="{BFE6B2FE-9180-47B3-8491-55E358E99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75" y="892301"/>
            <a:ext cx="3169164" cy="2677821"/>
          </a:xfrm>
          <a:prstGeom prst="rect">
            <a:avLst/>
          </a:prstGeom>
        </p:spPr>
      </p:pic>
      <p:pic>
        <p:nvPicPr>
          <p:cNvPr id="11" name="Picture 10" descr="Diagram&#10;&#10;Description automatically generated">
            <a:extLst>
              <a:ext uri="{FF2B5EF4-FFF2-40B4-BE49-F238E27FC236}">
                <a16:creationId xmlns:a16="http://schemas.microsoft.com/office/drawing/2014/main" id="{DB312A36-621D-4B69-88CD-CBE67C519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47" y="3791840"/>
            <a:ext cx="4549421" cy="2385026"/>
          </a:xfrm>
          <a:prstGeom prst="rect">
            <a:avLst/>
          </a:prstGeom>
        </p:spPr>
      </p:pic>
    </p:spTree>
    <p:extLst>
      <p:ext uri="{BB962C8B-B14F-4D97-AF65-F5344CB8AC3E}">
        <p14:creationId xmlns:p14="http://schemas.microsoft.com/office/powerpoint/2010/main" val="101664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5F6-CC05-45A9-A498-EC5C1F998B31}"/>
              </a:ext>
            </a:extLst>
          </p:cNvPr>
          <p:cNvSpPr>
            <a:spLocks noGrp="1"/>
          </p:cNvSpPr>
          <p:nvPr>
            <p:ph type="title"/>
          </p:nvPr>
        </p:nvSpPr>
        <p:spPr/>
        <p:txBody>
          <a:bodyPr>
            <a:normAutofit fontScale="90000"/>
          </a:bodyPr>
          <a:lstStyle/>
          <a:p>
            <a:r>
              <a:rPr lang="it-IT" dirty="0"/>
              <a:t>Input File</a:t>
            </a:r>
            <a:endParaRPr lang="en-GB" dirty="0"/>
          </a:p>
        </p:txBody>
      </p:sp>
      <p:sp>
        <p:nvSpPr>
          <p:cNvPr id="3" name="Footer Placeholder 2">
            <a:extLst>
              <a:ext uri="{FF2B5EF4-FFF2-40B4-BE49-F238E27FC236}">
                <a16:creationId xmlns:a16="http://schemas.microsoft.com/office/drawing/2014/main" id="{F2EAD3C6-EDEE-4B91-BA5F-5D7FD1CF9121}"/>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7C508AAF-167E-44E2-8B73-061AFF0CDBC1}"/>
              </a:ext>
            </a:extLst>
          </p:cNvPr>
          <p:cNvSpPr>
            <a:spLocks noGrp="1"/>
          </p:cNvSpPr>
          <p:nvPr>
            <p:ph type="sldNum" sz="quarter" idx="12"/>
          </p:nvPr>
        </p:nvSpPr>
        <p:spPr/>
        <p:txBody>
          <a:bodyPr/>
          <a:lstStyle/>
          <a:p>
            <a:fld id="{91E12F96-0D5A-47AC-A4EE-1BE4C158164E}" type="slidenum">
              <a:rPr lang="en-GB" smtClean="0"/>
              <a:t>14</a:t>
            </a:fld>
            <a:endParaRPr lang="en-GB"/>
          </a:p>
        </p:txBody>
      </p:sp>
      <p:pic>
        <p:nvPicPr>
          <p:cNvPr id="6" name="Picture 5">
            <a:extLst>
              <a:ext uri="{FF2B5EF4-FFF2-40B4-BE49-F238E27FC236}">
                <a16:creationId xmlns:a16="http://schemas.microsoft.com/office/drawing/2014/main" id="{48D5806B-918C-4BBD-AB10-7BCCA59A6AFC}"/>
              </a:ext>
            </a:extLst>
          </p:cNvPr>
          <p:cNvPicPr>
            <a:picLocks noChangeAspect="1"/>
          </p:cNvPicPr>
          <p:nvPr/>
        </p:nvPicPr>
        <p:blipFill>
          <a:blip r:embed="rId2"/>
          <a:stretch>
            <a:fillRect/>
          </a:stretch>
        </p:blipFill>
        <p:spPr>
          <a:xfrm>
            <a:off x="379647" y="843063"/>
            <a:ext cx="7843960" cy="5336064"/>
          </a:xfrm>
          <a:prstGeom prst="rect">
            <a:avLst/>
          </a:prstGeom>
        </p:spPr>
      </p:pic>
      <p:sp>
        <p:nvSpPr>
          <p:cNvPr id="10" name="Rectangle 9">
            <a:extLst>
              <a:ext uri="{FF2B5EF4-FFF2-40B4-BE49-F238E27FC236}">
                <a16:creationId xmlns:a16="http://schemas.microsoft.com/office/drawing/2014/main" id="{EF42DAFD-5EF0-4D1B-B349-F27441282C66}"/>
              </a:ext>
            </a:extLst>
          </p:cNvPr>
          <p:cNvSpPr/>
          <p:nvPr/>
        </p:nvSpPr>
        <p:spPr>
          <a:xfrm>
            <a:off x="5268282" y="2288308"/>
            <a:ext cx="1261828" cy="637311"/>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dirty="0">
                <a:latin typeface="Cambria" panose="02040503050406030204" pitchFamily="18" charset="0"/>
                <a:ea typeface="Cambria" panose="02040503050406030204" pitchFamily="18" charset="0"/>
              </a:rPr>
              <a:t>Initial task network</a:t>
            </a:r>
            <a:endParaRPr lang="en-GB" sz="1400" dirty="0">
              <a:latin typeface="Cambria" panose="02040503050406030204" pitchFamily="18" charset="0"/>
              <a:ea typeface="Cambria" panose="02040503050406030204" pitchFamily="18" charset="0"/>
            </a:endParaRPr>
          </a:p>
        </p:txBody>
      </p:sp>
      <p:sp>
        <p:nvSpPr>
          <p:cNvPr id="13" name="Rectangle 12">
            <a:extLst>
              <a:ext uri="{FF2B5EF4-FFF2-40B4-BE49-F238E27FC236}">
                <a16:creationId xmlns:a16="http://schemas.microsoft.com/office/drawing/2014/main" id="{F5469F2E-2FA6-44E2-9384-D4E8CC388F67}"/>
              </a:ext>
            </a:extLst>
          </p:cNvPr>
          <p:cNvSpPr/>
          <p:nvPr/>
        </p:nvSpPr>
        <p:spPr>
          <a:xfrm>
            <a:off x="4015535" y="4251037"/>
            <a:ext cx="2642664" cy="1016001"/>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dirty="0">
                <a:latin typeface="Cambria" panose="02040503050406030204" pitchFamily="18" charset="0"/>
                <a:ea typeface="Cambria" panose="02040503050406030204" pitchFamily="18" charset="0"/>
              </a:rPr>
              <a:t>All the possible requirements for the domain. </a:t>
            </a:r>
          </a:p>
          <a:p>
            <a:pPr algn="ctr"/>
            <a:r>
              <a:rPr lang="it-IT" sz="1400" dirty="0">
                <a:latin typeface="Cambria" panose="02040503050406030204" pitchFamily="18" charset="0"/>
                <a:ea typeface="Cambria" panose="02040503050406030204" pitchFamily="18" charset="0"/>
              </a:rPr>
              <a:t>Which requirement to use is specified in the Papyrus model</a:t>
            </a:r>
          </a:p>
        </p:txBody>
      </p:sp>
      <p:sp>
        <p:nvSpPr>
          <p:cNvPr id="15" name="Rectangle 14">
            <a:extLst>
              <a:ext uri="{FF2B5EF4-FFF2-40B4-BE49-F238E27FC236}">
                <a16:creationId xmlns:a16="http://schemas.microsoft.com/office/drawing/2014/main" id="{B359D1EE-39CA-4B74-9BEB-9553B7908107}"/>
              </a:ext>
            </a:extLst>
          </p:cNvPr>
          <p:cNvSpPr/>
          <p:nvPr/>
        </p:nvSpPr>
        <p:spPr>
          <a:xfrm>
            <a:off x="8805808" y="1076036"/>
            <a:ext cx="2642664" cy="200890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dirty="0">
                <a:latin typeface="Cambria" panose="02040503050406030204" pitchFamily="18" charset="0"/>
                <a:ea typeface="Cambria" panose="02040503050406030204" pitchFamily="18" charset="0"/>
              </a:rPr>
              <a:t>Specification of the name of the Papyrus model, if the user want a specific name for the domain file, if we want to generate a problem file as well, if we want to generate a feedback file.  </a:t>
            </a:r>
          </a:p>
        </p:txBody>
      </p:sp>
      <p:cxnSp>
        <p:nvCxnSpPr>
          <p:cNvPr id="16" name="Straight Arrow Connector 15">
            <a:extLst>
              <a:ext uri="{FF2B5EF4-FFF2-40B4-BE49-F238E27FC236}">
                <a16:creationId xmlns:a16="http://schemas.microsoft.com/office/drawing/2014/main" id="{01C056F0-1990-4BD9-BC49-63FA27943BE4}"/>
              </a:ext>
            </a:extLst>
          </p:cNvPr>
          <p:cNvCxnSpPr>
            <a:endCxn id="15" idx="1"/>
          </p:cNvCxnSpPr>
          <p:nvPr/>
        </p:nvCxnSpPr>
        <p:spPr>
          <a:xfrm>
            <a:off x="7897091" y="1662545"/>
            <a:ext cx="908717" cy="417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F9C326-C8DE-4D92-AC0D-D72B31CC568F}"/>
              </a:ext>
            </a:extLst>
          </p:cNvPr>
          <p:cNvCxnSpPr>
            <a:cxnSpLocks/>
            <a:endCxn id="10" idx="1"/>
          </p:cNvCxnSpPr>
          <p:nvPr/>
        </p:nvCxnSpPr>
        <p:spPr>
          <a:xfrm>
            <a:off x="3472873" y="2328737"/>
            <a:ext cx="1795409" cy="2782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75DD115-EB82-4FB4-B0F9-4B409C596655}"/>
              </a:ext>
            </a:extLst>
          </p:cNvPr>
          <p:cNvCxnSpPr>
            <a:cxnSpLocks/>
            <a:endCxn id="13" idx="1"/>
          </p:cNvCxnSpPr>
          <p:nvPr/>
        </p:nvCxnSpPr>
        <p:spPr>
          <a:xfrm>
            <a:off x="2540000" y="4424218"/>
            <a:ext cx="1475535" cy="334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1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EED-7217-43AC-883E-9ED7CB4E0839}"/>
              </a:ext>
            </a:extLst>
          </p:cNvPr>
          <p:cNvSpPr>
            <a:spLocks noGrp="1"/>
          </p:cNvSpPr>
          <p:nvPr>
            <p:ph type="title"/>
          </p:nvPr>
        </p:nvSpPr>
        <p:spPr/>
        <p:txBody>
          <a:bodyPr>
            <a:normAutofit fontScale="90000"/>
          </a:bodyPr>
          <a:lstStyle/>
          <a:p>
            <a:r>
              <a:rPr lang="it-IT" dirty="0"/>
              <a:t>Conclusions...</a:t>
            </a:r>
            <a:endParaRPr lang="en-GB" dirty="0"/>
          </a:p>
        </p:txBody>
      </p:sp>
      <p:sp>
        <p:nvSpPr>
          <p:cNvPr id="3" name="Footer Placeholder 2">
            <a:extLst>
              <a:ext uri="{FF2B5EF4-FFF2-40B4-BE49-F238E27FC236}">
                <a16:creationId xmlns:a16="http://schemas.microsoft.com/office/drawing/2014/main" id="{8B912622-5967-4794-98E6-E385A5DD5F7A}"/>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0A56D0D8-ED0D-445A-8F2B-36B93D4F8DAE}"/>
              </a:ext>
            </a:extLst>
          </p:cNvPr>
          <p:cNvSpPr>
            <a:spLocks noGrp="1"/>
          </p:cNvSpPr>
          <p:nvPr>
            <p:ph type="sldNum" sz="quarter" idx="12"/>
          </p:nvPr>
        </p:nvSpPr>
        <p:spPr/>
        <p:txBody>
          <a:bodyPr/>
          <a:lstStyle/>
          <a:p>
            <a:fld id="{91E12F96-0D5A-47AC-A4EE-1BE4C158164E}" type="slidenum">
              <a:rPr lang="en-GB" smtClean="0"/>
              <a:t>15</a:t>
            </a:fld>
            <a:endParaRPr lang="en-GB"/>
          </a:p>
        </p:txBody>
      </p:sp>
      <p:sp>
        <p:nvSpPr>
          <p:cNvPr id="6" name="TextBox 5">
            <a:extLst>
              <a:ext uri="{FF2B5EF4-FFF2-40B4-BE49-F238E27FC236}">
                <a16:creationId xmlns:a16="http://schemas.microsoft.com/office/drawing/2014/main" id="{4E4A3E34-0545-40CC-8527-1A816B431A16}"/>
              </a:ext>
            </a:extLst>
          </p:cNvPr>
          <p:cNvSpPr txBox="1"/>
          <p:nvPr/>
        </p:nvSpPr>
        <p:spPr>
          <a:xfrm>
            <a:off x="311498" y="1213194"/>
            <a:ext cx="11651903" cy="1938992"/>
          </a:xfrm>
          <a:prstGeom prst="rect">
            <a:avLst/>
          </a:prstGeom>
          <a:noFill/>
        </p:spPr>
        <p:txBody>
          <a:bodyPr wrap="square">
            <a:spAutoFit/>
          </a:bodyPr>
          <a:lstStyle/>
          <a:p>
            <a:pPr marL="285750" indent="-285750">
              <a:buFont typeface="Wingdings" panose="05000000000000000000" pitchFamily="2" charset="2"/>
              <a:buChar char="Ø"/>
            </a:pPr>
            <a:r>
              <a:rPr lang="it-IT" sz="2400" dirty="0">
                <a:latin typeface="Cambria" panose="02040503050406030204" pitchFamily="18" charset="0"/>
                <a:ea typeface="Cambria" panose="02040503050406030204" pitchFamily="18" charset="0"/>
              </a:rPr>
              <a:t>The coding of the main translation is almost done – I want to improve some parts of it, as always.</a:t>
            </a:r>
          </a:p>
          <a:p>
            <a:pPr marL="285750" indent="-285750">
              <a:buFont typeface="Wingdings" panose="05000000000000000000" pitchFamily="2" charset="2"/>
              <a:buChar char="Ø"/>
            </a:pPr>
            <a:r>
              <a:rPr lang="it-IT" sz="2400" dirty="0">
                <a:latin typeface="Cambria" panose="02040503050406030204" pitchFamily="18" charset="0"/>
                <a:ea typeface="Cambria" panose="02040503050406030204" pitchFamily="18" charset="0"/>
              </a:rPr>
              <a:t>The coding of the feedback line is ongoing.</a:t>
            </a:r>
          </a:p>
          <a:p>
            <a:pPr marL="285750" indent="-285750">
              <a:buFont typeface="Wingdings" panose="05000000000000000000" pitchFamily="2" charset="2"/>
              <a:buChar char="Ø"/>
            </a:pPr>
            <a:r>
              <a:rPr lang="it-IT" sz="2400" dirty="0">
                <a:latin typeface="Cambria" panose="02040503050406030204" pitchFamily="18" charset="0"/>
                <a:ea typeface="Cambria" panose="02040503050406030204" pitchFamily="18" charset="0"/>
              </a:rPr>
              <a:t>However, the core of the translation is there and I am thinking about writing a paper about it!</a:t>
            </a:r>
          </a:p>
        </p:txBody>
      </p:sp>
    </p:spTree>
    <p:extLst>
      <p:ext uri="{BB962C8B-B14F-4D97-AF65-F5344CB8AC3E}">
        <p14:creationId xmlns:p14="http://schemas.microsoft.com/office/powerpoint/2010/main" val="189350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EED-7217-43AC-883E-9ED7CB4E0839}"/>
              </a:ext>
            </a:extLst>
          </p:cNvPr>
          <p:cNvSpPr>
            <a:spLocks noGrp="1"/>
          </p:cNvSpPr>
          <p:nvPr>
            <p:ph type="title"/>
          </p:nvPr>
        </p:nvSpPr>
        <p:spPr/>
        <p:txBody>
          <a:bodyPr>
            <a:normAutofit fontScale="90000"/>
          </a:bodyPr>
          <a:lstStyle/>
          <a:p>
            <a:r>
              <a:rPr lang="it-IT" dirty="0"/>
              <a:t>Tutorial (i)</a:t>
            </a:r>
            <a:endParaRPr lang="en-GB" dirty="0"/>
          </a:p>
        </p:txBody>
      </p:sp>
      <p:sp>
        <p:nvSpPr>
          <p:cNvPr id="3" name="Footer Placeholder 2">
            <a:extLst>
              <a:ext uri="{FF2B5EF4-FFF2-40B4-BE49-F238E27FC236}">
                <a16:creationId xmlns:a16="http://schemas.microsoft.com/office/drawing/2014/main" id="{8B912622-5967-4794-98E6-E385A5DD5F7A}"/>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0A56D0D8-ED0D-445A-8F2B-36B93D4F8DAE}"/>
              </a:ext>
            </a:extLst>
          </p:cNvPr>
          <p:cNvSpPr>
            <a:spLocks noGrp="1"/>
          </p:cNvSpPr>
          <p:nvPr>
            <p:ph type="sldNum" sz="quarter" idx="12"/>
          </p:nvPr>
        </p:nvSpPr>
        <p:spPr/>
        <p:txBody>
          <a:bodyPr/>
          <a:lstStyle/>
          <a:p>
            <a:fld id="{91E12F96-0D5A-47AC-A4EE-1BE4C158164E}" type="slidenum">
              <a:rPr lang="en-GB" smtClean="0"/>
              <a:t>16</a:t>
            </a:fld>
            <a:endParaRPr lang="en-GB"/>
          </a:p>
        </p:txBody>
      </p:sp>
      <p:sp>
        <p:nvSpPr>
          <p:cNvPr id="7" name="TextBox 6">
            <a:extLst>
              <a:ext uri="{FF2B5EF4-FFF2-40B4-BE49-F238E27FC236}">
                <a16:creationId xmlns:a16="http://schemas.microsoft.com/office/drawing/2014/main" id="{EA01EE0C-B0DB-491C-BD32-FE0360C39180}"/>
              </a:ext>
            </a:extLst>
          </p:cNvPr>
          <p:cNvSpPr txBox="1"/>
          <p:nvPr/>
        </p:nvSpPr>
        <p:spPr>
          <a:xfrm>
            <a:off x="6649720" y="798137"/>
            <a:ext cx="5320145" cy="4247317"/>
          </a:xfrm>
          <a:prstGeom prst="rect">
            <a:avLst/>
          </a:prstGeom>
          <a:noFill/>
        </p:spPr>
        <p:txBody>
          <a:bodyPr wrap="square">
            <a:spAutoFit/>
          </a:bodyPr>
          <a:lstStyle/>
          <a:p>
            <a:pPr marL="285750" indent="-285750">
              <a:buFont typeface="Wingdings" panose="05000000000000000000" pitchFamily="2" charset="2"/>
              <a:buChar char="Ø"/>
            </a:pPr>
            <a:r>
              <a:rPr lang="it-IT" sz="1800" dirty="0">
                <a:latin typeface="Cambria" panose="02040503050406030204" pitchFamily="18" charset="0"/>
                <a:ea typeface="Cambria" panose="02040503050406030204" pitchFamily="18" charset="0"/>
              </a:rPr>
              <a:t>Define UseCase:</a:t>
            </a:r>
          </a:p>
          <a:p>
            <a:pPr marL="742950" lvl="1"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For each requirement define a function to be accomplish that will become a HDDL task.</a:t>
            </a:r>
          </a:p>
          <a:p>
            <a:pPr marL="1200150" lvl="2"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The requirement are defined as a table (generic table in the UML scheme/ requirement table in the SysML scheme).</a:t>
            </a:r>
          </a:p>
          <a:p>
            <a:pPr marL="742950" lvl="1"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For each function define at least on method, based on the initial possible parameters. The methods explains «how?» the task will be accomplished</a:t>
            </a:r>
          </a:p>
          <a:p>
            <a:pPr marL="742950" lvl="1"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The links between actors and UseCases and as well as the link intra UseCases are used as an aid to the modelling, they are not needed for the domain creation. </a:t>
            </a:r>
          </a:p>
        </p:txBody>
      </p:sp>
      <p:pic>
        <p:nvPicPr>
          <p:cNvPr id="8" name="Picture 7" descr="Diagram&#10;&#10;Description automatically generated">
            <a:extLst>
              <a:ext uri="{FF2B5EF4-FFF2-40B4-BE49-F238E27FC236}">
                <a16:creationId xmlns:a16="http://schemas.microsoft.com/office/drawing/2014/main" id="{B850F201-9525-437B-8EAE-FE6D77F0F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35" y="1593410"/>
            <a:ext cx="6480369" cy="3586741"/>
          </a:xfrm>
          <a:prstGeom prst="rect">
            <a:avLst/>
          </a:prstGeom>
        </p:spPr>
      </p:pic>
    </p:spTree>
    <p:extLst>
      <p:ext uri="{BB962C8B-B14F-4D97-AF65-F5344CB8AC3E}">
        <p14:creationId xmlns:p14="http://schemas.microsoft.com/office/powerpoint/2010/main" val="104838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DE7B-5406-4E47-A190-7775573A6CC5}"/>
              </a:ext>
            </a:extLst>
          </p:cNvPr>
          <p:cNvSpPr>
            <a:spLocks noGrp="1"/>
          </p:cNvSpPr>
          <p:nvPr>
            <p:ph type="title"/>
          </p:nvPr>
        </p:nvSpPr>
        <p:spPr/>
        <p:txBody>
          <a:bodyPr>
            <a:normAutofit fontScale="90000"/>
          </a:bodyPr>
          <a:lstStyle/>
          <a:p>
            <a:r>
              <a:rPr lang="it-IT" dirty="0"/>
              <a:t>Tutorial (ii)</a:t>
            </a:r>
            <a:endParaRPr lang="en-GB" dirty="0"/>
          </a:p>
        </p:txBody>
      </p:sp>
      <p:sp>
        <p:nvSpPr>
          <p:cNvPr id="3" name="Footer Placeholder 2">
            <a:extLst>
              <a:ext uri="{FF2B5EF4-FFF2-40B4-BE49-F238E27FC236}">
                <a16:creationId xmlns:a16="http://schemas.microsoft.com/office/drawing/2014/main" id="{75086FA0-ED21-4A81-849F-FAFFA8A571A3}"/>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19E83715-2D6E-4B67-BA2B-C3CDC1901D4E}"/>
              </a:ext>
            </a:extLst>
          </p:cNvPr>
          <p:cNvSpPr>
            <a:spLocks noGrp="1"/>
          </p:cNvSpPr>
          <p:nvPr>
            <p:ph type="sldNum" sz="quarter" idx="12"/>
          </p:nvPr>
        </p:nvSpPr>
        <p:spPr/>
        <p:txBody>
          <a:bodyPr/>
          <a:lstStyle/>
          <a:p>
            <a:fld id="{91E12F96-0D5A-47AC-A4EE-1BE4C158164E}" type="slidenum">
              <a:rPr lang="en-GB" smtClean="0"/>
              <a:t>17</a:t>
            </a:fld>
            <a:endParaRPr lang="en-GB"/>
          </a:p>
        </p:txBody>
      </p:sp>
      <p:sp>
        <p:nvSpPr>
          <p:cNvPr id="8" name="TextBox 7">
            <a:extLst>
              <a:ext uri="{FF2B5EF4-FFF2-40B4-BE49-F238E27FC236}">
                <a16:creationId xmlns:a16="http://schemas.microsoft.com/office/drawing/2014/main" id="{CB12F8F2-7970-4E39-B733-7D1A1B588974}"/>
              </a:ext>
            </a:extLst>
          </p:cNvPr>
          <p:cNvSpPr txBox="1"/>
          <p:nvPr/>
        </p:nvSpPr>
        <p:spPr>
          <a:xfrm>
            <a:off x="4941453" y="1633435"/>
            <a:ext cx="6169890" cy="3570208"/>
          </a:xfrm>
          <a:prstGeom prst="rect">
            <a:avLst/>
          </a:prstGeom>
          <a:noFill/>
        </p:spPr>
        <p:txBody>
          <a:bodyPr wrap="square">
            <a:spAutoFit/>
          </a:bodyPr>
          <a:lstStyle/>
          <a:p>
            <a:pPr marL="285750"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Comments:</a:t>
            </a:r>
          </a:p>
          <a:p>
            <a:pPr marL="742950" lvl="1"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Both tasks and methods are define as UseCases</a:t>
            </a:r>
          </a:p>
          <a:p>
            <a:pPr marL="742950" lvl="1"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The methods are nested inside the tasks (Papyrus uses a tree like interface).</a:t>
            </a:r>
          </a:p>
          <a:p>
            <a:pPr marL="1200150" lvl="2"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Most dependencies are visualized through nested entities. If an entity is nested in the wrong point, we will get the wrong HDDL output.</a:t>
            </a:r>
          </a:p>
          <a:p>
            <a:pPr marL="742950" lvl="1"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Inside each Method UseCase, we will have an activity diagram that explains how that task can be accomplished starting from the initial conditions, and putting together the leaf functions (:actions)</a:t>
            </a:r>
          </a:p>
          <a:p>
            <a:pPr marL="742950" lvl="1"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If a :task is used as a :subtask in another :task, we need to associate a «OpaqueBehavior» so that we can maintain traciability with the corresponded :subtask.</a:t>
            </a:r>
          </a:p>
        </p:txBody>
      </p:sp>
      <p:pic>
        <p:nvPicPr>
          <p:cNvPr id="10" name="Picture 9">
            <a:extLst>
              <a:ext uri="{FF2B5EF4-FFF2-40B4-BE49-F238E27FC236}">
                <a16:creationId xmlns:a16="http://schemas.microsoft.com/office/drawing/2014/main" id="{B9863908-02AA-4A22-9D1D-685318CF4F81}"/>
              </a:ext>
            </a:extLst>
          </p:cNvPr>
          <p:cNvPicPr>
            <a:picLocks noChangeAspect="1"/>
          </p:cNvPicPr>
          <p:nvPr/>
        </p:nvPicPr>
        <p:blipFill>
          <a:blip r:embed="rId2"/>
          <a:stretch>
            <a:fillRect/>
          </a:stretch>
        </p:blipFill>
        <p:spPr>
          <a:xfrm>
            <a:off x="550139" y="1856994"/>
            <a:ext cx="3781425" cy="2181225"/>
          </a:xfrm>
          <a:prstGeom prst="rect">
            <a:avLst/>
          </a:prstGeom>
        </p:spPr>
      </p:pic>
    </p:spTree>
    <p:extLst>
      <p:ext uri="{BB962C8B-B14F-4D97-AF65-F5344CB8AC3E}">
        <p14:creationId xmlns:p14="http://schemas.microsoft.com/office/powerpoint/2010/main" val="3374363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E405-006E-4FD8-880C-D9283F71AABF}"/>
              </a:ext>
            </a:extLst>
          </p:cNvPr>
          <p:cNvSpPr>
            <a:spLocks noGrp="1"/>
          </p:cNvSpPr>
          <p:nvPr>
            <p:ph type="title"/>
          </p:nvPr>
        </p:nvSpPr>
        <p:spPr/>
        <p:txBody>
          <a:bodyPr>
            <a:normAutofit fontScale="90000"/>
          </a:bodyPr>
          <a:lstStyle/>
          <a:p>
            <a:r>
              <a:rPr lang="it-IT" dirty="0"/>
              <a:t>Tutorial (iii)</a:t>
            </a:r>
            <a:endParaRPr lang="en-GB" dirty="0"/>
          </a:p>
        </p:txBody>
      </p:sp>
      <p:sp>
        <p:nvSpPr>
          <p:cNvPr id="3" name="Footer Placeholder 2">
            <a:extLst>
              <a:ext uri="{FF2B5EF4-FFF2-40B4-BE49-F238E27FC236}">
                <a16:creationId xmlns:a16="http://schemas.microsoft.com/office/drawing/2014/main" id="{994A3394-185F-4E54-933F-3CAD12C87B28}"/>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9C391BAF-93F4-4099-8DF5-17ABC222A992}"/>
              </a:ext>
            </a:extLst>
          </p:cNvPr>
          <p:cNvSpPr>
            <a:spLocks noGrp="1"/>
          </p:cNvSpPr>
          <p:nvPr>
            <p:ph type="sldNum" sz="quarter" idx="12"/>
          </p:nvPr>
        </p:nvSpPr>
        <p:spPr/>
        <p:txBody>
          <a:bodyPr/>
          <a:lstStyle/>
          <a:p>
            <a:fld id="{91E12F96-0D5A-47AC-A4EE-1BE4C158164E}" type="slidenum">
              <a:rPr lang="en-GB" smtClean="0"/>
              <a:t>18</a:t>
            </a:fld>
            <a:endParaRPr lang="en-GB"/>
          </a:p>
        </p:txBody>
      </p:sp>
      <p:pic>
        <p:nvPicPr>
          <p:cNvPr id="6" name="Picture 5">
            <a:extLst>
              <a:ext uri="{FF2B5EF4-FFF2-40B4-BE49-F238E27FC236}">
                <a16:creationId xmlns:a16="http://schemas.microsoft.com/office/drawing/2014/main" id="{EC509F92-A0A8-402B-AA02-3832ABAE1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1" y="1011925"/>
            <a:ext cx="6241847" cy="4515750"/>
          </a:xfrm>
          <a:prstGeom prst="rect">
            <a:avLst/>
          </a:prstGeom>
        </p:spPr>
      </p:pic>
      <p:sp>
        <p:nvSpPr>
          <p:cNvPr id="8" name="TextBox 7">
            <a:extLst>
              <a:ext uri="{FF2B5EF4-FFF2-40B4-BE49-F238E27FC236}">
                <a16:creationId xmlns:a16="http://schemas.microsoft.com/office/drawing/2014/main" id="{CBCC18A2-B7F2-46CC-863D-6804872D822F}"/>
              </a:ext>
            </a:extLst>
          </p:cNvPr>
          <p:cNvSpPr txBox="1"/>
          <p:nvPr/>
        </p:nvSpPr>
        <p:spPr>
          <a:xfrm>
            <a:off x="6553200" y="1100744"/>
            <a:ext cx="5269345" cy="3970318"/>
          </a:xfrm>
          <a:prstGeom prst="rect">
            <a:avLst/>
          </a:prstGeom>
          <a:noFill/>
        </p:spPr>
        <p:txBody>
          <a:bodyPr wrap="square">
            <a:spAutoFit/>
          </a:bodyPr>
          <a:lstStyle/>
          <a:p>
            <a:pPr marL="285750" indent="-285750">
              <a:buFont typeface="Wingdings" panose="05000000000000000000" pitchFamily="2" charset="2"/>
              <a:buChar char="Ø"/>
            </a:pPr>
            <a:r>
              <a:rPr lang="it-IT" sz="1800" dirty="0">
                <a:latin typeface="Cambria" panose="02040503050406030204" pitchFamily="18" charset="0"/>
                <a:ea typeface="Cambria" panose="02040503050406030204" pitchFamily="18" charset="0"/>
              </a:rPr>
              <a:t>Define Activity Diagram:</a:t>
            </a:r>
          </a:p>
          <a:p>
            <a:pPr marL="742950" lvl="1"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For each method we generate an activity diagrams with:</a:t>
            </a:r>
          </a:p>
          <a:p>
            <a:pPr marL="1200150" lvl="2"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:actions as «uml: OpaqueAction» </a:t>
            </a:r>
          </a:p>
          <a:p>
            <a:pPr marL="1200150" lvl="2"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:predicates/:parameters as «uml: ActivityParameterNode» (input/output of the activity)</a:t>
            </a:r>
          </a:p>
          <a:p>
            <a:pPr marL="1657350" lvl="3"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This parameters are already classified with their :type as «uml:Class»</a:t>
            </a:r>
          </a:p>
          <a:p>
            <a:pPr marL="1200150" lvl="2" indent="-285750">
              <a:buFont typeface="Wingdings" panose="05000000000000000000" pitchFamily="2" charset="2"/>
              <a:buChar char="Ø"/>
            </a:pPr>
            <a:r>
              <a:rPr lang="it-IT" dirty="0">
                <a:latin typeface="Cambria" panose="02040503050406030204" pitchFamily="18" charset="0"/>
                <a:ea typeface="Cambria" panose="02040503050406030204" pitchFamily="18" charset="0"/>
              </a:rPr>
              <a:t>:task that are subtasks as «uml: CallBehaviorAction» associated to the </a:t>
            </a:r>
            <a:r>
              <a:rPr lang="it-IT" sz="1800" dirty="0">
                <a:latin typeface="Cambria" panose="02040503050406030204" pitchFamily="18" charset="0"/>
                <a:ea typeface="Cambria" panose="02040503050406030204" pitchFamily="18" charset="0"/>
              </a:rPr>
              <a:t>«</a:t>
            </a:r>
            <a:r>
              <a:rPr lang="it-IT" dirty="0">
                <a:latin typeface="Cambria" panose="02040503050406030204" pitchFamily="18" charset="0"/>
                <a:ea typeface="Cambria" panose="02040503050406030204" pitchFamily="18" charset="0"/>
              </a:rPr>
              <a:t>uml: </a:t>
            </a:r>
            <a:r>
              <a:rPr lang="it-IT" sz="1800" dirty="0">
                <a:latin typeface="Cambria" panose="02040503050406030204" pitchFamily="18" charset="0"/>
                <a:ea typeface="Cambria" panose="02040503050406030204" pitchFamily="18" charset="0"/>
              </a:rPr>
              <a:t>OpaqueBehavior» .</a:t>
            </a:r>
          </a:p>
          <a:p>
            <a:pPr marL="1200150" lvl="2" indent="-285750">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131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E405-006E-4FD8-880C-D9283F71AABF}"/>
              </a:ext>
            </a:extLst>
          </p:cNvPr>
          <p:cNvSpPr>
            <a:spLocks noGrp="1"/>
          </p:cNvSpPr>
          <p:nvPr>
            <p:ph type="title"/>
          </p:nvPr>
        </p:nvSpPr>
        <p:spPr/>
        <p:txBody>
          <a:bodyPr>
            <a:normAutofit fontScale="90000"/>
          </a:bodyPr>
          <a:lstStyle/>
          <a:p>
            <a:r>
              <a:rPr lang="it-IT" dirty="0"/>
              <a:t>Tutorial (iv)</a:t>
            </a:r>
            <a:endParaRPr lang="en-GB" dirty="0"/>
          </a:p>
        </p:txBody>
      </p:sp>
      <p:sp>
        <p:nvSpPr>
          <p:cNvPr id="3" name="Footer Placeholder 2">
            <a:extLst>
              <a:ext uri="{FF2B5EF4-FFF2-40B4-BE49-F238E27FC236}">
                <a16:creationId xmlns:a16="http://schemas.microsoft.com/office/drawing/2014/main" id="{994A3394-185F-4E54-933F-3CAD12C87B28}"/>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9C391BAF-93F4-4099-8DF5-17ABC222A992}"/>
              </a:ext>
            </a:extLst>
          </p:cNvPr>
          <p:cNvSpPr>
            <a:spLocks noGrp="1"/>
          </p:cNvSpPr>
          <p:nvPr>
            <p:ph type="sldNum" sz="quarter" idx="12"/>
          </p:nvPr>
        </p:nvSpPr>
        <p:spPr/>
        <p:txBody>
          <a:bodyPr/>
          <a:lstStyle/>
          <a:p>
            <a:fld id="{91E12F96-0D5A-47AC-A4EE-1BE4C158164E}" type="slidenum">
              <a:rPr lang="en-GB" smtClean="0"/>
              <a:t>19</a:t>
            </a:fld>
            <a:endParaRPr lang="en-GB"/>
          </a:p>
        </p:txBody>
      </p:sp>
      <p:sp>
        <p:nvSpPr>
          <p:cNvPr id="9" name="TextBox 8">
            <a:extLst>
              <a:ext uri="{FF2B5EF4-FFF2-40B4-BE49-F238E27FC236}">
                <a16:creationId xmlns:a16="http://schemas.microsoft.com/office/drawing/2014/main" id="{0421B26D-3F97-4632-8D36-5408960CC111}"/>
              </a:ext>
            </a:extLst>
          </p:cNvPr>
          <p:cNvSpPr txBox="1"/>
          <p:nvPr/>
        </p:nvSpPr>
        <p:spPr>
          <a:xfrm>
            <a:off x="6324600" y="872144"/>
            <a:ext cx="5645727" cy="5293757"/>
          </a:xfrm>
          <a:prstGeom prst="rect">
            <a:avLst/>
          </a:prstGeom>
          <a:noFill/>
        </p:spPr>
        <p:txBody>
          <a:bodyPr wrap="square">
            <a:spAutoFit/>
          </a:bodyPr>
          <a:lstStyle/>
          <a:p>
            <a:pPr marL="285750"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If we want to create the problem file for a robotic exploration mission, we need:</a:t>
            </a:r>
          </a:p>
          <a:p>
            <a:pPr marL="742950" lvl="1"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A sample mission scenario- it’s an activity diagram with the main :task that we can call in our :htn ordered. If no order is enforced the software do not give any ordering. </a:t>
            </a:r>
          </a:p>
          <a:p>
            <a:pPr marL="742950" lvl="1"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The :htn can be defined by the designed in the initial file.</a:t>
            </a:r>
          </a:p>
          <a:p>
            <a:pPr marL="742950" lvl="1"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The initial conditions are expressed as constraints to the :task in the activity diagram.</a:t>
            </a:r>
          </a:p>
          <a:p>
            <a:pPr marL="1200150" lvl="2"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 The link between the constraints is used as aid to the modelling. They are not directly used in the problem file creation. </a:t>
            </a:r>
          </a:p>
          <a:p>
            <a:pPr marL="742950" lvl="1"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The map is retrieved from the map message of ROS and reprocessed in a series of predicates that expresse the traversability of the different zones.</a:t>
            </a:r>
          </a:p>
          <a:p>
            <a:pPr marL="742950" lvl="1"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The systems and the equipments are defined in an object diagram. Again the link between the objects are used to help in the design. </a:t>
            </a:r>
          </a:p>
          <a:p>
            <a:pPr marL="285750" indent="-285750">
              <a:buFont typeface="Wingdings" panose="05000000000000000000" pitchFamily="2" charset="2"/>
              <a:buChar char="Ø"/>
            </a:pPr>
            <a:r>
              <a:rPr lang="it-IT" sz="1600" dirty="0">
                <a:latin typeface="Cambria" panose="02040503050406030204" pitchFamily="18" charset="0"/>
                <a:ea typeface="Cambria" panose="02040503050406030204" pitchFamily="18" charset="0"/>
              </a:rPr>
              <a:t>This mission diagram is put in the «Mission Folder».</a:t>
            </a:r>
          </a:p>
          <a:p>
            <a:pPr marL="1200150" lvl="2" indent="-285750">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41D556D2-F769-4E65-B2DD-5C1BF535E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49" y="1557944"/>
            <a:ext cx="5645727" cy="2959763"/>
          </a:xfrm>
          <a:prstGeom prst="rect">
            <a:avLst/>
          </a:prstGeom>
        </p:spPr>
      </p:pic>
    </p:spTree>
    <p:extLst>
      <p:ext uri="{BB962C8B-B14F-4D97-AF65-F5344CB8AC3E}">
        <p14:creationId xmlns:p14="http://schemas.microsoft.com/office/powerpoint/2010/main" val="274841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4DAB-09C5-43D3-8D60-7C73107A5093}"/>
              </a:ext>
            </a:extLst>
          </p:cNvPr>
          <p:cNvSpPr>
            <a:spLocks noGrp="1"/>
          </p:cNvSpPr>
          <p:nvPr>
            <p:ph type="title"/>
          </p:nvPr>
        </p:nvSpPr>
        <p:spPr/>
        <p:txBody>
          <a:bodyPr>
            <a:normAutofit fontScale="90000"/>
          </a:bodyPr>
          <a:lstStyle/>
          <a:p>
            <a:r>
              <a:rPr lang="it-IT" dirty="0"/>
              <a:t>Table of Context</a:t>
            </a:r>
            <a:endParaRPr lang="en-GB" dirty="0"/>
          </a:p>
        </p:txBody>
      </p:sp>
      <p:sp>
        <p:nvSpPr>
          <p:cNvPr id="3" name="Footer Placeholder 2">
            <a:extLst>
              <a:ext uri="{FF2B5EF4-FFF2-40B4-BE49-F238E27FC236}">
                <a16:creationId xmlns:a16="http://schemas.microsoft.com/office/drawing/2014/main" id="{15A4ADE7-C4BD-48EB-BA11-0DE9A224A5A6}"/>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0F20B5AE-E083-43FB-944C-1C67CD3293E0}"/>
              </a:ext>
            </a:extLst>
          </p:cNvPr>
          <p:cNvSpPr>
            <a:spLocks noGrp="1"/>
          </p:cNvSpPr>
          <p:nvPr>
            <p:ph type="sldNum" sz="quarter" idx="12"/>
          </p:nvPr>
        </p:nvSpPr>
        <p:spPr/>
        <p:txBody>
          <a:bodyPr/>
          <a:lstStyle/>
          <a:p>
            <a:fld id="{91E12F96-0D5A-47AC-A4EE-1BE4C158164E}" type="slidenum">
              <a:rPr lang="en-GB" smtClean="0"/>
              <a:t>2</a:t>
            </a:fld>
            <a:endParaRPr lang="en-GB"/>
          </a:p>
        </p:txBody>
      </p:sp>
      <p:pic>
        <p:nvPicPr>
          <p:cNvPr id="5" name="Google Shape;157;p12">
            <a:extLst>
              <a:ext uri="{FF2B5EF4-FFF2-40B4-BE49-F238E27FC236}">
                <a16:creationId xmlns:a16="http://schemas.microsoft.com/office/drawing/2014/main" id="{0E03C52B-4326-45B3-932F-F2E18FCD7E36}"/>
              </a:ext>
            </a:extLst>
          </p:cNvPr>
          <p:cNvPicPr preferRelativeResize="0"/>
          <p:nvPr/>
        </p:nvPicPr>
        <p:blipFill>
          <a:blip r:embed="rId2">
            <a:alphaModFix/>
          </a:blip>
          <a:stretch>
            <a:fillRect/>
          </a:stretch>
        </p:blipFill>
        <p:spPr>
          <a:xfrm>
            <a:off x="6966070" y="2068878"/>
            <a:ext cx="5029200" cy="4010025"/>
          </a:xfrm>
          <a:prstGeom prst="rect">
            <a:avLst/>
          </a:prstGeom>
          <a:noFill/>
          <a:ln>
            <a:noFill/>
          </a:ln>
        </p:spPr>
      </p:pic>
      <p:pic>
        <p:nvPicPr>
          <p:cNvPr id="6" name="Google Shape;158;p12">
            <a:extLst>
              <a:ext uri="{FF2B5EF4-FFF2-40B4-BE49-F238E27FC236}">
                <a16:creationId xmlns:a16="http://schemas.microsoft.com/office/drawing/2014/main" id="{3E5EAC16-400C-45FB-9EC2-634CFB445320}"/>
              </a:ext>
            </a:extLst>
          </p:cNvPr>
          <p:cNvPicPr preferRelativeResize="0"/>
          <p:nvPr/>
        </p:nvPicPr>
        <p:blipFill>
          <a:blip r:embed="rId3">
            <a:alphaModFix/>
          </a:blip>
          <a:stretch>
            <a:fillRect/>
          </a:stretch>
        </p:blipFill>
        <p:spPr>
          <a:xfrm>
            <a:off x="7819025" y="840942"/>
            <a:ext cx="1848900" cy="1848900"/>
          </a:xfrm>
          <a:prstGeom prst="rect">
            <a:avLst/>
          </a:prstGeom>
          <a:noFill/>
          <a:ln>
            <a:noFill/>
          </a:ln>
        </p:spPr>
      </p:pic>
      <p:sp>
        <p:nvSpPr>
          <p:cNvPr id="7" name="TextBox 6">
            <a:extLst>
              <a:ext uri="{FF2B5EF4-FFF2-40B4-BE49-F238E27FC236}">
                <a16:creationId xmlns:a16="http://schemas.microsoft.com/office/drawing/2014/main" id="{162E25F6-50EB-446E-AE46-6EAF3DDC658F}"/>
              </a:ext>
            </a:extLst>
          </p:cNvPr>
          <p:cNvSpPr txBox="1"/>
          <p:nvPr/>
        </p:nvSpPr>
        <p:spPr>
          <a:xfrm>
            <a:off x="351692" y="1416818"/>
            <a:ext cx="7201633" cy="3539430"/>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latin typeface="Cambria" panose="02040503050406030204" pitchFamily="18" charset="0"/>
                <a:ea typeface="Cambria" panose="02040503050406030204" pitchFamily="18" charset="0"/>
              </a:rPr>
              <a:t>Updates MBSE/</a:t>
            </a:r>
            <a:r>
              <a:rPr lang="en-US" sz="3200" dirty="0" err="1">
                <a:latin typeface="Cambria" panose="02040503050406030204" pitchFamily="18" charset="0"/>
                <a:ea typeface="Cambria" panose="02040503050406030204" pitchFamily="18" charset="0"/>
              </a:rPr>
              <a:t>SysML</a:t>
            </a:r>
            <a:r>
              <a:rPr lang="en-US" sz="3200" dirty="0">
                <a:latin typeface="Cambria" panose="02040503050406030204" pitchFamily="18" charset="0"/>
                <a:ea typeface="Cambria" panose="02040503050406030204" pitchFamily="18" charset="0"/>
              </a:rPr>
              <a:t> to HDDL:</a:t>
            </a:r>
          </a:p>
          <a:p>
            <a:pPr marL="742950" lvl="1" indent="-285750">
              <a:buFont typeface="Wingdings" panose="05000000000000000000" pitchFamily="2" charset="2"/>
              <a:buChar char="Ø"/>
            </a:pPr>
            <a:r>
              <a:rPr lang="en-US" sz="3200" dirty="0">
                <a:latin typeface="Cambria" panose="02040503050406030204" pitchFamily="18" charset="0"/>
                <a:ea typeface="Cambria" panose="02040503050406030204" pitchFamily="18" charset="0"/>
              </a:rPr>
              <a:t>Generalities</a:t>
            </a:r>
          </a:p>
          <a:p>
            <a:pPr marL="742950" lvl="1" indent="-285750">
              <a:buFont typeface="Wingdings" panose="05000000000000000000" pitchFamily="2" charset="2"/>
              <a:buChar char="Ø"/>
            </a:pPr>
            <a:r>
              <a:rPr lang="en-US" sz="3200" dirty="0" err="1">
                <a:latin typeface="Cambria" panose="02040503050406030204" pitchFamily="18" charset="0"/>
                <a:ea typeface="Cambria" panose="02040503050406030204" pitchFamily="18" charset="0"/>
              </a:rPr>
              <a:t>SysML</a:t>
            </a:r>
            <a:r>
              <a:rPr lang="en-US" sz="3200" dirty="0">
                <a:latin typeface="Cambria" panose="02040503050406030204" pitchFamily="18" charset="0"/>
                <a:ea typeface="Cambria" panose="02040503050406030204" pitchFamily="18" charset="0"/>
              </a:rPr>
              <a:t> Scheme from Papyrus</a:t>
            </a:r>
          </a:p>
          <a:p>
            <a:pPr marL="742950" lvl="1" indent="-285750">
              <a:buFont typeface="Wingdings" panose="05000000000000000000" pitchFamily="2" charset="2"/>
              <a:buChar char="Ø"/>
            </a:pPr>
            <a:r>
              <a:rPr lang="en-US" sz="3200" dirty="0">
                <a:latin typeface="Cambria" panose="02040503050406030204" pitchFamily="18" charset="0"/>
                <a:ea typeface="Cambria" panose="02040503050406030204" pitchFamily="18" charset="0"/>
              </a:rPr>
              <a:t>Generalization of Domain File</a:t>
            </a:r>
          </a:p>
          <a:p>
            <a:pPr marL="742950" lvl="1" indent="-285750">
              <a:buFont typeface="Wingdings" panose="05000000000000000000" pitchFamily="2" charset="2"/>
              <a:buChar char="Ø"/>
            </a:pPr>
            <a:r>
              <a:rPr lang="en-US" sz="3200" dirty="0">
                <a:latin typeface="Cambria" panose="02040503050406030204" pitchFamily="18" charset="0"/>
                <a:ea typeface="Cambria" panose="02040503050406030204" pitchFamily="18" charset="0"/>
              </a:rPr>
              <a:t>Generation of Problem File</a:t>
            </a:r>
          </a:p>
          <a:p>
            <a:pPr marL="742950" lvl="1" indent="-285750">
              <a:buFont typeface="Wingdings" panose="05000000000000000000" pitchFamily="2" charset="2"/>
              <a:buChar char="Ø"/>
            </a:pPr>
            <a:r>
              <a:rPr lang="en-US" sz="3200" dirty="0">
                <a:latin typeface="Cambria" panose="02040503050406030204" pitchFamily="18" charset="0"/>
                <a:ea typeface="Cambria" panose="02040503050406030204" pitchFamily="18" charset="0"/>
              </a:rPr>
              <a:t>Feedback Back to Papyrus</a:t>
            </a:r>
          </a:p>
          <a:p>
            <a:pPr marL="742950" lvl="1" indent="-285750">
              <a:buFont typeface="Wingdings" panose="05000000000000000000" pitchFamily="2" charset="2"/>
              <a:buChar char="Ø"/>
            </a:pPr>
            <a:r>
              <a:rPr lang="en-US" sz="3200" dirty="0">
                <a:latin typeface="Cambria" panose="02040503050406030204" pitchFamily="18" charset="0"/>
                <a:ea typeface="Cambria" panose="02040503050406030204" pitchFamily="18" charset="0"/>
              </a:rPr>
              <a:t>Conclusions</a:t>
            </a:r>
          </a:p>
        </p:txBody>
      </p:sp>
    </p:spTree>
    <p:extLst>
      <p:ext uri="{BB962C8B-B14F-4D97-AF65-F5344CB8AC3E}">
        <p14:creationId xmlns:p14="http://schemas.microsoft.com/office/powerpoint/2010/main" val="353599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E405-006E-4FD8-880C-D9283F71AABF}"/>
              </a:ext>
            </a:extLst>
          </p:cNvPr>
          <p:cNvSpPr>
            <a:spLocks noGrp="1"/>
          </p:cNvSpPr>
          <p:nvPr>
            <p:ph type="title"/>
          </p:nvPr>
        </p:nvSpPr>
        <p:spPr/>
        <p:txBody>
          <a:bodyPr>
            <a:normAutofit fontScale="90000"/>
          </a:bodyPr>
          <a:lstStyle/>
          <a:p>
            <a:r>
              <a:rPr lang="it-IT" dirty="0"/>
              <a:t>Tutorial (v)</a:t>
            </a:r>
            <a:endParaRPr lang="en-GB" dirty="0"/>
          </a:p>
        </p:txBody>
      </p:sp>
      <p:sp>
        <p:nvSpPr>
          <p:cNvPr id="3" name="Footer Placeholder 2">
            <a:extLst>
              <a:ext uri="{FF2B5EF4-FFF2-40B4-BE49-F238E27FC236}">
                <a16:creationId xmlns:a16="http://schemas.microsoft.com/office/drawing/2014/main" id="{994A3394-185F-4E54-933F-3CAD12C87B28}"/>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9C391BAF-93F4-4099-8DF5-17ABC222A992}"/>
              </a:ext>
            </a:extLst>
          </p:cNvPr>
          <p:cNvSpPr>
            <a:spLocks noGrp="1"/>
          </p:cNvSpPr>
          <p:nvPr>
            <p:ph type="sldNum" sz="quarter" idx="12"/>
          </p:nvPr>
        </p:nvSpPr>
        <p:spPr/>
        <p:txBody>
          <a:bodyPr/>
          <a:lstStyle/>
          <a:p>
            <a:fld id="{91E12F96-0D5A-47AC-A4EE-1BE4C158164E}" type="slidenum">
              <a:rPr lang="en-GB" smtClean="0"/>
              <a:t>20</a:t>
            </a:fld>
            <a:endParaRPr lang="en-GB"/>
          </a:p>
        </p:txBody>
      </p:sp>
      <p:sp>
        <p:nvSpPr>
          <p:cNvPr id="9" name="TextBox 8">
            <a:extLst>
              <a:ext uri="{FF2B5EF4-FFF2-40B4-BE49-F238E27FC236}">
                <a16:creationId xmlns:a16="http://schemas.microsoft.com/office/drawing/2014/main" id="{0421B26D-3F97-4632-8D36-5408960CC111}"/>
              </a:ext>
            </a:extLst>
          </p:cNvPr>
          <p:cNvSpPr txBox="1"/>
          <p:nvPr/>
        </p:nvSpPr>
        <p:spPr>
          <a:xfrm>
            <a:off x="6804288" y="2690962"/>
            <a:ext cx="5269345" cy="923330"/>
          </a:xfrm>
          <a:prstGeom prst="rect">
            <a:avLst/>
          </a:prstGeom>
          <a:noFill/>
        </p:spPr>
        <p:txBody>
          <a:bodyPr wrap="square">
            <a:spAutoFit/>
          </a:bodyPr>
          <a:lstStyle/>
          <a:p>
            <a:pPr marL="285750" indent="-285750">
              <a:buFont typeface="Wingdings" panose="05000000000000000000" pitchFamily="2" charset="2"/>
              <a:buChar char="Ø"/>
            </a:pPr>
            <a:r>
              <a:rPr lang="it-IT" sz="1800" dirty="0">
                <a:latin typeface="Cambria" panose="02040503050406030204" pitchFamily="18" charset="0"/>
                <a:ea typeface="Cambria" panose="02040503050406030204" pitchFamily="18" charset="0"/>
              </a:rPr>
              <a:t>The component diagram  is used to define the «static equipments» of the problem.hddl file.</a:t>
            </a:r>
            <a:endParaRPr lang="it-IT" dirty="0">
              <a:latin typeface="Cambria" panose="02040503050406030204" pitchFamily="18" charset="0"/>
              <a:ea typeface="Cambria" panose="02040503050406030204" pitchFamily="18" charset="0"/>
            </a:endParaRPr>
          </a:p>
          <a:p>
            <a:pPr marL="1200150" lvl="2" indent="-285750">
              <a:buFont typeface="Wingdings" panose="05000000000000000000" pitchFamily="2" charset="2"/>
              <a:buChar char="Ø"/>
            </a:pPr>
            <a:endParaRPr lang="it-IT" dirty="0">
              <a:latin typeface="Cambria" panose="02040503050406030204" pitchFamily="18" charset="0"/>
              <a:ea typeface="Cambria" panose="02040503050406030204" pitchFamily="18" charset="0"/>
            </a:endParaRPr>
          </a:p>
        </p:txBody>
      </p:sp>
      <p:pic>
        <p:nvPicPr>
          <p:cNvPr id="6" name="Picture 5" descr="Diagram&#10;&#10;Description automatically generated">
            <a:extLst>
              <a:ext uri="{FF2B5EF4-FFF2-40B4-BE49-F238E27FC236}">
                <a16:creationId xmlns:a16="http://schemas.microsoft.com/office/drawing/2014/main" id="{6AA6B92D-D2A8-495F-A4E7-A4CEC38A4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55" y="969714"/>
            <a:ext cx="5726545" cy="5233303"/>
          </a:xfrm>
          <a:prstGeom prst="rect">
            <a:avLst/>
          </a:prstGeom>
        </p:spPr>
      </p:pic>
    </p:spTree>
    <p:extLst>
      <p:ext uri="{BB962C8B-B14F-4D97-AF65-F5344CB8AC3E}">
        <p14:creationId xmlns:p14="http://schemas.microsoft.com/office/powerpoint/2010/main" val="3752258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B00F97-77BE-4D92-9F1D-261A1E303330}"/>
              </a:ext>
            </a:extLst>
          </p:cNvPr>
          <p:cNvSpPr>
            <a:spLocks noGrp="1"/>
          </p:cNvSpPr>
          <p:nvPr>
            <p:ph type="title"/>
          </p:nvPr>
        </p:nvSpPr>
        <p:spPr/>
        <p:txBody>
          <a:bodyPr>
            <a:normAutofit/>
          </a:bodyPr>
          <a:lstStyle/>
          <a:p>
            <a:pPr algn="ctr"/>
            <a:r>
              <a:rPr lang="it-IT" sz="4800" dirty="0"/>
              <a:t>Thank you for your kind attention!!! </a:t>
            </a:r>
            <a:endParaRPr lang="en-GB" sz="4800" dirty="0"/>
          </a:p>
        </p:txBody>
      </p:sp>
      <p:sp>
        <p:nvSpPr>
          <p:cNvPr id="6" name="Text Placeholder 5">
            <a:extLst>
              <a:ext uri="{FF2B5EF4-FFF2-40B4-BE49-F238E27FC236}">
                <a16:creationId xmlns:a16="http://schemas.microsoft.com/office/drawing/2014/main" id="{9B9F8BA0-C392-485F-9253-B1A080E2D2AD}"/>
              </a:ext>
            </a:extLst>
          </p:cNvPr>
          <p:cNvSpPr>
            <a:spLocks noGrp="1"/>
          </p:cNvSpPr>
          <p:nvPr>
            <p:ph type="body" idx="1"/>
          </p:nvPr>
        </p:nvSpPr>
        <p:spPr/>
        <p:txBody>
          <a:bodyPr/>
          <a:lstStyle/>
          <a:p>
            <a:r>
              <a:rPr lang="it-IT" dirty="0"/>
              <a:t>Jasmine </a:t>
            </a:r>
            <a:r>
              <a:rPr lang="it-IT" dirty="0">
                <a:sym typeface="Wingdings" panose="05000000000000000000" pitchFamily="2" charset="2"/>
              </a:rPr>
              <a:t></a:t>
            </a:r>
          </a:p>
          <a:p>
            <a:endParaRPr lang="en-GB" dirty="0"/>
          </a:p>
        </p:txBody>
      </p:sp>
      <p:sp>
        <p:nvSpPr>
          <p:cNvPr id="3" name="Footer Placeholder 2">
            <a:extLst>
              <a:ext uri="{FF2B5EF4-FFF2-40B4-BE49-F238E27FC236}">
                <a16:creationId xmlns:a16="http://schemas.microsoft.com/office/drawing/2014/main" id="{0C77E22C-DBE1-44F9-9DD5-18A39623FCF8}"/>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5903B500-0AE2-408D-90AF-F3979E7CA9F3}"/>
              </a:ext>
            </a:extLst>
          </p:cNvPr>
          <p:cNvSpPr>
            <a:spLocks noGrp="1"/>
          </p:cNvSpPr>
          <p:nvPr>
            <p:ph type="sldNum" sz="quarter" idx="12"/>
          </p:nvPr>
        </p:nvSpPr>
        <p:spPr/>
        <p:txBody>
          <a:bodyPr/>
          <a:lstStyle/>
          <a:p>
            <a:fld id="{91E12F96-0D5A-47AC-A4EE-1BE4C158164E}" type="slidenum">
              <a:rPr lang="en-GB" smtClean="0"/>
              <a:t>21</a:t>
            </a:fld>
            <a:endParaRPr lang="en-GB"/>
          </a:p>
        </p:txBody>
      </p:sp>
    </p:spTree>
    <p:extLst>
      <p:ext uri="{BB962C8B-B14F-4D97-AF65-F5344CB8AC3E}">
        <p14:creationId xmlns:p14="http://schemas.microsoft.com/office/powerpoint/2010/main" val="87536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EED-7217-43AC-883E-9ED7CB4E0839}"/>
              </a:ext>
            </a:extLst>
          </p:cNvPr>
          <p:cNvSpPr>
            <a:spLocks noGrp="1"/>
          </p:cNvSpPr>
          <p:nvPr>
            <p:ph type="title"/>
          </p:nvPr>
        </p:nvSpPr>
        <p:spPr/>
        <p:txBody>
          <a:bodyPr>
            <a:normAutofit fontScale="90000"/>
          </a:bodyPr>
          <a:lstStyle/>
          <a:p>
            <a:r>
              <a:rPr lang="it-IT" dirty="0"/>
              <a:t>Generalities (i)</a:t>
            </a:r>
            <a:endParaRPr lang="en-GB" dirty="0"/>
          </a:p>
        </p:txBody>
      </p:sp>
      <p:sp>
        <p:nvSpPr>
          <p:cNvPr id="3" name="Footer Placeholder 2">
            <a:extLst>
              <a:ext uri="{FF2B5EF4-FFF2-40B4-BE49-F238E27FC236}">
                <a16:creationId xmlns:a16="http://schemas.microsoft.com/office/drawing/2014/main" id="{8B912622-5967-4794-98E6-E385A5DD5F7A}"/>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0A56D0D8-ED0D-445A-8F2B-36B93D4F8DAE}"/>
              </a:ext>
            </a:extLst>
          </p:cNvPr>
          <p:cNvSpPr>
            <a:spLocks noGrp="1"/>
          </p:cNvSpPr>
          <p:nvPr>
            <p:ph type="sldNum" sz="quarter" idx="12"/>
          </p:nvPr>
        </p:nvSpPr>
        <p:spPr/>
        <p:txBody>
          <a:bodyPr/>
          <a:lstStyle/>
          <a:p>
            <a:fld id="{91E12F96-0D5A-47AC-A4EE-1BE4C158164E}" type="slidenum">
              <a:rPr lang="en-GB" smtClean="0"/>
              <a:t>3</a:t>
            </a:fld>
            <a:endParaRPr lang="en-GB"/>
          </a:p>
        </p:txBody>
      </p:sp>
      <p:sp>
        <p:nvSpPr>
          <p:cNvPr id="6" name="TextBox 5">
            <a:extLst>
              <a:ext uri="{FF2B5EF4-FFF2-40B4-BE49-F238E27FC236}">
                <a16:creationId xmlns:a16="http://schemas.microsoft.com/office/drawing/2014/main" id="{4E4A3E34-0545-40CC-8527-1A816B431A16}"/>
              </a:ext>
            </a:extLst>
          </p:cNvPr>
          <p:cNvSpPr txBox="1"/>
          <p:nvPr/>
        </p:nvSpPr>
        <p:spPr>
          <a:xfrm>
            <a:off x="311498" y="1213194"/>
            <a:ext cx="11651903" cy="4708981"/>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MBSE scheme from Vitech </a:t>
            </a:r>
            <a:r>
              <a:rPr lang="en-US" sz="2000" dirty="0" err="1">
                <a:solidFill>
                  <a:srgbClr val="0070C0"/>
                </a:solidFill>
                <a:latin typeface="Cambria" panose="02040503050406030204" pitchFamily="18" charset="0"/>
                <a:ea typeface="Cambria" panose="02040503050406030204" pitchFamily="18" charset="0"/>
              </a:rPr>
              <a:t>Genesys</a:t>
            </a:r>
            <a:r>
              <a:rPr lang="en-US" sz="2000" dirty="0">
                <a:solidFill>
                  <a:srgbClr val="0070C0"/>
                </a:solidFill>
                <a:latin typeface="Cambria" panose="02040503050406030204" pitchFamily="18" charset="0"/>
                <a:ea typeface="Cambria" panose="02040503050406030204" pitchFamily="18" charset="0"/>
              </a:rPr>
              <a:t> has been translated directly to the open-source software Papyrus.</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graphic of the software and its use is a bit less appealing than </a:t>
            </a:r>
            <a:r>
              <a:rPr lang="en-US" sz="2000" dirty="0" err="1">
                <a:solidFill>
                  <a:srgbClr val="0070C0"/>
                </a:solidFill>
                <a:latin typeface="Cambria" panose="02040503050406030204" pitchFamily="18" charset="0"/>
                <a:ea typeface="Cambria" panose="02040503050406030204" pitchFamily="18" charset="0"/>
              </a:rPr>
              <a:t>Genesys</a:t>
            </a:r>
            <a:r>
              <a:rPr lang="en-US" sz="2000" dirty="0">
                <a:solidFill>
                  <a:srgbClr val="0070C0"/>
                </a:solidFill>
                <a:latin typeface="Cambria" panose="02040503050406030204" pitchFamily="18" charset="0"/>
                <a:ea typeface="Cambria" panose="02040503050406030204" pitchFamily="18" charset="0"/>
              </a:rPr>
              <a:t>. However, the export is an XML file that can be parsed in Python to generate the domain and problem files.</a:t>
            </a:r>
          </a:p>
          <a:p>
            <a:pPr lvl="1"/>
            <a:endParaRPr lang="en-US" sz="2000" dirty="0">
              <a:solidFill>
                <a:srgbClr val="0070C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domain file can be totally generalized for multiple applications using </a:t>
            </a:r>
            <a:r>
              <a:rPr lang="en-US" sz="2000" dirty="0" err="1">
                <a:solidFill>
                  <a:srgbClr val="0070C0"/>
                </a:solidFill>
                <a:latin typeface="Cambria" panose="02040503050406030204" pitchFamily="18" charset="0"/>
                <a:ea typeface="Cambria" panose="02040503050406030204" pitchFamily="18" charset="0"/>
              </a:rPr>
              <a:t>UseCase</a:t>
            </a:r>
            <a:r>
              <a:rPr lang="en-US" sz="2000" dirty="0">
                <a:solidFill>
                  <a:srgbClr val="0070C0"/>
                </a:solidFill>
                <a:latin typeface="Cambria" panose="02040503050406030204" pitchFamily="18" charset="0"/>
                <a:ea typeface="Cambria" panose="02040503050406030204" pitchFamily="18" charset="0"/>
              </a:rPr>
              <a:t> and Activities diagrams. </a:t>
            </a:r>
          </a:p>
          <a:p>
            <a:endParaRPr lang="en-US" sz="2000" dirty="0">
              <a:solidFill>
                <a:srgbClr val="0070C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I couldn’t find a way to totally generalize the problem file. However, for the application of robotic exploration it can be generalized using the information of:</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 Components defined through component diagrams</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Map from SLAM created as txt file and notions about how the system moves:</a:t>
            </a:r>
          </a:p>
          <a:p>
            <a:pPr marL="1200150" lvl="2"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This txt file it’s a direct manipulation of the information from the map. </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Activity diagram of the mission to get the ordering of the tasks</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initial task network is given as input by the designer</a:t>
            </a:r>
            <a:endParaRPr lang="en-US" sz="2000"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055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EED-7217-43AC-883E-9ED7CB4E0839}"/>
              </a:ext>
            </a:extLst>
          </p:cNvPr>
          <p:cNvSpPr>
            <a:spLocks noGrp="1"/>
          </p:cNvSpPr>
          <p:nvPr>
            <p:ph type="title"/>
          </p:nvPr>
        </p:nvSpPr>
        <p:spPr/>
        <p:txBody>
          <a:bodyPr>
            <a:normAutofit fontScale="90000"/>
          </a:bodyPr>
          <a:lstStyle/>
          <a:p>
            <a:r>
              <a:rPr lang="it-IT" dirty="0"/>
              <a:t>Generalities (ii)</a:t>
            </a:r>
            <a:endParaRPr lang="en-GB" dirty="0"/>
          </a:p>
        </p:txBody>
      </p:sp>
      <p:sp>
        <p:nvSpPr>
          <p:cNvPr id="3" name="Footer Placeholder 2">
            <a:extLst>
              <a:ext uri="{FF2B5EF4-FFF2-40B4-BE49-F238E27FC236}">
                <a16:creationId xmlns:a16="http://schemas.microsoft.com/office/drawing/2014/main" id="{8B912622-5967-4794-98E6-E385A5DD5F7A}"/>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0A56D0D8-ED0D-445A-8F2B-36B93D4F8DAE}"/>
              </a:ext>
            </a:extLst>
          </p:cNvPr>
          <p:cNvSpPr>
            <a:spLocks noGrp="1"/>
          </p:cNvSpPr>
          <p:nvPr>
            <p:ph type="sldNum" sz="quarter" idx="12"/>
          </p:nvPr>
        </p:nvSpPr>
        <p:spPr/>
        <p:txBody>
          <a:bodyPr/>
          <a:lstStyle/>
          <a:p>
            <a:fld id="{91E12F96-0D5A-47AC-A4EE-1BE4C158164E}" type="slidenum">
              <a:rPr lang="en-GB" smtClean="0"/>
              <a:t>4</a:t>
            </a:fld>
            <a:endParaRPr lang="en-GB"/>
          </a:p>
        </p:txBody>
      </p:sp>
      <p:sp>
        <p:nvSpPr>
          <p:cNvPr id="6" name="TextBox 5">
            <a:extLst>
              <a:ext uri="{FF2B5EF4-FFF2-40B4-BE49-F238E27FC236}">
                <a16:creationId xmlns:a16="http://schemas.microsoft.com/office/drawing/2014/main" id="{4E4A3E34-0545-40CC-8527-1A816B431A16}"/>
              </a:ext>
            </a:extLst>
          </p:cNvPr>
          <p:cNvSpPr txBox="1"/>
          <p:nvPr/>
        </p:nvSpPr>
        <p:spPr>
          <a:xfrm>
            <a:off x="311499" y="1213194"/>
            <a:ext cx="5592152" cy="4093428"/>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With the use of Papyrus, we solved the problems of the first translation:</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predicates and repeated functions can be displayed in an activity diagram. The translation module recognize and generalize the same action based on the input/output set. </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E.g. in the example in this slide, the software recognize that the </a:t>
            </a:r>
            <a:r>
              <a:rPr lang="en-US" sz="2000" dirty="0" err="1">
                <a:solidFill>
                  <a:srgbClr val="0070C0"/>
                </a:solidFill>
                <a:latin typeface="Cambria" panose="02040503050406030204" pitchFamily="18" charset="0"/>
                <a:ea typeface="Cambria" panose="02040503050406030204" pitchFamily="18" charset="0"/>
              </a:rPr>
              <a:t>Navigate_mid</a:t>
            </a:r>
            <a:r>
              <a:rPr lang="en-US" sz="2000" dirty="0">
                <a:solidFill>
                  <a:srgbClr val="0070C0"/>
                </a:solidFill>
                <a:latin typeface="Cambria" panose="02040503050406030204" pitchFamily="18" charset="0"/>
                <a:ea typeface="Cambria" panose="02040503050406030204" pitchFamily="18" charset="0"/>
              </a:rPr>
              <a:t> and Navigate are the same action and insert it only once in the domain file. </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However, the graphical interface helps defining the domain of the problem.</a:t>
            </a:r>
            <a:endParaRPr lang="en-US" sz="2000" dirty="0">
              <a:solidFill>
                <a:srgbClr val="00B050"/>
              </a:solidFill>
              <a:latin typeface="Cambria" panose="02040503050406030204" pitchFamily="18" charset="0"/>
              <a:ea typeface="Cambria" panose="02040503050406030204" pitchFamily="18" charset="0"/>
            </a:endParaRPr>
          </a:p>
        </p:txBody>
      </p:sp>
      <p:pic>
        <p:nvPicPr>
          <p:cNvPr id="7" name="Picture 6" descr="Diagram&#10;&#10;Description automatically generated">
            <a:extLst>
              <a:ext uri="{FF2B5EF4-FFF2-40B4-BE49-F238E27FC236}">
                <a16:creationId xmlns:a16="http://schemas.microsoft.com/office/drawing/2014/main" id="{A8C07415-95E8-4F86-AFBD-06048B3A1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024" y="885047"/>
            <a:ext cx="4496456" cy="5312552"/>
          </a:xfrm>
          <a:prstGeom prst="rect">
            <a:avLst/>
          </a:prstGeom>
        </p:spPr>
      </p:pic>
    </p:spTree>
    <p:extLst>
      <p:ext uri="{BB962C8B-B14F-4D97-AF65-F5344CB8AC3E}">
        <p14:creationId xmlns:p14="http://schemas.microsoft.com/office/powerpoint/2010/main" val="2685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EED-7217-43AC-883E-9ED7CB4E0839}"/>
              </a:ext>
            </a:extLst>
          </p:cNvPr>
          <p:cNvSpPr>
            <a:spLocks noGrp="1"/>
          </p:cNvSpPr>
          <p:nvPr>
            <p:ph type="title"/>
          </p:nvPr>
        </p:nvSpPr>
        <p:spPr/>
        <p:txBody>
          <a:bodyPr>
            <a:normAutofit fontScale="90000"/>
          </a:bodyPr>
          <a:lstStyle/>
          <a:p>
            <a:r>
              <a:rPr lang="it-IT" dirty="0"/>
              <a:t>Generalities (iii)</a:t>
            </a:r>
            <a:endParaRPr lang="en-GB" dirty="0"/>
          </a:p>
        </p:txBody>
      </p:sp>
      <p:sp>
        <p:nvSpPr>
          <p:cNvPr id="3" name="Footer Placeholder 2">
            <a:extLst>
              <a:ext uri="{FF2B5EF4-FFF2-40B4-BE49-F238E27FC236}">
                <a16:creationId xmlns:a16="http://schemas.microsoft.com/office/drawing/2014/main" id="{8B912622-5967-4794-98E6-E385A5DD5F7A}"/>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0A56D0D8-ED0D-445A-8F2B-36B93D4F8DAE}"/>
              </a:ext>
            </a:extLst>
          </p:cNvPr>
          <p:cNvSpPr>
            <a:spLocks noGrp="1"/>
          </p:cNvSpPr>
          <p:nvPr>
            <p:ph type="sldNum" sz="quarter" idx="12"/>
          </p:nvPr>
        </p:nvSpPr>
        <p:spPr/>
        <p:txBody>
          <a:bodyPr/>
          <a:lstStyle/>
          <a:p>
            <a:fld id="{91E12F96-0D5A-47AC-A4EE-1BE4C158164E}" type="slidenum">
              <a:rPr lang="en-GB" smtClean="0"/>
              <a:t>5</a:t>
            </a:fld>
            <a:endParaRPr lang="en-GB"/>
          </a:p>
        </p:txBody>
      </p:sp>
      <p:sp>
        <p:nvSpPr>
          <p:cNvPr id="6" name="TextBox 5">
            <a:extLst>
              <a:ext uri="{FF2B5EF4-FFF2-40B4-BE49-F238E27FC236}">
                <a16:creationId xmlns:a16="http://schemas.microsoft.com/office/drawing/2014/main" id="{4E4A3E34-0545-40CC-8527-1A816B431A16}"/>
              </a:ext>
            </a:extLst>
          </p:cNvPr>
          <p:cNvSpPr txBox="1"/>
          <p:nvPr/>
        </p:nvSpPr>
        <p:spPr>
          <a:xfrm>
            <a:off x="320734" y="1194722"/>
            <a:ext cx="9201955" cy="4708981"/>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FFC000"/>
                </a:solidFill>
                <a:latin typeface="Cambria" panose="02040503050406030204" pitchFamily="18" charset="0"/>
                <a:ea typeface="Cambria" panose="02040503050406030204" pitchFamily="18" charset="0"/>
              </a:rPr>
              <a:t>Requirements in HDDL:</a:t>
            </a:r>
          </a:p>
          <a:p>
            <a:pPr marL="742950" lvl="1" indent="-285750">
              <a:buFont typeface="Wingdings" panose="05000000000000000000" pitchFamily="2" charset="2"/>
              <a:buChar char="Ø"/>
            </a:pPr>
            <a:r>
              <a:rPr lang="en-US" sz="2000" dirty="0">
                <a:solidFill>
                  <a:srgbClr val="FFC000"/>
                </a:solidFill>
                <a:latin typeface="Cambria" panose="02040503050406030204" pitchFamily="18" charset="0"/>
                <a:ea typeface="Cambria" panose="02040503050406030204" pitchFamily="18" charset="0"/>
              </a:rPr>
              <a:t>Comment attached to the mission requirement folder</a:t>
            </a:r>
            <a:endParaRPr lang="en-US" sz="2000" dirty="0">
              <a:solidFill>
                <a:srgbClr val="00B05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000" dirty="0">
                <a:solidFill>
                  <a:srgbClr val="FF0000"/>
                </a:solidFill>
                <a:latin typeface="Cambria" panose="02040503050406030204" pitchFamily="18" charset="0"/>
                <a:ea typeface="Cambria" panose="02040503050406030204" pitchFamily="18" charset="0"/>
              </a:rPr>
              <a:t>Types in HDDL:</a:t>
            </a:r>
          </a:p>
          <a:p>
            <a:pPr marL="742950" lvl="1" indent="-285750">
              <a:buFont typeface="Wingdings" panose="05000000000000000000" pitchFamily="2" charset="2"/>
              <a:buChar char="Ø"/>
            </a:pPr>
            <a:r>
              <a:rPr lang="en-US" sz="2000" dirty="0">
                <a:solidFill>
                  <a:srgbClr val="FF0000"/>
                </a:solidFill>
                <a:latin typeface="Cambria" panose="02040503050406030204" pitchFamily="18" charset="0"/>
                <a:ea typeface="Cambria" panose="02040503050406030204" pitchFamily="18" charset="0"/>
              </a:rPr>
              <a:t>Classes</a:t>
            </a:r>
          </a:p>
          <a:p>
            <a:pPr marL="285750" indent="-285750">
              <a:buFont typeface="Wingdings" panose="05000000000000000000" pitchFamily="2" charset="2"/>
              <a:buChar char="Ø"/>
            </a:pPr>
            <a:r>
              <a:rPr lang="en-US" sz="2000" dirty="0">
                <a:solidFill>
                  <a:srgbClr val="00B050"/>
                </a:solidFill>
                <a:latin typeface="Cambria" panose="02040503050406030204" pitchFamily="18" charset="0"/>
                <a:ea typeface="Cambria" panose="02040503050406030204" pitchFamily="18" charset="0"/>
              </a:rPr>
              <a:t>Predicates in HDDL:</a:t>
            </a:r>
          </a:p>
          <a:p>
            <a:pPr marL="742950" lvl="1" indent="-285750">
              <a:buFont typeface="Wingdings" panose="05000000000000000000" pitchFamily="2" charset="2"/>
              <a:buChar char="Ø"/>
            </a:pPr>
            <a:r>
              <a:rPr lang="en-US" sz="2000" dirty="0">
                <a:solidFill>
                  <a:srgbClr val="00B050"/>
                </a:solidFill>
                <a:latin typeface="Cambria" panose="02040503050406030204" pitchFamily="18" charset="0"/>
                <a:ea typeface="Cambria" panose="02040503050406030204" pitchFamily="18" charset="0"/>
              </a:rPr>
              <a:t>Activity Parameters</a:t>
            </a:r>
          </a:p>
          <a:p>
            <a:pPr marL="742950" lvl="1" indent="-285750">
              <a:buFont typeface="Wingdings" panose="05000000000000000000" pitchFamily="2" charset="2"/>
              <a:buChar char="Ø"/>
            </a:pPr>
            <a:r>
              <a:rPr lang="en-US" sz="2000" dirty="0">
                <a:solidFill>
                  <a:srgbClr val="00B050"/>
                </a:solidFill>
                <a:latin typeface="Cambria" panose="02040503050406030204" pitchFamily="18" charset="0"/>
                <a:ea typeface="Cambria" panose="02040503050406030204" pitchFamily="18" charset="0"/>
              </a:rPr>
              <a:t>Constraints</a:t>
            </a:r>
          </a:p>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Comparison between Functions and HDDL Tasks</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Task: Use Cases</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Methods: Use Cases</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Actions: Activities</a:t>
            </a:r>
          </a:p>
          <a:p>
            <a:pPr marL="1200150" lvl="2"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ordering of the different actions is given in the activity diagram</a:t>
            </a:r>
          </a:p>
          <a:p>
            <a:pPr marL="742950" lvl="1" indent="-285750">
              <a:buFont typeface="Wingdings" panose="05000000000000000000" pitchFamily="2" charset="2"/>
              <a:buChar char="Ø"/>
            </a:pPr>
            <a:endParaRPr lang="en-US" sz="2000" dirty="0">
              <a:solidFill>
                <a:srgbClr val="00B050"/>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Ø"/>
            </a:pPr>
            <a:endParaRPr lang="en-US" sz="2000" dirty="0">
              <a:solidFill>
                <a:srgbClr val="FF0000"/>
              </a:solidFill>
              <a:latin typeface="Cambria" panose="02040503050406030204" pitchFamily="18" charset="0"/>
              <a:ea typeface="Cambria" panose="02040503050406030204" pitchFamily="18" charset="0"/>
            </a:endParaRPr>
          </a:p>
          <a:p>
            <a:endParaRPr lang="en-US" sz="2000"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506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EED-7217-43AC-883E-9ED7CB4E0839}"/>
              </a:ext>
            </a:extLst>
          </p:cNvPr>
          <p:cNvSpPr>
            <a:spLocks noGrp="1"/>
          </p:cNvSpPr>
          <p:nvPr>
            <p:ph type="title"/>
          </p:nvPr>
        </p:nvSpPr>
        <p:spPr/>
        <p:txBody>
          <a:bodyPr>
            <a:normAutofit fontScale="90000"/>
          </a:bodyPr>
          <a:lstStyle/>
          <a:p>
            <a:r>
              <a:rPr lang="it-IT" dirty="0"/>
              <a:t>Generalities (iv)</a:t>
            </a:r>
            <a:endParaRPr lang="en-GB" dirty="0"/>
          </a:p>
        </p:txBody>
      </p:sp>
      <p:sp>
        <p:nvSpPr>
          <p:cNvPr id="3" name="Footer Placeholder 2">
            <a:extLst>
              <a:ext uri="{FF2B5EF4-FFF2-40B4-BE49-F238E27FC236}">
                <a16:creationId xmlns:a16="http://schemas.microsoft.com/office/drawing/2014/main" id="{8B912622-5967-4794-98E6-E385A5DD5F7A}"/>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0A56D0D8-ED0D-445A-8F2B-36B93D4F8DAE}"/>
              </a:ext>
            </a:extLst>
          </p:cNvPr>
          <p:cNvSpPr>
            <a:spLocks noGrp="1"/>
          </p:cNvSpPr>
          <p:nvPr>
            <p:ph type="sldNum" sz="quarter" idx="12"/>
          </p:nvPr>
        </p:nvSpPr>
        <p:spPr/>
        <p:txBody>
          <a:bodyPr/>
          <a:lstStyle/>
          <a:p>
            <a:fld id="{91E12F96-0D5A-47AC-A4EE-1BE4C158164E}" type="slidenum">
              <a:rPr lang="en-GB" smtClean="0"/>
              <a:t>6</a:t>
            </a:fld>
            <a:endParaRPr lang="en-GB"/>
          </a:p>
        </p:txBody>
      </p:sp>
      <p:sp>
        <p:nvSpPr>
          <p:cNvPr id="6" name="TextBox 5">
            <a:extLst>
              <a:ext uri="{FF2B5EF4-FFF2-40B4-BE49-F238E27FC236}">
                <a16:creationId xmlns:a16="http://schemas.microsoft.com/office/drawing/2014/main" id="{4E4A3E34-0545-40CC-8527-1A816B431A16}"/>
              </a:ext>
            </a:extLst>
          </p:cNvPr>
          <p:cNvSpPr txBox="1"/>
          <p:nvPr/>
        </p:nvSpPr>
        <p:spPr>
          <a:xfrm>
            <a:off x="289585" y="3850057"/>
            <a:ext cx="11469942" cy="2246769"/>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structure of the software is quite linear:</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It takes the input files, save the data in nested dictionaries and then it outputs the final domain and problem files.</a:t>
            </a:r>
          </a:p>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Some interesting info:</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xml file is parsed using “</a:t>
            </a:r>
            <a:r>
              <a:rPr lang="en-US" sz="2000" dirty="0" err="1">
                <a:solidFill>
                  <a:srgbClr val="0070C0"/>
                </a:solidFill>
                <a:latin typeface="Cambria" panose="02040503050406030204" pitchFamily="18" charset="0"/>
                <a:ea typeface="Cambria" panose="02040503050406030204" pitchFamily="18" charset="0"/>
              </a:rPr>
              <a:t>BeautifulSoap</a:t>
            </a:r>
            <a:r>
              <a:rPr lang="en-US" sz="2000" dirty="0">
                <a:solidFill>
                  <a:srgbClr val="0070C0"/>
                </a:solidFill>
                <a:latin typeface="Cambria" panose="02040503050406030204" pitchFamily="18" charset="0"/>
                <a:ea typeface="Cambria" panose="02040503050406030204" pitchFamily="18" charset="0"/>
              </a:rPr>
              <a:t>” in Python.</a:t>
            </a:r>
          </a:p>
          <a:p>
            <a:pPr marL="742950" lvl="1"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The “</a:t>
            </a:r>
            <a:r>
              <a:rPr lang="en-US" sz="2000" dirty="0" err="1">
                <a:solidFill>
                  <a:srgbClr val="0070C0"/>
                </a:solidFill>
                <a:latin typeface="Cambria" panose="02040503050406030204" pitchFamily="18" charset="0"/>
                <a:ea typeface="Cambria" panose="02040503050406030204" pitchFamily="18" charset="0"/>
              </a:rPr>
              <a:t>xmi:id</a:t>
            </a:r>
            <a:r>
              <a:rPr lang="en-US" sz="2000" dirty="0">
                <a:solidFill>
                  <a:srgbClr val="0070C0"/>
                </a:solidFill>
                <a:latin typeface="Cambria" panose="02040503050406030204" pitchFamily="18" charset="0"/>
                <a:ea typeface="Cambria" panose="02040503050406030204" pitchFamily="18" charset="0"/>
              </a:rPr>
              <a:t>” of the Papyrus xml file is created with the “</a:t>
            </a:r>
            <a:r>
              <a:rPr lang="en-US" sz="2000" dirty="0" err="1">
                <a:solidFill>
                  <a:srgbClr val="0070C0"/>
                </a:solidFill>
                <a:latin typeface="Cambria" panose="02040503050406030204" pitchFamily="18" charset="0"/>
                <a:ea typeface="Cambria" panose="02040503050406030204" pitchFamily="18" charset="0"/>
              </a:rPr>
              <a:t>uuid</a:t>
            </a:r>
            <a:r>
              <a:rPr lang="en-US" sz="2000" dirty="0">
                <a:solidFill>
                  <a:srgbClr val="0070C0"/>
                </a:solidFill>
                <a:latin typeface="Cambria" panose="02040503050406030204" pitchFamily="18" charset="0"/>
                <a:ea typeface="Cambria" panose="02040503050406030204" pitchFamily="18" charset="0"/>
              </a:rPr>
              <a:t>” library of Python in the feedback file.</a:t>
            </a:r>
          </a:p>
        </p:txBody>
      </p:sp>
      <p:sp>
        <p:nvSpPr>
          <p:cNvPr id="5" name="Rectangle 4">
            <a:extLst>
              <a:ext uri="{FF2B5EF4-FFF2-40B4-BE49-F238E27FC236}">
                <a16:creationId xmlns:a16="http://schemas.microsoft.com/office/drawing/2014/main" id="{092830D6-8280-4F9E-B83D-F99A2AB92E1B}"/>
              </a:ext>
            </a:extLst>
          </p:cNvPr>
          <p:cNvSpPr/>
          <p:nvPr/>
        </p:nvSpPr>
        <p:spPr>
          <a:xfrm>
            <a:off x="1656358" y="1934473"/>
            <a:ext cx="1173017" cy="739547"/>
          </a:xfrm>
          <a:prstGeom prst="rect">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latin typeface="Cambria" panose="02040503050406030204" pitchFamily="18" charset="0"/>
                <a:ea typeface="Cambria" panose="02040503050406030204" pitchFamily="18" charset="0"/>
              </a:rPr>
              <a:t>Parsing Module</a:t>
            </a:r>
            <a:endParaRPr lang="en-GB" sz="1600" dirty="0">
              <a:latin typeface="Cambria" panose="02040503050406030204" pitchFamily="18" charset="0"/>
              <a:ea typeface="Cambria" panose="02040503050406030204" pitchFamily="18" charset="0"/>
            </a:endParaRPr>
          </a:p>
        </p:txBody>
      </p:sp>
      <p:sp>
        <p:nvSpPr>
          <p:cNvPr id="7" name="Rectangle 6">
            <a:extLst>
              <a:ext uri="{FF2B5EF4-FFF2-40B4-BE49-F238E27FC236}">
                <a16:creationId xmlns:a16="http://schemas.microsoft.com/office/drawing/2014/main" id="{A1BB9A55-ABCE-4716-A0DA-5C57E95488CE}"/>
              </a:ext>
            </a:extLst>
          </p:cNvPr>
          <p:cNvSpPr/>
          <p:nvPr/>
        </p:nvSpPr>
        <p:spPr>
          <a:xfrm>
            <a:off x="3175807" y="1224028"/>
            <a:ext cx="1866180" cy="739547"/>
          </a:xfrm>
          <a:prstGeom prst="rect">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latin typeface="Cambria" panose="02040503050406030204" pitchFamily="18" charset="0"/>
                <a:ea typeface="Cambria" panose="02040503050406030204" pitchFamily="18" charset="0"/>
              </a:rPr>
              <a:t>Domain File Data Analysis </a:t>
            </a:r>
            <a:endParaRPr lang="en-GB" sz="1600" dirty="0">
              <a:latin typeface="Cambria" panose="02040503050406030204" pitchFamily="18" charset="0"/>
              <a:ea typeface="Cambria" panose="02040503050406030204" pitchFamily="18" charset="0"/>
            </a:endParaRPr>
          </a:p>
        </p:txBody>
      </p:sp>
      <p:sp>
        <p:nvSpPr>
          <p:cNvPr id="8" name="Rectangle 7">
            <a:extLst>
              <a:ext uri="{FF2B5EF4-FFF2-40B4-BE49-F238E27FC236}">
                <a16:creationId xmlns:a16="http://schemas.microsoft.com/office/drawing/2014/main" id="{F54F1B56-DD61-4A34-9CC6-9DAA3B121A79}"/>
              </a:ext>
            </a:extLst>
          </p:cNvPr>
          <p:cNvSpPr/>
          <p:nvPr/>
        </p:nvSpPr>
        <p:spPr>
          <a:xfrm>
            <a:off x="3175807" y="2571021"/>
            <a:ext cx="1866179" cy="739547"/>
          </a:xfrm>
          <a:prstGeom prst="rect">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latin typeface="Cambria" panose="02040503050406030204" pitchFamily="18" charset="0"/>
                <a:ea typeface="Cambria" panose="02040503050406030204" pitchFamily="18" charset="0"/>
              </a:rPr>
              <a:t>Problem File Data Analysis</a:t>
            </a:r>
            <a:endParaRPr lang="en-GB" sz="1600" dirty="0">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15E544AA-2971-44C6-91CD-5F3522DA422E}"/>
              </a:ext>
            </a:extLst>
          </p:cNvPr>
          <p:cNvSpPr/>
          <p:nvPr/>
        </p:nvSpPr>
        <p:spPr>
          <a:xfrm>
            <a:off x="5276142" y="2571020"/>
            <a:ext cx="1514906" cy="739547"/>
          </a:xfrm>
          <a:prstGeom prst="rect">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latin typeface="Cambria" panose="02040503050406030204" pitchFamily="18" charset="0"/>
                <a:ea typeface="Cambria" panose="02040503050406030204" pitchFamily="18" charset="0"/>
              </a:rPr>
              <a:t>Problem File Creation</a:t>
            </a:r>
            <a:endParaRPr lang="en-GB" sz="1600" dirty="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09D38C20-FC27-42E8-BF71-911F5E80B64B}"/>
              </a:ext>
            </a:extLst>
          </p:cNvPr>
          <p:cNvSpPr/>
          <p:nvPr/>
        </p:nvSpPr>
        <p:spPr>
          <a:xfrm>
            <a:off x="5261067" y="1224027"/>
            <a:ext cx="1514906" cy="739547"/>
          </a:xfrm>
          <a:prstGeom prst="rect">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latin typeface="Cambria" panose="02040503050406030204" pitchFamily="18" charset="0"/>
                <a:ea typeface="Cambria" panose="02040503050406030204" pitchFamily="18" charset="0"/>
              </a:rPr>
              <a:t>Domain File Creation</a:t>
            </a:r>
            <a:endParaRPr lang="en-GB" sz="1600" dirty="0">
              <a:latin typeface="Cambria" panose="02040503050406030204" pitchFamily="18" charset="0"/>
              <a:ea typeface="Cambria" panose="02040503050406030204" pitchFamily="18" charset="0"/>
            </a:endParaRPr>
          </a:p>
        </p:txBody>
      </p:sp>
      <p:sp>
        <p:nvSpPr>
          <p:cNvPr id="11" name="Rectangle 10">
            <a:extLst>
              <a:ext uri="{FF2B5EF4-FFF2-40B4-BE49-F238E27FC236}">
                <a16:creationId xmlns:a16="http://schemas.microsoft.com/office/drawing/2014/main" id="{8CE29921-298B-4A17-AD29-649B97E3E9E5}"/>
              </a:ext>
            </a:extLst>
          </p:cNvPr>
          <p:cNvSpPr/>
          <p:nvPr/>
        </p:nvSpPr>
        <p:spPr>
          <a:xfrm>
            <a:off x="7025205" y="1934473"/>
            <a:ext cx="1514906" cy="739547"/>
          </a:xfrm>
          <a:prstGeom prst="rect">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latin typeface="Cambria" panose="02040503050406030204" pitchFamily="18" charset="0"/>
                <a:ea typeface="Cambria" panose="02040503050406030204" pitchFamily="18" charset="0"/>
              </a:rPr>
              <a:t>Check the model</a:t>
            </a:r>
            <a:endParaRPr lang="en-GB" sz="1600" dirty="0">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B5671B11-5DFA-4645-8A27-FC7EF13A3C6C}"/>
              </a:ext>
            </a:extLst>
          </p:cNvPr>
          <p:cNvSpPr/>
          <p:nvPr/>
        </p:nvSpPr>
        <p:spPr>
          <a:xfrm>
            <a:off x="8884174" y="1224026"/>
            <a:ext cx="1514906" cy="739547"/>
          </a:xfrm>
          <a:prstGeom prst="rect">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latin typeface="Cambria" panose="02040503050406030204" pitchFamily="18" charset="0"/>
                <a:ea typeface="Cambria" panose="02040503050406030204" pitchFamily="18" charset="0"/>
              </a:rPr>
              <a:t>Feedback file creation</a:t>
            </a:r>
            <a:endParaRPr lang="en-GB" sz="1600" dirty="0">
              <a:latin typeface="Cambria" panose="02040503050406030204" pitchFamily="18" charset="0"/>
              <a:ea typeface="Cambria" panose="02040503050406030204" pitchFamily="18" charset="0"/>
            </a:endParaRPr>
          </a:p>
        </p:txBody>
      </p:sp>
      <p:sp>
        <p:nvSpPr>
          <p:cNvPr id="13" name="Rectangle 12">
            <a:extLst>
              <a:ext uri="{FF2B5EF4-FFF2-40B4-BE49-F238E27FC236}">
                <a16:creationId xmlns:a16="http://schemas.microsoft.com/office/drawing/2014/main" id="{090F710A-C0E0-448D-803A-4C1CC3BA17D0}"/>
              </a:ext>
            </a:extLst>
          </p:cNvPr>
          <p:cNvSpPr/>
          <p:nvPr/>
        </p:nvSpPr>
        <p:spPr>
          <a:xfrm>
            <a:off x="8884174" y="2571021"/>
            <a:ext cx="1514906" cy="739547"/>
          </a:xfrm>
          <a:prstGeom prst="rect">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latin typeface="Cambria" panose="02040503050406030204" pitchFamily="18" charset="0"/>
                <a:ea typeface="Cambria" panose="02040503050406030204" pitchFamily="18" charset="0"/>
              </a:rPr>
              <a:t>Log file creation</a:t>
            </a:r>
            <a:endParaRPr lang="en-GB" sz="1600" dirty="0">
              <a:latin typeface="Cambria" panose="02040503050406030204" pitchFamily="18" charset="0"/>
              <a:ea typeface="Cambria" panose="02040503050406030204" pitchFamily="18" charset="0"/>
            </a:endParaRPr>
          </a:p>
        </p:txBody>
      </p:sp>
      <p:sp>
        <p:nvSpPr>
          <p:cNvPr id="14" name="Oval 13">
            <a:extLst>
              <a:ext uri="{FF2B5EF4-FFF2-40B4-BE49-F238E27FC236}">
                <a16:creationId xmlns:a16="http://schemas.microsoft.com/office/drawing/2014/main" id="{50B1E47B-1EF5-4573-A553-A7F339C13F7E}"/>
              </a:ext>
            </a:extLst>
          </p:cNvPr>
          <p:cNvSpPr/>
          <p:nvPr/>
        </p:nvSpPr>
        <p:spPr>
          <a:xfrm>
            <a:off x="289586" y="2053784"/>
            <a:ext cx="979054" cy="517237"/>
          </a:xfrm>
          <a:prstGeom prst="ellipse">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Cambria" panose="02040503050406030204" pitchFamily="18" charset="0"/>
                <a:ea typeface="Cambria" panose="02040503050406030204" pitchFamily="18" charset="0"/>
              </a:rPr>
              <a:t>Start</a:t>
            </a:r>
            <a:endParaRPr lang="en-GB" dirty="0">
              <a:latin typeface="Cambria" panose="02040503050406030204" pitchFamily="18" charset="0"/>
              <a:ea typeface="Cambria" panose="02040503050406030204" pitchFamily="18" charset="0"/>
            </a:endParaRPr>
          </a:p>
        </p:txBody>
      </p:sp>
      <p:sp>
        <p:nvSpPr>
          <p:cNvPr id="15" name="Oval 14">
            <a:extLst>
              <a:ext uri="{FF2B5EF4-FFF2-40B4-BE49-F238E27FC236}">
                <a16:creationId xmlns:a16="http://schemas.microsoft.com/office/drawing/2014/main" id="{8FA40C18-CF62-41BB-9BE0-36AD74CFDDEF}"/>
              </a:ext>
            </a:extLst>
          </p:cNvPr>
          <p:cNvSpPr/>
          <p:nvPr/>
        </p:nvSpPr>
        <p:spPr>
          <a:xfrm>
            <a:off x="10780473" y="1963575"/>
            <a:ext cx="979054" cy="517237"/>
          </a:xfrm>
          <a:prstGeom prst="ellipse">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atin typeface="Cambria" panose="02040503050406030204" pitchFamily="18" charset="0"/>
                <a:ea typeface="Cambria" panose="02040503050406030204" pitchFamily="18" charset="0"/>
              </a:rPr>
              <a:t>End</a:t>
            </a:r>
            <a:endParaRPr lang="en-GB" dirty="0">
              <a:latin typeface="Cambria" panose="02040503050406030204" pitchFamily="18" charset="0"/>
              <a:ea typeface="Cambria" panose="02040503050406030204" pitchFamily="18" charset="0"/>
            </a:endParaRPr>
          </a:p>
        </p:txBody>
      </p:sp>
      <p:cxnSp>
        <p:nvCxnSpPr>
          <p:cNvPr id="17" name="Straight Arrow Connector 16">
            <a:extLst>
              <a:ext uri="{FF2B5EF4-FFF2-40B4-BE49-F238E27FC236}">
                <a16:creationId xmlns:a16="http://schemas.microsoft.com/office/drawing/2014/main" id="{6450145A-C71D-4473-A24F-8578ED6A2B8B}"/>
              </a:ext>
            </a:extLst>
          </p:cNvPr>
          <p:cNvCxnSpPr>
            <a:stCxn id="14" idx="6"/>
            <a:endCxn id="5" idx="1"/>
          </p:cNvCxnSpPr>
          <p:nvPr/>
        </p:nvCxnSpPr>
        <p:spPr>
          <a:xfrm flipV="1">
            <a:off x="1268640" y="2304247"/>
            <a:ext cx="387718" cy="81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D28146F-D48A-4280-A3A7-8395544C25B2}"/>
              </a:ext>
            </a:extLst>
          </p:cNvPr>
          <p:cNvCxnSpPr>
            <a:stCxn id="5" idx="0"/>
            <a:endCxn id="7" idx="1"/>
          </p:cNvCxnSpPr>
          <p:nvPr/>
        </p:nvCxnSpPr>
        <p:spPr>
          <a:xfrm rot="5400000" flipH="1" flipV="1">
            <a:off x="2539002" y="1297668"/>
            <a:ext cx="340671" cy="93294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FBCA06D-2E86-4CF2-BE5A-137083DF1626}"/>
              </a:ext>
            </a:extLst>
          </p:cNvPr>
          <p:cNvCxnSpPr>
            <a:stCxn id="5" idx="2"/>
            <a:endCxn id="8" idx="1"/>
          </p:cNvCxnSpPr>
          <p:nvPr/>
        </p:nvCxnSpPr>
        <p:spPr>
          <a:xfrm rot="16200000" flipH="1">
            <a:off x="2575950" y="2340937"/>
            <a:ext cx="266775" cy="93294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19ED450-CCF9-462C-AA13-CC00872F2A3E}"/>
              </a:ext>
            </a:extLst>
          </p:cNvPr>
          <p:cNvCxnSpPr>
            <a:stCxn id="7" idx="3"/>
            <a:endCxn id="10" idx="1"/>
          </p:cNvCxnSpPr>
          <p:nvPr/>
        </p:nvCxnSpPr>
        <p:spPr>
          <a:xfrm flipV="1">
            <a:off x="5041987" y="1593801"/>
            <a:ext cx="2190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086B00A-72E5-42A7-B28D-57870EC38E0F}"/>
              </a:ext>
            </a:extLst>
          </p:cNvPr>
          <p:cNvCxnSpPr>
            <a:stCxn id="8" idx="3"/>
            <a:endCxn id="9" idx="1"/>
          </p:cNvCxnSpPr>
          <p:nvPr/>
        </p:nvCxnSpPr>
        <p:spPr>
          <a:xfrm flipV="1">
            <a:off x="5041986" y="2940794"/>
            <a:ext cx="23415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0809951-E396-433B-BD8A-35B36EA656EF}"/>
              </a:ext>
            </a:extLst>
          </p:cNvPr>
          <p:cNvCxnSpPr>
            <a:stCxn id="10" idx="3"/>
            <a:endCxn id="11" idx="0"/>
          </p:cNvCxnSpPr>
          <p:nvPr/>
        </p:nvCxnSpPr>
        <p:spPr>
          <a:xfrm>
            <a:off x="6775973" y="1593801"/>
            <a:ext cx="1006685" cy="34067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476CFFC7-9257-45D9-974E-8688515521F1}"/>
              </a:ext>
            </a:extLst>
          </p:cNvPr>
          <p:cNvCxnSpPr>
            <a:stCxn id="9" idx="3"/>
            <a:endCxn id="11" idx="2"/>
          </p:cNvCxnSpPr>
          <p:nvPr/>
        </p:nvCxnSpPr>
        <p:spPr>
          <a:xfrm flipV="1">
            <a:off x="6791048" y="2674020"/>
            <a:ext cx="991610" cy="26677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33B5B706-6896-4C4E-82F2-2ED578FFEBAF}"/>
              </a:ext>
            </a:extLst>
          </p:cNvPr>
          <p:cNvCxnSpPr>
            <a:stCxn id="11" idx="3"/>
            <a:endCxn id="12" idx="2"/>
          </p:cNvCxnSpPr>
          <p:nvPr/>
        </p:nvCxnSpPr>
        <p:spPr>
          <a:xfrm flipV="1">
            <a:off x="8540111" y="1963573"/>
            <a:ext cx="1101516" cy="34067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5BC06D10-E839-4A03-9991-AA43FF3804D0}"/>
              </a:ext>
            </a:extLst>
          </p:cNvPr>
          <p:cNvCxnSpPr>
            <a:stCxn id="11" idx="3"/>
            <a:endCxn id="13" idx="0"/>
          </p:cNvCxnSpPr>
          <p:nvPr/>
        </p:nvCxnSpPr>
        <p:spPr>
          <a:xfrm>
            <a:off x="8540111" y="2304247"/>
            <a:ext cx="1101516" cy="26677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9B3E6BB-6025-47AB-9B1D-5EFE500E279A}"/>
              </a:ext>
            </a:extLst>
          </p:cNvPr>
          <p:cNvCxnSpPr>
            <a:stCxn id="12" idx="3"/>
            <a:endCxn id="15" idx="0"/>
          </p:cNvCxnSpPr>
          <p:nvPr/>
        </p:nvCxnSpPr>
        <p:spPr>
          <a:xfrm>
            <a:off x="10399080" y="1593800"/>
            <a:ext cx="870920" cy="36977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0008DD7A-9C91-4C64-8F8B-0D09F38E8032}"/>
              </a:ext>
            </a:extLst>
          </p:cNvPr>
          <p:cNvCxnSpPr>
            <a:stCxn id="13" idx="3"/>
            <a:endCxn id="15" idx="4"/>
          </p:cNvCxnSpPr>
          <p:nvPr/>
        </p:nvCxnSpPr>
        <p:spPr>
          <a:xfrm flipV="1">
            <a:off x="10399080" y="2480812"/>
            <a:ext cx="870920" cy="45998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9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EED-7217-43AC-883E-9ED7CB4E0839}"/>
              </a:ext>
            </a:extLst>
          </p:cNvPr>
          <p:cNvSpPr>
            <a:spLocks noGrp="1"/>
          </p:cNvSpPr>
          <p:nvPr>
            <p:ph type="title"/>
          </p:nvPr>
        </p:nvSpPr>
        <p:spPr/>
        <p:txBody>
          <a:bodyPr>
            <a:normAutofit fontScale="90000"/>
          </a:bodyPr>
          <a:lstStyle/>
          <a:p>
            <a:r>
              <a:rPr lang="it-IT" dirty="0"/>
              <a:t>SysML Scheme from Papyrus (i)</a:t>
            </a:r>
            <a:endParaRPr lang="en-GB" dirty="0"/>
          </a:p>
        </p:txBody>
      </p:sp>
      <p:sp>
        <p:nvSpPr>
          <p:cNvPr id="3" name="Footer Placeholder 2">
            <a:extLst>
              <a:ext uri="{FF2B5EF4-FFF2-40B4-BE49-F238E27FC236}">
                <a16:creationId xmlns:a16="http://schemas.microsoft.com/office/drawing/2014/main" id="{8B912622-5967-4794-98E6-E385A5DD5F7A}"/>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0A56D0D8-ED0D-445A-8F2B-36B93D4F8DAE}"/>
              </a:ext>
            </a:extLst>
          </p:cNvPr>
          <p:cNvSpPr>
            <a:spLocks noGrp="1"/>
          </p:cNvSpPr>
          <p:nvPr>
            <p:ph type="sldNum" sz="quarter" idx="12"/>
          </p:nvPr>
        </p:nvSpPr>
        <p:spPr/>
        <p:txBody>
          <a:bodyPr/>
          <a:lstStyle/>
          <a:p>
            <a:fld id="{91E12F96-0D5A-47AC-A4EE-1BE4C158164E}" type="slidenum">
              <a:rPr lang="en-GB" smtClean="0"/>
              <a:t>7</a:t>
            </a:fld>
            <a:endParaRPr lang="en-GB"/>
          </a:p>
        </p:txBody>
      </p:sp>
      <p:sp>
        <p:nvSpPr>
          <p:cNvPr id="6" name="TextBox 5">
            <a:extLst>
              <a:ext uri="{FF2B5EF4-FFF2-40B4-BE49-F238E27FC236}">
                <a16:creationId xmlns:a16="http://schemas.microsoft.com/office/drawing/2014/main" id="{4E4A3E34-0545-40CC-8527-1A816B431A16}"/>
              </a:ext>
            </a:extLst>
          </p:cNvPr>
          <p:cNvSpPr txBox="1"/>
          <p:nvPr/>
        </p:nvSpPr>
        <p:spPr>
          <a:xfrm>
            <a:off x="302037" y="900557"/>
            <a:ext cx="11651903" cy="1569660"/>
          </a:xfrm>
          <a:prstGeom prst="rect">
            <a:avLst/>
          </a:prstGeom>
          <a:noFill/>
        </p:spPr>
        <p:txBody>
          <a:bodyPr wrap="square">
            <a:spAutoFit/>
          </a:bodyPr>
          <a:lstStyle/>
          <a:p>
            <a:pPr marL="342900" indent="-342900">
              <a:buFont typeface="Wingdings" panose="05000000000000000000" pitchFamily="2" charset="2"/>
              <a:buChar char="Ø"/>
            </a:pPr>
            <a:r>
              <a:rPr lang="it-IT" sz="2400" dirty="0">
                <a:solidFill>
                  <a:srgbClr val="00B050"/>
                </a:solidFill>
                <a:latin typeface="Cambria" panose="02040503050406030204" pitchFamily="18" charset="0"/>
                <a:ea typeface="Cambria" panose="02040503050406030204" pitchFamily="18" charset="0"/>
              </a:rPr>
              <a:t>Organization of the packages in Papyrus for the MBSE-HDDL Translation</a:t>
            </a:r>
          </a:p>
          <a:p>
            <a:pPr marL="342900" indent="-342900">
              <a:buFont typeface="Wingdings" panose="05000000000000000000" pitchFamily="2" charset="2"/>
              <a:buChar char="Ø"/>
            </a:pPr>
            <a:r>
              <a:rPr lang="it-IT" sz="2400" dirty="0">
                <a:solidFill>
                  <a:srgbClr val="00B050"/>
                </a:solidFill>
                <a:latin typeface="Cambria" panose="02040503050406030204" pitchFamily="18" charset="0"/>
                <a:ea typeface="Cambria" panose="02040503050406030204" pitchFamily="18" charset="0"/>
              </a:rPr>
              <a:t>The model istances are grouped in subfolders each of them with specific information on the mission.</a:t>
            </a:r>
          </a:p>
          <a:p>
            <a:endParaRPr lang="en-GB" sz="2400" dirty="0">
              <a:solidFill>
                <a:srgbClr val="00B050"/>
              </a:solidFill>
              <a:latin typeface="Cambria" panose="02040503050406030204" pitchFamily="18" charset="0"/>
              <a:ea typeface="Cambria" panose="02040503050406030204" pitchFamily="18" charset="0"/>
            </a:endParaRPr>
          </a:p>
        </p:txBody>
      </p:sp>
      <p:pic>
        <p:nvPicPr>
          <p:cNvPr id="7" name="Picture 6" descr="Diagram&#10;&#10;Description automatically generated">
            <a:extLst>
              <a:ext uri="{FF2B5EF4-FFF2-40B4-BE49-F238E27FC236}">
                <a16:creationId xmlns:a16="http://schemas.microsoft.com/office/drawing/2014/main" id="{567FE5ED-8BD8-49DE-8714-8A1BC9F35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76" y="2238462"/>
            <a:ext cx="11550023" cy="4043520"/>
          </a:xfrm>
          <a:prstGeom prst="rect">
            <a:avLst/>
          </a:prstGeom>
        </p:spPr>
      </p:pic>
    </p:spTree>
    <p:extLst>
      <p:ext uri="{BB962C8B-B14F-4D97-AF65-F5344CB8AC3E}">
        <p14:creationId xmlns:p14="http://schemas.microsoft.com/office/powerpoint/2010/main" val="267947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EED-7217-43AC-883E-9ED7CB4E0839}"/>
              </a:ext>
            </a:extLst>
          </p:cNvPr>
          <p:cNvSpPr>
            <a:spLocks noGrp="1"/>
          </p:cNvSpPr>
          <p:nvPr>
            <p:ph type="title"/>
          </p:nvPr>
        </p:nvSpPr>
        <p:spPr/>
        <p:txBody>
          <a:bodyPr>
            <a:normAutofit fontScale="90000"/>
          </a:bodyPr>
          <a:lstStyle/>
          <a:p>
            <a:r>
              <a:rPr lang="it-IT" dirty="0"/>
              <a:t>SysML Scheme from Papyrus (ii)</a:t>
            </a:r>
            <a:endParaRPr lang="en-GB" dirty="0"/>
          </a:p>
        </p:txBody>
      </p:sp>
      <p:sp>
        <p:nvSpPr>
          <p:cNvPr id="3" name="Footer Placeholder 2">
            <a:extLst>
              <a:ext uri="{FF2B5EF4-FFF2-40B4-BE49-F238E27FC236}">
                <a16:creationId xmlns:a16="http://schemas.microsoft.com/office/drawing/2014/main" id="{8B912622-5967-4794-98E6-E385A5DD5F7A}"/>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0A56D0D8-ED0D-445A-8F2B-36B93D4F8DAE}"/>
              </a:ext>
            </a:extLst>
          </p:cNvPr>
          <p:cNvSpPr>
            <a:spLocks noGrp="1"/>
          </p:cNvSpPr>
          <p:nvPr>
            <p:ph type="sldNum" sz="quarter" idx="12"/>
          </p:nvPr>
        </p:nvSpPr>
        <p:spPr/>
        <p:txBody>
          <a:bodyPr/>
          <a:lstStyle/>
          <a:p>
            <a:fld id="{91E12F96-0D5A-47AC-A4EE-1BE4C158164E}" type="slidenum">
              <a:rPr lang="en-GB" smtClean="0"/>
              <a:t>8</a:t>
            </a:fld>
            <a:endParaRPr lang="en-GB"/>
          </a:p>
        </p:txBody>
      </p:sp>
      <p:sp>
        <p:nvSpPr>
          <p:cNvPr id="6" name="TextBox 5">
            <a:extLst>
              <a:ext uri="{FF2B5EF4-FFF2-40B4-BE49-F238E27FC236}">
                <a16:creationId xmlns:a16="http://schemas.microsoft.com/office/drawing/2014/main" id="{4E4A3E34-0545-40CC-8527-1A816B431A16}"/>
              </a:ext>
            </a:extLst>
          </p:cNvPr>
          <p:cNvSpPr txBox="1"/>
          <p:nvPr/>
        </p:nvSpPr>
        <p:spPr>
          <a:xfrm>
            <a:off x="110231" y="1073234"/>
            <a:ext cx="11651903" cy="4893647"/>
          </a:xfrm>
          <a:prstGeom prst="rect">
            <a:avLst/>
          </a:prstGeom>
          <a:noFill/>
        </p:spPr>
        <p:txBody>
          <a:bodyPr wrap="square">
            <a:spAutoFit/>
          </a:bodyPr>
          <a:lstStyle/>
          <a:p>
            <a:pPr marL="342900" indent="-342900">
              <a:buFont typeface="Wingdings" panose="05000000000000000000" pitchFamily="2" charset="2"/>
              <a:buChar char="Ø"/>
            </a:pPr>
            <a:r>
              <a:rPr lang="it-IT" sz="2400" dirty="0">
                <a:solidFill>
                  <a:srgbClr val="0070C0"/>
                </a:solidFill>
                <a:latin typeface="Cambria" panose="02040503050406030204" pitchFamily="18" charset="0"/>
                <a:ea typeface="Cambria" panose="02040503050406030204" pitchFamily="18" charset="0"/>
              </a:rPr>
              <a:t>Organization of the packages in Papyrus:</a:t>
            </a:r>
          </a:p>
          <a:p>
            <a:pPr marL="800100" lvl="1" indent="-342900">
              <a:buFont typeface="Wingdings" panose="05000000000000000000" pitchFamily="2" charset="2"/>
              <a:buChar char="Ø"/>
            </a:pPr>
            <a:r>
              <a:rPr lang="en-GB" sz="2400" dirty="0">
                <a:solidFill>
                  <a:srgbClr val="0070C0"/>
                </a:solidFill>
                <a:latin typeface="Cambria" panose="02040503050406030204" pitchFamily="18" charset="0"/>
                <a:ea typeface="Cambria" panose="02040503050406030204" pitchFamily="18" charset="0"/>
              </a:rPr>
              <a:t>Requirements: all the functional requirements are listed in a table here. </a:t>
            </a:r>
          </a:p>
          <a:p>
            <a:pPr marL="1257300" lvl="2" indent="-342900">
              <a:buFont typeface="Wingdings" panose="05000000000000000000" pitchFamily="2" charset="2"/>
              <a:buChar char="Ø"/>
            </a:pPr>
            <a:r>
              <a:rPr lang="en-GB" sz="2400" dirty="0">
                <a:solidFill>
                  <a:srgbClr val="0070C0"/>
                </a:solidFill>
                <a:latin typeface="Cambria" panose="02040503050406030204" pitchFamily="18" charset="0"/>
                <a:ea typeface="Cambria" panose="02040503050406030204" pitchFamily="18" charset="0"/>
              </a:rPr>
              <a:t>I didn’t use the </a:t>
            </a:r>
            <a:r>
              <a:rPr lang="en-GB" sz="2400" dirty="0" err="1">
                <a:solidFill>
                  <a:srgbClr val="0070C0"/>
                </a:solidFill>
                <a:latin typeface="Cambria" panose="02040503050406030204" pitchFamily="18" charset="0"/>
                <a:ea typeface="Cambria" panose="02040503050406030204" pitchFamily="18" charset="0"/>
              </a:rPr>
              <a:t>SysML</a:t>
            </a:r>
            <a:r>
              <a:rPr lang="en-GB" sz="2400" dirty="0">
                <a:solidFill>
                  <a:srgbClr val="0070C0"/>
                </a:solidFill>
                <a:latin typeface="Cambria" panose="02040503050406030204" pitchFamily="18" charset="0"/>
                <a:ea typeface="Cambria" panose="02040503050406030204" pitchFamily="18" charset="0"/>
              </a:rPr>
              <a:t> extension of Papyrus because is quite unstable – for now everything is creating with the pure UML scheme adapted to our use.</a:t>
            </a:r>
          </a:p>
          <a:p>
            <a:pPr marL="800100" lvl="1" indent="-342900">
              <a:buFont typeface="Wingdings" panose="05000000000000000000" pitchFamily="2" charset="2"/>
              <a:buChar char="Ø"/>
            </a:pPr>
            <a:r>
              <a:rPr lang="en-GB" sz="2400" dirty="0">
                <a:solidFill>
                  <a:srgbClr val="0070C0"/>
                </a:solidFill>
                <a:latin typeface="Cambria" panose="02040503050406030204" pitchFamily="18" charset="0"/>
                <a:ea typeface="Cambria" panose="02040503050406030204" pitchFamily="18" charset="0"/>
              </a:rPr>
              <a:t>  Functions: we have all the high-level functions, or tasks, as </a:t>
            </a:r>
            <a:r>
              <a:rPr lang="en-GB" sz="2400" dirty="0" err="1">
                <a:solidFill>
                  <a:srgbClr val="0070C0"/>
                </a:solidFill>
                <a:latin typeface="Cambria" panose="02040503050406030204" pitchFamily="18" charset="0"/>
                <a:ea typeface="Cambria" panose="02040503050406030204" pitchFamily="18" charset="0"/>
              </a:rPr>
              <a:t>UseCases</a:t>
            </a:r>
            <a:r>
              <a:rPr lang="en-GB" sz="2400" dirty="0">
                <a:solidFill>
                  <a:srgbClr val="0070C0"/>
                </a:solidFill>
                <a:latin typeface="Cambria" panose="02040503050406030204" pitchFamily="18" charset="0"/>
                <a:ea typeface="Cambria" panose="02040503050406030204" pitchFamily="18" charset="0"/>
              </a:rPr>
              <a:t> and each of them is then divided in different methods, that are detailed in Activity diagrams.</a:t>
            </a:r>
          </a:p>
          <a:p>
            <a:pPr marL="800100" lvl="1" indent="-342900">
              <a:buFont typeface="Wingdings" panose="05000000000000000000" pitchFamily="2" charset="2"/>
              <a:buChar char="Ø"/>
            </a:pPr>
            <a:r>
              <a:rPr lang="en-GB" sz="2400" dirty="0">
                <a:solidFill>
                  <a:srgbClr val="0070C0"/>
                </a:solidFill>
                <a:latin typeface="Cambria" panose="02040503050406030204" pitchFamily="18" charset="0"/>
                <a:ea typeface="Cambria" panose="02040503050406030204" pitchFamily="18" charset="0"/>
              </a:rPr>
              <a:t>Mission: we have all what concerns the automatic generation of problem file for space exploration. </a:t>
            </a:r>
          </a:p>
          <a:p>
            <a:pPr marL="800100" lvl="1" indent="-342900">
              <a:buFont typeface="Wingdings" panose="05000000000000000000" pitchFamily="2" charset="2"/>
              <a:buChar char="Ø"/>
            </a:pPr>
            <a:r>
              <a:rPr lang="en-GB" sz="2400" dirty="0">
                <a:solidFill>
                  <a:srgbClr val="0070C0"/>
                </a:solidFill>
                <a:latin typeface="Cambria" panose="02040503050406030204" pitchFamily="18" charset="0"/>
                <a:ea typeface="Cambria" panose="02040503050406030204" pitchFamily="18" charset="0"/>
              </a:rPr>
              <a:t>Feedback: it is a folder where the feedbacks from HDDL will be highlighted. All the requirements, types, predicates, task, methods and actions of the HDDL domain file are compared with the one from the original XML file. </a:t>
            </a:r>
          </a:p>
          <a:p>
            <a:pPr marL="1257300" lvl="2" indent="-342900">
              <a:buFont typeface="Wingdings" panose="05000000000000000000" pitchFamily="2" charset="2"/>
              <a:buChar char="Ø"/>
            </a:pPr>
            <a:r>
              <a:rPr lang="en-GB" sz="2400" dirty="0">
                <a:solidFill>
                  <a:srgbClr val="0070C0"/>
                </a:solidFill>
                <a:latin typeface="Cambria" panose="02040503050406030204" pitchFamily="18" charset="0"/>
                <a:ea typeface="Cambria" panose="02040503050406030204" pitchFamily="18" charset="0"/>
              </a:rPr>
              <a:t>Create a new XML file – that can be read by papyrus (in coding)</a:t>
            </a:r>
          </a:p>
          <a:p>
            <a:pPr marL="1257300" lvl="2" indent="-342900">
              <a:buFont typeface="Wingdings" panose="05000000000000000000" pitchFamily="2" charset="2"/>
              <a:buChar char="Ø"/>
            </a:pPr>
            <a:r>
              <a:rPr lang="en-GB" sz="2400" dirty="0">
                <a:solidFill>
                  <a:srgbClr val="0070C0"/>
                </a:solidFill>
                <a:latin typeface="Cambria" panose="02040503050406030204" pitchFamily="18" charset="0"/>
                <a:ea typeface="Cambria" panose="02040503050406030204" pitchFamily="18" charset="0"/>
              </a:rPr>
              <a:t>Create a simple log file to be provided to the System Engineer (in coding)</a:t>
            </a:r>
          </a:p>
        </p:txBody>
      </p:sp>
    </p:spTree>
    <p:extLst>
      <p:ext uri="{BB962C8B-B14F-4D97-AF65-F5344CB8AC3E}">
        <p14:creationId xmlns:p14="http://schemas.microsoft.com/office/powerpoint/2010/main" val="151136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5F6-CC05-45A9-A498-EC5C1F998B31}"/>
              </a:ext>
            </a:extLst>
          </p:cNvPr>
          <p:cNvSpPr>
            <a:spLocks noGrp="1"/>
          </p:cNvSpPr>
          <p:nvPr>
            <p:ph type="title"/>
          </p:nvPr>
        </p:nvSpPr>
        <p:spPr/>
        <p:txBody>
          <a:bodyPr>
            <a:normAutofit fontScale="90000"/>
          </a:bodyPr>
          <a:lstStyle/>
          <a:p>
            <a:r>
              <a:rPr lang="it-IT" dirty="0"/>
              <a:t>Generalization Domain File (i)</a:t>
            </a:r>
            <a:endParaRPr lang="en-GB" dirty="0"/>
          </a:p>
        </p:txBody>
      </p:sp>
      <p:sp>
        <p:nvSpPr>
          <p:cNvPr id="3" name="Footer Placeholder 2">
            <a:extLst>
              <a:ext uri="{FF2B5EF4-FFF2-40B4-BE49-F238E27FC236}">
                <a16:creationId xmlns:a16="http://schemas.microsoft.com/office/drawing/2014/main" id="{F2EAD3C6-EDEE-4B91-BA5F-5D7FD1CF9121}"/>
              </a:ext>
            </a:extLst>
          </p:cNvPr>
          <p:cNvSpPr>
            <a:spLocks noGrp="1"/>
          </p:cNvSpPr>
          <p:nvPr>
            <p:ph type="ftr" sz="quarter" idx="11"/>
          </p:nvPr>
        </p:nvSpPr>
        <p:spPr/>
        <p:txBody>
          <a:bodyPr/>
          <a:lstStyle/>
          <a:p>
            <a:r>
              <a:rPr lang="en-GB"/>
              <a:t>PhD Presentation - Autonomous Operations</a:t>
            </a:r>
          </a:p>
        </p:txBody>
      </p:sp>
      <p:sp>
        <p:nvSpPr>
          <p:cNvPr id="4" name="Slide Number Placeholder 3">
            <a:extLst>
              <a:ext uri="{FF2B5EF4-FFF2-40B4-BE49-F238E27FC236}">
                <a16:creationId xmlns:a16="http://schemas.microsoft.com/office/drawing/2014/main" id="{7C508AAF-167E-44E2-8B73-061AFF0CDBC1}"/>
              </a:ext>
            </a:extLst>
          </p:cNvPr>
          <p:cNvSpPr>
            <a:spLocks noGrp="1"/>
          </p:cNvSpPr>
          <p:nvPr>
            <p:ph type="sldNum" sz="quarter" idx="12"/>
          </p:nvPr>
        </p:nvSpPr>
        <p:spPr/>
        <p:txBody>
          <a:bodyPr/>
          <a:lstStyle/>
          <a:p>
            <a:fld id="{91E12F96-0D5A-47AC-A4EE-1BE4C158164E}" type="slidenum">
              <a:rPr lang="en-GB" smtClean="0"/>
              <a:t>9</a:t>
            </a:fld>
            <a:endParaRPr lang="en-GB"/>
          </a:p>
        </p:txBody>
      </p:sp>
      <p:pic>
        <p:nvPicPr>
          <p:cNvPr id="6" name="Picture 5" descr="Diagram&#10;&#10;Description automatically generated">
            <a:extLst>
              <a:ext uri="{FF2B5EF4-FFF2-40B4-BE49-F238E27FC236}">
                <a16:creationId xmlns:a16="http://schemas.microsoft.com/office/drawing/2014/main" id="{841ED02B-00C4-4328-8976-1A9FF3166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51" y="1425572"/>
            <a:ext cx="7802084" cy="4318282"/>
          </a:xfrm>
          <a:prstGeom prst="rect">
            <a:avLst/>
          </a:prstGeom>
        </p:spPr>
      </p:pic>
      <p:sp>
        <p:nvSpPr>
          <p:cNvPr id="8" name="TextBox 7">
            <a:extLst>
              <a:ext uri="{FF2B5EF4-FFF2-40B4-BE49-F238E27FC236}">
                <a16:creationId xmlns:a16="http://schemas.microsoft.com/office/drawing/2014/main" id="{D8734A5A-8529-4C22-9858-F7E7E4AB6DC6}"/>
              </a:ext>
            </a:extLst>
          </p:cNvPr>
          <p:cNvSpPr txBox="1"/>
          <p:nvPr/>
        </p:nvSpPr>
        <p:spPr>
          <a:xfrm>
            <a:off x="8327235" y="1301284"/>
            <a:ext cx="3581401" cy="1631216"/>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0070C0"/>
                </a:solidFill>
                <a:latin typeface="Cambria" panose="02040503050406030204" pitchFamily="18" charset="0"/>
                <a:ea typeface="Cambria" panose="02040503050406030204" pitchFamily="18" charset="0"/>
              </a:rPr>
              <a:t>We start with a </a:t>
            </a:r>
            <a:r>
              <a:rPr lang="en-US" sz="2000" dirty="0" err="1">
                <a:solidFill>
                  <a:srgbClr val="0070C0"/>
                </a:solidFill>
                <a:latin typeface="Cambria" panose="02040503050406030204" pitchFamily="18" charset="0"/>
                <a:ea typeface="Cambria" panose="02040503050406030204" pitchFamily="18" charset="0"/>
              </a:rPr>
              <a:t>UseCase</a:t>
            </a:r>
            <a:r>
              <a:rPr lang="en-US" sz="2000" dirty="0">
                <a:solidFill>
                  <a:srgbClr val="0070C0"/>
                </a:solidFill>
                <a:latin typeface="Cambria" panose="02040503050406030204" pitchFamily="18" charset="0"/>
                <a:ea typeface="Cambria" panose="02040503050406030204" pitchFamily="18" charset="0"/>
              </a:rPr>
              <a:t> where all the functions derived from the requirements are shown as well as their methods.  </a:t>
            </a:r>
            <a:endParaRPr lang="en-US" sz="2000"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5074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16079</TotalTime>
  <Words>1706</Words>
  <Application>Microsoft Office PowerPoint</Application>
  <PresentationFormat>Widescreen</PresentationFormat>
  <Paragraphs>171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Wingdings</vt:lpstr>
      <vt:lpstr>Office Theme</vt:lpstr>
      <vt:lpstr>Autonomous Navigation and On Board Autonomy for Space Exploration Systems </vt:lpstr>
      <vt:lpstr>Table of Context</vt:lpstr>
      <vt:lpstr>Generalities (i)</vt:lpstr>
      <vt:lpstr>Generalities (ii)</vt:lpstr>
      <vt:lpstr>Generalities (iii)</vt:lpstr>
      <vt:lpstr>Generalities (iv)</vt:lpstr>
      <vt:lpstr>SysML Scheme from Papyrus (i)</vt:lpstr>
      <vt:lpstr>SysML Scheme from Papyrus (ii)</vt:lpstr>
      <vt:lpstr>Generalization Domain File (i)</vt:lpstr>
      <vt:lpstr>Generalization Domain File (ii)</vt:lpstr>
      <vt:lpstr>Generalization Domain File (ii)</vt:lpstr>
      <vt:lpstr>Generalization Domain File (iii)</vt:lpstr>
      <vt:lpstr>Generation of Problem File</vt:lpstr>
      <vt:lpstr>Input File</vt:lpstr>
      <vt:lpstr>Conclusions...</vt:lpstr>
      <vt:lpstr>Tutorial (i)</vt:lpstr>
      <vt:lpstr>Tutorial (ii)</vt:lpstr>
      <vt:lpstr>Tutorial (iii)</vt:lpstr>
      <vt:lpstr>Tutorial (iv)</vt:lpstr>
      <vt:lpstr>Tutorial (v)</vt:lpstr>
      <vt:lpstr>Thank you for your kind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Navigation and On Board Autonomy for Space Exploration Systems via Detection Isolation and Recovery</dc:title>
  <dc:creator>Jasmine Rimani</dc:creator>
  <cp:lastModifiedBy>Jasmine Rimani</cp:lastModifiedBy>
  <cp:revision>157</cp:revision>
  <dcterms:created xsi:type="dcterms:W3CDTF">2021-01-24T17:08:23Z</dcterms:created>
  <dcterms:modified xsi:type="dcterms:W3CDTF">2021-12-10T16:12:50Z</dcterms:modified>
</cp:coreProperties>
</file>