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Caveat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45E2FB-2C6F-41F2-BC4C-A26E464FCBDB}">
  <a:tblStyle styleId="{3C45E2FB-2C6F-41F2-BC4C-A26E464FCB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aveat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Caveat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711d2f90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711d2f90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c6951dcd16_68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c6951dcd16_68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711d2f90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711d2f90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6951dccf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6951dccf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c6951dcd16_68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c6951dcd16_68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6951dcd16_68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6951dcd16_68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6951dccf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6951dccf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c6951dccf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c6951dccf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c6951dcd16_68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c6951dcd16_68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6951dcd16_68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6951dcd16_68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6951dcd16_68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c6951dcd16_68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6951dcd16_68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6951dcd16_68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c6951dccf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c6951dccf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6951dcd16_68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6951dcd16_68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c6951dcd16_68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c6951dcd16_68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6bf410f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6bf410f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c6bf410fd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c6bf410fd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26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DCA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58900"/>
            <a:ext cx="8520600" cy="22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Uncertainty Quantification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Bayesian Neural Networks vs Gaussian Processes</a:t>
            </a:r>
            <a:endParaRPr b="1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/>
          <p:nvPr/>
        </p:nvSpPr>
        <p:spPr>
          <a:xfrm>
            <a:off x="299175" y="270500"/>
            <a:ext cx="3399000" cy="643200"/>
          </a:xfrm>
          <a:prstGeom prst="rect">
            <a:avLst/>
          </a:prstGeom>
          <a:solidFill>
            <a:srgbClr val="00DCA6"/>
          </a:solidFill>
          <a:ln cap="flat" cmpd="sng" w="9525">
            <a:solidFill>
              <a:srgbClr val="00DC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2"/>
          <p:cNvSpPr txBox="1"/>
          <p:nvPr>
            <p:ph idx="4294967295" type="title"/>
          </p:nvPr>
        </p:nvSpPr>
        <p:spPr>
          <a:xfrm>
            <a:off x="430800" y="293175"/>
            <a:ext cx="323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Backpropagation 2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310625" y="1388650"/>
            <a:ext cx="526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348475" y="1312125"/>
            <a:ext cx="7672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Once we have the gradients for loss given each of the weights, we use a form of gradient descent for adjusting our weights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9700" y="2194275"/>
            <a:ext cx="4489765" cy="278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idx="4294967295" type="title"/>
          </p:nvPr>
        </p:nvSpPr>
        <p:spPr>
          <a:xfrm>
            <a:off x="400050" y="28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What is dropout?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23"/>
          <p:cNvSpPr txBox="1"/>
          <p:nvPr>
            <p:ph idx="4294967295" type="body"/>
          </p:nvPr>
        </p:nvSpPr>
        <p:spPr>
          <a:xfrm>
            <a:off x="502200" y="1152475"/>
            <a:ext cx="394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Dropout is when during training of the neural network a certain percentage of nodes at each layer are removed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Works as a form of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regularization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Also produces uncertainty if used when getting results from a regular neural network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32411" l="28885" r="28155" t="32034"/>
          <a:stretch/>
        </p:blipFill>
        <p:spPr>
          <a:xfrm>
            <a:off x="4650175" y="1689525"/>
            <a:ext cx="3841277" cy="189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925" y="1205300"/>
            <a:ext cx="3866800" cy="309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7825" y="1251050"/>
            <a:ext cx="3809650" cy="30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>
            <p:ph idx="4294967295" type="title"/>
          </p:nvPr>
        </p:nvSpPr>
        <p:spPr>
          <a:xfrm>
            <a:off x="400050" y="28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Dropout comparison for regular neural network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4"/>
          <p:cNvSpPr txBox="1"/>
          <p:nvPr>
            <p:ph idx="4294967295" type="title"/>
          </p:nvPr>
        </p:nvSpPr>
        <p:spPr>
          <a:xfrm>
            <a:off x="1472225" y="4210300"/>
            <a:ext cx="2086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Without dropout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4"/>
          <p:cNvSpPr txBox="1"/>
          <p:nvPr>
            <p:ph idx="4294967295" type="title"/>
          </p:nvPr>
        </p:nvSpPr>
        <p:spPr>
          <a:xfrm>
            <a:off x="5475425" y="4298750"/>
            <a:ext cx="171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With dropout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322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What is a Bayesian Neural Network?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 rotWithShape="1">
          <a:blip r:embed="rId3">
            <a:alphaModFix/>
          </a:blip>
          <a:srcRect b="34581" l="29945" r="30291" t="34298"/>
          <a:stretch/>
        </p:blipFill>
        <p:spPr>
          <a:xfrm>
            <a:off x="375869" y="3246660"/>
            <a:ext cx="3897082" cy="1782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700" y="2477725"/>
            <a:ext cx="979916" cy="960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11074" y="2120800"/>
            <a:ext cx="2971575" cy="68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 txBox="1"/>
          <p:nvPr/>
        </p:nvSpPr>
        <p:spPr>
          <a:xfrm>
            <a:off x="4896900" y="1276875"/>
            <a:ext cx="401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use Bayes’ Theorem to train the network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424325" y="1184725"/>
            <a:ext cx="4010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use (usually normal distribution) priors for all the weights which means all nodes other than the input node have a distribution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5622" y="2477725"/>
            <a:ext cx="669300" cy="6558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5"/>
          <p:cNvCxnSpPr>
            <a:endCxn id="166" idx="2"/>
          </p:cNvCxnSpPr>
          <p:nvPr/>
        </p:nvCxnSpPr>
        <p:spPr>
          <a:xfrm rot="10800000">
            <a:off x="1650272" y="3133622"/>
            <a:ext cx="94800" cy="2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8" name="Google Shape;168;p25"/>
          <p:cNvCxnSpPr>
            <a:stCxn id="162" idx="2"/>
          </p:cNvCxnSpPr>
          <p:nvPr/>
        </p:nvCxnSpPr>
        <p:spPr>
          <a:xfrm>
            <a:off x="600658" y="3438013"/>
            <a:ext cx="523200" cy="32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169" name="Google Shape;16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4847" y="3810113"/>
            <a:ext cx="669300" cy="6558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5"/>
          <p:cNvCxnSpPr>
            <a:stCxn id="161" idx="3"/>
            <a:endCxn id="169" idx="1"/>
          </p:cNvCxnSpPr>
          <p:nvPr/>
        </p:nvCxnSpPr>
        <p:spPr>
          <a:xfrm>
            <a:off x="4272951" y="4138067"/>
            <a:ext cx="61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5"/>
          <p:cNvSpPr txBox="1"/>
          <p:nvPr/>
        </p:nvSpPr>
        <p:spPr>
          <a:xfrm>
            <a:off x="5892625" y="3362000"/>
            <a:ext cx="3097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can do this in a </a:t>
            </a: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method similar to backpropagation with some key changes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(Bayes by backprop)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idx="4294967295" type="title"/>
          </p:nvPr>
        </p:nvSpPr>
        <p:spPr>
          <a:xfrm>
            <a:off x="400050" y="28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What is Variational Inference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6"/>
          <p:cNvSpPr txBox="1"/>
          <p:nvPr>
            <p:ph idx="4294967295" type="body"/>
          </p:nvPr>
        </p:nvSpPr>
        <p:spPr>
          <a:xfrm>
            <a:off x="502200" y="1152475"/>
            <a:ext cx="399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Instead of sampling from the posterior directly, instead a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distribution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that is easy to sample from is created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Then the distance between the real posterior and our approximated distribution is added as a form of loss for optimisation 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8" name="Google Shape;178;p26"/>
          <p:cNvPicPr preferRelativeResize="0"/>
          <p:nvPr/>
        </p:nvPicPr>
        <p:blipFill rotWithShape="1">
          <a:blip r:embed="rId3">
            <a:alphaModFix/>
          </a:blip>
          <a:srcRect b="20442" l="3965" r="4442" t="16755"/>
          <a:stretch/>
        </p:blipFill>
        <p:spPr>
          <a:xfrm>
            <a:off x="4751746" y="1170512"/>
            <a:ext cx="4087450" cy="280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idx="4294967295" type="title"/>
          </p:nvPr>
        </p:nvSpPr>
        <p:spPr>
          <a:xfrm>
            <a:off x="400050" y="28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What is MCMC (Markov Chain Monte Carlo)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7"/>
          <p:cNvSpPr txBox="1"/>
          <p:nvPr>
            <p:ph idx="4294967295" type="body"/>
          </p:nvPr>
        </p:nvSpPr>
        <p:spPr>
          <a:xfrm>
            <a:off x="5022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Method for sampling the posterior 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Involves exploring the space in a non-deterministic 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Samples areas of higher probability more</a:t>
            </a:r>
            <a:endParaRPr/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375" y="2390325"/>
            <a:ext cx="4668549" cy="233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8"/>
          <p:cNvPicPr preferRelativeResize="0"/>
          <p:nvPr/>
        </p:nvPicPr>
        <p:blipFill rotWithShape="1">
          <a:blip r:embed="rId3">
            <a:alphaModFix/>
          </a:blip>
          <a:srcRect b="0" l="7649" r="8196" t="0"/>
          <a:stretch/>
        </p:blipFill>
        <p:spPr>
          <a:xfrm>
            <a:off x="104775" y="1500575"/>
            <a:ext cx="3012725" cy="2864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 rotWithShape="1">
          <a:blip r:embed="rId4">
            <a:alphaModFix/>
          </a:blip>
          <a:srcRect b="0" l="7362" r="6726" t="0"/>
          <a:stretch/>
        </p:blipFill>
        <p:spPr>
          <a:xfrm>
            <a:off x="3117500" y="1500575"/>
            <a:ext cx="3012725" cy="280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 rotWithShape="1">
          <a:blip r:embed="rId5">
            <a:alphaModFix/>
          </a:blip>
          <a:srcRect b="0" l="5292" r="4552" t="0"/>
          <a:stretch/>
        </p:blipFill>
        <p:spPr>
          <a:xfrm>
            <a:off x="6069500" y="1495888"/>
            <a:ext cx="3012725" cy="281492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8"/>
          <p:cNvSpPr txBox="1"/>
          <p:nvPr>
            <p:ph type="title"/>
          </p:nvPr>
        </p:nvSpPr>
        <p:spPr>
          <a:xfrm>
            <a:off x="2932350" y="740300"/>
            <a:ext cx="358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Graphs comparison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8"/>
          <p:cNvSpPr txBox="1"/>
          <p:nvPr>
            <p:ph type="title"/>
          </p:nvPr>
        </p:nvSpPr>
        <p:spPr>
          <a:xfrm>
            <a:off x="791650" y="4182900"/>
            <a:ext cx="358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BNN Variational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8"/>
          <p:cNvSpPr txBox="1"/>
          <p:nvPr>
            <p:ph type="title"/>
          </p:nvPr>
        </p:nvSpPr>
        <p:spPr>
          <a:xfrm>
            <a:off x="3831000" y="4182900"/>
            <a:ext cx="358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BNN MCMC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8"/>
          <p:cNvSpPr txBox="1"/>
          <p:nvPr>
            <p:ph type="title"/>
          </p:nvPr>
        </p:nvSpPr>
        <p:spPr>
          <a:xfrm>
            <a:off x="6516450" y="4182900"/>
            <a:ext cx="223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Roboto"/>
                <a:ea typeface="Roboto"/>
                <a:cs typeface="Roboto"/>
                <a:sym typeface="Roboto"/>
              </a:rPr>
              <a:t>Gaussian Process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" name="Google Shape;201;p29"/>
          <p:cNvGraphicFramePr/>
          <p:nvPr/>
        </p:nvGraphicFramePr>
        <p:xfrm>
          <a:off x="957250" y="180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{3C45E2FB-2C6F-41F2-BC4C-A26E464FCBDB}</a:tableStyleId>
              </a:tblPr>
              <a:tblGrid>
                <a:gridCol w="1784750"/>
                <a:gridCol w="1784750"/>
                <a:gridCol w="1784750"/>
                <a:gridCol w="1784750"/>
              </a:tblGrid>
              <a:tr h="25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Type of Model</a:t>
                      </a:r>
                      <a:endParaRPr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Variational BNN</a:t>
                      </a:r>
                      <a:endParaRPr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MCMC BNN</a:t>
                      </a:r>
                      <a:endParaRPr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Gaussian Process</a:t>
                      </a:r>
                      <a:endParaRPr/>
                    </a:p>
                  </a:txBody>
                  <a:tcPr marT="36000" marB="36000" marR="36000" marL="36000"/>
                </a:tc>
              </a:tr>
              <a:tr h="25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Training Time</a:t>
                      </a:r>
                      <a:endParaRPr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169</a:t>
                      </a:r>
                      <a:endParaRPr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469</a:t>
                      </a:r>
                      <a:endParaRPr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199</a:t>
                      </a:r>
                      <a:endParaRPr/>
                    </a:p>
                  </a:txBody>
                  <a:tcPr marT="36000" marB="36000" marR="36000" marL="36000"/>
                </a:tc>
              </a:tr>
              <a:tr h="26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MSE</a:t>
                      </a:r>
                      <a:endParaRPr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17.17</a:t>
                      </a:r>
                      <a:endParaRPr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14.80</a:t>
                      </a:r>
                      <a:endParaRPr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2.97</a:t>
                      </a:r>
                      <a:endParaRPr/>
                    </a:p>
                  </a:txBody>
                  <a:tcPr marT="36000" marB="36000" marR="36000" marL="36000"/>
                </a:tc>
              </a:tr>
              <a:tr h="25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Coverage</a:t>
                      </a:r>
                      <a:endParaRPr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0.414</a:t>
                      </a:r>
                      <a:endParaRPr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0.9468</a:t>
                      </a:r>
                      <a:endParaRPr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0.9562</a:t>
                      </a:r>
                      <a:endParaRPr/>
                    </a:p>
                  </a:txBody>
                  <a:tcPr marT="36000" marB="36000" marR="36000" marL="36000"/>
                </a:tc>
              </a:tr>
              <a:tr h="25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Epochs</a:t>
                      </a:r>
                      <a:endParaRPr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10000</a:t>
                      </a:r>
                      <a:endParaRPr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50 (50 burn in)</a:t>
                      </a:r>
                      <a:endParaRPr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</a:t>
                      </a:r>
                      <a:endParaRPr/>
                    </a:p>
                  </a:txBody>
                  <a:tcPr marT="36000" marB="36000" marR="36000" marL="36000"/>
                </a:tc>
              </a:tr>
              <a:tr h="25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Width</a:t>
                      </a:r>
                      <a:endParaRPr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100</a:t>
                      </a:r>
                      <a:endParaRPr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</a:t>
                      </a:r>
                      <a:endParaRPr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N/A</a:t>
                      </a:r>
                      <a:endParaRPr/>
                    </a:p>
                  </a:txBody>
                  <a:tcPr marT="36000" marB="36000" marR="36000" marL="36000"/>
                </a:tc>
              </a:tr>
              <a:tr h="34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Depth</a:t>
                      </a:r>
                      <a:endParaRPr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N/A</a:t>
                      </a:r>
                      <a:endParaRPr/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202" name="Google Shape;202;p29"/>
          <p:cNvSpPr txBox="1"/>
          <p:nvPr>
            <p:ph type="title"/>
          </p:nvPr>
        </p:nvSpPr>
        <p:spPr>
          <a:xfrm>
            <a:off x="2779950" y="797450"/>
            <a:ext cx="358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Comparison of results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311700" y="1527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Found that the form of Bayesian neural network (BNNs) using variational i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nference which I used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couldn’t capture the variation in the data 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with</a:t>
            </a:r>
            <a:r>
              <a:rPr lang="en-GB">
                <a:latin typeface="Roboto"/>
                <a:ea typeface="Roboto"/>
                <a:cs typeface="Roboto"/>
                <a:sym typeface="Roboto"/>
              </a:rPr>
              <a:t> uncertainty but BNNs using Markov Chain Monte Carlo (MCMC) could capture it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BNNs using MCMC took longer to run than Gaussian processes which achieved similar accuracy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MCMC in practice may run into issues as it will only be successful if the model converges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Gaussian process was more accurate, faster and gave a smoother result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30"/>
          <p:cNvSpPr txBox="1"/>
          <p:nvPr>
            <p:ph type="title"/>
          </p:nvPr>
        </p:nvSpPr>
        <p:spPr>
          <a:xfrm>
            <a:off x="311700" y="43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Discussion of Findings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4119300" y="954350"/>
            <a:ext cx="502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with 10,000 data points between -5 and +5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0" name="Google Shape;210;p30" title="[89,89,89,&quot;https://www.codecogs.com/eqnedit.php?latex=y%20%3D%20x%20%5Ctimes%20sin(%20x%20%2B%205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33575"/>
            <a:ext cx="2954676" cy="3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4294967295" type="title"/>
          </p:nvPr>
        </p:nvSpPr>
        <p:spPr>
          <a:xfrm>
            <a:off x="400050" y="28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What is Uncertainty?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4"/>
          <p:cNvSpPr txBox="1"/>
          <p:nvPr>
            <p:ph idx="4294967295" type="body"/>
          </p:nvPr>
        </p:nvSpPr>
        <p:spPr>
          <a:xfrm>
            <a:off x="5022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Uncertainty - captures our inability to precisely predict outcomes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Variability - distribution </a:t>
            </a:r>
            <a:r>
              <a:rPr lang="en-GB"/>
              <a:t>derived from many instances of the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Uncertainty - I predict it will rain tomorrow with 80% certainty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Variability - it rains 30% of days in Autumn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4294967295" type="title"/>
          </p:nvPr>
        </p:nvSpPr>
        <p:spPr>
          <a:xfrm>
            <a:off x="400050" y="28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Why is it important to capture uncertainty?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5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Uncertainty can tell us when a model is likely to make mistakes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Useful for self-driving cars as if the model is uncertain about which action to take safety measures can be engaged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Useful for when we want to </a:t>
            </a:r>
            <a:r>
              <a:rPr lang="en-GB"/>
              <a:t>approximate</a:t>
            </a:r>
            <a:r>
              <a:rPr lang="en-GB"/>
              <a:t> a physical process in order to quantify our expected error in any predictions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4294967295" type="title"/>
          </p:nvPr>
        </p:nvSpPr>
        <p:spPr>
          <a:xfrm>
            <a:off x="400050" y="28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What was t</a:t>
            </a:r>
            <a:r>
              <a:rPr b="1" lang="en-GB">
                <a:latin typeface="Roboto"/>
                <a:ea typeface="Roboto"/>
                <a:cs typeface="Roboto"/>
                <a:sym typeface="Roboto"/>
              </a:rPr>
              <a:t>he aim of this project?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6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Understanding whether Bayesian Neural Networks (BNNs) are able to capture variability in the data using uncertainty in a similar way to Gaussian processes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Wanted to understand in what ways it might be appropriate and safe to use a Bayesian neural network over a Gaussian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Neural networks may be more efficient in some cases but we don’t know if their uncertainty can be trusted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Used the function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With 10000 data points generated for the training set and another 10000 for the test set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Ran Bayesian neural networks in two forms (variational </a:t>
            </a:r>
            <a:r>
              <a:rPr lang="en-GB"/>
              <a:t>inference</a:t>
            </a:r>
            <a:r>
              <a:rPr lang="en-GB"/>
              <a:t> and MCMC) including versions with and without dropout and compared it to running a Gaussian process on the same function to see if they would produce similar 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Used Python and Pytorch for my calculations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Used the libraries torchbnn, GPyTorch and Uber’s Pyro</a:t>
            </a:r>
            <a:endParaRPr/>
          </a:p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35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Methodology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7" title="[89,89,89,&quot;https://www.codecogs.com/eqnedit.php?latex=%20f(x)%20%3D%20x%20%5Ctimes%20sin(x%2B5)%20%2B%20%5Cepsilon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875" y="1277525"/>
            <a:ext cx="3432475" cy="31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 title="[89,89,89,&quot;https://www.codecogs.com/eqnedit.php?latex=%5Cepsilon%20%5Csim%20%20%5Cmathcal%7BN%7D(0%2C%201)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5903" y="1277525"/>
            <a:ext cx="1450372" cy="3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587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What is a Gaussian Process?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25507" l="29883" r="27572" t="25458"/>
          <a:stretch/>
        </p:blipFill>
        <p:spPr>
          <a:xfrm>
            <a:off x="6307700" y="31803525"/>
            <a:ext cx="6626050" cy="429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25507" l="29883" r="27572" t="25458"/>
          <a:stretch/>
        </p:blipFill>
        <p:spPr>
          <a:xfrm>
            <a:off x="5664275" y="587900"/>
            <a:ext cx="2786952" cy="180692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374600" y="1498300"/>
            <a:ext cx="47688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Gaussian process as being an ensemble of infinite possible functions (usually continuous and smooth depending on the kernel) which are conditional on the data.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It is defined by a mean function which gives a mean prediction and a covariance function known as a kernel which describes the similarity between any two particular observations.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4">
            <a:alphaModFix/>
          </a:blip>
          <a:srcRect b="0" l="0" r="0" t="50092"/>
          <a:stretch/>
        </p:blipFill>
        <p:spPr>
          <a:xfrm>
            <a:off x="5390175" y="2774700"/>
            <a:ext cx="3413400" cy="152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4294967295" type="title"/>
          </p:nvPr>
        </p:nvSpPr>
        <p:spPr>
          <a:xfrm>
            <a:off x="400050" y="28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What is a Neural Network?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30431" l="0" r="0" t="9021"/>
          <a:stretch/>
        </p:blipFill>
        <p:spPr>
          <a:xfrm>
            <a:off x="400050" y="1257299"/>
            <a:ext cx="5400675" cy="219965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1479825" y="3360446"/>
            <a:ext cx="3040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4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label connecting a</a:t>
            </a:r>
            <a:r>
              <a:rPr b="1" baseline="-25000" lang="en-GB" sz="34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i</a:t>
            </a:r>
            <a:r>
              <a:rPr b="1" lang="en-GB" sz="34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 and b</a:t>
            </a:r>
            <a:r>
              <a:rPr b="1" baseline="-25000" lang="en-GB" sz="34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j </a:t>
            </a:r>
            <a:r>
              <a:rPr b="1" lang="en-GB" sz="34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is w</a:t>
            </a:r>
            <a:r>
              <a:rPr b="1" baseline="-25000" lang="en-GB" sz="34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2ij</a:t>
            </a:r>
            <a:endParaRPr baseline="-25000" sz="8800">
              <a:solidFill>
                <a:srgbClr val="000000"/>
              </a:solidFill>
            </a:endParaRPr>
          </a:p>
        </p:txBody>
      </p:sp>
      <p:pic>
        <p:nvPicPr>
          <p:cNvPr id="97" name="Google Shape;97;p19" title="[89,89,89,&quot;https://www.codecogs.com/eqnedit.php?latex=a_i%20%3D%20%5Csigma(w_%7B1i%7Dx%20%2B%20%5Cbeta_%7B1i%7D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2213" y="1236283"/>
            <a:ext cx="3040799" cy="400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 title="[89,89,89,&quot;https://www.codecogs.com/eqnedit.php?latex=b_i%20%3D%20%5Csigma(%5Csum%5E%7B3%7D_%7Bn%3Dj%7D%20w_%7B2ji%7Da_j%20%2B%20%5Cbeta_%7B2i%7D)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3175" y="2016875"/>
            <a:ext cx="2961098" cy="90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 title="[89,89,89,&quot;https://www.codecogs.com/eqnedit.php?latex=y%20%3D%20%5Csigma(%5Csum%5E%7B3%7D_%7Bn%3Di%7D%20w_%7B3i%7Db_i%20%2B%20%5Cbeta_3)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3175" y="3238500"/>
            <a:ext cx="3118881" cy="10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4294967295" type="title"/>
          </p:nvPr>
        </p:nvSpPr>
        <p:spPr>
          <a:xfrm>
            <a:off x="400050" y="28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Activation functions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325" y="1906350"/>
            <a:ext cx="4175325" cy="1222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20"/>
          <p:cNvCxnSpPr/>
          <p:nvPr/>
        </p:nvCxnSpPr>
        <p:spPr>
          <a:xfrm flipH="1" rot="10800000">
            <a:off x="4479550" y="1407875"/>
            <a:ext cx="942600" cy="55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20"/>
          <p:cNvCxnSpPr/>
          <p:nvPr/>
        </p:nvCxnSpPr>
        <p:spPr>
          <a:xfrm>
            <a:off x="4530800" y="2811500"/>
            <a:ext cx="64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20"/>
          <p:cNvCxnSpPr/>
          <p:nvPr/>
        </p:nvCxnSpPr>
        <p:spPr>
          <a:xfrm>
            <a:off x="3936525" y="3405775"/>
            <a:ext cx="1332000" cy="72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20"/>
          <p:cNvSpPr txBox="1"/>
          <p:nvPr>
            <p:ph idx="4294967295" type="body"/>
          </p:nvPr>
        </p:nvSpPr>
        <p:spPr>
          <a:xfrm>
            <a:off x="591325" y="4231825"/>
            <a:ext cx="486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Purpose: To make the outcome non-linear</a:t>
            </a:r>
            <a:endParaRPr/>
          </a:p>
        </p:txBody>
      </p:sp>
      <p:pic>
        <p:nvPicPr>
          <p:cNvPr id="110" name="Google Shape;110;p20" title="[89,89,89,&quot;https://www.codecogs.com/eqnedit.php?latex=a_i%20%3D%20%5Csigma(w_%7B1i%7Dx%20%2B%20%5Cbeta_%7B1i%7D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2213" y="1236283"/>
            <a:ext cx="3040799" cy="400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 title="[89,89,89,&quot;https://www.codecogs.com/eqnedit.php?latex=b_i%20%3D%20%5Csigma(%5Csum%5E%7B3%7D_%7Bn%3Dj%7D%20w_%7B2ji%7Da_j%20%2B%20%5Cbeta_%7B2i%7D)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3175" y="2016875"/>
            <a:ext cx="2961098" cy="90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 title="[89,89,89,&quot;https://www.codecogs.com/eqnedit.php?latex=y%20%3D%20%5Csigma(%5Csum%5E%7B3%7D_%7Bn%3Di%7D%20w_%7B3i%7Db_i%20%2B%20%5Cbeta_3)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3175" y="3238500"/>
            <a:ext cx="3118881" cy="10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/>
        </p:nvSpPr>
        <p:spPr>
          <a:xfrm>
            <a:off x="299175" y="270500"/>
            <a:ext cx="3399000" cy="1557300"/>
          </a:xfrm>
          <a:prstGeom prst="rect">
            <a:avLst/>
          </a:prstGeom>
          <a:solidFill>
            <a:srgbClr val="00DCA6"/>
          </a:solidFill>
          <a:ln cap="flat" cmpd="sng" w="9525">
            <a:solidFill>
              <a:srgbClr val="00DC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 rotWithShape="1">
          <a:blip r:embed="rId3">
            <a:alphaModFix/>
          </a:blip>
          <a:srcRect b="30431" l="0" r="0" t="9021"/>
          <a:stretch/>
        </p:blipFill>
        <p:spPr>
          <a:xfrm>
            <a:off x="1170100" y="2152190"/>
            <a:ext cx="3398948" cy="1362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 rotWithShape="1">
          <a:blip r:embed="rId4">
            <a:alphaModFix/>
          </a:blip>
          <a:srcRect b="46902" l="64192" r="32784" t="47059"/>
          <a:stretch/>
        </p:blipFill>
        <p:spPr>
          <a:xfrm>
            <a:off x="3963750" y="858897"/>
            <a:ext cx="360571" cy="40269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3963750" y="841400"/>
            <a:ext cx="403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b="1" baseline="-25000"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endParaRPr b="1" baseline="-25000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" name="Google Shape;121;p21"/>
          <p:cNvCxnSpPr>
            <a:stCxn id="119" idx="2"/>
          </p:cNvCxnSpPr>
          <p:nvPr/>
        </p:nvCxnSpPr>
        <p:spPr>
          <a:xfrm>
            <a:off x="4144036" y="1261591"/>
            <a:ext cx="4800" cy="13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pic>
        <p:nvPicPr>
          <p:cNvPr id="122" name="Google Shape;122;p21" title="[89,89,89,&quot;https://www.codecogs.com/eqnedit.php?latex=z%20%3D%20%5Csum%5E3_%7Bn%3Di%7Dw_%7B3i%7D%20b_i%20%2B%20%5Cbeta_3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5741" y="2663798"/>
            <a:ext cx="1668919" cy="62491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1"/>
          <p:cNvSpPr txBox="1"/>
          <p:nvPr>
            <p:ph idx="4294967295" type="title"/>
          </p:nvPr>
        </p:nvSpPr>
        <p:spPr>
          <a:xfrm>
            <a:off x="430800" y="293175"/>
            <a:ext cx="323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Roboto"/>
                <a:ea typeface="Roboto"/>
                <a:cs typeface="Roboto"/>
                <a:sym typeface="Roboto"/>
              </a:rPr>
              <a:t>Backpropagation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21" title="[89,89,89,&quot;https://www.codecogs.com/eqnedit.php?latex=y%20%3D%20%5Csigma(z)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0388" y="2774981"/>
            <a:ext cx="1451228" cy="40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 title="[89,89,89,&quot;https://www.codecogs.com/eqnedit.php?latex=MSE%3A%20L%20%3D%20(y_r%20-%20y)%5E2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24321" y="1485162"/>
            <a:ext cx="2801047" cy="34268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4489462" y="818050"/>
            <a:ext cx="2469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real value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436125" y="818050"/>
            <a:ext cx="3125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Work out the gradient of the loss by each weight and use this to adjust the weights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4620289" y="2197590"/>
            <a:ext cx="4735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have our estimated </a:t>
            </a:r>
            <a:r>
              <a:rPr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value</a:t>
            </a:r>
            <a:r>
              <a:rPr lang="en-GB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of y as seen before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430800" y="3838575"/>
            <a:ext cx="4090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We calculate the gradient of the loss (how the loss changes) for each specific weight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21" title="[0,0,0,&quot;https://www.codecogs.com/eqnedit.php?latex=%5Cfrac%7B%5Cdelta%20L%7D%7B%5Cdelta%20w_%7B31%7D%7D%20%3D%20b_1%20%5Ctimes%20%5Csigma(z)'%20%5Ctimes%202(%5Csigma(z)%20-%20y_r)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70402" y="3930973"/>
            <a:ext cx="3983527" cy="6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