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HYVZoGaGfBvWdV5Om+0t78vj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6B42A1-76FB-42BD-B9DF-5FED17144242}">
  <a:tblStyle styleId="{D56B42A1-76FB-42BD-B9DF-5FED17144242}" styleName="Table_0">
    <a:wholeTbl>
      <a:tcTxStyle b="off" i="off">
        <a:font>
          <a:latin typeface="Calibri"/>
          <a:ea typeface="Calibri"/>
          <a:cs typeface="Calibri"/>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FF4E6"/>
          </a:solidFill>
        </a:fill>
      </a:tcStyle>
    </a:wholeTbl>
    <a:band1H>
      <a:tcTxStyle/>
      <a:tcStyle>
        <a:fill>
          <a:solidFill>
            <a:srgbClr val="FFE8CA"/>
          </a:solidFill>
        </a:fill>
      </a:tcStyle>
    </a:band1H>
    <a:band2H>
      <a:tcTxStyle/>
    </a:band2H>
    <a:band1V>
      <a:tcTxStyle/>
      <a:tcStyle>
        <a:fill>
          <a:solidFill>
            <a:srgbClr val="FFE8CA"/>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FFF4E6"/>
          </a:solidFill>
        </a:fill>
      </a:tcStyle>
    </a:lastRow>
    <a:seCell>
      <a:tcTxStyle/>
    </a:seCell>
    <a:swCell>
      <a:tcTxStyle/>
    </a:swCell>
    <a:firstRow>
      <a:tcTxStyle b="on" i="off"/>
      <a:tcStyle>
        <a:fill>
          <a:solidFill>
            <a:srgbClr val="FFF4E6"/>
          </a:solidFill>
        </a:fill>
      </a:tcStyle>
    </a:firstRow>
    <a:neCell>
      <a:tcTxStyle/>
    </a:neCell>
    <a:nwCell>
      <a:tcTxStyle/>
    </a:nwCell>
  </a:tblStyle>
  <a:tblStyle styleId="{37D36ECF-116A-4114-94E0-DD4440E006FF}" styleName="Table_1">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lastCol>
    <a:firstCol>
      <a:tcTxStyle b="on" i="off"/>
    </a:firstCol>
    <a:lastRow>
      <a:tcTxStyle b="on" i="off"/>
      <a:tcStyle>
        <a:tcBdr>
          <a:top>
            <a:ln cap="flat" cmpd="sng" w="25400">
              <a:solidFill>
                <a:schemeClr val="accent6"/>
              </a:solidFill>
              <a:prstDash val="solid"/>
              <a:round/>
              <a:headEnd len="sm" w="sm" type="none"/>
              <a:tailEnd len="sm" w="sm" type="none"/>
            </a:ln>
          </a:top>
        </a:tcBdr>
        <a:fill>
          <a:solidFill>
            <a:srgbClr val="EBF1E8"/>
          </a:solidFill>
        </a:fill>
      </a:tcStyle>
    </a:lastRow>
    <a:seCell>
      <a:tcTxStyle/>
    </a:seCell>
    <a:swCell>
      <a:tcTxStyle/>
    </a:swCell>
    <a:firstRow>
      <a:tcTxStyle b="on" i="off"/>
      <a:tcStyle>
        <a:fill>
          <a:solidFill>
            <a:srgbClr val="EBF1E8"/>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Note that people who have all categorical features except sex = 0 (= have none of the disease/habits) have lower death counts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Possible explanation:</a:t>
            </a:r>
            <a:endParaRPr/>
          </a:p>
          <a:p>
            <a:pPr indent="0" lvl="0" marL="0" rtl="0" algn="l">
              <a:spcBef>
                <a:spcPts val="0"/>
              </a:spcBef>
              <a:spcAft>
                <a:spcPts val="0"/>
              </a:spcAft>
              <a:buNone/>
            </a:pPr>
            <a:r>
              <a:rPr lang="en-US"/>
              <a:t>- People who have no risk and passed away may have Heart Failure as genetic disease.</a:t>
            </a:r>
            <a:endParaRPr/>
          </a:p>
        </p:txBody>
      </p:sp>
      <p:sp>
        <p:nvSpPr>
          <p:cNvPr id="244" name="Google Shape;24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These categorical features are independent to death event</a:t>
            </a:r>
            <a:endParaRPr/>
          </a:p>
        </p:txBody>
      </p:sp>
      <p:sp>
        <p:nvSpPr>
          <p:cNvPr id="258" name="Google Shape;25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Separating each continuous features into two groups using one categorical variable -&gt; see if the distributions of two groups differ</a:t>
            </a:r>
            <a:endParaRPr/>
          </a:p>
          <a:p>
            <a:pPr indent="-228600" lvl="0" marL="228600" rtl="0" algn="l">
              <a:spcBef>
                <a:spcPts val="0"/>
              </a:spcBef>
              <a:spcAft>
                <a:spcPts val="0"/>
              </a:spcAft>
              <a:buClr>
                <a:schemeClr val="dk1"/>
              </a:buClr>
              <a:buSzPts val="1200"/>
              <a:buFont typeface="Calibri"/>
              <a:buAutoNum type="arabicPeriod"/>
            </a:pPr>
            <a:r>
              <a:rPr lang="en-US"/>
              <a:t>Differ means the categorical feature significantly affects the continuous variable’s value</a:t>
            </a:r>
            <a:endParaRPr/>
          </a:p>
          <a:p>
            <a:pPr indent="-152400" lvl="0" marL="2286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Observations:</a:t>
            </a:r>
            <a:endParaRPr/>
          </a:p>
          <a:p>
            <a:pPr indent="0" lvl="0" marL="0" rtl="0" algn="l">
              <a:spcBef>
                <a:spcPts val="0"/>
              </a:spcBef>
              <a:spcAft>
                <a:spcPts val="0"/>
              </a:spcAft>
              <a:buClr>
                <a:schemeClr val="dk1"/>
              </a:buClr>
              <a:buSzPts val="1200"/>
              <a:buFont typeface="Calibri"/>
              <a:buNone/>
            </a:pPr>
            <a:r>
              <a:rPr lang="en-US"/>
              <a:t>- ejection fraction for male is lower than female</a:t>
            </a:r>
            <a:endParaRPr/>
          </a:p>
          <a:p>
            <a:pPr indent="0" lvl="0" marL="0" rtl="0" algn="l">
              <a:spcBef>
                <a:spcPts val="0"/>
              </a:spcBef>
              <a:spcAft>
                <a:spcPts val="0"/>
              </a:spcAft>
              <a:buClr>
                <a:schemeClr val="dk1"/>
              </a:buClr>
              <a:buSzPts val="1200"/>
              <a:buFont typeface="Calibri"/>
              <a:buNone/>
            </a:pPr>
            <a:r>
              <a:rPr lang="en-US"/>
              <a:t>- Having HBP can increase death rate more than other categorical variables since it affects 2 out of 5 highly correlated features</a:t>
            </a:r>
            <a:endParaRPr/>
          </a:p>
          <a:p>
            <a:pPr indent="0" lvl="0" marL="0" rtl="0" algn="l">
              <a:spcBef>
                <a:spcPts val="0"/>
              </a:spcBef>
              <a:spcAft>
                <a:spcPts val="0"/>
              </a:spcAft>
              <a:buNone/>
            </a:pPr>
            <a:r>
              <a:t/>
            </a:r>
            <a:endParaRPr/>
          </a:p>
        </p:txBody>
      </p:sp>
      <p:sp>
        <p:nvSpPr>
          <p:cNvPr id="337" name="Google Shape;33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Last slide: ejection fraction less for males, but actually, it can be that EF is lower for male patients who died.</a:t>
            </a:r>
            <a:endParaRPr/>
          </a:p>
          <a:p>
            <a:pPr indent="0" lvl="0" marL="0" rtl="0" algn="l">
              <a:spcBef>
                <a:spcPts val="0"/>
              </a:spcBef>
              <a:spcAft>
                <a:spcPts val="0"/>
              </a:spcAft>
              <a:buNone/>
            </a:pPr>
            <a:r>
              <a:rPr lang="en-US"/>
              <a:t>The median differs:</a:t>
            </a:r>
            <a:endParaRPr/>
          </a:p>
          <a:p>
            <a:pPr indent="-171450" lvl="0" marL="171450" rtl="0" algn="l">
              <a:spcBef>
                <a:spcPts val="0"/>
              </a:spcBef>
              <a:spcAft>
                <a:spcPts val="0"/>
              </a:spcAft>
              <a:buClr>
                <a:schemeClr val="dk1"/>
              </a:buClr>
              <a:buSzPts val="1200"/>
              <a:buFont typeface="Calibri"/>
              <a:buChar char="-"/>
            </a:pPr>
            <a:r>
              <a:rPr lang="en-US"/>
              <a:t>Anaemia is negatively correlated with time</a:t>
            </a:r>
            <a:endParaRPr/>
          </a:p>
          <a:p>
            <a:pPr indent="-171450" lvl="0" marL="171450" rtl="0" algn="l">
              <a:spcBef>
                <a:spcPts val="0"/>
              </a:spcBef>
              <a:spcAft>
                <a:spcPts val="0"/>
              </a:spcAft>
              <a:buClr>
                <a:schemeClr val="dk1"/>
              </a:buClr>
              <a:buSzPts val="1200"/>
              <a:buFont typeface="Calibri"/>
              <a:buChar char="-"/>
            </a:pPr>
            <a:r>
              <a:rPr lang="en-US"/>
              <a:t>High blood pressure is negatively correlated with time and positively correlated with age</a:t>
            </a:r>
            <a:endParaRPr/>
          </a:p>
        </p:txBody>
      </p:sp>
      <p:sp>
        <p:nvSpPr>
          <p:cNvPr id="350" name="Google Shape;35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quantitative features that have significant correlation to each other is also the from one of the 5 variables vs one of the 5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that the correlation reflects their correlation to death event, if one variable is positively corr and another is negatively corr with death_event , then the 2 variables will be negatively correlated to each other. For example, time and age.</a:t>
            </a:r>
            <a:endParaRPr/>
          </a:p>
        </p:txBody>
      </p:sp>
      <p:sp>
        <p:nvSpPr>
          <p:cNvPr id="363" name="Google Shape;36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other variables that are not included may be because that they are indicators </a:t>
            </a:r>
            <a:endParaRPr/>
          </a:p>
          <a:p>
            <a:pPr indent="-285750" lvl="0" marL="285750" rtl="0" algn="l">
              <a:spcBef>
                <a:spcPts val="0"/>
              </a:spcBef>
              <a:spcAft>
                <a:spcPts val="0"/>
              </a:spcAft>
              <a:buClr>
                <a:srgbClr val="000000"/>
              </a:buClr>
              <a:buSzPts val="1800"/>
              <a:buFont typeface="Times New Roman"/>
              <a:buChar char="-"/>
            </a:pPr>
            <a:r>
              <a:rPr b="0" i="0" lang="en-US" sz="1800" u="none" strike="noStrike">
                <a:solidFill>
                  <a:srgbClr val="000000"/>
                </a:solidFill>
                <a:latin typeface="Times New Roman"/>
                <a:ea typeface="Times New Roman"/>
                <a:cs typeface="Times New Roman"/>
                <a:sym typeface="Times New Roman"/>
              </a:rPr>
              <a:t>creatinine phosphokinase is an enzyme produced when heart muscles fail, after circulating out of body, there may not have a long-lasting effect on other body functions. </a:t>
            </a:r>
            <a:endParaRPr/>
          </a:p>
          <a:p>
            <a:pPr indent="-285750" lvl="0" marL="285750" rtl="0" algn="l">
              <a:spcBef>
                <a:spcPts val="0"/>
              </a:spcBef>
              <a:spcAft>
                <a:spcPts val="0"/>
              </a:spcAft>
              <a:buClr>
                <a:srgbClr val="000000"/>
              </a:buClr>
              <a:buSzPts val="1800"/>
              <a:buFont typeface="Times New Roman"/>
              <a:buChar char="-"/>
            </a:pPr>
            <a:r>
              <a:rPr b="0" i="0" lang="en-US" sz="1800" u="none" strike="noStrike">
                <a:solidFill>
                  <a:srgbClr val="000000"/>
                </a:solidFill>
                <a:latin typeface="Times New Roman"/>
                <a:ea typeface="Times New Roman"/>
                <a:cs typeface="Times New Roman"/>
                <a:sym typeface="Times New Roman"/>
              </a:rPr>
              <a:t>platelets are found to be abnormal in patients with HF, but the abnormalities can be caused by either HF or comorbidities of HFs. </a:t>
            </a:r>
            <a:endParaRPr/>
          </a:p>
          <a:p>
            <a:pPr indent="0" lvl="0" marL="0" rtl="0" algn="l">
              <a:spcBef>
                <a:spcPts val="0"/>
              </a:spcBef>
              <a:spcAft>
                <a:spcPts val="0"/>
              </a:spcAft>
              <a:buClr>
                <a:srgbClr val="000000"/>
              </a:buClr>
              <a:buSzPts val="1800"/>
              <a:buFont typeface="Times New Roman"/>
              <a:buNone/>
            </a:pPr>
            <a:r>
              <a:rPr b="0" i="0" lang="en-US" sz="1800" u="none" strike="noStrike">
                <a:solidFill>
                  <a:srgbClr val="000000"/>
                </a:solidFill>
                <a:latin typeface="Times New Roman"/>
                <a:ea typeface="Times New Roman"/>
                <a:cs typeface="Times New Roman"/>
                <a:sym typeface="Times New Roman"/>
              </a:rPr>
              <a:t>Categorical:</a:t>
            </a:r>
            <a:endParaRPr/>
          </a:p>
          <a:p>
            <a:pPr indent="-285750" lvl="0" marL="285750" rtl="0" algn="l">
              <a:spcBef>
                <a:spcPts val="0"/>
              </a:spcBef>
              <a:spcAft>
                <a:spcPts val="0"/>
              </a:spcAft>
              <a:buClr>
                <a:srgbClr val="000000"/>
              </a:buClr>
              <a:buSzPts val="1800"/>
              <a:buFont typeface="Times New Roman"/>
              <a:buChar char="-"/>
            </a:pPr>
            <a:r>
              <a:rPr b="0" i="0" lang="en-US" sz="1800" u="none" strike="noStrike">
                <a:solidFill>
                  <a:srgbClr val="000000"/>
                </a:solidFill>
                <a:latin typeface="Times New Roman"/>
                <a:ea typeface="Times New Roman"/>
                <a:cs typeface="Times New Roman"/>
                <a:sym typeface="Times New Roman"/>
              </a:rPr>
              <a:t>Diabetes can be well controlled when detected at an early stage, can be an explanation to why diabetes is not correlated with HF.</a:t>
            </a:r>
            <a:endParaRPr b="0"/>
          </a:p>
          <a:p>
            <a:pPr indent="0" lvl="0" marL="0" rtl="0" algn="l">
              <a:spcBef>
                <a:spcPts val="0"/>
              </a:spcBef>
              <a:spcAft>
                <a:spcPts val="0"/>
              </a:spcAft>
              <a:buNone/>
            </a:pPr>
            <a:br>
              <a:rPr lang="en-US"/>
            </a:br>
            <a:endParaRPr/>
          </a:p>
        </p:txBody>
      </p:sp>
      <p:sp>
        <p:nvSpPr>
          <p:cNvPr id="374" name="Google Shape;37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Happens when muscle is not functioning properly -&gt; reduce stoke volume or increase heart rate</a:t>
            </a:r>
            <a:endParaRPr/>
          </a:p>
        </p:txBody>
      </p:sp>
      <p:sp>
        <p:nvSpPr>
          <p:cNvPr id="110" name="Google Shape;11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Using Scikitlearn Random Forest Classifier and Select from models to select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 different variable from what we found in EDA. Reason may due to small sample size. </a:t>
            </a:r>
            <a:endParaRPr/>
          </a:p>
        </p:txBody>
      </p:sp>
      <p:sp>
        <p:nvSpPr>
          <p:cNvPr id="412" name="Google Shape;41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False Positive number is lowered</a:t>
            </a:r>
            <a:endParaRPr/>
          </a:p>
        </p:txBody>
      </p:sp>
      <p:sp>
        <p:nvSpPr>
          <p:cNvPr id="437" name="Google Shape;43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Sample size can be larger for better prediction</a:t>
            </a:r>
            <a:endParaRPr/>
          </a:p>
          <a:p>
            <a:pPr indent="-171450" lvl="0" marL="171450" rtl="0" algn="l">
              <a:spcBef>
                <a:spcPts val="0"/>
              </a:spcBef>
              <a:spcAft>
                <a:spcPts val="0"/>
              </a:spcAft>
              <a:buClr>
                <a:schemeClr val="dk1"/>
              </a:buClr>
              <a:buSzPts val="1200"/>
              <a:buFont typeface="Arial"/>
              <a:buChar char="•"/>
            </a:pPr>
            <a:r>
              <a:rPr lang="en-US"/>
              <a:t>Add other features</a:t>
            </a:r>
            <a:endParaRPr/>
          </a:p>
          <a:p>
            <a:pPr indent="-171450" lvl="1" marL="628650" rtl="0" algn="l">
              <a:spcBef>
                <a:spcPts val="0"/>
              </a:spcBef>
              <a:spcAft>
                <a:spcPts val="0"/>
              </a:spcAft>
              <a:buClr>
                <a:schemeClr val="dk1"/>
              </a:buClr>
              <a:buSzPts val="1200"/>
              <a:buFont typeface="Arial"/>
              <a:buChar char="•"/>
            </a:pPr>
            <a:r>
              <a:rPr lang="en-US"/>
              <a:t>such as regular measurements</a:t>
            </a:r>
            <a:endParaRPr/>
          </a:p>
          <a:p>
            <a:pPr indent="-171450" lvl="1" marL="628650" rtl="0" algn="l">
              <a:spcBef>
                <a:spcPts val="0"/>
              </a:spcBef>
              <a:spcAft>
                <a:spcPts val="0"/>
              </a:spcAft>
              <a:buClr>
                <a:schemeClr val="dk1"/>
              </a:buClr>
              <a:buSzPts val="1200"/>
              <a:buFont typeface="Arial"/>
              <a:buChar char="•"/>
            </a:pPr>
            <a:r>
              <a:rPr lang="en-US"/>
              <a:t>Family history of HF</a:t>
            </a:r>
            <a:endParaRPr/>
          </a:p>
          <a:p>
            <a:pPr indent="-171450" lvl="1" marL="628650" rtl="0" algn="l">
              <a:spcBef>
                <a:spcPts val="0"/>
              </a:spcBef>
              <a:spcAft>
                <a:spcPts val="0"/>
              </a:spcAft>
              <a:buClr>
                <a:schemeClr val="dk1"/>
              </a:buClr>
              <a:buSzPts val="1200"/>
              <a:buFont typeface="Arial"/>
              <a:buChar char="•"/>
            </a:pPr>
            <a:r>
              <a:rPr lang="en-US"/>
              <a:t>Frequency of smoking (As we know smoking contributes to clotting in the blood vessel, therefore is a great risk factor of HF. But this data doesn’t show. And this may be b/c a patient quit smoking after measurements taken or b/c they smoke only on special occasions. Also, there may be patients who live with people who smoke, and that could increase chance of getting HF too.)</a:t>
            </a:r>
            <a:endParaRPr/>
          </a:p>
          <a:p>
            <a:pPr indent="0" lvl="1" marL="45720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lang="en-US"/>
              <a:t>the most correlated variable is Time. But if this model will be used in a clinical setting, so that the prediction can help doctors apply appropriate treatment to the patient, then time is not a factor that can help at the moment these measurements are taken.</a:t>
            </a:r>
            <a:endParaRPr/>
          </a:p>
        </p:txBody>
      </p:sp>
      <p:sp>
        <p:nvSpPr>
          <p:cNvPr id="446" name="Google Shape;44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Outlier: checked that there are no negative values and feature ranges</a:t>
            </a:r>
            <a:endParaRPr/>
          </a:p>
          <a:p>
            <a:pPr indent="0" lvl="0" marL="0" rtl="0" algn="l">
              <a:spcBef>
                <a:spcPts val="0"/>
              </a:spcBef>
              <a:spcAft>
                <a:spcPts val="0"/>
              </a:spcAft>
              <a:buNone/>
            </a:pPr>
            <a:r>
              <a:rPr lang="en-US"/>
              <a:t>Duplicate: 270 unique patient index</a:t>
            </a:r>
            <a:endParaRPr/>
          </a:p>
          <a:p>
            <a:pPr indent="0" lvl="0" marL="0" rtl="0" algn="l">
              <a:spcBef>
                <a:spcPts val="0"/>
              </a:spcBef>
              <a:spcAft>
                <a:spcPts val="0"/>
              </a:spcAft>
              <a:buNone/>
            </a:pPr>
            <a:r>
              <a:rPr lang="en-US"/>
              <a:t>Missing Values: none</a:t>
            </a:r>
            <a:endParaRPr/>
          </a:p>
        </p:txBody>
      </p:sp>
      <p:sp>
        <p:nvSpPr>
          <p:cNvPr id="130" name="Google Shape;13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observed differences in continuous features between patients who died and patients who survived.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the plots, we can see that variables such as time and ejection fraction has visible differences between their distributions of patients who died and patients who survived. But, variables such as platelets and serum sodium the difference is not that clear.</a:t>
            </a:r>
            <a:endParaRPr/>
          </a:p>
        </p:txBody>
      </p:sp>
      <p:sp>
        <p:nvSpPr>
          <p:cNvPr id="182" name="Google Shape;18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Observations:</a:t>
            </a:r>
            <a:endParaRPr/>
          </a:p>
          <a:p>
            <a:pPr indent="-171450" lvl="0" marL="171450" rtl="0" algn="l">
              <a:spcBef>
                <a:spcPts val="0"/>
              </a:spcBef>
              <a:spcAft>
                <a:spcPts val="0"/>
              </a:spcAft>
              <a:buClr>
                <a:schemeClr val="dk1"/>
              </a:buClr>
              <a:buSzPts val="1200"/>
              <a:buFont typeface="Calibri"/>
              <a:buChar char="-"/>
            </a:pPr>
            <a:r>
              <a:rPr lang="en-US"/>
              <a:t>People who have follow up period after 100 days tend to survive more</a:t>
            </a:r>
            <a:endParaRPr/>
          </a:p>
          <a:p>
            <a:pPr indent="-171450" lvl="0" marL="171450" rtl="0" algn="l">
              <a:spcBef>
                <a:spcPts val="0"/>
              </a:spcBef>
              <a:spcAft>
                <a:spcPts val="0"/>
              </a:spcAft>
              <a:buClr>
                <a:schemeClr val="dk1"/>
              </a:buClr>
              <a:buSzPts val="1200"/>
              <a:buFont typeface="Calibri"/>
              <a:buChar char="-"/>
            </a:pPr>
            <a:r>
              <a:rPr lang="en-US"/>
              <a:t>Normal people’s ejection fraction is around 50-70%. People who died with HF have EF much lower than those who did not die.</a:t>
            </a:r>
            <a:endParaRPr/>
          </a:p>
          <a:p>
            <a:pPr indent="-171450" lvl="0" marL="171450" rtl="0" algn="l">
              <a:spcBef>
                <a:spcPts val="0"/>
              </a:spcBef>
              <a:spcAft>
                <a:spcPts val="0"/>
              </a:spcAft>
              <a:buClr>
                <a:schemeClr val="dk1"/>
              </a:buClr>
              <a:buSzPts val="1200"/>
              <a:buFont typeface="Calibri"/>
              <a:buChar char="-"/>
            </a:pPr>
            <a:r>
              <a:rPr lang="en-US"/>
              <a:t>Older people may have higher chance of death</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Procedure:</a:t>
            </a:r>
            <a:endParaRPr/>
          </a:p>
          <a:p>
            <a:pPr indent="-228600" lvl="0" marL="228600" rtl="0" algn="l">
              <a:spcBef>
                <a:spcPts val="0"/>
              </a:spcBef>
              <a:spcAft>
                <a:spcPts val="0"/>
              </a:spcAft>
              <a:buClr>
                <a:schemeClr val="dk1"/>
              </a:buClr>
              <a:buSzPts val="1200"/>
              <a:buFont typeface="Calibri"/>
              <a:buAutoNum type="arabicPeriod"/>
            </a:pPr>
            <a:r>
              <a:rPr lang="en-US"/>
              <a:t>Separate each continuous features into 2 groups – patient survived and patient deceased</a:t>
            </a:r>
            <a:endParaRPr/>
          </a:p>
          <a:p>
            <a:pPr indent="-228600" lvl="0" marL="228600" rtl="0" algn="l">
              <a:spcBef>
                <a:spcPts val="0"/>
              </a:spcBef>
              <a:spcAft>
                <a:spcPts val="0"/>
              </a:spcAft>
              <a:buClr>
                <a:schemeClr val="dk1"/>
              </a:buClr>
              <a:buSzPts val="1200"/>
              <a:buFont typeface="Calibri"/>
              <a:buAutoNum type="arabicPeriod"/>
            </a:pPr>
            <a:r>
              <a:rPr lang="en-US"/>
              <a:t>Do Mann Whitney U test to check if distributions of 2 groups of the same feature are significantly different.</a:t>
            </a:r>
            <a:endParaRPr/>
          </a:p>
          <a:p>
            <a:pPr indent="-228600" lvl="0" marL="228600" rtl="0" algn="l">
              <a:spcBef>
                <a:spcPts val="0"/>
              </a:spcBef>
              <a:spcAft>
                <a:spcPts val="0"/>
              </a:spcAft>
              <a:buClr>
                <a:schemeClr val="dk1"/>
              </a:buClr>
              <a:buSzPts val="1200"/>
              <a:buFont typeface="Calibri"/>
              <a:buAutoNum type="arabicPeriod"/>
            </a:pPr>
            <a:r>
              <a:rPr lang="en-US"/>
              <a:t>Features with p value less than 0.05 is consider dependent to Death Event.</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Possible explanations:</a:t>
            </a:r>
            <a:endParaRPr/>
          </a:p>
          <a:p>
            <a:pPr indent="0" lvl="0" marL="0" rtl="0" algn="l">
              <a:spcBef>
                <a:spcPts val="0"/>
              </a:spcBef>
              <a:spcAft>
                <a:spcPts val="0"/>
              </a:spcAft>
              <a:buClr>
                <a:schemeClr val="dk1"/>
              </a:buClr>
              <a:buSzPts val="1200"/>
              <a:buFont typeface="Calibri"/>
              <a:buNone/>
            </a:pPr>
            <a:r>
              <a:rPr lang="en-US"/>
              <a:t>- diminished serum creatinine may lead to poor cardiac output.</a:t>
            </a:r>
            <a:endParaRPr/>
          </a:p>
        </p:txBody>
      </p:sp>
      <p:sp>
        <p:nvSpPr>
          <p:cNvPr id="194" name="Google Shape;19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also observed differences in categorical features between patients who died and who survived.</a:t>
            </a:r>
            <a:endParaRPr/>
          </a:p>
          <a:p>
            <a:pPr indent="-171450" lvl="0" marL="171450" rtl="0" algn="l">
              <a:spcBef>
                <a:spcPts val="0"/>
              </a:spcBef>
              <a:spcAft>
                <a:spcPts val="0"/>
              </a:spcAft>
              <a:buClr>
                <a:schemeClr val="dk1"/>
              </a:buClr>
              <a:buSzPts val="1200"/>
              <a:buFont typeface="Calibri"/>
              <a:buChar char="-"/>
            </a:pPr>
            <a:r>
              <a:t/>
            </a:r>
            <a:endParaRPr/>
          </a:p>
          <a:p>
            <a:pPr indent="-171450" lvl="0" marL="171450" rtl="0" algn="l">
              <a:spcBef>
                <a:spcPts val="0"/>
              </a:spcBef>
              <a:spcAft>
                <a:spcPts val="0"/>
              </a:spcAft>
              <a:buClr>
                <a:schemeClr val="dk1"/>
              </a:buClr>
              <a:buSzPts val="1200"/>
              <a:buFont typeface="Calibri"/>
              <a:buChar char="-"/>
            </a:pPr>
            <a:r>
              <a:t/>
            </a:r>
            <a:endParaRPr/>
          </a:p>
          <a:p>
            <a:pPr indent="-171450" lvl="0" marL="171450" rtl="0" algn="l">
              <a:spcBef>
                <a:spcPts val="0"/>
              </a:spcBef>
              <a:spcAft>
                <a:spcPts val="0"/>
              </a:spcAft>
              <a:buClr>
                <a:schemeClr val="dk1"/>
              </a:buClr>
              <a:buSzPts val="1200"/>
              <a:buFont typeface="Calibri"/>
              <a:buChar char="-"/>
            </a:pPr>
            <a:r>
              <a:rPr lang="en-US"/>
              <a:t>Male patients are more likely to die from heart failure</a:t>
            </a:r>
            <a:endParaRPr/>
          </a:p>
          <a:p>
            <a:pPr indent="-171450" lvl="0" marL="171450" rtl="0" algn="l">
              <a:spcBef>
                <a:spcPts val="0"/>
              </a:spcBef>
              <a:spcAft>
                <a:spcPts val="0"/>
              </a:spcAft>
              <a:buClr>
                <a:schemeClr val="dk1"/>
              </a:buClr>
              <a:buSzPts val="1200"/>
              <a:buFont typeface="Calibri"/>
              <a:buChar char="-"/>
            </a:pPr>
            <a:r>
              <a:rPr lang="en-US"/>
              <a:t>Otherwise, when having these categorical features = 1, there is slight increase in the death event</a:t>
            </a:r>
            <a:endParaRPr/>
          </a:p>
          <a:p>
            <a:pPr indent="-95250" lvl="0" marL="17145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Possible explanations:</a:t>
            </a:r>
            <a:endParaRPr/>
          </a:p>
          <a:p>
            <a:pPr indent="-171450" lvl="0" marL="171450" rtl="0" algn="l">
              <a:spcBef>
                <a:spcPts val="0"/>
              </a:spcBef>
              <a:spcAft>
                <a:spcPts val="0"/>
              </a:spcAft>
              <a:buClr>
                <a:schemeClr val="dk1"/>
              </a:buClr>
              <a:buSzPts val="1200"/>
              <a:buFont typeface="Calibri"/>
              <a:buChar char="-"/>
            </a:pPr>
            <a:r>
              <a:rPr lang="en-US"/>
              <a:t>1</a:t>
            </a:r>
            <a:r>
              <a:rPr baseline="30000" lang="en-US"/>
              <a:t>st</a:t>
            </a:r>
            <a:r>
              <a:rPr lang="en-US"/>
              <a:t> point can due to the fact that 66 % of the sample is male patients</a:t>
            </a:r>
            <a:endParaRPr/>
          </a:p>
          <a:p>
            <a:pPr indent="-171450" lvl="0" marL="171450" rtl="0" algn="l">
              <a:spcBef>
                <a:spcPts val="0"/>
              </a:spcBef>
              <a:spcAft>
                <a:spcPts val="0"/>
              </a:spcAft>
              <a:buClr>
                <a:schemeClr val="dk1"/>
              </a:buClr>
              <a:buSzPts val="1200"/>
              <a:buFont typeface="Calibri"/>
              <a:buChar char="-"/>
            </a:pPr>
            <a:r>
              <a:rPr lang="en-US"/>
              <a:t>2</a:t>
            </a:r>
            <a:r>
              <a:rPr baseline="30000" lang="en-US"/>
              <a:t>nd</a:t>
            </a:r>
            <a:r>
              <a:rPr lang="en-US"/>
              <a:t> these categorical features can be common comorbidities with Heart Failure</a:t>
            </a:r>
            <a:endParaRPr/>
          </a:p>
        </p:txBody>
      </p:sp>
      <p:sp>
        <p:nvSpPr>
          <p:cNvPr id="230" name="Google Shape;23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0" name="Google Shape;80;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2" name="Google Shape;102;p1"/>
          <p:cNvPicPr preferRelativeResize="0"/>
          <p:nvPr/>
        </p:nvPicPr>
        <p:blipFill rotWithShape="1">
          <a:blip r:embed="rId3">
            <a:alphaModFix/>
          </a:blip>
          <a:srcRect b="0" l="326" r="3008" t="45625"/>
          <a:stretch/>
        </p:blipFill>
        <p:spPr>
          <a:xfrm>
            <a:off x="20" y="10"/>
            <a:ext cx="12191981" cy="6857990"/>
          </a:xfrm>
          <a:prstGeom prst="rect">
            <a:avLst/>
          </a:prstGeom>
          <a:noFill/>
          <a:ln>
            <a:noFill/>
          </a:ln>
        </p:spPr>
      </p:pic>
      <p:sp>
        <p:nvSpPr>
          <p:cNvPr id="103" name="Google Shape;103;p1"/>
          <p:cNvSpPr/>
          <p:nvPr/>
        </p:nvSpPr>
        <p:spPr>
          <a:xfrm rot="-5400000">
            <a:off x="3799868" y="-1534136"/>
            <a:ext cx="4592270" cy="12192000"/>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txBox="1"/>
          <p:nvPr>
            <p:ph type="ctrTitle"/>
          </p:nvPr>
        </p:nvSpPr>
        <p:spPr>
          <a:xfrm>
            <a:off x="404553" y="3091928"/>
            <a:ext cx="9078562"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600"/>
              <a:buFont typeface="Calibri"/>
              <a:buNone/>
            </a:pPr>
            <a:r>
              <a:rPr lang="en-US" sz="5600"/>
              <a:t>Data Challenge:</a:t>
            </a:r>
            <a:br>
              <a:rPr lang="en-US" sz="5600"/>
            </a:br>
            <a:r>
              <a:rPr lang="en-US" sz="5600"/>
              <a:t>Heart Failure Patient Analysis</a:t>
            </a:r>
            <a:endParaRPr/>
          </a:p>
        </p:txBody>
      </p:sp>
      <p:sp>
        <p:nvSpPr>
          <p:cNvPr id="105" name="Google Shape;105;p1"/>
          <p:cNvSpPr/>
          <p:nvPr/>
        </p:nvSpPr>
        <p:spPr>
          <a:xfrm>
            <a:off x="0" y="5575039"/>
            <a:ext cx="9785897"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txBox="1"/>
          <p:nvPr>
            <p:ph idx="1" type="subTitle"/>
          </p:nvPr>
        </p:nvSpPr>
        <p:spPr>
          <a:xfrm>
            <a:off x="404553" y="5624945"/>
            <a:ext cx="9078562" cy="592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Jasmine Wang, Fiona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0"/>
          <p:cNvSpPr/>
          <p:nvPr/>
        </p:nvSpPr>
        <p:spPr>
          <a:xfrm flipH="1">
            <a:off x="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0"/>
          <p:cNvSpPr/>
          <p:nvPr/>
        </p:nvSpPr>
        <p:spPr>
          <a:xfrm>
            <a:off x="496824" y="391886"/>
            <a:ext cx="6009366" cy="601707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9" name="Google Shape;249;p10"/>
          <p:cNvGrpSpPr/>
          <p:nvPr/>
        </p:nvGrpSpPr>
        <p:grpSpPr>
          <a:xfrm>
            <a:off x="11460480" y="3154317"/>
            <a:ext cx="731521" cy="673460"/>
            <a:chOff x="3940602" y="308034"/>
            <a:chExt cx="2116791" cy="3428999"/>
          </a:xfrm>
        </p:grpSpPr>
        <p:sp>
          <p:nvSpPr>
            <p:cNvPr id="250" name="Google Shape;250;p10"/>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10"/>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10"/>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3" name="Google Shape;253;p10"/>
          <p:cNvSpPr txBox="1"/>
          <p:nvPr>
            <p:ph idx="1" type="body"/>
          </p:nvPr>
        </p:nvSpPr>
        <p:spPr>
          <a:xfrm>
            <a:off x="6977686" y="2690286"/>
            <a:ext cx="5018458" cy="25135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None of the disease/habits</a:t>
            </a:r>
            <a:endParaRPr/>
          </a:p>
          <a:p>
            <a:pPr indent="-228600" lvl="1" marL="685800" rtl="0" algn="l">
              <a:lnSpc>
                <a:spcPct val="90000"/>
              </a:lnSpc>
              <a:spcBef>
                <a:spcPts val="500"/>
              </a:spcBef>
              <a:spcAft>
                <a:spcPts val="0"/>
              </a:spcAft>
              <a:buClr>
                <a:schemeClr val="dk1"/>
              </a:buClr>
              <a:buSzPts val="2400"/>
              <a:buChar char="•"/>
            </a:pPr>
            <a:r>
              <a:rPr lang="en-US"/>
              <a:t>lower death counts</a:t>
            </a:r>
            <a:endParaRPr/>
          </a:p>
        </p:txBody>
      </p:sp>
      <p:pic>
        <p:nvPicPr>
          <p:cNvPr id="254" name="Google Shape;254;p10"/>
          <p:cNvPicPr preferRelativeResize="0"/>
          <p:nvPr/>
        </p:nvPicPr>
        <p:blipFill rotWithShape="1">
          <a:blip r:embed="rId3">
            <a:alphaModFix/>
          </a:blip>
          <a:srcRect b="0" l="0" r="0" t="0"/>
          <a:stretch/>
        </p:blipFill>
        <p:spPr>
          <a:xfrm>
            <a:off x="687060" y="1419147"/>
            <a:ext cx="5855119" cy="39625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11"/>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1" name="Google Shape;261;p11"/>
          <p:cNvGrpSpPr/>
          <p:nvPr/>
        </p:nvGrpSpPr>
        <p:grpSpPr>
          <a:xfrm>
            <a:off x="-417513" y="0"/>
            <a:ext cx="12584114" cy="6853238"/>
            <a:chOff x="-417513" y="0"/>
            <a:chExt cx="12584114" cy="6853238"/>
          </a:xfrm>
        </p:grpSpPr>
        <p:sp>
          <p:nvSpPr>
            <p:cNvPr id="262" name="Google Shape;262;p1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3" name="Google Shape;283;p11"/>
          <p:cNvGrpSpPr/>
          <p:nvPr/>
        </p:nvGrpSpPr>
        <p:grpSpPr>
          <a:xfrm>
            <a:off x="800144" y="1699589"/>
            <a:ext cx="3674476" cy="3470421"/>
            <a:chOff x="697883" y="1816768"/>
            <a:chExt cx="3674476" cy="3470421"/>
          </a:xfrm>
        </p:grpSpPr>
        <p:sp>
          <p:nvSpPr>
            <p:cNvPr id="284" name="Google Shape;284;p11"/>
            <p:cNvSpPr/>
            <p:nvPr/>
          </p:nvSpPr>
          <p:spPr>
            <a:xfrm>
              <a:off x="697883" y="1816768"/>
              <a:ext cx="3674476"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1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1"/>
            <p:cNvSpPr/>
            <p:nvPr/>
          </p:nvSpPr>
          <p:spPr>
            <a:xfrm>
              <a:off x="704075" y="2392840"/>
              <a:ext cx="3668284" cy="26243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7" name="Google Shape;287;p11"/>
          <p:cNvSpPr txBox="1"/>
          <p:nvPr>
            <p:ph type="title"/>
          </p:nvPr>
        </p:nvSpPr>
        <p:spPr>
          <a:xfrm>
            <a:off x="888631" y="2358391"/>
            <a:ext cx="3498979" cy="24536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E"/>
              </a:buClr>
              <a:buSzPts val="3600"/>
              <a:buFont typeface="Calibri"/>
              <a:buNone/>
            </a:pPr>
            <a:r>
              <a:rPr lang="en-US" sz="3600">
                <a:solidFill>
                  <a:srgbClr val="FFFFFE"/>
                </a:solidFill>
                <a:latin typeface="Calibri"/>
                <a:ea typeface="Calibri"/>
                <a:cs typeface="Calibri"/>
                <a:sym typeface="Calibri"/>
              </a:rPr>
              <a:t>Independence of Categorical Features to Death Event</a:t>
            </a:r>
            <a:endParaRPr/>
          </a:p>
        </p:txBody>
      </p:sp>
      <p:sp>
        <p:nvSpPr>
          <p:cNvPr id="288" name="Google Shape;288;p11"/>
          <p:cNvSpPr txBox="1"/>
          <p:nvPr/>
        </p:nvSpPr>
        <p:spPr>
          <a:xfrm>
            <a:off x="4854352" y="1446721"/>
            <a:ext cx="6529929" cy="2041580"/>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Significance test</a:t>
            </a:r>
            <a:r>
              <a:rPr lang="en-US" sz="2400">
                <a:solidFill>
                  <a:schemeClr val="dk1"/>
                </a:solidFill>
                <a:latin typeface="Calibri"/>
                <a:ea typeface="Calibri"/>
                <a:cs typeface="Calibri"/>
                <a:sym typeface="Calibri"/>
              </a:rPr>
              <a: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Chi-square test</a:t>
            </a:r>
            <a:endParaRPr/>
          </a:p>
          <a:p>
            <a:pPr indent="-228600" lvl="0" marL="228600" marR="0" rtl="0" algn="l">
              <a:lnSpc>
                <a:spcPct val="90000"/>
              </a:lnSpc>
              <a:spcBef>
                <a:spcPts val="100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Result</a:t>
            </a:r>
            <a:r>
              <a:rPr lang="en-US" sz="2400">
                <a:solidFill>
                  <a:schemeClr val="dk1"/>
                </a:solidFill>
                <a:latin typeface="Calibri"/>
                <a:ea typeface="Calibri"/>
                <a:cs typeface="Calibri"/>
                <a:sym typeface="Calibri"/>
              </a:rPr>
              <a: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 relationship exists (p-value &gt; 0.05)</a:t>
            </a:r>
            <a:endParaRPr/>
          </a:p>
        </p:txBody>
      </p:sp>
      <p:sp>
        <p:nvSpPr>
          <p:cNvPr id="289" name="Google Shape;289;p11"/>
          <p:cNvSpPr/>
          <p:nvPr/>
        </p:nvSpPr>
        <p:spPr>
          <a:xfrm>
            <a:off x="5115265" y="3667039"/>
            <a:ext cx="6269016" cy="2376200"/>
          </a:xfrm>
          <a:prstGeom prst="rect">
            <a:avLst/>
          </a:prstGeom>
          <a:solidFill>
            <a:schemeClr val="lt1"/>
          </a:solidFill>
          <a:ln cap="flat" cmpd="sng" w="9525">
            <a:solidFill>
              <a:schemeClr val="dk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0" name="Google Shape;290;p11"/>
          <p:cNvPicPr preferRelativeResize="0"/>
          <p:nvPr>
            <p:ph idx="1" type="body"/>
          </p:nvPr>
        </p:nvPicPr>
        <p:blipFill rotWithShape="1">
          <a:blip r:embed="rId3">
            <a:alphaModFix/>
          </a:blip>
          <a:srcRect b="0" l="0" r="0" t="0"/>
          <a:stretch/>
        </p:blipFill>
        <p:spPr>
          <a:xfrm>
            <a:off x="4563476" y="3652276"/>
            <a:ext cx="7274917" cy="24818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1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2"/>
          <p:cNvSpPr/>
          <p:nvPr/>
        </p:nvSpPr>
        <p:spPr>
          <a:xfrm>
            <a:off x="740546" y="1011045"/>
            <a:ext cx="4369859" cy="4369859"/>
          </a:xfrm>
          <a:prstGeom prst="roundRect">
            <a:avLst>
              <a:gd fmla="val 275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12"/>
          <p:cNvSpPr txBox="1"/>
          <p:nvPr>
            <p:ph type="title"/>
          </p:nvPr>
        </p:nvSpPr>
        <p:spPr>
          <a:xfrm>
            <a:off x="956826" y="1112969"/>
            <a:ext cx="3937298" cy="41660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Part 1 Conclusion </a:t>
            </a:r>
            <a:endParaRPr/>
          </a:p>
        </p:txBody>
      </p:sp>
      <p:sp>
        <p:nvSpPr>
          <p:cNvPr id="299" name="Google Shape;299;p12"/>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12"/>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2"/>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12"/>
          <p:cNvSpPr txBox="1"/>
          <p:nvPr>
            <p:ph idx="1" type="body"/>
          </p:nvPr>
        </p:nvSpPr>
        <p:spPr>
          <a:xfrm>
            <a:off x="5542242" y="1579394"/>
            <a:ext cx="6217920" cy="48893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found 5 variables that significantly correlate with DEATH_EVENT</a:t>
            </a:r>
            <a:endParaRPr/>
          </a:p>
          <a:p>
            <a:pPr indent="-228600" lvl="1" marL="685800" rtl="0" algn="l">
              <a:lnSpc>
                <a:spcPct val="90000"/>
              </a:lnSpc>
              <a:spcBef>
                <a:spcPts val="500"/>
              </a:spcBef>
              <a:spcAft>
                <a:spcPts val="0"/>
              </a:spcAft>
              <a:buClr>
                <a:schemeClr val="dk1"/>
              </a:buClr>
              <a:buSzPts val="2400"/>
              <a:buChar char="•"/>
            </a:pPr>
            <a:r>
              <a:rPr lang="en-US"/>
              <a:t>Age</a:t>
            </a:r>
            <a:endParaRPr/>
          </a:p>
          <a:p>
            <a:pPr indent="-228600" lvl="1" marL="685800" rtl="0" algn="l">
              <a:lnSpc>
                <a:spcPct val="90000"/>
              </a:lnSpc>
              <a:spcBef>
                <a:spcPts val="500"/>
              </a:spcBef>
              <a:spcAft>
                <a:spcPts val="0"/>
              </a:spcAft>
              <a:buClr>
                <a:schemeClr val="dk1"/>
              </a:buClr>
              <a:buSzPts val="2400"/>
              <a:buChar char="•"/>
            </a:pPr>
            <a:r>
              <a:rPr lang="en-US"/>
              <a:t>Ejection Fraction</a:t>
            </a:r>
            <a:endParaRPr/>
          </a:p>
          <a:p>
            <a:pPr indent="-228600" lvl="1" marL="685800" rtl="0" algn="l">
              <a:lnSpc>
                <a:spcPct val="90000"/>
              </a:lnSpc>
              <a:spcBef>
                <a:spcPts val="500"/>
              </a:spcBef>
              <a:spcAft>
                <a:spcPts val="0"/>
              </a:spcAft>
              <a:buClr>
                <a:schemeClr val="dk1"/>
              </a:buClr>
              <a:buSzPts val="2400"/>
              <a:buChar char="•"/>
            </a:pPr>
            <a:r>
              <a:rPr lang="en-US"/>
              <a:t>Serum Creatinine</a:t>
            </a:r>
            <a:endParaRPr/>
          </a:p>
          <a:p>
            <a:pPr indent="-228600" lvl="1" marL="685800" rtl="0" algn="l">
              <a:lnSpc>
                <a:spcPct val="90000"/>
              </a:lnSpc>
              <a:spcBef>
                <a:spcPts val="500"/>
              </a:spcBef>
              <a:spcAft>
                <a:spcPts val="0"/>
              </a:spcAft>
              <a:buClr>
                <a:schemeClr val="dk1"/>
              </a:buClr>
              <a:buSzPts val="2400"/>
              <a:buChar char="•"/>
            </a:pPr>
            <a:r>
              <a:rPr lang="en-US"/>
              <a:t>Serum Sodium</a:t>
            </a:r>
            <a:endParaRPr/>
          </a:p>
          <a:p>
            <a:pPr indent="-228600" lvl="1" marL="685800" rtl="0" algn="l">
              <a:lnSpc>
                <a:spcPct val="90000"/>
              </a:lnSpc>
              <a:spcBef>
                <a:spcPts val="500"/>
              </a:spcBef>
              <a:spcAft>
                <a:spcPts val="0"/>
              </a:spcAft>
              <a:buClr>
                <a:schemeClr val="dk1"/>
              </a:buClr>
              <a:buSzPts val="2400"/>
              <a:buChar char="•"/>
            </a:pPr>
            <a:r>
              <a:rPr lang="en-US"/>
              <a:t>Time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3" name="Google Shape;303;p12"/>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2"/>
          <p:cNvSpPr/>
          <p:nvPr/>
        </p:nvSpPr>
        <p:spPr>
          <a:xfrm flipH="1">
            <a:off x="3418308"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2"/>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3"/>
          <p:cNvSpPr txBox="1"/>
          <p:nvPr>
            <p:ph type="title"/>
          </p:nvPr>
        </p:nvSpPr>
        <p:spPr>
          <a:xfrm>
            <a:off x="838200" y="556995"/>
            <a:ext cx="10515600" cy="113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t/>
            </a:r>
            <a:endParaRPr sz="5200"/>
          </a:p>
        </p:txBody>
      </p:sp>
      <p:grpSp>
        <p:nvGrpSpPr>
          <p:cNvPr id="312" name="Google Shape;312;p13"/>
          <p:cNvGrpSpPr/>
          <p:nvPr/>
        </p:nvGrpSpPr>
        <p:grpSpPr>
          <a:xfrm>
            <a:off x="94534" y="1238348"/>
            <a:ext cx="10910730" cy="4703780"/>
            <a:chOff x="856534" y="573817"/>
            <a:chExt cx="10910730" cy="4703780"/>
          </a:xfrm>
        </p:grpSpPr>
        <p:sp>
          <p:nvSpPr>
            <p:cNvPr id="313" name="Google Shape;313;p13"/>
            <p:cNvSpPr/>
            <p:nvPr/>
          </p:nvSpPr>
          <p:spPr>
            <a:xfrm>
              <a:off x="8433159" y="1258639"/>
              <a:ext cx="3334105" cy="3334722"/>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8543862" y="1369816"/>
              <a:ext cx="3112700" cy="3112368"/>
            </a:xfrm>
            <a:prstGeom prst="ellipse">
              <a:avLst/>
            </a:prstGeom>
            <a:solidFill>
              <a:srgbClr val="53C1C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txBox="1"/>
            <p:nvPr/>
          </p:nvSpPr>
          <p:spPr>
            <a:xfrm>
              <a:off x="8988843" y="1814524"/>
              <a:ext cx="2222737" cy="2222953"/>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Death Event</a:t>
              </a:r>
              <a:endParaRPr/>
            </a:p>
          </p:txBody>
        </p:sp>
        <p:sp>
          <p:nvSpPr>
            <p:cNvPr id="316" name="Google Shape;316;p13"/>
            <p:cNvSpPr/>
            <p:nvPr/>
          </p:nvSpPr>
          <p:spPr>
            <a:xfrm rot="2700000">
              <a:off x="4991281" y="1262670"/>
              <a:ext cx="3326075" cy="3326075"/>
            </a:xfrm>
            <a:prstGeom prst="teardrop">
              <a:avLst>
                <a:gd fmla="val 100000" name="adj"/>
              </a:avLst>
            </a:prstGeom>
            <a:solidFill>
              <a:srgbClr val="4EC7A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5097968" y="1369816"/>
              <a:ext cx="3112700" cy="3112368"/>
            </a:xfrm>
            <a:prstGeom prst="ellipse">
              <a:avLst/>
            </a:prstGeom>
            <a:solidFill>
              <a:srgbClr val="49C07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txBox="1"/>
            <p:nvPr/>
          </p:nvSpPr>
          <p:spPr>
            <a:xfrm>
              <a:off x="5542950" y="1814524"/>
              <a:ext cx="2222737" cy="2222953"/>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Direct Effects</a:t>
              </a:r>
              <a:endParaRPr/>
            </a:p>
          </p:txBody>
        </p:sp>
        <p:sp>
          <p:nvSpPr>
            <p:cNvPr id="319" name="Google Shape;319;p13"/>
            <p:cNvSpPr/>
            <p:nvPr/>
          </p:nvSpPr>
          <p:spPr>
            <a:xfrm rot="2700000">
              <a:off x="1545387" y="1262670"/>
              <a:ext cx="3326075" cy="3326075"/>
            </a:xfrm>
            <a:prstGeom prst="teardrop">
              <a:avLst>
                <a:gd fmla="val 100000" name="adj"/>
              </a:avLst>
            </a:prstGeom>
            <a:solidFill>
              <a:srgbClr val="49B84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1652075" y="1369816"/>
              <a:ext cx="3112700" cy="3112368"/>
            </a:xfrm>
            <a:prstGeom prst="ellipse">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txBox="1"/>
            <p:nvPr/>
          </p:nvSpPr>
          <p:spPr>
            <a:xfrm>
              <a:off x="2097056" y="1814524"/>
              <a:ext cx="2222737" cy="2222953"/>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Indirect Effects (Interactions)</a:t>
              </a:r>
              <a:endParaRPr/>
            </a:p>
          </p:txBody>
        </p:sp>
      </p:grpSp>
      <p:sp>
        <p:nvSpPr>
          <p:cNvPr id="322" name="Google Shape;322;p13"/>
          <p:cNvSpPr/>
          <p:nvPr/>
        </p:nvSpPr>
        <p:spPr>
          <a:xfrm rot="-5400000">
            <a:off x="1874327" y="5463610"/>
            <a:ext cx="1043365" cy="86734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1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 name="Google Shape;329;p14"/>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 name="Google Shape;330;p14"/>
          <p:cNvSpPr txBox="1"/>
          <p:nvPr>
            <p:ph type="title"/>
          </p:nvPr>
        </p:nvSpPr>
        <p:spPr>
          <a:xfrm>
            <a:off x="1171074" y="1396686"/>
            <a:ext cx="3240506" cy="40646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Exploratory Data Analysis</a:t>
            </a:r>
            <a:br>
              <a:rPr lang="en-US">
                <a:solidFill>
                  <a:srgbClr val="FFFFFF"/>
                </a:solidFill>
              </a:rPr>
            </a:br>
            <a:r>
              <a:rPr lang="en-US" sz="3600">
                <a:solidFill>
                  <a:srgbClr val="FFFFFF"/>
                </a:solidFill>
              </a:rPr>
              <a:t>Part 2</a:t>
            </a:r>
            <a:endParaRPr>
              <a:solidFill>
                <a:srgbClr val="FFFFFF"/>
              </a:solidFill>
            </a:endParaRPr>
          </a:p>
        </p:txBody>
      </p:sp>
      <p:sp>
        <p:nvSpPr>
          <p:cNvPr id="331" name="Google Shape;331;p14"/>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2" name="Google Shape;332;p14"/>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 name="Google Shape;333;p14"/>
          <p:cNvSpPr txBox="1"/>
          <p:nvPr>
            <p:ph idx="1" type="body"/>
          </p:nvPr>
        </p:nvSpPr>
        <p:spPr>
          <a:xfrm>
            <a:off x="5370153" y="1526033"/>
            <a:ext cx="5536397" cy="393528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Questions: </a:t>
            </a:r>
            <a:endParaRPr/>
          </a:p>
          <a:p>
            <a:pPr indent="-228600" lvl="0" marL="228600" rtl="0" algn="l">
              <a:lnSpc>
                <a:spcPct val="90000"/>
              </a:lnSpc>
              <a:spcBef>
                <a:spcPts val="1000"/>
              </a:spcBef>
              <a:spcAft>
                <a:spcPts val="0"/>
              </a:spcAft>
              <a:buClr>
                <a:schemeClr val="dk1"/>
              </a:buClr>
              <a:buSzPts val="2800"/>
              <a:buChar char="•"/>
            </a:pPr>
            <a:r>
              <a:rPr lang="en-US"/>
              <a:t>Are there any features affecting the magnitude (correlated with) these 5 variables?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Are the correlations significant?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1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 name="Google Shape;340;p15"/>
          <p:cNvSpPr txBox="1"/>
          <p:nvPr>
            <p:ph type="title"/>
          </p:nvPr>
        </p:nvSpPr>
        <p:spPr>
          <a:xfrm>
            <a:off x="7239014" y="525982"/>
            <a:ext cx="4282983" cy="12003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Categorical vs 5 features</a:t>
            </a:r>
            <a:endParaRPr/>
          </a:p>
        </p:txBody>
      </p:sp>
      <p:sp>
        <p:nvSpPr>
          <p:cNvPr id="341" name="Google Shape;341;p15"/>
          <p:cNvSpPr/>
          <p:nvPr/>
        </p:nvSpPr>
        <p:spPr>
          <a:xfrm rot="5400000">
            <a:off x="5546413" y="215201"/>
            <a:ext cx="740664" cy="1183349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 name="Google Shape;342;p15"/>
          <p:cNvSpPr/>
          <p:nvPr/>
        </p:nvSpPr>
        <p:spPr>
          <a:xfrm>
            <a:off x="310234" y="354959"/>
            <a:ext cx="6184973" cy="5915212"/>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 name="Google Shape;343;p15"/>
          <p:cNvSpPr/>
          <p:nvPr/>
        </p:nvSpPr>
        <p:spPr>
          <a:xfrm flipH="1">
            <a:off x="7277786" y="1944913"/>
            <a:ext cx="402336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 name="Google Shape;344;p15"/>
          <p:cNvSpPr txBox="1"/>
          <p:nvPr>
            <p:ph idx="1" type="body"/>
          </p:nvPr>
        </p:nvSpPr>
        <p:spPr>
          <a:xfrm>
            <a:off x="7234892" y="1726343"/>
            <a:ext cx="4282984" cy="3511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Test: Mann Whitney U Test</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Results (p &lt; 0.05):</a:t>
            </a:r>
            <a:endParaRPr/>
          </a:p>
          <a:p>
            <a:pPr indent="-228600" lvl="0" marL="228600" rtl="0" algn="l">
              <a:lnSpc>
                <a:spcPct val="90000"/>
              </a:lnSpc>
              <a:spcBef>
                <a:spcPts val="1000"/>
              </a:spcBef>
              <a:spcAft>
                <a:spcPts val="0"/>
              </a:spcAft>
              <a:buClr>
                <a:srgbClr val="FF0000"/>
              </a:buClr>
              <a:buSzPts val="1800"/>
              <a:buChar char="•"/>
            </a:pPr>
            <a:r>
              <a:rPr lang="en-US" sz="1800">
                <a:solidFill>
                  <a:srgbClr val="FF0000"/>
                </a:solidFill>
              </a:rPr>
              <a:t>Anemia vs. Time</a:t>
            </a:r>
            <a:endParaRPr/>
          </a:p>
          <a:p>
            <a:pPr indent="-228600" lvl="0" marL="228600" rtl="0" algn="l">
              <a:lnSpc>
                <a:spcPct val="90000"/>
              </a:lnSpc>
              <a:spcBef>
                <a:spcPts val="1000"/>
              </a:spcBef>
              <a:spcAft>
                <a:spcPts val="0"/>
              </a:spcAft>
              <a:buClr>
                <a:srgbClr val="00B0F0"/>
              </a:buClr>
              <a:buSzPts val="1800"/>
              <a:buChar char="•"/>
            </a:pPr>
            <a:r>
              <a:rPr lang="en-US" sz="1800" u="sng">
                <a:solidFill>
                  <a:srgbClr val="00B0F0"/>
                </a:solidFill>
              </a:rPr>
              <a:t>High Blood Pressure vs. Age</a:t>
            </a:r>
            <a:endParaRPr/>
          </a:p>
          <a:p>
            <a:pPr indent="-228600" lvl="0" marL="228600" rtl="0" algn="l">
              <a:lnSpc>
                <a:spcPct val="90000"/>
              </a:lnSpc>
              <a:spcBef>
                <a:spcPts val="1000"/>
              </a:spcBef>
              <a:spcAft>
                <a:spcPts val="0"/>
              </a:spcAft>
              <a:buClr>
                <a:srgbClr val="FF0000"/>
              </a:buClr>
              <a:buSzPts val="1800"/>
              <a:buChar char="•"/>
            </a:pPr>
            <a:r>
              <a:rPr lang="en-US" sz="1800" u="sng">
                <a:solidFill>
                  <a:srgbClr val="FF0000"/>
                </a:solidFill>
              </a:rPr>
              <a:t>High Blood Pressure vs. Time</a:t>
            </a:r>
            <a:endParaRPr/>
          </a:p>
          <a:p>
            <a:pPr indent="-228600" lvl="0" marL="228600" rtl="0" algn="l">
              <a:lnSpc>
                <a:spcPct val="90000"/>
              </a:lnSpc>
              <a:spcBef>
                <a:spcPts val="1000"/>
              </a:spcBef>
              <a:spcAft>
                <a:spcPts val="0"/>
              </a:spcAft>
              <a:buClr>
                <a:srgbClr val="FF0000"/>
              </a:buClr>
              <a:buSzPts val="1800"/>
              <a:buChar char="•"/>
            </a:pPr>
            <a:r>
              <a:rPr lang="en-US" sz="1800">
                <a:solidFill>
                  <a:srgbClr val="FF0000"/>
                </a:solidFill>
              </a:rPr>
              <a:t>Sex vs. Ejection Fraction</a:t>
            </a:r>
            <a:endParaRPr/>
          </a:p>
        </p:txBody>
      </p:sp>
      <p:sp>
        <p:nvSpPr>
          <p:cNvPr id="345" name="Google Shape;345;p15"/>
          <p:cNvSpPr/>
          <p:nvPr/>
        </p:nvSpPr>
        <p:spPr>
          <a:xfrm rot="5400000">
            <a:off x="11677179" y="6053360"/>
            <a:ext cx="740664" cy="1541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46" name="Google Shape;346;p15"/>
          <p:cNvPicPr preferRelativeResize="0"/>
          <p:nvPr/>
        </p:nvPicPr>
        <p:blipFill rotWithShape="1">
          <a:blip r:embed="rId3">
            <a:alphaModFix/>
          </a:blip>
          <a:srcRect b="0" l="0" r="0" t="0"/>
          <a:stretch/>
        </p:blipFill>
        <p:spPr>
          <a:xfrm>
            <a:off x="232213" y="204619"/>
            <a:ext cx="6828843" cy="61628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16"/>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16"/>
          <p:cNvSpPr txBox="1"/>
          <p:nvPr>
            <p:ph type="title"/>
          </p:nvPr>
        </p:nvSpPr>
        <p:spPr>
          <a:xfrm>
            <a:off x="7239014" y="525982"/>
            <a:ext cx="4282983" cy="12003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Categorical vs 5 features</a:t>
            </a:r>
            <a:endParaRPr/>
          </a:p>
        </p:txBody>
      </p:sp>
      <p:sp>
        <p:nvSpPr>
          <p:cNvPr id="354" name="Google Shape;354;p16"/>
          <p:cNvSpPr/>
          <p:nvPr/>
        </p:nvSpPr>
        <p:spPr>
          <a:xfrm rot="5400000">
            <a:off x="5546413" y="215201"/>
            <a:ext cx="740664" cy="1183349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6"/>
          <p:cNvSpPr/>
          <p:nvPr/>
        </p:nvSpPr>
        <p:spPr>
          <a:xfrm>
            <a:off x="310234" y="354959"/>
            <a:ext cx="6184973" cy="5915212"/>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16"/>
          <p:cNvSpPr/>
          <p:nvPr/>
        </p:nvSpPr>
        <p:spPr>
          <a:xfrm flipH="1">
            <a:off x="7277786" y="1944913"/>
            <a:ext cx="402336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16"/>
          <p:cNvSpPr txBox="1"/>
          <p:nvPr>
            <p:ph idx="1" type="body"/>
          </p:nvPr>
        </p:nvSpPr>
        <p:spPr>
          <a:xfrm>
            <a:off x="7234892" y="1726343"/>
            <a:ext cx="4282984" cy="3511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How they relate to Death Event </a:t>
            </a:r>
            <a:endParaRPr/>
          </a:p>
        </p:txBody>
      </p:sp>
      <p:sp>
        <p:nvSpPr>
          <p:cNvPr id="358" name="Google Shape;358;p16"/>
          <p:cNvSpPr/>
          <p:nvPr/>
        </p:nvSpPr>
        <p:spPr>
          <a:xfrm rot="5400000">
            <a:off x="11677179" y="6053360"/>
            <a:ext cx="740664" cy="1541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59" name="Google Shape;359;p16"/>
          <p:cNvPicPr preferRelativeResize="0"/>
          <p:nvPr/>
        </p:nvPicPr>
        <p:blipFill rotWithShape="1">
          <a:blip r:embed="rId3">
            <a:alphaModFix/>
          </a:blip>
          <a:srcRect b="0" l="0" r="0" t="0"/>
          <a:stretch/>
        </p:blipFill>
        <p:spPr>
          <a:xfrm>
            <a:off x="244054" y="167799"/>
            <a:ext cx="6675224" cy="6128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p17"/>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6" name="Google Shape;366;p17"/>
          <p:cNvPicPr preferRelativeResize="0"/>
          <p:nvPr/>
        </p:nvPicPr>
        <p:blipFill rotWithShape="1">
          <a:blip r:embed="rId3">
            <a:alphaModFix/>
          </a:blip>
          <a:srcRect b="0" l="0" r="0" t="0"/>
          <a:stretch/>
        </p:blipFill>
        <p:spPr>
          <a:xfrm>
            <a:off x="206692" y="1567433"/>
            <a:ext cx="8812406" cy="5257893"/>
          </a:xfrm>
          <a:prstGeom prst="rect">
            <a:avLst/>
          </a:prstGeom>
          <a:noFill/>
          <a:ln>
            <a:noFill/>
          </a:ln>
        </p:spPr>
      </p:pic>
      <p:sp>
        <p:nvSpPr>
          <p:cNvPr id="367" name="Google Shape;367;p17"/>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Continuous vs 5 variables</a:t>
            </a:r>
            <a:endParaRPr/>
          </a:p>
        </p:txBody>
      </p:sp>
      <p:sp>
        <p:nvSpPr>
          <p:cNvPr id="368" name="Google Shape;368;p17"/>
          <p:cNvSpPr txBox="1"/>
          <p:nvPr>
            <p:ph idx="1" type="body"/>
          </p:nvPr>
        </p:nvSpPr>
        <p:spPr>
          <a:xfrm>
            <a:off x="7224395" y="4256023"/>
            <a:ext cx="4113213" cy="22482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Age vs. Serum Creatinine</a:t>
            </a:r>
            <a:endParaRPr/>
          </a:p>
          <a:p>
            <a:pPr indent="-228600" lvl="0" marL="228600" rtl="0" algn="l">
              <a:lnSpc>
                <a:spcPct val="90000"/>
              </a:lnSpc>
              <a:spcBef>
                <a:spcPts val="1000"/>
              </a:spcBef>
              <a:spcAft>
                <a:spcPts val="0"/>
              </a:spcAft>
              <a:buClr>
                <a:schemeClr val="dk1"/>
              </a:buClr>
              <a:buSzPts val="2000"/>
              <a:buChar char="•"/>
            </a:pPr>
            <a:r>
              <a:rPr lang="en-US" sz="2000">
                <a:highlight>
                  <a:srgbClr val="FFFF00"/>
                </a:highlight>
              </a:rPr>
              <a:t>Age vs. Time (r = - 0.22, p = 0.0002)</a:t>
            </a:r>
            <a:endParaRPr/>
          </a:p>
          <a:p>
            <a:pPr indent="-228600" lvl="0" marL="228600" rtl="0" algn="l">
              <a:lnSpc>
                <a:spcPct val="90000"/>
              </a:lnSpc>
              <a:spcBef>
                <a:spcPts val="1000"/>
              </a:spcBef>
              <a:spcAft>
                <a:spcPts val="0"/>
              </a:spcAft>
              <a:buClr>
                <a:schemeClr val="dk1"/>
              </a:buClr>
              <a:buSzPts val="2000"/>
              <a:buChar char="•"/>
            </a:pPr>
            <a:r>
              <a:rPr lang="en-US" sz="2000"/>
              <a:t>Ejection Fraction vs. Serum Sodium </a:t>
            </a:r>
            <a:endParaRPr/>
          </a:p>
          <a:p>
            <a:pPr indent="-228600" lvl="0" marL="228600" rtl="0" algn="l">
              <a:lnSpc>
                <a:spcPct val="90000"/>
              </a:lnSpc>
              <a:spcBef>
                <a:spcPts val="1000"/>
              </a:spcBef>
              <a:spcAft>
                <a:spcPts val="0"/>
              </a:spcAft>
              <a:buClr>
                <a:schemeClr val="dk1"/>
              </a:buClr>
              <a:buSzPts val="2000"/>
              <a:buChar char="•"/>
            </a:pPr>
            <a:r>
              <a:rPr lang="en-US" sz="2000"/>
              <a:t>Serum Creatinine vs. Serum Sodium </a:t>
            </a:r>
            <a:endParaRPr/>
          </a:p>
          <a:p>
            <a:pPr indent="-228600" lvl="0" marL="228600" rtl="0" algn="l">
              <a:lnSpc>
                <a:spcPct val="90000"/>
              </a:lnSpc>
              <a:spcBef>
                <a:spcPts val="1000"/>
              </a:spcBef>
              <a:spcAft>
                <a:spcPts val="0"/>
              </a:spcAft>
              <a:buClr>
                <a:schemeClr val="dk1"/>
              </a:buClr>
              <a:buSzPts val="2000"/>
              <a:buChar char="•"/>
            </a:pPr>
            <a:r>
              <a:rPr lang="en-US" sz="2000"/>
              <a:t>Serum Creatinine vs. Time</a:t>
            </a:r>
            <a:endParaRPr/>
          </a:p>
        </p:txBody>
      </p:sp>
      <p:sp>
        <p:nvSpPr>
          <p:cNvPr id="369" name="Google Shape;369;p17"/>
          <p:cNvSpPr txBox="1"/>
          <p:nvPr/>
        </p:nvSpPr>
        <p:spPr>
          <a:xfrm>
            <a:off x="9081135" y="2163396"/>
            <a:ext cx="3110865" cy="34612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Test: Pearson correlation</a:t>
            </a:r>
            <a:endParaRPr/>
          </a:p>
        </p:txBody>
      </p:sp>
      <p:sp>
        <p:nvSpPr>
          <p:cNvPr id="370" name="Google Shape;370;p17"/>
          <p:cNvSpPr/>
          <p:nvPr/>
        </p:nvSpPr>
        <p:spPr>
          <a:xfrm>
            <a:off x="3136900" y="4114800"/>
            <a:ext cx="3175000" cy="2620961"/>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p18"/>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 name="Google Shape;377;p18"/>
          <p:cNvSpPr/>
          <p:nvPr/>
        </p:nvSpPr>
        <p:spPr>
          <a:xfrm>
            <a:off x="740546" y="1011045"/>
            <a:ext cx="4369859" cy="4369859"/>
          </a:xfrm>
          <a:prstGeom prst="roundRect">
            <a:avLst>
              <a:gd fmla="val 275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 name="Google Shape;378;p18"/>
          <p:cNvSpPr txBox="1"/>
          <p:nvPr>
            <p:ph type="title"/>
          </p:nvPr>
        </p:nvSpPr>
        <p:spPr>
          <a:xfrm>
            <a:off x="956826" y="1112969"/>
            <a:ext cx="3937298" cy="41660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Part 2 Conclusion </a:t>
            </a:r>
            <a:endParaRPr/>
          </a:p>
        </p:txBody>
      </p:sp>
      <p:sp>
        <p:nvSpPr>
          <p:cNvPr id="379" name="Google Shape;379;p18"/>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 name="Google Shape;380;p18"/>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1" name="Google Shape;381;p18"/>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 name="Google Shape;382;p18"/>
          <p:cNvSpPr txBox="1"/>
          <p:nvPr>
            <p:ph idx="1" type="body"/>
          </p:nvPr>
        </p:nvSpPr>
        <p:spPr>
          <a:xfrm>
            <a:off x="5581998" y="1045152"/>
            <a:ext cx="6217920" cy="48893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Direct effects to Death Event are</a:t>
            </a:r>
            <a:endParaRPr/>
          </a:p>
          <a:p>
            <a:pPr indent="-228600" lvl="1" marL="685800" rtl="0" algn="l">
              <a:lnSpc>
                <a:spcPct val="90000"/>
              </a:lnSpc>
              <a:spcBef>
                <a:spcPts val="500"/>
              </a:spcBef>
              <a:spcAft>
                <a:spcPts val="0"/>
              </a:spcAft>
              <a:buClr>
                <a:schemeClr val="dk1"/>
              </a:buClr>
              <a:buSzPts val="2400"/>
              <a:buChar char="•"/>
            </a:pPr>
            <a:r>
              <a:rPr lang="en-US"/>
              <a:t>Age</a:t>
            </a:r>
            <a:endParaRPr/>
          </a:p>
          <a:p>
            <a:pPr indent="-228600" lvl="1" marL="685800" rtl="0" algn="l">
              <a:lnSpc>
                <a:spcPct val="90000"/>
              </a:lnSpc>
              <a:spcBef>
                <a:spcPts val="500"/>
              </a:spcBef>
              <a:spcAft>
                <a:spcPts val="0"/>
              </a:spcAft>
              <a:buClr>
                <a:schemeClr val="dk1"/>
              </a:buClr>
              <a:buSzPts val="2400"/>
              <a:buChar char="•"/>
            </a:pPr>
            <a:r>
              <a:rPr lang="en-US"/>
              <a:t>Ejection Fraction</a:t>
            </a:r>
            <a:endParaRPr/>
          </a:p>
          <a:p>
            <a:pPr indent="-228600" lvl="1" marL="685800" rtl="0" algn="l">
              <a:lnSpc>
                <a:spcPct val="90000"/>
              </a:lnSpc>
              <a:spcBef>
                <a:spcPts val="500"/>
              </a:spcBef>
              <a:spcAft>
                <a:spcPts val="0"/>
              </a:spcAft>
              <a:buClr>
                <a:schemeClr val="dk1"/>
              </a:buClr>
              <a:buSzPts val="2400"/>
              <a:buChar char="•"/>
            </a:pPr>
            <a:r>
              <a:rPr lang="en-US"/>
              <a:t>Serum Creatinine</a:t>
            </a:r>
            <a:endParaRPr/>
          </a:p>
          <a:p>
            <a:pPr indent="-228600" lvl="1" marL="685800" rtl="0" algn="l">
              <a:lnSpc>
                <a:spcPct val="90000"/>
              </a:lnSpc>
              <a:spcBef>
                <a:spcPts val="500"/>
              </a:spcBef>
              <a:spcAft>
                <a:spcPts val="0"/>
              </a:spcAft>
              <a:buClr>
                <a:schemeClr val="dk1"/>
              </a:buClr>
              <a:buSzPts val="2400"/>
              <a:buChar char="•"/>
            </a:pPr>
            <a:r>
              <a:rPr lang="en-US"/>
              <a:t>Serum Sodium</a:t>
            </a:r>
            <a:endParaRPr/>
          </a:p>
          <a:p>
            <a:pPr indent="-228600" lvl="1" marL="685800" rtl="0" algn="l">
              <a:lnSpc>
                <a:spcPct val="90000"/>
              </a:lnSpc>
              <a:spcBef>
                <a:spcPts val="500"/>
              </a:spcBef>
              <a:spcAft>
                <a:spcPts val="0"/>
              </a:spcAft>
              <a:buClr>
                <a:schemeClr val="dk1"/>
              </a:buClr>
              <a:buSzPts val="2400"/>
              <a:buChar char="•"/>
            </a:pPr>
            <a:r>
              <a:rPr lang="en-US"/>
              <a:t>Time</a:t>
            </a:r>
            <a:endParaRPr/>
          </a:p>
          <a:p>
            <a:pPr indent="-228600" lvl="0" marL="228600" rtl="0" algn="l">
              <a:lnSpc>
                <a:spcPct val="90000"/>
              </a:lnSpc>
              <a:spcBef>
                <a:spcPts val="1000"/>
              </a:spcBef>
              <a:spcAft>
                <a:spcPts val="0"/>
              </a:spcAft>
              <a:buClr>
                <a:schemeClr val="dk1"/>
              </a:buClr>
              <a:buSzPts val="2800"/>
              <a:buChar char="•"/>
            </a:pPr>
            <a:r>
              <a:rPr lang="en-US"/>
              <a:t>There may be indirect effect caused by </a:t>
            </a:r>
            <a:endParaRPr/>
          </a:p>
          <a:p>
            <a:pPr indent="-228600" lvl="1" marL="685800" rtl="0" algn="l">
              <a:lnSpc>
                <a:spcPct val="90000"/>
              </a:lnSpc>
              <a:spcBef>
                <a:spcPts val="500"/>
              </a:spcBef>
              <a:spcAft>
                <a:spcPts val="0"/>
              </a:spcAft>
              <a:buClr>
                <a:schemeClr val="dk1"/>
              </a:buClr>
              <a:buSzPts val="2400"/>
              <a:buChar char="•"/>
            </a:pPr>
            <a:r>
              <a:rPr lang="en-US"/>
              <a:t>Anemia</a:t>
            </a:r>
            <a:endParaRPr/>
          </a:p>
          <a:p>
            <a:pPr indent="-228600" lvl="1" marL="685800" rtl="0" algn="l">
              <a:lnSpc>
                <a:spcPct val="90000"/>
              </a:lnSpc>
              <a:spcBef>
                <a:spcPts val="500"/>
              </a:spcBef>
              <a:spcAft>
                <a:spcPts val="0"/>
              </a:spcAft>
              <a:buClr>
                <a:schemeClr val="dk1"/>
              </a:buClr>
              <a:buSzPts val="2400"/>
              <a:buChar char="•"/>
            </a:pPr>
            <a:r>
              <a:rPr lang="en-US"/>
              <a:t>High Blood Pressure</a:t>
            </a:r>
            <a:endParaRPr/>
          </a:p>
          <a:p>
            <a:pPr indent="-228600" lvl="1" marL="685800" rtl="0" algn="l">
              <a:lnSpc>
                <a:spcPct val="90000"/>
              </a:lnSpc>
              <a:spcBef>
                <a:spcPts val="500"/>
              </a:spcBef>
              <a:spcAft>
                <a:spcPts val="0"/>
              </a:spcAft>
              <a:buClr>
                <a:schemeClr val="dk1"/>
              </a:buClr>
              <a:buSzPts val="2400"/>
              <a:buChar char="•"/>
            </a:pPr>
            <a:r>
              <a:rPr lang="en-US"/>
              <a:t>Sex</a:t>
            </a:r>
            <a:endParaRPr/>
          </a:p>
          <a:p>
            <a:pPr indent="-228600" lvl="1" marL="685800" rtl="0" algn="l">
              <a:lnSpc>
                <a:spcPct val="90000"/>
              </a:lnSpc>
              <a:spcBef>
                <a:spcPts val="500"/>
              </a:spcBef>
              <a:spcAft>
                <a:spcPts val="0"/>
              </a:spcAft>
              <a:buClr>
                <a:schemeClr val="dk1"/>
              </a:buClr>
              <a:buSzPts val="2400"/>
              <a:buChar char="•"/>
            </a:pPr>
            <a:r>
              <a:rPr lang="en-US"/>
              <a:t>Interaction among 5 variables</a:t>
            </a:r>
            <a:endParaRPr/>
          </a:p>
        </p:txBody>
      </p:sp>
      <p:sp>
        <p:nvSpPr>
          <p:cNvPr id="383" name="Google Shape;383;p18"/>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4" name="Google Shape;384;p18"/>
          <p:cNvSpPr/>
          <p:nvPr/>
        </p:nvSpPr>
        <p:spPr>
          <a:xfrm flipH="1">
            <a:off x="3418308"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5" name="Google Shape;385;p18"/>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19"/>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 name="Google Shape;392;p19"/>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Modeling</a:t>
            </a:r>
            <a:endParaRPr/>
          </a:p>
        </p:txBody>
      </p:sp>
      <p:grpSp>
        <p:nvGrpSpPr>
          <p:cNvPr id="393" name="Google Shape;393;p19"/>
          <p:cNvGrpSpPr/>
          <p:nvPr/>
        </p:nvGrpSpPr>
        <p:grpSpPr>
          <a:xfrm>
            <a:off x="5208992" y="2200947"/>
            <a:ext cx="6484219" cy="2425379"/>
            <a:chOff x="14692" y="1730023"/>
            <a:chExt cx="6484219" cy="2425379"/>
          </a:xfrm>
        </p:grpSpPr>
        <p:sp>
          <p:nvSpPr>
            <p:cNvPr id="394" name="Google Shape;394;p19"/>
            <p:cNvSpPr/>
            <p:nvPr/>
          </p:nvSpPr>
          <p:spPr>
            <a:xfrm>
              <a:off x="834536" y="1730023"/>
              <a:ext cx="1341562" cy="13415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4692" y="3435402"/>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txBox="1"/>
            <p:nvPr/>
          </p:nvSpPr>
          <p:spPr>
            <a:xfrm>
              <a:off x="14692" y="3435402"/>
              <a:ext cx="2981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lang="en-US" sz="2300">
                  <a:solidFill>
                    <a:schemeClr val="dk1"/>
                  </a:solidFill>
                  <a:latin typeface="Calibri"/>
                  <a:ea typeface="Calibri"/>
                  <a:cs typeface="Calibri"/>
                  <a:sym typeface="Calibri"/>
                </a:rPr>
                <a:t>Feature Selection</a:t>
              </a:r>
              <a:endParaRPr/>
            </a:p>
          </p:txBody>
        </p:sp>
        <p:sp>
          <p:nvSpPr>
            <p:cNvPr id="397" name="Google Shape;397;p19"/>
            <p:cNvSpPr/>
            <p:nvPr/>
          </p:nvSpPr>
          <p:spPr>
            <a:xfrm>
              <a:off x="4337505" y="1730023"/>
              <a:ext cx="1341562" cy="134156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3517661" y="3435402"/>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txBox="1"/>
            <p:nvPr/>
          </p:nvSpPr>
          <p:spPr>
            <a:xfrm>
              <a:off x="3517661" y="3435402"/>
              <a:ext cx="2981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lang="en-US" sz="2300">
                  <a:solidFill>
                    <a:schemeClr val="dk1"/>
                  </a:solidFill>
                  <a:latin typeface="Calibri"/>
                  <a:ea typeface="Calibri"/>
                  <a:cs typeface="Calibri"/>
                  <a:sym typeface="Calibri"/>
                </a:rPr>
                <a:t>Build Random Forest Model</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2"/>
          <p:cNvSpPr txBox="1"/>
          <p:nvPr>
            <p:ph type="title"/>
          </p:nvPr>
        </p:nvSpPr>
        <p:spPr>
          <a:xfrm>
            <a:off x="838200" y="556995"/>
            <a:ext cx="10515600" cy="113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t>Introduction</a:t>
            </a:r>
            <a:endParaRPr/>
          </a:p>
        </p:txBody>
      </p:sp>
      <p:grpSp>
        <p:nvGrpSpPr>
          <p:cNvPr id="114" name="Google Shape;114;p2"/>
          <p:cNvGrpSpPr/>
          <p:nvPr/>
        </p:nvGrpSpPr>
        <p:grpSpPr>
          <a:xfrm>
            <a:off x="913968" y="2403793"/>
            <a:ext cx="10364063" cy="3195001"/>
            <a:chOff x="75768" y="578168"/>
            <a:chExt cx="10364063" cy="3195001"/>
          </a:xfrm>
        </p:grpSpPr>
        <p:sp>
          <p:nvSpPr>
            <p:cNvPr id="115" name="Google Shape;115;p2"/>
            <p:cNvSpPr/>
            <p:nvPr/>
          </p:nvSpPr>
          <p:spPr>
            <a:xfrm>
              <a:off x="679050" y="578168"/>
              <a:ext cx="1887187" cy="1887187"/>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081237" y="980356"/>
              <a:ext cx="1082812" cy="108281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75768" y="3053169"/>
              <a:ext cx="3093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75768"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WHAT IS HEART FAILURE?</a:t>
              </a:r>
              <a:endParaRPr/>
            </a:p>
          </p:txBody>
        </p:sp>
        <p:sp>
          <p:nvSpPr>
            <p:cNvPr id="119" name="Google Shape;119;p2"/>
            <p:cNvSpPr/>
            <p:nvPr/>
          </p:nvSpPr>
          <p:spPr>
            <a:xfrm>
              <a:off x="4314206" y="578168"/>
              <a:ext cx="1887187" cy="1887187"/>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4716393" y="980356"/>
              <a:ext cx="1082812" cy="108281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710925" y="3053169"/>
              <a:ext cx="3093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3710925"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RISK FACTORS</a:t>
              </a:r>
              <a:endParaRPr/>
            </a:p>
          </p:txBody>
        </p:sp>
        <p:sp>
          <p:nvSpPr>
            <p:cNvPr id="123" name="Google Shape;123;p2"/>
            <p:cNvSpPr/>
            <p:nvPr/>
          </p:nvSpPr>
          <p:spPr>
            <a:xfrm>
              <a:off x="7949362" y="578168"/>
              <a:ext cx="1887187" cy="1887187"/>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8351550" y="980356"/>
              <a:ext cx="1082812" cy="108281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7346081" y="3053169"/>
              <a:ext cx="3093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7346081"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GOAL</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20"/>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 name="Google Shape;406;p20"/>
          <p:cNvSpPr/>
          <p:nvPr>
            <p:ph type="title"/>
          </p:nvPr>
        </p:nvSpPr>
        <p:spPr>
          <a:xfrm>
            <a:off x="694510" y="1487272"/>
            <a:ext cx="2743200" cy="27432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rPr>
              <a:t>Fit Model </a:t>
            </a:r>
            <a:br>
              <a:rPr lang="en-US" sz="2600">
                <a:solidFill>
                  <a:srgbClr val="FFFFFF"/>
                </a:solidFill>
              </a:rPr>
            </a:br>
            <a:r>
              <a:rPr lang="en-US" sz="2600">
                <a:solidFill>
                  <a:srgbClr val="FFFFFF"/>
                </a:solidFill>
              </a:rPr>
              <a:t>(all features)</a:t>
            </a:r>
            <a:endParaRPr/>
          </a:p>
        </p:txBody>
      </p:sp>
      <p:sp>
        <p:nvSpPr>
          <p:cNvPr id="407" name="Google Shape;407;p20"/>
          <p:cNvSpPr txBox="1"/>
          <p:nvPr>
            <p:ph idx="1" type="body"/>
          </p:nvPr>
        </p:nvSpPr>
        <p:spPr>
          <a:xfrm>
            <a:off x="4455160" y="4752379"/>
            <a:ext cx="7188199" cy="15846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Accuracy: 81.5%</a:t>
            </a:r>
            <a:endParaRPr/>
          </a:p>
          <a:p>
            <a:pPr indent="-228600" lvl="0" marL="228600" rtl="0" algn="l">
              <a:lnSpc>
                <a:spcPct val="90000"/>
              </a:lnSpc>
              <a:spcBef>
                <a:spcPts val="1000"/>
              </a:spcBef>
              <a:spcAft>
                <a:spcPts val="0"/>
              </a:spcAft>
              <a:buClr>
                <a:schemeClr val="dk1"/>
              </a:buClr>
              <a:buSzPts val="2400"/>
              <a:buChar char="•"/>
            </a:pPr>
            <a:r>
              <a:rPr lang="en-US" sz="2400"/>
              <a:t>False Positive: 7</a:t>
            </a:r>
            <a:endParaRPr/>
          </a:p>
          <a:p>
            <a:pPr indent="-228600" lvl="0" marL="228600" rtl="0" algn="l">
              <a:lnSpc>
                <a:spcPct val="90000"/>
              </a:lnSpc>
              <a:spcBef>
                <a:spcPts val="1000"/>
              </a:spcBef>
              <a:spcAft>
                <a:spcPts val="0"/>
              </a:spcAft>
              <a:buClr>
                <a:schemeClr val="dk1"/>
              </a:buClr>
              <a:buSzPts val="2400"/>
              <a:buChar char="•"/>
            </a:pPr>
            <a:r>
              <a:rPr lang="en-US" sz="2400"/>
              <a:t>False Negative: 3</a:t>
            </a:r>
            <a:endParaRPr/>
          </a:p>
        </p:txBody>
      </p:sp>
      <p:graphicFrame>
        <p:nvGraphicFramePr>
          <p:cNvPr id="408" name="Google Shape;408;p20"/>
          <p:cNvGraphicFramePr/>
          <p:nvPr/>
        </p:nvGraphicFramePr>
        <p:xfrm>
          <a:off x="4546054" y="1313299"/>
          <a:ext cx="3000000" cy="3000000"/>
        </p:xfrm>
        <a:graphic>
          <a:graphicData uri="http://schemas.openxmlformats.org/drawingml/2006/table">
            <a:tbl>
              <a:tblPr bandRow="1" firstRow="1">
                <a:noFill/>
                <a:tableStyleId>{D56B42A1-76FB-42BD-B9DF-5FED17144242}</a:tableStyleId>
              </a:tblPr>
              <a:tblGrid>
                <a:gridCol w="2057775"/>
                <a:gridCol w="2057775"/>
                <a:gridCol w="2057775"/>
              </a:tblGrid>
              <a:tr h="1030375">
                <a:tc>
                  <a:txBody>
                    <a:bodyPr/>
                    <a:lstStyle/>
                    <a:p>
                      <a:pPr indent="0" lvl="0" marL="0" marR="0" rtl="0" algn="l">
                        <a:spcBef>
                          <a:spcPts val="0"/>
                        </a:spcBef>
                        <a:spcAft>
                          <a:spcPts val="0"/>
                        </a:spcAft>
                        <a:buNone/>
                      </a:pPr>
                      <a:r>
                        <a:t/>
                      </a:r>
                      <a:endParaRPr sz="1600"/>
                    </a:p>
                  </a:txBody>
                  <a:tcPr marT="41550" marB="41550" marR="83100" marL="83100"/>
                </a:tc>
                <a:tc>
                  <a:txBody>
                    <a:bodyPr/>
                    <a:lstStyle/>
                    <a:p>
                      <a:pPr indent="0" lvl="0" marL="0" marR="0" rtl="0" algn="l">
                        <a:spcBef>
                          <a:spcPts val="0"/>
                        </a:spcBef>
                        <a:spcAft>
                          <a:spcPts val="0"/>
                        </a:spcAft>
                        <a:buNone/>
                      </a:pPr>
                      <a:r>
                        <a:rPr lang="en-US" sz="1600"/>
                        <a:t>Predicted :</a:t>
                      </a:r>
                      <a:endParaRPr/>
                    </a:p>
                    <a:p>
                      <a:pPr indent="0" lvl="0" marL="0" marR="0" rtl="0" algn="l">
                        <a:spcBef>
                          <a:spcPts val="0"/>
                        </a:spcBef>
                        <a:spcAft>
                          <a:spcPts val="0"/>
                        </a:spcAft>
                        <a:buNone/>
                      </a:pPr>
                      <a:r>
                        <a:rPr b="0" lang="en-US" sz="2200"/>
                        <a:t>Death Event = 0</a:t>
                      </a:r>
                      <a:endParaRPr/>
                    </a:p>
                  </a:txBody>
                  <a:tcPr marT="41550" marB="41550" marR="83100" marL="83100"/>
                </a:tc>
                <a:tc>
                  <a:txBody>
                    <a:bodyPr/>
                    <a:lstStyle/>
                    <a:p>
                      <a:pPr indent="0" lvl="0" marL="0" marR="0" rtl="0" algn="l">
                        <a:spcBef>
                          <a:spcPts val="0"/>
                        </a:spcBef>
                        <a:spcAft>
                          <a:spcPts val="0"/>
                        </a:spcAft>
                        <a:buNone/>
                      </a:pPr>
                      <a:r>
                        <a:rPr lang="en-US" sz="1600"/>
                        <a:t>Predicted:</a:t>
                      </a:r>
                      <a:endParaRPr/>
                    </a:p>
                    <a:p>
                      <a:pPr indent="0" lvl="0" marL="0" marR="0" rtl="0" algn="l">
                        <a:lnSpc>
                          <a:spcPct val="100000"/>
                        </a:lnSpc>
                        <a:spcBef>
                          <a:spcPts val="0"/>
                        </a:spcBef>
                        <a:spcAft>
                          <a:spcPts val="0"/>
                        </a:spcAft>
                        <a:buClr>
                          <a:schemeClr val="dk1"/>
                        </a:buClr>
                        <a:buSzPts val="2200"/>
                        <a:buFont typeface="Calibri"/>
                        <a:buNone/>
                      </a:pPr>
                      <a:r>
                        <a:rPr b="0" lang="en-US" sz="2200"/>
                        <a:t>Death Event = 1</a:t>
                      </a:r>
                      <a:endParaRPr/>
                    </a:p>
                  </a:txBody>
                  <a:tcPr marT="41550" marB="41550" marR="83100" marL="83100"/>
                </a:tc>
              </a:tr>
              <a:tr h="1030375">
                <a:tc>
                  <a:txBody>
                    <a:bodyPr/>
                    <a:lstStyle/>
                    <a:p>
                      <a:pPr indent="0" lvl="0" marL="0" marR="0" rtl="0" algn="l">
                        <a:spcBef>
                          <a:spcPts val="0"/>
                        </a:spcBef>
                        <a:spcAft>
                          <a:spcPts val="0"/>
                        </a:spcAft>
                        <a:buNone/>
                      </a:pPr>
                      <a:r>
                        <a:rPr b="1" lang="en-US" sz="1600"/>
                        <a:t>Actual</a:t>
                      </a:r>
                      <a:r>
                        <a:rPr lang="en-US" sz="1600"/>
                        <a:t> :</a:t>
                      </a:r>
                      <a:endParaRPr/>
                    </a:p>
                    <a:p>
                      <a:pPr indent="0" lvl="0" marL="0" marR="0" rtl="0" algn="l">
                        <a:spcBef>
                          <a:spcPts val="0"/>
                        </a:spcBef>
                        <a:spcAft>
                          <a:spcPts val="0"/>
                        </a:spcAft>
                        <a:buNone/>
                      </a:pPr>
                      <a:r>
                        <a:rPr lang="en-US" sz="2200"/>
                        <a:t>Death Event = 0</a:t>
                      </a:r>
                      <a:endParaRPr/>
                    </a:p>
                  </a:txBody>
                  <a:tcPr marT="41550" marB="41550" marR="83100" marL="83100"/>
                </a:tc>
                <a:tc>
                  <a:txBody>
                    <a:bodyPr/>
                    <a:lstStyle/>
                    <a:p>
                      <a:pPr indent="0" lvl="0" marL="0" marR="0" rtl="0" algn="ctr">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35</a:t>
                      </a:r>
                      <a:endParaRPr/>
                    </a:p>
                  </a:txBody>
                  <a:tcPr marT="41550" marB="41550" marR="83100" marL="83100"/>
                </a:tc>
                <a:tc>
                  <a:txBody>
                    <a:bodyPr/>
                    <a:lstStyle/>
                    <a:p>
                      <a:pPr indent="0" lvl="0" marL="0" marR="0" rtl="0" algn="ctr">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3</a:t>
                      </a:r>
                      <a:endParaRPr/>
                    </a:p>
                  </a:txBody>
                  <a:tcPr marT="41550" marB="41550" marR="83100" marL="83100"/>
                </a:tc>
              </a:tr>
              <a:tr h="1030375">
                <a:tc>
                  <a:txBody>
                    <a:bodyPr/>
                    <a:lstStyle/>
                    <a:p>
                      <a:pPr indent="0" lvl="0" marL="0" marR="0" rtl="0" algn="l">
                        <a:spcBef>
                          <a:spcPts val="0"/>
                        </a:spcBef>
                        <a:spcAft>
                          <a:spcPts val="0"/>
                        </a:spcAft>
                        <a:buNone/>
                      </a:pPr>
                      <a:r>
                        <a:rPr b="1" lang="en-US" sz="1600"/>
                        <a:t>Actual</a:t>
                      </a:r>
                      <a:r>
                        <a:rPr lang="en-US" sz="1600"/>
                        <a:t>:</a:t>
                      </a:r>
                      <a:endParaRPr/>
                    </a:p>
                    <a:p>
                      <a:pPr indent="0" lvl="0" marL="0" marR="0" rtl="0" algn="l">
                        <a:spcBef>
                          <a:spcPts val="0"/>
                        </a:spcBef>
                        <a:spcAft>
                          <a:spcPts val="0"/>
                        </a:spcAft>
                        <a:buNone/>
                      </a:pPr>
                      <a:r>
                        <a:rPr lang="en-US" sz="2200"/>
                        <a:t>Death Event = 1</a:t>
                      </a:r>
                      <a:endParaRPr/>
                    </a:p>
                  </a:txBody>
                  <a:tcPr marT="41550" marB="41550" marR="83100" marL="83100"/>
                </a:tc>
                <a:tc>
                  <a:txBody>
                    <a:bodyPr/>
                    <a:lstStyle/>
                    <a:p>
                      <a:pPr indent="0" lvl="0" marL="0" marR="0" rtl="0" algn="ctr">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7</a:t>
                      </a:r>
                      <a:endParaRPr/>
                    </a:p>
                  </a:txBody>
                  <a:tcPr marT="41550" marB="41550" marR="83100" marL="83100"/>
                </a:tc>
                <a:tc>
                  <a:txBody>
                    <a:bodyPr/>
                    <a:lstStyle/>
                    <a:p>
                      <a:pPr indent="0" lvl="0" marL="0" marR="0" rtl="0" algn="ctr">
                        <a:spcBef>
                          <a:spcPts val="0"/>
                        </a:spcBef>
                        <a:spcAft>
                          <a:spcPts val="0"/>
                        </a:spcAft>
                        <a:buNone/>
                      </a:pPr>
                      <a:r>
                        <a:rPr lang="en-US" sz="3600"/>
                        <a:t>9</a:t>
                      </a:r>
                      <a:endParaRPr/>
                    </a:p>
                  </a:txBody>
                  <a:tcPr marT="41550" marB="41550" marR="83100" marL="831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2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21"/>
          <p:cNvSpPr txBox="1"/>
          <p:nvPr>
            <p:ph type="title"/>
          </p:nvPr>
        </p:nvSpPr>
        <p:spPr>
          <a:xfrm>
            <a:off x="838200" y="459863"/>
            <a:ext cx="10515600" cy="10045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Calibri"/>
              <a:buNone/>
            </a:pPr>
            <a:r>
              <a:rPr lang="en-US">
                <a:solidFill>
                  <a:srgbClr val="FFFFFF"/>
                </a:solidFill>
              </a:rPr>
              <a:t>Feature Selection</a:t>
            </a:r>
            <a:endParaRPr/>
          </a:p>
        </p:txBody>
      </p:sp>
      <p:sp>
        <p:nvSpPr>
          <p:cNvPr id="416" name="Google Shape;416;p21"/>
          <p:cNvSpPr/>
          <p:nvPr/>
        </p:nvSpPr>
        <p:spPr>
          <a:xfrm>
            <a:off x="579496" y="1587970"/>
            <a:ext cx="11033008" cy="4768380"/>
          </a:xfrm>
          <a:prstGeom prst="roundRect">
            <a:avLst>
              <a:gd fmla="val 3174" name="adj"/>
            </a:avLst>
          </a:prstGeom>
          <a:solidFill>
            <a:schemeClr val="lt1">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17" name="Google Shape;417;p21"/>
          <p:cNvGrpSpPr/>
          <p:nvPr/>
        </p:nvGrpSpPr>
        <p:grpSpPr>
          <a:xfrm>
            <a:off x="1407279" y="2787635"/>
            <a:ext cx="9377440" cy="2377890"/>
            <a:chOff x="569079" y="986724"/>
            <a:chExt cx="9377440" cy="2377890"/>
          </a:xfrm>
        </p:grpSpPr>
        <p:sp>
          <p:nvSpPr>
            <p:cNvPr id="418" name="Google Shape;418;p21"/>
            <p:cNvSpPr/>
            <p:nvPr/>
          </p:nvSpPr>
          <p:spPr>
            <a:xfrm>
              <a:off x="973190" y="986724"/>
              <a:ext cx="1264141" cy="1264141"/>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1242597" y="1256131"/>
              <a:ext cx="725326" cy="72532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569079" y="2644614"/>
              <a:ext cx="207236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txBox="1"/>
            <p:nvPr/>
          </p:nvSpPr>
          <p:spPr>
            <a:xfrm>
              <a:off x="569079" y="2644614"/>
              <a:ext cx="207236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lang="en-US" sz="2500" cap="none">
                  <a:solidFill>
                    <a:schemeClr val="dk1"/>
                  </a:solidFill>
                  <a:latin typeface="Calibri"/>
                  <a:ea typeface="Calibri"/>
                  <a:cs typeface="Calibri"/>
                  <a:sym typeface="Calibri"/>
                </a:rPr>
                <a:t>AGE</a:t>
              </a:r>
              <a:endParaRPr/>
            </a:p>
          </p:txBody>
        </p:sp>
        <p:sp>
          <p:nvSpPr>
            <p:cNvPr id="422" name="Google Shape;422;p21"/>
            <p:cNvSpPr/>
            <p:nvPr/>
          </p:nvSpPr>
          <p:spPr>
            <a:xfrm>
              <a:off x="3408216" y="986724"/>
              <a:ext cx="1264141" cy="1264141"/>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3677623" y="1256131"/>
              <a:ext cx="725326" cy="72532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3004105" y="2644614"/>
              <a:ext cx="207236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txBox="1"/>
            <p:nvPr/>
          </p:nvSpPr>
          <p:spPr>
            <a:xfrm>
              <a:off x="3004105" y="2644614"/>
              <a:ext cx="207236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lang="en-US" sz="2500" cap="none">
                  <a:solidFill>
                    <a:schemeClr val="dk1"/>
                  </a:solidFill>
                  <a:latin typeface="Calibri"/>
                  <a:ea typeface="Calibri"/>
                  <a:cs typeface="Calibri"/>
                  <a:sym typeface="Calibri"/>
                </a:rPr>
                <a:t>EJECTION FRACTION</a:t>
              </a:r>
              <a:endParaRPr/>
            </a:p>
          </p:txBody>
        </p:sp>
        <p:sp>
          <p:nvSpPr>
            <p:cNvPr id="426" name="Google Shape;426;p21"/>
            <p:cNvSpPr/>
            <p:nvPr/>
          </p:nvSpPr>
          <p:spPr>
            <a:xfrm>
              <a:off x="5843242" y="986724"/>
              <a:ext cx="1264141" cy="1264141"/>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6112649" y="1256131"/>
              <a:ext cx="725326" cy="72532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5439131" y="2644614"/>
              <a:ext cx="207236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txBox="1"/>
            <p:nvPr/>
          </p:nvSpPr>
          <p:spPr>
            <a:xfrm>
              <a:off x="5439131" y="2644614"/>
              <a:ext cx="207236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lang="en-US" sz="2500" cap="none">
                  <a:solidFill>
                    <a:schemeClr val="dk1"/>
                  </a:solidFill>
                  <a:latin typeface="Calibri"/>
                  <a:ea typeface="Calibri"/>
                  <a:cs typeface="Calibri"/>
                  <a:sym typeface="Calibri"/>
                </a:rPr>
                <a:t>SERUM CREATININE</a:t>
              </a:r>
              <a:endParaRPr/>
            </a:p>
          </p:txBody>
        </p:sp>
        <p:sp>
          <p:nvSpPr>
            <p:cNvPr id="430" name="Google Shape;430;p21"/>
            <p:cNvSpPr/>
            <p:nvPr/>
          </p:nvSpPr>
          <p:spPr>
            <a:xfrm>
              <a:off x="8278268" y="986724"/>
              <a:ext cx="1264141" cy="1264141"/>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8547675" y="1256131"/>
              <a:ext cx="725326" cy="72532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7874157" y="2644614"/>
              <a:ext cx="207236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txBox="1"/>
            <p:nvPr/>
          </p:nvSpPr>
          <p:spPr>
            <a:xfrm>
              <a:off x="7874157" y="2644614"/>
              <a:ext cx="207236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lang="en-US" sz="2500" cap="none">
                  <a:solidFill>
                    <a:schemeClr val="dk1"/>
                  </a:solidFill>
                  <a:latin typeface="Calibri"/>
                  <a:ea typeface="Calibri"/>
                  <a:cs typeface="Calibri"/>
                  <a:sym typeface="Calibri"/>
                </a:rPr>
                <a:t>TIME</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8" name="Shape 438"/>
        <p:cNvGrpSpPr/>
        <p:nvPr/>
      </p:nvGrpSpPr>
      <p:grpSpPr>
        <a:xfrm>
          <a:off x="0" y="0"/>
          <a:ext cx="0" cy="0"/>
          <a:chOff x="0" y="0"/>
          <a:chExt cx="0" cy="0"/>
        </a:xfrm>
      </p:grpSpPr>
      <p:sp>
        <p:nvSpPr>
          <p:cNvPr id="439" name="Google Shape;439;p22"/>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 name="Google Shape;440;p22"/>
          <p:cNvSpPr/>
          <p:nvPr>
            <p:ph type="title"/>
          </p:nvPr>
        </p:nvSpPr>
        <p:spPr>
          <a:xfrm>
            <a:off x="676275" y="1487272"/>
            <a:ext cx="2761435" cy="27432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rPr>
              <a:t>Fit Model </a:t>
            </a:r>
            <a:br>
              <a:rPr lang="en-US" sz="2600">
                <a:solidFill>
                  <a:srgbClr val="FFFFFF"/>
                </a:solidFill>
              </a:rPr>
            </a:br>
            <a:r>
              <a:rPr lang="en-US" sz="2600">
                <a:solidFill>
                  <a:srgbClr val="FFFFFF"/>
                </a:solidFill>
              </a:rPr>
              <a:t>(selected features)</a:t>
            </a:r>
            <a:endParaRPr/>
          </a:p>
        </p:txBody>
      </p:sp>
      <p:sp>
        <p:nvSpPr>
          <p:cNvPr id="441" name="Google Shape;441;p22"/>
          <p:cNvSpPr txBox="1"/>
          <p:nvPr>
            <p:ph idx="1" type="body"/>
          </p:nvPr>
        </p:nvSpPr>
        <p:spPr>
          <a:xfrm>
            <a:off x="4522574" y="4789622"/>
            <a:ext cx="5667375" cy="1325427"/>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Accuracy: 87.04%</a:t>
            </a:r>
            <a:endParaRPr/>
          </a:p>
          <a:p>
            <a:pPr indent="-228600" lvl="0" marL="228600" rtl="0" algn="l">
              <a:lnSpc>
                <a:spcPct val="80000"/>
              </a:lnSpc>
              <a:spcBef>
                <a:spcPts val="1000"/>
              </a:spcBef>
              <a:spcAft>
                <a:spcPts val="0"/>
              </a:spcAft>
              <a:buClr>
                <a:schemeClr val="dk1"/>
              </a:buClr>
              <a:buSzPts val="2590"/>
              <a:buChar char="•"/>
            </a:pPr>
            <a:r>
              <a:rPr lang="en-US" sz="2590"/>
              <a:t>False Positive: 4</a:t>
            </a:r>
            <a:endParaRPr/>
          </a:p>
          <a:p>
            <a:pPr indent="-228600" lvl="0" marL="228600" rtl="0" algn="l">
              <a:lnSpc>
                <a:spcPct val="80000"/>
              </a:lnSpc>
              <a:spcBef>
                <a:spcPts val="1000"/>
              </a:spcBef>
              <a:spcAft>
                <a:spcPts val="0"/>
              </a:spcAft>
              <a:buClr>
                <a:schemeClr val="dk1"/>
              </a:buClr>
              <a:buSzPts val="2590"/>
              <a:buChar char="•"/>
            </a:pPr>
            <a:r>
              <a:rPr lang="en-US" sz="2590"/>
              <a:t>False Negative: 3</a:t>
            </a:r>
            <a:endParaRPr/>
          </a:p>
        </p:txBody>
      </p:sp>
      <p:graphicFrame>
        <p:nvGraphicFramePr>
          <p:cNvPr id="442" name="Google Shape;442;p22"/>
          <p:cNvGraphicFramePr/>
          <p:nvPr/>
        </p:nvGraphicFramePr>
        <p:xfrm>
          <a:off x="4522574" y="1313299"/>
          <a:ext cx="3000000" cy="3000000"/>
        </p:xfrm>
        <a:graphic>
          <a:graphicData uri="http://schemas.openxmlformats.org/drawingml/2006/table">
            <a:tbl>
              <a:tblPr bandRow="1" firstRow="1">
                <a:noFill/>
                <a:tableStyleId>{37D36ECF-116A-4114-94E0-DD4440E006FF}</a:tableStyleId>
              </a:tblPr>
              <a:tblGrid>
                <a:gridCol w="2073425"/>
                <a:gridCol w="2073425"/>
                <a:gridCol w="2073425"/>
              </a:tblGrid>
              <a:tr h="1030375">
                <a:tc>
                  <a:txBody>
                    <a:bodyPr/>
                    <a:lstStyle/>
                    <a:p>
                      <a:pPr indent="0" lvl="0" marL="0" marR="0" rtl="0" algn="l">
                        <a:spcBef>
                          <a:spcPts val="0"/>
                        </a:spcBef>
                        <a:spcAft>
                          <a:spcPts val="0"/>
                        </a:spcAft>
                        <a:buNone/>
                      </a:pPr>
                      <a:r>
                        <a:t/>
                      </a:r>
                      <a:endParaRPr sz="1600"/>
                    </a:p>
                  </a:txBody>
                  <a:tcPr marT="41275" marB="41275" marR="82525" marL="82525"/>
                </a:tc>
                <a:tc>
                  <a:txBody>
                    <a:bodyPr/>
                    <a:lstStyle/>
                    <a:p>
                      <a:pPr indent="0" lvl="0" marL="0" marR="0" rtl="0" algn="l">
                        <a:spcBef>
                          <a:spcPts val="0"/>
                        </a:spcBef>
                        <a:spcAft>
                          <a:spcPts val="0"/>
                        </a:spcAft>
                        <a:buNone/>
                      </a:pPr>
                      <a:r>
                        <a:rPr lang="en-US" sz="1600"/>
                        <a:t>Predicted :</a:t>
                      </a:r>
                      <a:endParaRPr/>
                    </a:p>
                    <a:p>
                      <a:pPr indent="0" lvl="0" marL="0" marR="0" rtl="0" algn="l">
                        <a:spcBef>
                          <a:spcPts val="0"/>
                        </a:spcBef>
                        <a:spcAft>
                          <a:spcPts val="0"/>
                        </a:spcAft>
                        <a:buNone/>
                      </a:pPr>
                      <a:r>
                        <a:rPr b="0" lang="en-US" sz="2200"/>
                        <a:t>Death Event = 0</a:t>
                      </a:r>
                      <a:endParaRPr/>
                    </a:p>
                  </a:txBody>
                  <a:tcPr marT="41275" marB="41275" marR="82525" marL="82525"/>
                </a:tc>
                <a:tc>
                  <a:txBody>
                    <a:bodyPr/>
                    <a:lstStyle/>
                    <a:p>
                      <a:pPr indent="0" lvl="0" marL="0" marR="0" rtl="0" algn="l">
                        <a:spcBef>
                          <a:spcPts val="0"/>
                        </a:spcBef>
                        <a:spcAft>
                          <a:spcPts val="0"/>
                        </a:spcAft>
                        <a:buNone/>
                      </a:pPr>
                      <a:r>
                        <a:rPr lang="en-US" sz="1600"/>
                        <a:t>Predicted:</a:t>
                      </a:r>
                      <a:endParaRPr/>
                    </a:p>
                    <a:p>
                      <a:pPr indent="0" lvl="0" marL="0" marR="0" rtl="0" algn="l">
                        <a:lnSpc>
                          <a:spcPct val="100000"/>
                        </a:lnSpc>
                        <a:spcBef>
                          <a:spcPts val="0"/>
                        </a:spcBef>
                        <a:spcAft>
                          <a:spcPts val="0"/>
                        </a:spcAft>
                        <a:buClr>
                          <a:schemeClr val="dk1"/>
                        </a:buClr>
                        <a:buSzPts val="2200"/>
                        <a:buFont typeface="Calibri"/>
                        <a:buNone/>
                      </a:pPr>
                      <a:r>
                        <a:rPr b="0" lang="en-US" sz="2200"/>
                        <a:t>Death Event = 1</a:t>
                      </a:r>
                      <a:endParaRPr/>
                    </a:p>
                  </a:txBody>
                  <a:tcPr marT="41275" marB="41275" marR="82525" marL="82525"/>
                </a:tc>
              </a:tr>
              <a:tr h="1030375">
                <a:tc>
                  <a:txBody>
                    <a:bodyPr/>
                    <a:lstStyle/>
                    <a:p>
                      <a:pPr indent="0" lvl="0" marL="0" marR="0" rtl="0" algn="l">
                        <a:spcBef>
                          <a:spcPts val="0"/>
                        </a:spcBef>
                        <a:spcAft>
                          <a:spcPts val="0"/>
                        </a:spcAft>
                        <a:buNone/>
                      </a:pPr>
                      <a:r>
                        <a:rPr b="1" lang="en-US" sz="1600"/>
                        <a:t>Actual</a:t>
                      </a:r>
                      <a:r>
                        <a:rPr lang="en-US" sz="1600"/>
                        <a:t> :</a:t>
                      </a:r>
                      <a:endParaRPr/>
                    </a:p>
                    <a:p>
                      <a:pPr indent="0" lvl="0" marL="0" marR="0" rtl="0" algn="l">
                        <a:spcBef>
                          <a:spcPts val="0"/>
                        </a:spcBef>
                        <a:spcAft>
                          <a:spcPts val="0"/>
                        </a:spcAft>
                        <a:buNone/>
                      </a:pPr>
                      <a:r>
                        <a:rPr lang="en-US" sz="2200"/>
                        <a:t>Death Event = 0</a:t>
                      </a:r>
                      <a:endParaRPr/>
                    </a:p>
                  </a:txBody>
                  <a:tcPr marT="41275" marB="41275" marR="82525" marL="82525"/>
                </a:tc>
                <a:tc>
                  <a:txBody>
                    <a:bodyPr/>
                    <a:lstStyle/>
                    <a:p>
                      <a:pPr indent="0" lvl="0" marL="0" marR="0" rtl="0" algn="ctr">
                        <a:lnSpc>
                          <a:spcPct val="100000"/>
                        </a:lnSpc>
                        <a:spcBef>
                          <a:spcPts val="0"/>
                        </a:spcBef>
                        <a:spcAft>
                          <a:spcPts val="0"/>
                        </a:spcAft>
                        <a:buClr>
                          <a:srgbClr val="000000"/>
                        </a:buClr>
                        <a:buSzPts val="3600"/>
                        <a:buFont typeface="Calibri"/>
                        <a:buNone/>
                      </a:pPr>
                      <a:r>
                        <a:rPr b="0" lang="en-US" sz="3600" u="none" cap="none" strike="noStrike">
                          <a:solidFill>
                            <a:srgbClr val="000000"/>
                          </a:solidFill>
                        </a:rPr>
                        <a:t>35</a:t>
                      </a:r>
                      <a:endParaRPr b="0" i="0" sz="3600" u="none" cap="none" strike="noStrike">
                        <a:solidFill>
                          <a:srgbClr val="000000"/>
                        </a:solidFill>
                        <a:latin typeface="Calibri"/>
                        <a:ea typeface="Calibri"/>
                        <a:cs typeface="Calibri"/>
                        <a:sym typeface="Calibri"/>
                      </a:endParaRPr>
                    </a:p>
                  </a:txBody>
                  <a:tcPr marT="41275" marB="41275" marR="82525" marL="82525"/>
                </a:tc>
                <a:tc>
                  <a:txBody>
                    <a:bodyPr/>
                    <a:lstStyle/>
                    <a:p>
                      <a:pPr indent="0" lvl="0" marL="0" marR="0" rtl="0" algn="ctr">
                        <a:lnSpc>
                          <a:spcPct val="100000"/>
                        </a:lnSpc>
                        <a:spcBef>
                          <a:spcPts val="0"/>
                        </a:spcBef>
                        <a:spcAft>
                          <a:spcPts val="0"/>
                        </a:spcAft>
                        <a:buClr>
                          <a:srgbClr val="000000"/>
                        </a:buClr>
                        <a:buSzPts val="3600"/>
                        <a:buFont typeface="Calibri"/>
                        <a:buNone/>
                      </a:pPr>
                      <a:r>
                        <a:rPr b="0" lang="en-US" sz="3600" u="none" cap="none" strike="noStrike">
                          <a:solidFill>
                            <a:srgbClr val="000000"/>
                          </a:solidFill>
                        </a:rPr>
                        <a:t>3</a:t>
                      </a:r>
                      <a:endParaRPr b="0" i="0" sz="3600" u="none" cap="none" strike="noStrike">
                        <a:solidFill>
                          <a:srgbClr val="000000"/>
                        </a:solidFill>
                        <a:latin typeface="Calibri"/>
                        <a:ea typeface="Calibri"/>
                        <a:cs typeface="Calibri"/>
                        <a:sym typeface="Calibri"/>
                      </a:endParaRPr>
                    </a:p>
                  </a:txBody>
                  <a:tcPr marT="41275" marB="41275" marR="82525" marL="82525"/>
                </a:tc>
              </a:tr>
              <a:tr h="1030375">
                <a:tc>
                  <a:txBody>
                    <a:bodyPr/>
                    <a:lstStyle/>
                    <a:p>
                      <a:pPr indent="0" lvl="0" marL="0" marR="0" rtl="0" algn="l">
                        <a:spcBef>
                          <a:spcPts val="0"/>
                        </a:spcBef>
                        <a:spcAft>
                          <a:spcPts val="0"/>
                        </a:spcAft>
                        <a:buNone/>
                      </a:pPr>
                      <a:r>
                        <a:rPr b="1" lang="en-US" sz="1600"/>
                        <a:t>Actual</a:t>
                      </a:r>
                      <a:r>
                        <a:rPr lang="en-US" sz="1600"/>
                        <a:t>:</a:t>
                      </a:r>
                      <a:endParaRPr/>
                    </a:p>
                    <a:p>
                      <a:pPr indent="0" lvl="0" marL="0" marR="0" rtl="0" algn="l">
                        <a:spcBef>
                          <a:spcPts val="0"/>
                        </a:spcBef>
                        <a:spcAft>
                          <a:spcPts val="0"/>
                        </a:spcAft>
                        <a:buNone/>
                      </a:pPr>
                      <a:r>
                        <a:rPr lang="en-US" sz="2200"/>
                        <a:t>Death Event = 1</a:t>
                      </a:r>
                      <a:endParaRPr/>
                    </a:p>
                  </a:txBody>
                  <a:tcPr marT="41275" marB="41275" marR="82525" marL="82525"/>
                </a:tc>
                <a:tc>
                  <a:txBody>
                    <a:bodyPr/>
                    <a:lstStyle/>
                    <a:p>
                      <a:pPr indent="0" lvl="0" marL="0" marR="0" rtl="0" algn="ctr">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4</a:t>
                      </a:r>
                      <a:endParaRPr/>
                    </a:p>
                  </a:txBody>
                  <a:tcPr marT="41275" marB="41275" marR="82525" marL="82525"/>
                </a:tc>
                <a:tc>
                  <a:txBody>
                    <a:bodyPr/>
                    <a:lstStyle/>
                    <a:p>
                      <a:pPr indent="0" lvl="0" marL="0" marR="0" rtl="0" algn="ctr">
                        <a:spcBef>
                          <a:spcPts val="0"/>
                        </a:spcBef>
                        <a:spcAft>
                          <a:spcPts val="0"/>
                        </a:spcAft>
                        <a:buNone/>
                      </a:pPr>
                      <a:r>
                        <a:rPr lang="en-US" sz="3600"/>
                        <a:t>12</a:t>
                      </a:r>
                      <a:endParaRPr/>
                    </a:p>
                  </a:txBody>
                  <a:tcPr marT="41275" marB="41275" marR="82525" marL="825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23"/>
          <p:cNvSpPr txBox="1"/>
          <p:nvPr>
            <p:ph type="title"/>
          </p:nvPr>
        </p:nvSpPr>
        <p:spPr>
          <a:xfrm>
            <a:off x="4965430" y="629268"/>
            <a:ext cx="6586491" cy="128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Further Improvement</a:t>
            </a:r>
            <a:endParaRPr/>
          </a:p>
        </p:txBody>
      </p:sp>
      <p:sp>
        <p:nvSpPr>
          <p:cNvPr id="449" name="Google Shape;449;p23"/>
          <p:cNvSpPr txBox="1"/>
          <p:nvPr>
            <p:ph idx="1" type="body"/>
          </p:nvPr>
        </p:nvSpPr>
        <p:spPr>
          <a:xfrm>
            <a:off x="4965431" y="2438400"/>
            <a:ext cx="6586489" cy="378541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More sample</a:t>
            </a:r>
            <a:endParaRPr/>
          </a:p>
          <a:p>
            <a:pPr indent="-228600" lvl="0" marL="228600" rtl="0" algn="l">
              <a:lnSpc>
                <a:spcPct val="90000"/>
              </a:lnSpc>
              <a:spcBef>
                <a:spcPts val="1000"/>
              </a:spcBef>
              <a:spcAft>
                <a:spcPts val="0"/>
              </a:spcAft>
              <a:buClr>
                <a:schemeClr val="dk1"/>
              </a:buClr>
              <a:buSzPts val="2000"/>
              <a:buChar char="•"/>
            </a:pPr>
            <a:r>
              <a:rPr lang="en-US" sz="2000"/>
              <a:t>More features</a:t>
            </a:r>
            <a:endParaRPr/>
          </a:p>
          <a:p>
            <a:pPr indent="-228600" lvl="1" marL="685800" rtl="0" algn="l">
              <a:lnSpc>
                <a:spcPct val="90000"/>
              </a:lnSpc>
              <a:spcBef>
                <a:spcPts val="500"/>
              </a:spcBef>
              <a:spcAft>
                <a:spcPts val="0"/>
              </a:spcAft>
              <a:buClr>
                <a:schemeClr val="dk1"/>
              </a:buClr>
              <a:buSzPts val="1600"/>
              <a:buChar char="•"/>
            </a:pPr>
            <a:r>
              <a:rPr lang="en-US" sz="1600"/>
              <a:t>Cause of Death</a:t>
            </a:r>
            <a:endParaRPr/>
          </a:p>
          <a:p>
            <a:pPr indent="-228600" lvl="1" marL="685800" rtl="0" algn="l">
              <a:lnSpc>
                <a:spcPct val="90000"/>
              </a:lnSpc>
              <a:spcBef>
                <a:spcPts val="500"/>
              </a:spcBef>
              <a:spcAft>
                <a:spcPts val="0"/>
              </a:spcAft>
              <a:buClr>
                <a:schemeClr val="dk1"/>
              </a:buClr>
              <a:buSzPts val="1600"/>
              <a:buChar char="•"/>
            </a:pPr>
            <a:r>
              <a:rPr lang="en-US" sz="1600"/>
              <a:t>Family History of Heart Failure</a:t>
            </a:r>
            <a:endParaRPr/>
          </a:p>
          <a:p>
            <a:pPr indent="-228600" lvl="1" marL="685800" rtl="0" algn="l">
              <a:lnSpc>
                <a:spcPct val="90000"/>
              </a:lnSpc>
              <a:spcBef>
                <a:spcPts val="500"/>
              </a:spcBef>
              <a:spcAft>
                <a:spcPts val="0"/>
              </a:spcAft>
              <a:buClr>
                <a:schemeClr val="dk1"/>
              </a:buClr>
              <a:buSzPts val="1600"/>
              <a:buChar char="•"/>
            </a:pPr>
            <a:r>
              <a:rPr lang="en-US" sz="1600"/>
              <a:t>Regular measurements taken</a:t>
            </a:r>
            <a:endParaRPr/>
          </a:p>
          <a:p>
            <a:pPr indent="-228600" lvl="0" marL="228600" rtl="0" algn="l">
              <a:lnSpc>
                <a:spcPct val="90000"/>
              </a:lnSpc>
              <a:spcBef>
                <a:spcPts val="1000"/>
              </a:spcBef>
              <a:spcAft>
                <a:spcPts val="0"/>
              </a:spcAft>
              <a:buClr>
                <a:schemeClr val="dk1"/>
              </a:buClr>
              <a:buSzPts val="2000"/>
              <a:buChar char="•"/>
            </a:pPr>
            <a:r>
              <a:rPr lang="en-US" sz="2000"/>
              <a:t>Model problem in future</a:t>
            </a:r>
            <a:endParaRPr/>
          </a:p>
          <a:p>
            <a:pPr indent="-228600" lvl="1" marL="685800" rtl="0" algn="l">
              <a:lnSpc>
                <a:spcPct val="90000"/>
              </a:lnSpc>
              <a:spcBef>
                <a:spcPts val="500"/>
              </a:spcBef>
              <a:spcAft>
                <a:spcPts val="0"/>
              </a:spcAft>
              <a:buClr>
                <a:schemeClr val="dk1"/>
              </a:buClr>
              <a:buSzPts val="2000"/>
              <a:buChar char="•"/>
            </a:pPr>
            <a:r>
              <a:rPr lang="en-US" sz="2000"/>
              <a:t>Follow up period (Time)</a:t>
            </a:r>
            <a:endParaRPr/>
          </a:p>
          <a:p>
            <a:pPr indent="0" lvl="0" marL="0" rtl="0" algn="l">
              <a:lnSpc>
                <a:spcPct val="90000"/>
              </a:lnSpc>
              <a:spcBef>
                <a:spcPts val="1000"/>
              </a:spcBef>
              <a:spcAft>
                <a:spcPts val="0"/>
              </a:spcAft>
              <a:buClr>
                <a:schemeClr val="dk1"/>
              </a:buClr>
              <a:buSzPts val="2000"/>
              <a:buNone/>
            </a:pPr>
            <a:r>
              <a:t/>
            </a:r>
            <a:endParaRPr sz="2000"/>
          </a:p>
        </p:txBody>
      </p:sp>
      <p:pic>
        <p:nvPicPr>
          <p:cNvPr id="450" name="Google Shape;450;p23"/>
          <p:cNvPicPr preferRelativeResize="0"/>
          <p:nvPr/>
        </p:nvPicPr>
        <p:blipFill rotWithShape="1">
          <a:blip r:embed="rId3">
            <a:alphaModFix/>
          </a:blip>
          <a:srcRect b="-1" l="7576" r="47303" t="0"/>
          <a:stretch/>
        </p:blipFill>
        <p:spPr>
          <a:xfrm>
            <a:off x="20" y="10"/>
            <a:ext cx="4635571" cy="6857990"/>
          </a:xfrm>
          <a:prstGeom prst="rect">
            <a:avLst/>
          </a:prstGeom>
          <a:noFill/>
          <a:ln>
            <a:noFill/>
          </a:ln>
        </p:spPr>
      </p:pic>
      <p:cxnSp>
        <p:nvCxnSpPr>
          <p:cNvPr id="451" name="Google Shape;451;p23"/>
          <p:cNvCxnSpPr/>
          <p:nvPr/>
        </p:nvCxnSpPr>
        <p:spPr>
          <a:xfrm>
            <a:off x="5080934" y="2115117"/>
            <a:ext cx="6309360" cy="0"/>
          </a:xfrm>
          <a:prstGeom prst="straightConnector1">
            <a:avLst/>
          </a:prstGeom>
          <a:noFill/>
          <a:ln cap="flat" cmpd="sng" w="19050">
            <a:solidFill>
              <a:srgbClr val="FEF8A1"/>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3"/>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3"/>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3"/>
          <p:cNvSpPr txBox="1"/>
          <p:nvPr>
            <p:ph type="title"/>
          </p:nvPr>
        </p:nvSpPr>
        <p:spPr>
          <a:xfrm>
            <a:off x="1075767" y="1188637"/>
            <a:ext cx="2988234" cy="44807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6100"/>
              <a:buFont typeface="Calibri"/>
              <a:buNone/>
            </a:pPr>
            <a:r>
              <a:rPr lang="en-US" sz="6100"/>
              <a:t>Data Cleaning</a:t>
            </a:r>
            <a:endParaRPr/>
          </a:p>
        </p:txBody>
      </p:sp>
      <p:cxnSp>
        <p:nvCxnSpPr>
          <p:cNvPr id="136" name="Google Shape;136;p3"/>
          <p:cNvCxnSpPr/>
          <p:nvPr/>
        </p:nvCxnSpPr>
        <p:spPr>
          <a:xfrm>
            <a:off x="4654296"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137" name="Google Shape;137;p3"/>
          <p:cNvSpPr txBox="1"/>
          <p:nvPr>
            <p:ph idx="1" type="body"/>
          </p:nvPr>
        </p:nvSpPr>
        <p:spPr>
          <a:xfrm>
            <a:off x="5255260" y="1648870"/>
            <a:ext cx="4702848" cy="356026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No outlier</a:t>
            </a:r>
            <a:endParaRPr/>
          </a:p>
          <a:p>
            <a:pPr indent="-228600" lvl="0" marL="228600" rtl="0" algn="l">
              <a:lnSpc>
                <a:spcPct val="90000"/>
              </a:lnSpc>
              <a:spcBef>
                <a:spcPts val="1000"/>
              </a:spcBef>
              <a:spcAft>
                <a:spcPts val="0"/>
              </a:spcAft>
              <a:buClr>
                <a:schemeClr val="dk1"/>
              </a:buClr>
              <a:buSzPts val="2400"/>
              <a:buChar char="•"/>
            </a:pPr>
            <a:r>
              <a:rPr lang="en-US" sz="2400"/>
              <a:t>No duplicate patient index</a:t>
            </a:r>
            <a:endParaRPr/>
          </a:p>
          <a:p>
            <a:pPr indent="-228600" lvl="0" marL="228600" rtl="0" algn="l">
              <a:lnSpc>
                <a:spcPct val="90000"/>
              </a:lnSpc>
              <a:spcBef>
                <a:spcPts val="1000"/>
              </a:spcBef>
              <a:spcAft>
                <a:spcPts val="0"/>
              </a:spcAft>
              <a:buClr>
                <a:schemeClr val="dk1"/>
              </a:buClr>
              <a:buSzPts val="2400"/>
              <a:buChar char="•"/>
            </a:pPr>
            <a:r>
              <a:rPr lang="en-US" sz="2400"/>
              <a:t>No missing values</a:t>
            </a:r>
            <a:endParaRPr/>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4"/>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4"/>
          <p:cNvSpPr txBox="1"/>
          <p:nvPr>
            <p:ph type="title"/>
          </p:nvPr>
        </p:nvSpPr>
        <p:spPr>
          <a:xfrm>
            <a:off x="317611" y="23124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information about Features</a:t>
            </a:r>
            <a:endParaRPr/>
          </a:p>
        </p:txBody>
      </p:sp>
      <p:sp>
        <p:nvSpPr>
          <p:cNvPr id="146" name="Google Shape;146;p4"/>
          <p:cNvSpPr/>
          <p:nvPr/>
        </p:nvSpPr>
        <p:spPr>
          <a:xfrm flipH="1" rot="-5400000">
            <a:off x="555710" y="2183223"/>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7" name="Google Shape;147;p4"/>
          <p:cNvSpPr txBox="1"/>
          <p:nvPr>
            <p:ph idx="1" type="body"/>
          </p:nvPr>
        </p:nvSpPr>
        <p:spPr>
          <a:xfrm>
            <a:off x="555710" y="1556811"/>
            <a:ext cx="5054489" cy="21521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Age: around 40~75 years old</a:t>
            </a:r>
            <a:endParaRPr/>
          </a:p>
          <a:p>
            <a:pPr indent="-228600" lvl="0" marL="228600" rtl="0" algn="l">
              <a:lnSpc>
                <a:spcPct val="90000"/>
              </a:lnSpc>
              <a:spcBef>
                <a:spcPts val="1000"/>
              </a:spcBef>
              <a:spcAft>
                <a:spcPts val="0"/>
              </a:spcAft>
              <a:buClr>
                <a:schemeClr val="dk1"/>
              </a:buClr>
              <a:buSzPts val="2800"/>
              <a:buChar char="•"/>
            </a:pPr>
            <a:r>
              <a:rPr lang="en-US"/>
              <a:t>Male patients: 66.3%</a:t>
            </a:r>
            <a:endParaRPr/>
          </a:p>
          <a:p>
            <a:pPr indent="-228600" lvl="0" marL="228600" rtl="0" algn="l">
              <a:lnSpc>
                <a:spcPct val="90000"/>
              </a:lnSpc>
              <a:spcBef>
                <a:spcPts val="1000"/>
              </a:spcBef>
              <a:spcAft>
                <a:spcPts val="0"/>
              </a:spcAft>
              <a:buClr>
                <a:schemeClr val="dk1"/>
              </a:buClr>
              <a:buSzPts val="2800"/>
              <a:buChar char="•"/>
            </a:pPr>
            <a:r>
              <a:rPr lang="en-US"/>
              <a:t>Death Rate: 32.6%</a:t>
            </a:r>
            <a:endParaRPr/>
          </a:p>
        </p:txBody>
      </p:sp>
      <p:pic>
        <p:nvPicPr>
          <p:cNvPr id="148" name="Google Shape;148;p4"/>
          <p:cNvPicPr preferRelativeResize="0"/>
          <p:nvPr/>
        </p:nvPicPr>
        <p:blipFill rotWithShape="1">
          <a:blip r:embed="rId3">
            <a:alphaModFix/>
          </a:blip>
          <a:srcRect b="0" l="0" r="0" t="0"/>
          <a:stretch/>
        </p:blipFill>
        <p:spPr>
          <a:xfrm>
            <a:off x="7938805" y="3349371"/>
            <a:ext cx="3690807" cy="3415959"/>
          </a:xfrm>
          <a:prstGeom prst="rect">
            <a:avLst/>
          </a:prstGeom>
          <a:noFill/>
          <a:ln>
            <a:noFill/>
          </a:ln>
        </p:spPr>
      </p:pic>
      <p:pic>
        <p:nvPicPr>
          <p:cNvPr id="149" name="Google Shape;149;p4"/>
          <p:cNvPicPr preferRelativeResize="0"/>
          <p:nvPr/>
        </p:nvPicPr>
        <p:blipFill rotWithShape="1">
          <a:blip r:embed="rId4">
            <a:alphaModFix/>
          </a:blip>
          <a:srcRect b="0" l="0" r="0" t="0"/>
          <a:stretch/>
        </p:blipFill>
        <p:spPr>
          <a:xfrm>
            <a:off x="1726246" y="3349371"/>
            <a:ext cx="6219237" cy="3191659"/>
          </a:xfrm>
          <a:prstGeom prst="rect">
            <a:avLst/>
          </a:prstGeom>
          <a:noFill/>
          <a:ln>
            <a:noFill/>
          </a:ln>
        </p:spPr>
      </p:pic>
      <p:pic>
        <p:nvPicPr>
          <p:cNvPr id="150" name="Google Shape;150;p4"/>
          <p:cNvPicPr preferRelativeResize="0"/>
          <p:nvPr/>
        </p:nvPicPr>
        <p:blipFill rotWithShape="1">
          <a:blip r:embed="rId5">
            <a:alphaModFix/>
          </a:blip>
          <a:srcRect b="0" l="0" r="5394" t="0"/>
          <a:stretch/>
        </p:blipFill>
        <p:spPr>
          <a:xfrm>
            <a:off x="8176229" y="1233009"/>
            <a:ext cx="3698160" cy="21521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5"/>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5"/>
          <p:cNvSpPr txBox="1"/>
          <p:nvPr>
            <p:ph type="title"/>
          </p:nvPr>
        </p:nvSpPr>
        <p:spPr>
          <a:xfrm>
            <a:off x="838200" y="556995"/>
            <a:ext cx="10515600" cy="113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t/>
            </a:r>
            <a:endParaRPr sz="5200"/>
          </a:p>
        </p:txBody>
      </p:sp>
      <p:grpSp>
        <p:nvGrpSpPr>
          <p:cNvPr id="158" name="Google Shape;158;p5"/>
          <p:cNvGrpSpPr/>
          <p:nvPr/>
        </p:nvGrpSpPr>
        <p:grpSpPr>
          <a:xfrm>
            <a:off x="94534" y="1238348"/>
            <a:ext cx="10910730" cy="4703780"/>
            <a:chOff x="856534" y="573817"/>
            <a:chExt cx="10910730" cy="4703780"/>
          </a:xfrm>
        </p:grpSpPr>
        <p:sp>
          <p:nvSpPr>
            <p:cNvPr id="159" name="Google Shape;159;p5"/>
            <p:cNvSpPr/>
            <p:nvPr/>
          </p:nvSpPr>
          <p:spPr>
            <a:xfrm>
              <a:off x="8433159" y="1258639"/>
              <a:ext cx="3334105" cy="3334722"/>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8543862" y="1369816"/>
              <a:ext cx="3112700" cy="3112368"/>
            </a:xfrm>
            <a:prstGeom prst="ellipse">
              <a:avLst/>
            </a:prstGeom>
            <a:solidFill>
              <a:srgbClr val="53C1C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txBox="1"/>
            <p:nvPr/>
          </p:nvSpPr>
          <p:spPr>
            <a:xfrm>
              <a:off x="8988843" y="1814524"/>
              <a:ext cx="2222737" cy="2222953"/>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lt1"/>
                </a:buClr>
                <a:buSzPts val="3100"/>
                <a:buFont typeface="Calibri"/>
                <a:buNone/>
              </a:pPr>
              <a:r>
                <a:rPr b="0" i="0" lang="en-US" sz="3100" u="none" cap="none" strike="noStrike">
                  <a:solidFill>
                    <a:schemeClr val="lt1"/>
                  </a:solidFill>
                  <a:latin typeface="Calibri"/>
                  <a:ea typeface="Calibri"/>
                  <a:cs typeface="Calibri"/>
                  <a:sym typeface="Calibri"/>
                </a:rPr>
                <a:t>Death Event</a:t>
              </a:r>
              <a:endParaRPr/>
            </a:p>
          </p:txBody>
        </p:sp>
        <p:sp>
          <p:nvSpPr>
            <p:cNvPr id="162" name="Google Shape;162;p5"/>
            <p:cNvSpPr/>
            <p:nvPr/>
          </p:nvSpPr>
          <p:spPr>
            <a:xfrm rot="2700000">
              <a:off x="4991281" y="1262670"/>
              <a:ext cx="3326075" cy="3326075"/>
            </a:xfrm>
            <a:prstGeom prst="teardrop">
              <a:avLst>
                <a:gd fmla="val 100000" name="adj"/>
              </a:avLst>
            </a:prstGeom>
            <a:solidFill>
              <a:srgbClr val="4EC7A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5097968" y="1369816"/>
              <a:ext cx="3112700" cy="3112368"/>
            </a:xfrm>
            <a:prstGeom prst="ellipse">
              <a:avLst/>
            </a:prstGeom>
            <a:solidFill>
              <a:srgbClr val="49C07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txBox="1"/>
            <p:nvPr/>
          </p:nvSpPr>
          <p:spPr>
            <a:xfrm>
              <a:off x="5542950" y="1814524"/>
              <a:ext cx="2222737" cy="2222953"/>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lt1"/>
                </a:buClr>
                <a:buSzPts val="3100"/>
                <a:buFont typeface="Calibri"/>
                <a:buNone/>
              </a:pPr>
              <a:r>
                <a:rPr b="0" i="0" lang="en-US" sz="3100" u="none" cap="none" strike="noStrike">
                  <a:solidFill>
                    <a:schemeClr val="lt1"/>
                  </a:solidFill>
                  <a:latin typeface="Calibri"/>
                  <a:ea typeface="Calibri"/>
                  <a:cs typeface="Calibri"/>
                  <a:sym typeface="Calibri"/>
                </a:rPr>
                <a:t>Direct Effects</a:t>
              </a:r>
              <a:endParaRPr/>
            </a:p>
          </p:txBody>
        </p:sp>
        <p:sp>
          <p:nvSpPr>
            <p:cNvPr id="165" name="Google Shape;165;p5"/>
            <p:cNvSpPr/>
            <p:nvPr/>
          </p:nvSpPr>
          <p:spPr>
            <a:xfrm rot="2700000">
              <a:off x="1545387" y="1262670"/>
              <a:ext cx="3326075" cy="3326075"/>
            </a:xfrm>
            <a:prstGeom prst="teardrop">
              <a:avLst>
                <a:gd fmla="val 100000" name="adj"/>
              </a:avLst>
            </a:prstGeom>
            <a:solidFill>
              <a:srgbClr val="49B84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1652075" y="1369816"/>
              <a:ext cx="3112700" cy="3112368"/>
            </a:xfrm>
            <a:prstGeom prst="ellipse">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txBox="1"/>
            <p:nvPr/>
          </p:nvSpPr>
          <p:spPr>
            <a:xfrm>
              <a:off x="2097056" y="1814524"/>
              <a:ext cx="2222737" cy="2222953"/>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lt1"/>
                </a:buClr>
                <a:buSzPts val="3100"/>
                <a:buFont typeface="Calibri"/>
                <a:buNone/>
              </a:pPr>
              <a:r>
                <a:rPr b="0" i="0" lang="en-US" sz="3100" u="none" cap="none" strike="noStrike">
                  <a:solidFill>
                    <a:schemeClr val="lt1"/>
                  </a:solidFill>
                  <a:latin typeface="Calibri"/>
                  <a:ea typeface="Calibri"/>
                  <a:cs typeface="Calibri"/>
                  <a:sym typeface="Calibri"/>
                </a:rPr>
                <a:t>Indirect Effects (Interactions)</a:t>
              </a:r>
              <a:endParaRPr/>
            </a:p>
          </p:txBody>
        </p:sp>
      </p:grpSp>
      <p:sp>
        <p:nvSpPr>
          <p:cNvPr id="168" name="Google Shape;168;p5"/>
          <p:cNvSpPr/>
          <p:nvPr/>
        </p:nvSpPr>
        <p:spPr>
          <a:xfrm rot="-5400000">
            <a:off x="5310253" y="5560592"/>
            <a:ext cx="1043365" cy="86734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6"/>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6"/>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6"/>
          <p:cNvSpPr txBox="1"/>
          <p:nvPr>
            <p:ph type="title"/>
          </p:nvPr>
        </p:nvSpPr>
        <p:spPr>
          <a:xfrm>
            <a:off x="1171074" y="1396686"/>
            <a:ext cx="3240506" cy="40646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Exploratory Data Analysis</a:t>
            </a:r>
            <a:br>
              <a:rPr lang="en-US">
                <a:solidFill>
                  <a:srgbClr val="FFFFFF"/>
                </a:solidFill>
              </a:rPr>
            </a:br>
            <a:r>
              <a:rPr lang="en-US" sz="3600">
                <a:solidFill>
                  <a:srgbClr val="FFFFFF"/>
                </a:solidFill>
              </a:rPr>
              <a:t>Part 1</a:t>
            </a:r>
            <a:endParaRPr>
              <a:solidFill>
                <a:srgbClr val="FFFFFF"/>
              </a:solidFill>
            </a:endParaRPr>
          </a:p>
        </p:txBody>
      </p:sp>
      <p:sp>
        <p:nvSpPr>
          <p:cNvPr id="176" name="Google Shape;176;p6"/>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7" name="Google Shape;177;p6"/>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 name="Google Shape;178;p6"/>
          <p:cNvSpPr txBox="1"/>
          <p:nvPr>
            <p:ph idx="1" type="body"/>
          </p:nvPr>
        </p:nvSpPr>
        <p:spPr>
          <a:xfrm>
            <a:off x="5370153" y="1526033"/>
            <a:ext cx="5536397" cy="393528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Questions: </a:t>
            </a:r>
            <a:endParaRPr/>
          </a:p>
          <a:p>
            <a:pPr indent="-228600" lvl="0" marL="228600" rtl="0" algn="l">
              <a:lnSpc>
                <a:spcPct val="90000"/>
              </a:lnSpc>
              <a:spcBef>
                <a:spcPts val="1000"/>
              </a:spcBef>
              <a:spcAft>
                <a:spcPts val="0"/>
              </a:spcAft>
              <a:buClr>
                <a:schemeClr val="dk1"/>
              </a:buClr>
              <a:buSzPts val="2800"/>
              <a:buChar char="•"/>
            </a:pPr>
            <a:r>
              <a:rPr lang="en-US"/>
              <a:t>Are there </a:t>
            </a:r>
            <a:r>
              <a:rPr lang="en-US" u="sng"/>
              <a:t>differences</a:t>
            </a:r>
            <a:r>
              <a:rPr lang="en-US"/>
              <a:t> in features, when DEATH_EVENT = 1 and DEATH_EVENT = 0?</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Are they significant?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7"/>
          <p:cNvSpPr txBox="1"/>
          <p:nvPr>
            <p:ph type="title"/>
          </p:nvPr>
        </p:nvSpPr>
        <p:spPr>
          <a:xfrm>
            <a:off x="337497" y="679731"/>
            <a:ext cx="3124151" cy="37365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600"/>
              <a:buFont typeface="Calibri"/>
              <a:buNone/>
            </a:pPr>
            <a:r>
              <a:rPr lang="en-US" sz="4600"/>
              <a:t>Visualizing some examples</a:t>
            </a:r>
            <a:br>
              <a:rPr lang="en-US" sz="4600"/>
            </a:br>
            <a:r>
              <a:rPr lang="en-US" sz="4600"/>
              <a:t>(numerical)</a:t>
            </a:r>
            <a:endParaRPr/>
          </a:p>
        </p:txBody>
      </p:sp>
      <p:grpSp>
        <p:nvGrpSpPr>
          <p:cNvPr id="186" name="Google Shape;186;p7"/>
          <p:cNvGrpSpPr/>
          <p:nvPr/>
        </p:nvGrpSpPr>
        <p:grpSpPr>
          <a:xfrm>
            <a:off x="9416432" y="1"/>
            <a:ext cx="2446384" cy="5777808"/>
            <a:chOff x="329184" y="1"/>
            <a:chExt cx="524256" cy="5777808"/>
          </a:xfrm>
        </p:grpSpPr>
        <p:cxnSp>
          <p:nvCxnSpPr>
            <p:cNvPr id="187" name="Google Shape;187;p7"/>
            <p:cNvCxnSpPr/>
            <p:nvPr/>
          </p:nvCxnSpPr>
          <p:spPr>
            <a:xfrm rot="10800000">
              <a:off x="329184" y="5777809"/>
              <a:ext cx="521208" cy="0"/>
            </a:xfrm>
            <a:prstGeom prst="straightConnector1">
              <a:avLst/>
            </a:prstGeom>
            <a:noFill/>
            <a:ln cap="flat" cmpd="sng" w="152400">
              <a:solidFill>
                <a:schemeClr val="accent4"/>
              </a:solidFill>
              <a:prstDash val="solid"/>
              <a:miter lim="800000"/>
              <a:headEnd len="sm" w="sm" type="none"/>
              <a:tailEnd len="sm" w="sm" type="none"/>
            </a:ln>
          </p:spPr>
        </p:cxnSp>
        <p:sp>
          <p:nvSpPr>
            <p:cNvPr id="188" name="Google Shape;188;p7"/>
            <p:cNvSpPr/>
            <p:nvPr/>
          </p:nvSpPr>
          <p:spPr>
            <a:xfrm>
              <a:off x="329184" y="1"/>
              <a:ext cx="524256" cy="55321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9" name="Google Shape;189;p7"/>
          <p:cNvSpPr/>
          <p:nvPr/>
        </p:nvSpPr>
        <p:spPr>
          <a:xfrm>
            <a:off x="3821084" y="679731"/>
            <a:ext cx="7682293" cy="566287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0" name="Google Shape;190;p7"/>
          <p:cNvPicPr preferRelativeResize="0"/>
          <p:nvPr/>
        </p:nvPicPr>
        <p:blipFill rotWithShape="1">
          <a:blip r:embed="rId3">
            <a:alphaModFix/>
          </a:blip>
          <a:srcRect b="0" l="0" r="0" t="0"/>
          <a:stretch/>
        </p:blipFill>
        <p:spPr>
          <a:xfrm>
            <a:off x="3358337" y="953888"/>
            <a:ext cx="8490256" cy="5257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8"/>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97" name="Google Shape;197;p8"/>
          <p:cNvGrpSpPr/>
          <p:nvPr/>
        </p:nvGrpSpPr>
        <p:grpSpPr>
          <a:xfrm>
            <a:off x="-417513" y="0"/>
            <a:ext cx="12584114" cy="6853238"/>
            <a:chOff x="-417513" y="0"/>
            <a:chExt cx="12584114" cy="6853238"/>
          </a:xfrm>
        </p:grpSpPr>
        <p:sp>
          <p:nvSpPr>
            <p:cNvPr id="198" name="Google Shape;198;p8"/>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8"/>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8"/>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8"/>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8"/>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8"/>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8"/>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8"/>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8"/>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9" name="Google Shape;219;p8"/>
          <p:cNvGrpSpPr/>
          <p:nvPr/>
        </p:nvGrpSpPr>
        <p:grpSpPr>
          <a:xfrm>
            <a:off x="800144" y="1699589"/>
            <a:ext cx="3674476" cy="3470421"/>
            <a:chOff x="697883" y="1816768"/>
            <a:chExt cx="3674476" cy="3470421"/>
          </a:xfrm>
        </p:grpSpPr>
        <p:sp>
          <p:nvSpPr>
            <p:cNvPr id="220" name="Google Shape;220;p8"/>
            <p:cNvSpPr/>
            <p:nvPr/>
          </p:nvSpPr>
          <p:spPr>
            <a:xfrm>
              <a:off x="697883" y="1816768"/>
              <a:ext cx="3674476"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8"/>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8"/>
            <p:cNvSpPr/>
            <p:nvPr/>
          </p:nvSpPr>
          <p:spPr>
            <a:xfrm>
              <a:off x="704075" y="2392840"/>
              <a:ext cx="3668284" cy="26243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3" name="Google Shape;223;p8"/>
          <p:cNvSpPr txBox="1"/>
          <p:nvPr>
            <p:ph type="title"/>
          </p:nvPr>
        </p:nvSpPr>
        <p:spPr>
          <a:xfrm>
            <a:off x="697048" y="2359796"/>
            <a:ext cx="3729455" cy="24536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E"/>
              </a:buClr>
              <a:buSzPts val="3240"/>
              <a:buFont typeface="Calibri"/>
              <a:buNone/>
            </a:pPr>
            <a:r>
              <a:rPr lang="en-US" sz="3240">
                <a:solidFill>
                  <a:srgbClr val="FFFFFE"/>
                </a:solidFill>
                <a:latin typeface="Calibri"/>
                <a:ea typeface="Calibri"/>
                <a:cs typeface="Calibri"/>
                <a:sym typeface="Calibri"/>
              </a:rPr>
              <a:t>Independence of </a:t>
            </a:r>
            <a:r>
              <a:rPr lang="en-US" sz="3240">
                <a:solidFill>
                  <a:srgbClr val="FFFFFE"/>
                </a:solidFill>
              </a:rPr>
              <a:t>C</a:t>
            </a:r>
            <a:r>
              <a:rPr lang="en-US" sz="3240">
                <a:solidFill>
                  <a:srgbClr val="FFFFFE"/>
                </a:solidFill>
                <a:latin typeface="Calibri"/>
                <a:ea typeface="Calibri"/>
                <a:cs typeface="Calibri"/>
                <a:sym typeface="Calibri"/>
              </a:rPr>
              <a:t>ontinuous </a:t>
            </a:r>
            <a:r>
              <a:rPr lang="en-US" sz="3240">
                <a:solidFill>
                  <a:srgbClr val="FFFFFE"/>
                </a:solidFill>
              </a:rPr>
              <a:t>F</a:t>
            </a:r>
            <a:r>
              <a:rPr lang="en-US" sz="3240">
                <a:solidFill>
                  <a:srgbClr val="FFFFFE"/>
                </a:solidFill>
                <a:latin typeface="Calibri"/>
                <a:ea typeface="Calibri"/>
                <a:cs typeface="Calibri"/>
                <a:sym typeface="Calibri"/>
              </a:rPr>
              <a:t>eatures </a:t>
            </a:r>
            <a:br>
              <a:rPr lang="en-US" sz="3240">
                <a:solidFill>
                  <a:srgbClr val="FFFFFE"/>
                </a:solidFill>
                <a:latin typeface="Calibri"/>
                <a:ea typeface="Calibri"/>
                <a:cs typeface="Calibri"/>
                <a:sym typeface="Calibri"/>
              </a:rPr>
            </a:br>
            <a:r>
              <a:rPr lang="en-US" sz="3240">
                <a:solidFill>
                  <a:srgbClr val="FFFFFE"/>
                </a:solidFill>
                <a:latin typeface="Calibri"/>
                <a:ea typeface="Calibri"/>
                <a:cs typeface="Calibri"/>
                <a:sym typeface="Calibri"/>
              </a:rPr>
              <a:t>to </a:t>
            </a:r>
            <a:br>
              <a:rPr lang="en-US" sz="3240">
                <a:solidFill>
                  <a:srgbClr val="FFFFFE"/>
                </a:solidFill>
                <a:latin typeface="Calibri"/>
                <a:ea typeface="Calibri"/>
                <a:cs typeface="Calibri"/>
                <a:sym typeface="Calibri"/>
              </a:rPr>
            </a:br>
            <a:r>
              <a:rPr lang="en-US" sz="3240">
                <a:solidFill>
                  <a:srgbClr val="FFFFFE"/>
                </a:solidFill>
                <a:latin typeface="Calibri"/>
                <a:ea typeface="Calibri"/>
                <a:cs typeface="Calibri"/>
                <a:sym typeface="Calibri"/>
              </a:rPr>
              <a:t>D</a:t>
            </a:r>
            <a:r>
              <a:rPr lang="en-US" sz="3240">
                <a:solidFill>
                  <a:srgbClr val="FFFFFE"/>
                </a:solidFill>
              </a:rPr>
              <a:t>eath Event</a:t>
            </a:r>
            <a:endParaRPr sz="3240">
              <a:solidFill>
                <a:srgbClr val="FFFFFE"/>
              </a:solidFill>
              <a:latin typeface="Calibri"/>
              <a:ea typeface="Calibri"/>
              <a:cs typeface="Calibri"/>
              <a:sym typeface="Calibri"/>
            </a:endParaRPr>
          </a:p>
        </p:txBody>
      </p:sp>
      <p:sp>
        <p:nvSpPr>
          <p:cNvPr id="224" name="Google Shape;224;p8"/>
          <p:cNvSpPr txBox="1"/>
          <p:nvPr/>
        </p:nvSpPr>
        <p:spPr>
          <a:xfrm>
            <a:off x="4797425" y="945226"/>
            <a:ext cx="6635188" cy="2514566"/>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1" lang="en-US" sz="2400" u="none">
                <a:solidFill>
                  <a:schemeClr val="dk1"/>
                </a:solidFill>
                <a:latin typeface="Calibri"/>
                <a:ea typeface="Calibri"/>
                <a:cs typeface="Calibri"/>
                <a:sym typeface="Calibri"/>
              </a:rPr>
              <a:t>Significance test</a:t>
            </a:r>
            <a:r>
              <a:rPr b="0" lang="en-US" sz="2400" u="none">
                <a:solidFill>
                  <a:schemeClr val="dk1"/>
                </a:solidFill>
                <a:latin typeface="Calibri"/>
                <a:ea typeface="Calibri"/>
                <a:cs typeface="Calibri"/>
                <a:sym typeface="Calibri"/>
              </a:rPr>
              <a: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Mann Whitney U test</a:t>
            </a:r>
            <a:endParaRPr/>
          </a:p>
          <a:p>
            <a:pPr indent="-228600" lvl="0" marL="228600" marR="0" rtl="0" algn="l">
              <a:lnSpc>
                <a:spcPct val="90000"/>
              </a:lnSpc>
              <a:spcBef>
                <a:spcPts val="1000"/>
              </a:spcBef>
              <a:spcAft>
                <a:spcPts val="0"/>
              </a:spcAft>
              <a:buClr>
                <a:schemeClr val="dk1"/>
              </a:buClr>
              <a:buSzPts val="2400"/>
              <a:buFont typeface="Arial"/>
              <a:buChar char="•"/>
            </a:pPr>
            <a:r>
              <a:rPr b="1" lang="en-US" sz="2400" u="none">
                <a:solidFill>
                  <a:schemeClr val="dk1"/>
                </a:solidFill>
                <a:latin typeface="Calibri"/>
                <a:ea typeface="Calibri"/>
                <a:cs typeface="Calibri"/>
                <a:sym typeface="Calibri"/>
              </a:rPr>
              <a:t>Result </a:t>
            </a:r>
            <a:r>
              <a:rPr b="0" lang="en-US" sz="2400" u="none">
                <a:solidFill>
                  <a:schemeClr val="dk1"/>
                </a:solidFill>
                <a:latin typeface="Calibri"/>
                <a:ea typeface="Calibri"/>
                <a:cs typeface="Calibri"/>
                <a:sym typeface="Calibri"/>
              </a:rPr>
              <a:t>(</a:t>
            </a:r>
            <a:r>
              <a:rPr b="0" lang="en-US" sz="2000" u="none">
                <a:solidFill>
                  <a:schemeClr val="dk1"/>
                </a:solidFill>
                <a:latin typeface="Calibri"/>
                <a:ea typeface="Calibri"/>
                <a:cs typeface="Calibri"/>
                <a:sym typeface="Calibri"/>
              </a:rPr>
              <a:t>p-value &lt; 0.05)</a:t>
            </a:r>
            <a:r>
              <a:rPr b="0" lang="en-US" sz="2400" u="none">
                <a:solidFill>
                  <a:schemeClr val="dk1"/>
                </a:solidFill>
                <a:latin typeface="Calibri"/>
                <a:ea typeface="Calibri"/>
                <a:cs typeface="Calibri"/>
                <a:sym typeface="Calibri"/>
              </a:rPr>
              <a: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Age, Ejection Fraction, Serum Creatinine, Serum Sodium, Time</a:t>
            </a:r>
            <a:endParaRPr/>
          </a:p>
          <a:p>
            <a:pPr indent="-114300" lvl="1" marL="685800" marR="0" rtl="0" algn="l">
              <a:lnSpc>
                <a:spcPct val="9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8"/>
          <p:cNvSpPr/>
          <p:nvPr/>
        </p:nvSpPr>
        <p:spPr>
          <a:xfrm>
            <a:off x="5115265" y="3667039"/>
            <a:ext cx="6269016" cy="2376200"/>
          </a:xfrm>
          <a:prstGeom prst="rect">
            <a:avLst/>
          </a:prstGeom>
          <a:solidFill>
            <a:schemeClr val="lt1"/>
          </a:solidFill>
          <a:ln cap="flat" cmpd="sng" w="9525">
            <a:solidFill>
              <a:schemeClr val="dk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6" name="Google Shape;226;p8"/>
          <p:cNvPicPr preferRelativeResize="0"/>
          <p:nvPr>
            <p:ph idx="1" type="body"/>
          </p:nvPr>
        </p:nvPicPr>
        <p:blipFill rotWithShape="1">
          <a:blip r:embed="rId3">
            <a:alphaModFix/>
          </a:blip>
          <a:srcRect b="-289" l="0" r="-442" t="0"/>
          <a:stretch/>
        </p:blipFill>
        <p:spPr>
          <a:xfrm>
            <a:off x="4535791" y="3590943"/>
            <a:ext cx="7519434" cy="25145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9"/>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9"/>
          <p:cNvSpPr txBox="1"/>
          <p:nvPr>
            <p:ph type="title"/>
          </p:nvPr>
        </p:nvSpPr>
        <p:spPr>
          <a:xfrm>
            <a:off x="803499" y="3154317"/>
            <a:ext cx="3206242"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140"/>
              <a:buFont typeface="Calibri"/>
              <a:buNone/>
            </a:pPr>
            <a:r>
              <a:rPr lang="en-US" sz="4140"/>
              <a:t>Visualizing some examples</a:t>
            </a:r>
            <a:br>
              <a:rPr lang="en-US" sz="4140"/>
            </a:br>
            <a:r>
              <a:rPr lang="en-US" sz="4140"/>
              <a:t>(categorical)</a:t>
            </a:r>
            <a:endParaRPr/>
          </a:p>
        </p:txBody>
      </p:sp>
      <p:grpSp>
        <p:nvGrpSpPr>
          <p:cNvPr id="234" name="Google Shape;234;p9"/>
          <p:cNvGrpSpPr/>
          <p:nvPr/>
        </p:nvGrpSpPr>
        <p:grpSpPr>
          <a:xfrm>
            <a:off x="0" y="3154317"/>
            <a:ext cx="731521" cy="673460"/>
            <a:chOff x="3940602" y="308034"/>
            <a:chExt cx="2116791" cy="3428999"/>
          </a:xfrm>
        </p:grpSpPr>
        <p:sp>
          <p:nvSpPr>
            <p:cNvPr id="235" name="Google Shape;235;p9"/>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9"/>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9"/>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8" name="Google Shape;238;p9"/>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9"/>
          <p:cNvSpPr/>
          <p:nvPr/>
        </p:nvSpPr>
        <p:spPr>
          <a:xfrm>
            <a:off x="5685810" y="391886"/>
            <a:ext cx="6009366" cy="601707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0" name="Google Shape;240;p9"/>
          <p:cNvPicPr preferRelativeResize="0"/>
          <p:nvPr/>
        </p:nvPicPr>
        <p:blipFill rotWithShape="1">
          <a:blip r:embed="rId3">
            <a:alphaModFix/>
          </a:blip>
          <a:srcRect b="0" l="0" r="0" t="0"/>
          <a:stretch/>
        </p:blipFill>
        <p:spPr>
          <a:xfrm>
            <a:off x="3511571" y="563206"/>
            <a:ext cx="8511258" cy="53340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2020-10-20T05:55:40Z</dcterms:created>
  <dc:creator>Jasmine</dc:creator>
</cp:coreProperties>
</file>