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tJzYZusrBCq9/LVFfywrplT3I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HING-WEN W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8DD959-E49E-4BB5-85F7-F50AAFD33A4F}">
  <a:tblStyle styleId="{668DD959-E49E-4BB5-85F7-F50AAFD33A4F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3E7"/>
          </a:solidFill>
        </a:fill>
      </a:tcStyle>
    </a:wholeTbl>
    <a:band1H>
      <a:tcTxStyle/>
      <a:tcStyle>
        <a:fill>
          <a:solidFill>
            <a:srgbClr val="E0E5CB"/>
          </a:solidFill>
        </a:fill>
      </a:tcStyle>
    </a:band1H>
    <a:band2H>
      <a:tcTxStyle/>
    </a:band2H>
    <a:band1V>
      <a:tcTxStyle/>
      <a:tcStyle>
        <a:fill>
          <a:solidFill>
            <a:srgbClr val="E0E5CB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jasmi\Documents\colsum%204%20.csv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jasmi\Documents\colsum%204%20.csv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jasmi\Documents\colsum%204%20.csv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jasmi\Documents\colsum%204%20.csv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jasmi\Documents\colsum%204%20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graph for realationship between season and 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Sheet1!$N$6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Sheet1!$O$6:$S$6</c:f>
              <c:numCache>
                <c:formatCode>General</c:formatCode>
                <c:ptCount val="5"/>
                <c:pt idx="0">
                  <c:v>1232</c:v>
                </c:pt>
                <c:pt idx="1">
                  <c:v>1354</c:v>
                </c:pt>
                <c:pt idx="2">
                  <c:v>1937</c:v>
                </c:pt>
                <c:pt idx="3">
                  <c:v>3927</c:v>
                </c:pt>
                <c:pt idx="4">
                  <c:v>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A-4D0C-B435-AD54B4EF402C}"/>
            </c:ext>
          </c:extLst>
        </c:ser>
        <c:ser>
          <c:idx val="1"/>
          <c:order val="1"/>
          <c:tx>
            <c:strRef>
              <c:f>Sheet1!$N$7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Sheet1!$O$7:$S$7</c:f>
              <c:numCache>
                <c:formatCode>General</c:formatCode>
                <c:ptCount val="5"/>
                <c:pt idx="0">
                  <c:v>1531</c:v>
                </c:pt>
                <c:pt idx="1">
                  <c:v>1560</c:v>
                </c:pt>
                <c:pt idx="2">
                  <c:v>2232</c:v>
                </c:pt>
                <c:pt idx="3">
                  <c:v>4590</c:v>
                </c:pt>
                <c:pt idx="4">
                  <c:v>5736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A-4D0C-B435-AD54B4EF402C}"/>
            </c:ext>
          </c:extLst>
        </c:ser>
        <c:ser>
          <c:idx val="2"/>
          <c:order val="2"/>
          <c:tx>
            <c:strRef>
              <c:f>Sheet1!$N$8</c:f>
              <c:strCache>
                <c:ptCount val="1"/>
                <c:pt idx="0">
                  <c:v>fall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Sheet1!$O$8:$S$8</c:f>
              <c:numCache>
                <c:formatCode>General</c:formatCode>
                <c:ptCount val="5"/>
                <c:pt idx="0">
                  <c:v>1474</c:v>
                </c:pt>
                <c:pt idx="1">
                  <c:v>1431</c:v>
                </c:pt>
                <c:pt idx="2">
                  <c:v>2023</c:v>
                </c:pt>
                <c:pt idx="3">
                  <c:v>4208</c:v>
                </c:pt>
                <c:pt idx="4">
                  <c:v>4855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A-4D0C-B435-AD54B4EF402C}"/>
            </c:ext>
          </c:extLst>
        </c:ser>
        <c:ser>
          <c:idx val="3"/>
          <c:order val="3"/>
          <c:tx>
            <c:strRef>
              <c:f>Sheet1!$N$9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Sheet1!$O$9:$S$9</c:f>
              <c:numCache>
                <c:formatCode>General</c:formatCode>
                <c:ptCount val="5"/>
                <c:pt idx="0">
                  <c:v>1139</c:v>
                </c:pt>
                <c:pt idx="1">
                  <c:v>1243</c:v>
                </c:pt>
                <c:pt idx="2">
                  <c:v>1826</c:v>
                </c:pt>
                <c:pt idx="3">
                  <c:v>3850</c:v>
                </c:pt>
                <c:pt idx="4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5A-4D0C-B435-AD54B4EF40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87662864"/>
        <c:axId val="1806358224"/>
      </c:barChart>
      <c:catAx>
        <c:axId val="158766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358224"/>
        <c:crosses val="autoZero"/>
        <c:auto val="1"/>
        <c:lblAlgn val="ctr"/>
        <c:lblOffset val="100"/>
        <c:noMultiLvlLbl val="0"/>
      </c:catAx>
      <c:valAx>
        <c:axId val="1806358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766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'colsum 4 '!$B$1</c:f>
              <c:strCache>
                <c:ptCount val="1"/>
                <c:pt idx="0">
                  <c:v>5 stars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'colsum 4 '!$A$2:$A$25</c:f>
              <c:strCache>
                <c:ptCount val="23"/>
                <c:pt idx="0">
                  <c:v>Italian</c:v>
                </c:pt>
                <c:pt idx="1">
                  <c:v>American..Traditional.</c:v>
                </c:pt>
                <c:pt idx="2">
                  <c:v>American..New.</c:v>
                </c:pt>
                <c:pt idx="3">
                  <c:v>Greek</c:v>
                </c:pt>
                <c:pt idx="4">
                  <c:v>Thai</c:v>
                </c:pt>
                <c:pt idx="5">
                  <c:v>French</c:v>
                </c:pt>
                <c:pt idx="6">
                  <c:v>Belgian</c:v>
                </c:pt>
                <c:pt idx="7">
                  <c:v>Chinese</c:v>
                </c:pt>
                <c:pt idx="8">
                  <c:v>Japanese</c:v>
                </c:pt>
                <c:pt idx="9">
                  <c:v>Korean</c:v>
                </c:pt>
                <c:pt idx="10">
                  <c:v>Mexican</c:v>
                </c:pt>
                <c:pt idx="11">
                  <c:v>Vietnamese</c:v>
                </c:pt>
                <c:pt idx="12">
                  <c:v>Turkish</c:v>
                </c:pt>
                <c:pt idx="13">
                  <c:v>Irish</c:v>
                </c:pt>
                <c:pt idx="14">
                  <c:v>Filipino</c:v>
                </c:pt>
                <c:pt idx="15">
                  <c:v>Malaysian</c:v>
                </c:pt>
                <c:pt idx="16">
                  <c:v>Indonesian</c:v>
                </c:pt>
                <c:pt idx="17">
                  <c:v>Indian</c:v>
                </c:pt>
                <c:pt idx="18">
                  <c:v>Brazilian</c:v>
                </c:pt>
                <c:pt idx="19">
                  <c:v>Russian</c:v>
                </c:pt>
                <c:pt idx="20">
                  <c:v>Cantonese</c:v>
                </c:pt>
                <c:pt idx="21">
                  <c:v>African</c:v>
                </c:pt>
                <c:pt idx="22">
                  <c:v>German</c:v>
                </c:pt>
              </c:strCache>
            </c:strRef>
          </c:cat>
          <c:val>
            <c:numRef>
              <c:f>'colsum 4 '!$B$2:$B$25</c:f>
              <c:numCache>
                <c:formatCode>General</c:formatCode>
                <c:ptCount val="24"/>
                <c:pt idx="0">
                  <c:v>1769</c:v>
                </c:pt>
                <c:pt idx="1">
                  <c:v>3817</c:v>
                </c:pt>
                <c:pt idx="2">
                  <c:v>4516</c:v>
                </c:pt>
                <c:pt idx="3">
                  <c:v>315</c:v>
                </c:pt>
                <c:pt idx="4">
                  <c:v>725</c:v>
                </c:pt>
                <c:pt idx="5">
                  <c:v>365</c:v>
                </c:pt>
                <c:pt idx="6">
                  <c:v>148</c:v>
                </c:pt>
                <c:pt idx="7">
                  <c:v>887</c:v>
                </c:pt>
                <c:pt idx="8">
                  <c:v>624</c:v>
                </c:pt>
                <c:pt idx="9">
                  <c:v>189</c:v>
                </c:pt>
                <c:pt idx="10">
                  <c:v>1606</c:v>
                </c:pt>
                <c:pt idx="11">
                  <c:v>361</c:v>
                </c:pt>
                <c:pt idx="12">
                  <c:v>12</c:v>
                </c:pt>
                <c:pt idx="13">
                  <c:v>102</c:v>
                </c:pt>
                <c:pt idx="14">
                  <c:v>6</c:v>
                </c:pt>
                <c:pt idx="15">
                  <c:v>2</c:v>
                </c:pt>
                <c:pt idx="16">
                  <c:v>61</c:v>
                </c:pt>
                <c:pt idx="17">
                  <c:v>639</c:v>
                </c:pt>
                <c:pt idx="18">
                  <c:v>56</c:v>
                </c:pt>
                <c:pt idx="19">
                  <c:v>143</c:v>
                </c:pt>
                <c:pt idx="20">
                  <c:v>67</c:v>
                </c:pt>
                <c:pt idx="21">
                  <c:v>42</c:v>
                </c:pt>
                <c:pt idx="22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1-43B9-B96D-E0538E1AD5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21521328"/>
        <c:axId val="421522608"/>
      </c:barChart>
      <c:catAx>
        <c:axId val="42152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22608"/>
        <c:crosses val="autoZero"/>
        <c:auto val="1"/>
        <c:lblAlgn val="ctr"/>
        <c:lblOffset val="100"/>
        <c:noMultiLvlLbl val="0"/>
      </c:catAx>
      <c:valAx>
        <c:axId val="42152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2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'colsum 4 '!$C$1</c:f>
              <c:strCache>
                <c:ptCount val="1"/>
                <c:pt idx="0">
                  <c:v>4 stars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'colsum 4 '!$A$2:$A$25</c:f>
              <c:strCache>
                <c:ptCount val="23"/>
                <c:pt idx="0">
                  <c:v>Italian</c:v>
                </c:pt>
                <c:pt idx="1">
                  <c:v>American..Traditional.</c:v>
                </c:pt>
                <c:pt idx="2">
                  <c:v>American..New.</c:v>
                </c:pt>
                <c:pt idx="3">
                  <c:v>Greek</c:v>
                </c:pt>
                <c:pt idx="4">
                  <c:v>Thai</c:v>
                </c:pt>
                <c:pt idx="5">
                  <c:v>French</c:v>
                </c:pt>
                <c:pt idx="6">
                  <c:v>Belgian</c:v>
                </c:pt>
                <c:pt idx="7">
                  <c:v>Chinese</c:v>
                </c:pt>
                <c:pt idx="8">
                  <c:v>Japanese</c:v>
                </c:pt>
                <c:pt idx="9">
                  <c:v>Korean</c:v>
                </c:pt>
                <c:pt idx="10">
                  <c:v>Mexican</c:v>
                </c:pt>
                <c:pt idx="11">
                  <c:v>Vietnamese</c:v>
                </c:pt>
                <c:pt idx="12">
                  <c:v>Turkish</c:v>
                </c:pt>
                <c:pt idx="13">
                  <c:v>Irish</c:v>
                </c:pt>
                <c:pt idx="14">
                  <c:v>Filipino</c:v>
                </c:pt>
                <c:pt idx="15">
                  <c:v>Malaysian</c:v>
                </c:pt>
                <c:pt idx="16">
                  <c:v>Indonesian</c:v>
                </c:pt>
                <c:pt idx="17">
                  <c:v>Indian</c:v>
                </c:pt>
                <c:pt idx="18">
                  <c:v>Brazilian</c:v>
                </c:pt>
                <c:pt idx="19">
                  <c:v>Russian</c:v>
                </c:pt>
                <c:pt idx="20">
                  <c:v>Cantonese</c:v>
                </c:pt>
                <c:pt idx="21">
                  <c:v>African</c:v>
                </c:pt>
                <c:pt idx="22">
                  <c:v>German</c:v>
                </c:pt>
              </c:strCache>
            </c:strRef>
          </c:cat>
          <c:val>
            <c:numRef>
              <c:f>'colsum 4 '!$C$2:$C$25</c:f>
              <c:numCache>
                <c:formatCode>General</c:formatCode>
                <c:ptCount val="24"/>
                <c:pt idx="0">
                  <c:v>1284</c:v>
                </c:pt>
                <c:pt idx="1">
                  <c:v>3961</c:v>
                </c:pt>
                <c:pt idx="2">
                  <c:v>3916</c:v>
                </c:pt>
                <c:pt idx="3">
                  <c:v>241</c:v>
                </c:pt>
                <c:pt idx="4">
                  <c:v>594</c:v>
                </c:pt>
                <c:pt idx="5">
                  <c:v>254</c:v>
                </c:pt>
                <c:pt idx="6">
                  <c:v>170</c:v>
                </c:pt>
                <c:pt idx="7">
                  <c:v>982</c:v>
                </c:pt>
                <c:pt idx="8">
                  <c:v>584</c:v>
                </c:pt>
                <c:pt idx="9">
                  <c:v>215</c:v>
                </c:pt>
                <c:pt idx="10">
                  <c:v>1334</c:v>
                </c:pt>
                <c:pt idx="11">
                  <c:v>306</c:v>
                </c:pt>
                <c:pt idx="12">
                  <c:v>11</c:v>
                </c:pt>
                <c:pt idx="13">
                  <c:v>120</c:v>
                </c:pt>
                <c:pt idx="14">
                  <c:v>10</c:v>
                </c:pt>
                <c:pt idx="15">
                  <c:v>5</c:v>
                </c:pt>
                <c:pt idx="16">
                  <c:v>48</c:v>
                </c:pt>
                <c:pt idx="17">
                  <c:v>395</c:v>
                </c:pt>
                <c:pt idx="18">
                  <c:v>39</c:v>
                </c:pt>
                <c:pt idx="19">
                  <c:v>64</c:v>
                </c:pt>
                <c:pt idx="20">
                  <c:v>95</c:v>
                </c:pt>
                <c:pt idx="21">
                  <c:v>23</c:v>
                </c:pt>
                <c:pt idx="22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3-4ED5-9366-6989304A11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16002704"/>
        <c:axId val="616003024"/>
      </c:barChart>
      <c:catAx>
        <c:axId val="61600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03024"/>
        <c:crosses val="autoZero"/>
        <c:auto val="1"/>
        <c:lblAlgn val="ctr"/>
        <c:lblOffset val="100"/>
        <c:noMultiLvlLbl val="0"/>
      </c:catAx>
      <c:valAx>
        <c:axId val="616003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00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'colsum 4 '!$D$1</c:f>
              <c:strCache>
                <c:ptCount val="1"/>
                <c:pt idx="0">
                  <c:v>3 stars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'colsum 4 '!$A$2:$A$25</c:f>
              <c:strCache>
                <c:ptCount val="23"/>
                <c:pt idx="0">
                  <c:v>Italian</c:v>
                </c:pt>
                <c:pt idx="1">
                  <c:v>American..Traditional.</c:v>
                </c:pt>
                <c:pt idx="2">
                  <c:v>American..New.</c:v>
                </c:pt>
                <c:pt idx="3">
                  <c:v>Greek</c:v>
                </c:pt>
                <c:pt idx="4">
                  <c:v>Thai</c:v>
                </c:pt>
                <c:pt idx="5">
                  <c:v>French</c:v>
                </c:pt>
                <c:pt idx="6">
                  <c:v>Belgian</c:v>
                </c:pt>
                <c:pt idx="7">
                  <c:v>Chinese</c:v>
                </c:pt>
                <c:pt idx="8">
                  <c:v>Japanese</c:v>
                </c:pt>
                <c:pt idx="9">
                  <c:v>Korean</c:v>
                </c:pt>
                <c:pt idx="10">
                  <c:v>Mexican</c:v>
                </c:pt>
                <c:pt idx="11">
                  <c:v>Vietnamese</c:v>
                </c:pt>
                <c:pt idx="12">
                  <c:v>Turkish</c:v>
                </c:pt>
                <c:pt idx="13">
                  <c:v>Irish</c:v>
                </c:pt>
                <c:pt idx="14">
                  <c:v>Filipino</c:v>
                </c:pt>
                <c:pt idx="15">
                  <c:v>Malaysian</c:v>
                </c:pt>
                <c:pt idx="16">
                  <c:v>Indonesian</c:v>
                </c:pt>
                <c:pt idx="17">
                  <c:v>Indian</c:v>
                </c:pt>
                <c:pt idx="18">
                  <c:v>Brazilian</c:v>
                </c:pt>
                <c:pt idx="19">
                  <c:v>Russian</c:v>
                </c:pt>
                <c:pt idx="20">
                  <c:v>Cantonese</c:v>
                </c:pt>
                <c:pt idx="21">
                  <c:v>African</c:v>
                </c:pt>
                <c:pt idx="22">
                  <c:v>German</c:v>
                </c:pt>
              </c:strCache>
            </c:strRef>
          </c:cat>
          <c:val>
            <c:numRef>
              <c:f>'colsum 4 '!$D$2:$D$25</c:f>
              <c:numCache>
                <c:formatCode>General</c:formatCode>
                <c:ptCount val="24"/>
                <c:pt idx="0">
                  <c:v>614</c:v>
                </c:pt>
                <c:pt idx="1">
                  <c:v>2178</c:v>
                </c:pt>
                <c:pt idx="2">
                  <c:v>1842</c:v>
                </c:pt>
                <c:pt idx="3">
                  <c:v>101</c:v>
                </c:pt>
                <c:pt idx="4">
                  <c:v>267</c:v>
                </c:pt>
                <c:pt idx="5">
                  <c:v>101</c:v>
                </c:pt>
                <c:pt idx="6">
                  <c:v>92</c:v>
                </c:pt>
                <c:pt idx="7">
                  <c:v>522</c:v>
                </c:pt>
                <c:pt idx="8">
                  <c:v>293</c:v>
                </c:pt>
                <c:pt idx="9">
                  <c:v>106</c:v>
                </c:pt>
                <c:pt idx="10">
                  <c:v>663</c:v>
                </c:pt>
                <c:pt idx="11">
                  <c:v>126</c:v>
                </c:pt>
                <c:pt idx="12">
                  <c:v>6</c:v>
                </c:pt>
                <c:pt idx="13">
                  <c:v>78</c:v>
                </c:pt>
                <c:pt idx="14">
                  <c:v>2</c:v>
                </c:pt>
                <c:pt idx="15">
                  <c:v>1</c:v>
                </c:pt>
                <c:pt idx="16">
                  <c:v>22</c:v>
                </c:pt>
                <c:pt idx="17">
                  <c:v>165</c:v>
                </c:pt>
                <c:pt idx="18">
                  <c:v>29</c:v>
                </c:pt>
                <c:pt idx="19">
                  <c:v>18</c:v>
                </c:pt>
                <c:pt idx="20">
                  <c:v>42</c:v>
                </c:pt>
                <c:pt idx="21">
                  <c:v>10</c:v>
                </c:pt>
                <c:pt idx="2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04-4B8B-BC25-2ED0EDE2A8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53267384"/>
        <c:axId val="553264184"/>
      </c:barChart>
      <c:catAx>
        <c:axId val="55326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64184"/>
        <c:crosses val="autoZero"/>
        <c:auto val="1"/>
        <c:lblAlgn val="ctr"/>
        <c:lblOffset val="100"/>
        <c:noMultiLvlLbl val="0"/>
      </c:catAx>
      <c:valAx>
        <c:axId val="553264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6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'colsum 4 '!$E$1</c:f>
              <c:strCache>
                <c:ptCount val="1"/>
                <c:pt idx="0">
                  <c:v>2 stars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'colsum 4 '!$A$2:$A$25</c:f>
              <c:strCache>
                <c:ptCount val="23"/>
                <c:pt idx="0">
                  <c:v>Italian</c:v>
                </c:pt>
                <c:pt idx="1">
                  <c:v>American..Traditional.</c:v>
                </c:pt>
                <c:pt idx="2">
                  <c:v>American..New.</c:v>
                </c:pt>
                <c:pt idx="3">
                  <c:v>Greek</c:v>
                </c:pt>
                <c:pt idx="4">
                  <c:v>Thai</c:v>
                </c:pt>
                <c:pt idx="5">
                  <c:v>French</c:v>
                </c:pt>
                <c:pt idx="6">
                  <c:v>Belgian</c:v>
                </c:pt>
                <c:pt idx="7">
                  <c:v>Chinese</c:v>
                </c:pt>
                <c:pt idx="8">
                  <c:v>Japanese</c:v>
                </c:pt>
                <c:pt idx="9">
                  <c:v>Korean</c:v>
                </c:pt>
                <c:pt idx="10">
                  <c:v>Mexican</c:v>
                </c:pt>
                <c:pt idx="11">
                  <c:v>Vietnamese</c:v>
                </c:pt>
                <c:pt idx="12">
                  <c:v>Turkish</c:v>
                </c:pt>
                <c:pt idx="13">
                  <c:v>Irish</c:v>
                </c:pt>
                <c:pt idx="14">
                  <c:v>Filipino</c:v>
                </c:pt>
                <c:pt idx="15">
                  <c:v>Malaysian</c:v>
                </c:pt>
                <c:pt idx="16">
                  <c:v>Indonesian</c:v>
                </c:pt>
                <c:pt idx="17">
                  <c:v>Indian</c:v>
                </c:pt>
                <c:pt idx="18">
                  <c:v>Brazilian</c:v>
                </c:pt>
                <c:pt idx="19">
                  <c:v>Russian</c:v>
                </c:pt>
                <c:pt idx="20">
                  <c:v>Cantonese</c:v>
                </c:pt>
                <c:pt idx="21">
                  <c:v>African</c:v>
                </c:pt>
                <c:pt idx="22">
                  <c:v>German</c:v>
                </c:pt>
              </c:strCache>
            </c:strRef>
          </c:cat>
          <c:val>
            <c:numRef>
              <c:f>'colsum 4 '!$E$2:$E$25</c:f>
              <c:numCache>
                <c:formatCode>General</c:formatCode>
                <c:ptCount val="24"/>
                <c:pt idx="0">
                  <c:v>489</c:v>
                </c:pt>
                <c:pt idx="1">
                  <c:v>1466</c:v>
                </c:pt>
                <c:pt idx="2">
                  <c:v>1210</c:v>
                </c:pt>
                <c:pt idx="3">
                  <c:v>71</c:v>
                </c:pt>
                <c:pt idx="4">
                  <c:v>182</c:v>
                </c:pt>
                <c:pt idx="5">
                  <c:v>59</c:v>
                </c:pt>
                <c:pt idx="6">
                  <c:v>68</c:v>
                </c:pt>
                <c:pt idx="7">
                  <c:v>367</c:v>
                </c:pt>
                <c:pt idx="8">
                  <c:v>206</c:v>
                </c:pt>
                <c:pt idx="9">
                  <c:v>70</c:v>
                </c:pt>
                <c:pt idx="10">
                  <c:v>511</c:v>
                </c:pt>
                <c:pt idx="11">
                  <c:v>67</c:v>
                </c:pt>
                <c:pt idx="12">
                  <c:v>7</c:v>
                </c:pt>
                <c:pt idx="13">
                  <c:v>63</c:v>
                </c:pt>
                <c:pt idx="14">
                  <c:v>0</c:v>
                </c:pt>
                <c:pt idx="15">
                  <c:v>0</c:v>
                </c:pt>
                <c:pt idx="16">
                  <c:v>16</c:v>
                </c:pt>
                <c:pt idx="17">
                  <c:v>93</c:v>
                </c:pt>
                <c:pt idx="18">
                  <c:v>17</c:v>
                </c:pt>
                <c:pt idx="19">
                  <c:v>11</c:v>
                </c:pt>
                <c:pt idx="20">
                  <c:v>27</c:v>
                </c:pt>
                <c:pt idx="21">
                  <c:v>11</c:v>
                </c:pt>
                <c:pt idx="22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B-492B-8CE8-C08C1ADA80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74724496"/>
        <c:axId val="574725136"/>
      </c:barChart>
      <c:catAx>
        <c:axId val="5747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25136"/>
        <c:crosses val="autoZero"/>
        <c:auto val="1"/>
        <c:lblAlgn val="ctr"/>
        <c:lblOffset val="100"/>
        <c:noMultiLvlLbl val="0"/>
      </c:catAx>
      <c:valAx>
        <c:axId val="57472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2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'colsum 4 '!$F$1</c:f>
              <c:strCache>
                <c:ptCount val="1"/>
                <c:pt idx="0">
                  <c:v>1 star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'colsum 4 '!$A$2:$A$25</c:f>
              <c:strCache>
                <c:ptCount val="23"/>
                <c:pt idx="0">
                  <c:v>Italian</c:v>
                </c:pt>
                <c:pt idx="1">
                  <c:v>American..Traditional.</c:v>
                </c:pt>
                <c:pt idx="2">
                  <c:v>American..New.</c:v>
                </c:pt>
                <c:pt idx="3">
                  <c:v>Greek</c:v>
                </c:pt>
                <c:pt idx="4">
                  <c:v>Thai</c:v>
                </c:pt>
                <c:pt idx="5">
                  <c:v>French</c:v>
                </c:pt>
                <c:pt idx="6">
                  <c:v>Belgian</c:v>
                </c:pt>
                <c:pt idx="7">
                  <c:v>Chinese</c:v>
                </c:pt>
                <c:pt idx="8">
                  <c:v>Japanese</c:v>
                </c:pt>
                <c:pt idx="9">
                  <c:v>Korean</c:v>
                </c:pt>
                <c:pt idx="10">
                  <c:v>Mexican</c:v>
                </c:pt>
                <c:pt idx="11">
                  <c:v>Vietnamese</c:v>
                </c:pt>
                <c:pt idx="12">
                  <c:v>Turkish</c:v>
                </c:pt>
                <c:pt idx="13">
                  <c:v>Irish</c:v>
                </c:pt>
                <c:pt idx="14">
                  <c:v>Filipino</c:v>
                </c:pt>
                <c:pt idx="15">
                  <c:v>Malaysian</c:v>
                </c:pt>
                <c:pt idx="16">
                  <c:v>Indonesian</c:v>
                </c:pt>
                <c:pt idx="17">
                  <c:v>Indian</c:v>
                </c:pt>
                <c:pt idx="18">
                  <c:v>Brazilian</c:v>
                </c:pt>
                <c:pt idx="19">
                  <c:v>Russian</c:v>
                </c:pt>
                <c:pt idx="20">
                  <c:v>Cantonese</c:v>
                </c:pt>
                <c:pt idx="21">
                  <c:v>African</c:v>
                </c:pt>
                <c:pt idx="22">
                  <c:v>German</c:v>
                </c:pt>
              </c:strCache>
            </c:strRef>
          </c:cat>
          <c:val>
            <c:numRef>
              <c:f>'colsum 4 '!$F$2:$F$25</c:f>
              <c:numCache>
                <c:formatCode>General</c:formatCode>
                <c:ptCount val="24"/>
                <c:pt idx="0">
                  <c:v>509</c:v>
                </c:pt>
                <c:pt idx="1">
                  <c:v>1348</c:v>
                </c:pt>
                <c:pt idx="2">
                  <c:v>956</c:v>
                </c:pt>
                <c:pt idx="3">
                  <c:v>55</c:v>
                </c:pt>
                <c:pt idx="4">
                  <c:v>189</c:v>
                </c:pt>
                <c:pt idx="5">
                  <c:v>38</c:v>
                </c:pt>
                <c:pt idx="6">
                  <c:v>26</c:v>
                </c:pt>
                <c:pt idx="7">
                  <c:v>451</c:v>
                </c:pt>
                <c:pt idx="8">
                  <c:v>180</c:v>
                </c:pt>
                <c:pt idx="9">
                  <c:v>50</c:v>
                </c:pt>
                <c:pt idx="10">
                  <c:v>498</c:v>
                </c:pt>
                <c:pt idx="11">
                  <c:v>55</c:v>
                </c:pt>
                <c:pt idx="12">
                  <c:v>3</c:v>
                </c:pt>
                <c:pt idx="13">
                  <c:v>51</c:v>
                </c:pt>
                <c:pt idx="14">
                  <c:v>6</c:v>
                </c:pt>
                <c:pt idx="15">
                  <c:v>0</c:v>
                </c:pt>
                <c:pt idx="16">
                  <c:v>14</c:v>
                </c:pt>
                <c:pt idx="17">
                  <c:v>130</c:v>
                </c:pt>
                <c:pt idx="18">
                  <c:v>16</c:v>
                </c:pt>
                <c:pt idx="19">
                  <c:v>6</c:v>
                </c:pt>
                <c:pt idx="20">
                  <c:v>28</c:v>
                </c:pt>
                <c:pt idx="21">
                  <c:v>10</c:v>
                </c:pt>
                <c:pt idx="2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0-4A92-A222-FBF407A1BD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917008"/>
        <c:axId val="547918608"/>
      </c:barChart>
      <c:catAx>
        <c:axId val="54791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918608"/>
        <c:crosses val="autoZero"/>
        <c:auto val="1"/>
        <c:lblAlgn val="ctr"/>
        <c:lblOffset val="100"/>
        <c:noMultiLvlLbl val="0"/>
      </c:catAx>
      <c:valAx>
        <c:axId val="54791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91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4T03:12:11.58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ytg3z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we can see, the amount of reviews of American restaurants are especially greater than restaurant from other countries. Also, yelp user are largely Americans, they may have a potential preference on certain food. For example, Chinese restaurant are sometimes spicy because many Chinese likes spicy, instead, Americans may prefer sweet stuff and then result as a low star for Chinese restaurant</a:t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cc9994f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cc999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see yelp as a series of data points happened in time. In the data, the time is independent to each other, then it could be a predicting features.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Also, some restaurants is seasonal. For example, fresh cool drinks food cart is always the most popular food courts near the memorial library. People tend to give them a higher review at hot summer.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0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0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22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orbel"/>
              <a:buNone/>
            </a:pPr>
            <a:r>
              <a:rPr lang="en-US" sz="8800"/>
              <a:t>TEAM 6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Yuxin He, Roshan Poduval, Ching-Wen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country and stars</a:t>
            </a:r>
            <a:endParaRPr/>
          </a:p>
        </p:txBody>
      </p:sp>
      <p:graphicFrame>
        <p:nvGraphicFramePr>
          <p:cNvPr id="154" name="Google Shape;154;p10"/>
          <p:cNvGraphicFramePr/>
          <p:nvPr/>
        </p:nvGraphicFramePr>
        <p:xfrm>
          <a:off x="413887" y="1965960"/>
          <a:ext cx="5666874" cy="37211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5" name="Google Shape;155;p10"/>
          <p:cNvGraphicFramePr/>
          <p:nvPr/>
        </p:nvGraphicFramePr>
        <p:xfrm>
          <a:off x="6096000" y="1965960"/>
          <a:ext cx="6010275" cy="37211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56" name="Google Shape;156;p10"/>
          <p:cNvSpPr txBox="1"/>
          <p:nvPr/>
        </p:nvSpPr>
        <p:spPr>
          <a:xfrm>
            <a:off x="9467537" y="5602069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Y-axis = number of Reviews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country and stars</a:t>
            </a:r>
            <a:endParaRPr/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293359" y="1965960"/>
          <a:ext cx="5787401" cy="385880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63" name="Google Shape;163;p11"/>
          <p:cNvGraphicFramePr/>
          <p:nvPr/>
        </p:nvGraphicFramePr>
        <p:xfrm>
          <a:off x="5935412" y="1965960"/>
          <a:ext cx="5963229" cy="385881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64" name="Google Shape;164;p11"/>
          <p:cNvSpPr txBox="1"/>
          <p:nvPr/>
        </p:nvSpPr>
        <p:spPr>
          <a:xfrm>
            <a:off x="9588065" y="5824769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Y-axis = number of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142999" y="619225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country and stars</a:t>
            </a:r>
            <a:endParaRPr/>
          </a:p>
        </p:txBody>
      </p:sp>
      <p:graphicFrame>
        <p:nvGraphicFramePr>
          <p:cNvPr id="170" name="Google Shape;170;p12"/>
          <p:cNvGraphicFramePr/>
          <p:nvPr/>
        </p:nvGraphicFramePr>
        <p:xfrm>
          <a:off x="1932270" y="1975585"/>
          <a:ext cx="7528389" cy="429202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1" name="Google Shape;171;p12"/>
          <p:cNvSpPr txBox="1"/>
          <p:nvPr/>
        </p:nvSpPr>
        <p:spPr>
          <a:xfrm>
            <a:off x="9544692" y="5099021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Y-axis = number of Reviews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Model generated using Linear Regression,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Cross-Validation, and Lasso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808689" y="1965939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Response: </a:t>
            </a:r>
            <a:r>
              <a:rPr lang="en-US">
                <a:solidFill>
                  <a:schemeClr val="dk1"/>
                </a:solidFill>
              </a:rPr>
              <a:t>stars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Input Predictors: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Date : Season, Month, Week days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Useful, funny, cool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City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nchar, nwords</a:t>
            </a:r>
            <a:endParaRPr>
              <a:solidFill>
                <a:schemeClr val="dk1"/>
              </a:solidFill>
            </a:endParaRPr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Sentiment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Countries (20): “Italian”, “Chinese”, “American”, ”Thai”….</a:t>
            </a:r>
            <a:endParaRPr/>
          </a:p>
          <a:p>
            <a:pPr indent="-45720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AutoNum type="arabicPeriod"/>
            </a:pPr>
            <a:r>
              <a:rPr lang="en-US">
                <a:solidFill>
                  <a:schemeClr val="dk1"/>
                </a:solidFill>
              </a:rPr>
              <a:t>All the Word Predictors in “Yelp_train.csv” and self-picked words/phrases</a:t>
            </a:r>
            <a:endParaRPr>
              <a:solidFill>
                <a:schemeClr val="dk1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345440" lvl="0" marL="50291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71120" lvl="0" marL="2286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c9994f8_1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Cross-Validation</a:t>
            </a:r>
            <a:endParaRPr/>
          </a:p>
        </p:txBody>
      </p:sp>
      <p:pic>
        <p:nvPicPr>
          <p:cNvPr id="183" name="Google Shape;183;g75cc9994f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99" y="2143175"/>
            <a:ext cx="4549824" cy="374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75cc9994f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900" y="2784888"/>
            <a:ext cx="5541800" cy="12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Model generated using Linear Regression,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Cross-Validation, and Lasso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28"/>
              <a:buChar char="•"/>
            </a:pPr>
            <a:r>
              <a:rPr lang="en-US" sz="2035"/>
              <a:t>Response: </a:t>
            </a:r>
            <a:r>
              <a:rPr lang="en-US" sz="2035">
                <a:solidFill>
                  <a:schemeClr val="dk1"/>
                </a:solidFill>
              </a:rPr>
              <a:t>stars</a:t>
            </a:r>
            <a:endParaRPr sz="2035"/>
          </a:p>
          <a:p>
            <a:pPr indent="-206502" lvl="0" marL="2286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Output Predictors: </a:t>
            </a:r>
            <a:r>
              <a:rPr lang="en-US" sz="2000">
                <a:solidFill>
                  <a:schemeClr val="dk1"/>
                </a:solidFill>
              </a:rPr>
              <a:t>(</a:t>
            </a:r>
            <a:r>
              <a:rPr lang="en-US" sz="2000">
                <a:solidFill>
                  <a:schemeClr val="dk1"/>
                </a:solidFill>
              </a:rPr>
              <a:t>Selected by p-value of lm, Cross-Validation, and Lasso)</a:t>
            </a:r>
            <a:endParaRPr sz="2000">
              <a:solidFill>
                <a:schemeClr val="dk1"/>
              </a:solidFill>
            </a:endParaRPr>
          </a:p>
          <a:p>
            <a:pPr indent="-180340" lvl="1" marL="4572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Date : Season, Month, Week days</a:t>
            </a:r>
            <a:endParaRPr sz="1400">
              <a:solidFill>
                <a:schemeClr val="dk1"/>
              </a:solidFill>
            </a:endParaRPr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Useful, funny, cool</a:t>
            </a:r>
            <a:endParaRPr sz="1400"/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City</a:t>
            </a:r>
            <a:endParaRPr sz="1400">
              <a:solidFill>
                <a:schemeClr val="dk1"/>
              </a:solidFill>
            </a:endParaRPr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nchar, nwords</a:t>
            </a:r>
            <a:endParaRPr sz="1400">
              <a:solidFill>
                <a:schemeClr val="dk1"/>
              </a:solidFill>
            </a:endParaRPr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Sentiment</a:t>
            </a:r>
            <a:endParaRPr sz="1400"/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Countries (20): “Italian”, “Chinese”, “American”, ”Thai”….</a:t>
            </a:r>
            <a:endParaRPr sz="1400"/>
          </a:p>
          <a:p>
            <a:pPr indent="-180340" lvl="1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solidFill>
                  <a:schemeClr val="dk1"/>
                </a:solidFill>
              </a:rPr>
              <a:t>All the Word Predictors in “Yelp_train.csv” and self-picked words/phrases</a:t>
            </a:r>
            <a:endParaRPr sz="1400"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628"/>
              <a:buChar char="•"/>
            </a:pPr>
            <a:r>
              <a:rPr lang="en-US" sz="2035"/>
              <a:t>RMSE: 0.84784</a:t>
            </a:r>
            <a:endParaRPr sz="2035"/>
          </a:p>
          <a:p>
            <a:pPr indent="-208724" lvl="0" marL="22860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Total of 519 predictors</a:t>
            </a:r>
            <a:endParaRPr sz="203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Prediction on Training Data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50" y="2230725"/>
            <a:ext cx="6703950" cy="2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387" y="1769200"/>
            <a:ext cx="2764150" cy="1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9743750" y="1702700"/>
            <a:ext cx="1326300" cy="19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orbel"/>
              <a:buNone/>
            </a:pPr>
            <a:r>
              <a:rPr lang="en-US" sz="8800"/>
              <a:t>THANK YOU</a:t>
            </a:r>
            <a:endParaRPr/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Yuxin He, Roshan Poduval, Ching-Wen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To predict stars for reviews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 result for yelp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172" y="266864"/>
            <a:ext cx="6947389" cy="3647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yelp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5248" y="3553193"/>
            <a:ext cx="4625635" cy="260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0291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851C"/>
              </a:buClr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Data visualization &amp; Data processing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9851C"/>
              </a:buClr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Generate new predictors from Date, Categories, and Text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9851C"/>
              </a:buClr>
              <a:buSzPts val="1760"/>
              <a:buAutoNum type="arabicPeriod"/>
            </a:pPr>
            <a:r>
              <a:rPr lang="en-US">
                <a:solidFill>
                  <a:srgbClr val="000000"/>
                </a:solidFill>
              </a:rPr>
              <a:t>Use linear regression model and Cross-Validation to do analysis</a:t>
            </a:r>
            <a:endParaRPr>
              <a:solidFill>
                <a:srgbClr val="000000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34544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58402" y="432999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1. Data Visualization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893" y="3757499"/>
            <a:ext cx="3512247" cy="26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8838" y="1344002"/>
            <a:ext cx="3850724" cy="228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788" y="1185685"/>
            <a:ext cx="4027782" cy="2394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preview"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0041" y="3884079"/>
            <a:ext cx="4044977" cy="249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Data converting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143001" y="2057400"/>
            <a:ext cx="388423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Categories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City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Date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11404" l="0" r="922" t="0"/>
          <a:stretch/>
        </p:blipFill>
        <p:spPr>
          <a:xfrm>
            <a:off x="6494987" y="2009847"/>
            <a:ext cx="4897732" cy="334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2. New Predictors:</a:t>
            </a:r>
            <a:br>
              <a:rPr lang="en-US"/>
            </a:br>
            <a:r>
              <a:rPr lang="en-US"/>
              <a:t> Date &amp; Country &amp; New words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Time</a:t>
            </a:r>
            <a:endParaRPr>
              <a:solidFill>
                <a:schemeClr val="dk1"/>
              </a:solidFill>
            </a:endParaRPr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Season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Month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Week days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Country</a:t>
            </a:r>
            <a:endParaRPr>
              <a:solidFill>
                <a:schemeClr val="dk1"/>
              </a:solidFill>
            </a:endParaRPr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AutoNum type="arabicPeriod"/>
            </a:pPr>
            <a:r>
              <a:rPr lang="en-US">
                <a:solidFill>
                  <a:schemeClr val="dk1"/>
                </a:solidFill>
              </a:rPr>
              <a:t>American, </a:t>
            </a:r>
            <a:r>
              <a:rPr lang="en-US">
                <a:solidFill>
                  <a:schemeClr val="dk1"/>
                </a:solidFill>
              </a:rPr>
              <a:t>Italian, Chinese, Mexican… etc.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>
                <a:solidFill>
                  <a:schemeClr val="dk1"/>
                </a:solidFill>
              </a:rPr>
              <a:t>New Words</a:t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>
                <a:solidFill>
                  <a:schemeClr val="dk1"/>
                </a:solidFill>
              </a:rPr>
              <a:t>Capitalized word from high frequency list</a:t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>
                <a:solidFill>
                  <a:schemeClr val="dk1"/>
                </a:solidFill>
              </a:rPr>
              <a:t>We also hand pick words and phrases with high frequency</a:t>
            </a:r>
            <a:endParaRPr>
              <a:solidFill>
                <a:schemeClr val="dk1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29043" y="476605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seasons and star</a:t>
            </a:r>
            <a:endParaRPr/>
          </a:p>
        </p:txBody>
      </p:sp>
      <p:graphicFrame>
        <p:nvGraphicFramePr>
          <p:cNvPr id="131" name="Google Shape;131;p7"/>
          <p:cNvGraphicFramePr/>
          <p:nvPr/>
        </p:nvGraphicFramePr>
        <p:xfrm>
          <a:off x="698553" y="1965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{668DD959-E49E-4BB5-85F7-F50AAFD33A4F}</a:tableStyleId>
              </a:tblPr>
              <a:tblGrid>
                <a:gridCol w="916975"/>
                <a:gridCol w="947975"/>
                <a:gridCol w="947975"/>
                <a:gridCol w="947975"/>
                <a:gridCol w="947975"/>
                <a:gridCol w="947975"/>
                <a:gridCol w="947975"/>
              </a:tblGrid>
              <a:tr h="3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season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star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star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star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star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star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season_sum</a:t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spring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1232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1354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1937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3927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4768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13218</a:t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1531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1560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2232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4590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5736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15649</a:t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fall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1474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1431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4208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4855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13991</a:t>
                      </a:r>
                      <a:endParaRPr/>
                    </a:p>
                  </a:txBody>
                  <a:tcPr marT="6350" marB="0" marR="6350" marL="6350" anchor="b"/>
                </a:tc>
              </a:tr>
              <a:tr h="3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1139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1243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1826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3850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4426</a:t>
                      </a:r>
                      <a:endParaRPr/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4285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12484</a:t>
                      </a:r>
                      <a:endParaRPr/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132" name="Google Shape;132;p7"/>
          <p:cNvSpPr txBox="1"/>
          <p:nvPr/>
        </p:nvSpPr>
        <p:spPr>
          <a:xfrm>
            <a:off x="1071379" y="4603396"/>
            <a:ext cx="48113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Spring = March, April, May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Summer = June, July, August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Fall = September, October, November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Winter =  December, January, February</a:t>
            </a:r>
            <a:endParaRPr/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5439055" y="3897865"/>
          <a:ext cx="6310790" cy="261139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34" name="Google Shape;134;p7"/>
          <p:cNvSpPr txBox="1"/>
          <p:nvPr/>
        </p:nvSpPr>
        <p:spPr>
          <a:xfrm>
            <a:off x="7674796" y="3105834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 = number of Reviews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months and star</a:t>
            </a:r>
            <a:endParaRPr/>
          </a:p>
        </p:txBody>
      </p:sp>
      <p:pic>
        <p:nvPicPr>
          <p:cNvPr id="140" name="Google Shape;14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224" y="2676055"/>
            <a:ext cx="9872663" cy="268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9328935" y="5423375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 = number of Reviews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Relationship between weekdays and star</a:t>
            </a:r>
            <a:endParaRPr/>
          </a:p>
        </p:txBody>
      </p:sp>
      <p:pic>
        <p:nvPicPr>
          <p:cNvPr id="147" name="Google Shape;1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213040"/>
            <a:ext cx="9872663" cy="172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9554967" y="5355875"/>
            <a:ext cx="231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 = number of Reviews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2019-12-02T21:56:25Z</dcterms:created>
  <dc:creator>CHING-WEN WANG</dc:creator>
</cp:coreProperties>
</file>