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5.xml" /><Relationship Id="rId1" Type="http://schemas.openxmlformats.org/officeDocument/2006/relationships/slideLayout" Target="../slideLayouts/slideLayout4.xml" /><Relationship Id="rId5" Type="http://schemas.openxmlformats.org/officeDocument/2006/relationships/image" Target="../media/image12.jpeg" /><Relationship Id="rId4" Type="http://schemas.openxmlformats.org/officeDocument/2006/relationships/image" Target="../media/image11.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0" y="392874"/>
            <a:ext cx="9982200" cy="9978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116375" y="2999825"/>
            <a:ext cx="7548300" cy="1858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1800" b="1">
                <a:latin typeface="Calibri"/>
                <a:ea typeface="Calibri"/>
                <a:cs typeface="Calibri"/>
                <a:sym typeface="Calibri"/>
              </a:rPr>
              <a:t>STUDENT NAME : JASMINE PRAVEENA CHRISTY W </a:t>
            </a:r>
            <a:endParaRPr sz="1800" b="1">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REGISTER NO      : 312210690</a:t>
            </a:r>
            <a:endParaRPr sz="1800" b="1">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DEPARTMENT     : B.COM(GENERAL)</a:t>
            </a:r>
            <a:endParaRPr sz="1800" b="1">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COLLEGE              : SRM ARTS AND SCIENCE COLLEGE </a:t>
            </a:r>
            <a:endParaRPr sz="1800" b="1">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           </a:t>
            </a:r>
            <a:endParaRPr sz="1800" b="1">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p:cNvSpPr txBox="1"/>
          <p:nvPr/>
        </p:nvSpPr>
        <p:spPr>
          <a:xfrm>
            <a:off x="1219200" y="1600200"/>
            <a:ext cx="7924800" cy="2923877"/>
          </a:xfrm>
          <a:prstGeom prst="rect">
            <a:avLst/>
          </a:prstGeom>
          <a:noFill/>
        </p:spPr>
        <p:txBody>
          <a:bodyPr wrap="square" rtlCol="0">
            <a:spAutoFit/>
          </a:bodyPr>
          <a:lstStyle/>
          <a:p>
            <a:r>
              <a:rPr lang="en-US" b="1" dirty="0"/>
              <a:t>Data Cleaning:</a:t>
            </a:r>
            <a:r>
              <a:rPr lang="en-US" dirty="0"/>
              <a:t> Removing duplicates, handling missing values, and ensuring data consistency.</a:t>
            </a:r>
          </a:p>
          <a:p>
            <a:r>
              <a:rPr lang="en-US" b="1" dirty="0"/>
              <a:t>Exploratory Data Analysis (EDA):</a:t>
            </a:r>
            <a:r>
              <a:rPr lang="en-US" dirty="0"/>
              <a:t> Understanding the data distribution and </a:t>
            </a:r>
            <a:r>
              <a:rPr lang="en-US" sz="2000" dirty="0"/>
              <a:t>identifying</a:t>
            </a:r>
            <a:r>
              <a:rPr lang="en-US" dirty="0"/>
              <a:t> initial patterns</a:t>
            </a:r>
          </a:p>
          <a:p>
            <a:r>
              <a:rPr lang="en-US" dirty="0"/>
              <a:t>.</a:t>
            </a:r>
            <a:r>
              <a:rPr lang="en-US" b="1" dirty="0"/>
              <a:t>Statistical Analysis:</a:t>
            </a:r>
            <a:r>
              <a:rPr lang="en-US" dirty="0"/>
              <a:t> Calculating turnover rates and correlating attrition with various factors.</a:t>
            </a:r>
          </a:p>
          <a:p>
            <a:r>
              <a:rPr lang="en-US" sz="2000" b="1" dirty="0"/>
              <a:t>Visualization</a:t>
            </a:r>
            <a:r>
              <a:rPr lang="en-US" b="1" dirty="0"/>
              <a:t> Creation:</a:t>
            </a:r>
            <a:r>
              <a:rPr lang="en-US" dirty="0"/>
              <a:t> Developing charts, graphs, and other visual elements to represent the data effectively.</a:t>
            </a:r>
          </a:p>
          <a:p>
            <a:r>
              <a:rPr lang="en-US" b="1" dirty="0"/>
              <a:t>Trend Analysis:</a:t>
            </a:r>
            <a:r>
              <a:rPr lang="en-US" dirty="0"/>
              <a:t> Analyzing historical data to identify patterns and predict future attrition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 name="Google Shape;58;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 name="Google Shape;59;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0" name="Google Shape;60;p4"/>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61" name="Google Shape;61;p4"/>
          <p:cNvSpPr txBox="1">
            <a:spLocks noGrp="1"/>
          </p:cNvSpPr>
          <p:nvPr>
            <p:ph type="title"/>
          </p:nvPr>
        </p:nvSpPr>
        <p:spPr>
          <a:xfrm>
            <a:off x="755322" y="385449"/>
            <a:ext cx="3582600" cy="754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62" name="Google Shape;62;p4"/>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pic>
        <p:nvPicPr>
          <p:cNvPr id="63" name="Google Shape;63;p4" descr="ppt.PNG"/>
          <p:cNvPicPr preferRelativeResize="0"/>
          <p:nvPr/>
        </p:nvPicPr>
        <p:blipFill rotWithShape="1">
          <a:blip r:embed="rId4">
            <a:alphaModFix/>
          </a:blip>
          <a:srcRect/>
          <a:stretch/>
        </p:blipFill>
        <p:spPr>
          <a:xfrm>
            <a:off x="1524000" y="1600200"/>
            <a:ext cx="5868219" cy="3791479"/>
          </a:xfrm>
          <a:prstGeom prst="rect">
            <a:avLst/>
          </a:prstGeom>
          <a:noFill/>
          <a:ln>
            <a:noFill/>
          </a:ln>
        </p:spPr>
      </p:pic>
      <p:pic>
        <p:nvPicPr>
          <p:cNvPr id="2" name="Picture 1">
            <a:extLst>
              <a:ext uri="{FF2B5EF4-FFF2-40B4-BE49-F238E27FC236}">
                <a16:creationId xmlns:a16="http://schemas.microsoft.com/office/drawing/2014/main" id="{B7EF8FF1-1D76-7559-96E2-FF41602571A8}"/>
              </a:ext>
            </a:extLst>
          </p:cNvPr>
          <p:cNvPicPr>
            <a:picLocks noChangeAspect="1"/>
          </p:cNvPicPr>
          <p:nvPr/>
        </p:nvPicPr>
        <p:blipFill>
          <a:blip r:embed="rId5"/>
          <a:stretch>
            <a:fillRect/>
          </a:stretch>
        </p:blipFill>
        <p:spPr>
          <a:xfrm>
            <a:off x="0" y="0"/>
            <a:ext cx="12192000" cy="6858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43000" y="1600200"/>
            <a:ext cx="7467600" cy="2831544"/>
          </a:xfrm>
          <a:prstGeom prst="rect">
            <a:avLst/>
          </a:prstGeom>
          <a:noFill/>
        </p:spPr>
        <p:txBody>
          <a:bodyPr wrap="square" rtlCol="0">
            <a:spAutoFit/>
          </a:bodyPr>
          <a:lstStyle/>
          <a:p>
            <a:r>
              <a:rPr lang="en-US" sz="2000" dirty="0"/>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a:t>
            </a:r>
          </a:p>
          <a:p>
            <a:r>
              <a:rPr lang="en-US" sz="4400" b="1" dirty="0">
                <a:solidFill>
                  <a:srgbClr val="0F0F0F"/>
                </a:solidFill>
                <a:latin typeface="Times New Roman" panose="02020603050405020304" pitchFamily="18" charset="0"/>
                <a:cs typeface="Times New Roman" panose="02020603050405020304" pitchFamily="18" charset="0"/>
              </a:rPr>
              <a:t>Using Excel Dashboard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grpSp>
        <p:nvGrpSpPr>
          <p:cNvPr id="38" name="Google Shape;38;p2"/>
          <p:cNvGrpSpPr/>
          <p:nvPr/>
        </p:nvGrpSpPr>
        <p:grpSpPr>
          <a:xfrm>
            <a:off x="7991475" y="2933700"/>
            <a:ext cx="2762251" cy="3257550"/>
            <a:chOff x="7991475" y="2933700"/>
            <a:chExt cx="2762251" cy="3257550"/>
          </a:xfrm>
        </p:grpSpPr>
        <p:sp>
          <p:nvSpPr>
            <p:cNvPr id="39" name="Google Shape;39;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 name="Google Shape;40;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1" name="Google Shape;41;p2"/>
            <p:cNvPicPr preferRelativeResize="0"/>
            <p:nvPr/>
          </p:nvPicPr>
          <p:blipFill rotWithShape="1">
            <a:blip r:embed="rId3">
              <a:alphaModFix/>
            </a:blip>
            <a:srcRect/>
            <a:stretch/>
          </p:blipFill>
          <p:spPr>
            <a:xfrm>
              <a:off x="7991475" y="2933700"/>
              <a:ext cx="2762251" cy="3257550"/>
            </a:xfrm>
            <a:prstGeom prst="rect">
              <a:avLst/>
            </a:prstGeom>
            <a:noFill/>
            <a:ln>
              <a:noFill/>
            </a:ln>
          </p:spPr>
        </p:pic>
      </p:grpSp>
      <p:sp>
        <p:nvSpPr>
          <p:cNvPr id="42" name="Google Shape;42;p2"/>
          <p:cNvSpPr/>
          <p:nvPr/>
        </p:nvSpPr>
        <p:spPr>
          <a:xfrm>
            <a:off x="7086600" y="1248179"/>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txBox="1">
            <a:spLocks noGrp="1"/>
          </p:cNvSpPr>
          <p:nvPr>
            <p:ph type="title"/>
          </p:nvPr>
        </p:nvSpPr>
        <p:spPr>
          <a:xfrm>
            <a:off x="834076" y="575054"/>
            <a:ext cx="75126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44" name="Google Shape;44;p2"/>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45" name="Google Shape;45;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46" name="Google Shape;46;p2"/>
          <p:cNvSpPr/>
          <p:nvPr/>
        </p:nvSpPr>
        <p:spPr>
          <a:xfrm>
            <a:off x="762000" y="1295400"/>
            <a:ext cx="9448800" cy="6462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None/>
            </a:pPr>
            <a:r>
              <a:rPr lang="en-US" sz="2400">
                <a:solidFill>
                  <a:schemeClr val="dk1"/>
                </a:solidFill>
                <a:latin typeface="Calibri"/>
                <a:ea typeface="Calibri"/>
                <a:cs typeface="Calibri"/>
                <a:sym typeface="Calibri"/>
              </a:rPr>
              <a:t>.</a:t>
            </a:r>
            <a:endParaRPr/>
          </a:p>
        </p:txBody>
      </p:sp>
      <p:sp>
        <p:nvSpPr>
          <p:cNvPr id="47" name="Google Shape;47;p2"/>
          <p:cNvSpPr txBox="1"/>
          <p:nvPr/>
        </p:nvSpPr>
        <p:spPr>
          <a:xfrm>
            <a:off x="1143000" y="1618565"/>
            <a:ext cx="5562600" cy="3170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flipH="1">
            <a:off x="7467600" y="1183957"/>
            <a:ext cx="4572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739775" y="2133600"/>
            <a:ext cx="6324600" cy="2554545"/>
          </a:xfrm>
          <a:prstGeom prst="rect">
            <a:avLst/>
          </a:prstGeom>
          <a:noFill/>
        </p:spPr>
        <p:txBody>
          <a:bodyPr wrap="square" rtlCol="0">
            <a:spAutoFit/>
          </a:bodyPr>
          <a:lstStyle/>
          <a:p>
            <a:r>
              <a:rPr lang="en-US" sz="2000" dirty="0"/>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3"/>
          <p:cNvSpPr/>
          <p:nvPr/>
        </p:nvSpPr>
        <p:spPr>
          <a:xfrm>
            <a:off x="7391400" y="115087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3"/>
          <p:cNvSpPr txBox="1">
            <a:spLocks noGrp="1"/>
          </p:cNvSpPr>
          <p:nvPr>
            <p:ph type="title"/>
          </p:nvPr>
        </p:nvSpPr>
        <p:spPr>
          <a:xfrm>
            <a:off x="699449" y="891798"/>
            <a:ext cx="6691800" cy="507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53" name="Google Shape;53;p3"/>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54" name="Google Shape;54;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55" name="Google Shape;55;p3"/>
          <p:cNvSpPr txBox="1"/>
          <p:nvPr/>
        </p:nvSpPr>
        <p:spPr>
          <a:xfrm>
            <a:off x="609600" y="1828800"/>
            <a:ext cx="5410200" cy="3170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HR Managers:</a:t>
            </a:r>
            <a:r>
              <a:rPr lang="en-US" sz="2000">
                <a:solidFill>
                  <a:schemeClr val="dk1"/>
                </a:solidFill>
                <a:latin typeface="Calibri"/>
                <a:ea typeface="Calibri"/>
                <a:cs typeface="Calibri"/>
                <a:sym typeface="Calibri"/>
              </a:rPr>
              <a:t> To gain insights into attrition trends and identify areas for intervention</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a:t>
            </a:r>
            <a:r>
              <a:rPr lang="en-US" sz="2000" b="1">
                <a:solidFill>
                  <a:schemeClr val="dk1"/>
                </a:solidFill>
                <a:latin typeface="Calibri"/>
                <a:ea typeface="Calibri"/>
                <a:cs typeface="Calibri"/>
                <a:sym typeface="Calibri"/>
              </a:rPr>
              <a:t>Department Heads:</a:t>
            </a:r>
            <a:r>
              <a:rPr lang="en-US" sz="2000">
                <a:solidFill>
                  <a:schemeClr val="dk1"/>
                </a:solidFill>
                <a:latin typeface="Calibri"/>
                <a:ea typeface="Calibri"/>
                <a:cs typeface="Calibri"/>
                <a:sym typeface="Calibri"/>
              </a:rPr>
              <a:t> To understand turnover patterns within their specific departments and address concerns</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a:t>
            </a:r>
            <a:r>
              <a:rPr lang="en-US" sz="2000" b="1">
                <a:solidFill>
                  <a:schemeClr val="dk1"/>
                </a:solidFill>
                <a:latin typeface="Calibri"/>
                <a:ea typeface="Calibri"/>
                <a:cs typeface="Calibri"/>
                <a:sym typeface="Calibri"/>
              </a:rPr>
              <a:t>Executives:</a:t>
            </a:r>
            <a:r>
              <a:rPr lang="en-US" sz="2000">
                <a:solidFill>
                  <a:schemeClr val="dk1"/>
                </a:solidFill>
                <a:latin typeface="Calibri"/>
                <a:ea typeface="Calibri"/>
                <a:cs typeface="Calibri"/>
                <a:sym typeface="Calibri"/>
              </a:rPr>
              <a:t> To make strategic decisions related to employee retention and overall organizational health</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a:t>
            </a:r>
            <a:r>
              <a:rPr lang="en-US" sz="2000" b="1">
                <a:solidFill>
                  <a:schemeClr val="dk1"/>
                </a:solidFill>
                <a:latin typeface="Calibri"/>
                <a:ea typeface="Calibri"/>
                <a:cs typeface="Calibri"/>
                <a:sym typeface="Calibri"/>
              </a:rPr>
              <a:t>Data Analysts:</a:t>
            </a:r>
            <a:r>
              <a:rPr lang="en-US" sz="2000">
                <a:solidFill>
                  <a:schemeClr val="dk1"/>
                </a:solidFill>
                <a:latin typeface="Calibri"/>
                <a:ea typeface="Calibri"/>
                <a:cs typeface="Calibri"/>
                <a:sym typeface="Calibri"/>
              </a:rPr>
              <a:t> To perform detailed analysis and generate reports based on the dashboard findings.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4030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477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TextBox 11"/>
          <p:cNvSpPr txBox="1"/>
          <p:nvPr/>
        </p:nvSpPr>
        <p:spPr>
          <a:xfrm>
            <a:off x="3274756" y="1730085"/>
            <a:ext cx="6324600" cy="4062651"/>
          </a:xfrm>
          <a:prstGeom prst="rect">
            <a:avLst/>
          </a:prstGeom>
          <a:noFill/>
        </p:spPr>
        <p:txBody>
          <a:bodyPr wrap="square" rtlCol="0">
            <a:spAutoFit/>
          </a:bodyPr>
          <a:lstStyle/>
          <a:p>
            <a:r>
              <a:rPr lang="en-US" sz="2000" dirty="0"/>
              <a:t>Our solution involves designing an interactive Excel dashboard that integrates various data visualization techniques to provide a clear and actionable analysis of employee attrition. The dashboard will feature:</a:t>
            </a:r>
          </a:p>
          <a:p>
            <a:r>
              <a:rPr lang="en-US" sz="2000" b="1" dirty="0"/>
              <a:t>Visualizations:</a:t>
            </a:r>
            <a:r>
              <a:rPr lang="en-US" sz="2000" dirty="0"/>
              <a:t> Charts and graphs to represent attrition rates, trends, and key factors.</a:t>
            </a:r>
          </a:p>
          <a:p>
            <a:r>
              <a:rPr lang="en-US" sz="2000" b="1" dirty="0"/>
              <a:t>Filters:</a:t>
            </a:r>
            <a:r>
              <a:rPr lang="en-US" sz="2000" dirty="0"/>
              <a:t> Options to drill down into specific departments, job roles, or time periods.</a:t>
            </a:r>
          </a:p>
          <a:p>
            <a:r>
              <a:rPr lang="en-US" sz="2000" b="1" dirty="0"/>
              <a:t>Metrics:</a:t>
            </a:r>
            <a:r>
              <a:rPr lang="en-US" sz="2000" dirty="0"/>
              <a:t> Key performance indicators (KPIs) such as turnover rate, average tenure, and reasons for leaving.</a:t>
            </a:r>
          </a:p>
          <a:p>
            <a:r>
              <a:rPr lang="en-US" sz="2000" b="1" dirty="0"/>
              <a:t>Predictive Analysis:</a:t>
            </a:r>
            <a:r>
              <a:rPr lang="en-US" sz="2000" dirty="0"/>
              <a:t> Basic forecasting of potential future attrition trends based on historical data.</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447800"/>
            <a:ext cx="7239000" cy="3785652"/>
          </a:xfrm>
          <a:prstGeom prst="rect">
            <a:avLst/>
          </a:prstGeom>
          <a:noFill/>
        </p:spPr>
        <p:txBody>
          <a:bodyPr wrap="square" rtlCol="0">
            <a:spAutoFit/>
          </a:bodyPr>
          <a:lstStyle/>
          <a:p>
            <a:r>
              <a:rPr lang="en-US" sz="2000" dirty="0"/>
              <a:t>The dataset used for this analysis includes employee records with attributes such as:</a:t>
            </a:r>
          </a:p>
          <a:p>
            <a:r>
              <a:rPr lang="en-US" sz="2000" b="1" dirty="0"/>
              <a:t>Employee ID:</a:t>
            </a:r>
            <a:r>
              <a:rPr lang="en-US" sz="2000" dirty="0"/>
              <a:t> Unique identifier for each employee.</a:t>
            </a:r>
          </a:p>
          <a:p>
            <a:r>
              <a:rPr lang="en-US" sz="2000" b="1" dirty="0"/>
              <a:t>Department:</a:t>
            </a:r>
            <a:r>
              <a:rPr lang="en-US" sz="2000" dirty="0"/>
              <a:t> Department to which the employee belongs.</a:t>
            </a:r>
          </a:p>
          <a:p>
            <a:r>
              <a:rPr lang="en-US" sz="2000" b="1" dirty="0"/>
              <a:t>Job Role:</a:t>
            </a:r>
            <a:r>
              <a:rPr lang="en-US" sz="2000" dirty="0"/>
              <a:t> The role or position of the employee.</a:t>
            </a:r>
          </a:p>
          <a:p>
            <a:r>
              <a:rPr lang="en-US" sz="2000" b="1" dirty="0"/>
              <a:t>Tenure:</a:t>
            </a:r>
            <a:r>
              <a:rPr lang="en-US" sz="2000" dirty="0"/>
              <a:t> Length of time the employee has been with the company.</a:t>
            </a:r>
          </a:p>
          <a:p>
            <a:r>
              <a:rPr lang="en-US" sz="2000" b="1" dirty="0"/>
              <a:t>Attrition Status:</a:t>
            </a:r>
            <a:r>
              <a:rPr lang="en-US" sz="2000" dirty="0"/>
              <a:t> Whether the employee has left the company or is still employed.</a:t>
            </a:r>
          </a:p>
          <a:p>
            <a:r>
              <a:rPr lang="en-US" sz="2000" b="1" dirty="0"/>
              <a:t>Reason for Leaving:</a:t>
            </a:r>
            <a:r>
              <a:rPr lang="en-US" sz="2000" dirty="0"/>
              <a:t> Categories such as personal reasons, career advancement, or job dissatisfaction.</a:t>
            </a:r>
          </a:p>
          <a:p>
            <a:r>
              <a:rPr lang="en-US" sz="2000" b="1" dirty="0"/>
              <a:t>Performance Metrics:</a:t>
            </a:r>
            <a:r>
              <a:rPr lang="en-US" sz="2000" dirty="0"/>
              <a:t> Performance ratings or reviews.</a:t>
            </a:r>
          </a:p>
          <a:p>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3379" y="206772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362200" y="1697655"/>
            <a:ext cx="6477000" cy="1877437"/>
          </a:xfrm>
          <a:prstGeom prst="rect">
            <a:avLst/>
          </a:prstGeom>
          <a:noFill/>
        </p:spPr>
        <p:txBody>
          <a:bodyPr wrap="square" rtlCol="0">
            <a:spAutoFit/>
          </a:bodyPr>
          <a:lstStyle/>
          <a:p>
            <a:r>
              <a:rPr lang="en-US" sz="3200" b="1" dirty="0"/>
              <a:t>=J2+K2+L2+other components</a:t>
            </a:r>
          </a:p>
          <a:p>
            <a:r>
              <a:rPr lang="en-US" sz="3200" b="1" dirty="0"/>
              <a:t>=J2+K2+L2</a:t>
            </a:r>
          </a:p>
          <a:p>
            <a:r>
              <a:rPr lang="en-US" sz="3200" b="1" dirty="0"/>
              <a:t>=F2-(G2+H2+I2)</a:t>
            </a:r>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5</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Guest User</cp:lastModifiedBy>
  <cp:revision>1</cp:revision>
  <dcterms:modified xsi:type="dcterms:W3CDTF">2024-08-31T17:36:56Z</dcterms:modified>
</cp:coreProperties>
</file>