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3" r:id="rId6"/>
    <p:sldId id="266" r:id="rId7"/>
    <p:sldId id="258" r:id="rId8"/>
    <p:sldId id="259" r:id="rId9"/>
    <p:sldId id="265" r:id="rId10"/>
    <p:sldId id="260" r:id="rId11"/>
    <p:sldId id="268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icrosoft YaHei" panose="020B0503020204020204" pitchFamily="34" charset="-122"/>
      <p:regular r:id="rId17"/>
      <p:bold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Open Sans Bold" panose="020B0806030504020204" charset="0"/>
      <p:regular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Poppins Bold" panose="00000800000000000000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6" d="100"/>
          <a:sy n="106" d="100"/>
        </p:scale>
        <p:origin x="340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786" b="77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18527" y="-1745836"/>
            <a:ext cx="6304087" cy="630408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915273" y="5804957"/>
            <a:ext cx="2284867" cy="228486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38200" y="4988106"/>
            <a:ext cx="12849860" cy="1420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257"/>
              </a:lnSpc>
              <a:spcBef>
                <a:spcPct val="0"/>
              </a:spcBef>
            </a:pPr>
            <a:r>
              <a:rPr lang="en-US" sz="6600" dirty="0">
                <a:solidFill>
                  <a:srgbClr val="FFFFFF"/>
                </a:solidFill>
                <a:latin typeface="Poppins"/>
              </a:rPr>
              <a:t>Blockchain &amp; Applications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193410" y="4082284"/>
            <a:ext cx="951933" cy="9519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1028700"/>
            <a:ext cx="546184" cy="54618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05735" y="1178928"/>
            <a:ext cx="192115" cy="24572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787373" y="1221782"/>
            <a:ext cx="1737382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71616"/>
                </a:solidFill>
                <a:latin typeface="Poppins Bold"/>
              </a:rPr>
              <a:t>BLOCKCHAIN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278617" y="990600"/>
            <a:ext cx="5730766" cy="1836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 dirty="0">
                <a:solidFill>
                  <a:srgbClr val="171616"/>
                </a:solidFill>
                <a:latin typeface="Poppins Bold"/>
              </a:rPr>
              <a:t>Blockchain</a:t>
            </a:r>
          </a:p>
          <a:p>
            <a:pPr algn="ctr">
              <a:lnSpc>
                <a:spcPts val="4799"/>
              </a:lnSpc>
            </a:pPr>
            <a:r>
              <a:rPr lang="en-US" sz="3999" dirty="0">
                <a:solidFill>
                  <a:srgbClr val="171616"/>
                </a:solidFill>
                <a:latin typeface="Poppins Bold"/>
              </a:rPr>
              <a:t>NFTs</a:t>
            </a:r>
          </a:p>
          <a:p>
            <a:pPr algn="ctr">
              <a:lnSpc>
                <a:spcPts val="4799"/>
              </a:lnSpc>
            </a:pPr>
            <a:r>
              <a:rPr lang="en-US" sz="3999" dirty="0">
                <a:solidFill>
                  <a:srgbClr val="171616"/>
                </a:solidFill>
                <a:latin typeface="Poppins Bold"/>
              </a:rPr>
              <a:t>Digital Human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63396" y="3314700"/>
            <a:ext cx="7364843" cy="4907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b="1" dirty="0" err="1">
                <a:solidFill>
                  <a:srgbClr val="171616"/>
                </a:solidFill>
                <a:ea typeface="Open Sans"/>
              </a:rPr>
              <a:t>主要面向人群</a:t>
            </a:r>
            <a:r>
              <a:rPr lang="en-US" sz="2499" dirty="0" err="1">
                <a:solidFill>
                  <a:srgbClr val="171616"/>
                </a:solidFill>
                <a:ea typeface="Open Sans"/>
              </a:rPr>
              <a:t>：喜欢二次元的年轻人</a:t>
            </a:r>
            <a:endParaRPr lang="en-US" sz="2499" dirty="0">
              <a:solidFill>
                <a:srgbClr val="171616"/>
              </a:solidFill>
              <a:ea typeface="Open Sans"/>
            </a:endParaRP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b="1" dirty="0">
                <a:solidFill>
                  <a:srgbClr val="171616"/>
                </a:solidFill>
                <a:ea typeface="Open Sans"/>
              </a:rPr>
              <a:t>元宇宙</a:t>
            </a:r>
            <a:r>
              <a:rPr lang="en-US" sz="2499" dirty="0">
                <a:solidFill>
                  <a:srgbClr val="171616"/>
                </a:solidFill>
                <a:ea typeface="Open Sans"/>
              </a:rPr>
              <a:t>中社交需要3D人物，需要3D数字人身份，类比一下相当于微博微信的头像。</a:t>
            </a: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b="1" dirty="0" err="1">
                <a:solidFill>
                  <a:srgbClr val="171616"/>
                </a:solidFill>
                <a:latin typeface="Open Sans"/>
              </a:rPr>
              <a:t>NFT</a:t>
            </a:r>
            <a:r>
              <a:rPr lang="en-US" sz="2499" dirty="0" err="1">
                <a:solidFill>
                  <a:srgbClr val="171616"/>
                </a:solidFill>
                <a:latin typeface="Open Sans"/>
              </a:rPr>
              <a:t>：买下这个数字化产品的所有版权，独一无二不可篡改，交易时需要手续费（Gas</a:t>
            </a:r>
            <a:r>
              <a:rPr lang="en-US" sz="2499" dirty="0">
                <a:solidFill>
                  <a:srgbClr val="171616"/>
                </a:solidFill>
                <a:latin typeface="Open Sans"/>
              </a:rPr>
              <a:t> Fee）</a:t>
            </a: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b="1" dirty="0">
                <a:solidFill>
                  <a:srgbClr val="171616"/>
                </a:solidFill>
                <a:ea typeface="Open Sans"/>
              </a:rPr>
              <a:t>商业价值</a:t>
            </a:r>
            <a:r>
              <a:rPr lang="en-US" sz="2499" dirty="0">
                <a:solidFill>
                  <a:srgbClr val="171616"/>
                </a:solidFill>
                <a:ea typeface="Open Sans"/>
              </a:rPr>
              <a:t>：2021年主要以图片项目为主，进行二次创作（阿迪达斯和无聊猿）</a:t>
            </a: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b="1" dirty="0" err="1">
                <a:solidFill>
                  <a:srgbClr val="171616"/>
                </a:solidFill>
                <a:ea typeface="Open Sans"/>
              </a:rPr>
              <a:t>社交功能</a:t>
            </a:r>
            <a:r>
              <a:rPr lang="en-US" sz="2499" dirty="0" err="1">
                <a:solidFill>
                  <a:srgbClr val="171616"/>
                </a:solidFill>
                <a:ea typeface="Open Sans"/>
              </a:rPr>
              <a:t>：实现与明星参加同一场活动，已购买的”入场券“不可能造假</a:t>
            </a:r>
            <a:endParaRPr lang="en-US" sz="2499" dirty="0">
              <a:solidFill>
                <a:srgbClr val="171616"/>
              </a:solidFill>
              <a:ea typeface="Open Sans"/>
            </a:endParaRPr>
          </a:p>
          <a:p>
            <a:pPr marL="342900" indent="-342900">
              <a:lnSpc>
                <a:spcPts val="349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99" b="1" dirty="0" err="1">
                <a:solidFill>
                  <a:srgbClr val="171616"/>
                </a:solidFill>
                <a:ea typeface="Open Sans"/>
              </a:rPr>
              <a:t>风险</a:t>
            </a:r>
            <a:r>
              <a:rPr lang="en-US" sz="2499" dirty="0" err="1">
                <a:solidFill>
                  <a:srgbClr val="171616"/>
                </a:solidFill>
                <a:ea typeface="Open Sans"/>
              </a:rPr>
              <a:t>：大量用户隐私数据收集，版权</a:t>
            </a:r>
            <a:r>
              <a:rPr lang="en-US" sz="2499" dirty="0">
                <a:solidFill>
                  <a:srgbClr val="171616"/>
                </a:solidFill>
                <a:ea typeface="Open Sans"/>
              </a:rPr>
              <a:t>/</a:t>
            </a:r>
            <a:r>
              <a:rPr lang="en-US" sz="2499" dirty="0" err="1">
                <a:solidFill>
                  <a:srgbClr val="171616"/>
                </a:solidFill>
                <a:ea typeface="Open Sans"/>
              </a:rPr>
              <a:t>owner是谁，有可能会出现侵权售卖的情况</a:t>
            </a:r>
            <a:endParaRPr lang="en-US" sz="2499" dirty="0">
              <a:solidFill>
                <a:srgbClr val="171616"/>
              </a:solidFill>
              <a:ea typeface="Open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114720" y="7537790"/>
            <a:ext cx="2144367" cy="23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21"/>
              </a:lnSpc>
              <a:spcBef>
                <a:spcPct val="0"/>
              </a:spcBef>
            </a:pPr>
            <a:r>
              <a:rPr lang="en-US" sz="1443">
                <a:solidFill>
                  <a:srgbClr val="FFFFFF"/>
                </a:solidFill>
                <a:latin typeface="Open Sans Bold"/>
              </a:rPr>
              <a:t>LEARN MORE</a:t>
            </a: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4552848-7613-718B-B31E-02ED068776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3594100"/>
            <a:ext cx="6483168" cy="43197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1028700"/>
            <a:ext cx="546184" cy="54618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05735" y="1178928"/>
            <a:ext cx="192115" cy="24572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787373" y="1221782"/>
            <a:ext cx="1737382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71616"/>
                </a:solidFill>
                <a:latin typeface="Poppins Bold"/>
              </a:rPr>
              <a:t>BLOCKCHAIN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80299" y="4635866"/>
            <a:ext cx="1203294" cy="570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 dirty="0">
                <a:solidFill>
                  <a:srgbClr val="FFFFFF"/>
                </a:solidFill>
                <a:latin typeface="Open Sans Bold"/>
              </a:rPr>
              <a:t>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80299" y="7266277"/>
            <a:ext cx="1203294" cy="570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FFFFFF"/>
                </a:solidFill>
                <a:latin typeface="Open Sans Bold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853222" y="4635866"/>
            <a:ext cx="1203294" cy="570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FFFFFF"/>
                </a:solidFill>
                <a:latin typeface="Open Sans Bold"/>
              </a:rPr>
              <a:t>02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853222" y="7266277"/>
            <a:ext cx="1203294" cy="570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FFFFFF"/>
                </a:solidFill>
                <a:latin typeface="Open Sans Bold"/>
              </a:rPr>
              <a:t>04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422549" y="1509552"/>
            <a:ext cx="11442900" cy="720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altLang="zh-CN" sz="4000" dirty="0">
                <a:solidFill>
                  <a:srgbClr val="171616"/>
                </a:solidFill>
                <a:latin typeface="Poppins Bold"/>
              </a:rPr>
              <a:t>NFTs &amp; Finance</a:t>
            </a:r>
            <a:endParaRPr lang="en-US" sz="4000" dirty="0">
              <a:solidFill>
                <a:srgbClr val="171616"/>
              </a:solidFill>
              <a:latin typeface="Poppins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286000" y="3599230"/>
            <a:ext cx="13716000" cy="1042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GB" altLang="zh-CN" sz="2400" dirty="0">
              <a:solidFill>
                <a:srgbClr val="1716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1716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id="{C0777534-B151-216E-0137-7D3273A3DAF7}"/>
              </a:ext>
            </a:extLst>
          </p:cNvPr>
          <p:cNvSpPr txBox="1"/>
          <p:nvPr/>
        </p:nvSpPr>
        <p:spPr>
          <a:xfrm>
            <a:off x="1529854" y="2643205"/>
            <a:ext cx="15228289" cy="70145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b="1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Game</a:t>
            </a:r>
            <a:r>
              <a:rPr lang="en-US" altLang="zh-CN" b="1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</a:t>
            </a:r>
            <a:r>
              <a:rPr lang="en-GB" altLang="zh-CN" b="1" dirty="0" err="1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Play to Earn</a:t>
            </a:r>
            <a:r>
              <a:rPr lang="zh-CN" altLang="en-US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的模式可以让玩家在游玩游戏的过程中获得收益。在</a:t>
            </a:r>
            <a:r>
              <a:rPr lang="en-US" altLang="zh-CN" dirty="0" err="1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GameFi</a:t>
            </a:r>
            <a:r>
              <a:rPr lang="zh-CN" altLang="en-US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游戏中，</a:t>
            </a:r>
            <a:r>
              <a:rPr lang="en-US" altLang="zh-CN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NFT</a:t>
            </a:r>
            <a:r>
              <a:rPr lang="zh-CN" altLang="en-US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可以被设置为游戏中的资产。</a:t>
            </a:r>
            <a:endParaRPr lang="en-GB" altLang="zh-CN" dirty="0">
              <a:solidFill>
                <a:srgbClr val="1716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lang="en-US" altLang="zh-CN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2021</a:t>
            </a:r>
            <a:r>
              <a:rPr lang="zh-CN" altLang="en-US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en-US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月，去中心化借贷协议 </a:t>
            </a:r>
            <a:r>
              <a:rPr lang="en-US" altLang="zh-CN" dirty="0" err="1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Aave</a:t>
            </a:r>
            <a:r>
              <a:rPr lang="en-US" altLang="zh-CN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创始人 </a:t>
            </a:r>
            <a:r>
              <a:rPr lang="en-US" altLang="zh-CN" dirty="0" err="1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Stani</a:t>
            </a:r>
            <a:r>
              <a:rPr lang="en-US" altLang="zh-CN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Kulechov</a:t>
            </a:r>
            <a:r>
              <a:rPr lang="en-US" altLang="zh-CN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发推称，目前 </a:t>
            </a:r>
            <a:r>
              <a:rPr lang="en-US" altLang="zh-CN" dirty="0" err="1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Aave</a:t>
            </a:r>
            <a:r>
              <a:rPr lang="en-US" altLang="zh-CN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正在试验将 </a:t>
            </a:r>
            <a:r>
              <a:rPr lang="en-US" altLang="zh-CN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NFT </a:t>
            </a:r>
            <a:r>
              <a:rPr lang="zh-CN" altLang="en-US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作为抵押品，并希望发布时协议适合各种 </a:t>
            </a:r>
            <a:r>
              <a:rPr lang="en-US" altLang="zh-CN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NFT </a:t>
            </a:r>
            <a:r>
              <a:rPr lang="zh-CN" altLang="en-US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用例。”</a:t>
            </a:r>
            <a:endParaRPr lang="en-GB" altLang="zh-CN" dirty="0">
              <a:solidFill>
                <a:srgbClr val="1716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GB" altLang="zh-CN" dirty="0">
              <a:solidFill>
                <a:srgbClr val="1716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GB" altLang="zh-CN" b="1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Virtual assistant</a:t>
            </a:r>
            <a:r>
              <a:rPr lang="zh-CN" altLang="en-US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2019</a:t>
            </a:r>
            <a:r>
              <a:rPr lang="zh-CN" altLang="en-US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月份“</a:t>
            </a:r>
            <a:r>
              <a:rPr lang="en-US" altLang="zh-CN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AI</a:t>
            </a:r>
            <a:r>
              <a:rPr lang="zh-CN" altLang="en-US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驱动的</a:t>
            </a:r>
            <a:r>
              <a:rPr lang="en-US" altLang="zh-CN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3D</a:t>
            </a:r>
            <a:r>
              <a:rPr lang="zh-CN" altLang="en-US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金融数字人”小浦正式亮相，成为浦发银行首位数字员工，当年</a:t>
            </a:r>
            <a:r>
              <a:rPr lang="en-US" altLang="zh-CN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lang="zh-CN" altLang="en-US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月份，小浦在浦发银行的部分网点进行轮岗，服务用户。</a:t>
            </a:r>
            <a:endParaRPr lang="en-GB" altLang="zh-CN" dirty="0">
              <a:solidFill>
                <a:srgbClr val="1716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tracking on the blockchain;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Transparency of individual credit ratings;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lower interest rate for lending;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Optimisation of capital allocations.</a:t>
            </a:r>
          </a:p>
          <a:p>
            <a:pPr>
              <a:lnSpc>
                <a:spcPct val="150000"/>
              </a:lnSpc>
            </a:pPr>
            <a:endParaRPr lang="en-GB" altLang="zh-CN" dirty="0">
              <a:solidFill>
                <a:srgbClr val="1716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NFT</a:t>
            </a:r>
            <a:r>
              <a:rPr lang="zh-CN" altLang="en-US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Infrastructure</a:t>
            </a:r>
            <a:r>
              <a:rPr lang="en-US" altLang="zh-CN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发展：</a:t>
            </a:r>
            <a:endParaRPr lang="en-GB" altLang="zh-CN" dirty="0">
              <a:solidFill>
                <a:srgbClr val="1716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GB" altLang="zh-CN" b="1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Internal</a:t>
            </a:r>
            <a:r>
              <a:rPr lang="en-GB" altLang="zh-CN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以太坊的规模扩展</a:t>
            </a:r>
            <a:endParaRPr lang="en-GB" altLang="zh-CN" dirty="0">
              <a:solidFill>
                <a:srgbClr val="1716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交易费用高 </a:t>
            </a:r>
            <a:r>
              <a:rPr lang="en-GB" altLang="zh-CN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需要高频交易</a:t>
            </a:r>
            <a:r>
              <a:rPr lang="en-GB" altLang="zh-CN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网络拥堵 </a:t>
            </a:r>
            <a:r>
              <a:rPr lang="en-GB" altLang="zh-CN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需要</a:t>
            </a:r>
            <a:r>
              <a:rPr lang="en-GB" altLang="zh-CN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5G</a:t>
            </a:r>
            <a:r>
              <a:rPr lang="zh-CN" altLang="en-US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</a:t>
            </a:r>
            <a:r>
              <a:rPr lang="en-GB" altLang="zh-CN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不能实现跨链操作</a:t>
            </a:r>
            <a:endParaRPr lang="en-GB" altLang="zh-CN" dirty="0">
              <a:solidFill>
                <a:srgbClr val="1716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GB" altLang="zh-CN" b="1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External</a:t>
            </a:r>
            <a:r>
              <a:rPr lang="en-GB" altLang="zh-CN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我们所购买的</a:t>
            </a:r>
            <a:r>
              <a:rPr lang="en-US" altLang="zh-CN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NFT</a:t>
            </a:r>
            <a:r>
              <a:rPr lang="zh-CN" altLang="en-US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头像其实是一种带有序列号的身份体验，而不是这张图片的所有权。</a:t>
            </a:r>
          </a:p>
        </p:txBody>
      </p:sp>
    </p:spTree>
    <p:extLst>
      <p:ext uri="{BB962C8B-B14F-4D97-AF65-F5344CB8AC3E}">
        <p14:creationId xmlns:p14="http://schemas.microsoft.com/office/powerpoint/2010/main" val="178236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1028700"/>
            <a:ext cx="546184" cy="54618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05735" y="1178928"/>
            <a:ext cx="192115" cy="24572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787373" y="1221782"/>
            <a:ext cx="1737382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71616"/>
                </a:solidFill>
                <a:latin typeface="Poppins Bold"/>
              </a:rPr>
              <a:t>BLOCKCHAIN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858259" y="4230521"/>
            <a:ext cx="1447374" cy="144737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83318" y="4412871"/>
            <a:ext cx="4873500" cy="1044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sz="1999" b="1" dirty="0" err="1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分布式</a:t>
            </a:r>
            <a:r>
              <a:rPr lang="en-US" sz="1999" dirty="0" err="1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记账，要求所有节点共同维护账本数据，即每笔交易都需要发送给网络中的所有节点</a:t>
            </a:r>
            <a:r>
              <a:rPr lang="en-US" sz="1999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80299" y="4635866"/>
            <a:ext cx="1203294" cy="570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FFFFFF"/>
                </a:solidFill>
                <a:latin typeface="Open Sans Bold"/>
              </a:rPr>
              <a:t>01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858259" y="6860932"/>
            <a:ext cx="1447374" cy="1447374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980299" y="7266277"/>
            <a:ext cx="1203294" cy="570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FFFFFF"/>
                </a:solidFill>
                <a:latin typeface="Open Sans Bold"/>
              </a:rPr>
              <a:t>03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731182" y="4230521"/>
            <a:ext cx="1447374" cy="1447374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1556241" y="4412871"/>
            <a:ext cx="4873500" cy="1044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sz="1999" dirty="0" err="1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  <a:r>
              <a:rPr lang="en-US" sz="1999" b="1" dirty="0" err="1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难篡改</a:t>
            </a:r>
            <a:r>
              <a:rPr lang="en-US" sz="1999" dirty="0" err="1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，数据</a:t>
            </a:r>
            <a:r>
              <a:rPr lang="en-US" sz="1999" b="1" dirty="0" err="1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去中心化</a:t>
            </a:r>
            <a:r>
              <a:rPr lang="en-US" sz="1999" dirty="0" err="1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，记录的信息更加真实可靠。假定在没有信任的情况下怎么产生尽可能大的</a:t>
            </a:r>
            <a:r>
              <a:rPr lang="en-US" sz="1999" b="1" i="1" u="sng" dirty="0" err="1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共识</a:t>
            </a:r>
            <a:r>
              <a:rPr lang="en-US" sz="1999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853222" y="4635866"/>
            <a:ext cx="1203294" cy="570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FFFFFF"/>
                </a:solidFill>
                <a:latin typeface="Open Sans Bold"/>
              </a:rPr>
              <a:t>02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731182" y="6860932"/>
            <a:ext cx="1447374" cy="1447374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3683318" y="7043282"/>
            <a:ext cx="4873500" cy="1044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 b="1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适用场景</a:t>
            </a:r>
            <a:r>
              <a:rPr lang="en-US" sz="1999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</a:p>
          <a:p>
            <a:pPr marL="431797" lvl="1" indent="-215899">
              <a:lnSpc>
                <a:spcPts val="2799"/>
              </a:lnSpc>
              <a:buFont typeface="Arial"/>
              <a:buChar char="•"/>
            </a:pPr>
            <a:r>
              <a:rPr lang="en-US" sz="1999" dirty="0" err="1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需要提升</a:t>
            </a:r>
            <a:r>
              <a:rPr lang="en-US" sz="1999" b="1" i="1" u="sng" dirty="0" err="1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公信力</a:t>
            </a:r>
            <a:r>
              <a:rPr lang="en-US" sz="1999" b="1" i="1" u="sng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999" dirty="0" err="1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的行业</a:t>
            </a:r>
            <a:endParaRPr lang="en-US" sz="1999" dirty="0">
              <a:solidFill>
                <a:srgbClr val="1716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31797" lvl="1" indent="-215899">
              <a:lnSpc>
                <a:spcPts val="2799"/>
              </a:lnSpc>
              <a:buFont typeface="Arial"/>
              <a:buChar char="•"/>
            </a:pPr>
            <a:r>
              <a:rPr lang="en-US" sz="1999" dirty="0" err="1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需要数据追踪</a:t>
            </a:r>
            <a:r>
              <a:rPr lang="en-US" sz="1999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sz="1999" dirty="0" err="1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追溯的行业</a:t>
            </a:r>
            <a:endParaRPr lang="en-US" sz="1999" dirty="0">
              <a:solidFill>
                <a:srgbClr val="1716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853222" y="7266277"/>
            <a:ext cx="1203294" cy="570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FFFFFF"/>
                </a:solidFill>
                <a:latin typeface="Open Sans Bold"/>
              </a:rPr>
              <a:t>04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422550" y="2051503"/>
            <a:ext cx="11442900" cy="720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000" dirty="0">
                <a:solidFill>
                  <a:srgbClr val="171616"/>
                </a:solidFill>
                <a:latin typeface="Poppins Bold"/>
              </a:rPr>
              <a:t>Blockchain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559556" y="7219494"/>
            <a:ext cx="4873500" cy="139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 dirty="0" err="1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工作原理</a:t>
            </a:r>
            <a:r>
              <a:rPr lang="en-US" sz="1999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</a:p>
          <a:p>
            <a:pPr marL="431797" lvl="1" indent="-215899">
              <a:lnSpc>
                <a:spcPts val="2799"/>
              </a:lnSpc>
              <a:buFont typeface="Arial"/>
              <a:buChar char="•"/>
            </a:pPr>
            <a:r>
              <a:rPr lang="en-US" sz="1999" b="1" dirty="0" err="1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点对点交易</a:t>
            </a:r>
            <a:endParaRPr lang="en-US" sz="1999" b="1" dirty="0">
              <a:solidFill>
                <a:srgbClr val="1716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31797" lvl="1" indent="-215899">
              <a:lnSpc>
                <a:spcPts val="2799"/>
              </a:lnSpc>
              <a:buFont typeface="Arial"/>
              <a:buChar char="•"/>
            </a:pPr>
            <a:r>
              <a:rPr lang="en-US" sz="1999" dirty="0" err="1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如何设计点对点网络架构是区块链应用的一个研究方向</a:t>
            </a:r>
            <a:endParaRPr lang="en-US" sz="1999" dirty="0">
              <a:solidFill>
                <a:srgbClr val="1716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BF4450-0273-2126-E2DE-259830CBBFC6}"/>
              </a:ext>
            </a:extLst>
          </p:cNvPr>
          <p:cNvCxnSpPr>
            <a:cxnSpLocks/>
          </p:cNvCxnSpPr>
          <p:nvPr/>
        </p:nvCxnSpPr>
        <p:spPr>
          <a:xfrm flipV="1">
            <a:off x="5804848" y="5497204"/>
            <a:ext cx="7620000" cy="1915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1028700"/>
            <a:ext cx="546184" cy="54618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05735" y="1178928"/>
            <a:ext cx="192115" cy="24572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787373" y="1221782"/>
            <a:ext cx="1737382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71616"/>
                </a:solidFill>
                <a:latin typeface="Poppins Bold"/>
              </a:rPr>
              <a:t>BLOCKCHAIN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80299" y="4635866"/>
            <a:ext cx="1203294" cy="570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 dirty="0">
                <a:solidFill>
                  <a:srgbClr val="FFFFFF"/>
                </a:solidFill>
                <a:latin typeface="Open Sans Bold"/>
              </a:rPr>
              <a:t>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80299" y="7266277"/>
            <a:ext cx="1203294" cy="570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FFFFFF"/>
                </a:solidFill>
                <a:latin typeface="Open Sans Bold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853222" y="4635866"/>
            <a:ext cx="1203294" cy="570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FFFFFF"/>
                </a:solidFill>
                <a:latin typeface="Open Sans Bold"/>
              </a:rPr>
              <a:t>02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853222" y="7266277"/>
            <a:ext cx="1203294" cy="570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FFFFFF"/>
                </a:solidFill>
                <a:latin typeface="Open Sans Bold"/>
              </a:rPr>
              <a:t>04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422550" y="1999847"/>
            <a:ext cx="11442900" cy="720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000" dirty="0">
                <a:solidFill>
                  <a:srgbClr val="171616"/>
                </a:solidFill>
                <a:latin typeface="Poppins Bold"/>
              </a:rPr>
              <a:t>Blockchain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286000" y="3599230"/>
            <a:ext cx="13716000" cy="31290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公有链</a:t>
            </a:r>
            <a:r>
              <a:rPr lang="zh-CN" altLang="en-US" sz="2400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：任何个体或者团体都可以发送交易，比如比特币的公有链，有且只有一条</a:t>
            </a:r>
            <a:endParaRPr lang="en-GB" altLang="zh-CN" sz="2400" dirty="0">
              <a:solidFill>
                <a:srgbClr val="1716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行业链</a:t>
            </a:r>
            <a:r>
              <a:rPr lang="en-US" altLang="zh-CN" sz="2400" b="1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联盟链</a:t>
            </a:r>
            <a:r>
              <a:rPr lang="zh-CN" altLang="en-US" sz="2400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：某个群体指定预选节点（记账人），共同决定但不问记账过程，任何人可以通过应用程序接口（</a:t>
            </a:r>
            <a:r>
              <a:rPr lang="en-US" altLang="zh-CN" sz="2400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-US" sz="2400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）查询；主要适用于行业协会，大型连锁企业对下属单位和分管机构的交易和监管。典型代表</a:t>
            </a:r>
            <a:r>
              <a:rPr lang="en-US" altLang="zh-CN" sz="2400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R3</a:t>
            </a:r>
            <a:r>
              <a:rPr lang="zh-CN" altLang="en-US" sz="2400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区块链联盟（国际银行和金融机构合作组织）。</a:t>
            </a:r>
            <a:endParaRPr lang="en-GB" altLang="zh-CN" sz="2400" dirty="0">
              <a:solidFill>
                <a:srgbClr val="1716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私有链</a:t>
            </a:r>
            <a:r>
              <a:rPr lang="zh-CN" altLang="en-US" sz="2400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：一个公司</a:t>
            </a:r>
            <a:r>
              <a:rPr lang="en-US" altLang="zh-CN" sz="2400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个人独享链的写入权限</a:t>
            </a:r>
            <a:endParaRPr lang="en-GB" altLang="zh-CN" sz="2400" dirty="0">
              <a:solidFill>
                <a:srgbClr val="1716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2799"/>
              </a:lnSpc>
            </a:pPr>
            <a:endParaRPr lang="en-US" sz="2400" dirty="0">
              <a:solidFill>
                <a:srgbClr val="1716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410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1028700"/>
            <a:ext cx="546184" cy="54618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05735" y="1178928"/>
            <a:ext cx="192115" cy="24572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787373" y="1221782"/>
            <a:ext cx="1737382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71616"/>
                </a:solidFill>
                <a:latin typeface="Poppins Bold"/>
              </a:rPr>
              <a:t>BLOCKCHAIN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80299" y="4635866"/>
            <a:ext cx="1203294" cy="570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 dirty="0">
                <a:solidFill>
                  <a:srgbClr val="FFFFFF"/>
                </a:solidFill>
                <a:latin typeface="Open Sans Bold"/>
              </a:rPr>
              <a:t>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80299" y="7266277"/>
            <a:ext cx="1203294" cy="570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FFFFFF"/>
                </a:solidFill>
                <a:latin typeface="Open Sans Bold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853222" y="4635866"/>
            <a:ext cx="1203294" cy="570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FFFFFF"/>
                </a:solidFill>
                <a:latin typeface="Open Sans Bold"/>
              </a:rPr>
              <a:t>02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853222" y="7266277"/>
            <a:ext cx="1203294" cy="570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FFFFFF"/>
                </a:solidFill>
                <a:latin typeface="Open Sans Bold"/>
              </a:rPr>
              <a:t>04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13658FA-3E0D-A58F-439C-410ACD7A3E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686" y="1154791"/>
            <a:ext cx="5830628" cy="797741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D8DEF3E-85B0-4188-7E34-4EF0CCA7D78C}"/>
              </a:ext>
            </a:extLst>
          </p:cNvPr>
          <p:cNvSpPr/>
          <p:nvPr/>
        </p:nvSpPr>
        <p:spPr>
          <a:xfrm>
            <a:off x="5867400" y="952500"/>
            <a:ext cx="6705600" cy="14982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03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1028700"/>
            <a:ext cx="546184" cy="54618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05735" y="1178928"/>
            <a:ext cx="192115" cy="24572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787373" y="1221782"/>
            <a:ext cx="1737382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71616"/>
                </a:solidFill>
                <a:latin typeface="Poppins Bold"/>
              </a:rPr>
              <a:t>BLOCKCHAIN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80299" y="4635866"/>
            <a:ext cx="1203294" cy="570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 dirty="0">
                <a:solidFill>
                  <a:srgbClr val="FFFFFF"/>
                </a:solidFill>
                <a:latin typeface="Open Sans Bold"/>
              </a:rPr>
              <a:t>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80299" y="7266277"/>
            <a:ext cx="1203294" cy="570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FFFFFF"/>
                </a:solidFill>
                <a:latin typeface="Open Sans Bold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853222" y="4635866"/>
            <a:ext cx="1203294" cy="570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FFFFFF"/>
                </a:solidFill>
                <a:latin typeface="Open Sans Bold"/>
              </a:rPr>
              <a:t>02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853222" y="7266277"/>
            <a:ext cx="1203294" cy="570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FFFFFF"/>
                </a:solidFill>
                <a:latin typeface="Open Sans Bold"/>
              </a:rPr>
              <a:t>04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422550" y="1729392"/>
            <a:ext cx="11442900" cy="720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000" dirty="0">
                <a:solidFill>
                  <a:srgbClr val="171616"/>
                </a:solidFill>
                <a:latin typeface="Poppins Bold"/>
              </a:rPr>
              <a:t>Blockchain &amp; Environment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286000" y="3599230"/>
            <a:ext cx="13716000" cy="60287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新的商业模式</a:t>
            </a:r>
            <a:r>
              <a:rPr lang="zh-CN" altLang="en-US" sz="2400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：企业碳排放信息透明，可以获得更精确的新能源数据，连接到风车或者太阳能发电厂，各方交易账户直接连接，省去金融机构的参与</a:t>
            </a:r>
            <a:endParaRPr lang="en-GB" altLang="zh-CN" sz="2400" dirty="0">
              <a:solidFill>
                <a:srgbClr val="1716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“我国现有碳排放交易市场在构成区块链时会形成由政府部门、配额购买方、第三方交易机构等多方参与或分布式多方参与的联盟链。”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“已有应用层有碳排放额登记请假平台、</a:t>
            </a:r>
            <a:r>
              <a:rPr lang="en-US" altLang="zh-CN" sz="2400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CCER</a:t>
            </a:r>
            <a:r>
              <a:rPr lang="zh-CN" altLang="en-US" sz="2400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项目（国家核证自愿减排量）交易登记平台等</a:t>
            </a:r>
            <a:r>
              <a:rPr lang="zh-CN" altLang="en-US" sz="2400" b="1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碳金融项目</a:t>
            </a:r>
            <a:r>
              <a:rPr lang="zh-CN" altLang="en-US" sz="2400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，全国</a:t>
            </a:r>
            <a:r>
              <a:rPr lang="en-US" altLang="zh-CN" sz="2400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区域碳排放交易系统、第三方认证机构、政府</a:t>
            </a:r>
            <a:r>
              <a:rPr lang="en-US" altLang="zh-CN" sz="2400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控排企业。”</a:t>
            </a:r>
            <a:endParaRPr lang="en-GB" altLang="zh-CN" sz="2400" dirty="0">
              <a:solidFill>
                <a:srgbClr val="1716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GB" altLang="zh-CN" sz="2400" dirty="0">
              <a:solidFill>
                <a:srgbClr val="1716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弊端</a:t>
            </a:r>
            <a:r>
              <a:rPr lang="zh-CN" altLang="en-US" sz="2400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：计算机算力和新能源供需不对等，</a:t>
            </a:r>
            <a:r>
              <a:rPr lang="zh-CN" altLang="en-US" sz="2400" b="1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股权证明模型（</a:t>
            </a:r>
            <a:r>
              <a:rPr lang="en-US" altLang="zh-CN" sz="2400" b="1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POS</a:t>
            </a:r>
            <a:r>
              <a:rPr lang="zh-CN" altLang="en-US" sz="2400" b="1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被认为是解决区块链面临的能源消耗问题的一种方法。</a:t>
            </a:r>
          </a:p>
          <a:p>
            <a:pPr>
              <a:lnSpc>
                <a:spcPct val="150000"/>
              </a:lnSpc>
            </a:pPr>
            <a:endParaRPr lang="en-GB" altLang="zh-CN" sz="2400" dirty="0">
              <a:solidFill>
                <a:srgbClr val="1716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1716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509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1028700"/>
            <a:ext cx="546184" cy="54618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05735" y="1178928"/>
            <a:ext cx="192115" cy="24572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787373" y="1221782"/>
            <a:ext cx="1737382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71616"/>
                </a:solidFill>
                <a:latin typeface="Poppins Bold"/>
              </a:rPr>
              <a:t>BLOCKCHAIN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80299" y="4635866"/>
            <a:ext cx="1203294" cy="570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 dirty="0">
                <a:solidFill>
                  <a:srgbClr val="FFFFFF"/>
                </a:solidFill>
                <a:latin typeface="Open Sans Bold"/>
              </a:rPr>
              <a:t>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80299" y="7266277"/>
            <a:ext cx="1203294" cy="570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FFFFFF"/>
                </a:solidFill>
                <a:latin typeface="Open Sans Bold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853222" y="4635866"/>
            <a:ext cx="1203294" cy="570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FFFFFF"/>
                </a:solidFill>
                <a:latin typeface="Open Sans Bold"/>
              </a:rPr>
              <a:t>02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853222" y="7266277"/>
            <a:ext cx="1203294" cy="570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FFFFFF"/>
                </a:solidFill>
                <a:latin typeface="Open Sans Bold"/>
              </a:rPr>
              <a:t>04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422550" y="1763598"/>
            <a:ext cx="11442900" cy="708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zh-CN" altLang="en-US" sz="4000" b="1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股权证明模型和工作量证明模型</a:t>
            </a:r>
            <a:endParaRPr lang="en-US" sz="4000" b="1" dirty="0">
              <a:solidFill>
                <a:srgbClr val="1716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286000" y="3599230"/>
            <a:ext cx="13716000" cy="3812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股权证明模型</a:t>
            </a:r>
            <a:r>
              <a:rPr lang="en-US" altLang="zh-CN" sz="2400" b="1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POS</a:t>
            </a:r>
            <a:r>
              <a:rPr lang="zh-CN" altLang="en-US" sz="2400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Proof of Stake</a:t>
            </a:r>
            <a:r>
              <a:rPr lang="zh-CN" altLang="en-US" sz="2400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）：</a:t>
            </a:r>
            <a:r>
              <a:rPr lang="en-US" altLang="zh-CN" sz="2400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POS</a:t>
            </a:r>
            <a:r>
              <a:rPr lang="zh-CN" altLang="en-US" sz="2400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系统要求用户持有一定数量的加密货币并且具有所有权</a:t>
            </a:r>
            <a:endParaRPr lang="en-GB" altLang="zh-CN" sz="2400" dirty="0">
              <a:solidFill>
                <a:srgbClr val="1716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GB" altLang="zh-CN" sz="2400" dirty="0">
              <a:solidFill>
                <a:srgbClr val="1716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工作量证明模型</a:t>
            </a:r>
            <a:r>
              <a:rPr lang="en-US" altLang="zh-CN" sz="2400" b="1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POW</a:t>
            </a:r>
            <a:r>
              <a:rPr lang="zh-CN" altLang="en-US" sz="2400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Proof of Work</a:t>
            </a:r>
            <a:r>
              <a:rPr lang="zh-CN" altLang="en-US" sz="2400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）：以用户的可计算工具为证明，针对各种交易成功执行了多次计算，那么已验证的交易就将会打包在一起并存储在分布式账本上，成为账本上新的一页，也就是一个新的“区块”</a:t>
            </a:r>
            <a:endParaRPr lang="en-GB" altLang="zh-CN" sz="2400" dirty="0">
              <a:solidFill>
                <a:srgbClr val="1716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GB" altLang="zh-CN" sz="2400" dirty="0">
              <a:solidFill>
                <a:srgbClr val="1716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1716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62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1028700"/>
            <a:ext cx="546184" cy="54618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05735" y="1178928"/>
            <a:ext cx="192115" cy="24572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8830132" y="1180757"/>
            <a:ext cx="9333584" cy="514608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773415" y="3277832"/>
            <a:ext cx="951933" cy="95193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787373" y="1221782"/>
            <a:ext cx="1737382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71616"/>
                </a:solidFill>
                <a:latin typeface="Poppins Bold"/>
              </a:rPr>
              <a:t>BLOCKCHAIN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89543" y="6718299"/>
            <a:ext cx="3018500" cy="2540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1999" dirty="0">
                <a:solidFill>
                  <a:srgbClr val="171616"/>
                </a:solidFill>
                <a:ea typeface="Open Sans"/>
              </a:rPr>
              <a:t>简单的区块链工作原理，输入信息需要发送到每一个临近节点，再由临近节点发送给其他节点，最终发送给所有节点，得到prediction进行输出。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89543" y="6072841"/>
            <a:ext cx="3216331" cy="441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F66E1A"/>
                </a:solidFill>
                <a:latin typeface="Poppins Bold"/>
              </a:rPr>
              <a:t>Neural Networks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413124" y="6718299"/>
            <a:ext cx="2988559" cy="2540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797" lvl="1" indent="-215899">
              <a:lnSpc>
                <a:spcPts val="3399"/>
              </a:lnSpc>
              <a:buFont typeface="Arial"/>
              <a:buChar char="•"/>
            </a:pPr>
            <a:r>
              <a:rPr lang="en-US" sz="1999">
                <a:solidFill>
                  <a:srgbClr val="171616"/>
                </a:solidFill>
                <a:ea typeface="Open Sans"/>
              </a:rPr>
              <a:t>美国主要运用在军事和医疗方面</a:t>
            </a:r>
          </a:p>
          <a:p>
            <a:pPr marL="431797" lvl="1" indent="-215899">
              <a:lnSpc>
                <a:spcPts val="3399"/>
              </a:lnSpc>
              <a:buFont typeface="Arial"/>
              <a:buChar char="•"/>
            </a:pPr>
            <a:r>
              <a:rPr lang="en-US" sz="1999">
                <a:solidFill>
                  <a:srgbClr val="171616"/>
                </a:solidFill>
                <a:ea typeface="Open Sans"/>
              </a:rPr>
              <a:t>中国目前主要运用在医疗方面，政策利好</a:t>
            </a:r>
          </a:p>
          <a:p>
            <a:pPr marL="431797" lvl="1" indent="-215899">
              <a:lnSpc>
                <a:spcPts val="3399"/>
              </a:lnSpc>
              <a:buFont typeface="Arial"/>
              <a:buChar char="•"/>
            </a:pPr>
            <a:r>
              <a:rPr lang="en-US" sz="1999">
                <a:solidFill>
                  <a:srgbClr val="171616"/>
                </a:solidFill>
                <a:ea typeface="Open Sans"/>
              </a:rPr>
              <a:t>全球目前没有统一的合规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641216" y="6072841"/>
            <a:ext cx="3216331" cy="414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 b="1" dirty="0">
                <a:solidFill>
                  <a:srgbClr val="F66E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脑科学与脑机接口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486897" y="7200900"/>
            <a:ext cx="8020053" cy="412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 b="1" dirty="0" err="1">
                <a:solidFill>
                  <a:srgbClr val="F66E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健康（医疗</a:t>
            </a:r>
            <a:r>
              <a:rPr lang="en-US" sz="2499" b="1" dirty="0">
                <a:solidFill>
                  <a:srgbClr val="F66E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）→   </a:t>
            </a:r>
            <a:r>
              <a:rPr lang="en-US" sz="2499" b="1" dirty="0" err="1">
                <a:solidFill>
                  <a:srgbClr val="F66E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生活（金融</a:t>
            </a:r>
            <a:r>
              <a:rPr lang="en-US" sz="2499" b="1" dirty="0">
                <a:solidFill>
                  <a:srgbClr val="F66E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）→   </a:t>
            </a:r>
            <a:r>
              <a:rPr lang="en-US" sz="2499" b="1" dirty="0" err="1">
                <a:solidFill>
                  <a:srgbClr val="F66E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娱乐（虚拟偶像</a:t>
            </a:r>
            <a:r>
              <a:rPr lang="en-US" sz="2499" b="1" dirty="0">
                <a:solidFill>
                  <a:srgbClr val="F66E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89543" y="3041857"/>
            <a:ext cx="5090895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dirty="0" err="1">
                <a:solidFill>
                  <a:srgbClr val="171616"/>
                </a:solidFill>
                <a:ea typeface="Poppins"/>
              </a:rPr>
              <a:t>神经网络</a:t>
            </a:r>
            <a:endParaRPr lang="en-US" sz="5000" dirty="0">
              <a:solidFill>
                <a:srgbClr val="171616"/>
              </a:solidFill>
              <a:ea typeface="Poppins"/>
            </a:endParaRPr>
          </a:p>
          <a:p>
            <a:pPr algn="ctr">
              <a:lnSpc>
                <a:spcPts val="6000"/>
              </a:lnSpc>
            </a:pPr>
            <a:r>
              <a:rPr lang="en-US" sz="5000" dirty="0">
                <a:solidFill>
                  <a:srgbClr val="171616"/>
                </a:solidFill>
                <a:ea typeface="Poppins"/>
              </a:rPr>
              <a:t>脑科学与脑机接口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1028700"/>
            <a:ext cx="546184" cy="54618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05735" y="1178928"/>
            <a:ext cx="192115" cy="24572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787373" y="1221782"/>
            <a:ext cx="1737382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71616"/>
                </a:solidFill>
                <a:latin typeface="Poppins Bold"/>
              </a:rPr>
              <a:t>BLOCKCHAIN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216594" y="1821370"/>
            <a:ext cx="9854810" cy="528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171616"/>
                </a:solidFill>
                <a:latin typeface="Poppins Bold"/>
              </a:rPr>
              <a:t>Blockchain &amp; Crypto Currencies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815274" y="3220910"/>
            <a:ext cx="6657451" cy="422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71616"/>
                </a:solidFill>
                <a:ea typeface="Open Sans"/>
              </a:rPr>
              <a:t>像比特币这样的数字加密货币，数量少波动大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114720" y="7537790"/>
            <a:ext cx="2144367" cy="23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21"/>
              </a:lnSpc>
              <a:spcBef>
                <a:spcPct val="0"/>
              </a:spcBef>
            </a:pPr>
            <a:r>
              <a:rPr lang="en-US" sz="1443">
                <a:solidFill>
                  <a:srgbClr val="FFFFFF"/>
                </a:solidFill>
                <a:latin typeface="Open Sans Bold"/>
              </a:rPr>
              <a:t>LEARN MORE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61478" y="4000500"/>
            <a:ext cx="13565042" cy="401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b="1" dirty="0" err="1">
                <a:solidFill>
                  <a:srgbClr val="171616"/>
                </a:solidFill>
                <a:ea typeface="Open Sans"/>
              </a:rPr>
              <a:t>数字人民币</a:t>
            </a:r>
            <a:r>
              <a:rPr lang="en-US" sz="2499" dirty="0">
                <a:solidFill>
                  <a:srgbClr val="171616"/>
                </a:solidFill>
                <a:ea typeface="Open Sans"/>
              </a:rPr>
              <a:t>：</a:t>
            </a:r>
          </a:p>
          <a:p>
            <a:pPr marL="539745" lvl="1" indent="-269872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171616"/>
                </a:solidFill>
                <a:ea typeface="Open Sans"/>
              </a:rPr>
              <a:t>目前还是中心化的，如果想要做到完全可以追溯，就可以运用区块链技术，算力成本巨大，理想情况下是可以追溯到每一分钱的去向和记录，避免偷逃税等等。</a:t>
            </a:r>
          </a:p>
          <a:p>
            <a:pPr marL="539745" lvl="1" indent="-269872">
              <a:lnSpc>
                <a:spcPts val="3499"/>
              </a:lnSpc>
              <a:buFont typeface="Arial"/>
              <a:buChar char="•"/>
            </a:pPr>
            <a:r>
              <a:rPr lang="en-US" sz="2499" dirty="0" err="1">
                <a:solidFill>
                  <a:srgbClr val="171616"/>
                </a:solidFill>
                <a:ea typeface="Open Sans"/>
              </a:rPr>
              <a:t>缴税查税直接用智能合约，税务局执法成本大大降低，并且查到的漏税收益可以cover区块链的运营成本</a:t>
            </a:r>
            <a:r>
              <a:rPr lang="en-US" sz="2499" dirty="0">
                <a:solidFill>
                  <a:srgbClr val="171616"/>
                </a:solidFill>
                <a:ea typeface="Open Sans"/>
              </a:rPr>
              <a:t>。</a:t>
            </a:r>
          </a:p>
          <a:p>
            <a:pPr marL="539745" lvl="1" indent="-269872">
              <a:lnSpc>
                <a:spcPts val="3499"/>
              </a:lnSpc>
              <a:buFont typeface="Arial"/>
              <a:buChar char="•"/>
            </a:pPr>
            <a:r>
              <a:rPr lang="en-US" sz="2499" dirty="0" err="1">
                <a:solidFill>
                  <a:srgbClr val="171616"/>
                </a:solidFill>
                <a:ea typeface="Open Sans"/>
              </a:rPr>
              <a:t>加速人民币国际化，推动其他国家用人民币结算</a:t>
            </a:r>
            <a:r>
              <a:rPr lang="en-US" sz="2499" dirty="0">
                <a:solidFill>
                  <a:srgbClr val="171616"/>
                </a:solidFill>
                <a:ea typeface="Open Sans"/>
              </a:rPr>
              <a:t>。</a:t>
            </a:r>
          </a:p>
          <a:p>
            <a:pPr marL="269873" lvl="1">
              <a:lnSpc>
                <a:spcPts val="3499"/>
              </a:lnSpc>
            </a:pPr>
            <a:endParaRPr lang="en-US" sz="2499" dirty="0">
              <a:solidFill>
                <a:srgbClr val="171616"/>
              </a:solidFill>
              <a:ea typeface="Open Sans"/>
            </a:endParaRPr>
          </a:p>
          <a:p>
            <a:pPr>
              <a:lnSpc>
                <a:spcPts val="3499"/>
              </a:lnSpc>
            </a:pPr>
            <a:r>
              <a:rPr lang="en-US" sz="2499" b="1" dirty="0" err="1">
                <a:solidFill>
                  <a:srgbClr val="171616"/>
                </a:solidFill>
                <a:ea typeface="Open Sans"/>
              </a:rPr>
              <a:t>智能合约</a:t>
            </a:r>
            <a:r>
              <a:rPr lang="en-US" sz="2499" dirty="0">
                <a:solidFill>
                  <a:srgbClr val="171616"/>
                </a:solidFill>
                <a:ea typeface="Open Sans"/>
              </a:rPr>
              <a:t>：</a:t>
            </a:r>
          </a:p>
          <a:p>
            <a:pPr marL="539745" lvl="1" indent="-269872">
              <a:lnSpc>
                <a:spcPts val="3499"/>
              </a:lnSpc>
              <a:buFont typeface="Arial"/>
              <a:buChar char="•"/>
            </a:pPr>
            <a:r>
              <a:rPr lang="en-US" sz="2499" dirty="0" err="1">
                <a:solidFill>
                  <a:srgbClr val="171616"/>
                </a:solidFill>
                <a:ea typeface="Open Sans"/>
              </a:rPr>
              <a:t>对数字藏品进行编号，存储在链上，形成数字化的产品</a:t>
            </a:r>
            <a:r>
              <a:rPr lang="en-US" sz="2499" dirty="0">
                <a:solidFill>
                  <a:srgbClr val="171616"/>
                </a:solidFill>
                <a:ea typeface="Open Sans"/>
              </a:rPr>
              <a:t>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1028700"/>
            <a:ext cx="546184" cy="54618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05735" y="1178928"/>
            <a:ext cx="192115" cy="24572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787373" y="1221782"/>
            <a:ext cx="1737382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71616"/>
                </a:solidFill>
                <a:latin typeface="Poppins Bold"/>
              </a:rPr>
              <a:t>BLOCKCHAIN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80299" y="4635866"/>
            <a:ext cx="1203294" cy="570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 dirty="0">
                <a:solidFill>
                  <a:srgbClr val="FFFFFF"/>
                </a:solidFill>
                <a:latin typeface="Open Sans Bold"/>
              </a:rPr>
              <a:t>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80299" y="7266277"/>
            <a:ext cx="1203294" cy="570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FFFFFF"/>
                </a:solidFill>
                <a:latin typeface="Open Sans Bold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853222" y="4635866"/>
            <a:ext cx="1203294" cy="570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FFFFFF"/>
                </a:solidFill>
                <a:latin typeface="Open Sans Bold"/>
              </a:rPr>
              <a:t>02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853222" y="7266277"/>
            <a:ext cx="1203294" cy="570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FFFFFF"/>
                </a:solidFill>
                <a:latin typeface="Open Sans Bold"/>
              </a:rPr>
              <a:t>04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422550" y="1487077"/>
            <a:ext cx="11442900" cy="699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altLang="zh-CN" sz="4000" b="1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Smart Contract &amp; Finance</a:t>
            </a:r>
            <a:endParaRPr lang="en-US" sz="4000" b="1" dirty="0">
              <a:solidFill>
                <a:srgbClr val="1716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184858" y="2454694"/>
            <a:ext cx="8991600" cy="64089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以太坊（</a:t>
            </a:r>
            <a:r>
              <a:rPr lang="en-GB" altLang="zh-CN" sz="2000" b="1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Ethereum</a:t>
            </a:r>
            <a:r>
              <a:rPr lang="zh-CN" altLang="en-US" sz="2000" b="1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000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的贸易链条：通过区块链对全世界不同国家的数字货币（比特币以太币等），在各大交易平台自动对价格进行对比，一旦发现差价，毫秒之内完成交易，低买高卖，差价利润。</a:t>
            </a:r>
            <a:endParaRPr lang="en-GB" altLang="zh-CN" sz="2000" dirty="0">
              <a:solidFill>
                <a:srgbClr val="1716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GB" altLang="zh-CN" sz="2000" dirty="0">
              <a:solidFill>
                <a:srgbClr val="1716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智能合约机制</a:t>
            </a:r>
            <a:r>
              <a:rPr lang="zh-CN" altLang="en-US" sz="2000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：不需要中介来执行协议</a:t>
            </a:r>
            <a:endParaRPr lang="en-GB" altLang="zh-CN" sz="2000" dirty="0">
              <a:solidFill>
                <a:srgbClr val="1716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可替（可抵押）代币</a:t>
            </a:r>
            <a:r>
              <a:rPr lang="zh-CN" altLang="en-US" sz="2000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：链下抵押、链上抵押和无抵押。</a:t>
            </a:r>
            <a:endParaRPr lang="en-GB" altLang="zh-CN" sz="2000" dirty="0">
              <a:solidFill>
                <a:srgbClr val="1716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不可替代币</a:t>
            </a:r>
            <a:r>
              <a:rPr lang="en-US" altLang="zh-CN" sz="2000" b="1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NFT</a:t>
            </a:r>
            <a:r>
              <a:rPr lang="en-US" altLang="zh-CN" sz="2000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zh-CN" altLang="en-US" sz="2000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：代表独特资产的代币，即收藏品。</a:t>
            </a:r>
            <a:endParaRPr lang="en-GB" altLang="zh-CN" sz="2000" dirty="0">
              <a:solidFill>
                <a:srgbClr val="1716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GB" altLang="zh-CN" sz="2000" dirty="0">
              <a:solidFill>
                <a:srgbClr val="1716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金融商业模式</a:t>
            </a:r>
            <a:r>
              <a:rPr lang="zh-CN" altLang="en-US" sz="2000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GB" altLang="zh-CN" sz="2000" dirty="0">
              <a:solidFill>
                <a:srgbClr val="1716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去中心化金融（</a:t>
            </a:r>
            <a:r>
              <a:rPr lang="en-US" altLang="zh-CN" sz="2000" dirty="0" err="1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DeFi</a:t>
            </a:r>
            <a:r>
              <a:rPr lang="zh-CN" altLang="en-US" sz="2000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）：</a:t>
            </a:r>
            <a:endParaRPr lang="en-GB" altLang="zh-CN" sz="2000" dirty="0">
              <a:solidFill>
                <a:srgbClr val="1716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716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降低交割风险，与普通交易合约不同的是，普通交易合约需要用条款和大额赔偿来规避交割风险，而金融合约的链式结构要求了条款之间的逻辑性，为保证合约的完整性，必须每一步都准确执行。</a:t>
            </a:r>
            <a:endParaRPr lang="en-GB" altLang="zh-CN" sz="2000" dirty="0">
              <a:solidFill>
                <a:srgbClr val="1716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1716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8C217F7-2D9B-A8AC-B6F7-16CBAF015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3213049"/>
            <a:ext cx="8077200" cy="386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9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4478</TotalTime>
  <Words>1310</Words>
  <Application>Microsoft Office PowerPoint</Application>
  <PresentationFormat>Custom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Open Sans</vt:lpstr>
      <vt:lpstr>Calibri</vt:lpstr>
      <vt:lpstr>Poppins Bold</vt:lpstr>
      <vt:lpstr>Open Sans Bold</vt:lpstr>
      <vt:lpstr>Poppins</vt:lpstr>
      <vt:lpstr>Arial</vt:lpstr>
      <vt:lpstr>Microsoft YaHei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Technology Business Presentation</dc:title>
  <cp:lastModifiedBy>UG-Wu, Jialin</cp:lastModifiedBy>
  <cp:revision>33</cp:revision>
  <dcterms:created xsi:type="dcterms:W3CDTF">2006-08-16T00:00:00Z</dcterms:created>
  <dcterms:modified xsi:type="dcterms:W3CDTF">2022-08-27T21:50:36Z</dcterms:modified>
  <dc:identifier>DAFJ42ZpThE</dc:identifier>
</cp:coreProperties>
</file>