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4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2114">
          <p15:clr>
            <a:srgbClr val="A4A3A4"/>
          </p15:clr>
        </p15:guide>
        <p15:guide id="4" orient="horz" pos="366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pos="7483">
          <p15:clr>
            <a:srgbClr val="A4A3A4"/>
          </p15:clr>
        </p15:guide>
        <p15:guide id="7" pos="180">
          <p15:clr>
            <a:srgbClr val="A4A3A4"/>
          </p15:clr>
        </p15:guide>
        <p15:guide id="8" pos="2819">
          <p15:clr>
            <a:srgbClr val="A4A3A4"/>
          </p15:clr>
        </p15:guide>
        <p15:guide id="9" pos="1958">
          <p15:clr>
            <a:srgbClr val="A4A3A4"/>
          </p15:clr>
        </p15:guide>
        <p15:guide id="10" orient="horz" pos="1003">
          <p15:clr>
            <a:srgbClr val="A4A3A4"/>
          </p15:clr>
        </p15:guide>
        <p15:guide id="11" orient="horz" pos="3770">
          <p15:clr>
            <a:srgbClr val="A4A3A4"/>
          </p15:clr>
        </p15:guide>
        <p15:guide id="12" orient="horz" pos="3374">
          <p15:clr>
            <a:srgbClr val="A4A3A4"/>
          </p15:clr>
        </p15:guide>
        <p15:guide id="13" orient="horz" pos="1321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8" roundtripDataSignature="AMtx7miCEf0Z2dnutxLQcIbLuvyHJp9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48" orient="horz"/>
        <p:guide pos="4198" orient="horz"/>
        <p:guide pos="2114" orient="horz"/>
        <p:guide pos="3668" orient="horz"/>
        <p:guide pos="527" orient="horz"/>
        <p:guide pos="7483"/>
        <p:guide pos="180"/>
        <p:guide pos="2819"/>
        <p:guide pos="1958"/>
        <p:guide pos="1003" orient="horz"/>
        <p:guide pos="3770" orient="horz"/>
        <p:guide pos="3374" orient="horz"/>
        <p:guide pos="1321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6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305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6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2" type="sldNum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"/>
          <p:cNvGrpSpPr/>
          <p:nvPr/>
        </p:nvGrpSpPr>
        <p:grpSpPr>
          <a:xfrm>
            <a:off x="280446" y="687258"/>
            <a:ext cx="11693803" cy="6114622"/>
            <a:chOff x="278306" y="687417"/>
            <a:chExt cx="11696510" cy="6116037"/>
          </a:xfrm>
        </p:grpSpPr>
        <p:grpSp>
          <p:nvGrpSpPr>
            <p:cNvPr id="21" name="Google Shape;21;p5"/>
            <p:cNvGrpSpPr/>
            <p:nvPr/>
          </p:nvGrpSpPr>
          <p:grpSpPr>
            <a:xfrm>
              <a:off x="278306" y="687417"/>
              <a:ext cx="11589838" cy="586214"/>
              <a:chOff x="215900" y="1382939"/>
              <a:chExt cx="6998377" cy="430678"/>
            </a:xfrm>
          </p:grpSpPr>
          <p:sp>
            <p:nvSpPr>
              <p:cNvPr id="22" name="Google Shape;22;p5"/>
              <p:cNvSpPr/>
              <p:nvPr/>
            </p:nvSpPr>
            <p:spPr>
              <a:xfrm>
                <a:off x="215900" y="1382940"/>
                <a:ext cx="585009" cy="430326"/>
              </a:xfrm>
              <a:prstGeom prst="homePlate">
                <a:avLst>
                  <a:gd fmla="val 33648" name="adj"/>
                </a:avLst>
              </a:prstGeom>
              <a:solidFill>
                <a:srgbClr val="613D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"/>
              <p:cNvSpPr/>
              <p:nvPr/>
            </p:nvSpPr>
            <p:spPr>
              <a:xfrm rot="10800000">
                <a:off x="774827" y="1382939"/>
                <a:ext cx="6439450" cy="430678"/>
              </a:xfrm>
              <a:custGeom>
                <a:rect b="b" l="l" r="r" t="t"/>
                <a:pathLst>
                  <a:path extrusionOk="0" h="300814" w="8064578">
                    <a:moveTo>
                      <a:pt x="28" y="246"/>
                    </a:moveTo>
                    <a:cubicBezTo>
                      <a:pt x="2126" y="-555"/>
                      <a:pt x="5376395" y="833"/>
                      <a:pt x="8064578" y="1127"/>
                    </a:cubicBezTo>
                    <a:lnTo>
                      <a:pt x="7919436" y="154759"/>
                    </a:lnTo>
                    <a:lnTo>
                      <a:pt x="8064578" y="300814"/>
                    </a:lnTo>
                    <a:lnTo>
                      <a:pt x="0" y="299269"/>
                    </a:lnTo>
                    <a:cubicBezTo>
                      <a:pt x="1058" y="203607"/>
                      <a:pt x="14" y="149757"/>
                      <a:pt x="28" y="2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7830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" name="Google Shape;24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6520" y="4068162"/>
              <a:ext cx="7007728" cy="1796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2008_JPM_AM_B_RGB" id="25" name="Google Shape;25;p5"/>
            <p:cNvPicPr preferRelativeResize="0"/>
            <p:nvPr/>
          </p:nvPicPr>
          <p:blipFill rotWithShape="1">
            <a:blip r:embed="rId3">
              <a:alphaModFix/>
            </a:blip>
            <a:srcRect b="0" l="-1" r="-193" t="0"/>
            <a:stretch/>
          </p:blipFill>
          <p:spPr>
            <a:xfrm>
              <a:off x="10264497" y="6099704"/>
              <a:ext cx="1710319" cy="7037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" name="Google Shape;26;p5"/>
          <p:cNvCxnSpPr/>
          <p:nvPr/>
        </p:nvCxnSpPr>
        <p:spPr>
          <a:xfrm>
            <a:off x="271951" y="3152910"/>
            <a:ext cx="7843073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/>
        </p:nvSpPr>
        <p:spPr>
          <a:xfrm>
            <a:off x="1826117" y="787852"/>
            <a:ext cx="6725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INDUCTION SLIDE DECK</a:t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5"/>
          <p:cNvGrpSpPr/>
          <p:nvPr/>
        </p:nvGrpSpPr>
        <p:grpSpPr>
          <a:xfrm>
            <a:off x="274785" y="5904671"/>
            <a:ext cx="11608615" cy="46039"/>
            <a:chOff x="-540381" y="5887507"/>
            <a:chExt cx="9443976" cy="46039"/>
          </a:xfrm>
        </p:grpSpPr>
        <p:sp>
          <p:nvSpPr>
            <p:cNvPr id="30" name="Google Shape;30;p5"/>
            <p:cNvSpPr/>
            <p:nvPr/>
          </p:nvSpPr>
          <p:spPr>
            <a:xfrm>
              <a:off x="-540381" y="5887508"/>
              <a:ext cx="8074126" cy="46038"/>
            </a:xfrm>
            <a:custGeom>
              <a:rect b="b" l="l" r="r" t="t"/>
              <a:pathLst>
                <a:path extrusionOk="0" h="120000" w="7638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cap="flat" cmpd="sng" w="90475">
              <a:solidFill>
                <a:srgbClr val="63666A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7625821" y="5887507"/>
              <a:ext cx="1277774" cy="45719"/>
            </a:xfrm>
            <a:custGeom>
              <a:rect b="b" l="l" r="r" t="t"/>
              <a:pathLst>
                <a:path extrusionOk="0" h="120000" w="1357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noFill/>
            <a:ln cap="flat" cmpd="sng" w="90475">
              <a:solidFill>
                <a:srgbClr val="ED8B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800"/>
              <a:buNone/>
              <a:defRPr sz="3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289968" y="539749"/>
            <a:ext cx="11684282" cy="6262130"/>
            <a:chOff x="287829" y="539874"/>
            <a:chExt cx="11686987" cy="6263580"/>
          </a:xfrm>
        </p:grpSpPr>
        <p:grpSp>
          <p:nvGrpSpPr>
            <p:cNvPr id="11" name="Google Shape;11;p3"/>
            <p:cNvGrpSpPr/>
            <p:nvPr/>
          </p:nvGrpSpPr>
          <p:grpSpPr>
            <a:xfrm>
              <a:off x="287829" y="539874"/>
              <a:ext cx="11590491" cy="460907"/>
              <a:chOff x="215900" y="1382736"/>
              <a:chExt cx="9418637" cy="458544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215900" y="1382939"/>
                <a:ext cx="585009" cy="457327"/>
              </a:xfrm>
              <a:prstGeom prst="homePlate">
                <a:avLst>
                  <a:gd fmla="val 33648" name="adj"/>
                </a:avLst>
              </a:prstGeom>
              <a:solidFill>
                <a:srgbClr val="613D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3"/>
              <p:cNvSpPr/>
              <p:nvPr/>
            </p:nvSpPr>
            <p:spPr>
              <a:xfrm rot="10800000">
                <a:off x="781049" y="1382736"/>
                <a:ext cx="8853488" cy="458544"/>
              </a:xfrm>
              <a:custGeom>
                <a:rect b="b" l="l" r="r" t="t"/>
                <a:pathLst>
                  <a:path extrusionOk="0" h="300568" w="8064578">
                    <a:moveTo>
                      <a:pt x="28" y="0"/>
                    </a:moveTo>
                    <a:cubicBezTo>
                      <a:pt x="-2061" y="71"/>
                      <a:pt x="5376395" y="587"/>
                      <a:pt x="8064578" y="881"/>
                    </a:cubicBezTo>
                    <a:lnTo>
                      <a:pt x="7941669" y="150744"/>
                    </a:lnTo>
                    <a:lnTo>
                      <a:pt x="8064578" y="300568"/>
                    </a:lnTo>
                    <a:lnTo>
                      <a:pt x="0" y="297393"/>
                    </a:lnTo>
                    <a:cubicBezTo>
                      <a:pt x="1058" y="201731"/>
                      <a:pt x="2117" y="-71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7830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Logo2008_JPM_AM_B_RGB" id="14" name="Google Shape;14;p3"/>
            <p:cNvPicPr preferRelativeResize="0"/>
            <p:nvPr/>
          </p:nvPicPr>
          <p:blipFill rotWithShape="1">
            <a:blip r:embed="rId1">
              <a:alphaModFix/>
            </a:blip>
            <a:srcRect b="0" l="-1" r="-193" t="0"/>
            <a:stretch/>
          </p:blipFill>
          <p:spPr>
            <a:xfrm>
              <a:off x="10264497" y="6099704"/>
              <a:ext cx="1710319" cy="70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3"/>
          <p:cNvSpPr txBox="1"/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Individual Profile #1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725133" y="1235075"/>
            <a:ext cx="71634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Frugal Tim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 years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New York, USA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Occupation: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 Manager at a mid-tier bank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Marital status: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Married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Years to retirement: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year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Appetite: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Investment portfolio size: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$1.25m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in which current contributions are paid: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in which pension payments are required: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Mauritian rupee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Investment Objectives: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2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Safeguard and gradually increase existing pension fund to ensure comfortable living after retirement</a:t>
            </a:r>
            <a:endParaRPr/>
          </a:p>
          <a:p>
            <a:pPr indent="-342900" lvl="2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</a:t>
            </a:r>
            <a:r>
              <a:rPr i="1" lang="en-GB" sz="1800">
                <a:solidFill>
                  <a:schemeClr val="dk1"/>
                </a:solidFill>
              </a:rPr>
              <a:t>z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contributions to the pension fund until retirement</a:t>
            </a:r>
            <a:endParaRPr/>
          </a:p>
        </p:txBody>
      </p:sp>
      <p:pic>
        <p:nvPicPr>
          <p:cNvPr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31679" t="0"/>
          <a:stretch/>
        </p:blipFill>
        <p:spPr>
          <a:xfrm>
            <a:off x="7888443" y="2700052"/>
            <a:ext cx="3990820" cy="3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/>
          <p:nvPr/>
        </p:nvSpPr>
        <p:spPr>
          <a:xfrm>
            <a:off x="6654799" y="1040622"/>
            <a:ext cx="4325315" cy="1659429"/>
          </a:xfrm>
          <a:prstGeom prst="wedgeEllipseCallout">
            <a:avLst>
              <a:gd fmla="val 2392" name="adj1"/>
              <a:gd fmla="val 93066" name="adj2"/>
            </a:avLst>
          </a:prstGeom>
          <a:solidFill>
            <a:srgbClr val="C1E4F6"/>
          </a:solidFill>
          <a:ln cap="flat" cmpd="sng" w="25400">
            <a:solidFill>
              <a:srgbClr val="6667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146853" y="1194860"/>
            <a:ext cx="35239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want to make sure I have enough money in my pension fund to be able to enjoy my post retirement life with my family at the beaches of Mauritius!”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Individual Profile #2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725133" y="1235075"/>
            <a:ext cx="71634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Spendthrift Elizabeth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 years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Boston, USA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Occupation: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Junior Architect at a newly established a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rchitects firm 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Marital status: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Single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Years to retirement: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 year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Appetite: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Investment portfolio size: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$1.25k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in which current contributions are paid: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in which pension payments are required: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information provided</a:t>
            </a:r>
            <a:endParaRPr/>
          </a:p>
          <a:p>
            <a:pPr indent="-342900" lvl="1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Investment Objective: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2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Contribute as minimum as possible but expect that the funds will exponentially increase over decades to make up for lower contributions</a:t>
            </a:r>
            <a:endParaRPr/>
          </a:p>
        </p:txBody>
      </p:sp>
      <p:pic>
        <p:nvPicPr>
          <p:cNvPr id="51" name="Google Shape;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8443" y="3005134"/>
            <a:ext cx="3990820" cy="285058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/>
          <p:nvPr/>
        </p:nvSpPr>
        <p:spPr>
          <a:xfrm>
            <a:off x="7792826" y="987708"/>
            <a:ext cx="3990820" cy="1664208"/>
          </a:xfrm>
          <a:prstGeom prst="wedgeEllipseCallout">
            <a:avLst>
              <a:gd fmla="val -11758" name="adj1"/>
              <a:gd fmla="val 90770" name="adj2"/>
            </a:avLst>
          </a:prstGeom>
          <a:solidFill>
            <a:srgbClr val="FCCD99"/>
          </a:solidFill>
          <a:ln cap="flat" cmpd="sng" w="25400">
            <a:solidFill>
              <a:srgbClr val="6667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8121853" y="1272618"/>
            <a:ext cx="36617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“Retirement is decades (if not centuries) away for me! I am only 25!!!</a:t>
            </a:r>
            <a:br>
              <a:rPr b="0" i="1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just want to contribute the minimum in my pension fund!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arket Insights - Guide to the Markets">
      <a:dk1>
        <a:srgbClr val="000000"/>
      </a:dk1>
      <a:lt1>
        <a:srgbClr val="FFFFFF"/>
      </a:lt1>
      <a:dk2>
        <a:srgbClr val="656565"/>
      </a:dk2>
      <a:lt2>
        <a:srgbClr val="F78307"/>
      </a:lt2>
      <a:accent1>
        <a:srgbClr val="8D8E87"/>
      </a:accent1>
      <a:accent2>
        <a:srgbClr val="18668D"/>
      </a:accent2>
      <a:accent3>
        <a:srgbClr val="582C83"/>
      </a:accent3>
      <a:accent4>
        <a:srgbClr val="858B39"/>
      </a:accent4>
      <a:accent5>
        <a:srgbClr val="47403F"/>
      </a:accent5>
      <a:accent6>
        <a:srgbClr val="73B2CB"/>
      </a:accent6>
      <a:hlink>
        <a:srgbClr val="613D2E"/>
      </a:hlink>
      <a:folHlink>
        <a:srgbClr val="528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2015-07-20T16:22:45Z</dcterms:created>
  <dc:creator>Parsons, Kate M</dc:creator>
</cp:coreProperties>
</file>