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14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58">
          <p15:clr>
            <a:srgbClr val="A4A3A4"/>
          </p15:clr>
        </p15:guide>
        <p15:guide id="10" orient="horz" pos="1026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E4WnXNg/mYhPJruwRXurKWDE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5FEC7-A085-481B-8050-2226A781E8F4}">
  <a:tblStyle styleId="{61E5FEC7-A085-481B-8050-2226A781E8F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tcBdr/>
        <a:fill>
          <a:solidFill>
            <a:srgbClr val="DADA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DA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30" y="-677"/>
      </p:cViewPr>
      <p:guideLst>
        <p:guide orient="horz" pos="3748"/>
        <p:guide orient="horz" pos="4198"/>
        <p:guide orient="horz" pos="2114"/>
        <p:guide orient="horz" pos="3668"/>
        <p:guide orient="horz" pos="527"/>
        <p:guide pos="7483"/>
        <p:guide pos="180"/>
        <p:guide pos="2819"/>
        <p:guide pos="1958"/>
        <p:guide orient="horz" pos="1026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280446" y="687258"/>
            <a:ext cx="11693803" cy="6114622"/>
            <a:chOff x="278306" y="687417"/>
            <a:chExt cx="11696510" cy="6116037"/>
          </a:xfrm>
        </p:grpSpPr>
        <p:grpSp>
          <p:nvGrpSpPr>
            <p:cNvPr id="21" name="Google Shape;21;p5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2" name="Google Shape;22;p5"/>
              <p:cNvSpPr/>
              <p:nvPr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name="adj" fmla="val 33648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"/>
              <p:cNvSpPr/>
              <p:nvPr/>
            </p:nvSpPr>
            <p:spPr>
              <a:xfrm rot="10800000">
                <a:off x="774827" y="1382939"/>
                <a:ext cx="6439450" cy="430678"/>
              </a:xfrm>
              <a:custGeom>
                <a:avLst/>
                <a:gdLst/>
                <a:ahLst/>
                <a:cxnLst/>
                <a:rect l="l" t="t" r="r" b="b"/>
                <a:pathLst>
                  <a:path w="8064578" h="300814" extrusionOk="0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6520" y="4068162"/>
              <a:ext cx="7007728" cy="1796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" descr="Logo2008_JPM_AM_B_RGB"/>
            <p:cNvPicPr preferRelativeResize="0"/>
            <p:nvPr/>
          </p:nvPicPr>
          <p:blipFill rotWithShape="1">
            <a:blip r:embed="rId3">
              <a:alphaModFix/>
            </a:blip>
            <a:srcRect l="-1" r="-193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26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/>
        </p:nvSpPr>
        <p:spPr>
          <a:xfrm>
            <a:off x="1826117" y="787852"/>
            <a:ext cx="67253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INDUCTION SLIDE DECK</a:t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"/>
          <p:cNvGrpSpPr/>
          <p:nvPr/>
        </p:nvGrpSpPr>
        <p:grpSpPr>
          <a:xfrm>
            <a:off x="274785" y="5904671"/>
            <a:ext cx="11608615" cy="46039"/>
            <a:chOff x="-540381" y="5887507"/>
            <a:chExt cx="9443976" cy="46039"/>
          </a:xfrm>
        </p:grpSpPr>
        <p:sp>
          <p:nvSpPr>
            <p:cNvPr id="30" name="Google Shape;30;p5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7625821" y="588750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noFill/>
            <a:ln w="90475" cap="flat" cmpd="sng">
              <a:solidFill>
                <a:srgbClr val="ED8B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289968" y="539749"/>
            <a:ext cx="11684282" cy="6262130"/>
            <a:chOff x="287829" y="539874"/>
            <a:chExt cx="11686987" cy="6263580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287829" y="539874"/>
              <a:ext cx="11590491" cy="460907"/>
              <a:chOff x="215900" y="1382736"/>
              <a:chExt cx="9418637" cy="458544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215900" y="1382939"/>
                <a:ext cx="585009" cy="457327"/>
              </a:xfrm>
              <a:prstGeom prst="homePlate">
                <a:avLst>
                  <a:gd name="adj" fmla="val 33648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"/>
              <p:cNvSpPr/>
              <p:nvPr/>
            </p:nvSpPr>
            <p:spPr>
              <a:xfrm rot="10800000">
                <a:off x="781049" y="1382736"/>
                <a:ext cx="8853488" cy="458544"/>
              </a:xfrm>
              <a:custGeom>
                <a:avLst/>
                <a:gdLst/>
                <a:ahLst/>
                <a:cxnLst/>
                <a:rect l="l" t="t" r="r" b="b"/>
                <a:pathLst>
                  <a:path w="8064578" h="300568" extrusionOk="0">
                    <a:moveTo>
                      <a:pt x="28" y="0"/>
                    </a:moveTo>
                    <a:cubicBezTo>
                      <a:pt x="-2061" y="71"/>
                      <a:pt x="5376395" y="587"/>
                      <a:pt x="8064578" y="881"/>
                    </a:cubicBezTo>
                    <a:lnTo>
                      <a:pt x="7941669" y="150744"/>
                    </a:lnTo>
                    <a:lnTo>
                      <a:pt x="8064578" y="300568"/>
                    </a:lnTo>
                    <a:lnTo>
                      <a:pt x="0" y="297393"/>
                    </a:lnTo>
                    <a:cubicBezTo>
                      <a:pt x="1058" y="201731"/>
                      <a:pt x="2117" y="-7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" name="Google Shape;14;p3" descr="Logo2008_JPM_AM_B_RGB"/>
            <p:cNvPicPr preferRelativeResize="0"/>
            <p:nvPr/>
          </p:nvPicPr>
          <p:blipFill rotWithShape="1">
            <a:blip r:embed="rId4">
              <a:alphaModFix/>
            </a:blip>
            <a:srcRect l="-1" r="-193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Portfolio for Individual #1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321397" y="1080764"/>
            <a:ext cx="716331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Frugal Tim</a:t>
            </a:r>
            <a:endParaRPr/>
          </a:p>
          <a:p>
            <a:pPr marL="3429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Composition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r="31679"/>
          <a:stretch/>
        </p:blipFill>
        <p:spPr>
          <a:xfrm>
            <a:off x="8816253" y="2700052"/>
            <a:ext cx="3063009" cy="265617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8331200" y="1006986"/>
            <a:ext cx="3743937" cy="1659429"/>
          </a:xfrm>
          <a:prstGeom prst="wedgeEllipseCallout">
            <a:avLst>
              <a:gd name="adj1" fmla="val 13361"/>
              <a:gd name="adj2" fmla="val 76431"/>
            </a:avLst>
          </a:prstGeom>
          <a:solidFill>
            <a:srgbClr val="C1E4F6"/>
          </a:solidFill>
          <a:ln w="25400" cap="flat" cmpd="sng">
            <a:solidFill>
              <a:srgbClr val="6667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8850203" y="1130392"/>
            <a:ext cx="299510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hoping that your suggested investment portfolio would generate sufficient returns so that I never run out of money at the beaches of Mauritius!”</a:t>
            </a:r>
            <a:endParaRPr/>
          </a:p>
        </p:txBody>
      </p:sp>
      <p:graphicFrame>
        <p:nvGraphicFramePr>
          <p:cNvPr id="44" name="Google Shape;44;p1"/>
          <p:cNvGraphicFramePr/>
          <p:nvPr>
            <p:extLst>
              <p:ext uri="{D42A27DB-BD31-4B8C-83A1-F6EECF244321}">
                <p14:modId xmlns:p14="http://schemas.microsoft.com/office/powerpoint/2010/main" val="681623749"/>
              </p:ext>
            </p:extLst>
          </p:nvPr>
        </p:nvGraphicFramePr>
        <p:xfrm>
          <a:off x="528892" y="1836700"/>
          <a:ext cx="7916625" cy="3302080"/>
        </p:xfrm>
        <a:graphic>
          <a:graphicData uri="http://schemas.openxmlformats.org/drawingml/2006/table">
            <a:tbl>
              <a:tblPr firstRow="1" bandRow="1">
                <a:noFill/>
                <a:tableStyleId>{61E5FEC7-A085-481B-8050-2226A781E8F4}</a:tableStyleId>
              </a:tblPr>
              <a:tblGrid>
                <a:gridCol w="21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/>
                        <a:t>Asset Class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/>
                        <a:t>% invested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/>
                        <a:t>Rationale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 u="none" strike="noStrike" cap="none"/>
                        <a:t>Domestic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relatively high return investment to help increase returns in USD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Overseas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Aligned with the client’s risk appetite, avoid high-risk investments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Fixed-Income Nominal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25%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Contribute USD to the fixed income market, get relatively neutral returns and diversify the entire portfolio 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Inflation-Linked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45%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most in the Mauritian rupee, a relatively secured return to make sure comfortable living after retirement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Real Estate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principal may need, avoid investing based on the market condition and additional costs in big cities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Cash and Cash Equivalent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On-hold cash to make sure liquid assets are available for turnaround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100%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Portfolio for Individual #2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321397" y="1080764"/>
            <a:ext cx="716331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Spendthrift Elizabeth</a:t>
            </a:r>
            <a:endParaRPr/>
          </a:p>
          <a:p>
            <a:pPr marL="3429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Composition</a:t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3" y="2934207"/>
            <a:ext cx="3063009" cy="218786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8531525" y="1006986"/>
            <a:ext cx="3543612" cy="1659429"/>
          </a:xfrm>
          <a:prstGeom prst="wedgeEllipseCallout">
            <a:avLst>
              <a:gd name="adj1" fmla="val 13361"/>
              <a:gd name="adj2" fmla="val 76431"/>
            </a:avLst>
          </a:prstGeom>
          <a:solidFill>
            <a:srgbClr val="FCCD99"/>
          </a:solidFill>
          <a:ln w="25400" cap="flat" cmpd="sng">
            <a:solidFill>
              <a:srgbClr val="6667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8762765" y="1298091"/>
            <a:ext cx="29951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hoping that your suggested investment portfolio would generate 1,000% annual return every year until I retire!”</a:t>
            </a:r>
            <a:endParaRPr/>
          </a:p>
        </p:txBody>
      </p:sp>
      <p:graphicFrame>
        <p:nvGraphicFramePr>
          <p:cNvPr id="55" name="Google Shape;55;p2"/>
          <p:cNvGraphicFramePr/>
          <p:nvPr>
            <p:extLst>
              <p:ext uri="{D42A27DB-BD31-4B8C-83A1-F6EECF244321}">
                <p14:modId xmlns:p14="http://schemas.microsoft.com/office/powerpoint/2010/main" val="2211417005"/>
              </p:ext>
            </p:extLst>
          </p:nvPr>
        </p:nvGraphicFramePr>
        <p:xfrm>
          <a:off x="528892" y="1836700"/>
          <a:ext cx="7916625" cy="3388440"/>
        </p:xfrm>
        <a:graphic>
          <a:graphicData uri="http://schemas.openxmlformats.org/drawingml/2006/table">
            <a:tbl>
              <a:tblPr firstRow="1" bandRow="1">
                <a:noFill/>
                <a:tableStyleId>{61E5FEC7-A085-481B-8050-2226A781E8F4}</a:tableStyleId>
              </a:tblPr>
              <a:tblGrid>
                <a:gridCol w="21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Asset Class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% invested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Rationale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Domestic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30%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in high risk and high return assets, aligned with the client’s high-risk appetite in USD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Overseas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20%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in high risk and high return assets, acknowledge the currency risks, aligned with the client’s risk appetite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Fixed Income Nominal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Diversify the overall high-risk portfolio in USD.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Inflation Linked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Diversify the overall high-risk portfolio in other currencies, hedge the risks arise when investing overseas equities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Real Estate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principal may need, avoid investing based on the market condition and additional costs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Cash and Cash equivalent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30%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Contribute as minimum as possible, make sure on-hold cash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liquidity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100%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ket Insights - Guide to the Markets">
      <a:dk1>
        <a:srgbClr val="000000"/>
      </a:dk1>
      <a:lt1>
        <a:srgbClr val="FFFFFF"/>
      </a:lt1>
      <a:dk2>
        <a:srgbClr val="656565"/>
      </a:dk2>
      <a:lt2>
        <a:srgbClr val="F78307"/>
      </a:lt2>
      <a:accent1>
        <a:srgbClr val="8D8E87"/>
      </a:accent1>
      <a:accent2>
        <a:srgbClr val="18668D"/>
      </a:accent2>
      <a:accent3>
        <a:srgbClr val="582C83"/>
      </a:accent3>
      <a:accent4>
        <a:srgbClr val="858B39"/>
      </a:accent4>
      <a:accent5>
        <a:srgbClr val="47403F"/>
      </a:accent5>
      <a:accent6>
        <a:srgbClr val="73B2CB"/>
      </a:accent6>
      <a:hlink>
        <a:srgbClr val="613D2E"/>
      </a:hlink>
      <a:folHlink>
        <a:srgbClr val="528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318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Portfolio for Individual #1</vt:lpstr>
      <vt:lpstr>Portfolio for Individual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for Individual #1</dc:title>
  <dc:creator>Parsons, Kate M</dc:creator>
  <cp:lastModifiedBy>Wu, Jialin</cp:lastModifiedBy>
  <cp:revision>9</cp:revision>
  <dcterms:created xsi:type="dcterms:W3CDTF">2015-07-20T16:22:45Z</dcterms:created>
  <dcterms:modified xsi:type="dcterms:W3CDTF">2023-10-29T00:11:05Z</dcterms:modified>
</cp:coreProperties>
</file>