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14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58">
          <p15:clr>
            <a:srgbClr val="A4A3A4"/>
          </p15:clr>
        </p15:guide>
        <p15:guide id="10" orient="horz" pos="1003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9" roundtripDataSignature="AMtx7mjoZp3BHBHWzsgmj/IFqm/X7LcZ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8" orient="horz"/>
        <p:guide pos="4198" orient="horz"/>
        <p:guide pos="2114" orient="horz"/>
        <p:guide pos="3668" orient="horz"/>
        <p:guide pos="527" orient="horz"/>
        <p:guide pos="7483"/>
        <p:guide pos="180"/>
        <p:guide pos="2819"/>
        <p:guide pos="1958"/>
        <p:guide pos="1003" orient="horz"/>
        <p:guide pos="3770" orient="horz"/>
        <p:guide pos="3374" orient="horz"/>
        <p:guide pos="132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6"/>
          <p:cNvGrpSpPr/>
          <p:nvPr/>
        </p:nvGrpSpPr>
        <p:grpSpPr>
          <a:xfrm>
            <a:off x="280446" y="687258"/>
            <a:ext cx="11693803" cy="6114622"/>
            <a:chOff x="278306" y="687417"/>
            <a:chExt cx="11696510" cy="6116037"/>
          </a:xfrm>
        </p:grpSpPr>
        <p:grpSp>
          <p:nvGrpSpPr>
            <p:cNvPr id="21" name="Google Shape;21;p6"/>
            <p:cNvGrpSpPr/>
            <p:nvPr/>
          </p:nvGrpSpPr>
          <p:grpSpPr>
            <a:xfrm>
              <a:off x="278306" y="687417"/>
              <a:ext cx="11589838" cy="586214"/>
              <a:chOff x="215900" y="1382939"/>
              <a:chExt cx="6998377" cy="430678"/>
            </a:xfrm>
          </p:grpSpPr>
          <p:sp>
            <p:nvSpPr>
              <p:cNvPr id="22" name="Google Shape;22;p6"/>
              <p:cNvSpPr/>
              <p:nvPr/>
            </p:nvSpPr>
            <p:spPr>
              <a:xfrm>
                <a:off x="215900" y="1382940"/>
                <a:ext cx="585009" cy="430326"/>
              </a:xfrm>
              <a:prstGeom prst="homePlate">
                <a:avLst>
                  <a:gd fmla="val 33648" name="adj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"/>
              <p:cNvSpPr/>
              <p:nvPr/>
            </p:nvSpPr>
            <p:spPr>
              <a:xfrm rot="10800000">
                <a:off x="774827" y="1382939"/>
                <a:ext cx="6439450" cy="430678"/>
              </a:xfrm>
              <a:custGeom>
                <a:rect b="b" l="l" r="r" t="t"/>
                <a:pathLst>
                  <a:path extrusionOk="0" h="300814" w="8064578">
                    <a:moveTo>
                      <a:pt x="28" y="246"/>
                    </a:moveTo>
                    <a:cubicBezTo>
                      <a:pt x="2126" y="-555"/>
                      <a:pt x="5376395" y="833"/>
                      <a:pt x="8064578" y="1127"/>
                    </a:cubicBezTo>
                    <a:lnTo>
                      <a:pt x="7919436" y="154759"/>
                    </a:lnTo>
                    <a:lnTo>
                      <a:pt x="8064578" y="300814"/>
                    </a:lnTo>
                    <a:lnTo>
                      <a:pt x="0" y="299269"/>
                    </a:lnTo>
                    <a:cubicBezTo>
                      <a:pt x="1058" y="203607"/>
                      <a:pt x="14" y="149757"/>
                      <a:pt x="28" y="2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6520" y="4068162"/>
              <a:ext cx="7007728" cy="1796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2008_JPM_AM_B_RGB" id="25" name="Google Shape;25;p6"/>
            <p:cNvPicPr preferRelativeResize="0"/>
            <p:nvPr/>
          </p:nvPicPr>
          <p:blipFill rotWithShape="1">
            <a:blip r:embed="rId3">
              <a:alphaModFix/>
            </a:blip>
            <a:srcRect b="0" l="-1" r="-193" t="0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" name="Google Shape;26;p6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/>
        </p:nvSpPr>
        <p:spPr>
          <a:xfrm>
            <a:off x="1826117" y="787852"/>
            <a:ext cx="6725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INDUCTION SLIDE DECK</a:t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6"/>
          <p:cNvGrpSpPr/>
          <p:nvPr/>
        </p:nvGrpSpPr>
        <p:grpSpPr>
          <a:xfrm>
            <a:off x="274785" y="5904671"/>
            <a:ext cx="11608615" cy="46039"/>
            <a:chOff x="-540381" y="5887507"/>
            <a:chExt cx="9443976" cy="46039"/>
          </a:xfrm>
        </p:grpSpPr>
        <p:sp>
          <p:nvSpPr>
            <p:cNvPr id="30" name="Google Shape;30;p6"/>
            <p:cNvSpPr/>
            <p:nvPr/>
          </p:nvSpPr>
          <p:spPr>
            <a:xfrm>
              <a:off x="-540381" y="5887508"/>
              <a:ext cx="8074126" cy="46038"/>
            </a:xfrm>
            <a:custGeom>
              <a:rect b="b" l="l" r="r" t="t"/>
              <a:pathLst>
                <a:path extrusionOk="0" h="120000" w="7638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cap="flat" cmpd="sng" w="90475">
              <a:solidFill>
                <a:srgbClr val="63666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7625821" y="5887507"/>
              <a:ext cx="1277774" cy="45719"/>
            </a:xfrm>
            <a:custGeom>
              <a:rect b="b" l="l" r="r" t="t"/>
              <a:pathLst>
                <a:path extrusionOk="0" h="120000" w="1357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noFill/>
            <a:ln cap="flat" cmpd="sng" w="90475">
              <a:solidFill>
                <a:srgbClr val="ED8B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289968" y="539749"/>
            <a:ext cx="11684282" cy="6262130"/>
            <a:chOff x="287829" y="539874"/>
            <a:chExt cx="11686987" cy="6263580"/>
          </a:xfrm>
        </p:grpSpPr>
        <p:grpSp>
          <p:nvGrpSpPr>
            <p:cNvPr id="11" name="Google Shape;11;p4"/>
            <p:cNvGrpSpPr/>
            <p:nvPr/>
          </p:nvGrpSpPr>
          <p:grpSpPr>
            <a:xfrm>
              <a:off x="287829" y="539874"/>
              <a:ext cx="11590491" cy="460907"/>
              <a:chOff x="215900" y="1382736"/>
              <a:chExt cx="9418637" cy="458544"/>
            </a:xfrm>
          </p:grpSpPr>
          <p:sp>
            <p:nvSpPr>
              <p:cNvPr id="12" name="Google Shape;12;p4"/>
              <p:cNvSpPr/>
              <p:nvPr/>
            </p:nvSpPr>
            <p:spPr>
              <a:xfrm>
                <a:off x="215900" y="1382939"/>
                <a:ext cx="585009" cy="457327"/>
              </a:xfrm>
              <a:prstGeom prst="homePlate">
                <a:avLst>
                  <a:gd fmla="val 33648" name="adj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4"/>
              <p:cNvSpPr/>
              <p:nvPr/>
            </p:nvSpPr>
            <p:spPr>
              <a:xfrm rot="10800000">
                <a:off x="781049" y="1382736"/>
                <a:ext cx="8853488" cy="458544"/>
              </a:xfrm>
              <a:custGeom>
                <a:rect b="b" l="l" r="r" t="t"/>
                <a:pathLst>
                  <a:path extrusionOk="0" h="300568" w="8064578">
                    <a:moveTo>
                      <a:pt x="28" y="0"/>
                    </a:moveTo>
                    <a:cubicBezTo>
                      <a:pt x="-2061" y="71"/>
                      <a:pt x="5376395" y="587"/>
                      <a:pt x="8064578" y="881"/>
                    </a:cubicBezTo>
                    <a:lnTo>
                      <a:pt x="7941669" y="150744"/>
                    </a:lnTo>
                    <a:lnTo>
                      <a:pt x="8064578" y="300568"/>
                    </a:lnTo>
                    <a:lnTo>
                      <a:pt x="0" y="297393"/>
                    </a:lnTo>
                    <a:cubicBezTo>
                      <a:pt x="1058" y="201731"/>
                      <a:pt x="2117" y="-71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ogo2008_JPM_AM_B_RGB" id="14" name="Google Shape;14;p4"/>
            <p:cNvPicPr preferRelativeResize="0"/>
            <p:nvPr/>
          </p:nvPicPr>
          <p:blipFill rotWithShape="1">
            <a:blip r:embed="rId1">
              <a:alphaModFix/>
            </a:blip>
            <a:srcRect b="0" l="-1" r="-193" t="0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4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Asset Classes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526696" y="3110984"/>
            <a:ext cx="5772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Class: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Domestic Equities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Domestic equities represent a partial ownership stake in a US</a:t>
            </a:r>
            <a:r>
              <a:rPr i="1" lang="en-GB" sz="1800">
                <a:solidFill>
                  <a:schemeClr val="dk1"/>
                </a:solidFill>
              </a:rPr>
              <a:t>-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business 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annual returns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to High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to High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protection (Yes/No):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</a:t>
            </a:r>
            <a:r>
              <a:rPr b="1" lang="en-GB" sz="1800">
                <a:solidFill>
                  <a:schemeClr val="dk1"/>
                </a:solidFill>
              </a:rPr>
              <a:t>d</a:t>
            </a: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enomination: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distinguishing features: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dividends in addition to gains through change in share price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6189534" y="3110984"/>
            <a:ext cx="5772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Class: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Overseas Equities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Overseas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equities represent a partial ownership stake in an overseas business 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annual returns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protection (Yes/No):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</a:t>
            </a:r>
            <a:r>
              <a:rPr b="1" lang="en-GB" sz="1800">
                <a:solidFill>
                  <a:schemeClr val="dk1"/>
                </a:solidFill>
              </a:rPr>
              <a:t>d</a:t>
            </a: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enomination: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 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distinguishing features: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currency risk</a:t>
            </a:r>
            <a:endParaRPr/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021" y="1295405"/>
            <a:ext cx="3240000" cy="165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5979" y="1295405"/>
            <a:ext cx="3240000" cy="165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Asset Classes (cont.)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526696" y="2933184"/>
            <a:ext cx="5772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Class: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Income Nominal Bonds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pays a set rate of interest over a given period, then returns the investor's principal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annual returns (L/M/H):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 to Medium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protection (Yes/No):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</a:t>
            </a:r>
            <a:r>
              <a:rPr b="1" lang="en-GB" sz="1800">
                <a:solidFill>
                  <a:schemeClr val="dk1"/>
                </a:solidFill>
              </a:rPr>
              <a:t>d</a:t>
            </a: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enomination: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USD or Non 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distinguishing features: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an inherent risk of bond issuers defaulting. Could be minimi</a:t>
            </a:r>
            <a:r>
              <a:rPr i="1" lang="en-GB" sz="1800">
                <a:solidFill>
                  <a:schemeClr val="dk1"/>
                </a:solidFill>
              </a:rPr>
              <a:t>z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 if the bond is issued by a developed country’s government 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189534" y="2933184"/>
            <a:ext cx="5772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Class: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Linked Bonds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pays a set rate of interest above inflation over a given period, then returns the investor's principal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annual returns (L/M/H):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 to Medium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protection (Yes/No):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</a:t>
            </a:r>
            <a:r>
              <a:rPr b="1" lang="en-GB" sz="1800">
                <a:solidFill>
                  <a:schemeClr val="dk1"/>
                </a:solidFill>
              </a:rPr>
              <a:t>d</a:t>
            </a: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enomination: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USD or Non 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distinguishing features: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Payments vary with inflation</a:t>
            </a:r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785" y="1295405"/>
            <a:ext cx="2630471" cy="165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9963" y="1295405"/>
            <a:ext cx="2212032" cy="165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Asset Classes (cont.)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526696" y="2920484"/>
            <a:ext cx="5772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Class: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Estate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Ownership of a real estate asset including home or investment property, plus shares of funds that invest in commercial real estate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annual returns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protection (Yes/No):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</a:t>
            </a:r>
            <a:r>
              <a:rPr b="1" lang="en-GB" sz="1800">
                <a:solidFill>
                  <a:schemeClr val="dk1"/>
                </a:solidFill>
              </a:rPr>
              <a:t>d</a:t>
            </a: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enomination: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distinguishing features: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tend to rise and fall more slowly than stock and bond prices. Overall, return consists of regular rental income and gains through increase in property price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6189534" y="2920484"/>
            <a:ext cx="5772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Class: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 and Cash </a:t>
            </a:r>
            <a:r>
              <a:rPr i="1" lang="en-GB" sz="1800">
                <a:solidFill>
                  <a:schemeClr val="dk1"/>
                </a:solidFill>
              </a:rPr>
              <a:t>E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quivalent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currency, or medium of exchange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annual returns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GB" sz="1800">
                <a:solidFill>
                  <a:schemeClr val="dk1"/>
                </a:solidFill>
              </a:rPr>
              <a:t>one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Volatility (L/M/H):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protection (Yes/No):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</a:t>
            </a:r>
            <a:r>
              <a:rPr b="1" lang="en-GB" sz="1800">
                <a:solidFill>
                  <a:schemeClr val="dk1"/>
                </a:solidFill>
              </a:rPr>
              <a:t>d</a:t>
            </a:r>
            <a:r>
              <a:rPr b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enomination:</a:t>
            </a:r>
            <a:r>
              <a:rPr b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USD or Non 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distinguishing features: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high liquidity but loses value </a:t>
            </a:r>
            <a:r>
              <a:rPr i="1" lang="en-GB" sz="1800">
                <a:solidFill>
                  <a:schemeClr val="dk1"/>
                </a:solidFill>
              </a:rPr>
              <a:t>over time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to inflation</a:t>
            </a:r>
            <a:endParaRPr/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785" y="1466232"/>
            <a:ext cx="2630471" cy="131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9963" y="1531083"/>
            <a:ext cx="2212032" cy="118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arket Insights - Guide to the Markets">
      <a:dk1>
        <a:srgbClr val="000000"/>
      </a:dk1>
      <a:lt1>
        <a:srgbClr val="FFFFFF"/>
      </a:lt1>
      <a:dk2>
        <a:srgbClr val="656565"/>
      </a:dk2>
      <a:lt2>
        <a:srgbClr val="F78307"/>
      </a:lt2>
      <a:accent1>
        <a:srgbClr val="8D8E87"/>
      </a:accent1>
      <a:accent2>
        <a:srgbClr val="18668D"/>
      </a:accent2>
      <a:accent3>
        <a:srgbClr val="582C83"/>
      </a:accent3>
      <a:accent4>
        <a:srgbClr val="858B39"/>
      </a:accent4>
      <a:accent5>
        <a:srgbClr val="47403F"/>
      </a:accent5>
      <a:accent6>
        <a:srgbClr val="73B2CB"/>
      </a:accent6>
      <a:hlink>
        <a:srgbClr val="613D2E"/>
      </a:hlink>
      <a:folHlink>
        <a:srgbClr val="528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2015-07-20T16:22:45Z</dcterms:created>
  <dc:creator>Parsons, Kate M</dc:creator>
</cp:coreProperties>
</file>