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7"/>
  </p:notesMasterIdLst>
  <p:sldIdLst>
    <p:sldId id="257" r:id="rId2"/>
    <p:sldId id="267" r:id="rId3"/>
    <p:sldId id="266" r:id="rId4"/>
    <p:sldId id="265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8"/>
    <p:restoredTop sz="94683"/>
  </p:normalViewPr>
  <p:slideViewPr>
    <p:cSldViewPr snapToGrid="0" snapToObjects="1">
      <p:cViewPr>
        <p:scale>
          <a:sx n="85" d="100"/>
          <a:sy n="85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D1E00-68C8-D546-B303-0D7F4D7A83B1}" type="datetimeFigureOut">
              <a:rPr kumimoji="1" lang="zh-CN" altLang="en-US" smtClean="0"/>
              <a:t>17/10/31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6B7ED-BDA3-CA4C-9D8B-CC3308A3DA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32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53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4754" y="888091"/>
            <a:ext cx="111574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000" b="1" dirty="0" smtClean="0">
                <a:solidFill>
                  <a:srgbClr val="000000"/>
                </a:solidFill>
              </a:rPr>
              <a:t>GOAL</a:t>
            </a:r>
            <a:r>
              <a:rPr lang="en-US" altLang="zh-CN" sz="2000" dirty="0" smtClean="0">
                <a:solidFill>
                  <a:srgbClr val="000000"/>
                </a:solidFill>
              </a:rPr>
              <a:t>: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Minimize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hospital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cost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for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thyroid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disorder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diagnosis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000" dirty="0">
              <a:solidFill>
                <a:srgbClr val="00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000" b="1" dirty="0" smtClean="0">
                <a:solidFill>
                  <a:srgbClr val="000000"/>
                </a:solidFill>
              </a:rPr>
              <a:t>BACKGROUND</a:t>
            </a:r>
            <a:r>
              <a:rPr lang="en-US" altLang="zh-CN" sz="2000" dirty="0" smtClean="0">
                <a:solidFill>
                  <a:srgbClr val="000000"/>
                </a:solidFill>
              </a:rPr>
              <a:t>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Types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of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diagnosis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based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on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current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medical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tests: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altLang="zh-CN" sz="2000" i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normal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(class 1)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having</a:t>
            </a:r>
            <a:r>
              <a:rPr lang="en-US" altLang="zh-CN" sz="20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 </a:t>
            </a:r>
            <a:r>
              <a:rPr lang="en-US" altLang="zh-CN" sz="2000" i="1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hyperthyroidism</a:t>
            </a:r>
            <a:r>
              <a:rPr lang="en-US" altLang="zh-CN" sz="20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 (class 2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)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or having </a:t>
            </a:r>
            <a:r>
              <a:rPr lang="en-US" altLang="zh-CN" sz="2000" i="1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hypothyroidism</a:t>
            </a:r>
            <a:r>
              <a:rPr lang="en-US" altLang="zh-CN" sz="2000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 (class 3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)</a:t>
            </a:r>
          </a:p>
          <a:p>
            <a:pPr marL="1257300" lvl="2" indent="-342900">
              <a:buFont typeface="Arial" charset="0"/>
              <a:buChar char="•"/>
            </a:pPr>
            <a:endParaRPr lang="en-US" altLang="zh-CN" sz="2000" dirty="0" smtClean="0">
              <a:solidFill>
                <a:srgbClr val="000000"/>
              </a:solidFill>
              <a:ea typeface="Helvetica Neue" charset="0"/>
              <a:cs typeface="Helvetica Neue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Two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types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of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potential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cost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associated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with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thyroid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disorder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diagnosis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Misdiagnosis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cost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--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e.g.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if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patient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were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to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file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law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suit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seeking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compensation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Abstention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cost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(abstaining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a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diagnosis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to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mitigate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misdiagnosis)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  <a:sym typeface="Wingdings"/>
              </a:rPr>
              <a:t>--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  <a:sym typeface="Wingdings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  <a:sym typeface="Wingdings"/>
              </a:rPr>
              <a:t>e.g.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forwarding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the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patient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to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a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thyroid</a:t>
            </a:r>
            <a:r>
              <a:rPr lang="zh-CN" altLang="en-US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specialist</a:t>
            </a:r>
          </a:p>
          <a:p>
            <a:pPr marL="1257300" lvl="2" indent="-342900">
              <a:buFont typeface="Arial" charset="0"/>
              <a:buChar char="•"/>
            </a:pPr>
            <a:endParaRPr lang="en-US" altLang="zh-CN" sz="20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endParaRPr lang="en-US" altLang="zh-CN" sz="2000" dirty="0" smtClean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210" y="5542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Introduction</a:t>
            </a:r>
            <a:r>
              <a:rPr lang="zh-CN" altLang="en-US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to</a:t>
            </a:r>
            <a:r>
              <a:rPr lang="zh-CN" altLang="en-US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the</a:t>
            </a:r>
            <a:r>
              <a:rPr lang="zh-CN" altLang="en-US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Problem</a:t>
            </a:r>
            <a:endParaRPr lang="en-US" altLang="zh-CN" sz="2800" b="1" dirty="0">
              <a:solidFill>
                <a:srgbClr val="000000"/>
              </a:solidFill>
              <a:ea typeface="Helvetica Neue" charset="0"/>
              <a:cs typeface="Helvetica Neue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502" y="5557844"/>
            <a:ext cx="111574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2000" b="1" dirty="0" smtClean="0">
                <a:solidFill>
                  <a:srgbClr val="FF0000"/>
                </a:solidFill>
              </a:rPr>
              <a:t>Solution</a:t>
            </a:r>
            <a:r>
              <a:rPr lang="en-US" altLang="zh-CN" sz="2000" dirty="0" smtClean="0">
                <a:solidFill>
                  <a:srgbClr val="FF0000"/>
                </a:solidFill>
              </a:rPr>
              <a:t>: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We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have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built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a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new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algorithm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to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automate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thyroid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disorder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diagnosis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while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minimizing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hospital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total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cost</a:t>
            </a:r>
          </a:p>
        </p:txBody>
      </p:sp>
      <p:sp>
        <p:nvSpPr>
          <p:cNvPr id="9" name="矩形 8"/>
          <p:cNvSpPr/>
          <p:nvPr/>
        </p:nvSpPr>
        <p:spPr>
          <a:xfrm>
            <a:off x="3160801" y="5047942"/>
            <a:ext cx="5672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000000"/>
                </a:solidFill>
              </a:rPr>
              <a:t>Total Cost </a:t>
            </a:r>
            <a:r>
              <a:rPr lang="en-US" altLang="zh-CN" sz="2000" b="1" dirty="0">
                <a:solidFill>
                  <a:srgbClr val="000000"/>
                </a:solidFill>
              </a:rPr>
              <a:t>= Misclassification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Cost </a:t>
            </a:r>
            <a:r>
              <a:rPr lang="en-US" altLang="zh-CN" sz="2000" b="1" dirty="0">
                <a:solidFill>
                  <a:srgbClr val="000000"/>
                </a:solidFill>
              </a:rPr>
              <a:t>+ Abstention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Cost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44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 47"/>
          <p:cNvGrpSpPr/>
          <p:nvPr/>
        </p:nvGrpSpPr>
        <p:grpSpPr>
          <a:xfrm>
            <a:off x="117567" y="578640"/>
            <a:ext cx="7828520" cy="5627285"/>
            <a:chOff x="1616583" y="578640"/>
            <a:chExt cx="7828520" cy="5627285"/>
          </a:xfrm>
        </p:grpSpPr>
        <p:sp>
          <p:nvSpPr>
            <p:cNvPr id="5" name="圆角矩形 4"/>
            <p:cNvSpPr/>
            <p:nvPr/>
          </p:nvSpPr>
          <p:spPr>
            <a:xfrm>
              <a:off x="4124924" y="578640"/>
              <a:ext cx="2773180" cy="9443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Patient</a:t>
              </a:r>
            </a:p>
            <a:p>
              <a:pPr algn="ctr"/>
              <a:r>
                <a:rPr kumimoji="1" lang="en-US" altLang="zh-CN" dirty="0" smtClean="0"/>
                <a:t>(Biomarker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1,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Biomarker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2)</a:t>
              </a:r>
              <a:endParaRPr kumimoji="1" lang="zh-CN" altLang="en-US" dirty="0"/>
            </a:p>
          </p:txBody>
        </p:sp>
        <p:cxnSp>
          <p:nvCxnSpPr>
            <p:cNvPr id="8" name="直线连接符 7"/>
            <p:cNvCxnSpPr>
              <a:stCxn id="5" idx="2"/>
              <a:endCxn id="9" idx="0"/>
            </p:cNvCxnSpPr>
            <p:nvPr/>
          </p:nvCxnSpPr>
          <p:spPr>
            <a:xfrm>
              <a:off x="5511514" y="1523020"/>
              <a:ext cx="0" cy="6355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圆角矩形 8"/>
            <p:cNvSpPr/>
            <p:nvPr/>
          </p:nvSpPr>
          <p:spPr>
            <a:xfrm>
              <a:off x="4124924" y="2158584"/>
              <a:ext cx="2773180" cy="464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Model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Prediction</a:t>
              </a:r>
            </a:p>
          </p:txBody>
        </p:sp>
        <p:cxnSp>
          <p:nvCxnSpPr>
            <p:cNvPr id="10" name="直线连接符 9"/>
            <p:cNvCxnSpPr>
              <a:stCxn id="9" idx="2"/>
              <a:endCxn id="17" idx="0"/>
            </p:cNvCxnSpPr>
            <p:nvPr/>
          </p:nvCxnSpPr>
          <p:spPr>
            <a:xfrm>
              <a:off x="5511514" y="2623279"/>
              <a:ext cx="0" cy="4646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>
              <a:stCxn id="9" idx="2"/>
              <a:endCxn id="15" idx="0"/>
            </p:cNvCxnSpPr>
            <p:nvPr/>
          </p:nvCxnSpPr>
          <p:spPr>
            <a:xfrm flipH="1">
              <a:off x="3846928" y="2623279"/>
              <a:ext cx="1664586" cy="4646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圆角矩形 14"/>
            <p:cNvSpPr/>
            <p:nvPr/>
          </p:nvSpPr>
          <p:spPr>
            <a:xfrm>
              <a:off x="3159944" y="3087974"/>
              <a:ext cx="1373967" cy="464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P(</a:t>
              </a:r>
              <a:r>
                <a:rPr kumimoji="1" lang="zh-CN" altLang="en-US" dirty="0"/>
                <a:t> </a:t>
              </a:r>
              <a:r>
                <a:rPr kumimoji="1" lang="en-US" altLang="zh-CN" i="1" dirty="0" smtClean="0"/>
                <a:t>Normal</a:t>
              </a:r>
              <a:r>
                <a:rPr kumimoji="1" lang="zh-CN" altLang="en-US" i="1" dirty="0" smtClean="0"/>
                <a:t> </a:t>
              </a:r>
              <a:r>
                <a:rPr kumimoji="1" lang="en-US" altLang="zh-CN" dirty="0" smtClean="0"/>
                <a:t>)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824530" y="3087973"/>
              <a:ext cx="1373967" cy="464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P(</a:t>
              </a:r>
              <a:r>
                <a:rPr kumimoji="1" lang="zh-CN" altLang="en-US" dirty="0" smtClean="0"/>
                <a:t> </a:t>
              </a:r>
              <a:r>
                <a:rPr kumimoji="1" lang="en-US" altLang="zh-CN" i="1" dirty="0" smtClean="0"/>
                <a:t>Hyper</a:t>
              </a:r>
              <a:r>
                <a:rPr kumimoji="1" lang="zh-CN" altLang="en-US" i="1" dirty="0" smtClean="0"/>
                <a:t> </a:t>
              </a:r>
              <a:r>
                <a:rPr kumimoji="1" lang="en-US" altLang="zh-CN" dirty="0" smtClean="0"/>
                <a:t>)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582525" y="3087974"/>
              <a:ext cx="1373967" cy="464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P(</a:t>
              </a:r>
              <a:r>
                <a:rPr kumimoji="1" lang="zh-CN" altLang="en-US" dirty="0" smtClean="0"/>
                <a:t> </a:t>
              </a:r>
              <a:r>
                <a:rPr kumimoji="1" lang="en-US" altLang="zh-CN" i="1" dirty="0" smtClean="0"/>
                <a:t>Hypo</a:t>
              </a:r>
              <a:r>
                <a:rPr kumimoji="1" lang="zh-CN" altLang="en-US" i="1" dirty="0" smtClean="0"/>
                <a:t> </a:t>
              </a:r>
              <a:r>
                <a:rPr kumimoji="1" lang="en-US" altLang="zh-CN" dirty="0" smtClean="0"/>
                <a:t>)</a:t>
              </a:r>
            </a:p>
          </p:txBody>
        </p:sp>
        <p:cxnSp>
          <p:nvCxnSpPr>
            <p:cNvPr id="25" name="直线连接符 24"/>
            <p:cNvCxnSpPr>
              <a:stCxn id="9" idx="2"/>
              <a:endCxn id="18" idx="0"/>
            </p:cNvCxnSpPr>
            <p:nvPr/>
          </p:nvCxnSpPr>
          <p:spPr>
            <a:xfrm>
              <a:off x="5511514" y="2623279"/>
              <a:ext cx="1757995" cy="4646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/>
            <p:nvPr/>
          </p:nvCxnSpPr>
          <p:spPr>
            <a:xfrm>
              <a:off x="5511513" y="3552668"/>
              <a:ext cx="0" cy="4646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18" idx="2"/>
            </p:cNvCxnSpPr>
            <p:nvPr/>
          </p:nvCxnSpPr>
          <p:spPr>
            <a:xfrm flipH="1">
              <a:off x="5511513" y="3552669"/>
              <a:ext cx="1757996" cy="4646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/>
            <p:cNvCxnSpPr>
              <a:stCxn id="15" idx="2"/>
            </p:cNvCxnSpPr>
            <p:nvPr/>
          </p:nvCxnSpPr>
          <p:spPr>
            <a:xfrm>
              <a:off x="3846928" y="3552669"/>
              <a:ext cx="1664585" cy="4796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/>
            <p:cNvSpPr/>
            <p:nvPr/>
          </p:nvSpPr>
          <p:spPr>
            <a:xfrm>
              <a:off x="4124924" y="4032354"/>
              <a:ext cx="2773179" cy="7794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Initial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Diagnosis:</a:t>
              </a:r>
            </a:p>
            <a:p>
              <a:pPr algn="ctr"/>
              <a:r>
                <a:rPr kumimoji="1" lang="en-US" altLang="zh-CN" dirty="0" smtClean="0"/>
                <a:t>Class;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/>
                <a:t>P(Class</a:t>
              </a:r>
              <a:r>
                <a:rPr kumimoji="1" lang="en-US" altLang="zh-CN" dirty="0" smtClean="0"/>
                <a:t>)</a:t>
              </a:r>
              <a:endParaRPr kumimoji="1" lang="en-US" altLang="zh-CN" dirty="0"/>
            </a:p>
          </p:txBody>
        </p:sp>
        <p:cxnSp>
          <p:nvCxnSpPr>
            <p:cNvPr id="34" name="直线连接符 33"/>
            <p:cNvCxnSpPr>
              <a:stCxn id="33" idx="2"/>
              <a:endCxn id="35" idx="0"/>
            </p:cNvCxnSpPr>
            <p:nvPr/>
          </p:nvCxnSpPr>
          <p:spPr>
            <a:xfrm flipH="1">
              <a:off x="3846927" y="4811843"/>
              <a:ext cx="1664587" cy="62958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圆角矩形 34"/>
            <p:cNvSpPr/>
            <p:nvPr/>
          </p:nvSpPr>
          <p:spPr>
            <a:xfrm>
              <a:off x="2460337" y="5441425"/>
              <a:ext cx="2773179" cy="7644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Final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Diagnosis</a:t>
              </a:r>
              <a:r>
                <a:rPr kumimoji="1" lang="zh-CN" altLang="en-US" dirty="0" smtClean="0"/>
                <a:t> </a:t>
              </a:r>
              <a:endParaRPr kumimoji="1" lang="en-US" altLang="zh-CN" dirty="0" smtClean="0"/>
            </a:p>
            <a:p>
              <a:pPr algn="ctr"/>
              <a:r>
                <a:rPr kumimoji="1" lang="en-US" altLang="zh-CN" dirty="0" smtClean="0"/>
                <a:t>=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Abstain</a:t>
              </a: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882918" y="5462393"/>
              <a:ext cx="2773179" cy="7435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Final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Diagnosis</a:t>
              </a:r>
              <a:r>
                <a:rPr kumimoji="1" lang="zh-CN" altLang="en-US" dirty="0" smtClean="0"/>
                <a:t> </a:t>
              </a:r>
              <a:endParaRPr kumimoji="1" lang="en-US" altLang="zh-CN" dirty="0" smtClean="0"/>
            </a:p>
            <a:p>
              <a:pPr algn="ctr"/>
              <a:r>
                <a:rPr kumimoji="1" lang="en-US" altLang="zh-CN" dirty="0" smtClean="0"/>
                <a:t>=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Initial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Diagnosis</a:t>
              </a:r>
            </a:p>
          </p:txBody>
        </p:sp>
        <p:cxnSp>
          <p:nvCxnSpPr>
            <p:cNvPr id="39" name="直线连接符 38"/>
            <p:cNvCxnSpPr>
              <a:stCxn id="33" idx="2"/>
              <a:endCxn id="36" idx="0"/>
            </p:cNvCxnSpPr>
            <p:nvPr/>
          </p:nvCxnSpPr>
          <p:spPr>
            <a:xfrm>
              <a:off x="5511514" y="4811843"/>
              <a:ext cx="1757994" cy="6505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1616583" y="4897911"/>
              <a:ext cx="29202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/>
                <a:t>P(Class</a:t>
              </a:r>
              <a:r>
                <a:rPr kumimoji="1" lang="en-US" altLang="zh-CN" dirty="0" smtClean="0"/>
                <a:t>)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&lt;=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optimal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threshold</a:t>
              </a:r>
              <a:endParaRPr kumimoji="1" lang="en-US" altLang="zh-CN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6640233" y="4880487"/>
              <a:ext cx="28048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dirty="0"/>
                <a:t>P(Class</a:t>
              </a:r>
              <a:r>
                <a:rPr kumimoji="1" lang="en-US" altLang="zh-CN" dirty="0" smtClean="0"/>
                <a:t>)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&gt;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optimal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threshold</a:t>
              </a:r>
              <a:endParaRPr kumimoji="1" lang="en-US" altLang="zh-CN" dirty="0"/>
            </a:p>
          </p:txBody>
        </p:sp>
      </p:grpSp>
      <p:sp>
        <p:nvSpPr>
          <p:cNvPr id="51" name="矩形 50"/>
          <p:cNvSpPr/>
          <p:nvPr/>
        </p:nvSpPr>
        <p:spPr>
          <a:xfrm>
            <a:off x="6310922" y="1336607"/>
            <a:ext cx="57561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Given</a:t>
            </a:r>
            <a:r>
              <a:rPr lang="zh-CN" altLang="en-US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patient’s</a:t>
            </a:r>
            <a:r>
              <a:rPr lang="zh-CN" altLang="en-US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biomarker</a:t>
            </a:r>
            <a:r>
              <a:rPr lang="zh-CN" altLang="en-US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and</a:t>
            </a:r>
            <a:r>
              <a:rPr lang="zh-CN" altLang="en-US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biomarker</a:t>
            </a:r>
            <a:r>
              <a:rPr lang="zh-CN" altLang="en-US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values,</a:t>
            </a:r>
            <a:r>
              <a:rPr lang="zh-CN" altLang="en-US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model</a:t>
            </a:r>
            <a:r>
              <a:rPr lang="zh-CN" altLang="en-US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outputs</a:t>
            </a:r>
            <a:r>
              <a:rPr lang="zh-CN" altLang="en-US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the</a:t>
            </a:r>
            <a:r>
              <a:rPr lang="zh-CN" altLang="en-US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PROBABILITIES</a:t>
            </a:r>
            <a:r>
              <a:rPr lang="zh-CN" altLang="en-US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of</a:t>
            </a:r>
            <a:r>
              <a:rPr lang="zh-CN" altLang="en-US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the</a:t>
            </a:r>
            <a:r>
              <a:rPr lang="zh-CN" altLang="en-US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patient</a:t>
            </a:r>
            <a:r>
              <a:rPr lang="zh-CN" altLang="en-US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as</a:t>
            </a:r>
            <a:r>
              <a:rPr lang="zh-CN" altLang="en-US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endParaRPr lang="en-US" altLang="zh-CN" dirty="0">
              <a:solidFill>
                <a:srgbClr val="000000"/>
              </a:solidFill>
              <a:ea typeface="Helvetica Neue" charset="0"/>
              <a:cs typeface="Helvetica Neue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i="1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normal</a:t>
            </a:r>
            <a:r>
              <a:rPr lang="zh-CN" altLang="en-US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(class 1),</a:t>
            </a:r>
            <a:r>
              <a:rPr lang="zh-CN" altLang="en-US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endParaRPr lang="en-US" altLang="zh-CN" dirty="0">
              <a:solidFill>
                <a:srgbClr val="000000"/>
              </a:solidFill>
              <a:ea typeface="Helvetica Neue" charset="0"/>
              <a:cs typeface="Helvetica Neue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having </a:t>
            </a:r>
            <a:r>
              <a:rPr lang="en-US" altLang="zh-CN" i="1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hyperthyroidism</a:t>
            </a:r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 (class 2),</a:t>
            </a:r>
            <a:r>
              <a:rPr lang="zh-CN" altLang="en-US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endParaRPr lang="en-US" altLang="zh-CN" dirty="0">
              <a:solidFill>
                <a:srgbClr val="000000"/>
              </a:solidFill>
              <a:ea typeface="Helvetica Neue" charset="0"/>
              <a:cs typeface="Helvetica Neue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or</a:t>
            </a:r>
            <a:r>
              <a:rPr lang="zh-CN" altLang="en-US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having </a:t>
            </a:r>
            <a:r>
              <a:rPr lang="en-US" altLang="zh-CN" i="1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hypothyroidism</a:t>
            </a:r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 (class 3)</a:t>
            </a:r>
            <a:endParaRPr lang="en-US" altLang="zh-CN" dirty="0">
              <a:solidFill>
                <a:srgbClr val="000000"/>
              </a:solidFill>
              <a:ea typeface="Helvetica Neue" charset="0"/>
              <a:cs typeface="Helvetica Neue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352130" y="38022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Model initially</a:t>
            </a:r>
            <a:r>
              <a:rPr lang="zh-CN" altLang="en-US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classifies </a:t>
            </a:r>
            <a:r>
              <a:rPr lang="en-US" altLang="zh-CN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the patient as the class with the highest predicted </a:t>
            </a:r>
            <a:r>
              <a:rPr lang="en-US" altLang="zh-CN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probabilities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P(Class)</a:t>
            </a:r>
            <a:r>
              <a:rPr lang="zh-CN" altLang="en-US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=</a:t>
            </a:r>
            <a:r>
              <a:rPr lang="zh-CN" altLang="en-US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max[</a:t>
            </a:r>
            <a:r>
              <a:rPr lang="zh-CN" altLang="en-US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P(Normal),</a:t>
            </a:r>
            <a:r>
              <a:rPr lang="zh-CN" altLang="en-US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P(Hyper),</a:t>
            </a:r>
            <a:r>
              <a:rPr lang="zh-CN" altLang="en-US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P(Hypo)</a:t>
            </a:r>
            <a:r>
              <a:rPr lang="zh-CN" altLang="en-US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]</a:t>
            </a:r>
          </a:p>
          <a:p>
            <a:pPr algn="ctr"/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80209" y="55420"/>
            <a:ext cx="108626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Our</a:t>
            </a:r>
            <a:r>
              <a:rPr lang="zh-CN" altLang="en-US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Approach</a:t>
            </a:r>
            <a:endParaRPr lang="en-US" altLang="zh-CN" sz="2800" b="1" dirty="0">
              <a:solidFill>
                <a:srgbClr val="000000"/>
              </a:solidFill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线连接符 12"/>
          <p:cNvCxnSpPr>
            <a:endCxn id="9" idx="2"/>
          </p:cNvCxnSpPr>
          <p:nvPr/>
        </p:nvCxnSpPr>
        <p:spPr>
          <a:xfrm>
            <a:off x="4682120" y="1795510"/>
            <a:ext cx="0" cy="0"/>
          </a:xfrm>
          <a:prstGeom prst="line">
            <a:avLst/>
          </a:prstGeom>
          <a:ln>
            <a:solidFill>
              <a:schemeClr val="accent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0209" y="55420"/>
            <a:ext cx="108626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Finding</a:t>
            </a:r>
            <a:r>
              <a:rPr lang="zh-CN" altLang="en-US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O</a:t>
            </a:r>
            <a:r>
              <a:rPr lang="en-US" altLang="zh-CN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ptimal</a:t>
            </a:r>
            <a:r>
              <a:rPr lang="zh-CN" altLang="en-US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P</a:t>
            </a:r>
            <a:r>
              <a:rPr lang="en-US" altLang="zh-CN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robability</a:t>
            </a:r>
            <a:r>
              <a:rPr lang="zh-CN" altLang="en-US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T</a:t>
            </a:r>
            <a:r>
              <a:rPr lang="en-US" altLang="zh-CN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hreshold</a:t>
            </a:r>
            <a:r>
              <a:rPr lang="zh-CN" altLang="en-US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for</a:t>
            </a:r>
            <a:r>
              <a:rPr lang="zh-CN" altLang="en-US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Each</a:t>
            </a:r>
            <a:r>
              <a:rPr lang="zh-CN" altLang="en-US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C</a:t>
            </a:r>
            <a:r>
              <a:rPr lang="en-US" altLang="zh-CN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lass</a:t>
            </a:r>
            <a:endParaRPr lang="en-US" altLang="zh-CN" sz="2800" b="1" dirty="0">
              <a:solidFill>
                <a:srgbClr val="000000"/>
              </a:solidFill>
              <a:ea typeface="Helvetica Neue" charset="0"/>
              <a:cs typeface="Helvetica Neue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80209" y="697673"/>
            <a:ext cx="7300140" cy="1957598"/>
            <a:chOff x="792313" y="951896"/>
            <a:chExt cx="7300140" cy="1957598"/>
          </a:xfrm>
        </p:grpSpPr>
        <p:grpSp>
          <p:nvGrpSpPr>
            <p:cNvPr id="2" name="组 1"/>
            <p:cNvGrpSpPr/>
            <p:nvPr/>
          </p:nvGrpSpPr>
          <p:grpSpPr>
            <a:xfrm>
              <a:off x="792313" y="951896"/>
              <a:ext cx="7300140" cy="1811759"/>
              <a:chOff x="792313" y="951896"/>
              <a:chExt cx="7300140" cy="1811759"/>
            </a:xfrm>
          </p:grpSpPr>
          <p:grpSp>
            <p:nvGrpSpPr>
              <p:cNvPr id="34" name="组 33"/>
              <p:cNvGrpSpPr/>
              <p:nvPr/>
            </p:nvGrpSpPr>
            <p:grpSpPr>
              <a:xfrm>
                <a:off x="792313" y="951896"/>
                <a:ext cx="7300140" cy="1811759"/>
                <a:chOff x="4452281" y="922662"/>
                <a:chExt cx="7300140" cy="1811759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6355962" y="1615764"/>
                  <a:ext cx="5396459" cy="404735"/>
                </a:xfrm>
                <a:prstGeom prst="rect">
                  <a:avLst/>
                </a:prstGeom>
                <a:solidFill>
                  <a:schemeClr val="accent1">
                    <a:alpha val="86000"/>
                  </a:schemeClr>
                </a:solidFill>
                <a:ln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1345185" y="1601662"/>
                  <a:ext cx="377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6355962" y="1601662"/>
                  <a:ext cx="329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 smtClean="0"/>
                    <a:t>0</a:t>
                  </a:r>
                  <a:endParaRPr kumimoji="1" lang="zh-CN" altLang="en-US" dirty="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4452281" y="2088090"/>
                  <a:ext cx="295062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P</a:t>
                  </a:r>
                  <a:r>
                    <a:rPr kumimoji="1" lang="en-US" altLang="zh-CN" dirty="0" smtClean="0"/>
                    <a:t>rone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to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misdiagnosis</a:t>
                  </a:r>
                </a:p>
                <a:p>
                  <a:r>
                    <a:rPr kumimoji="1" lang="en-US" altLang="zh-CN" dirty="0" smtClean="0"/>
                    <a:t>LARGE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Misclassification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cost</a:t>
                  </a:r>
                  <a:endParaRPr kumimoji="1" lang="zh-CN" altLang="en-US" dirty="0"/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7712369" y="922662"/>
                  <a:ext cx="376266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 smtClean="0"/>
                    <a:t>Cases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are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abstained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too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infrequently</a:t>
                  </a:r>
                  <a:r>
                    <a:rPr kumimoji="1" lang="zh-CN" altLang="en-US" dirty="0" smtClean="0"/>
                    <a:t> </a:t>
                  </a:r>
                  <a:endParaRPr kumimoji="1" lang="en-US" altLang="zh-CN" dirty="0" smtClean="0"/>
                </a:p>
                <a:p>
                  <a:r>
                    <a:rPr kumimoji="1" lang="en-US" altLang="zh-CN" dirty="0" smtClean="0"/>
                    <a:t>SMALL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Abstention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cost</a:t>
                  </a:r>
                  <a:endParaRPr kumimoji="1" lang="zh-CN" altLang="en-US" dirty="0"/>
                </a:p>
              </p:txBody>
            </p:sp>
          </p:grpSp>
          <p:cxnSp>
            <p:nvCxnSpPr>
              <p:cNvPr id="15" name="直线连接符 14"/>
              <p:cNvCxnSpPr/>
              <p:nvPr/>
            </p:nvCxnSpPr>
            <p:spPr>
              <a:xfrm>
                <a:off x="3957529" y="1304648"/>
                <a:ext cx="0" cy="1240515"/>
              </a:xfrm>
              <a:prstGeom prst="line">
                <a:avLst/>
              </a:prstGeom>
              <a:ln w="317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/>
            <p:cNvSpPr txBox="1"/>
            <p:nvPr/>
          </p:nvSpPr>
          <p:spPr>
            <a:xfrm>
              <a:off x="3547797" y="2540162"/>
              <a:ext cx="261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Threshold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&lt;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optimal</a:t>
              </a:r>
              <a:endParaRPr kumimoji="1" lang="zh-CN" altLang="en-US" dirty="0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1983890" y="2335413"/>
            <a:ext cx="8431894" cy="1957598"/>
            <a:chOff x="2695994" y="951896"/>
            <a:chExt cx="8431894" cy="1957598"/>
          </a:xfrm>
        </p:grpSpPr>
        <p:grpSp>
          <p:nvGrpSpPr>
            <p:cNvPr id="21" name="组 20"/>
            <p:cNvGrpSpPr/>
            <p:nvPr/>
          </p:nvGrpSpPr>
          <p:grpSpPr>
            <a:xfrm>
              <a:off x="2695994" y="951896"/>
              <a:ext cx="8431894" cy="1811759"/>
              <a:chOff x="2695994" y="951896"/>
              <a:chExt cx="8431894" cy="1811759"/>
            </a:xfrm>
          </p:grpSpPr>
          <p:grpSp>
            <p:nvGrpSpPr>
              <p:cNvPr id="23" name="组 22"/>
              <p:cNvGrpSpPr/>
              <p:nvPr/>
            </p:nvGrpSpPr>
            <p:grpSpPr>
              <a:xfrm>
                <a:off x="2695994" y="951896"/>
                <a:ext cx="8431894" cy="1811759"/>
                <a:chOff x="6355962" y="922662"/>
                <a:chExt cx="8431894" cy="1811759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6355962" y="1615764"/>
                  <a:ext cx="5396459" cy="404735"/>
                </a:xfrm>
                <a:prstGeom prst="rect">
                  <a:avLst/>
                </a:prstGeom>
                <a:solidFill>
                  <a:schemeClr val="accent1">
                    <a:alpha val="86000"/>
                  </a:schemeClr>
                </a:solidFill>
                <a:ln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11345185" y="1601662"/>
                  <a:ext cx="377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/>
                    <a:t>1</a:t>
                  </a:r>
                  <a:endParaRPr kumimoji="1" lang="zh-CN" altLang="en-US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6355962" y="1601662"/>
                  <a:ext cx="329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 smtClean="0"/>
                    <a:t>0</a:t>
                  </a:r>
                  <a:endParaRPr kumimoji="1" lang="zh-CN" alt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6701952" y="2088090"/>
                  <a:ext cx="295062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 smtClean="0"/>
                    <a:t>Not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prone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to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misdiagnosis</a:t>
                  </a:r>
                </a:p>
                <a:p>
                  <a:r>
                    <a:rPr kumimoji="1" lang="en-US" altLang="zh-CN" dirty="0" smtClean="0"/>
                    <a:t>SMALL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Misclassification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cost</a:t>
                  </a:r>
                  <a:endParaRPr kumimoji="1" lang="zh-CN" alt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11025195" y="922662"/>
                  <a:ext cx="376266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dirty="0" smtClean="0"/>
                    <a:t>Cases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are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abstained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too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frequently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LARGE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Abstention</a:t>
                  </a:r>
                  <a:r>
                    <a:rPr kumimoji="1" lang="zh-CN" altLang="en-US" dirty="0" smtClean="0"/>
                    <a:t> </a:t>
                  </a:r>
                  <a:r>
                    <a:rPr kumimoji="1" lang="en-US" altLang="zh-CN" dirty="0" smtClean="0"/>
                    <a:t>cost</a:t>
                  </a:r>
                  <a:endParaRPr kumimoji="1" lang="zh-CN" altLang="en-US" dirty="0"/>
                </a:p>
              </p:txBody>
            </p:sp>
          </p:grpSp>
          <p:cxnSp>
            <p:nvCxnSpPr>
              <p:cNvPr id="24" name="直线连接符 23"/>
              <p:cNvCxnSpPr/>
              <p:nvPr/>
            </p:nvCxnSpPr>
            <p:spPr>
              <a:xfrm>
                <a:off x="7255362" y="1304648"/>
                <a:ext cx="0" cy="1240515"/>
              </a:xfrm>
              <a:prstGeom prst="line">
                <a:avLst/>
              </a:prstGeom>
              <a:ln w="317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本框 21"/>
            <p:cNvSpPr txBox="1"/>
            <p:nvPr/>
          </p:nvSpPr>
          <p:spPr>
            <a:xfrm>
              <a:off x="6160956" y="2540162"/>
              <a:ext cx="261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Threshold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/>
                <a:t>&gt;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optimal</a:t>
              </a:r>
              <a:endParaRPr kumimoji="1" lang="zh-CN" altLang="en-US" dirty="0"/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1983889" y="4666255"/>
            <a:ext cx="5396459" cy="1600278"/>
            <a:chOff x="6325849" y="1274164"/>
            <a:chExt cx="5396459" cy="1600278"/>
          </a:xfrm>
        </p:grpSpPr>
        <p:sp>
          <p:nvSpPr>
            <p:cNvPr id="47" name="矩形 46"/>
            <p:cNvSpPr/>
            <p:nvPr/>
          </p:nvSpPr>
          <p:spPr>
            <a:xfrm>
              <a:off x="6325849" y="1615764"/>
              <a:ext cx="5396459" cy="404735"/>
            </a:xfrm>
            <a:prstGeom prst="rect">
              <a:avLst/>
            </a:prstGeom>
            <a:solidFill>
              <a:schemeClr val="accent1">
                <a:alpha val="86000"/>
              </a:schemeClr>
            </a:solidFill>
            <a:ln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1345185" y="1601662"/>
              <a:ext cx="3771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355962" y="1601662"/>
              <a:ext cx="329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cxnSp>
          <p:nvCxnSpPr>
            <p:cNvPr id="50" name="直线连接符 49"/>
            <p:cNvCxnSpPr/>
            <p:nvPr/>
          </p:nvCxnSpPr>
          <p:spPr>
            <a:xfrm>
              <a:off x="9790812" y="1274164"/>
              <a:ext cx="0" cy="1240515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/>
            <p:cNvCxnSpPr/>
            <p:nvPr/>
          </p:nvCxnSpPr>
          <p:spPr>
            <a:xfrm>
              <a:off x="8366871" y="2173575"/>
              <a:ext cx="1304019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/>
            <p:cNvCxnSpPr/>
            <p:nvPr/>
          </p:nvCxnSpPr>
          <p:spPr>
            <a:xfrm flipH="1">
              <a:off x="9910735" y="1444401"/>
              <a:ext cx="121676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8731769" y="2505110"/>
              <a:ext cx="1933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Optimal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threshold</a:t>
              </a:r>
              <a:endParaRPr kumimoji="1" lang="zh-CN" altLang="en-US" dirty="0"/>
            </a:p>
          </p:txBody>
        </p:sp>
      </p:grpSp>
      <p:cxnSp>
        <p:nvCxnSpPr>
          <p:cNvPr id="56" name="直线箭头连接符 55"/>
          <p:cNvCxnSpPr/>
          <p:nvPr/>
        </p:nvCxnSpPr>
        <p:spPr>
          <a:xfrm>
            <a:off x="1983889" y="3567324"/>
            <a:ext cx="444950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 flipH="1">
            <a:off x="3340297" y="1326036"/>
            <a:ext cx="400993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 flipH="1">
            <a:off x="6631101" y="3567324"/>
            <a:ext cx="7492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/>
          <p:nvPr/>
        </p:nvCxnSpPr>
        <p:spPr>
          <a:xfrm>
            <a:off x="2156281" y="1863101"/>
            <a:ext cx="99165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5499017" y="4450321"/>
            <a:ext cx="376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Optimal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abstain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frequency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923862" y="5559458"/>
            <a:ext cx="376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Optimal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Misclassification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frequency</a:t>
            </a:r>
          </a:p>
        </p:txBody>
      </p:sp>
      <p:sp>
        <p:nvSpPr>
          <p:cNvPr id="70" name="矩形 69"/>
          <p:cNvSpPr/>
          <p:nvPr/>
        </p:nvSpPr>
        <p:spPr>
          <a:xfrm>
            <a:off x="8062011" y="4993753"/>
            <a:ext cx="4016926" cy="1200329"/>
          </a:xfrm>
          <a:prstGeom prst="rect">
            <a:avLst/>
          </a:prstGeom>
          <a:solidFill>
            <a:srgbClr val="FFFFFF">
              <a:alpha val="63922"/>
            </a:srgb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Optimal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Thresholds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</a:rPr>
              <a:t>Class 1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</a:rPr>
              <a:t>normal</a:t>
            </a:r>
            <a:r>
              <a:rPr lang="en-US" altLang="zh-CN" dirty="0" smtClean="0">
                <a:solidFill>
                  <a:srgbClr val="000000"/>
                </a:solidFill>
              </a:rPr>
              <a:t>): </a:t>
            </a:r>
            <a:r>
              <a:rPr lang="en-US" altLang="zh-CN" dirty="0">
                <a:solidFill>
                  <a:srgbClr val="000000"/>
                </a:solidFill>
              </a:rPr>
              <a:t>t = 0.688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Class 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hyper)</a:t>
            </a:r>
            <a:r>
              <a:rPr lang="en-US" altLang="zh-CN" dirty="0" smtClean="0">
                <a:solidFill>
                  <a:srgbClr val="000000"/>
                </a:solidFill>
              </a:rPr>
              <a:t>: </a:t>
            </a:r>
            <a:r>
              <a:rPr lang="en-US" altLang="zh-CN" dirty="0">
                <a:solidFill>
                  <a:srgbClr val="000000"/>
                </a:solidFill>
              </a:rPr>
              <a:t>t = 0.812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Class </a:t>
            </a: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</a:rPr>
              <a:t>hypo</a:t>
            </a:r>
            <a:r>
              <a:rPr lang="en-US" altLang="zh-CN" dirty="0" smtClean="0">
                <a:solidFill>
                  <a:srgbClr val="000000"/>
                </a:solidFill>
              </a:rPr>
              <a:t>): </a:t>
            </a:r>
            <a:r>
              <a:rPr lang="en-US" altLang="zh-CN" dirty="0">
                <a:solidFill>
                  <a:srgbClr val="000000"/>
                </a:solidFill>
              </a:rPr>
              <a:t>t = 0.274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1"/>
          <a:stretch/>
        </p:blipFill>
        <p:spPr>
          <a:xfrm>
            <a:off x="2005639" y="543070"/>
            <a:ext cx="3908685" cy="3339382"/>
          </a:xfrm>
          <a:effectLst>
            <a:softEdge rad="38100"/>
          </a:effectLst>
        </p:spPr>
      </p:pic>
      <p:pic>
        <p:nvPicPr>
          <p:cNvPr id="7" name="内容占位符 6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2920"/>
          <a:stretch/>
        </p:blipFill>
        <p:spPr>
          <a:xfrm>
            <a:off x="6056366" y="543070"/>
            <a:ext cx="4090545" cy="3339382"/>
          </a:xfrm>
          <a:effectLst>
            <a:softEdge rad="38100"/>
          </a:effectLst>
        </p:spPr>
      </p:pic>
      <p:sp>
        <p:nvSpPr>
          <p:cNvPr id="5" name="矩形 4"/>
          <p:cNvSpPr/>
          <p:nvPr/>
        </p:nvSpPr>
        <p:spPr>
          <a:xfrm>
            <a:off x="80210" y="5542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Algorithm</a:t>
            </a:r>
            <a:r>
              <a:rPr lang="zh-CN" altLang="en-US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a typeface="Helvetica Neue" charset="0"/>
                <a:cs typeface="Helvetica Neue" charset="0"/>
              </a:rPr>
              <a:t>R</a:t>
            </a:r>
            <a:r>
              <a:rPr lang="en-US" altLang="zh-CN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obustness</a:t>
            </a:r>
            <a:endParaRPr lang="en-US" altLang="zh-CN" sz="2800" b="1" dirty="0">
              <a:solidFill>
                <a:srgbClr val="000000"/>
              </a:solidFill>
              <a:ea typeface="Helvetica Neue" charset="0"/>
              <a:cs typeface="Helvetica Neue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9823" y="4077326"/>
            <a:ext cx="119622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000" i="1" dirty="0" smtClean="0">
                <a:solidFill>
                  <a:srgbClr val="000000"/>
                </a:solidFill>
              </a:rPr>
              <a:t>left</a:t>
            </a:r>
            <a:r>
              <a:rPr lang="en-US" altLang="zh-CN" sz="2000" dirty="0">
                <a:solidFill>
                  <a:srgbClr val="000000"/>
                </a:solidFill>
              </a:rPr>
              <a:t> plot: Given a </a:t>
            </a:r>
            <a:r>
              <a:rPr lang="en-US" altLang="zh-CN" sz="2000" dirty="0" smtClean="0">
                <a:solidFill>
                  <a:srgbClr val="000000"/>
                </a:solidFill>
              </a:rPr>
              <a:t>misclassification </a:t>
            </a:r>
            <a:r>
              <a:rPr lang="en-US" altLang="zh-CN" sz="2000" dirty="0">
                <a:solidFill>
                  <a:srgbClr val="000000"/>
                </a:solidFill>
              </a:rPr>
              <a:t>cost, </a:t>
            </a:r>
            <a:r>
              <a:rPr lang="en-US" altLang="zh-CN" sz="2000" dirty="0" smtClean="0">
                <a:solidFill>
                  <a:srgbClr val="000000"/>
                </a:solidFill>
              </a:rPr>
              <a:t>abstention </a:t>
            </a:r>
            <a:r>
              <a:rPr lang="en-US" altLang="zh-CN" sz="2000" dirty="0">
                <a:solidFill>
                  <a:srgbClr val="000000"/>
                </a:solidFill>
              </a:rPr>
              <a:t>rate decreases </a:t>
            </a:r>
            <a:r>
              <a:rPr lang="en-US" altLang="zh-CN" sz="2000" dirty="0" smtClean="0">
                <a:solidFill>
                  <a:srgbClr val="000000"/>
                </a:solidFill>
              </a:rPr>
              <a:t>as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abstention </a:t>
            </a:r>
            <a:r>
              <a:rPr lang="en-US" altLang="zh-CN" sz="2000" dirty="0">
                <a:solidFill>
                  <a:srgbClr val="000000"/>
                </a:solidFill>
              </a:rPr>
              <a:t>cost </a:t>
            </a:r>
            <a:r>
              <a:rPr lang="en-US" altLang="zh-CN" sz="2000" dirty="0" smtClean="0">
                <a:solidFill>
                  <a:srgbClr val="000000"/>
                </a:solidFill>
              </a:rPr>
              <a:t>increases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000" i="1" dirty="0" smtClean="0">
                <a:solidFill>
                  <a:srgbClr val="000000"/>
                </a:solidFill>
              </a:rPr>
              <a:t>right</a:t>
            </a:r>
            <a:r>
              <a:rPr lang="en-US" altLang="zh-CN" sz="2000" dirty="0">
                <a:solidFill>
                  <a:srgbClr val="000000"/>
                </a:solidFill>
              </a:rPr>
              <a:t> plot: Given a abstention cost, </a:t>
            </a:r>
            <a:r>
              <a:rPr lang="en-US" altLang="zh-CN" sz="2000" dirty="0" smtClean="0">
                <a:solidFill>
                  <a:srgbClr val="000000"/>
                </a:solidFill>
              </a:rPr>
              <a:t>abstention </a:t>
            </a:r>
            <a:r>
              <a:rPr lang="en-US" altLang="zh-CN" sz="2000" dirty="0">
                <a:solidFill>
                  <a:srgbClr val="000000"/>
                </a:solidFill>
              </a:rPr>
              <a:t>rate increases as </a:t>
            </a:r>
            <a:r>
              <a:rPr lang="en-US" altLang="zh-CN" sz="2000" dirty="0" smtClean="0">
                <a:solidFill>
                  <a:srgbClr val="000000"/>
                </a:solidFill>
              </a:rPr>
              <a:t>misclassification </a:t>
            </a:r>
            <a:r>
              <a:rPr lang="en-US" altLang="zh-CN" sz="2000" dirty="0">
                <a:solidFill>
                  <a:srgbClr val="000000"/>
                </a:solidFill>
              </a:rPr>
              <a:t>cost increases</a:t>
            </a:r>
          </a:p>
          <a:p>
            <a:endParaRPr lang="en-US" altLang="zh-CN" sz="2000" dirty="0" smtClean="0">
              <a:solidFill>
                <a:srgbClr val="000000"/>
              </a:solidFill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</a:rPr>
              <a:t>This </a:t>
            </a:r>
            <a:r>
              <a:rPr lang="en-US" altLang="zh-CN" sz="2000" dirty="0">
                <a:solidFill>
                  <a:srgbClr val="000000"/>
                </a:solidFill>
              </a:rPr>
              <a:t>intuitively demonstrate our model's robustness that the total cost would be minimized if either of the following is true: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</a:rPr>
              <a:t>Abstain less when </a:t>
            </a:r>
            <a:r>
              <a:rPr lang="en-US" altLang="zh-CN" sz="2000" dirty="0" smtClean="0">
                <a:solidFill>
                  <a:srgbClr val="000000"/>
                </a:solidFill>
              </a:rPr>
              <a:t>abstention </a:t>
            </a:r>
            <a:r>
              <a:rPr lang="en-US" altLang="zh-CN" sz="2000" dirty="0">
                <a:solidFill>
                  <a:srgbClr val="000000"/>
                </a:solidFill>
              </a:rPr>
              <a:t>cost is relatively higher than </a:t>
            </a:r>
            <a:r>
              <a:rPr lang="en-US" altLang="zh-CN" sz="2000" dirty="0" smtClean="0">
                <a:solidFill>
                  <a:srgbClr val="000000"/>
                </a:solidFill>
              </a:rPr>
              <a:t>misclassification </a:t>
            </a:r>
            <a:r>
              <a:rPr lang="en-US" altLang="zh-CN" sz="2000" dirty="0">
                <a:solidFill>
                  <a:srgbClr val="000000"/>
                </a:solidFill>
              </a:rPr>
              <a:t>cost.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</a:rPr>
              <a:t>Abstain more when </a:t>
            </a:r>
            <a:r>
              <a:rPr lang="en-US" altLang="zh-CN" sz="2000" dirty="0" smtClean="0">
                <a:solidFill>
                  <a:srgbClr val="000000"/>
                </a:solidFill>
              </a:rPr>
              <a:t>misclassification </a:t>
            </a:r>
            <a:r>
              <a:rPr lang="en-US" altLang="zh-CN" sz="2000" dirty="0">
                <a:solidFill>
                  <a:srgbClr val="000000"/>
                </a:solidFill>
              </a:rPr>
              <a:t>cost is relatively higher than </a:t>
            </a:r>
            <a:r>
              <a:rPr lang="en-US" altLang="zh-CN" sz="2000" dirty="0" smtClean="0">
                <a:solidFill>
                  <a:srgbClr val="000000"/>
                </a:solidFill>
              </a:rPr>
              <a:t>abstention </a:t>
            </a:r>
            <a:r>
              <a:rPr lang="en-US" altLang="zh-CN" sz="2000" dirty="0">
                <a:solidFill>
                  <a:srgbClr val="000000"/>
                </a:solidFill>
              </a:rPr>
              <a:t>cost.</a:t>
            </a:r>
            <a:endParaRPr lang="en-US" altLang="zh-CN" sz="200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93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0210" y="5542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ea typeface="Helvetica Neue" charset="0"/>
                <a:cs typeface="Helvetica Neue" charset="0"/>
              </a:rPr>
              <a:t>Conclusion</a:t>
            </a:r>
            <a:endParaRPr lang="en-US" altLang="zh-CN" sz="2800" b="1" dirty="0">
              <a:solidFill>
                <a:srgbClr val="000000"/>
              </a:solidFill>
              <a:ea typeface="Helvetica Neue" charset="0"/>
              <a:cs typeface="Helvetica Neue" charset="0"/>
            </a:endParaRPr>
          </a:p>
        </p:txBody>
      </p:sp>
      <p:sp>
        <p:nvSpPr>
          <p:cNvPr id="10" name="内容占位符 5"/>
          <p:cNvSpPr txBox="1">
            <a:spLocks/>
          </p:cNvSpPr>
          <p:nvPr/>
        </p:nvSpPr>
        <p:spPr>
          <a:xfrm>
            <a:off x="509928" y="578640"/>
            <a:ext cx="11332564" cy="53739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We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built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a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new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algorithm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to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automate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thyroid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disorder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diagnosis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with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an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Abstain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option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while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minimizing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hospital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total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cost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We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applied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our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algorithm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to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One-Vs-Rest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Logistic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Regression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model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We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assumed:</a:t>
            </a:r>
          </a:p>
          <a:p>
            <a:pPr lvl="3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Total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cost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=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misclassification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cost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+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abstention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cost</a:t>
            </a:r>
          </a:p>
          <a:p>
            <a:pPr lvl="3"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</a:rPr>
              <a:t>Misclassification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cost/patient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$5000</a:t>
            </a:r>
          </a:p>
          <a:p>
            <a:pPr lvl="3"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tx1"/>
                </a:solidFill>
              </a:rPr>
              <a:t>Abstention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cost/patient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=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$1000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b="1" u="sng" dirty="0" smtClean="0">
                <a:solidFill>
                  <a:schemeClr val="tx1"/>
                </a:solidFill>
              </a:rPr>
              <a:t>Model</a:t>
            </a:r>
            <a:r>
              <a:rPr kumimoji="1" lang="zh-CN" altLang="en-US" sz="2400" b="1" u="sng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b="1" u="sng" dirty="0" smtClean="0">
                <a:solidFill>
                  <a:schemeClr val="tx1"/>
                </a:solidFill>
              </a:rPr>
              <a:t>Performance</a:t>
            </a:r>
            <a:r>
              <a:rPr kumimoji="1" lang="zh-CN" altLang="en-US" sz="2400" b="1" u="sng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(Have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we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decreased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average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cost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per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patient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using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the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new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model?)</a:t>
            </a:r>
          </a:p>
          <a:p>
            <a:pPr lvl="3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Without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Abstention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option: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Average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cost/patient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=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$796.46</a:t>
            </a:r>
          </a:p>
          <a:p>
            <a:pPr lvl="3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With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Abstention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option: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Average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cost/patient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=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$477.88</a:t>
            </a:r>
          </a:p>
          <a:p>
            <a:pPr lvl="3"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</a:rPr>
              <a:t>Average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cost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saved/patient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from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using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our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model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=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$</a:t>
            </a:r>
            <a:r>
              <a:rPr lang="hr-HR" altLang="zh-CN" sz="2400" dirty="0" smtClean="0">
                <a:solidFill>
                  <a:schemeClr val="tx1"/>
                </a:solidFill>
              </a:rPr>
              <a:t>318.58</a:t>
            </a:r>
          </a:p>
          <a:p>
            <a:pPr>
              <a:buFont typeface="Wingdings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Our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model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is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robust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to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changes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in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different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types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of</a:t>
            </a: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costs</a:t>
            </a:r>
            <a:endParaRPr lang="hr-HR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怀旧">
  <a:themeElements>
    <a:clrScheme name="怀旧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278</TotalTime>
  <Words>349</Words>
  <Application>Microsoft Macintosh PowerPoint</Application>
  <PresentationFormat>宽屏</PresentationFormat>
  <Paragraphs>78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Calibri</vt:lpstr>
      <vt:lpstr>Calibri Light</vt:lpstr>
      <vt:lpstr>DengXian</vt:lpstr>
      <vt:lpstr>Helvetica Neue</vt:lpstr>
      <vt:lpstr>Wingdings</vt:lpstr>
      <vt:lpstr>宋体</vt:lpstr>
      <vt:lpstr>Arial</vt:lpstr>
      <vt:lpstr>怀旧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Jiawen Tong</dc:creator>
  <cp:lastModifiedBy>Jiawen Tong</cp:lastModifiedBy>
  <cp:revision>40</cp:revision>
  <dcterms:created xsi:type="dcterms:W3CDTF">2017-10-31T16:44:10Z</dcterms:created>
  <dcterms:modified xsi:type="dcterms:W3CDTF">2017-10-31T21:22:23Z</dcterms:modified>
</cp:coreProperties>
</file>