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83" r:id="rId3"/>
    <p:sldId id="264" r:id="rId4"/>
    <p:sldId id="294" r:id="rId5"/>
    <p:sldId id="257" r:id="rId6"/>
    <p:sldId id="273" r:id="rId7"/>
    <p:sldId id="298" r:id="rId8"/>
    <p:sldId id="295" r:id="rId9"/>
    <p:sldId id="296" r:id="rId10"/>
    <p:sldId id="297" r:id="rId11"/>
    <p:sldId id="27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swald" panose="00000500000000000000" pitchFamily="2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37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077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255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00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7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0" y="3363425"/>
            <a:ext cx="845827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bg1">
                    <a:lumMod val="95000"/>
                  </a:schemeClr>
                </a:solidFill>
              </a:rPr>
              <a:t>DATA ANALYSIS -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 </a:t>
            </a:r>
            <a:br>
              <a:rPr lang="en-IN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CUSTOMER RETENTION DATASET</a:t>
            </a:r>
            <a:endParaRPr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OBSERVATIONS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7" name="Google Shape;627;p30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Majority Users strongly agree that for (Trust that the online retail store will fulfill its part of the transaction at the stipulated time), User friendly Interface of the website matters</a:t>
            </a:r>
            <a:endParaRPr sz="1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28" name="Google Shape;628;p30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Majority Users strongly agree that for (Empathy (readiness to assist with queries)towards the customers, user satisfaction cannot exist without trust</a:t>
            </a:r>
            <a:endParaRPr sz="1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29" name="Google Shape;629;p30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Majority Users strongly agree that for (Empathy (readiness to assist with queries)towards the customers, the content on the website must be easy to read and understand</a:t>
            </a:r>
          </a:p>
        </p:txBody>
      </p:sp>
      <p:sp>
        <p:nvSpPr>
          <p:cNvPr id="630" name="Google Shape;630;p30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Majority Users strongly agree that for (Empathy (readiness to assist with queries)towards the customers, ease of navigation in website  matters</a:t>
            </a:r>
            <a:endParaRPr sz="1200" dirty="0">
              <a:solidFill>
                <a:schemeClr val="tx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Majority of  Users strongly agree that for (Enjoyment is derived from shopping online), it is beneficial that Online shopping gives monetary benefit and discount</a:t>
            </a:r>
            <a:endParaRPr sz="1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grpSp>
        <p:nvGrpSpPr>
          <p:cNvPr id="633" name="Google Shape;633;p30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34" name="Google Shape;634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0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0" name="Google Shape;640;p3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41" name="Google Shape;641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0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45" name="Google Shape;645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0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649" name="Google Shape;649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4" name="Google Shape;1605;p49">
            <a:extLst>
              <a:ext uri="{FF2B5EF4-FFF2-40B4-BE49-F238E27FC236}">
                <a16:creationId xmlns:a16="http://schemas.microsoft.com/office/drawing/2014/main" id="{533B5ACB-B7DE-F462-6B34-33C21F6455A9}"/>
              </a:ext>
            </a:extLst>
          </p:cNvPr>
          <p:cNvGrpSpPr/>
          <p:nvPr/>
        </p:nvGrpSpPr>
        <p:grpSpPr>
          <a:xfrm>
            <a:off x="3373141" y="3091343"/>
            <a:ext cx="445578" cy="445773"/>
            <a:chOff x="557511" y="3214925"/>
            <a:chExt cx="719836" cy="720150"/>
          </a:xfrm>
        </p:grpSpPr>
        <p:sp>
          <p:nvSpPr>
            <p:cNvPr id="5" name="Google Shape;1606;p49">
              <a:extLst>
                <a:ext uri="{FF2B5EF4-FFF2-40B4-BE49-F238E27FC236}">
                  <a16:creationId xmlns:a16="http://schemas.microsoft.com/office/drawing/2014/main" id="{AE371A78-6BFB-18FF-6BEC-41CF8FBB43B5}"/>
                </a:ext>
              </a:extLst>
            </p:cNvPr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607;p49">
              <a:extLst>
                <a:ext uri="{FF2B5EF4-FFF2-40B4-BE49-F238E27FC236}">
                  <a16:creationId xmlns:a16="http://schemas.microsoft.com/office/drawing/2014/main" id="{4517EF9C-BE13-B899-77C7-04E217A3CDDA}"/>
                </a:ext>
              </a:extLst>
            </p:cNvPr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608;p49">
              <a:extLst>
                <a:ext uri="{FF2B5EF4-FFF2-40B4-BE49-F238E27FC236}">
                  <a16:creationId xmlns:a16="http://schemas.microsoft.com/office/drawing/2014/main" id="{AAD33AB7-3F6F-1A3F-4A2D-143B092FEE27}"/>
                </a:ext>
              </a:extLst>
            </p:cNvPr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609;p49">
              <a:extLst>
                <a:ext uri="{FF2B5EF4-FFF2-40B4-BE49-F238E27FC236}">
                  <a16:creationId xmlns:a16="http://schemas.microsoft.com/office/drawing/2014/main" id="{EF775DED-F4C4-00F4-CE43-B17C78882FFC}"/>
                </a:ext>
              </a:extLst>
            </p:cNvPr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14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solidFill>
                  <a:schemeClr val="accent1">
                    <a:lumMod val="50000"/>
                  </a:schemeClr>
                </a:solidFill>
              </a:rPr>
              <a:t>THANKS!</a:t>
            </a:r>
            <a:endParaRPr sz="10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1073700" y="343186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ROADMAP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93" name="Google Shape;79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5" name="Google Shape;79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96" name="Google Shape;79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99" name="Google Shape;79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2" name="Google Shape;80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08" name="Google Shape;80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11" name="Google Shape;81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13" name="Google Shape;813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CLEANING</a:t>
            </a:r>
            <a:endParaRPr sz="9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4" name="Google Shape;814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WRANGLING</a:t>
            </a:r>
            <a:endParaRPr sz="9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ANLYSIS &amp; OBSERVATION</a:t>
            </a:r>
            <a:endParaRPr sz="9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HANDLING</a:t>
            </a:r>
            <a:endParaRPr sz="9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7" name="Google Shape;817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TRANSFORMATION</a:t>
            </a:r>
            <a:endParaRPr sz="9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INITIAL DATA CLEANING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err="1"/>
              <a:t>Data.shape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Finding out the shape of the data with this function.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Categorical columns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Separated the categorical columns and viewed their sub options  with - </a:t>
            </a:r>
            <a:r>
              <a:rPr lang="en-IN" dirty="0" err="1"/>
              <a:t>dtype</a:t>
            </a:r>
            <a:r>
              <a:rPr lang="en-IN" dirty="0"/>
              <a:t> == 'object’ and value count function</a:t>
            </a:r>
            <a:endParaRPr dirty="0"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4" y="1626600"/>
            <a:ext cx="2598225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Checked for nulls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Checked for nulls with - </a:t>
            </a:r>
            <a:r>
              <a:rPr lang="en-IN" dirty="0" err="1"/>
              <a:t>df.isnull</a:t>
            </a:r>
            <a:r>
              <a:rPr lang="en-IN" dirty="0"/>
              <a:t>().sum()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Checked for any blank spaces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Checked for spaces in data with- </a:t>
            </a:r>
            <a:r>
              <a:rPr lang="en-IN" dirty="0" err="1"/>
              <a:t>df.replace</a:t>
            </a:r>
            <a:r>
              <a:rPr lang="en-IN" dirty="0"/>
              <a:t>(' ', </a:t>
            </a:r>
            <a:r>
              <a:rPr lang="en-IN" dirty="0" err="1"/>
              <a:t>np.NaN</a:t>
            </a:r>
            <a:r>
              <a:rPr lang="en-IN" dirty="0"/>
              <a:t>) function</a:t>
            </a:r>
            <a:endParaRPr dirty="0"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49" y="1626600"/>
            <a:ext cx="2654425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Checked for  outliers in numerical data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Used </a:t>
            </a:r>
            <a:r>
              <a:rPr lang="en-IN" dirty="0" err="1"/>
              <a:t>df.skew</a:t>
            </a:r>
            <a:r>
              <a:rPr lang="en-IN" dirty="0"/>
              <a:t>().</a:t>
            </a:r>
            <a:r>
              <a:rPr lang="en-IN" dirty="0" err="1"/>
              <a:t>sort_values</a:t>
            </a:r>
            <a:r>
              <a:rPr lang="en-IN" dirty="0"/>
              <a:t>(ascending=False) to sort skewness in numerical data.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Took 0.5 +/- as a factor to determine skewness. Used box plots to check which features have outliers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DATA ANALYSIS-DATA MANIPULATION/WRANGLING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Label Encoding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Converted categorical data into numerical to plot graphs, transform dataand scale with Satandard Scalar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Correlation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Found correlation between features with </a:t>
            </a:r>
            <a:r>
              <a:rPr lang="en-IN" dirty="0" err="1"/>
              <a:t>corr</a:t>
            </a:r>
            <a:r>
              <a:rPr lang="en-IN" dirty="0"/>
              <a:t>() function &amp; correlation matrix</a:t>
            </a:r>
            <a:endParaRPr dirty="0"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246937" y="1626599"/>
            <a:ext cx="2598225" cy="3035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Displayed high and medium correlations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Sorted co-relations in ascending order with - </a:t>
            </a:r>
            <a:r>
              <a:rPr lang="en-US" dirty="0" err="1"/>
              <a:t>df.corr</a:t>
            </a:r>
            <a:r>
              <a:rPr lang="en-US" dirty="0"/>
              <a:t>()[‘feature'].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I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Displayed observations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Displayed features with </a:t>
            </a:r>
            <a:r>
              <a:rPr lang="en-IN" dirty="0" err="1"/>
              <a:t>sns.countplot</a:t>
            </a:r>
            <a:r>
              <a:rPr lang="en-IN" dirty="0"/>
              <a:t> &amp; scatter plot and shared observations</a:t>
            </a:r>
            <a:endParaRPr dirty="0"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49" y="1626600"/>
            <a:ext cx="2654425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Displayed skewness for numerical &amp; categorical date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Used density plots to view the overall skewness of the entire data</a:t>
            </a:r>
            <a:endParaRPr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067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DATA TRANSFORMATION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accent1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TRANSFORM DATA</a:t>
            </a:r>
            <a:endParaRPr sz="1200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 power transform method to transform he data and remove outliers and skewness.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 the ‘Yeo Johnson’ method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b="1" dirty="0">
                <a:solidFill>
                  <a:schemeClr val="accent1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STANDARD SCALAR</a:t>
            </a:r>
            <a:endParaRPr sz="1200" b="1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 standard scalar method to scale the data and remove any outliers.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would be using this step for fruitful feature reduction as there are 71 features.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accent1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PCA </a:t>
            </a:r>
            <a:endParaRPr sz="1200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there are 71 features, it will impact the accuracy of the model. We need to select the top features for further steps while creating a model.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have used Principal Component Analysis (PCA)as a feature reduction method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After treating the data, there are only 25 features that are required to handle data out of 71 features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Have plotted the PCA curve to predict the inportant features</a:t>
            </a:r>
            <a:endParaRPr lang="en" sz="1200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tx1">
                    <a:lumMod val="7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After using density plot, there is no skewness in data between the 25 selected features. Data is ready for urther processign and creating models</a:t>
            </a:r>
            <a:endParaRPr sz="1200" dirty="0">
              <a:solidFill>
                <a:schemeClr val="tx1">
                  <a:lumMod val="7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OBSERVATIONS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7" name="Google Shape;627;p30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1200" b="0" dirty="0">
                <a:effectLst/>
              </a:rPr>
            </a:b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 correlation between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18 The content on the website must be easy to read and understand &amp; 38 User satisfaction cannot exist without trust-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89%</a:t>
            </a:r>
            <a:endParaRPr sz="1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28" name="Google Shape;628;p30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 correlation of 90% between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21 All relevant information on listed products must be stated clearly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&amp;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content on the website must be easy to read and understand</a:t>
            </a:r>
            <a:endParaRPr sz="1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29" name="Google Shape;629;p30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 correlation of 90% between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21 All relevant information on listed products must be stated clearly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38 User satisfaction cannot exist without trust</a:t>
            </a:r>
            <a:endParaRPr sz="1200" dirty="0">
              <a:solidFill>
                <a:schemeClr val="tx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30" name="Google Shape;630;p30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 correlation between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 The content on the website must be easy to read and understand 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21 All relevant information on listed products must be stated clearly -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90% </a:t>
            </a:r>
            <a:endParaRPr sz="1200" dirty="0">
              <a:solidFill>
                <a:schemeClr val="tx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 correlation between  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24 User friendly Interface of the website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&amp;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25 Convenient Payment methods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with 90%</a:t>
            </a:r>
            <a:endParaRPr sz="1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grpSp>
        <p:nvGrpSpPr>
          <p:cNvPr id="633" name="Google Shape;633;p30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34" name="Google Shape;634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0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0" name="Google Shape;640;p3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41" name="Google Shape;641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0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45" name="Google Shape;645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0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649" name="Google Shape;649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4" name="Google Shape;1605;p49">
            <a:extLst>
              <a:ext uri="{FF2B5EF4-FFF2-40B4-BE49-F238E27FC236}">
                <a16:creationId xmlns:a16="http://schemas.microsoft.com/office/drawing/2014/main" id="{533B5ACB-B7DE-F462-6B34-33C21F6455A9}"/>
              </a:ext>
            </a:extLst>
          </p:cNvPr>
          <p:cNvGrpSpPr/>
          <p:nvPr/>
        </p:nvGrpSpPr>
        <p:grpSpPr>
          <a:xfrm>
            <a:off x="3373141" y="3091343"/>
            <a:ext cx="445578" cy="445773"/>
            <a:chOff x="557511" y="3214925"/>
            <a:chExt cx="719836" cy="720150"/>
          </a:xfrm>
        </p:grpSpPr>
        <p:sp>
          <p:nvSpPr>
            <p:cNvPr id="5" name="Google Shape;1606;p49">
              <a:extLst>
                <a:ext uri="{FF2B5EF4-FFF2-40B4-BE49-F238E27FC236}">
                  <a16:creationId xmlns:a16="http://schemas.microsoft.com/office/drawing/2014/main" id="{AE371A78-6BFB-18FF-6BEC-41CF8FBB43B5}"/>
                </a:ext>
              </a:extLst>
            </p:cNvPr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607;p49">
              <a:extLst>
                <a:ext uri="{FF2B5EF4-FFF2-40B4-BE49-F238E27FC236}">
                  <a16:creationId xmlns:a16="http://schemas.microsoft.com/office/drawing/2014/main" id="{4517EF9C-BE13-B899-77C7-04E217A3CDDA}"/>
                </a:ext>
              </a:extLst>
            </p:cNvPr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608;p49">
              <a:extLst>
                <a:ext uri="{FF2B5EF4-FFF2-40B4-BE49-F238E27FC236}">
                  <a16:creationId xmlns:a16="http://schemas.microsoft.com/office/drawing/2014/main" id="{AAD33AB7-3F6F-1A3F-4A2D-143B092FEE27}"/>
                </a:ext>
              </a:extLst>
            </p:cNvPr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609;p49">
              <a:extLst>
                <a:ext uri="{FF2B5EF4-FFF2-40B4-BE49-F238E27FC236}">
                  <a16:creationId xmlns:a16="http://schemas.microsoft.com/office/drawing/2014/main" id="{EF775DED-F4C4-00F4-CE43-B17C78882FFC}"/>
                </a:ext>
              </a:extLst>
            </p:cNvPr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OBSERVATIONS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7" name="Google Shape;627;p30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ajority Users </a:t>
            </a:r>
            <a:r>
              <a:rPr lang="en-US" sz="12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strongly agree 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that for The content on the website must be easy to read and understand, all relevant information on listed products must be stated clearly</a:t>
            </a:r>
            <a:endParaRPr sz="1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28" name="Google Shape;628;p30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ajority Users </a:t>
            </a:r>
            <a:r>
              <a:rPr lang="en-US" sz="120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strongly agree 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that for ease of navigation in website, all info on similar product to the one highlighted is important for product comparison</a:t>
            </a:r>
            <a:endParaRPr sz="1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29" name="Google Shape;629;p30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Majority Users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strongly agree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that for the User satisfaction cannot exist without trust , all relevant information on listed products must be stated clearly</a:t>
            </a:r>
            <a:endParaRPr sz="1200" dirty="0">
              <a:solidFill>
                <a:schemeClr val="tx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30" name="Google Shape;630;p30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Majority Users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strongly agree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that for the ease of navigation in website , all relevant information on listed products must be stated clearly</a:t>
            </a:r>
            <a:endParaRPr sz="1200" dirty="0">
              <a:solidFill>
                <a:schemeClr val="tx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Majority Users strongly agree that (for the user friendly Interface of the website), there should be Ease of navigation in website</a:t>
            </a:r>
            <a:endParaRPr sz="1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grpSp>
        <p:nvGrpSpPr>
          <p:cNvPr id="633" name="Google Shape;633;p30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34" name="Google Shape;634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0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0" name="Google Shape;640;p3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41" name="Google Shape;641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0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45" name="Google Shape;645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0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649" name="Google Shape;649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4" name="Google Shape;1605;p49">
            <a:extLst>
              <a:ext uri="{FF2B5EF4-FFF2-40B4-BE49-F238E27FC236}">
                <a16:creationId xmlns:a16="http://schemas.microsoft.com/office/drawing/2014/main" id="{533B5ACB-B7DE-F462-6B34-33C21F6455A9}"/>
              </a:ext>
            </a:extLst>
          </p:cNvPr>
          <p:cNvGrpSpPr/>
          <p:nvPr/>
        </p:nvGrpSpPr>
        <p:grpSpPr>
          <a:xfrm>
            <a:off x="3373141" y="3091343"/>
            <a:ext cx="445578" cy="445773"/>
            <a:chOff x="557511" y="3214925"/>
            <a:chExt cx="719836" cy="720150"/>
          </a:xfrm>
        </p:grpSpPr>
        <p:sp>
          <p:nvSpPr>
            <p:cNvPr id="5" name="Google Shape;1606;p49">
              <a:extLst>
                <a:ext uri="{FF2B5EF4-FFF2-40B4-BE49-F238E27FC236}">
                  <a16:creationId xmlns:a16="http://schemas.microsoft.com/office/drawing/2014/main" id="{AE371A78-6BFB-18FF-6BEC-41CF8FBB43B5}"/>
                </a:ext>
              </a:extLst>
            </p:cNvPr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607;p49">
              <a:extLst>
                <a:ext uri="{FF2B5EF4-FFF2-40B4-BE49-F238E27FC236}">
                  <a16:creationId xmlns:a16="http://schemas.microsoft.com/office/drawing/2014/main" id="{4517EF9C-BE13-B899-77C7-04E217A3CDDA}"/>
                </a:ext>
              </a:extLst>
            </p:cNvPr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608;p49">
              <a:extLst>
                <a:ext uri="{FF2B5EF4-FFF2-40B4-BE49-F238E27FC236}">
                  <a16:creationId xmlns:a16="http://schemas.microsoft.com/office/drawing/2014/main" id="{AAD33AB7-3F6F-1A3F-4A2D-143B092FEE27}"/>
                </a:ext>
              </a:extLst>
            </p:cNvPr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609;p49">
              <a:extLst>
                <a:ext uri="{FF2B5EF4-FFF2-40B4-BE49-F238E27FC236}">
                  <a16:creationId xmlns:a16="http://schemas.microsoft.com/office/drawing/2014/main" id="{EF775DED-F4C4-00F4-CE43-B17C78882FFC}"/>
                </a:ext>
              </a:extLst>
            </p:cNvPr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779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OBSERVATIONS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7" name="Google Shape;627;p30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Majority Users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strongly agree 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that (for the user friendly Interface of the website),  All relevant information on listed products must be stated clearly</a:t>
            </a:r>
            <a:endParaRPr sz="1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28" name="Google Shape;628;p30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Majority Users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strongly agree 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that (for loading and processing speed), -Trust that the online retail store will fulfill its part of the transaction at the stipulated time is important</a:t>
            </a:r>
            <a:endParaRPr sz="1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29" name="Google Shape;629;p30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Majority Users strongly agree that (User friendly Interface of the website), loading and processing speed  matters</a:t>
            </a:r>
          </a:p>
        </p:txBody>
      </p:sp>
      <p:sp>
        <p:nvSpPr>
          <p:cNvPr id="630" name="Google Shape;630;p30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Majority Users strongly agree that for (Convenient Payment methods), User friendly Interface of the website matters</a:t>
            </a:r>
            <a:endParaRPr sz="1200" dirty="0">
              <a:solidFill>
                <a:schemeClr val="tx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Majority Users strongly agree that for (Convenient Payment methods), Loading and processing speed matters</a:t>
            </a:r>
            <a:endParaRPr sz="1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grpSp>
        <p:nvGrpSpPr>
          <p:cNvPr id="633" name="Google Shape;633;p30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34" name="Google Shape;634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0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0" name="Google Shape;640;p3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41" name="Google Shape;641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0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45" name="Google Shape;645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0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649" name="Google Shape;649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4" name="Google Shape;1605;p49">
            <a:extLst>
              <a:ext uri="{FF2B5EF4-FFF2-40B4-BE49-F238E27FC236}">
                <a16:creationId xmlns:a16="http://schemas.microsoft.com/office/drawing/2014/main" id="{533B5ACB-B7DE-F462-6B34-33C21F6455A9}"/>
              </a:ext>
            </a:extLst>
          </p:cNvPr>
          <p:cNvGrpSpPr/>
          <p:nvPr/>
        </p:nvGrpSpPr>
        <p:grpSpPr>
          <a:xfrm>
            <a:off x="3373141" y="3091343"/>
            <a:ext cx="445578" cy="445773"/>
            <a:chOff x="557511" y="3214925"/>
            <a:chExt cx="719836" cy="720150"/>
          </a:xfrm>
        </p:grpSpPr>
        <p:sp>
          <p:nvSpPr>
            <p:cNvPr id="5" name="Google Shape;1606;p49">
              <a:extLst>
                <a:ext uri="{FF2B5EF4-FFF2-40B4-BE49-F238E27FC236}">
                  <a16:creationId xmlns:a16="http://schemas.microsoft.com/office/drawing/2014/main" id="{AE371A78-6BFB-18FF-6BEC-41CF8FBB43B5}"/>
                </a:ext>
              </a:extLst>
            </p:cNvPr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607;p49">
              <a:extLst>
                <a:ext uri="{FF2B5EF4-FFF2-40B4-BE49-F238E27FC236}">
                  <a16:creationId xmlns:a16="http://schemas.microsoft.com/office/drawing/2014/main" id="{4517EF9C-BE13-B899-77C7-04E217A3CDDA}"/>
                </a:ext>
              </a:extLst>
            </p:cNvPr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608;p49">
              <a:extLst>
                <a:ext uri="{FF2B5EF4-FFF2-40B4-BE49-F238E27FC236}">
                  <a16:creationId xmlns:a16="http://schemas.microsoft.com/office/drawing/2014/main" id="{AAD33AB7-3F6F-1A3F-4A2D-143B092FEE27}"/>
                </a:ext>
              </a:extLst>
            </p:cNvPr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609;p49">
              <a:extLst>
                <a:ext uri="{FF2B5EF4-FFF2-40B4-BE49-F238E27FC236}">
                  <a16:creationId xmlns:a16="http://schemas.microsoft.com/office/drawing/2014/main" id="{EF775DED-F4C4-00F4-CE43-B17C78882FFC}"/>
                </a:ext>
              </a:extLst>
            </p:cNvPr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38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OBSERVATIONS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7" name="Google Shape;627;p30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Majority Users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strongly agree 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that (for the user friendly Interface of the website),  All relevant information on listed products must be stated clearly</a:t>
            </a:r>
            <a:endParaRPr sz="1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28" name="Google Shape;628;p30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Majority Users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strongly agree 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that (for loading and processing speed), -Trust that the online retail store will fulfill its part of the transaction at the stipulated time is important</a:t>
            </a:r>
            <a:endParaRPr sz="1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29" name="Google Shape;629;p30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Majority Users strongly agree that (User friendly Interface of the website), loading and processing speed  matters</a:t>
            </a:r>
          </a:p>
        </p:txBody>
      </p:sp>
      <p:sp>
        <p:nvSpPr>
          <p:cNvPr id="630" name="Google Shape;630;p30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Majority Users strongly agree that for (Convenient Payment methods), user friendly Interface of the website matters</a:t>
            </a:r>
            <a:endParaRPr sz="1200" dirty="0">
              <a:solidFill>
                <a:schemeClr val="tx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Majority Users strongly agree that for (Convenient Payment methods), Loading and processing speed matters</a:t>
            </a:r>
            <a:endParaRPr sz="1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grpSp>
        <p:nvGrpSpPr>
          <p:cNvPr id="633" name="Google Shape;633;p30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34" name="Google Shape;634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0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0" name="Google Shape;640;p3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41" name="Google Shape;641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0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45" name="Google Shape;645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0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649" name="Google Shape;649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4" name="Google Shape;1605;p49">
            <a:extLst>
              <a:ext uri="{FF2B5EF4-FFF2-40B4-BE49-F238E27FC236}">
                <a16:creationId xmlns:a16="http://schemas.microsoft.com/office/drawing/2014/main" id="{533B5ACB-B7DE-F462-6B34-33C21F6455A9}"/>
              </a:ext>
            </a:extLst>
          </p:cNvPr>
          <p:cNvGrpSpPr/>
          <p:nvPr/>
        </p:nvGrpSpPr>
        <p:grpSpPr>
          <a:xfrm>
            <a:off x="3373141" y="3091343"/>
            <a:ext cx="445578" cy="445773"/>
            <a:chOff x="557511" y="3214925"/>
            <a:chExt cx="719836" cy="720150"/>
          </a:xfrm>
        </p:grpSpPr>
        <p:sp>
          <p:nvSpPr>
            <p:cNvPr id="5" name="Google Shape;1606;p49">
              <a:extLst>
                <a:ext uri="{FF2B5EF4-FFF2-40B4-BE49-F238E27FC236}">
                  <a16:creationId xmlns:a16="http://schemas.microsoft.com/office/drawing/2014/main" id="{AE371A78-6BFB-18FF-6BEC-41CF8FBB43B5}"/>
                </a:ext>
              </a:extLst>
            </p:cNvPr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607;p49">
              <a:extLst>
                <a:ext uri="{FF2B5EF4-FFF2-40B4-BE49-F238E27FC236}">
                  <a16:creationId xmlns:a16="http://schemas.microsoft.com/office/drawing/2014/main" id="{4517EF9C-BE13-B899-77C7-04E217A3CDDA}"/>
                </a:ext>
              </a:extLst>
            </p:cNvPr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608;p49">
              <a:extLst>
                <a:ext uri="{FF2B5EF4-FFF2-40B4-BE49-F238E27FC236}">
                  <a16:creationId xmlns:a16="http://schemas.microsoft.com/office/drawing/2014/main" id="{AAD33AB7-3F6F-1A3F-4A2D-143B092FEE27}"/>
                </a:ext>
              </a:extLst>
            </p:cNvPr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609;p49">
              <a:extLst>
                <a:ext uri="{FF2B5EF4-FFF2-40B4-BE49-F238E27FC236}">
                  <a16:creationId xmlns:a16="http://schemas.microsoft.com/office/drawing/2014/main" id="{EF775DED-F4C4-00F4-CE43-B17C78882FFC}"/>
                </a:ext>
              </a:extLst>
            </p:cNvPr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716833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1020</Words>
  <Application>Microsoft Office PowerPoint</Application>
  <PresentationFormat>On-screen Show (16:9)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Oswald</vt:lpstr>
      <vt:lpstr>Calibri</vt:lpstr>
      <vt:lpstr>Arial</vt:lpstr>
      <vt:lpstr>Source Sans Pro</vt:lpstr>
      <vt:lpstr>Quince template</vt:lpstr>
      <vt:lpstr>DATA ANALYSIS -   CUSTOMER RETENTION DATASET</vt:lpstr>
      <vt:lpstr>ROADMAP</vt:lpstr>
      <vt:lpstr>INITIAL DATA CLEANING</vt:lpstr>
      <vt:lpstr>DATA ANALYSIS-DATA MANIPULATION/WRANGLING</vt:lpstr>
      <vt:lpstr>DATA TRANSFORMATION</vt:lpstr>
      <vt:lpstr>OBSERVATIONS</vt:lpstr>
      <vt:lpstr>OBSERVATIONS</vt:lpstr>
      <vt:lpstr>OBSERVATIONS</vt:lpstr>
      <vt:lpstr>OBSERVATIONS</vt:lpstr>
      <vt:lpstr>OBSERVATIONS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-   CUSTOMER RETENTION DATASET</dc:title>
  <cp:lastModifiedBy>Dell</cp:lastModifiedBy>
  <cp:revision>5</cp:revision>
  <dcterms:modified xsi:type="dcterms:W3CDTF">2022-08-20T08:04:36Z</dcterms:modified>
</cp:coreProperties>
</file>