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74" r:id="rId4"/>
    <p:sldId id="275" r:id="rId5"/>
    <p:sldId id="276" r:id="rId6"/>
    <p:sldId id="278" r:id="rId7"/>
    <p:sldId id="280" r:id="rId8"/>
    <p:sldId id="277" r:id="rId9"/>
    <p:sldId id="281" r:id="rId10"/>
    <p:sldId id="27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mbria" panose="020405030504060302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jal Chandgud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249" autoAdjust="0"/>
  </p:normalViewPr>
  <p:slideViewPr>
    <p:cSldViewPr snapToGrid="0">
      <p:cViewPr>
        <p:scale>
          <a:sx n="95" d="100"/>
          <a:sy n="95" d="100"/>
        </p:scale>
        <p:origin x="109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397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008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814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319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61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82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826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4"/>
        <p:cNvGrpSpPr/>
        <p:nvPr/>
      </p:nvGrpSpPr>
      <p:grpSpPr>
        <a:xfrm>
          <a:off x="0" y="0"/>
          <a:ext cx="0" cy="0"/>
          <a:chOff x="0" y="0"/>
          <a:chExt cx="0" cy="0"/>
        </a:xfrm>
      </p:grpSpPr>
      <p:pic>
        <p:nvPicPr>
          <p:cNvPr id="55" name="Google Shape;55;p14" descr="title-slide"/>
          <p:cNvPicPr preferRelativeResize="0"/>
          <p:nvPr/>
        </p:nvPicPr>
        <p:blipFill rotWithShape="1">
          <a:blip r:embed="rId2">
            <a:alphaModFix/>
          </a:blip>
          <a:srcRect/>
          <a:stretch/>
        </p:blipFill>
        <p:spPr>
          <a:xfrm>
            <a:off x="0" y="0"/>
            <a:ext cx="6857999" cy="5143500"/>
          </a:xfrm>
          <a:prstGeom prst="rect">
            <a:avLst/>
          </a:prstGeom>
          <a:noFill/>
          <a:ln>
            <a:noFill/>
          </a:ln>
        </p:spPr>
      </p:pic>
      <p:sp>
        <p:nvSpPr>
          <p:cNvPr id="56" name="Google Shape;56;p14"/>
          <p:cNvSpPr txBox="1">
            <a:spLocks noGrp="1"/>
          </p:cNvSpPr>
          <p:nvPr>
            <p:ph type="ctrTitle"/>
          </p:nvPr>
        </p:nvSpPr>
        <p:spPr>
          <a:xfrm>
            <a:off x="684213" y="3651647"/>
            <a:ext cx="7772400" cy="454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000" b="0"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57" name="Google Shape;57;p14"/>
          <p:cNvSpPr txBox="1">
            <a:spLocks noGrp="1"/>
          </p:cNvSpPr>
          <p:nvPr>
            <p:ph type="subTitle" idx="1"/>
          </p:nvPr>
        </p:nvSpPr>
        <p:spPr>
          <a:xfrm>
            <a:off x="1331913" y="4137422"/>
            <a:ext cx="6400800" cy="216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24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1pPr>
            <a:lvl2pPr marR="0" lvl="1"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R="0" lvl="2"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R="0" lvl="3"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R="0" lvl="4"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R="0" lvl="5"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R="0" lvl="6"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R="0" lvl="7"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R="0" lvl="8"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60" name="Google Shape;60;p15"/>
          <p:cNvSpPr txBox="1">
            <a:spLocks noGrp="1"/>
          </p:cNvSpPr>
          <p:nvPr>
            <p:ph type="body" idx="1"/>
          </p:nvPr>
        </p:nvSpPr>
        <p:spPr>
          <a:xfrm>
            <a:off x="468313" y="1059656"/>
            <a:ext cx="8229600" cy="33945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63" name="Google Shape;63;p16"/>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1pPr>
            <a:lvl2pPr marL="914400" marR="0" lvl="1" indent="-228600" algn="l" rtl="0">
              <a:lnSpc>
                <a:spcPct val="100000"/>
              </a:lnSpc>
              <a:spcBef>
                <a:spcPts val="36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L="1371600" marR="0" lvl="2" indent="-228600" algn="l" rtl="0">
              <a:lnSpc>
                <a:spcPct val="100000"/>
              </a:lnSpc>
              <a:spcBef>
                <a:spcPts val="320"/>
              </a:spcBef>
              <a:spcAft>
                <a:spcPts val="0"/>
              </a:spcAft>
              <a:buClr>
                <a:schemeClr val="lt2"/>
              </a:buClr>
              <a:buSzPts val="1600"/>
              <a:buFont typeface="Arial"/>
              <a:buNone/>
              <a:defRPr sz="1600" b="0" i="0" u="none" strike="noStrike" cap="none">
                <a:solidFill>
                  <a:schemeClr val="lt2"/>
                </a:solidFill>
                <a:latin typeface="Arial"/>
                <a:ea typeface="Arial"/>
                <a:cs typeface="Arial"/>
                <a:sym typeface="Arial"/>
              </a:defRPr>
            </a:lvl3pPr>
            <a:lvl4pPr marL="1828800" marR="0" lvl="3"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2286000" marR="0" lvl="4"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2743200" marR="0" lvl="5"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66" name="Google Shape;66;p17"/>
          <p:cNvSpPr txBox="1">
            <a:spLocks noGrp="1"/>
          </p:cNvSpPr>
          <p:nvPr>
            <p:ph type="body" idx="1"/>
          </p:nvPr>
        </p:nvSpPr>
        <p:spPr>
          <a:xfrm>
            <a:off x="468313" y="1059656"/>
            <a:ext cx="4038600" cy="3394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1pPr>
            <a:lvl2pPr marL="914400" marR="0" lvl="1"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3pPr>
            <a:lvl4pPr marL="1828800" marR="0" lvl="3"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4pPr>
            <a:lvl5pPr marL="2286000" marR="0" lvl="4"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5pPr>
            <a:lvl6pPr marL="2743200" marR="0" lvl="5"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6pPr>
            <a:lvl7pPr marL="3200400" marR="0" lvl="6"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7pPr>
            <a:lvl8pPr marL="3657600" marR="0" lvl="7"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8pPr>
            <a:lvl9pPr marL="4114800" marR="0" lvl="8"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9pPr>
          </a:lstStyle>
          <a:p>
            <a:endParaRPr/>
          </a:p>
        </p:txBody>
      </p:sp>
      <p:sp>
        <p:nvSpPr>
          <p:cNvPr id="67" name="Google Shape;67;p17"/>
          <p:cNvSpPr txBox="1">
            <a:spLocks noGrp="1"/>
          </p:cNvSpPr>
          <p:nvPr>
            <p:ph type="body" idx="2"/>
          </p:nvPr>
        </p:nvSpPr>
        <p:spPr>
          <a:xfrm>
            <a:off x="4659313" y="1059656"/>
            <a:ext cx="4038600" cy="3394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1pPr>
            <a:lvl2pPr marL="914400" marR="0" lvl="1"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3pPr>
            <a:lvl4pPr marL="1828800" marR="0" lvl="3"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4pPr>
            <a:lvl5pPr marL="2286000" marR="0" lvl="4"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5pPr>
            <a:lvl6pPr marL="2743200" marR="0" lvl="5"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6pPr>
            <a:lvl7pPr marL="3200400" marR="0" lvl="6"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7pPr>
            <a:lvl8pPr marL="3657600" marR="0" lvl="7"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8pPr>
            <a:lvl9pPr marL="4114800" marR="0" lvl="8"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70" name="Google Shape;70;p18"/>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lt2"/>
              </a:buClr>
              <a:buSzPts val="2400"/>
              <a:buFont typeface="Arial"/>
              <a:buNone/>
              <a:defRPr sz="2400" b="1" i="0" u="none" strike="noStrike" cap="none">
                <a:solidFill>
                  <a:schemeClr val="lt2"/>
                </a:solidFill>
                <a:latin typeface="Arial"/>
                <a:ea typeface="Arial"/>
                <a:cs typeface="Arial"/>
                <a:sym typeface="Arial"/>
              </a:defRPr>
            </a:lvl1pPr>
            <a:lvl2pPr marL="914400" marR="0" lvl="1" indent="-228600" algn="l" rtl="0">
              <a:lnSpc>
                <a:spcPct val="100000"/>
              </a:lnSpc>
              <a:spcBef>
                <a:spcPts val="40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1371600" marR="0" lvl="2" indent="-228600" algn="l" rtl="0">
              <a:lnSpc>
                <a:spcPct val="100000"/>
              </a:lnSpc>
              <a:spcBef>
                <a:spcPts val="360"/>
              </a:spcBef>
              <a:spcAft>
                <a:spcPts val="0"/>
              </a:spcAft>
              <a:buClr>
                <a:schemeClr val="lt2"/>
              </a:buClr>
              <a:buSzPts val="1800"/>
              <a:buFont typeface="Arial"/>
              <a:buNone/>
              <a:defRPr sz="1800" b="1" i="0" u="none" strike="noStrike" cap="none">
                <a:solidFill>
                  <a:schemeClr val="lt2"/>
                </a:solidFill>
                <a:latin typeface="Arial"/>
                <a:ea typeface="Arial"/>
                <a:cs typeface="Arial"/>
                <a:sym typeface="Arial"/>
              </a:defRPr>
            </a:lvl3pPr>
            <a:lvl4pPr marL="1828800" marR="0" lvl="3"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4pPr>
            <a:lvl5pPr marL="2286000" marR="0" lvl="4"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5pPr>
            <a:lvl6pPr marL="2743200" marR="0" lvl="5"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6pPr>
            <a:lvl7pPr marL="3200400" marR="0" lvl="6"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7pPr>
            <a:lvl8pPr marL="3657600" marR="0" lvl="7"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8pPr>
            <a:lvl9pPr marL="4114800" marR="0" lvl="8"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9pPr>
          </a:lstStyle>
          <a:p>
            <a:endParaRPr/>
          </a:p>
        </p:txBody>
      </p:sp>
      <p:sp>
        <p:nvSpPr>
          <p:cNvPr id="71" name="Google Shape;71;p18"/>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5pPr>
            <a:lvl6pPr marL="2743200" marR="0" lvl="5"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6pPr>
            <a:lvl7pPr marL="3200400" marR="0" lvl="6"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7pPr>
            <a:lvl8pPr marL="3657600" marR="0" lvl="7"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8pPr>
            <a:lvl9pPr marL="4114800" marR="0" lvl="8"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9pPr>
          </a:lstStyle>
          <a:p>
            <a:endParaRPr/>
          </a:p>
        </p:txBody>
      </p:sp>
      <p:sp>
        <p:nvSpPr>
          <p:cNvPr id="72" name="Google Shape;72;p18"/>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lt2"/>
              </a:buClr>
              <a:buSzPts val="2400"/>
              <a:buFont typeface="Arial"/>
              <a:buNone/>
              <a:defRPr sz="2400" b="1" i="0" u="none" strike="noStrike" cap="none">
                <a:solidFill>
                  <a:schemeClr val="lt2"/>
                </a:solidFill>
                <a:latin typeface="Arial"/>
                <a:ea typeface="Arial"/>
                <a:cs typeface="Arial"/>
                <a:sym typeface="Arial"/>
              </a:defRPr>
            </a:lvl1pPr>
            <a:lvl2pPr marL="914400" marR="0" lvl="1" indent="-228600" algn="l" rtl="0">
              <a:lnSpc>
                <a:spcPct val="100000"/>
              </a:lnSpc>
              <a:spcBef>
                <a:spcPts val="40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1371600" marR="0" lvl="2" indent="-228600" algn="l" rtl="0">
              <a:lnSpc>
                <a:spcPct val="100000"/>
              </a:lnSpc>
              <a:spcBef>
                <a:spcPts val="360"/>
              </a:spcBef>
              <a:spcAft>
                <a:spcPts val="0"/>
              </a:spcAft>
              <a:buClr>
                <a:schemeClr val="lt2"/>
              </a:buClr>
              <a:buSzPts val="1800"/>
              <a:buFont typeface="Arial"/>
              <a:buNone/>
              <a:defRPr sz="1800" b="1" i="0" u="none" strike="noStrike" cap="none">
                <a:solidFill>
                  <a:schemeClr val="lt2"/>
                </a:solidFill>
                <a:latin typeface="Arial"/>
                <a:ea typeface="Arial"/>
                <a:cs typeface="Arial"/>
                <a:sym typeface="Arial"/>
              </a:defRPr>
            </a:lvl3pPr>
            <a:lvl4pPr marL="1828800" marR="0" lvl="3"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4pPr>
            <a:lvl5pPr marL="2286000" marR="0" lvl="4"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5pPr>
            <a:lvl6pPr marL="2743200" marR="0" lvl="5"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6pPr>
            <a:lvl7pPr marL="3200400" marR="0" lvl="6"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7pPr>
            <a:lvl8pPr marL="3657600" marR="0" lvl="7"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8pPr>
            <a:lvl9pPr marL="4114800" marR="0" lvl="8"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9pPr>
          </a:lstStyle>
          <a:p>
            <a:endParaRPr/>
          </a:p>
        </p:txBody>
      </p:sp>
      <p:sp>
        <p:nvSpPr>
          <p:cNvPr id="73" name="Google Shape;73;p18"/>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5pPr>
            <a:lvl6pPr marL="2743200" marR="0" lvl="5"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6pPr>
            <a:lvl7pPr marL="3200400" marR="0" lvl="6"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7pPr>
            <a:lvl8pPr marL="3657600" marR="0" lvl="7"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8pPr>
            <a:lvl9pPr marL="4114800" marR="0" lvl="8"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79" name="Google Shape;79;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lt2"/>
              </a:buClr>
              <a:buSzPts val="3200"/>
              <a:buFont typeface="Arial"/>
              <a:buChar char="•"/>
              <a:defRPr sz="3200" b="0" i="0" u="none" strike="noStrike" cap="none">
                <a:solidFill>
                  <a:schemeClr val="lt2"/>
                </a:solidFill>
                <a:latin typeface="Arial"/>
                <a:ea typeface="Arial"/>
                <a:cs typeface="Arial"/>
                <a:sym typeface="Arial"/>
              </a:defRPr>
            </a:lvl1pPr>
            <a:lvl2pPr marL="914400" marR="0" lvl="1" indent="-406400" algn="l" rtl="0">
              <a:lnSpc>
                <a:spcPct val="100000"/>
              </a:lnSpc>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9pPr>
          </a:lstStyle>
          <a:p>
            <a:endParaRPr/>
          </a:p>
        </p:txBody>
      </p:sp>
      <p:sp>
        <p:nvSpPr>
          <p:cNvPr id="80" name="Google Shape;80;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228600" algn="l" rtl="0">
              <a:lnSpc>
                <a:spcPct val="100000"/>
              </a:lnSpc>
              <a:spcBef>
                <a:spcPts val="24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00000"/>
              </a:lnSpc>
              <a:spcBef>
                <a:spcPts val="20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3pPr>
            <a:lvl4pPr marL="1828800" marR="0" lvl="3"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4pPr>
            <a:lvl5pPr marL="2286000" marR="0" lvl="4"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5pPr>
            <a:lvl6pPr marL="2743200" marR="0" lvl="5"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6pPr>
            <a:lvl7pPr marL="3200400" marR="0" lvl="6"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7pPr>
            <a:lvl8pPr marL="3657600" marR="0" lvl="7"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8pPr>
            <a:lvl9pPr marL="4114800" marR="0" lvl="8"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83" name="Google Shape;83;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marR="0" lvl="1" algn="l" rtl="0">
              <a:lnSpc>
                <a:spcPct val="100000"/>
              </a:lnSpc>
              <a:spcBef>
                <a:spcPts val="56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48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endParaRPr/>
          </a:p>
        </p:txBody>
      </p:sp>
      <p:sp>
        <p:nvSpPr>
          <p:cNvPr id="84" name="Google Shape;84;p2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228600" algn="l" rtl="0">
              <a:lnSpc>
                <a:spcPct val="100000"/>
              </a:lnSpc>
              <a:spcBef>
                <a:spcPts val="24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00000"/>
              </a:lnSpc>
              <a:spcBef>
                <a:spcPts val="20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3pPr>
            <a:lvl4pPr marL="1828800" marR="0" lvl="3"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4pPr>
            <a:lvl5pPr marL="2286000" marR="0" lvl="4"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5pPr>
            <a:lvl6pPr marL="2743200" marR="0" lvl="5"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6pPr>
            <a:lvl7pPr marL="3200400" marR="0" lvl="6"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7pPr>
            <a:lvl8pPr marL="3657600" marR="0" lvl="7"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8pPr>
            <a:lvl9pPr marL="4114800" marR="0" lvl="8"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87" name="Google Shape;87;p23"/>
          <p:cNvSpPr txBox="1">
            <a:spLocks noGrp="1"/>
          </p:cNvSpPr>
          <p:nvPr>
            <p:ph type="body" idx="1"/>
          </p:nvPr>
        </p:nvSpPr>
        <p:spPr>
          <a:xfrm rot="5400000">
            <a:off x="2885863" y="-1357894"/>
            <a:ext cx="3394500" cy="8229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5542663" y="1299028"/>
            <a:ext cx="4248300" cy="2062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90" name="Google Shape;90;p24"/>
          <p:cNvSpPr txBox="1">
            <a:spLocks noGrp="1"/>
          </p:cNvSpPr>
          <p:nvPr>
            <p:ph type="body" idx="1"/>
          </p:nvPr>
        </p:nvSpPr>
        <p:spPr>
          <a:xfrm rot="5400000">
            <a:off x="1340600" y="-688472"/>
            <a:ext cx="4248300" cy="6037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descr="master-slide"/>
          <p:cNvPicPr preferRelativeResize="0"/>
          <p:nvPr/>
        </p:nvPicPr>
        <p:blipFill rotWithShape="1">
          <a:blip r:embed="rId13">
            <a:alphaModFix/>
          </a:blip>
          <a:srcRect/>
          <a:stretch/>
        </p:blipFill>
        <p:spPr>
          <a:xfrm>
            <a:off x="0" y="0"/>
            <a:ext cx="6857999" cy="5143500"/>
          </a:xfrm>
          <a:prstGeom prst="rect">
            <a:avLst/>
          </a:prstGeom>
          <a:noFill/>
          <a:ln>
            <a:noFill/>
          </a:ln>
        </p:spPr>
      </p:pic>
      <p:sp>
        <p:nvSpPr>
          <p:cNvPr id="52" name="Google Shape;52;p1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68313" y="1059656"/>
            <a:ext cx="8229600" cy="33945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6" name="Google Shape;96;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Stage 1 – Removing Missing values &amp; Data Cleaning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r>
              <a:rPr lang="en-US" sz="1200" dirty="0">
                <a:solidFill>
                  <a:schemeClr val="tx1"/>
                </a:solidFill>
                <a:latin typeface="Calibri" panose="020F0502020204030204" pitchFamily="34" charset="0"/>
                <a:cs typeface="Calibri" panose="020F0502020204030204" pitchFamily="34" charset="0"/>
              </a:rPr>
              <a:t>Checked for </a:t>
            </a:r>
            <a:r>
              <a:rPr lang="en-US" sz="1200" dirty="0" err="1">
                <a:solidFill>
                  <a:schemeClr val="tx1"/>
                </a:solidFill>
                <a:latin typeface="Calibri" panose="020F0502020204030204" pitchFamily="34" charset="0"/>
                <a:cs typeface="Calibri" panose="020F0502020204030204" pitchFamily="34" charset="0"/>
              </a:rPr>
              <a:t>NaN</a:t>
            </a:r>
            <a:r>
              <a:rPr lang="en-US" sz="1200" dirty="0">
                <a:solidFill>
                  <a:schemeClr val="tx1"/>
                </a:solidFill>
                <a:latin typeface="Calibri" panose="020F0502020204030204" pitchFamily="34" charset="0"/>
                <a:cs typeface="Calibri" panose="020F0502020204030204" pitchFamily="34" charset="0"/>
              </a:rPr>
              <a:t> values in the </a:t>
            </a:r>
            <a:r>
              <a:rPr lang="en-US" sz="1200" dirty="0" err="1">
                <a:solidFill>
                  <a:schemeClr val="tx1"/>
                </a:solidFill>
                <a:latin typeface="Calibri" panose="020F0502020204030204" pitchFamily="34" charset="0"/>
                <a:cs typeface="Calibri" panose="020F0502020204030204" pitchFamily="34" charset="0"/>
              </a:rPr>
              <a:t>DataFrame</a:t>
            </a:r>
            <a:r>
              <a:rPr lang="en-US" sz="1200" dirty="0">
                <a:solidFill>
                  <a:schemeClr val="tx1"/>
                </a:solidFill>
                <a:latin typeface="Calibri" panose="020F0502020204030204" pitchFamily="34" charset="0"/>
                <a:cs typeface="Calibri" panose="020F0502020204030204" pitchFamily="34" charset="0"/>
              </a:rPr>
              <a:t> using </a:t>
            </a:r>
            <a:r>
              <a:rPr lang="en-US" sz="1200" dirty="0" err="1">
                <a:solidFill>
                  <a:schemeClr val="tx1"/>
                </a:solidFill>
                <a:latin typeface="Calibri" panose="020F0502020204030204" pitchFamily="34" charset="0"/>
                <a:cs typeface="Calibri" panose="020F0502020204030204" pitchFamily="34" charset="0"/>
              </a:rPr>
              <a:t>df.isna</a:t>
            </a:r>
            <a:r>
              <a:rPr lang="en-US" sz="1200" dirty="0">
                <a:solidFill>
                  <a:schemeClr val="tx1"/>
                </a:solidFill>
                <a:latin typeface="Calibri" panose="020F0502020204030204" pitchFamily="34" charset="0"/>
                <a:cs typeface="Calibri" panose="020F0502020204030204" pitchFamily="34" charset="0"/>
              </a:rPr>
              <a:t>().sum() and </a:t>
            </a:r>
            <a:r>
              <a:rPr lang="en-US" sz="1200" b="0" dirty="0" err="1">
                <a:solidFill>
                  <a:schemeClr val="tx1"/>
                </a:solidFill>
                <a:effectLst/>
                <a:latin typeface="Calibri" panose="020F0502020204030204" pitchFamily="34" charset="0"/>
                <a:cs typeface="Calibri" panose="020F0502020204030204" pitchFamily="34" charset="0"/>
              </a:rPr>
              <a:t>null_percentages</a:t>
            </a:r>
            <a:r>
              <a:rPr lang="en-US" sz="1200" b="0" dirty="0">
                <a:solidFill>
                  <a:schemeClr val="tx1"/>
                </a:solidFill>
                <a:effectLst/>
                <a:latin typeface="Calibri" panose="020F0502020204030204" pitchFamily="34" charset="0"/>
                <a:cs typeface="Calibri" panose="020F0502020204030204" pitchFamily="34" charset="0"/>
              </a:rPr>
              <a:t> = (</a:t>
            </a:r>
            <a:r>
              <a:rPr lang="en-US" sz="1200" b="0" dirty="0" err="1">
                <a:solidFill>
                  <a:schemeClr val="tx1"/>
                </a:solidFill>
                <a:effectLst/>
                <a:latin typeface="Calibri" panose="020F0502020204030204" pitchFamily="34" charset="0"/>
                <a:cs typeface="Calibri" panose="020F0502020204030204" pitchFamily="34" charset="0"/>
              </a:rPr>
              <a:t>df.isnull</a:t>
            </a:r>
            <a:r>
              <a:rPr lang="en-US" sz="1200" b="0" dirty="0">
                <a:solidFill>
                  <a:schemeClr val="tx1"/>
                </a:solidFill>
                <a:effectLst/>
                <a:latin typeface="Calibri" panose="020F0502020204030204" pitchFamily="34" charset="0"/>
                <a:cs typeface="Calibri" panose="020F0502020204030204" pitchFamily="34" charset="0"/>
              </a:rPr>
              <a:t>().sum() / </a:t>
            </a:r>
            <a:r>
              <a:rPr lang="en-US" sz="1200" b="0" dirty="0" err="1">
                <a:solidFill>
                  <a:schemeClr val="tx1"/>
                </a:solidFill>
                <a:effectLst/>
                <a:latin typeface="Calibri" panose="020F0502020204030204" pitchFamily="34" charset="0"/>
                <a:cs typeface="Calibri" panose="020F0502020204030204" pitchFamily="34" charset="0"/>
              </a:rPr>
              <a:t>df.shape</a:t>
            </a:r>
            <a:r>
              <a:rPr lang="en-US" sz="1200" b="0" dirty="0">
                <a:solidFill>
                  <a:schemeClr val="tx1"/>
                </a:solidFill>
                <a:effectLst/>
                <a:latin typeface="Calibri" panose="020F0502020204030204" pitchFamily="34" charset="0"/>
                <a:cs typeface="Calibri" panose="020F0502020204030204" pitchFamily="34" charset="0"/>
              </a:rPr>
              <a:t>[0]) * 100</a:t>
            </a:r>
          </a:p>
          <a:p>
            <a:r>
              <a:rPr lang="en-US" sz="1200" dirty="0">
                <a:solidFill>
                  <a:schemeClr val="tx1"/>
                </a:solidFill>
                <a:latin typeface="Calibri" panose="020F0502020204030204" pitchFamily="34" charset="0"/>
                <a:cs typeface="Calibri" panose="020F0502020204030204" pitchFamily="34" charset="0"/>
              </a:rPr>
              <a:t>In the first round, we removed all columns which had more than 40% null values </a:t>
            </a:r>
            <a:r>
              <a:rPr lang="en-US" sz="1200" dirty="0" err="1">
                <a:solidFill>
                  <a:schemeClr val="tx1"/>
                </a:solidFill>
                <a:latin typeface="Calibri" panose="020F0502020204030204" pitchFamily="34" charset="0"/>
                <a:cs typeface="Calibri" panose="020F0502020204030204" pitchFamily="34" charset="0"/>
              </a:rPr>
              <a:t>ie</a:t>
            </a:r>
            <a:r>
              <a:rPr lang="en-US" sz="1200" dirty="0">
                <a:solidFill>
                  <a:schemeClr val="tx1"/>
                </a:solidFill>
                <a:latin typeface="Calibri" panose="020F0502020204030204" pitchFamily="34" charset="0"/>
                <a:cs typeface="Calibri" panose="020F0502020204030204" pitchFamily="34" charset="0"/>
              </a:rPr>
              <a:t> 3600</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200" dirty="0">
                <a:solidFill>
                  <a:schemeClr val="tx1"/>
                </a:solidFill>
                <a:latin typeface="Calibri" panose="020F0502020204030204" pitchFamily="34" charset="0"/>
                <a:cs typeface="Calibri" panose="020F0502020204030204" pitchFamily="34" charset="0"/>
              </a:rPr>
              <a:t>We removed redundant columns, such as country, city, id, prospect number as well  as those with 70% missing values</a:t>
            </a:r>
          </a:p>
          <a:p>
            <a:endParaRPr lang="en-US" sz="1400" dirty="0">
              <a:solidFill>
                <a:schemeClr val="tx1"/>
              </a:solidFill>
            </a:endParaRPr>
          </a:p>
          <a:p>
            <a:endParaRPr lang="en-US" sz="1400" dirty="0">
              <a:solidFill>
                <a:schemeClr val="tx1"/>
              </a:solidFill>
            </a:endParaRPr>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B07EF7A-1FAC-465E-DA54-CC8951795187}"/>
              </a:ext>
            </a:extLst>
          </p:cNvPr>
          <p:cNvPicPr>
            <a:picLocks noChangeAspect="1"/>
          </p:cNvPicPr>
          <p:nvPr/>
        </p:nvPicPr>
        <p:blipFill>
          <a:blip r:embed="rId3"/>
          <a:stretch>
            <a:fillRect/>
          </a:stretch>
        </p:blipFill>
        <p:spPr>
          <a:xfrm>
            <a:off x="1015519" y="1971675"/>
            <a:ext cx="6219825" cy="1200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Stage 1 – Removing Missing values &amp; Data Cleaning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r>
              <a:rPr lang="en-US" sz="1200" b="1" dirty="0">
                <a:solidFill>
                  <a:schemeClr val="tx1"/>
                </a:solidFill>
                <a:latin typeface="Calibri" panose="020F0502020204030204" pitchFamily="34" charset="0"/>
                <a:cs typeface="Calibri" panose="020F0502020204030204" pitchFamily="34" charset="0"/>
              </a:rPr>
              <a:t>Columns with imbalanced data: I created a separate category for object columns called ‘temp’ to check the values. </a:t>
            </a:r>
            <a:r>
              <a:rPr lang="en-US" sz="1200" dirty="0">
                <a:solidFill>
                  <a:schemeClr val="tx1"/>
                </a:solidFill>
                <a:latin typeface="Calibri" panose="020F0502020204030204" pitchFamily="34" charset="0"/>
                <a:cs typeface="Calibri" panose="020F0502020204030204" pitchFamily="34" charset="0"/>
              </a:rPr>
              <a:t>T</a:t>
            </a:r>
            <a:r>
              <a:rPr lang="en-US" sz="1200" b="0" i="0" dirty="0">
                <a:solidFill>
                  <a:schemeClr val="tx1"/>
                </a:solidFill>
                <a:effectLst/>
                <a:latin typeface="Calibri" panose="020F0502020204030204" pitchFamily="34" charset="0"/>
                <a:cs typeface="Calibri" panose="020F0502020204030204" pitchFamily="34" charset="0"/>
              </a:rPr>
              <a:t>here are few columns where only value has a majority for all data points. following columns were removed: Do Not Call', 'Search', 'Magazine', 'Newspaper Article', 'X Education Forums', 'Newspaper', 'Digital Advertisement', 'Through Recommendations', 'Receive More Updates About Our Courses', 'Update me on Supply Chain Content', 'Get updates on DM Content', 'I agree to pay the amount through cheque’</a:t>
            </a:r>
          </a:p>
          <a:p>
            <a:endParaRPr lang="en-US" sz="1200" dirty="0">
              <a:solidFill>
                <a:schemeClr val="tx1"/>
              </a:solidFill>
              <a:latin typeface="Calibri" panose="020F0502020204030204" pitchFamily="34" charset="0"/>
              <a:cs typeface="Calibri" panose="020F0502020204030204" pitchFamily="34" charset="0"/>
            </a:endParaRPr>
          </a:p>
          <a:p>
            <a:r>
              <a:rPr lang="en-US" sz="1200" b="0" dirty="0">
                <a:solidFill>
                  <a:schemeClr val="tx1"/>
                </a:solidFill>
                <a:effectLst/>
                <a:latin typeface="Calibri" panose="020F0502020204030204" pitchFamily="34" charset="0"/>
                <a:cs typeface="Calibri" panose="020F0502020204030204" pitchFamily="34" charset="0"/>
              </a:rPr>
              <a:t>Removed values with 2% missing values via ‘removing by row method’</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pPr marL="76200" indent="0">
              <a:buNone/>
            </a:pPr>
            <a:endParaRPr lang="en-US" sz="1200" dirty="0">
              <a:solidFill>
                <a:schemeClr val="tx1"/>
              </a:solidFill>
              <a:latin typeface="Calibri" panose="020F0502020204030204" pitchFamily="34" charset="0"/>
              <a:cs typeface="Calibri" panose="020F0502020204030204" pitchFamily="34" charset="0"/>
            </a:endParaRPr>
          </a:p>
          <a:p>
            <a:pPr marL="76200" indent="0">
              <a:buNone/>
            </a:pPr>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Values that were in the middle or type 2, with say 30% missing values, a separate ‘Missing’ category’ was created  to prevent data loss of  30%</a:t>
            </a:r>
          </a:p>
          <a:p>
            <a:endParaRPr lang="en-US" sz="1400" dirty="0"/>
          </a:p>
          <a:p>
            <a:endParaRPr lang="en-US" sz="1400" dirty="0"/>
          </a:p>
          <a:p>
            <a:endParaRPr lang="en-US" sz="1400" dirty="0"/>
          </a:p>
          <a:p>
            <a:endParaRPr lang="en-US" sz="1400" dirty="0"/>
          </a:p>
          <a:p>
            <a:r>
              <a:rPr lang="en-US" sz="1400" dirty="0"/>
              <a:t>We removed redundant columns, such as country, city, id, prospect number as well  as those with 70% missing values</a:t>
            </a:r>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D20DCB-DDF0-19CB-0008-11B7D8F31FD8}"/>
              </a:ext>
            </a:extLst>
          </p:cNvPr>
          <p:cNvPicPr>
            <a:picLocks noChangeAspect="1"/>
          </p:cNvPicPr>
          <p:nvPr/>
        </p:nvPicPr>
        <p:blipFill>
          <a:blip r:embed="rId3"/>
          <a:stretch>
            <a:fillRect/>
          </a:stretch>
        </p:blipFill>
        <p:spPr>
          <a:xfrm>
            <a:off x="1042877" y="2623583"/>
            <a:ext cx="5448300" cy="771525"/>
          </a:xfrm>
          <a:prstGeom prst="rect">
            <a:avLst/>
          </a:prstGeom>
        </p:spPr>
      </p:pic>
      <p:pic>
        <p:nvPicPr>
          <p:cNvPr id="8" name="Picture 7">
            <a:extLst>
              <a:ext uri="{FF2B5EF4-FFF2-40B4-BE49-F238E27FC236}">
                <a16:creationId xmlns:a16="http://schemas.microsoft.com/office/drawing/2014/main" id="{41B3C5BF-59DF-9A27-9B5C-2A11E97A5E4B}"/>
              </a:ext>
            </a:extLst>
          </p:cNvPr>
          <p:cNvPicPr>
            <a:picLocks noChangeAspect="1"/>
          </p:cNvPicPr>
          <p:nvPr/>
        </p:nvPicPr>
        <p:blipFill>
          <a:blip r:embed="rId4"/>
          <a:stretch>
            <a:fillRect/>
          </a:stretch>
        </p:blipFill>
        <p:spPr>
          <a:xfrm>
            <a:off x="1009872" y="4025531"/>
            <a:ext cx="6124575" cy="428625"/>
          </a:xfrm>
          <a:prstGeom prst="rect">
            <a:avLst/>
          </a:prstGeom>
        </p:spPr>
      </p:pic>
    </p:spTree>
    <p:extLst>
      <p:ext uri="{BB962C8B-B14F-4D97-AF65-F5344CB8AC3E}">
        <p14:creationId xmlns:p14="http://schemas.microsoft.com/office/powerpoint/2010/main" val="111436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Stage 1 – Removing Missing values &amp; Data Cleaning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pPr>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After removing all nulls from the entire data set, check numeric columns for outliers, which we will treat with min max scalar before modelling.</a:t>
            </a:r>
          </a:p>
          <a:p>
            <a:r>
              <a:rPr lang="en-US" sz="1200" dirty="0">
                <a:solidFill>
                  <a:schemeClr val="tx1"/>
                </a:solidFill>
                <a:latin typeface="Calibri" panose="020F0502020204030204" pitchFamily="34" charset="0"/>
                <a:cs typeface="Calibri" panose="020F0502020204030204" pitchFamily="34" charset="0"/>
              </a:rPr>
              <a:t>Three columns had outliers:</a:t>
            </a:r>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A3094E-774A-670E-FFD1-D6493DB87C64}"/>
              </a:ext>
            </a:extLst>
          </p:cNvPr>
          <p:cNvPicPr>
            <a:picLocks noChangeAspect="1"/>
          </p:cNvPicPr>
          <p:nvPr/>
        </p:nvPicPr>
        <p:blipFill>
          <a:blip r:embed="rId3"/>
          <a:stretch>
            <a:fillRect/>
          </a:stretch>
        </p:blipFill>
        <p:spPr>
          <a:xfrm>
            <a:off x="979749" y="1929608"/>
            <a:ext cx="3406946" cy="1229611"/>
          </a:xfrm>
          <a:prstGeom prst="rect">
            <a:avLst/>
          </a:prstGeom>
        </p:spPr>
      </p:pic>
      <p:pic>
        <p:nvPicPr>
          <p:cNvPr id="11" name="Picture 10">
            <a:extLst>
              <a:ext uri="{FF2B5EF4-FFF2-40B4-BE49-F238E27FC236}">
                <a16:creationId xmlns:a16="http://schemas.microsoft.com/office/drawing/2014/main" id="{E1D29E9D-E358-65E9-AF5D-7792199A3EAC}"/>
              </a:ext>
            </a:extLst>
          </p:cNvPr>
          <p:cNvPicPr>
            <a:picLocks noChangeAspect="1"/>
          </p:cNvPicPr>
          <p:nvPr/>
        </p:nvPicPr>
        <p:blipFill>
          <a:blip r:embed="rId4"/>
          <a:stretch>
            <a:fillRect/>
          </a:stretch>
        </p:blipFill>
        <p:spPr>
          <a:xfrm>
            <a:off x="937838" y="3319593"/>
            <a:ext cx="3551675" cy="1294937"/>
          </a:xfrm>
          <a:prstGeom prst="rect">
            <a:avLst/>
          </a:prstGeom>
        </p:spPr>
      </p:pic>
      <p:pic>
        <p:nvPicPr>
          <p:cNvPr id="13" name="Picture 12">
            <a:extLst>
              <a:ext uri="{FF2B5EF4-FFF2-40B4-BE49-F238E27FC236}">
                <a16:creationId xmlns:a16="http://schemas.microsoft.com/office/drawing/2014/main" id="{B353C98A-F3A5-FDA5-29E5-8FC39A9EFC7D}"/>
              </a:ext>
            </a:extLst>
          </p:cNvPr>
          <p:cNvPicPr>
            <a:picLocks noChangeAspect="1"/>
          </p:cNvPicPr>
          <p:nvPr/>
        </p:nvPicPr>
        <p:blipFill>
          <a:blip r:embed="rId5"/>
          <a:stretch>
            <a:fillRect/>
          </a:stretch>
        </p:blipFill>
        <p:spPr>
          <a:xfrm>
            <a:off x="4793488" y="1857818"/>
            <a:ext cx="3600450" cy="2676525"/>
          </a:xfrm>
          <a:prstGeom prst="rect">
            <a:avLst/>
          </a:prstGeom>
        </p:spPr>
      </p:pic>
    </p:spTree>
    <p:extLst>
      <p:ext uri="{BB962C8B-B14F-4D97-AF65-F5344CB8AC3E}">
        <p14:creationId xmlns:p14="http://schemas.microsoft.com/office/powerpoint/2010/main" val="137833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Data Visualization </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D87080-4DE3-B9EF-F83E-0DB17467FE35}"/>
              </a:ext>
            </a:extLst>
          </p:cNvPr>
          <p:cNvSpPr txBox="1"/>
          <p:nvPr/>
        </p:nvSpPr>
        <p:spPr>
          <a:xfrm>
            <a:off x="468312" y="1022617"/>
            <a:ext cx="7771335" cy="3654783"/>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Spending time on freebies, such as infographics or </a:t>
            </a:r>
            <a:r>
              <a:rPr lang="en-US" sz="1200" dirty="0" err="1">
                <a:effectLst/>
                <a:latin typeface="Calibri" panose="020F0502020204030204" pitchFamily="34" charset="0"/>
                <a:ea typeface="Arial" panose="020B0604020202020204" pitchFamily="34" charset="0"/>
                <a:cs typeface="Calibri" panose="020F0502020204030204" pitchFamily="34" charset="0"/>
              </a:rPr>
              <a:t>ePDFs</a:t>
            </a:r>
            <a:r>
              <a:rPr lang="en-US" sz="1200" dirty="0">
                <a:effectLst/>
                <a:latin typeface="Calibri" panose="020F0502020204030204" pitchFamily="34" charset="0"/>
                <a:ea typeface="Arial" panose="020B0604020202020204" pitchFamily="34" charset="0"/>
                <a:cs typeface="Calibri" panose="020F0502020204030204" pitchFamily="34" charset="0"/>
              </a:rPr>
              <a:t> should be productive.  People are currently not getting converted with infographics or </a:t>
            </a:r>
            <a:r>
              <a:rPr lang="en-US" sz="1200" dirty="0" err="1">
                <a:effectLst/>
                <a:latin typeface="Calibri" panose="020F0502020204030204" pitchFamily="34" charset="0"/>
                <a:ea typeface="Arial" panose="020B0604020202020204" pitchFamily="34" charset="0"/>
                <a:cs typeface="Calibri" panose="020F0502020204030204" pitchFamily="34" charset="0"/>
              </a:rPr>
              <a:t>ebooks</a:t>
            </a:r>
            <a:r>
              <a:rPr lang="en-US" sz="1200" dirty="0">
                <a:effectLst/>
                <a:latin typeface="Calibri" panose="020F0502020204030204" pitchFamily="34" charset="0"/>
                <a:ea typeface="Arial" panose="020B0604020202020204" pitchFamily="34" charset="0"/>
                <a:cs typeface="Calibri" panose="020F0502020204030204" pitchFamily="34" charset="0"/>
              </a:rPr>
              <a:t> . Either one has to change the topic to a more relevant one or find another way to convert</a:t>
            </a:r>
          </a:p>
          <a:p>
            <a:pPr marL="0" marR="0">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Most converted leads come from people who have opted out of email than the ones who have opted for it. The majority of the people opt out of email, hence it's not advisable to focus much on emails.</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Landing Page Submission has the highest conversion rate and the lead ad form is the lowest conversion. </a:t>
            </a:r>
          </a:p>
          <a:p>
            <a:pPr marR="0" lvl="0">
              <a:lnSpc>
                <a:spcPct val="115000"/>
              </a:lnSpc>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There are more conversions for Total time spent on the website than non-converted leads. Around 1300 conversions and 400 non-converted leads</a:t>
            </a:r>
          </a:p>
          <a:p>
            <a:pPr marL="457200" marR="0" indent="0">
              <a:spcBef>
                <a:spcPts val="18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As we can see, the highest converted leads and total visits for Google, Direct Traffic and Reference. Reference has the most converted leads and negligible non converted leads out of all the categories. We can see the highest non-converted leads and total visits for Direct Traffic.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One should focus on SMS as most converted leads are active from SMS and the most non-converted ones from email. </a:t>
            </a:r>
          </a:p>
        </p:txBody>
      </p:sp>
    </p:spTree>
    <p:extLst>
      <p:ext uri="{BB962C8B-B14F-4D97-AF65-F5344CB8AC3E}">
        <p14:creationId xmlns:p14="http://schemas.microsoft.com/office/powerpoint/2010/main" val="175869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Data Visualization </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D87080-4DE3-B9EF-F83E-0DB17467FE35}"/>
              </a:ext>
            </a:extLst>
          </p:cNvPr>
          <p:cNvSpPr txBox="1"/>
          <p:nvPr/>
        </p:nvSpPr>
        <p:spPr>
          <a:xfrm>
            <a:off x="468313" y="1022617"/>
            <a:ext cx="7409596" cy="3526478"/>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we can see more converted leads as the total time spent on the website increases (above 600 minutes for converted leads). They typically have 1 to 6 page views per visit on the website</a:t>
            </a:r>
          </a:p>
          <a:p>
            <a:pPr marL="0" marR="0">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Most converted leads come from people who have opted out of email than the ones who have opted for it. The majority of the people opt out of email, hence it's not advisable to focus much on emails.</a:t>
            </a:r>
          </a:p>
          <a:p>
            <a:pPr marL="457200" marR="0">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Landing Page Submission has the highest conversion rate and the lead ad form is the lowest conversion. Interns can focus on making landing page forms easy and API-based conversions and work on improving  lead ad  form conversions</a:t>
            </a:r>
          </a:p>
          <a:p>
            <a:pPr marL="217170" marR="0" indent="-227965">
              <a:spcBef>
                <a:spcPts val="18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There are more conversions for Total time spent on the website than non-converted leads. Around 1300 conversions and 400 non converted leads</a:t>
            </a:r>
            <a:endParaRPr lang="en-US" sz="1200" dirty="0">
              <a:latin typeface="Calibri" panose="020F0502020204030204" pitchFamily="34" charset="0"/>
              <a:ea typeface="Arial" panose="020B0604020202020204" pitchFamily="34" charset="0"/>
              <a:cs typeface="Calibri" panose="020F0502020204030204" pitchFamily="34" charset="0"/>
            </a:endParaRPr>
          </a:p>
          <a:p>
            <a:pPr marR="0" lvl="0">
              <a:lnSpc>
                <a:spcPct val="115000"/>
              </a:lnSpc>
              <a:spcBef>
                <a:spcPts val="0"/>
              </a:spcBef>
              <a:spcAft>
                <a:spcPts val="0"/>
              </a:spcAft>
            </a:pP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we can see more converted leads as the total time spent on the website increases (above 600 minutes for converted leads). They typically have 1 to 6 page views per visit on the website</a:t>
            </a:r>
          </a:p>
          <a:p>
            <a:pPr marL="342900" marR="0" lvl="0" indent="-342900">
              <a:lnSpc>
                <a:spcPct val="115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36345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6CD-9C1E-226F-EC50-A96E2A5243F5}"/>
              </a:ext>
            </a:extLst>
          </p:cNvPr>
          <p:cNvSpPr>
            <a:spLocks noGrp="1"/>
          </p:cNvSpPr>
          <p:nvPr>
            <p:ph type="title"/>
          </p:nvPr>
        </p:nvSpPr>
        <p:spPr/>
        <p:txBody>
          <a:bodyPr/>
          <a:lstStyle/>
          <a:p>
            <a:r>
              <a:rPr lang="en-US" sz="2000" dirty="0"/>
              <a:t>Data Visualization </a:t>
            </a:r>
          </a:p>
        </p:txBody>
      </p:sp>
      <p:sp>
        <p:nvSpPr>
          <p:cNvPr id="3" name="Text Placeholder 2">
            <a:extLst>
              <a:ext uri="{FF2B5EF4-FFF2-40B4-BE49-F238E27FC236}">
                <a16:creationId xmlns:a16="http://schemas.microsoft.com/office/drawing/2014/main" id="{3D2284CC-0342-8B82-215A-0949EA93077F}"/>
              </a:ext>
            </a:extLst>
          </p:cNvPr>
          <p:cNvSpPr>
            <a:spLocks noGrp="1"/>
          </p:cNvSpPr>
          <p:nvPr>
            <p:ph type="body" idx="1"/>
          </p:nvPr>
        </p:nvSpPr>
        <p:spPr>
          <a:xfrm>
            <a:off x="457200" y="1069704"/>
            <a:ext cx="8229600" cy="3394500"/>
          </a:xfrm>
        </p:spPr>
        <p:txBody>
          <a:bodyPr/>
          <a:lstStyle/>
          <a:p>
            <a:r>
              <a:rPr lang="en-US" sz="1200" dirty="0">
                <a:solidFill>
                  <a:schemeClr val="tx1"/>
                </a:solidFill>
                <a:latin typeface="Calibri" panose="020F0502020204030204" pitchFamily="34" charset="0"/>
                <a:cs typeface="Calibri" panose="020F0502020204030204" pitchFamily="34" charset="0"/>
              </a:rPr>
              <a:t>Checked the target column for imbalanced data. </a:t>
            </a:r>
            <a:r>
              <a:rPr lang="en-US" sz="1200" dirty="0" err="1">
                <a:solidFill>
                  <a:schemeClr val="tx1"/>
                </a:solidFill>
                <a:latin typeface="Calibri" panose="020F0502020204030204" pitchFamily="34" charset="0"/>
                <a:cs typeface="Calibri" panose="020F0502020204030204" pitchFamily="34" charset="0"/>
              </a:rPr>
              <a:t>Ir</a:t>
            </a:r>
            <a:r>
              <a:rPr lang="en-US" sz="1200" dirty="0">
                <a:solidFill>
                  <a:schemeClr val="tx1"/>
                </a:solidFill>
                <a:latin typeface="Calibri" panose="020F0502020204030204" pitchFamily="34" charset="0"/>
                <a:cs typeface="Calibri" panose="020F0502020204030204" pitchFamily="34" charset="0"/>
              </a:rPr>
              <a:t> </a:t>
            </a:r>
            <a:r>
              <a:rPr lang="en-US" sz="1200" dirty="0" err="1">
                <a:solidFill>
                  <a:schemeClr val="tx1"/>
                </a:solidFill>
                <a:latin typeface="Calibri" panose="020F0502020204030204" pitchFamily="34" charset="0"/>
                <a:cs typeface="Calibri" panose="020F0502020204030204" pitchFamily="34" charset="0"/>
              </a:rPr>
              <a:t>eems</a:t>
            </a:r>
            <a:r>
              <a:rPr lang="en-US" sz="1200" dirty="0">
                <a:solidFill>
                  <a:schemeClr val="tx1"/>
                </a:solidFill>
                <a:latin typeface="Calibri" panose="020F0502020204030204" pitchFamily="34" charset="0"/>
                <a:cs typeface="Calibri" panose="020F0502020204030204" pitchFamily="34" charset="0"/>
              </a:rPr>
              <a:t> to be fairly </a:t>
            </a:r>
            <a:r>
              <a:rPr lang="en-US" sz="1200" dirty="0" err="1">
                <a:solidFill>
                  <a:schemeClr val="tx1"/>
                </a:solidFill>
                <a:latin typeface="Calibri" panose="020F0502020204030204" pitchFamily="34" charset="0"/>
                <a:cs typeface="Calibri" panose="020F0502020204030204" pitchFamily="34" charset="0"/>
              </a:rPr>
              <a:t>blanced</a:t>
            </a:r>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conversion rate is around 38%	</a:t>
            </a:r>
            <a:r>
              <a:rPr lang="en-US" sz="1200" dirty="0">
                <a:solidFill>
                  <a:schemeClr val="tx1"/>
                </a:solidFill>
              </a:rPr>
              <a:t>																																													</a:t>
            </a:r>
          </a:p>
          <a:p>
            <a:pPr marL="76200" indent="0">
              <a:buNone/>
            </a:pPr>
            <a:endParaRPr lang="en-US" sz="1200" dirty="0">
              <a:solidFill>
                <a:schemeClr val="tx1"/>
              </a:solidFill>
              <a:latin typeface="Calibri" panose="020F0502020204030204" pitchFamily="34" charset="0"/>
              <a:cs typeface="Calibri" panose="020F0502020204030204" pitchFamily="34" charset="0"/>
            </a:endParaRPr>
          </a:p>
          <a:p>
            <a:pPr marL="76200" indent="0">
              <a:buNone/>
            </a:pPr>
            <a:r>
              <a:rPr lang="en-US" sz="1200" dirty="0">
                <a:solidFill>
                  <a:schemeClr val="tx1"/>
                </a:solidFill>
                <a:latin typeface="Calibri" panose="020F0502020204030204" pitchFamily="34" charset="0"/>
                <a:cs typeface="Calibri" panose="020F0502020204030204" pitchFamily="34" charset="0"/>
              </a:rPr>
              <a:t>Arranged the high correlations in ascending order to find relations. Following were the relations:</a:t>
            </a:r>
          </a:p>
          <a:p>
            <a:pPr>
              <a:buFont typeface="Arial" panose="020B0604020202020204" pitchFamily="34" charset="0"/>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There is a high correlation between the Lead origin as lead import and the lead source as Facebook.</a:t>
            </a: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a:buFont typeface="Arial" panose="020B0604020202020204" pitchFamily="34" charset="0"/>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There is a high correlation between the Last Activity of the users which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Unsubscribed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and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lead source</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which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Facebook</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It means most people who are unsubscribing are from Facebook. </a:t>
            </a:r>
          </a:p>
          <a:p>
            <a:pPr>
              <a:buFont typeface="Arial" panose="020B0604020202020204" pitchFamily="34" charset="0"/>
              <a:buChar char="•"/>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lead origin in </a:t>
            </a:r>
            <a:r>
              <a:rPr lang="en-US" sz="1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Ad form category and lead source</a:t>
            </a: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reference category. It simply means the converted leads from </a:t>
            </a:r>
            <a:r>
              <a:rPr lang="en-US" sz="1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ad form</a:t>
            </a: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a:t>
            </a:r>
            <a:r>
              <a:rPr lang="en-US" sz="1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references</a:t>
            </a:r>
            <a:r>
              <a:rPr lang="en-US" sz="1800" dirty="0">
                <a:solidFill>
                  <a:srgbClr val="1F1F1F"/>
                </a:solidFill>
                <a:effectLst/>
                <a:latin typeface="Cambria" panose="02040503050406030204" pitchFamily="18" charset="0"/>
                <a:ea typeface="Times New Roman" panose="020206030504050203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76200" indent="0">
              <a:buNone/>
            </a:pPr>
            <a:endPar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endParaRPr>
          </a:p>
          <a:p>
            <a:pPr>
              <a:buFont typeface="Arial" panose="020B0604020202020204" pitchFamily="34" charset="0"/>
              <a:buChar char="•"/>
            </a:pPr>
            <a:endParaRPr lang="en-US" sz="1200" dirty="0">
              <a:solidFill>
                <a:schemeClr val="tx1"/>
              </a:solidFill>
            </a:endParaRPr>
          </a:p>
        </p:txBody>
      </p:sp>
      <p:pic>
        <p:nvPicPr>
          <p:cNvPr id="11" name="Picture 10">
            <a:extLst>
              <a:ext uri="{FF2B5EF4-FFF2-40B4-BE49-F238E27FC236}">
                <a16:creationId xmlns:a16="http://schemas.microsoft.com/office/drawing/2014/main" id="{7C5F47D9-2B78-0EF4-1F2B-E780F5048440}"/>
              </a:ext>
            </a:extLst>
          </p:cNvPr>
          <p:cNvPicPr>
            <a:picLocks noChangeAspect="1"/>
          </p:cNvPicPr>
          <p:nvPr/>
        </p:nvPicPr>
        <p:blipFill>
          <a:blip r:embed="rId3"/>
          <a:stretch>
            <a:fillRect/>
          </a:stretch>
        </p:blipFill>
        <p:spPr>
          <a:xfrm>
            <a:off x="1017513" y="1800225"/>
            <a:ext cx="4791075" cy="771525"/>
          </a:xfrm>
          <a:prstGeom prst="rect">
            <a:avLst/>
          </a:prstGeom>
        </p:spPr>
      </p:pic>
    </p:spTree>
    <p:extLst>
      <p:ext uri="{BB962C8B-B14F-4D97-AF65-F5344CB8AC3E}">
        <p14:creationId xmlns:p14="http://schemas.microsoft.com/office/powerpoint/2010/main" val="22303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6CD-9C1E-226F-EC50-A96E2A5243F5}"/>
              </a:ext>
            </a:extLst>
          </p:cNvPr>
          <p:cNvSpPr>
            <a:spLocks noGrp="1"/>
          </p:cNvSpPr>
          <p:nvPr>
            <p:ph type="title"/>
          </p:nvPr>
        </p:nvSpPr>
        <p:spPr/>
        <p:txBody>
          <a:bodyPr/>
          <a:lstStyle/>
          <a:p>
            <a:r>
              <a:rPr lang="en-US" sz="2000" dirty="0"/>
              <a:t>Data Visualization </a:t>
            </a:r>
          </a:p>
        </p:txBody>
      </p:sp>
      <p:sp>
        <p:nvSpPr>
          <p:cNvPr id="3" name="Text Placeholder 2">
            <a:extLst>
              <a:ext uri="{FF2B5EF4-FFF2-40B4-BE49-F238E27FC236}">
                <a16:creationId xmlns:a16="http://schemas.microsoft.com/office/drawing/2014/main" id="{3D2284CC-0342-8B82-215A-0949EA93077F}"/>
              </a:ext>
            </a:extLst>
          </p:cNvPr>
          <p:cNvSpPr>
            <a:spLocks noGrp="1"/>
          </p:cNvSpPr>
          <p:nvPr>
            <p:ph type="body" idx="1"/>
          </p:nvPr>
        </p:nvSpPr>
        <p:spPr>
          <a:xfrm>
            <a:off x="457200" y="1069704"/>
            <a:ext cx="7872884" cy="3394500"/>
          </a:xfrm>
        </p:spPr>
        <p:txBody>
          <a:bodyPr/>
          <a:lstStyle/>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Opened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and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Opened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checking email were most likely to check emails or be active on email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0" marR="0">
              <a:lnSpc>
                <a:spcPts val="1200"/>
              </a:lnSpc>
              <a:spcBef>
                <a:spcPts val="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SMS Sent</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and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SMS Sent category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It simply means the customers whose last activity was SMS Sent were most likely to check SMS or be active on SMS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217170" marR="0" indent="-227965">
              <a:lnSpc>
                <a:spcPts val="1200"/>
              </a:lnSpc>
              <a:spcBef>
                <a:spcPts val="18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opened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category and Last Activity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Link Clicked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Link Clicked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were most likely to check emails or be active on emails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0" marR="0">
              <a:lnSpc>
                <a:spcPts val="1200"/>
              </a:lnSpc>
              <a:spcBef>
                <a:spcPts val="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Had a Phone Conversation</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and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Had a Phone Conversation</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having a phone conversation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were most likely to interact on calls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217170" marR="0" indent="-227965">
              <a:lnSpc>
                <a:spcPts val="1200"/>
              </a:lnSpc>
              <a:spcBef>
                <a:spcPts val="18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Received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and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Received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receiving an email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were most likely to interact on emails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a:buFont typeface="Arial" panose="020B0604020202020204" pitchFamily="34" charset="0"/>
              <a:buChar char="•"/>
            </a:pPr>
            <a:endParaRPr lang="en-US" sz="1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17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Modelling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a:p>
            <a:r>
              <a:rPr lang="en-US" sz="1400" dirty="0"/>
              <a:t> and </a:t>
            </a:r>
            <a:r>
              <a:rPr lang="en-US" sz="1400" dirty="0" err="1"/>
              <a:t>tst</a:t>
            </a:r>
            <a:r>
              <a:rPr lang="en-US" sz="1400" dirty="0"/>
              <a:t> </a:t>
            </a:r>
            <a:r>
              <a:rPr lang="en-US" sz="1400" dirty="0" err="1"/>
              <a:t>dat</a:t>
            </a:r>
            <a:r>
              <a:rPr lang="en-US" sz="1400" dirty="0"/>
              <a:t> </a:t>
            </a:r>
            <a:r>
              <a:rPr lang="en-US" sz="1400" dirty="0" err="1"/>
              <a:t>almosr</a:t>
            </a:r>
            <a:r>
              <a:rPr lang="en-US" sz="1400" dirty="0"/>
              <a:t> </a:t>
            </a:r>
            <a:r>
              <a:rPr lang="en-US" sz="1400" dirty="0" err="1"/>
              <a:t>sme</a:t>
            </a:r>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6AB54-FCCB-20DD-76F8-5CEF2886E8FB}"/>
              </a:ext>
            </a:extLst>
          </p:cNvPr>
          <p:cNvPicPr>
            <a:picLocks noChangeAspect="1"/>
          </p:cNvPicPr>
          <p:nvPr/>
        </p:nvPicPr>
        <p:blipFill>
          <a:blip r:embed="rId3"/>
          <a:stretch>
            <a:fillRect/>
          </a:stretch>
        </p:blipFill>
        <p:spPr>
          <a:xfrm>
            <a:off x="691117" y="1422141"/>
            <a:ext cx="3221663" cy="2977306"/>
          </a:xfrm>
          <a:prstGeom prst="rect">
            <a:avLst/>
          </a:prstGeom>
        </p:spPr>
      </p:pic>
      <p:sp>
        <p:nvSpPr>
          <p:cNvPr id="6" name="TextBox 5">
            <a:extLst>
              <a:ext uri="{FF2B5EF4-FFF2-40B4-BE49-F238E27FC236}">
                <a16:creationId xmlns:a16="http://schemas.microsoft.com/office/drawing/2014/main" id="{1FE70BE2-CB39-E163-1EED-C9B772756513}"/>
              </a:ext>
            </a:extLst>
          </p:cNvPr>
          <p:cNvSpPr txBox="1"/>
          <p:nvPr/>
        </p:nvSpPr>
        <p:spPr>
          <a:xfrm>
            <a:off x="584791" y="1059656"/>
            <a:ext cx="3434317" cy="307777"/>
          </a:xfrm>
          <a:prstGeom prst="rect">
            <a:avLst/>
          </a:prstGeom>
          <a:noFill/>
        </p:spPr>
        <p:txBody>
          <a:bodyPr wrap="square" rtlCol="0">
            <a:spAutoFit/>
          </a:bodyPr>
          <a:lstStyle/>
          <a:p>
            <a:r>
              <a:rPr lang="en-US" dirty="0"/>
              <a:t>ROC is curve for train data</a:t>
            </a:r>
          </a:p>
        </p:txBody>
      </p:sp>
      <p:sp>
        <p:nvSpPr>
          <p:cNvPr id="7" name="TextBox 6">
            <a:extLst>
              <a:ext uri="{FF2B5EF4-FFF2-40B4-BE49-F238E27FC236}">
                <a16:creationId xmlns:a16="http://schemas.microsoft.com/office/drawing/2014/main" id="{90EB3909-7507-0C7F-574F-8A92D6E2681B}"/>
              </a:ext>
            </a:extLst>
          </p:cNvPr>
          <p:cNvSpPr txBox="1"/>
          <p:nvPr/>
        </p:nvSpPr>
        <p:spPr>
          <a:xfrm>
            <a:off x="5163508" y="951934"/>
            <a:ext cx="3434317" cy="523220"/>
          </a:xfrm>
          <a:prstGeom prst="rect">
            <a:avLst/>
          </a:prstGeom>
          <a:noFill/>
        </p:spPr>
        <p:txBody>
          <a:bodyPr wrap="square" rtlCol="0">
            <a:spAutoFit/>
          </a:bodyPr>
          <a:lstStyle/>
          <a:p>
            <a:r>
              <a:rPr lang="en-US" dirty="0"/>
              <a:t>Cut off for train and </a:t>
            </a:r>
            <a:r>
              <a:rPr lang="en-US" dirty="0" err="1"/>
              <a:t>gtest</a:t>
            </a:r>
            <a:r>
              <a:rPr lang="en-US" dirty="0"/>
              <a:t> data is almost same</a:t>
            </a:r>
          </a:p>
        </p:txBody>
      </p:sp>
      <p:pic>
        <p:nvPicPr>
          <p:cNvPr id="10" name="Picture 9">
            <a:extLst>
              <a:ext uri="{FF2B5EF4-FFF2-40B4-BE49-F238E27FC236}">
                <a16:creationId xmlns:a16="http://schemas.microsoft.com/office/drawing/2014/main" id="{A3BE5CDF-E969-D2D9-C1D4-EF8E95239F75}"/>
              </a:ext>
            </a:extLst>
          </p:cNvPr>
          <p:cNvPicPr>
            <a:picLocks noChangeAspect="1"/>
          </p:cNvPicPr>
          <p:nvPr/>
        </p:nvPicPr>
        <p:blipFill>
          <a:blip r:embed="rId4"/>
          <a:stretch>
            <a:fillRect/>
          </a:stretch>
        </p:blipFill>
        <p:spPr>
          <a:xfrm>
            <a:off x="5126294" y="1462144"/>
            <a:ext cx="3534404" cy="2802912"/>
          </a:xfrm>
          <a:prstGeom prst="rect">
            <a:avLst/>
          </a:prstGeom>
        </p:spPr>
      </p:pic>
      <p:sp>
        <p:nvSpPr>
          <p:cNvPr id="12" name="TextBox 11">
            <a:extLst>
              <a:ext uri="{FF2B5EF4-FFF2-40B4-BE49-F238E27FC236}">
                <a16:creationId xmlns:a16="http://schemas.microsoft.com/office/drawing/2014/main" id="{39404EDA-DB25-C7B5-A3F5-AE72C1B71993}"/>
              </a:ext>
            </a:extLst>
          </p:cNvPr>
          <p:cNvSpPr txBox="1"/>
          <p:nvPr/>
        </p:nvSpPr>
        <p:spPr>
          <a:xfrm>
            <a:off x="648585" y="4491614"/>
            <a:ext cx="7176978" cy="307777"/>
          </a:xfrm>
          <a:prstGeom prst="rect">
            <a:avLst/>
          </a:prstGeom>
          <a:noFill/>
        </p:spPr>
        <p:txBody>
          <a:bodyPr wrap="square" rtlCol="0">
            <a:spAutoFit/>
          </a:bodyPr>
          <a:lstStyle/>
          <a:p>
            <a:r>
              <a:rPr lang="en-US" dirty="0"/>
              <a:t>Accuracy for train and test is almost the same which is 81%</a:t>
            </a:r>
          </a:p>
        </p:txBody>
      </p:sp>
    </p:spTree>
    <p:extLst>
      <p:ext uri="{BB962C8B-B14F-4D97-AF65-F5344CB8AC3E}">
        <p14:creationId xmlns:p14="http://schemas.microsoft.com/office/powerpoint/2010/main" val="35355725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1145</Words>
  <Application>Microsoft Office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Cambria</vt:lpstr>
      <vt:lpstr>Symbol</vt:lpstr>
      <vt:lpstr>Calibri</vt:lpstr>
      <vt:lpstr>Simple Light</vt:lpstr>
      <vt:lpstr>Default Design</vt:lpstr>
      <vt:lpstr>PowerPoint Presentation</vt:lpstr>
      <vt:lpstr>Stage 1 – Removing Missing values &amp; Data Cleaning</vt:lpstr>
      <vt:lpstr>Stage 1 – Removing Missing values &amp; Data Cleaning</vt:lpstr>
      <vt:lpstr>Stage 1 – Removing Missing values &amp; Data Cleaning</vt:lpstr>
      <vt:lpstr>Data Visualization </vt:lpstr>
      <vt:lpstr>Data Visualization </vt:lpstr>
      <vt:lpstr>Data Visualization </vt:lpstr>
      <vt:lpstr>Data Visualization </vt:lpstr>
      <vt:lpstr>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jasmine b</cp:lastModifiedBy>
  <cp:revision>4</cp:revision>
  <dcterms:modified xsi:type="dcterms:W3CDTF">2023-12-19T19:00:43Z</dcterms:modified>
</cp:coreProperties>
</file>