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4"/>
  </p:notesMasterIdLst>
  <p:sldIdLst>
    <p:sldId id="256" r:id="rId3"/>
    <p:sldId id="274" r:id="rId4"/>
    <p:sldId id="275" r:id="rId5"/>
    <p:sldId id="276" r:id="rId6"/>
    <p:sldId id="278" r:id="rId7"/>
    <p:sldId id="280" r:id="rId8"/>
    <p:sldId id="277" r:id="rId9"/>
    <p:sldId id="281" r:id="rId10"/>
    <p:sldId id="279" r:id="rId11"/>
    <p:sldId id="283" r:id="rId12"/>
    <p:sldId id="282"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mbria" panose="02040503050406030204" pitchFamily="18" charset="0"/>
      <p:regular r:id="rId19"/>
      <p:bold r:id="rId20"/>
      <p:italic r:id="rId21"/>
      <p:boldItalic r:id="rId22"/>
    </p:embeddedFont>
    <p:embeddedFont>
      <p:font typeface="Tw Cen MT" panose="020B0602020104020603" pitchFamily="34" charset="0"/>
      <p:regular r:id="rId23"/>
      <p:bold r:id="rId24"/>
      <p:italic r:id="rId25"/>
      <p:boldItalic r:id="rId26"/>
    </p:embeddedFont>
    <p:embeddedFont>
      <p:font typeface="Tw Cen MT Condensed" panose="020B0606020104020203" pitchFamily="34" charset="0"/>
      <p:regular r:id="rId27"/>
      <p:bold r:id="rId28"/>
    </p:embeddedFont>
    <p:embeddedFont>
      <p:font typeface="Wingdings 3" panose="05040102010807070707" pitchFamily="18" charset="2"/>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jal Chandgude"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4249" autoAdjust="0"/>
  </p:normalViewPr>
  <p:slideViewPr>
    <p:cSldViewPr snapToGrid="0">
      <p:cViewPr varScale="1">
        <p:scale>
          <a:sx n="90" d="100"/>
          <a:sy n="90" d="100"/>
        </p:scale>
        <p:origin x="124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52e5e0479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252e5e0479_3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902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52e5e0479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252e5e0479_3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03594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52e5e0479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252e5e0479_3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52e5e0479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252e5e0479_3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43979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52e5e0479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252e5e0479_3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0080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52e5e0479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252e5e0479_3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08147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52e5e0479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252e5e0479_3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3190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617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822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52e5e0479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252e5e0479_3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8261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4"/>
        <p:cNvGrpSpPr/>
        <p:nvPr/>
      </p:nvGrpSpPr>
      <p:grpSpPr>
        <a:xfrm>
          <a:off x="0" y="0"/>
          <a:ext cx="0" cy="0"/>
          <a:chOff x="0" y="0"/>
          <a:chExt cx="0" cy="0"/>
        </a:xfrm>
      </p:grpSpPr>
      <p:pic>
        <p:nvPicPr>
          <p:cNvPr id="55" name="Google Shape;55;p14" descr="title-slide"/>
          <p:cNvPicPr preferRelativeResize="0"/>
          <p:nvPr/>
        </p:nvPicPr>
        <p:blipFill rotWithShape="1">
          <a:blip r:embed="rId2">
            <a:alphaModFix/>
          </a:blip>
          <a:srcRect/>
          <a:stretch/>
        </p:blipFill>
        <p:spPr>
          <a:xfrm>
            <a:off x="0" y="0"/>
            <a:ext cx="6857999" cy="5143500"/>
          </a:xfrm>
          <a:prstGeom prst="rect">
            <a:avLst/>
          </a:prstGeom>
          <a:noFill/>
          <a:ln>
            <a:noFill/>
          </a:ln>
        </p:spPr>
      </p:pic>
      <p:sp>
        <p:nvSpPr>
          <p:cNvPr id="56" name="Google Shape;56;p14"/>
          <p:cNvSpPr txBox="1">
            <a:spLocks noGrp="1"/>
          </p:cNvSpPr>
          <p:nvPr>
            <p:ph type="ctrTitle"/>
          </p:nvPr>
        </p:nvSpPr>
        <p:spPr>
          <a:xfrm>
            <a:off x="684213" y="3651647"/>
            <a:ext cx="7772400" cy="4548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2000" b="0"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57" name="Google Shape;57;p14"/>
          <p:cNvSpPr txBox="1">
            <a:spLocks noGrp="1"/>
          </p:cNvSpPr>
          <p:nvPr>
            <p:ph type="subTitle" idx="1"/>
          </p:nvPr>
        </p:nvSpPr>
        <p:spPr>
          <a:xfrm>
            <a:off x="1331913" y="4137422"/>
            <a:ext cx="6400800" cy="216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24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1pPr>
            <a:lvl2pPr marR="0" lvl="1"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2pPr>
            <a:lvl3pPr marR="0" lvl="2"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3pPr>
            <a:lvl4pPr marR="0" lvl="3"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4pPr>
            <a:lvl5pPr marR="0" lvl="4"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R="0" lvl="5"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R="0" lvl="6"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R="0" lvl="7"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R="0" lvl="8"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2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87" name="Google Shape;87;p23"/>
          <p:cNvSpPr txBox="1">
            <a:spLocks noGrp="1"/>
          </p:cNvSpPr>
          <p:nvPr>
            <p:ph type="body" idx="1"/>
          </p:nvPr>
        </p:nvSpPr>
        <p:spPr>
          <a:xfrm rot="5400000">
            <a:off x="2885863" y="-1357894"/>
            <a:ext cx="3394500" cy="82296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1pPr>
            <a:lvl2pPr marL="914400" marR="0" lvl="1"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2pPr>
            <a:lvl3pPr marL="1371600" marR="0" lvl="2"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3pPr>
            <a:lvl4pPr marL="1828800" marR="0" lvl="3"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4pPr>
            <a:lvl5pPr marL="2286000" marR="0" lvl="4"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5542663" y="1299028"/>
            <a:ext cx="4248300" cy="2062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90" name="Google Shape;90;p24"/>
          <p:cNvSpPr txBox="1">
            <a:spLocks noGrp="1"/>
          </p:cNvSpPr>
          <p:nvPr>
            <p:ph type="body" idx="1"/>
          </p:nvPr>
        </p:nvSpPr>
        <p:spPr>
          <a:xfrm rot="5400000">
            <a:off x="1340600" y="-688472"/>
            <a:ext cx="4248300" cy="6037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1pPr>
            <a:lvl2pPr marL="914400" marR="0" lvl="1"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2pPr>
            <a:lvl3pPr marL="1371600" marR="0" lvl="2"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3pPr>
            <a:lvl4pPr marL="1828800" marR="0" lvl="3"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4pPr>
            <a:lvl5pPr marL="2286000" marR="0" lvl="4"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1925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126630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6441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485793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0624235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7999172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22844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0757817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60" name="Google Shape;60;p15"/>
          <p:cNvSpPr txBox="1">
            <a:spLocks noGrp="1"/>
          </p:cNvSpPr>
          <p:nvPr>
            <p:ph type="body" idx="1"/>
          </p:nvPr>
        </p:nvSpPr>
        <p:spPr>
          <a:xfrm>
            <a:off x="468313" y="1059656"/>
            <a:ext cx="8229600" cy="33945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1pPr>
            <a:lvl2pPr marL="914400" marR="0" lvl="1"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2pPr>
            <a:lvl3pPr marL="1371600" marR="0" lvl="2"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3pPr>
            <a:lvl4pPr marL="1828800" marR="0" lvl="3"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4pPr>
            <a:lvl5pPr marL="2286000" marR="0" lvl="4"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4016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6757680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85446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4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63" name="Google Shape;63;p16"/>
          <p:cNvSpPr txBox="1">
            <a:spLocks noGrp="1"/>
          </p:cNvSpPr>
          <p:nvPr>
            <p:ph type="body" idx="1"/>
          </p:nvPr>
        </p:nvSpPr>
        <p:spPr>
          <a:xfrm>
            <a:off x="722313" y="2180035"/>
            <a:ext cx="7772400" cy="11253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1pPr>
            <a:lvl2pPr marL="914400" marR="0" lvl="1" indent="-228600" algn="l" rtl="0">
              <a:lnSpc>
                <a:spcPct val="100000"/>
              </a:lnSpc>
              <a:spcBef>
                <a:spcPts val="36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L="1371600" marR="0" lvl="2" indent="-228600" algn="l" rtl="0">
              <a:lnSpc>
                <a:spcPct val="100000"/>
              </a:lnSpc>
              <a:spcBef>
                <a:spcPts val="320"/>
              </a:spcBef>
              <a:spcAft>
                <a:spcPts val="0"/>
              </a:spcAft>
              <a:buClr>
                <a:schemeClr val="lt2"/>
              </a:buClr>
              <a:buSzPts val="1600"/>
              <a:buFont typeface="Arial"/>
              <a:buNone/>
              <a:defRPr sz="1600" b="0" i="0" u="none" strike="noStrike" cap="none">
                <a:solidFill>
                  <a:schemeClr val="lt2"/>
                </a:solidFill>
                <a:latin typeface="Arial"/>
                <a:ea typeface="Arial"/>
                <a:cs typeface="Arial"/>
                <a:sym typeface="Arial"/>
              </a:defRPr>
            </a:lvl3pPr>
            <a:lvl4pPr marL="1828800" marR="0" lvl="3"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4pPr>
            <a:lvl5pPr marL="2286000" marR="0" lvl="4"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5pPr>
            <a:lvl6pPr marL="2743200" marR="0" lvl="5"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6pPr>
            <a:lvl7pPr marL="3200400" marR="0" lvl="6"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7pPr>
            <a:lvl8pPr marL="3657600" marR="0" lvl="7"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8pPr>
            <a:lvl9pPr marL="4114800" marR="0" lvl="8"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66" name="Google Shape;66;p17"/>
          <p:cNvSpPr txBox="1">
            <a:spLocks noGrp="1"/>
          </p:cNvSpPr>
          <p:nvPr>
            <p:ph type="body" idx="1"/>
          </p:nvPr>
        </p:nvSpPr>
        <p:spPr>
          <a:xfrm>
            <a:off x="468313" y="1059656"/>
            <a:ext cx="4038600" cy="33945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lt2"/>
              </a:buClr>
              <a:buSzPts val="2800"/>
              <a:buFont typeface="Arial"/>
              <a:buChar char="•"/>
              <a:defRPr sz="2800" b="0" i="0" u="none" strike="noStrike" cap="none">
                <a:solidFill>
                  <a:schemeClr val="lt2"/>
                </a:solidFill>
                <a:latin typeface="Arial"/>
                <a:ea typeface="Arial"/>
                <a:cs typeface="Arial"/>
                <a:sym typeface="Arial"/>
              </a:defRPr>
            </a:lvl1pPr>
            <a:lvl2pPr marL="914400" marR="0" lvl="1"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2pPr>
            <a:lvl3pPr marL="1371600" marR="0" lvl="2"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3pPr>
            <a:lvl4pPr marL="1828800" marR="0" lvl="3"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4pPr>
            <a:lvl5pPr marL="2286000" marR="0" lvl="4"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5pPr>
            <a:lvl6pPr marL="2743200" marR="0" lvl="5"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6pPr>
            <a:lvl7pPr marL="3200400" marR="0" lvl="6"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7pPr>
            <a:lvl8pPr marL="3657600" marR="0" lvl="7"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8pPr>
            <a:lvl9pPr marL="4114800" marR="0" lvl="8"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9pPr>
          </a:lstStyle>
          <a:p>
            <a:endParaRPr/>
          </a:p>
        </p:txBody>
      </p:sp>
      <p:sp>
        <p:nvSpPr>
          <p:cNvPr id="67" name="Google Shape;67;p17"/>
          <p:cNvSpPr txBox="1">
            <a:spLocks noGrp="1"/>
          </p:cNvSpPr>
          <p:nvPr>
            <p:ph type="body" idx="2"/>
          </p:nvPr>
        </p:nvSpPr>
        <p:spPr>
          <a:xfrm>
            <a:off x="4659313" y="1059656"/>
            <a:ext cx="4038600" cy="33945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lt2"/>
              </a:buClr>
              <a:buSzPts val="2800"/>
              <a:buFont typeface="Arial"/>
              <a:buChar char="•"/>
              <a:defRPr sz="2800" b="0" i="0" u="none" strike="noStrike" cap="none">
                <a:solidFill>
                  <a:schemeClr val="lt2"/>
                </a:solidFill>
                <a:latin typeface="Arial"/>
                <a:ea typeface="Arial"/>
                <a:cs typeface="Arial"/>
                <a:sym typeface="Arial"/>
              </a:defRPr>
            </a:lvl1pPr>
            <a:lvl2pPr marL="914400" marR="0" lvl="1"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2pPr>
            <a:lvl3pPr marL="1371600" marR="0" lvl="2"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3pPr>
            <a:lvl4pPr marL="1828800" marR="0" lvl="3"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4pPr>
            <a:lvl5pPr marL="2286000" marR="0" lvl="4"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5pPr>
            <a:lvl6pPr marL="2743200" marR="0" lvl="5"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6pPr>
            <a:lvl7pPr marL="3200400" marR="0" lvl="6"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7pPr>
            <a:lvl8pPr marL="3657600" marR="0" lvl="7"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8pPr>
            <a:lvl9pPr marL="4114800" marR="0" lvl="8"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70" name="Google Shape;70;p18"/>
          <p:cNvSpPr txBox="1">
            <a:spLocks noGrp="1"/>
          </p:cNvSpPr>
          <p:nvPr>
            <p:ph type="body" idx="1"/>
          </p:nvPr>
        </p:nvSpPr>
        <p:spPr>
          <a:xfrm>
            <a:off x="457200" y="1151335"/>
            <a:ext cx="4040100" cy="4800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lt2"/>
              </a:buClr>
              <a:buSzPts val="2400"/>
              <a:buFont typeface="Arial"/>
              <a:buNone/>
              <a:defRPr sz="2400" b="1" i="0" u="none" strike="noStrike" cap="none">
                <a:solidFill>
                  <a:schemeClr val="lt2"/>
                </a:solidFill>
                <a:latin typeface="Arial"/>
                <a:ea typeface="Arial"/>
                <a:cs typeface="Arial"/>
                <a:sym typeface="Arial"/>
              </a:defRPr>
            </a:lvl1pPr>
            <a:lvl2pPr marL="914400" marR="0" lvl="1" indent="-228600" algn="l" rtl="0">
              <a:lnSpc>
                <a:spcPct val="100000"/>
              </a:lnSpc>
              <a:spcBef>
                <a:spcPts val="40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1371600" marR="0" lvl="2" indent="-228600" algn="l" rtl="0">
              <a:lnSpc>
                <a:spcPct val="100000"/>
              </a:lnSpc>
              <a:spcBef>
                <a:spcPts val="360"/>
              </a:spcBef>
              <a:spcAft>
                <a:spcPts val="0"/>
              </a:spcAft>
              <a:buClr>
                <a:schemeClr val="lt2"/>
              </a:buClr>
              <a:buSzPts val="1800"/>
              <a:buFont typeface="Arial"/>
              <a:buNone/>
              <a:defRPr sz="1800" b="1" i="0" u="none" strike="noStrike" cap="none">
                <a:solidFill>
                  <a:schemeClr val="lt2"/>
                </a:solidFill>
                <a:latin typeface="Arial"/>
                <a:ea typeface="Arial"/>
                <a:cs typeface="Arial"/>
                <a:sym typeface="Arial"/>
              </a:defRPr>
            </a:lvl3pPr>
            <a:lvl4pPr marL="1828800" marR="0" lvl="3"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4pPr>
            <a:lvl5pPr marL="2286000" marR="0" lvl="4"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5pPr>
            <a:lvl6pPr marL="2743200" marR="0" lvl="5"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6pPr>
            <a:lvl7pPr marL="3200400" marR="0" lvl="6"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7pPr>
            <a:lvl8pPr marL="3657600" marR="0" lvl="7"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8pPr>
            <a:lvl9pPr marL="4114800" marR="0" lvl="8"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9pPr>
          </a:lstStyle>
          <a:p>
            <a:endParaRPr/>
          </a:p>
        </p:txBody>
      </p:sp>
      <p:sp>
        <p:nvSpPr>
          <p:cNvPr id="71" name="Google Shape;71;p18"/>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1pPr>
            <a:lvl2pPr marL="914400" marR="0" lvl="1"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2pPr>
            <a:lvl3pPr marL="1371600" marR="0" lvl="2"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3pPr>
            <a:lvl4pPr marL="1828800" marR="0" lvl="3"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4pPr>
            <a:lvl5pPr marL="2286000" marR="0" lvl="4"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5pPr>
            <a:lvl6pPr marL="2743200" marR="0" lvl="5"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6pPr>
            <a:lvl7pPr marL="3200400" marR="0" lvl="6"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7pPr>
            <a:lvl8pPr marL="3657600" marR="0" lvl="7"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8pPr>
            <a:lvl9pPr marL="4114800" marR="0" lvl="8"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9pPr>
          </a:lstStyle>
          <a:p>
            <a:endParaRPr/>
          </a:p>
        </p:txBody>
      </p:sp>
      <p:sp>
        <p:nvSpPr>
          <p:cNvPr id="72" name="Google Shape;72;p18"/>
          <p:cNvSpPr txBox="1">
            <a:spLocks noGrp="1"/>
          </p:cNvSpPr>
          <p:nvPr>
            <p:ph type="body" idx="3"/>
          </p:nvPr>
        </p:nvSpPr>
        <p:spPr>
          <a:xfrm>
            <a:off x="4645025" y="1151335"/>
            <a:ext cx="4041900" cy="4800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lt2"/>
              </a:buClr>
              <a:buSzPts val="2400"/>
              <a:buFont typeface="Arial"/>
              <a:buNone/>
              <a:defRPr sz="2400" b="1" i="0" u="none" strike="noStrike" cap="none">
                <a:solidFill>
                  <a:schemeClr val="lt2"/>
                </a:solidFill>
                <a:latin typeface="Arial"/>
                <a:ea typeface="Arial"/>
                <a:cs typeface="Arial"/>
                <a:sym typeface="Arial"/>
              </a:defRPr>
            </a:lvl1pPr>
            <a:lvl2pPr marL="914400" marR="0" lvl="1" indent="-228600" algn="l" rtl="0">
              <a:lnSpc>
                <a:spcPct val="100000"/>
              </a:lnSpc>
              <a:spcBef>
                <a:spcPts val="40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1371600" marR="0" lvl="2" indent="-228600" algn="l" rtl="0">
              <a:lnSpc>
                <a:spcPct val="100000"/>
              </a:lnSpc>
              <a:spcBef>
                <a:spcPts val="360"/>
              </a:spcBef>
              <a:spcAft>
                <a:spcPts val="0"/>
              </a:spcAft>
              <a:buClr>
                <a:schemeClr val="lt2"/>
              </a:buClr>
              <a:buSzPts val="1800"/>
              <a:buFont typeface="Arial"/>
              <a:buNone/>
              <a:defRPr sz="1800" b="1" i="0" u="none" strike="noStrike" cap="none">
                <a:solidFill>
                  <a:schemeClr val="lt2"/>
                </a:solidFill>
                <a:latin typeface="Arial"/>
                <a:ea typeface="Arial"/>
                <a:cs typeface="Arial"/>
                <a:sym typeface="Arial"/>
              </a:defRPr>
            </a:lvl3pPr>
            <a:lvl4pPr marL="1828800" marR="0" lvl="3"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4pPr>
            <a:lvl5pPr marL="2286000" marR="0" lvl="4"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5pPr>
            <a:lvl6pPr marL="2743200" marR="0" lvl="5"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6pPr>
            <a:lvl7pPr marL="3200400" marR="0" lvl="6"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7pPr>
            <a:lvl8pPr marL="3657600" marR="0" lvl="7"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8pPr>
            <a:lvl9pPr marL="4114800" marR="0" lvl="8" indent="-228600" algn="l" rtl="0">
              <a:lnSpc>
                <a:spcPct val="100000"/>
              </a:lnSpc>
              <a:spcBef>
                <a:spcPts val="320"/>
              </a:spcBef>
              <a:spcAft>
                <a:spcPts val="0"/>
              </a:spcAft>
              <a:buClr>
                <a:schemeClr val="lt2"/>
              </a:buClr>
              <a:buSzPts val="1600"/>
              <a:buFont typeface="Arial"/>
              <a:buNone/>
              <a:defRPr sz="1600" b="1" i="0" u="none" strike="noStrike" cap="none">
                <a:solidFill>
                  <a:schemeClr val="lt2"/>
                </a:solidFill>
                <a:latin typeface="Arial"/>
                <a:ea typeface="Arial"/>
                <a:cs typeface="Arial"/>
                <a:sym typeface="Arial"/>
              </a:defRPr>
            </a:lvl9pPr>
          </a:lstStyle>
          <a:p>
            <a:endParaRPr/>
          </a:p>
        </p:txBody>
      </p:sp>
      <p:sp>
        <p:nvSpPr>
          <p:cNvPr id="73" name="Google Shape;73;p18"/>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1pPr>
            <a:lvl2pPr marL="914400" marR="0" lvl="1"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2pPr>
            <a:lvl3pPr marL="1371600" marR="0" lvl="2" indent="-342900" algn="l" rtl="0">
              <a:lnSpc>
                <a:spcPct val="100000"/>
              </a:lnSpc>
              <a:spcBef>
                <a:spcPts val="36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3pPr>
            <a:lvl4pPr marL="1828800" marR="0" lvl="3"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4pPr>
            <a:lvl5pPr marL="2286000" marR="0" lvl="4"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5pPr>
            <a:lvl6pPr marL="2743200" marR="0" lvl="5"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6pPr>
            <a:lvl7pPr marL="3200400" marR="0" lvl="6"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7pPr>
            <a:lvl8pPr marL="3657600" marR="0" lvl="7"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8pPr>
            <a:lvl9pPr marL="4114800" marR="0" lvl="8"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79" name="Google Shape;79;p21"/>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lt2"/>
              </a:buClr>
              <a:buSzPts val="3200"/>
              <a:buFont typeface="Arial"/>
              <a:buChar char="•"/>
              <a:defRPr sz="3200" b="0" i="0" u="none" strike="noStrike" cap="none">
                <a:solidFill>
                  <a:schemeClr val="lt2"/>
                </a:solidFill>
                <a:latin typeface="Arial"/>
                <a:ea typeface="Arial"/>
                <a:cs typeface="Arial"/>
                <a:sym typeface="Arial"/>
              </a:defRPr>
            </a:lvl1pPr>
            <a:lvl2pPr marL="914400" marR="0" lvl="1" indent="-406400" algn="l" rtl="0">
              <a:lnSpc>
                <a:spcPct val="100000"/>
              </a:lnSpc>
              <a:spcBef>
                <a:spcPts val="560"/>
              </a:spcBef>
              <a:spcAft>
                <a:spcPts val="0"/>
              </a:spcAft>
              <a:buClr>
                <a:schemeClr val="lt2"/>
              </a:buClr>
              <a:buSzPts val="2800"/>
              <a:buFont typeface="Arial"/>
              <a:buChar char="–"/>
              <a:defRPr sz="2800" b="0" i="0" u="none" strike="noStrike" cap="none">
                <a:solidFill>
                  <a:schemeClr val="lt2"/>
                </a:solidFill>
                <a:latin typeface="Arial"/>
                <a:ea typeface="Arial"/>
                <a:cs typeface="Arial"/>
                <a:sym typeface="Arial"/>
              </a:defRPr>
            </a:lvl2pPr>
            <a:lvl3pPr marL="1371600" marR="0" lvl="2"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3pPr>
            <a:lvl4pPr marL="1828800" marR="0" lvl="3"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9pPr>
          </a:lstStyle>
          <a:p>
            <a:endParaRPr/>
          </a:p>
        </p:txBody>
      </p:sp>
      <p:sp>
        <p:nvSpPr>
          <p:cNvPr id="80" name="Google Shape;80;p21"/>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1pPr>
            <a:lvl2pPr marL="914400" marR="0" lvl="1" indent="-228600" algn="l" rtl="0">
              <a:lnSpc>
                <a:spcPct val="100000"/>
              </a:lnSpc>
              <a:spcBef>
                <a:spcPts val="24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2pPr>
            <a:lvl3pPr marL="1371600" marR="0" lvl="2" indent="-228600" algn="l" rtl="0">
              <a:lnSpc>
                <a:spcPct val="100000"/>
              </a:lnSpc>
              <a:spcBef>
                <a:spcPts val="200"/>
              </a:spcBef>
              <a:spcAft>
                <a:spcPts val="0"/>
              </a:spcAft>
              <a:buClr>
                <a:schemeClr val="lt2"/>
              </a:buClr>
              <a:buSzPts val="1000"/>
              <a:buFont typeface="Arial"/>
              <a:buNone/>
              <a:defRPr sz="1000" b="0" i="0" u="none" strike="noStrike" cap="none">
                <a:solidFill>
                  <a:schemeClr val="lt2"/>
                </a:solidFill>
                <a:latin typeface="Arial"/>
                <a:ea typeface="Arial"/>
                <a:cs typeface="Arial"/>
                <a:sym typeface="Arial"/>
              </a:defRPr>
            </a:lvl3pPr>
            <a:lvl4pPr marL="1828800" marR="0" lvl="3"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4pPr>
            <a:lvl5pPr marL="2286000" marR="0" lvl="4"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5pPr>
            <a:lvl6pPr marL="2743200" marR="0" lvl="5"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6pPr>
            <a:lvl7pPr marL="3200400" marR="0" lvl="6"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7pPr>
            <a:lvl8pPr marL="3657600" marR="0" lvl="7"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8pPr>
            <a:lvl9pPr marL="4114800" marR="0" lvl="8"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2800" b="0" i="0" u="none" strike="noStrike" cap="none">
                <a:solidFill>
                  <a:schemeClr val="lt1"/>
                </a:solidFill>
                <a:latin typeface="Arial"/>
                <a:ea typeface="Arial"/>
                <a:cs typeface="Arial"/>
                <a:sym typeface="Arial"/>
              </a:defRPr>
            </a:lvl9pPr>
          </a:lstStyle>
          <a:p>
            <a:endParaRPr/>
          </a:p>
        </p:txBody>
      </p:sp>
      <p:sp>
        <p:nvSpPr>
          <p:cNvPr id="83" name="Google Shape;83;p2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lt2"/>
              </a:buClr>
              <a:buSzPts val="3200"/>
              <a:buFont typeface="Arial"/>
              <a:buNone/>
              <a:defRPr sz="3200" b="0" i="0" u="none" strike="noStrike" cap="none">
                <a:solidFill>
                  <a:schemeClr val="lt2"/>
                </a:solidFill>
                <a:latin typeface="Arial"/>
                <a:ea typeface="Arial"/>
                <a:cs typeface="Arial"/>
                <a:sym typeface="Arial"/>
              </a:defRPr>
            </a:lvl1pPr>
            <a:lvl2pPr marR="0" lvl="1" algn="l" rtl="0">
              <a:lnSpc>
                <a:spcPct val="100000"/>
              </a:lnSpc>
              <a:spcBef>
                <a:spcPts val="56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48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R="0" lvl="4"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R="0" lvl="5"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6pPr>
            <a:lvl7pPr marR="0" lvl="6"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7pPr>
            <a:lvl8pPr marR="0" lvl="7"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8pPr>
            <a:lvl9pPr marR="0" lvl="8" algn="l" rtl="0">
              <a:lnSpc>
                <a:spcPct val="100000"/>
              </a:lnSpc>
              <a:spcBef>
                <a:spcPts val="40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9pPr>
          </a:lstStyle>
          <a:p>
            <a:endParaRPr/>
          </a:p>
        </p:txBody>
      </p:sp>
      <p:sp>
        <p:nvSpPr>
          <p:cNvPr id="84" name="Google Shape;84;p22"/>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1pPr>
            <a:lvl2pPr marL="914400" marR="0" lvl="1" indent="-228600" algn="l" rtl="0">
              <a:lnSpc>
                <a:spcPct val="100000"/>
              </a:lnSpc>
              <a:spcBef>
                <a:spcPts val="24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2pPr>
            <a:lvl3pPr marL="1371600" marR="0" lvl="2" indent="-228600" algn="l" rtl="0">
              <a:lnSpc>
                <a:spcPct val="100000"/>
              </a:lnSpc>
              <a:spcBef>
                <a:spcPts val="200"/>
              </a:spcBef>
              <a:spcAft>
                <a:spcPts val="0"/>
              </a:spcAft>
              <a:buClr>
                <a:schemeClr val="lt2"/>
              </a:buClr>
              <a:buSzPts val="1000"/>
              <a:buFont typeface="Arial"/>
              <a:buNone/>
              <a:defRPr sz="1000" b="0" i="0" u="none" strike="noStrike" cap="none">
                <a:solidFill>
                  <a:schemeClr val="lt2"/>
                </a:solidFill>
                <a:latin typeface="Arial"/>
                <a:ea typeface="Arial"/>
                <a:cs typeface="Arial"/>
                <a:sym typeface="Arial"/>
              </a:defRPr>
            </a:lvl3pPr>
            <a:lvl4pPr marL="1828800" marR="0" lvl="3"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4pPr>
            <a:lvl5pPr marL="2286000" marR="0" lvl="4"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5pPr>
            <a:lvl6pPr marL="2743200" marR="0" lvl="5"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6pPr>
            <a:lvl7pPr marL="3200400" marR="0" lvl="6"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7pPr>
            <a:lvl8pPr marL="3657600" marR="0" lvl="7"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8pPr>
            <a:lvl9pPr marL="4114800" marR="0" lvl="8" indent="-228600" algn="l" rtl="0">
              <a:lnSpc>
                <a:spcPct val="100000"/>
              </a:lnSpc>
              <a:spcBef>
                <a:spcPts val="180"/>
              </a:spcBef>
              <a:spcAft>
                <a:spcPts val="0"/>
              </a:spcAft>
              <a:buClr>
                <a:schemeClr val="lt2"/>
              </a:buClr>
              <a:buSzPts val="900"/>
              <a:buFont typeface="Arial"/>
              <a:buNone/>
              <a:defRPr sz="900" b="0" i="0" u="none" strike="noStrike" cap="none">
                <a:solidFill>
                  <a:schemeClr val="lt2"/>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pic>
        <p:nvPicPr>
          <p:cNvPr id="51" name="Google Shape;51;p13" descr="master-slide"/>
          <p:cNvPicPr preferRelativeResize="0"/>
          <p:nvPr/>
        </p:nvPicPr>
        <p:blipFill rotWithShape="1">
          <a:blip r:embed="rId13">
            <a:alphaModFix/>
          </a:blip>
          <a:srcRect/>
          <a:stretch/>
        </p:blipFill>
        <p:spPr>
          <a:xfrm>
            <a:off x="0" y="0"/>
            <a:ext cx="6857999" cy="5143500"/>
          </a:xfrm>
          <a:prstGeom prst="rect">
            <a:avLst/>
          </a:prstGeom>
          <a:noFill/>
          <a:ln>
            <a:noFill/>
          </a:ln>
        </p:spPr>
      </p:pic>
      <p:sp>
        <p:nvSpPr>
          <p:cNvPr id="52" name="Google Shape;52;p1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Arial"/>
                <a:ea typeface="Arial"/>
                <a:cs typeface="Arial"/>
                <a:sym typeface="Arial"/>
              </a:defRPr>
            </a:lvl9pPr>
          </a:lstStyle>
          <a:p>
            <a:endParaRPr/>
          </a:p>
        </p:txBody>
      </p:sp>
      <p:sp>
        <p:nvSpPr>
          <p:cNvPr id="53" name="Google Shape;53;p13"/>
          <p:cNvSpPr txBox="1">
            <a:spLocks noGrp="1"/>
          </p:cNvSpPr>
          <p:nvPr>
            <p:ph type="body" idx="1"/>
          </p:nvPr>
        </p:nvSpPr>
        <p:spPr>
          <a:xfrm>
            <a:off x="468313" y="1059656"/>
            <a:ext cx="8229600" cy="33945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1pPr>
            <a:lvl2pPr marL="914400" marR="0" lvl="1" indent="-355600" algn="l" rtl="0">
              <a:lnSpc>
                <a:spcPct val="100000"/>
              </a:lnSpc>
              <a:spcBef>
                <a:spcPts val="400"/>
              </a:spcBef>
              <a:spcAft>
                <a:spcPts val="0"/>
              </a:spcAft>
              <a:buClr>
                <a:schemeClr val="lt2"/>
              </a:buClr>
              <a:buSzPts val="2000"/>
              <a:buFont typeface="Arial"/>
              <a:buChar char="–"/>
              <a:defRPr sz="2000" b="0" i="0" u="none" strike="noStrike" cap="none">
                <a:solidFill>
                  <a:schemeClr val="lt2"/>
                </a:solidFill>
                <a:latin typeface="Arial"/>
                <a:ea typeface="Arial"/>
                <a:cs typeface="Arial"/>
                <a:sym typeface="Arial"/>
              </a:defRPr>
            </a:lvl2pPr>
            <a:lvl3pPr marL="1371600" marR="0" lvl="2" indent="-381000" algn="l" rtl="0">
              <a:lnSpc>
                <a:spcPct val="100000"/>
              </a:lnSpc>
              <a:spcBef>
                <a:spcPts val="480"/>
              </a:spcBef>
              <a:spcAft>
                <a:spcPts val="0"/>
              </a:spcAft>
              <a:buClr>
                <a:schemeClr val="lt2"/>
              </a:buClr>
              <a:buSzPts val="2400"/>
              <a:buFont typeface="Arial"/>
              <a:buChar char="•"/>
              <a:defRPr sz="2400" b="0" i="0" u="none" strike="noStrike" cap="none">
                <a:solidFill>
                  <a:schemeClr val="lt2"/>
                </a:solidFill>
                <a:latin typeface="Arial"/>
                <a:ea typeface="Arial"/>
                <a:cs typeface="Arial"/>
                <a:sym typeface="Arial"/>
              </a:defRPr>
            </a:lvl3pPr>
            <a:lvl4pPr marL="1828800" marR="0" lvl="3" indent="-330200" algn="l" rtl="0">
              <a:lnSpc>
                <a:spcPct val="100000"/>
              </a:lnSpc>
              <a:spcBef>
                <a:spcPts val="320"/>
              </a:spcBef>
              <a:spcAft>
                <a:spcPts val="0"/>
              </a:spcAft>
              <a:buClr>
                <a:schemeClr val="lt2"/>
              </a:buClr>
              <a:buSzPts val="1600"/>
              <a:buFont typeface="Arial"/>
              <a:buChar char="–"/>
              <a:defRPr sz="1600" b="0" i="0" u="none" strike="noStrike" cap="none">
                <a:solidFill>
                  <a:schemeClr val="lt2"/>
                </a:solidFill>
                <a:latin typeface="Arial"/>
                <a:ea typeface="Arial"/>
                <a:cs typeface="Arial"/>
                <a:sym typeface="Arial"/>
              </a:defRPr>
            </a:lvl4pPr>
            <a:lvl5pPr marL="2286000" marR="0" lvl="4"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00000"/>
              </a:lnSpc>
              <a:spcBef>
                <a:spcPts val="28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90298CD5-6C1E-4009-B41F-6DF62E31D3BE}" type="datetimeFigureOut">
              <a:rPr lang="en-US" dirty="0"/>
              <a:pPr/>
              <a:t>12/20/2023</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1847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5"/>
          <p:cNvSpPr txBox="1">
            <a:spLocks noGrp="1"/>
          </p:cNvSpPr>
          <p:nvPr>
            <p:ph type="ctrTitle"/>
          </p:nvPr>
        </p:nvSpPr>
        <p:spPr>
          <a:xfrm>
            <a:off x="364165" y="3549982"/>
            <a:ext cx="5829300" cy="109728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3200" dirty="0"/>
              <a:t>Lead Scoring Assignment</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1800" dirty="0"/>
              <a:t>Modelling- Test set</a:t>
            </a:r>
            <a:endParaRPr sz="1800" dirty="0"/>
          </a:p>
        </p:txBody>
      </p:sp>
      <p:sp>
        <p:nvSpPr>
          <p:cNvPr id="3" name="Text Placeholder 2">
            <a:extLst>
              <a:ext uri="{FF2B5EF4-FFF2-40B4-BE49-F238E27FC236}">
                <a16:creationId xmlns:a16="http://schemas.microsoft.com/office/drawing/2014/main" id="{3E042198-0A46-268E-1E1F-51876271CAC0}"/>
              </a:ext>
            </a:extLst>
          </p:cNvPr>
          <p:cNvSpPr>
            <a:spLocks noGrp="1"/>
          </p:cNvSpPr>
          <p:nvPr>
            <p:ph type="body" idx="1"/>
          </p:nvPr>
        </p:nvSpPr>
        <p:spPr/>
        <p:txBody>
          <a:bodyPr/>
          <a:lstStyle/>
          <a:p>
            <a:endParaRPr lang="en-US" sz="1400" dirty="0"/>
          </a:p>
          <a:p>
            <a:endParaRPr lang="en-US" sz="1400" dirty="0"/>
          </a:p>
        </p:txBody>
      </p:sp>
      <p:sp>
        <p:nvSpPr>
          <p:cNvPr id="4" name="Rectangle 3">
            <a:extLst>
              <a:ext uri="{FF2B5EF4-FFF2-40B4-BE49-F238E27FC236}">
                <a16:creationId xmlns:a16="http://schemas.microsoft.com/office/drawing/2014/main" id="{AE85B49B-0074-27DF-E15B-5BC79471C987}"/>
              </a:ext>
            </a:extLst>
          </p:cNvPr>
          <p:cNvSpPr/>
          <p:nvPr/>
        </p:nvSpPr>
        <p:spPr>
          <a:xfrm>
            <a:off x="5847907" y="4614530"/>
            <a:ext cx="1286540" cy="4359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FE70BE2-CB39-E163-1EED-C9B772756513}"/>
              </a:ext>
            </a:extLst>
          </p:cNvPr>
          <p:cNvSpPr txBox="1"/>
          <p:nvPr/>
        </p:nvSpPr>
        <p:spPr>
          <a:xfrm>
            <a:off x="802757" y="957570"/>
            <a:ext cx="3434317"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ROC is curve for test data  88%</a:t>
            </a:r>
          </a:p>
        </p:txBody>
      </p:sp>
      <p:sp>
        <p:nvSpPr>
          <p:cNvPr id="7" name="TextBox 6">
            <a:extLst>
              <a:ext uri="{FF2B5EF4-FFF2-40B4-BE49-F238E27FC236}">
                <a16:creationId xmlns:a16="http://schemas.microsoft.com/office/drawing/2014/main" id="{90EB3909-7507-0C7F-574F-8A92D6E2681B}"/>
              </a:ext>
            </a:extLst>
          </p:cNvPr>
          <p:cNvSpPr txBox="1"/>
          <p:nvPr/>
        </p:nvSpPr>
        <p:spPr>
          <a:xfrm>
            <a:off x="5124894" y="951934"/>
            <a:ext cx="357301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Cut off for  train data is 3.8</a:t>
            </a:r>
          </a:p>
        </p:txBody>
      </p:sp>
      <p:sp>
        <p:nvSpPr>
          <p:cNvPr id="12" name="TextBox 11">
            <a:extLst>
              <a:ext uri="{FF2B5EF4-FFF2-40B4-BE49-F238E27FC236}">
                <a16:creationId xmlns:a16="http://schemas.microsoft.com/office/drawing/2014/main" id="{39404EDA-DB25-C7B5-A3F5-AE72C1B71993}"/>
              </a:ext>
            </a:extLst>
          </p:cNvPr>
          <p:cNvSpPr txBox="1"/>
          <p:nvPr/>
        </p:nvSpPr>
        <p:spPr>
          <a:xfrm>
            <a:off x="648585" y="4491614"/>
            <a:ext cx="7176978" cy="307777"/>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Accuracy for test is 80.08%</a:t>
            </a:r>
          </a:p>
        </p:txBody>
      </p:sp>
      <p:pic>
        <p:nvPicPr>
          <p:cNvPr id="8" name="Picture 7">
            <a:extLst>
              <a:ext uri="{FF2B5EF4-FFF2-40B4-BE49-F238E27FC236}">
                <a16:creationId xmlns:a16="http://schemas.microsoft.com/office/drawing/2014/main" id="{BCEB8756-FABA-A5FC-CC40-C2EDA2DAC0BC}"/>
              </a:ext>
            </a:extLst>
          </p:cNvPr>
          <p:cNvPicPr>
            <a:picLocks noChangeAspect="1"/>
          </p:cNvPicPr>
          <p:nvPr/>
        </p:nvPicPr>
        <p:blipFill>
          <a:blip r:embed="rId3"/>
          <a:stretch>
            <a:fillRect/>
          </a:stretch>
        </p:blipFill>
        <p:spPr>
          <a:xfrm>
            <a:off x="802757" y="1367433"/>
            <a:ext cx="2952750" cy="2981325"/>
          </a:xfrm>
          <a:prstGeom prst="rect">
            <a:avLst/>
          </a:prstGeom>
        </p:spPr>
      </p:pic>
      <p:pic>
        <p:nvPicPr>
          <p:cNvPr id="11" name="Picture 10">
            <a:extLst>
              <a:ext uri="{FF2B5EF4-FFF2-40B4-BE49-F238E27FC236}">
                <a16:creationId xmlns:a16="http://schemas.microsoft.com/office/drawing/2014/main" id="{767168C9-B85F-E460-D37E-E0433677D0FC}"/>
              </a:ext>
            </a:extLst>
          </p:cNvPr>
          <p:cNvPicPr>
            <a:picLocks noChangeAspect="1"/>
          </p:cNvPicPr>
          <p:nvPr/>
        </p:nvPicPr>
        <p:blipFill>
          <a:blip r:embed="rId4"/>
          <a:stretch>
            <a:fillRect/>
          </a:stretch>
        </p:blipFill>
        <p:spPr>
          <a:xfrm>
            <a:off x="4786202" y="1391929"/>
            <a:ext cx="3409950" cy="2657475"/>
          </a:xfrm>
          <a:prstGeom prst="rect">
            <a:avLst/>
          </a:prstGeom>
        </p:spPr>
      </p:pic>
    </p:spTree>
    <p:extLst>
      <p:ext uri="{BB962C8B-B14F-4D97-AF65-F5344CB8AC3E}">
        <p14:creationId xmlns:p14="http://schemas.microsoft.com/office/powerpoint/2010/main" val="206297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1800" dirty="0"/>
              <a:t>Modelling- Comparing the confusion Matrix &amp; other scores</a:t>
            </a:r>
            <a:endParaRPr sz="1800" dirty="0"/>
          </a:p>
        </p:txBody>
      </p:sp>
      <p:sp>
        <p:nvSpPr>
          <p:cNvPr id="3" name="Text Placeholder 2">
            <a:extLst>
              <a:ext uri="{FF2B5EF4-FFF2-40B4-BE49-F238E27FC236}">
                <a16:creationId xmlns:a16="http://schemas.microsoft.com/office/drawing/2014/main" id="{3E042198-0A46-268E-1E1F-51876271CAC0}"/>
              </a:ext>
            </a:extLst>
          </p:cNvPr>
          <p:cNvSpPr>
            <a:spLocks noGrp="1"/>
          </p:cNvSpPr>
          <p:nvPr>
            <p:ph type="body" idx="1"/>
          </p:nvPr>
        </p:nvSpPr>
        <p:spPr/>
        <p:txBody>
          <a:bodyPr/>
          <a:lstStyle/>
          <a:p>
            <a:endParaRPr lang="en-US" sz="1400" dirty="0"/>
          </a:p>
          <a:p>
            <a:endParaRPr lang="en-US" sz="1400" dirty="0"/>
          </a:p>
        </p:txBody>
      </p:sp>
      <p:sp>
        <p:nvSpPr>
          <p:cNvPr id="4" name="Rectangle 3">
            <a:extLst>
              <a:ext uri="{FF2B5EF4-FFF2-40B4-BE49-F238E27FC236}">
                <a16:creationId xmlns:a16="http://schemas.microsoft.com/office/drawing/2014/main" id="{AE85B49B-0074-27DF-E15B-5BC79471C987}"/>
              </a:ext>
            </a:extLst>
          </p:cNvPr>
          <p:cNvSpPr/>
          <p:nvPr/>
        </p:nvSpPr>
        <p:spPr>
          <a:xfrm>
            <a:off x="5847907" y="4614530"/>
            <a:ext cx="1286540" cy="4359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FE70BE2-CB39-E163-1EED-C9B772756513}"/>
              </a:ext>
            </a:extLst>
          </p:cNvPr>
          <p:cNvSpPr txBox="1"/>
          <p:nvPr/>
        </p:nvSpPr>
        <p:spPr>
          <a:xfrm>
            <a:off x="802757" y="957570"/>
            <a:ext cx="3434317" cy="307777"/>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Train Data</a:t>
            </a:r>
          </a:p>
        </p:txBody>
      </p:sp>
      <p:sp>
        <p:nvSpPr>
          <p:cNvPr id="7" name="TextBox 6">
            <a:extLst>
              <a:ext uri="{FF2B5EF4-FFF2-40B4-BE49-F238E27FC236}">
                <a16:creationId xmlns:a16="http://schemas.microsoft.com/office/drawing/2014/main" id="{90EB3909-7507-0C7F-574F-8A92D6E2681B}"/>
              </a:ext>
            </a:extLst>
          </p:cNvPr>
          <p:cNvSpPr txBox="1"/>
          <p:nvPr/>
        </p:nvSpPr>
        <p:spPr>
          <a:xfrm>
            <a:off x="5124894" y="951934"/>
            <a:ext cx="3573018" cy="307777"/>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Test Data</a:t>
            </a:r>
          </a:p>
        </p:txBody>
      </p:sp>
      <p:graphicFrame>
        <p:nvGraphicFramePr>
          <p:cNvPr id="13" name="Table 12">
            <a:extLst>
              <a:ext uri="{FF2B5EF4-FFF2-40B4-BE49-F238E27FC236}">
                <a16:creationId xmlns:a16="http://schemas.microsoft.com/office/drawing/2014/main" id="{3310241E-0CA2-296B-A1D8-28BBA46E7D4A}"/>
              </a:ext>
            </a:extLst>
          </p:cNvPr>
          <p:cNvGraphicFramePr>
            <a:graphicFrameLocks noGrp="1"/>
          </p:cNvGraphicFramePr>
          <p:nvPr>
            <p:extLst>
              <p:ext uri="{D42A27DB-BD31-4B8C-83A1-F6EECF244321}">
                <p14:modId xmlns:p14="http://schemas.microsoft.com/office/powerpoint/2010/main" val="1311587383"/>
              </p:ext>
            </p:extLst>
          </p:nvPr>
        </p:nvGraphicFramePr>
        <p:xfrm>
          <a:off x="5124894" y="1583589"/>
          <a:ext cx="3094073" cy="1058418"/>
        </p:xfrm>
        <a:graphic>
          <a:graphicData uri="http://schemas.openxmlformats.org/drawingml/2006/table">
            <a:tbl>
              <a:tblPr firstRow="1" firstCol="1" bandRow="1">
                <a:tableStyleId>{69012ECD-51FC-41F1-AA8D-1B2483CD663E}</a:tableStyleId>
              </a:tblPr>
              <a:tblGrid>
                <a:gridCol w="1977655">
                  <a:extLst>
                    <a:ext uri="{9D8B030D-6E8A-4147-A177-3AD203B41FA5}">
                      <a16:colId xmlns:a16="http://schemas.microsoft.com/office/drawing/2014/main" val="2448967885"/>
                    </a:ext>
                  </a:extLst>
                </a:gridCol>
                <a:gridCol w="1116418">
                  <a:extLst>
                    <a:ext uri="{9D8B030D-6E8A-4147-A177-3AD203B41FA5}">
                      <a16:colId xmlns:a16="http://schemas.microsoft.com/office/drawing/2014/main" val="1910422433"/>
                    </a:ext>
                  </a:extLst>
                </a:gridCol>
              </a:tblGrid>
              <a:tr h="0">
                <a:tc>
                  <a:txBody>
                    <a:bodyPr/>
                    <a:lstStyle/>
                    <a:p>
                      <a:pPr marL="0" marR="0">
                        <a:lnSpc>
                          <a:spcPct val="115000"/>
                        </a:lnSpc>
                        <a:spcBef>
                          <a:spcPts val="0"/>
                        </a:spcBef>
                        <a:spcAft>
                          <a:spcPts val="0"/>
                        </a:spcAft>
                      </a:pPr>
                      <a:r>
                        <a:rPr lang="en-US" sz="1100">
                          <a:effectLst/>
                        </a:rPr>
                        <a:t>Sensitivity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b="0" dirty="0">
                          <a:solidFill>
                            <a:schemeClr val="tx1"/>
                          </a:solidFill>
                          <a:effectLst/>
                        </a:rPr>
                        <a:t>80%</a:t>
                      </a:r>
                      <a:endParaRPr lang="en-US" sz="1100" b="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1218406"/>
                  </a:ext>
                </a:extLst>
              </a:tr>
              <a:tr h="0">
                <a:tc>
                  <a:txBody>
                    <a:bodyPr/>
                    <a:lstStyle/>
                    <a:p>
                      <a:pPr marL="0" marR="0">
                        <a:lnSpc>
                          <a:spcPct val="115000"/>
                        </a:lnSpc>
                        <a:spcBef>
                          <a:spcPts val="0"/>
                        </a:spcBef>
                        <a:spcAft>
                          <a:spcPts val="0"/>
                        </a:spcAft>
                      </a:pPr>
                      <a:r>
                        <a:rPr lang="en-US" sz="1100" dirty="0">
                          <a:effectLst/>
                        </a:rPr>
                        <a:t>Specificity</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82%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3945757"/>
                  </a:ext>
                </a:extLst>
              </a:tr>
              <a:tr h="0">
                <a:tc>
                  <a:txBody>
                    <a:bodyPr/>
                    <a:lstStyle/>
                    <a:p>
                      <a:pPr marL="0" marR="0">
                        <a:lnSpc>
                          <a:spcPct val="115000"/>
                        </a:lnSpc>
                        <a:spcBef>
                          <a:spcPts val="0"/>
                        </a:spcBef>
                        <a:spcAft>
                          <a:spcPts val="0"/>
                        </a:spcAft>
                      </a:pPr>
                      <a:r>
                        <a:rPr lang="en-US" sz="1100">
                          <a:effectLst/>
                        </a:rPr>
                        <a:t>False Positive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18%</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9469577"/>
                  </a:ext>
                </a:extLst>
              </a:tr>
              <a:tr h="0">
                <a:tc>
                  <a:txBody>
                    <a:bodyPr/>
                    <a:lstStyle/>
                    <a:p>
                      <a:pPr marL="0" marR="0">
                        <a:lnSpc>
                          <a:spcPct val="115000"/>
                        </a:lnSpc>
                        <a:spcBef>
                          <a:spcPts val="0"/>
                        </a:spcBef>
                        <a:spcAft>
                          <a:spcPts val="0"/>
                        </a:spcAft>
                      </a:pPr>
                      <a:r>
                        <a:rPr lang="en-US" sz="1100">
                          <a:effectLst/>
                        </a:rPr>
                        <a:t>Positive predictive value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71%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9468989"/>
                  </a:ext>
                </a:extLst>
              </a:tr>
              <a:tr h="0">
                <a:tc>
                  <a:txBody>
                    <a:bodyPr/>
                    <a:lstStyle/>
                    <a:p>
                      <a:pPr marL="0" marR="0">
                        <a:lnSpc>
                          <a:spcPct val="115000"/>
                        </a:lnSpc>
                        <a:spcBef>
                          <a:spcPts val="0"/>
                        </a:spcBef>
                        <a:spcAft>
                          <a:spcPts val="0"/>
                        </a:spcAft>
                      </a:pPr>
                      <a:r>
                        <a:rPr lang="en-US" sz="1100" dirty="0">
                          <a:effectLst/>
                        </a:rPr>
                        <a:t>Negative Predictive value</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87%</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8957466"/>
                  </a:ext>
                </a:extLst>
              </a:tr>
              <a:tr h="0">
                <a:tc>
                  <a:txBody>
                    <a:bodyPr/>
                    <a:lstStyle/>
                    <a:p>
                      <a:pPr marL="0" marR="0">
                        <a:lnSpc>
                          <a:spcPct val="115000"/>
                        </a:lnSpc>
                        <a:spcBef>
                          <a:spcPts val="0"/>
                        </a:spcBef>
                        <a:spcAft>
                          <a:spcPts val="0"/>
                        </a:spcAft>
                      </a:pPr>
                      <a:r>
                        <a:rPr lang="en-US" sz="1100">
                          <a:effectLst/>
                        </a:rPr>
                        <a:t>Accuracy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80.08%</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5939389"/>
                  </a:ext>
                </a:extLst>
              </a:tr>
            </a:tbl>
          </a:graphicData>
        </a:graphic>
      </p:graphicFrame>
      <p:graphicFrame>
        <p:nvGraphicFramePr>
          <p:cNvPr id="14" name="Table 13">
            <a:extLst>
              <a:ext uri="{FF2B5EF4-FFF2-40B4-BE49-F238E27FC236}">
                <a16:creationId xmlns:a16="http://schemas.microsoft.com/office/drawing/2014/main" id="{1C675F86-7354-D237-F65B-C75CFFFBDF0C}"/>
              </a:ext>
            </a:extLst>
          </p:cNvPr>
          <p:cNvGraphicFramePr>
            <a:graphicFrameLocks noGrp="1"/>
          </p:cNvGraphicFramePr>
          <p:nvPr>
            <p:extLst>
              <p:ext uri="{D42A27DB-BD31-4B8C-83A1-F6EECF244321}">
                <p14:modId xmlns:p14="http://schemas.microsoft.com/office/powerpoint/2010/main" val="1865481000"/>
              </p:ext>
            </p:extLst>
          </p:nvPr>
        </p:nvGraphicFramePr>
        <p:xfrm>
          <a:off x="638434" y="1601166"/>
          <a:ext cx="3380673" cy="1058418"/>
        </p:xfrm>
        <a:graphic>
          <a:graphicData uri="http://schemas.openxmlformats.org/drawingml/2006/table">
            <a:tbl>
              <a:tblPr firstRow="1" firstCol="1" bandRow="1">
                <a:tableStyleId>{69012ECD-51FC-41F1-AA8D-1B2483CD663E}</a:tableStyleId>
              </a:tblPr>
              <a:tblGrid>
                <a:gridCol w="1987808">
                  <a:extLst>
                    <a:ext uri="{9D8B030D-6E8A-4147-A177-3AD203B41FA5}">
                      <a16:colId xmlns:a16="http://schemas.microsoft.com/office/drawing/2014/main" val="2252856042"/>
                    </a:ext>
                  </a:extLst>
                </a:gridCol>
                <a:gridCol w="1392865">
                  <a:extLst>
                    <a:ext uri="{9D8B030D-6E8A-4147-A177-3AD203B41FA5}">
                      <a16:colId xmlns:a16="http://schemas.microsoft.com/office/drawing/2014/main" val="2345324822"/>
                    </a:ext>
                  </a:extLst>
                </a:gridCol>
              </a:tblGrid>
              <a:tr h="158826">
                <a:tc>
                  <a:txBody>
                    <a:bodyPr/>
                    <a:lstStyle/>
                    <a:p>
                      <a:pPr marL="0" marR="0">
                        <a:lnSpc>
                          <a:spcPct val="115000"/>
                        </a:lnSpc>
                        <a:spcBef>
                          <a:spcPts val="0"/>
                        </a:spcBef>
                        <a:spcAft>
                          <a:spcPts val="0"/>
                        </a:spcAft>
                      </a:pPr>
                      <a:r>
                        <a:rPr lang="en-US" sz="1100">
                          <a:effectLst/>
                        </a:rPr>
                        <a:t>Sensitivity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78%</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6781625"/>
                  </a:ext>
                </a:extLst>
              </a:tr>
              <a:tr h="0">
                <a:tc>
                  <a:txBody>
                    <a:bodyPr/>
                    <a:lstStyle/>
                    <a:p>
                      <a:pPr marL="0" marR="0">
                        <a:lnSpc>
                          <a:spcPct val="115000"/>
                        </a:lnSpc>
                        <a:spcBef>
                          <a:spcPts val="0"/>
                        </a:spcBef>
                        <a:spcAft>
                          <a:spcPts val="0"/>
                        </a:spcAft>
                      </a:pPr>
                      <a:r>
                        <a:rPr lang="en-US" sz="1100">
                          <a:effectLst/>
                        </a:rPr>
                        <a:t>Specificity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83%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6484258"/>
                  </a:ext>
                </a:extLst>
              </a:tr>
              <a:tr h="0">
                <a:tc>
                  <a:txBody>
                    <a:bodyPr/>
                    <a:lstStyle/>
                    <a:p>
                      <a:pPr marL="0" marR="0">
                        <a:lnSpc>
                          <a:spcPct val="115000"/>
                        </a:lnSpc>
                        <a:spcBef>
                          <a:spcPts val="0"/>
                        </a:spcBef>
                        <a:spcAft>
                          <a:spcPts val="0"/>
                        </a:spcAft>
                      </a:pPr>
                      <a:r>
                        <a:rPr lang="en-US" sz="1100">
                          <a:effectLst/>
                        </a:rPr>
                        <a:t>False Positive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16%</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2535258"/>
                  </a:ext>
                </a:extLst>
              </a:tr>
              <a:tr h="0">
                <a:tc>
                  <a:txBody>
                    <a:bodyPr/>
                    <a:lstStyle/>
                    <a:p>
                      <a:pPr marL="0" marR="0">
                        <a:lnSpc>
                          <a:spcPct val="115000"/>
                        </a:lnSpc>
                        <a:spcBef>
                          <a:spcPts val="0"/>
                        </a:spcBef>
                        <a:spcAft>
                          <a:spcPts val="0"/>
                        </a:spcAft>
                      </a:pPr>
                      <a:r>
                        <a:rPr lang="en-US" sz="1100">
                          <a:effectLst/>
                        </a:rPr>
                        <a:t>Positive predictive value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74%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6202042"/>
                  </a:ext>
                </a:extLst>
              </a:tr>
              <a:tr h="0">
                <a:tc>
                  <a:txBody>
                    <a:bodyPr/>
                    <a:lstStyle/>
                    <a:p>
                      <a:pPr marL="0" marR="0">
                        <a:lnSpc>
                          <a:spcPct val="115000"/>
                        </a:lnSpc>
                        <a:spcBef>
                          <a:spcPts val="0"/>
                        </a:spcBef>
                        <a:spcAft>
                          <a:spcPts val="0"/>
                        </a:spcAft>
                      </a:pPr>
                      <a:r>
                        <a:rPr lang="en-US" sz="1100">
                          <a:effectLst/>
                        </a:rPr>
                        <a:t>Negative Predictive value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86%</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727352"/>
                  </a:ext>
                </a:extLst>
              </a:tr>
              <a:tr h="0">
                <a:tc>
                  <a:txBody>
                    <a:bodyPr/>
                    <a:lstStyle/>
                    <a:p>
                      <a:pPr marL="0" marR="0">
                        <a:lnSpc>
                          <a:spcPct val="115000"/>
                        </a:lnSpc>
                        <a:spcBef>
                          <a:spcPts val="0"/>
                        </a:spcBef>
                        <a:spcAft>
                          <a:spcPts val="0"/>
                        </a:spcAft>
                      </a:pPr>
                      <a:r>
                        <a:rPr lang="en-US" sz="1100">
                          <a:effectLst/>
                        </a:rPr>
                        <a:t>Accuracy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81.04%</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433358"/>
                  </a:ext>
                </a:extLst>
              </a:tr>
            </a:tbl>
          </a:graphicData>
        </a:graphic>
      </p:graphicFrame>
    </p:spTree>
    <p:extLst>
      <p:ext uri="{BB962C8B-B14F-4D97-AF65-F5344CB8AC3E}">
        <p14:creationId xmlns:p14="http://schemas.microsoft.com/office/powerpoint/2010/main" val="400049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1800" dirty="0"/>
              <a:t>Stage 1 – Removing Missing values &amp; Data Cleaning</a:t>
            </a:r>
            <a:endParaRPr sz="1800" dirty="0"/>
          </a:p>
        </p:txBody>
      </p:sp>
      <p:sp>
        <p:nvSpPr>
          <p:cNvPr id="3" name="Text Placeholder 2">
            <a:extLst>
              <a:ext uri="{FF2B5EF4-FFF2-40B4-BE49-F238E27FC236}">
                <a16:creationId xmlns:a16="http://schemas.microsoft.com/office/drawing/2014/main" id="{3E042198-0A46-268E-1E1F-51876271CAC0}"/>
              </a:ext>
            </a:extLst>
          </p:cNvPr>
          <p:cNvSpPr>
            <a:spLocks noGrp="1"/>
          </p:cNvSpPr>
          <p:nvPr>
            <p:ph type="body" idx="1"/>
          </p:nvPr>
        </p:nvSpPr>
        <p:spPr/>
        <p:txBody>
          <a:bodyPr/>
          <a:lstStyle/>
          <a:p>
            <a:r>
              <a:rPr lang="en-US" sz="1200" dirty="0">
                <a:solidFill>
                  <a:schemeClr val="tx1"/>
                </a:solidFill>
                <a:latin typeface="Calibri" panose="020F0502020204030204" pitchFamily="34" charset="0"/>
                <a:cs typeface="Calibri" panose="020F0502020204030204" pitchFamily="34" charset="0"/>
              </a:rPr>
              <a:t>Checked for </a:t>
            </a:r>
            <a:r>
              <a:rPr lang="en-US" sz="1200" dirty="0" err="1">
                <a:solidFill>
                  <a:schemeClr val="tx1"/>
                </a:solidFill>
                <a:latin typeface="Calibri" panose="020F0502020204030204" pitchFamily="34" charset="0"/>
                <a:cs typeface="Calibri" panose="020F0502020204030204" pitchFamily="34" charset="0"/>
              </a:rPr>
              <a:t>NaN</a:t>
            </a:r>
            <a:r>
              <a:rPr lang="en-US" sz="1200" dirty="0">
                <a:solidFill>
                  <a:schemeClr val="tx1"/>
                </a:solidFill>
                <a:latin typeface="Calibri" panose="020F0502020204030204" pitchFamily="34" charset="0"/>
                <a:cs typeface="Calibri" panose="020F0502020204030204" pitchFamily="34" charset="0"/>
              </a:rPr>
              <a:t> values in the </a:t>
            </a:r>
            <a:r>
              <a:rPr lang="en-US" sz="1200" dirty="0" err="1">
                <a:solidFill>
                  <a:schemeClr val="tx1"/>
                </a:solidFill>
                <a:latin typeface="Calibri" panose="020F0502020204030204" pitchFamily="34" charset="0"/>
                <a:cs typeface="Calibri" panose="020F0502020204030204" pitchFamily="34" charset="0"/>
              </a:rPr>
              <a:t>DataFrame</a:t>
            </a:r>
            <a:r>
              <a:rPr lang="en-US" sz="1200" dirty="0">
                <a:solidFill>
                  <a:schemeClr val="tx1"/>
                </a:solidFill>
                <a:latin typeface="Calibri" panose="020F0502020204030204" pitchFamily="34" charset="0"/>
                <a:cs typeface="Calibri" panose="020F0502020204030204" pitchFamily="34" charset="0"/>
              </a:rPr>
              <a:t> using </a:t>
            </a:r>
            <a:r>
              <a:rPr lang="en-US" sz="1200" dirty="0" err="1">
                <a:solidFill>
                  <a:schemeClr val="tx1"/>
                </a:solidFill>
                <a:latin typeface="Calibri" panose="020F0502020204030204" pitchFamily="34" charset="0"/>
                <a:cs typeface="Calibri" panose="020F0502020204030204" pitchFamily="34" charset="0"/>
              </a:rPr>
              <a:t>df.isna</a:t>
            </a:r>
            <a:r>
              <a:rPr lang="en-US" sz="1200" dirty="0">
                <a:solidFill>
                  <a:schemeClr val="tx1"/>
                </a:solidFill>
                <a:latin typeface="Calibri" panose="020F0502020204030204" pitchFamily="34" charset="0"/>
                <a:cs typeface="Calibri" panose="020F0502020204030204" pitchFamily="34" charset="0"/>
              </a:rPr>
              <a:t>().sum() and </a:t>
            </a:r>
            <a:r>
              <a:rPr lang="en-US" sz="1200" b="0" dirty="0" err="1">
                <a:solidFill>
                  <a:schemeClr val="tx1"/>
                </a:solidFill>
                <a:effectLst/>
                <a:latin typeface="Calibri" panose="020F0502020204030204" pitchFamily="34" charset="0"/>
                <a:cs typeface="Calibri" panose="020F0502020204030204" pitchFamily="34" charset="0"/>
              </a:rPr>
              <a:t>null_percentages</a:t>
            </a:r>
            <a:r>
              <a:rPr lang="en-US" sz="1200" b="0" dirty="0">
                <a:solidFill>
                  <a:schemeClr val="tx1"/>
                </a:solidFill>
                <a:effectLst/>
                <a:latin typeface="Calibri" panose="020F0502020204030204" pitchFamily="34" charset="0"/>
                <a:cs typeface="Calibri" panose="020F0502020204030204" pitchFamily="34" charset="0"/>
              </a:rPr>
              <a:t> = (</a:t>
            </a:r>
            <a:r>
              <a:rPr lang="en-US" sz="1200" b="0" dirty="0" err="1">
                <a:solidFill>
                  <a:schemeClr val="tx1"/>
                </a:solidFill>
                <a:effectLst/>
                <a:latin typeface="Calibri" panose="020F0502020204030204" pitchFamily="34" charset="0"/>
                <a:cs typeface="Calibri" panose="020F0502020204030204" pitchFamily="34" charset="0"/>
              </a:rPr>
              <a:t>df.isnull</a:t>
            </a:r>
            <a:r>
              <a:rPr lang="en-US" sz="1200" b="0" dirty="0">
                <a:solidFill>
                  <a:schemeClr val="tx1"/>
                </a:solidFill>
                <a:effectLst/>
                <a:latin typeface="Calibri" panose="020F0502020204030204" pitchFamily="34" charset="0"/>
                <a:cs typeface="Calibri" panose="020F0502020204030204" pitchFamily="34" charset="0"/>
              </a:rPr>
              <a:t>().sum() / </a:t>
            </a:r>
            <a:r>
              <a:rPr lang="en-US" sz="1200" b="0" dirty="0" err="1">
                <a:solidFill>
                  <a:schemeClr val="tx1"/>
                </a:solidFill>
                <a:effectLst/>
                <a:latin typeface="Calibri" panose="020F0502020204030204" pitchFamily="34" charset="0"/>
                <a:cs typeface="Calibri" panose="020F0502020204030204" pitchFamily="34" charset="0"/>
              </a:rPr>
              <a:t>df.shape</a:t>
            </a:r>
            <a:r>
              <a:rPr lang="en-US" sz="1200" b="0" dirty="0">
                <a:solidFill>
                  <a:schemeClr val="tx1"/>
                </a:solidFill>
                <a:effectLst/>
                <a:latin typeface="Calibri" panose="020F0502020204030204" pitchFamily="34" charset="0"/>
                <a:cs typeface="Calibri" panose="020F0502020204030204" pitchFamily="34" charset="0"/>
              </a:rPr>
              <a:t>[0]) * 100</a:t>
            </a:r>
          </a:p>
          <a:p>
            <a:r>
              <a:rPr lang="en-US" sz="1200" dirty="0">
                <a:solidFill>
                  <a:schemeClr val="tx1"/>
                </a:solidFill>
                <a:latin typeface="Calibri" panose="020F0502020204030204" pitchFamily="34" charset="0"/>
                <a:cs typeface="Calibri" panose="020F0502020204030204" pitchFamily="34" charset="0"/>
              </a:rPr>
              <a:t>In the first round, we removed all columns which had more than 40% null values </a:t>
            </a:r>
            <a:r>
              <a:rPr lang="en-US" sz="1200" dirty="0" err="1">
                <a:solidFill>
                  <a:schemeClr val="tx1"/>
                </a:solidFill>
                <a:latin typeface="Calibri" panose="020F0502020204030204" pitchFamily="34" charset="0"/>
                <a:cs typeface="Calibri" panose="020F0502020204030204" pitchFamily="34" charset="0"/>
              </a:rPr>
              <a:t>ie</a:t>
            </a:r>
            <a:r>
              <a:rPr lang="en-US" sz="1200" dirty="0">
                <a:solidFill>
                  <a:schemeClr val="tx1"/>
                </a:solidFill>
                <a:latin typeface="Calibri" panose="020F0502020204030204" pitchFamily="34" charset="0"/>
                <a:cs typeface="Calibri" panose="020F0502020204030204" pitchFamily="34" charset="0"/>
              </a:rPr>
              <a:t> 3600</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1200" dirty="0">
                <a:solidFill>
                  <a:schemeClr val="tx1"/>
                </a:solidFill>
                <a:latin typeface="Calibri" panose="020F0502020204030204" pitchFamily="34" charset="0"/>
                <a:cs typeface="Calibri" panose="020F0502020204030204" pitchFamily="34" charset="0"/>
              </a:rPr>
              <a:t>We removed redundant columns, such as country, city, id, prospect number as well  as those with 70% missing values</a:t>
            </a:r>
          </a:p>
          <a:p>
            <a:endParaRPr lang="en-US" sz="1400" dirty="0">
              <a:solidFill>
                <a:schemeClr val="tx1"/>
              </a:solidFill>
            </a:endParaRPr>
          </a:p>
          <a:p>
            <a:endParaRPr lang="en-US" sz="1400" dirty="0">
              <a:solidFill>
                <a:schemeClr val="tx1"/>
              </a:solidFill>
            </a:endParaRPr>
          </a:p>
        </p:txBody>
      </p:sp>
      <p:sp>
        <p:nvSpPr>
          <p:cNvPr id="4" name="Rectangle 3">
            <a:extLst>
              <a:ext uri="{FF2B5EF4-FFF2-40B4-BE49-F238E27FC236}">
                <a16:creationId xmlns:a16="http://schemas.microsoft.com/office/drawing/2014/main" id="{AE85B49B-0074-27DF-E15B-5BC79471C987}"/>
              </a:ext>
            </a:extLst>
          </p:cNvPr>
          <p:cNvSpPr/>
          <p:nvPr/>
        </p:nvSpPr>
        <p:spPr>
          <a:xfrm>
            <a:off x="5847907" y="4614530"/>
            <a:ext cx="1286540" cy="4359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B07EF7A-1FAC-465E-DA54-CC8951795187}"/>
              </a:ext>
            </a:extLst>
          </p:cNvPr>
          <p:cNvPicPr>
            <a:picLocks noChangeAspect="1"/>
          </p:cNvPicPr>
          <p:nvPr/>
        </p:nvPicPr>
        <p:blipFill>
          <a:blip r:embed="rId3"/>
          <a:stretch>
            <a:fillRect/>
          </a:stretch>
        </p:blipFill>
        <p:spPr>
          <a:xfrm>
            <a:off x="1015519" y="1971675"/>
            <a:ext cx="6219825" cy="12001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1800" dirty="0"/>
              <a:t>Stage 1 – Removing Missing values &amp; Data Cleaning</a:t>
            </a:r>
            <a:endParaRPr sz="1800" dirty="0"/>
          </a:p>
        </p:txBody>
      </p:sp>
      <p:sp>
        <p:nvSpPr>
          <p:cNvPr id="3" name="Text Placeholder 2">
            <a:extLst>
              <a:ext uri="{FF2B5EF4-FFF2-40B4-BE49-F238E27FC236}">
                <a16:creationId xmlns:a16="http://schemas.microsoft.com/office/drawing/2014/main" id="{3E042198-0A46-268E-1E1F-51876271CAC0}"/>
              </a:ext>
            </a:extLst>
          </p:cNvPr>
          <p:cNvSpPr>
            <a:spLocks noGrp="1"/>
          </p:cNvSpPr>
          <p:nvPr>
            <p:ph type="body" idx="1"/>
          </p:nvPr>
        </p:nvSpPr>
        <p:spPr/>
        <p:txBody>
          <a:bodyPr/>
          <a:lstStyle/>
          <a:p>
            <a:r>
              <a:rPr lang="en-US" sz="1200" b="1" dirty="0">
                <a:solidFill>
                  <a:schemeClr val="tx1"/>
                </a:solidFill>
                <a:latin typeface="Calibri" panose="020F0502020204030204" pitchFamily="34" charset="0"/>
                <a:cs typeface="Calibri" panose="020F0502020204030204" pitchFamily="34" charset="0"/>
              </a:rPr>
              <a:t>Columns with imbalanced data: I created a separate category for object columns called ‘temp’ to check the values. </a:t>
            </a:r>
            <a:r>
              <a:rPr lang="en-US" sz="1200" dirty="0">
                <a:solidFill>
                  <a:schemeClr val="tx1"/>
                </a:solidFill>
                <a:latin typeface="Calibri" panose="020F0502020204030204" pitchFamily="34" charset="0"/>
                <a:cs typeface="Calibri" panose="020F0502020204030204" pitchFamily="34" charset="0"/>
              </a:rPr>
              <a:t>T</a:t>
            </a:r>
            <a:r>
              <a:rPr lang="en-US" sz="1200" b="0" i="0" dirty="0">
                <a:solidFill>
                  <a:schemeClr val="tx1"/>
                </a:solidFill>
                <a:effectLst/>
                <a:latin typeface="Calibri" panose="020F0502020204030204" pitchFamily="34" charset="0"/>
                <a:cs typeface="Calibri" panose="020F0502020204030204" pitchFamily="34" charset="0"/>
              </a:rPr>
              <a:t>here are few columns where only value has a majority for all data points. following columns were removed: Do Not Call', 'Search', 'Magazine', 'Newspaper Article', 'X Education Forums', 'Newspaper', 'Digital Advertisement', 'Through Recommendations', 'Receive More Updates About Our Courses', 'Update me on Supply Chain Content', 'Get updates on DM Content', 'I agree to pay the amount through cheque’</a:t>
            </a:r>
          </a:p>
          <a:p>
            <a:endParaRPr lang="en-US" sz="1200" dirty="0">
              <a:solidFill>
                <a:schemeClr val="tx1"/>
              </a:solidFill>
              <a:latin typeface="Calibri" panose="020F0502020204030204" pitchFamily="34" charset="0"/>
              <a:cs typeface="Calibri" panose="020F0502020204030204" pitchFamily="34" charset="0"/>
            </a:endParaRPr>
          </a:p>
          <a:p>
            <a:r>
              <a:rPr lang="en-US" sz="1200" b="0" dirty="0">
                <a:solidFill>
                  <a:schemeClr val="tx1"/>
                </a:solidFill>
                <a:effectLst/>
                <a:latin typeface="Calibri" panose="020F0502020204030204" pitchFamily="34" charset="0"/>
                <a:cs typeface="Calibri" panose="020F0502020204030204" pitchFamily="34" charset="0"/>
              </a:rPr>
              <a:t>Removed values with 2% missing values via ‘removing by row method’</a:t>
            </a:r>
          </a:p>
          <a:p>
            <a:endParaRPr lang="en-US" sz="1200" dirty="0">
              <a:solidFill>
                <a:schemeClr val="tx1"/>
              </a:solidFill>
              <a:latin typeface="Calibri" panose="020F0502020204030204" pitchFamily="34" charset="0"/>
              <a:cs typeface="Calibri" panose="020F0502020204030204" pitchFamily="34" charset="0"/>
            </a:endParaRPr>
          </a:p>
          <a:p>
            <a:endParaRPr lang="en-US" sz="1200" dirty="0">
              <a:solidFill>
                <a:schemeClr val="tx1"/>
              </a:solidFill>
              <a:latin typeface="Calibri" panose="020F0502020204030204" pitchFamily="34" charset="0"/>
              <a:cs typeface="Calibri" panose="020F0502020204030204" pitchFamily="34" charset="0"/>
            </a:endParaRPr>
          </a:p>
          <a:p>
            <a:pPr marL="76200" indent="0">
              <a:buNone/>
            </a:pPr>
            <a:endParaRPr lang="en-US" sz="1200" dirty="0">
              <a:solidFill>
                <a:schemeClr val="tx1"/>
              </a:solidFill>
              <a:latin typeface="Calibri" panose="020F0502020204030204" pitchFamily="34" charset="0"/>
              <a:cs typeface="Calibri" panose="020F0502020204030204" pitchFamily="34" charset="0"/>
            </a:endParaRPr>
          </a:p>
          <a:p>
            <a:pPr marL="76200" indent="0">
              <a:buNone/>
            </a:pPr>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Values that were in the middle or type 2, with say 30% missing values, a separate ‘Missing’ category’ was created  to prevent data loss of  30%</a:t>
            </a:r>
          </a:p>
          <a:p>
            <a:endParaRPr lang="en-US" sz="1400" dirty="0"/>
          </a:p>
          <a:p>
            <a:endParaRPr lang="en-US" sz="1400" dirty="0"/>
          </a:p>
          <a:p>
            <a:endParaRPr lang="en-US" sz="1400" dirty="0"/>
          </a:p>
          <a:p>
            <a:endParaRPr lang="en-US" sz="1400" dirty="0"/>
          </a:p>
          <a:p>
            <a:r>
              <a:rPr lang="en-US" sz="1400" dirty="0"/>
              <a:t>We removed redundant columns, such as country, city, id, prospect number as well  as those with 70% missing values</a:t>
            </a:r>
          </a:p>
          <a:p>
            <a:endParaRPr lang="en-US" sz="1400" dirty="0"/>
          </a:p>
          <a:p>
            <a:endParaRPr lang="en-US" sz="1400" dirty="0"/>
          </a:p>
        </p:txBody>
      </p:sp>
      <p:sp>
        <p:nvSpPr>
          <p:cNvPr id="4" name="Rectangle 3">
            <a:extLst>
              <a:ext uri="{FF2B5EF4-FFF2-40B4-BE49-F238E27FC236}">
                <a16:creationId xmlns:a16="http://schemas.microsoft.com/office/drawing/2014/main" id="{AE85B49B-0074-27DF-E15B-5BC79471C987}"/>
              </a:ext>
            </a:extLst>
          </p:cNvPr>
          <p:cNvSpPr/>
          <p:nvPr/>
        </p:nvSpPr>
        <p:spPr>
          <a:xfrm>
            <a:off x="5847907" y="4614530"/>
            <a:ext cx="1286540" cy="4359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D20DCB-DDF0-19CB-0008-11B7D8F31FD8}"/>
              </a:ext>
            </a:extLst>
          </p:cNvPr>
          <p:cNvPicPr>
            <a:picLocks noChangeAspect="1"/>
          </p:cNvPicPr>
          <p:nvPr/>
        </p:nvPicPr>
        <p:blipFill>
          <a:blip r:embed="rId3"/>
          <a:stretch>
            <a:fillRect/>
          </a:stretch>
        </p:blipFill>
        <p:spPr>
          <a:xfrm>
            <a:off x="1042877" y="2623583"/>
            <a:ext cx="5448300" cy="771525"/>
          </a:xfrm>
          <a:prstGeom prst="rect">
            <a:avLst/>
          </a:prstGeom>
        </p:spPr>
      </p:pic>
      <p:pic>
        <p:nvPicPr>
          <p:cNvPr id="8" name="Picture 7">
            <a:extLst>
              <a:ext uri="{FF2B5EF4-FFF2-40B4-BE49-F238E27FC236}">
                <a16:creationId xmlns:a16="http://schemas.microsoft.com/office/drawing/2014/main" id="{41B3C5BF-59DF-9A27-9B5C-2A11E97A5E4B}"/>
              </a:ext>
            </a:extLst>
          </p:cNvPr>
          <p:cNvPicPr>
            <a:picLocks noChangeAspect="1"/>
          </p:cNvPicPr>
          <p:nvPr/>
        </p:nvPicPr>
        <p:blipFill>
          <a:blip r:embed="rId4"/>
          <a:stretch>
            <a:fillRect/>
          </a:stretch>
        </p:blipFill>
        <p:spPr>
          <a:xfrm>
            <a:off x="1009872" y="4025531"/>
            <a:ext cx="6124575" cy="428625"/>
          </a:xfrm>
          <a:prstGeom prst="rect">
            <a:avLst/>
          </a:prstGeom>
        </p:spPr>
      </p:pic>
    </p:spTree>
    <p:extLst>
      <p:ext uri="{BB962C8B-B14F-4D97-AF65-F5344CB8AC3E}">
        <p14:creationId xmlns:p14="http://schemas.microsoft.com/office/powerpoint/2010/main" val="111436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1800" dirty="0"/>
              <a:t>Stage 1 – Removing Missing values &amp; Data Cleaning</a:t>
            </a:r>
            <a:endParaRPr sz="1800" dirty="0"/>
          </a:p>
        </p:txBody>
      </p:sp>
      <p:sp>
        <p:nvSpPr>
          <p:cNvPr id="3" name="Text Placeholder 2">
            <a:extLst>
              <a:ext uri="{FF2B5EF4-FFF2-40B4-BE49-F238E27FC236}">
                <a16:creationId xmlns:a16="http://schemas.microsoft.com/office/drawing/2014/main" id="{3E042198-0A46-268E-1E1F-51876271CAC0}"/>
              </a:ext>
            </a:extLst>
          </p:cNvPr>
          <p:cNvSpPr>
            <a:spLocks noGrp="1"/>
          </p:cNvSpPr>
          <p:nvPr>
            <p:ph type="body" idx="1"/>
          </p:nvPr>
        </p:nvSpPr>
        <p:spPr/>
        <p:txBody>
          <a:bodyPr/>
          <a:lstStyle/>
          <a:p>
            <a:pPr>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After removing all nulls from the entire data set, check numeric columns for outliers, which we will treat with min max scalar before modelling.</a:t>
            </a:r>
          </a:p>
          <a:p>
            <a:r>
              <a:rPr lang="en-US" sz="1200" dirty="0">
                <a:solidFill>
                  <a:schemeClr val="tx1"/>
                </a:solidFill>
                <a:latin typeface="Calibri" panose="020F0502020204030204" pitchFamily="34" charset="0"/>
                <a:cs typeface="Calibri" panose="020F0502020204030204" pitchFamily="34" charset="0"/>
              </a:rPr>
              <a:t>Three columns had outliers:</a:t>
            </a:r>
          </a:p>
          <a:p>
            <a:endParaRPr lang="en-US" sz="1400" dirty="0"/>
          </a:p>
          <a:p>
            <a:endParaRPr lang="en-US" sz="1400" dirty="0"/>
          </a:p>
        </p:txBody>
      </p:sp>
      <p:sp>
        <p:nvSpPr>
          <p:cNvPr id="4" name="Rectangle 3">
            <a:extLst>
              <a:ext uri="{FF2B5EF4-FFF2-40B4-BE49-F238E27FC236}">
                <a16:creationId xmlns:a16="http://schemas.microsoft.com/office/drawing/2014/main" id="{AE85B49B-0074-27DF-E15B-5BC79471C987}"/>
              </a:ext>
            </a:extLst>
          </p:cNvPr>
          <p:cNvSpPr/>
          <p:nvPr/>
        </p:nvSpPr>
        <p:spPr>
          <a:xfrm>
            <a:off x="5847907" y="4614530"/>
            <a:ext cx="1286540" cy="4359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A3094E-774A-670E-FFD1-D6493DB87C64}"/>
              </a:ext>
            </a:extLst>
          </p:cNvPr>
          <p:cNvPicPr>
            <a:picLocks noChangeAspect="1"/>
          </p:cNvPicPr>
          <p:nvPr/>
        </p:nvPicPr>
        <p:blipFill>
          <a:blip r:embed="rId3"/>
          <a:stretch>
            <a:fillRect/>
          </a:stretch>
        </p:blipFill>
        <p:spPr>
          <a:xfrm>
            <a:off x="979749" y="1929608"/>
            <a:ext cx="3406946" cy="1229611"/>
          </a:xfrm>
          <a:prstGeom prst="rect">
            <a:avLst/>
          </a:prstGeom>
        </p:spPr>
      </p:pic>
      <p:pic>
        <p:nvPicPr>
          <p:cNvPr id="11" name="Picture 10">
            <a:extLst>
              <a:ext uri="{FF2B5EF4-FFF2-40B4-BE49-F238E27FC236}">
                <a16:creationId xmlns:a16="http://schemas.microsoft.com/office/drawing/2014/main" id="{E1D29E9D-E358-65E9-AF5D-7792199A3EAC}"/>
              </a:ext>
            </a:extLst>
          </p:cNvPr>
          <p:cNvPicPr>
            <a:picLocks noChangeAspect="1"/>
          </p:cNvPicPr>
          <p:nvPr/>
        </p:nvPicPr>
        <p:blipFill>
          <a:blip r:embed="rId4"/>
          <a:stretch>
            <a:fillRect/>
          </a:stretch>
        </p:blipFill>
        <p:spPr>
          <a:xfrm>
            <a:off x="937838" y="3319593"/>
            <a:ext cx="3551675" cy="1294937"/>
          </a:xfrm>
          <a:prstGeom prst="rect">
            <a:avLst/>
          </a:prstGeom>
        </p:spPr>
      </p:pic>
      <p:pic>
        <p:nvPicPr>
          <p:cNvPr id="13" name="Picture 12">
            <a:extLst>
              <a:ext uri="{FF2B5EF4-FFF2-40B4-BE49-F238E27FC236}">
                <a16:creationId xmlns:a16="http://schemas.microsoft.com/office/drawing/2014/main" id="{B353C98A-F3A5-FDA5-29E5-8FC39A9EFC7D}"/>
              </a:ext>
            </a:extLst>
          </p:cNvPr>
          <p:cNvPicPr>
            <a:picLocks noChangeAspect="1"/>
          </p:cNvPicPr>
          <p:nvPr/>
        </p:nvPicPr>
        <p:blipFill>
          <a:blip r:embed="rId5"/>
          <a:stretch>
            <a:fillRect/>
          </a:stretch>
        </p:blipFill>
        <p:spPr>
          <a:xfrm>
            <a:off x="4793488" y="1857818"/>
            <a:ext cx="3600450" cy="2676525"/>
          </a:xfrm>
          <a:prstGeom prst="rect">
            <a:avLst/>
          </a:prstGeom>
        </p:spPr>
      </p:pic>
    </p:spTree>
    <p:extLst>
      <p:ext uri="{BB962C8B-B14F-4D97-AF65-F5344CB8AC3E}">
        <p14:creationId xmlns:p14="http://schemas.microsoft.com/office/powerpoint/2010/main" val="137833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1800" dirty="0"/>
              <a:t>Data Visualization </a:t>
            </a:r>
            <a:endParaRPr sz="1800" dirty="0"/>
          </a:p>
        </p:txBody>
      </p:sp>
      <p:sp>
        <p:nvSpPr>
          <p:cNvPr id="3" name="Text Placeholder 2">
            <a:extLst>
              <a:ext uri="{FF2B5EF4-FFF2-40B4-BE49-F238E27FC236}">
                <a16:creationId xmlns:a16="http://schemas.microsoft.com/office/drawing/2014/main" id="{3E042198-0A46-268E-1E1F-51876271CAC0}"/>
              </a:ext>
            </a:extLst>
          </p:cNvPr>
          <p:cNvSpPr>
            <a:spLocks noGrp="1"/>
          </p:cNvSpPr>
          <p:nvPr>
            <p:ph type="body" idx="1"/>
          </p:nvPr>
        </p:nvSpPr>
        <p:spPr/>
        <p:txBody>
          <a:bodyPr/>
          <a:lstStyle/>
          <a:p>
            <a:endParaRPr lang="en-US" sz="1400" dirty="0"/>
          </a:p>
          <a:p>
            <a:endParaRPr lang="en-US" sz="1400" dirty="0"/>
          </a:p>
          <a:p>
            <a:endParaRPr lang="en-US" sz="1400" dirty="0"/>
          </a:p>
        </p:txBody>
      </p:sp>
      <p:sp>
        <p:nvSpPr>
          <p:cNvPr id="4" name="Rectangle 3">
            <a:extLst>
              <a:ext uri="{FF2B5EF4-FFF2-40B4-BE49-F238E27FC236}">
                <a16:creationId xmlns:a16="http://schemas.microsoft.com/office/drawing/2014/main" id="{AE85B49B-0074-27DF-E15B-5BC79471C987}"/>
              </a:ext>
            </a:extLst>
          </p:cNvPr>
          <p:cNvSpPr/>
          <p:nvPr/>
        </p:nvSpPr>
        <p:spPr>
          <a:xfrm>
            <a:off x="5847907" y="4614530"/>
            <a:ext cx="1286540" cy="4359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CD87080-4DE3-B9EF-F83E-0DB17467FE35}"/>
              </a:ext>
            </a:extLst>
          </p:cNvPr>
          <p:cNvSpPr txBox="1"/>
          <p:nvPr/>
        </p:nvSpPr>
        <p:spPr>
          <a:xfrm>
            <a:off x="468312" y="1022617"/>
            <a:ext cx="7771335" cy="3654783"/>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Spending time on freebies, such as infographics or </a:t>
            </a:r>
            <a:r>
              <a:rPr lang="en-US" sz="1200" dirty="0" err="1">
                <a:effectLst/>
                <a:latin typeface="Calibri" panose="020F0502020204030204" pitchFamily="34" charset="0"/>
                <a:ea typeface="Arial" panose="020B0604020202020204" pitchFamily="34" charset="0"/>
                <a:cs typeface="Calibri" panose="020F0502020204030204" pitchFamily="34" charset="0"/>
              </a:rPr>
              <a:t>ePDFs</a:t>
            </a:r>
            <a:r>
              <a:rPr lang="en-US" sz="1200" dirty="0">
                <a:effectLst/>
                <a:latin typeface="Calibri" panose="020F0502020204030204" pitchFamily="34" charset="0"/>
                <a:ea typeface="Arial" panose="020B0604020202020204" pitchFamily="34" charset="0"/>
                <a:cs typeface="Calibri" panose="020F0502020204030204" pitchFamily="34" charset="0"/>
              </a:rPr>
              <a:t> should be productive.  People are currently not getting converted with infographics or </a:t>
            </a:r>
            <a:r>
              <a:rPr lang="en-US" sz="1200" dirty="0" err="1">
                <a:effectLst/>
                <a:latin typeface="Calibri" panose="020F0502020204030204" pitchFamily="34" charset="0"/>
                <a:ea typeface="Arial" panose="020B0604020202020204" pitchFamily="34" charset="0"/>
                <a:cs typeface="Calibri" panose="020F0502020204030204" pitchFamily="34" charset="0"/>
              </a:rPr>
              <a:t>ebooks</a:t>
            </a:r>
            <a:r>
              <a:rPr lang="en-US" sz="1200" dirty="0">
                <a:effectLst/>
                <a:latin typeface="Calibri" panose="020F0502020204030204" pitchFamily="34" charset="0"/>
                <a:ea typeface="Arial" panose="020B0604020202020204" pitchFamily="34" charset="0"/>
                <a:cs typeface="Calibri" panose="020F0502020204030204" pitchFamily="34" charset="0"/>
              </a:rPr>
              <a:t> . Either one has to change the topic to a more relevant one or find another way to convert</a:t>
            </a:r>
          </a:p>
          <a:p>
            <a:pPr marL="0" marR="0">
              <a:spcBef>
                <a:spcPts val="0"/>
              </a:spcBef>
              <a:spcAft>
                <a:spcPts val="0"/>
              </a:spcAft>
            </a:pPr>
            <a:r>
              <a:rPr lang="en-US" sz="1200" dirty="0">
                <a:effectLst/>
                <a:latin typeface="Calibri" panose="020F0502020204030204" pitchFamily="34" charset="0"/>
                <a:ea typeface="Arial" panose="020B0604020202020204" pitchFamily="34" charset="0"/>
                <a:cs typeface="Calibri" panose="020F0502020204030204" pitchFamily="34" charset="0"/>
              </a:rPr>
              <a:t> </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Most converted leads come from people who have opted out of email than the ones who have opted for it. The majority of the people opt out of email, hence it's not advisable to focus much on emails.</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Landing Page Submission has the highest conversion rate and the lead ad form is the lowest conversion. </a:t>
            </a:r>
          </a:p>
          <a:p>
            <a:pPr marR="0" lvl="0">
              <a:lnSpc>
                <a:spcPct val="115000"/>
              </a:lnSpc>
              <a:spcBef>
                <a:spcPts val="0"/>
              </a:spcBef>
              <a:spcAft>
                <a:spcPts val="0"/>
              </a:spcAft>
            </a:pPr>
            <a:r>
              <a:rPr lang="en-US" sz="1200" dirty="0">
                <a:effectLst/>
                <a:latin typeface="Calibri" panose="020F0502020204030204" pitchFamily="34" charset="0"/>
                <a:ea typeface="Arial" panose="020B0604020202020204" pitchFamily="34" charset="0"/>
                <a:cs typeface="Calibri" panose="020F0502020204030204" pitchFamily="34" charset="0"/>
              </a:rPr>
              <a:t> </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There are more conversions for Total time spent on the website than non-converted leads. Around 1300 conversions and 400 non-converted leads</a:t>
            </a:r>
          </a:p>
          <a:p>
            <a:pPr marL="457200" marR="0" indent="0">
              <a:spcBef>
                <a:spcPts val="180"/>
              </a:spcBef>
              <a:spcAft>
                <a:spcPts val="0"/>
              </a:spcAft>
            </a:pPr>
            <a:r>
              <a:rPr lang="en-US" sz="1200" dirty="0">
                <a:effectLst/>
                <a:latin typeface="Calibri" panose="020F0502020204030204" pitchFamily="34" charset="0"/>
                <a:ea typeface="Arial" panose="020B0604020202020204" pitchFamily="34" charset="0"/>
                <a:cs typeface="Calibri" panose="020F0502020204030204" pitchFamily="34" charset="0"/>
              </a:rPr>
              <a:t> </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As we can see, the highest converted leads and total visits for Google, Direct Traffic and Reference. Reference has the most converted leads and negligible non converted leads out of all the categories. We can see the highest non-converted leads and total visits for Direct Traffic. </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 </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One should focus on SMS as most converted leads are active from SMS and the most non-converted ones from email. </a:t>
            </a:r>
          </a:p>
        </p:txBody>
      </p:sp>
    </p:spTree>
    <p:extLst>
      <p:ext uri="{BB962C8B-B14F-4D97-AF65-F5344CB8AC3E}">
        <p14:creationId xmlns:p14="http://schemas.microsoft.com/office/powerpoint/2010/main" val="175869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1800" dirty="0"/>
              <a:t>Data Visualization </a:t>
            </a:r>
            <a:endParaRPr sz="1800" dirty="0"/>
          </a:p>
        </p:txBody>
      </p:sp>
      <p:sp>
        <p:nvSpPr>
          <p:cNvPr id="3" name="Text Placeholder 2">
            <a:extLst>
              <a:ext uri="{FF2B5EF4-FFF2-40B4-BE49-F238E27FC236}">
                <a16:creationId xmlns:a16="http://schemas.microsoft.com/office/drawing/2014/main" id="{3E042198-0A46-268E-1E1F-51876271CAC0}"/>
              </a:ext>
            </a:extLst>
          </p:cNvPr>
          <p:cNvSpPr>
            <a:spLocks noGrp="1"/>
          </p:cNvSpPr>
          <p:nvPr>
            <p:ph type="body" idx="1"/>
          </p:nvPr>
        </p:nvSpPr>
        <p:spPr/>
        <p:txBody>
          <a:bodyPr/>
          <a:lstStyle/>
          <a:p>
            <a:endParaRPr lang="en-US" sz="1400" dirty="0"/>
          </a:p>
          <a:p>
            <a:endParaRPr lang="en-US" sz="1400" dirty="0"/>
          </a:p>
          <a:p>
            <a:endParaRPr lang="en-US" sz="1400" dirty="0"/>
          </a:p>
        </p:txBody>
      </p:sp>
      <p:sp>
        <p:nvSpPr>
          <p:cNvPr id="4" name="Rectangle 3">
            <a:extLst>
              <a:ext uri="{FF2B5EF4-FFF2-40B4-BE49-F238E27FC236}">
                <a16:creationId xmlns:a16="http://schemas.microsoft.com/office/drawing/2014/main" id="{AE85B49B-0074-27DF-E15B-5BC79471C987}"/>
              </a:ext>
            </a:extLst>
          </p:cNvPr>
          <p:cNvSpPr/>
          <p:nvPr/>
        </p:nvSpPr>
        <p:spPr>
          <a:xfrm>
            <a:off x="5847907" y="4614530"/>
            <a:ext cx="1286540" cy="4359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CD87080-4DE3-B9EF-F83E-0DB17467FE35}"/>
              </a:ext>
            </a:extLst>
          </p:cNvPr>
          <p:cNvSpPr txBox="1"/>
          <p:nvPr/>
        </p:nvSpPr>
        <p:spPr>
          <a:xfrm>
            <a:off x="468313" y="1022617"/>
            <a:ext cx="7409596" cy="3526478"/>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we can see more converted leads as the total time spent on the website increases (above 600 minutes for converted leads). They typically have 1 to 6 page views per visit on the website</a:t>
            </a:r>
          </a:p>
          <a:p>
            <a:pPr marL="0" marR="0">
              <a:spcBef>
                <a:spcPts val="0"/>
              </a:spcBef>
              <a:spcAft>
                <a:spcPts val="0"/>
              </a:spcAft>
            </a:pPr>
            <a:r>
              <a:rPr lang="en-US" sz="1200" dirty="0">
                <a:effectLst/>
                <a:latin typeface="Calibri" panose="020F0502020204030204" pitchFamily="34" charset="0"/>
                <a:ea typeface="Arial" panose="020B0604020202020204" pitchFamily="34" charset="0"/>
                <a:cs typeface="Calibri" panose="020F0502020204030204" pitchFamily="34" charset="0"/>
              </a:rPr>
              <a:t> </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Most converted leads come from people who have opted out of email than the ones who have opted for it. The majority of the people opt out of email, hence it's not advisable to focus much on emails.</a:t>
            </a:r>
          </a:p>
          <a:p>
            <a:pPr marL="457200" marR="0">
              <a:spcBef>
                <a:spcPts val="0"/>
              </a:spcBef>
              <a:spcAft>
                <a:spcPts val="0"/>
              </a:spcAft>
            </a:pPr>
            <a:r>
              <a:rPr lang="en-US" sz="1200" dirty="0">
                <a:effectLst/>
                <a:latin typeface="Calibri" panose="020F0502020204030204" pitchFamily="34" charset="0"/>
                <a:ea typeface="Arial" panose="020B0604020202020204" pitchFamily="34" charset="0"/>
                <a:cs typeface="Calibri" panose="020F0502020204030204" pitchFamily="34" charset="0"/>
              </a:rPr>
              <a:t> </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Landing Page Submission has the highest conversion rate and the lead ad form is the lowest conversion. Interns can focus on making landing page forms easy and API-based conversions and work on improving  lead ad  form conversions</a:t>
            </a:r>
          </a:p>
          <a:p>
            <a:pPr marL="217170" marR="0" indent="-227965">
              <a:spcBef>
                <a:spcPts val="180"/>
              </a:spcBef>
              <a:spcAft>
                <a:spcPts val="0"/>
              </a:spcAft>
            </a:pPr>
            <a:r>
              <a:rPr lang="en-US" sz="1200" dirty="0">
                <a:effectLst/>
                <a:latin typeface="Calibri" panose="020F0502020204030204" pitchFamily="34" charset="0"/>
                <a:ea typeface="Arial" panose="020B0604020202020204" pitchFamily="34" charset="0"/>
                <a:cs typeface="Calibri" panose="020F0502020204030204" pitchFamily="34" charset="0"/>
              </a:rPr>
              <a:t> </a:t>
            </a: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There are more conversions for Total time spent on the website than non-converted leads. Around 1300 conversions and 400 non converted leads</a:t>
            </a:r>
            <a:endParaRPr lang="en-US" sz="1200" dirty="0">
              <a:latin typeface="Calibri" panose="020F0502020204030204" pitchFamily="34" charset="0"/>
              <a:ea typeface="Arial" panose="020B0604020202020204" pitchFamily="34" charset="0"/>
              <a:cs typeface="Calibri" panose="020F0502020204030204" pitchFamily="34" charset="0"/>
            </a:endParaRPr>
          </a:p>
          <a:p>
            <a:pPr marR="0" lvl="0">
              <a:lnSpc>
                <a:spcPct val="115000"/>
              </a:lnSpc>
              <a:spcBef>
                <a:spcPts val="0"/>
              </a:spcBef>
              <a:spcAft>
                <a:spcPts val="0"/>
              </a:spcAft>
            </a:pP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Arial" panose="020B0604020202020204" pitchFamily="34" charset="0"/>
                <a:cs typeface="Calibri" panose="020F0502020204030204" pitchFamily="34" charset="0"/>
              </a:rPr>
              <a:t>we can see more converted leads as the total time spent on the website increases (above 600 minutes for converted leads). They typically have 1 to 6 page views per visit on the website</a:t>
            </a:r>
          </a:p>
          <a:p>
            <a:pPr marL="342900" marR="0" lvl="0" indent="-342900">
              <a:lnSpc>
                <a:spcPct val="115000"/>
              </a:lnSpc>
              <a:spcBef>
                <a:spcPts val="0"/>
              </a:spcBef>
              <a:spcAft>
                <a:spcPts val="0"/>
              </a:spcAft>
              <a:buFont typeface="Symbol" panose="05050102010706020507" pitchFamily="18" charset="2"/>
              <a:buChar char=""/>
            </a:pPr>
            <a:endParaRPr lang="en-US" sz="1200" dirty="0">
              <a:effectLs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1363453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A6CD-9C1E-226F-EC50-A96E2A5243F5}"/>
              </a:ext>
            </a:extLst>
          </p:cNvPr>
          <p:cNvSpPr>
            <a:spLocks noGrp="1"/>
          </p:cNvSpPr>
          <p:nvPr>
            <p:ph type="title"/>
          </p:nvPr>
        </p:nvSpPr>
        <p:spPr/>
        <p:txBody>
          <a:bodyPr/>
          <a:lstStyle/>
          <a:p>
            <a:r>
              <a:rPr lang="en-US" sz="2000" dirty="0"/>
              <a:t>Data Visualization </a:t>
            </a:r>
          </a:p>
        </p:txBody>
      </p:sp>
      <p:sp>
        <p:nvSpPr>
          <p:cNvPr id="3" name="Text Placeholder 2">
            <a:extLst>
              <a:ext uri="{FF2B5EF4-FFF2-40B4-BE49-F238E27FC236}">
                <a16:creationId xmlns:a16="http://schemas.microsoft.com/office/drawing/2014/main" id="{3D2284CC-0342-8B82-215A-0949EA93077F}"/>
              </a:ext>
            </a:extLst>
          </p:cNvPr>
          <p:cNvSpPr>
            <a:spLocks noGrp="1"/>
          </p:cNvSpPr>
          <p:nvPr>
            <p:ph type="body" idx="1"/>
          </p:nvPr>
        </p:nvSpPr>
        <p:spPr>
          <a:xfrm>
            <a:off x="457200" y="1069704"/>
            <a:ext cx="8229600" cy="3394500"/>
          </a:xfrm>
        </p:spPr>
        <p:txBody>
          <a:bodyPr/>
          <a:lstStyle/>
          <a:p>
            <a:r>
              <a:rPr lang="en-US" sz="1200" dirty="0">
                <a:solidFill>
                  <a:schemeClr val="tx1"/>
                </a:solidFill>
                <a:latin typeface="Calibri" panose="020F0502020204030204" pitchFamily="34" charset="0"/>
                <a:cs typeface="Calibri" panose="020F0502020204030204" pitchFamily="34" charset="0"/>
              </a:rPr>
              <a:t>Checked the target column for imbalanced data. </a:t>
            </a:r>
            <a:r>
              <a:rPr lang="en-US" sz="1200" dirty="0" err="1">
                <a:solidFill>
                  <a:schemeClr val="tx1"/>
                </a:solidFill>
                <a:latin typeface="Calibri" panose="020F0502020204030204" pitchFamily="34" charset="0"/>
                <a:cs typeface="Calibri" panose="020F0502020204030204" pitchFamily="34" charset="0"/>
              </a:rPr>
              <a:t>Ir</a:t>
            </a:r>
            <a:r>
              <a:rPr lang="en-US" sz="1200" dirty="0">
                <a:solidFill>
                  <a:schemeClr val="tx1"/>
                </a:solidFill>
                <a:latin typeface="Calibri" panose="020F0502020204030204" pitchFamily="34" charset="0"/>
                <a:cs typeface="Calibri" panose="020F0502020204030204" pitchFamily="34" charset="0"/>
              </a:rPr>
              <a:t> </a:t>
            </a:r>
            <a:r>
              <a:rPr lang="en-US" sz="1200" dirty="0" err="1">
                <a:solidFill>
                  <a:schemeClr val="tx1"/>
                </a:solidFill>
                <a:latin typeface="Calibri" panose="020F0502020204030204" pitchFamily="34" charset="0"/>
                <a:cs typeface="Calibri" panose="020F0502020204030204" pitchFamily="34" charset="0"/>
              </a:rPr>
              <a:t>eems</a:t>
            </a:r>
            <a:r>
              <a:rPr lang="en-US" sz="1200" dirty="0">
                <a:solidFill>
                  <a:schemeClr val="tx1"/>
                </a:solidFill>
                <a:latin typeface="Calibri" panose="020F0502020204030204" pitchFamily="34" charset="0"/>
                <a:cs typeface="Calibri" panose="020F0502020204030204" pitchFamily="34" charset="0"/>
              </a:rPr>
              <a:t> to be fairly </a:t>
            </a:r>
            <a:r>
              <a:rPr lang="en-US" sz="1200" dirty="0" err="1">
                <a:solidFill>
                  <a:schemeClr val="tx1"/>
                </a:solidFill>
                <a:latin typeface="Calibri" panose="020F0502020204030204" pitchFamily="34" charset="0"/>
                <a:cs typeface="Calibri" panose="020F0502020204030204" pitchFamily="34" charset="0"/>
              </a:rPr>
              <a:t>blanced</a:t>
            </a:r>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conversion rate is around 38%	</a:t>
            </a:r>
            <a:r>
              <a:rPr lang="en-US" sz="1200" dirty="0">
                <a:solidFill>
                  <a:schemeClr val="tx1"/>
                </a:solidFill>
              </a:rPr>
              <a:t>																																													</a:t>
            </a:r>
          </a:p>
          <a:p>
            <a:pPr marL="76200" indent="0">
              <a:buNone/>
            </a:pPr>
            <a:endParaRPr lang="en-US" sz="1200" dirty="0">
              <a:solidFill>
                <a:schemeClr val="tx1"/>
              </a:solidFill>
              <a:latin typeface="Calibri" panose="020F0502020204030204" pitchFamily="34" charset="0"/>
              <a:cs typeface="Calibri" panose="020F0502020204030204" pitchFamily="34" charset="0"/>
            </a:endParaRPr>
          </a:p>
          <a:p>
            <a:pPr marL="76200" indent="0">
              <a:buNone/>
            </a:pPr>
            <a:r>
              <a:rPr lang="en-US" sz="1200" dirty="0">
                <a:solidFill>
                  <a:schemeClr val="tx1"/>
                </a:solidFill>
                <a:latin typeface="Calibri" panose="020F0502020204030204" pitchFamily="34" charset="0"/>
                <a:cs typeface="Calibri" panose="020F0502020204030204" pitchFamily="34" charset="0"/>
              </a:rPr>
              <a:t>Arranged the high correlations in ascending order to find relations. Following were the relations:</a:t>
            </a:r>
          </a:p>
          <a:p>
            <a:pPr>
              <a:buFont typeface="Arial" panose="020B0604020202020204" pitchFamily="34" charset="0"/>
              <a:buChar char="•"/>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There is a high correlation between the Lead origin as lead import and the lead source as Facebook.</a:t>
            </a:r>
            <a:endParaRPr lang="en-US" sz="1200" dirty="0">
              <a:latin typeface="Calibri" panose="020F0502020204030204" pitchFamily="34" charset="0"/>
              <a:ea typeface="Times New Roman" panose="02020603050405020304" pitchFamily="18" charset="0"/>
              <a:cs typeface="Calibri" panose="020F0502020204030204" pitchFamily="34" charset="0"/>
            </a:endParaRPr>
          </a:p>
          <a:p>
            <a:pPr>
              <a:buFont typeface="Arial" panose="020B0604020202020204" pitchFamily="34" charset="0"/>
              <a:buChar char="•"/>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There is a high correlation between the Last Activity of the users which was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Unsubscribed </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and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lead source</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which was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Facebook</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It means most people who are unsubscribing are from Facebook. </a:t>
            </a:r>
          </a:p>
          <a:p>
            <a:pPr>
              <a:buFont typeface="Arial" panose="020B0604020202020204" pitchFamily="34" charset="0"/>
              <a:buChar char="•"/>
            </a:pP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High correlation between the lead origin in </a:t>
            </a:r>
            <a:r>
              <a:rPr lang="en-US" sz="1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Ad form category and lead source</a:t>
            </a: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reference category. It simply means the converted leads from </a:t>
            </a:r>
            <a:r>
              <a:rPr lang="en-US" sz="1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ad form</a:t>
            </a:r>
            <a:r>
              <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are </a:t>
            </a:r>
            <a:r>
              <a:rPr lang="en-US" sz="1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references</a:t>
            </a:r>
            <a:r>
              <a:rPr lang="en-US" sz="1800" dirty="0">
                <a:solidFill>
                  <a:srgbClr val="1F1F1F"/>
                </a:solidFill>
                <a:effectLst/>
                <a:latin typeface="Cambria" panose="02040503050406030204" pitchFamily="18" charset="0"/>
                <a:ea typeface="Times New Roman" panose="02020603050405020304" pitchFamily="18" charset="0"/>
                <a:cs typeface="Cambria" panose="02040503050406030204" pitchFamily="18" charset="0"/>
              </a:rPr>
              <a:t>. </a:t>
            </a:r>
            <a:endParaRPr lang="en-US" sz="1800" dirty="0">
              <a:effectLst/>
              <a:latin typeface="Arial" panose="020B0604020202020204" pitchFamily="34" charset="0"/>
              <a:ea typeface="Arial" panose="020B0604020202020204" pitchFamily="34" charset="0"/>
            </a:endParaRPr>
          </a:p>
          <a:p>
            <a:pPr marL="76200" indent="0">
              <a:buNone/>
            </a:pPr>
            <a:endPar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endParaRPr>
          </a:p>
          <a:p>
            <a:pPr>
              <a:buFont typeface="Arial" panose="020B0604020202020204" pitchFamily="34" charset="0"/>
              <a:buChar char="•"/>
            </a:pPr>
            <a:endParaRPr lang="en-US" sz="1200" dirty="0">
              <a:solidFill>
                <a:schemeClr val="tx1"/>
              </a:solidFill>
            </a:endParaRPr>
          </a:p>
        </p:txBody>
      </p:sp>
      <p:pic>
        <p:nvPicPr>
          <p:cNvPr id="11" name="Picture 10">
            <a:extLst>
              <a:ext uri="{FF2B5EF4-FFF2-40B4-BE49-F238E27FC236}">
                <a16:creationId xmlns:a16="http://schemas.microsoft.com/office/drawing/2014/main" id="{7C5F47D9-2B78-0EF4-1F2B-E780F5048440}"/>
              </a:ext>
            </a:extLst>
          </p:cNvPr>
          <p:cNvPicPr>
            <a:picLocks noChangeAspect="1"/>
          </p:cNvPicPr>
          <p:nvPr/>
        </p:nvPicPr>
        <p:blipFill>
          <a:blip r:embed="rId3"/>
          <a:stretch>
            <a:fillRect/>
          </a:stretch>
        </p:blipFill>
        <p:spPr>
          <a:xfrm>
            <a:off x="1017513" y="1800225"/>
            <a:ext cx="4791075" cy="771525"/>
          </a:xfrm>
          <a:prstGeom prst="rect">
            <a:avLst/>
          </a:prstGeom>
        </p:spPr>
      </p:pic>
    </p:spTree>
    <p:extLst>
      <p:ext uri="{BB962C8B-B14F-4D97-AF65-F5344CB8AC3E}">
        <p14:creationId xmlns:p14="http://schemas.microsoft.com/office/powerpoint/2010/main" val="223034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A6CD-9C1E-226F-EC50-A96E2A5243F5}"/>
              </a:ext>
            </a:extLst>
          </p:cNvPr>
          <p:cNvSpPr>
            <a:spLocks noGrp="1"/>
          </p:cNvSpPr>
          <p:nvPr>
            <p:ph type="title"/>
          </p:nvPr>
        </p:nvSpPr>
        <p:spPr/>
        <p:txBody>
          <a:bodyPr/>
          <a:lstStyle/>
          <a:p>
            <a:r>
              <a:rPr lang="en-US" sz="2000" dirty="0"/>
              <a:t>Data Visualization </a:t>
            </a:r>
          </a:p>
        </p:txBody>
      </p:sp>
      <p:sp>
        <p:nvSpPr>
          <p:cNvPr id="3" name="Text Placeholder 2">
            <a:extLst>
              <a:ext uri="{FF2B5EF4-FFF2-40B4-BE49-F238E27FC236}">
                <a16:creationId xmlns:a16="http://schemas.microsoft.com/office/drawing/2014/main" id="{3D2284CC-0342-8B82-215A-0949EA93077F}"/>
              </a:ext>
            </a:extLst>
          </p:cNvPr>
          <p:cNvSpPr>
            <a:spLocks noGrp="1"/>
          </p:cNvSpPr>
          <p:nvPr>
            <p:ph type="body" idx="1"/>
          </p:nvPr>
        </p:nvSpPr>
        <p:spPr>
          <a:xfrm>
            <a:off x="457200" y="1069704"/>
            <a:ext cx="7872884" cy="3394500"/>
          </a:xfrm>
        </p:spPr>
        <p:txBody>
          <a:bodyPr/>
          <a:lstStyle/>
          <a:p>
            <a:pPr marL="342900" marR="0" lvl="0" indent="-342900">
              <a:lnSpc>
                <a:spcPts val="1200"/>
              </a:lnSpc>
              <a:spcBef>
                <a:spcPts val="0"/>
              </a:spcBef>
              <a:spcAft>
                <a:spcPts val="0"/>
              </a:spcAft>
              <a:buFont typeface="Symbol" panose="05050102010706020507" pitchFamily="18" charset="2"/>
              <a:buChar char=""/>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High correlation between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Email Opened</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category and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Notable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Email Opened</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category. It simply means the customers whose last activity was checking email were most likely to check emails or be active on email as compared to other platforms.</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0" marR="0">
              <a:lnSpc>
                <a:spcPts val="1200"/>
              </a:lnSpc>
              <a:spcBef>
                <a:spcPts val="0"/>
              </a:spcBef>
              <a:spcAft>
                <a:spcPts val="0"/>
              </a:spcAft>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342900" marR="0" lvl="0" indent="-342900">
              <a:lnSpc>
                <a:spcPts val="1200"/>
              </a:lnSpc>
              <a:spcBef>
                <a:spcPts val="0"/>
              </a:spcBef>
              <a:spcAft>
                <a:spcPts val="0"/>
              </a:spcAft>
              <a:buFont typeface="Symbol" panose="05050102010706020507" pitchFamily="18" charset="2"/>
              <a:buChar char=""/>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High correlation between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SMS Sent</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category and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Notable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SMS Sent category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It simply means the customers whose last activity was SMS Sent were most likely to check SMS or be active on SMS as compared to other platforms.</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217170" marR="0" indent="-227965">
              <a:lnSpc>
                <a:spcPts val="1200"/>
              </a:lnSpc>
              <a:spcBef>
                <a:spcPts val="180"/>
              </a:spcBef>
              <a:spcAft>
                <a:spcPts val="0"/>
              </a:spcAft>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342900" marR="0" lvl="0" indent="-342900">
              <a:lnSpc>
                <a:spcPts val="1200"/>
              </a:lnSpc>
              <a:spcBef>
                <a:spcPts val="0"/>
              </a:spcBef>
              <a:spcAft>
                <a:spcPts val="0"/>
              </a:spcAft>
              <a:buFont typeface="Symbol" panose="05050102010706020507" pitchFamily="18" charset="2"/>
              <a:buChar char=""/>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High correlation between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Email opened </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category and Last Activity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Email Link Clicked</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category. It simply means the customers whose last activity was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Email Link Clicked </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were most likely to check emails or be active on emails as compared to other platforms.</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0" marR="0">
              <a:lnSpc>
                <a:spcPts val="1200"/>
              </a:lnSpc>
              <a:spcBef>
                <a:spcPts val="0"/>
              </a:spcBef>
              <a:spcAft>
                <a:spcPts val="0"/>
              </a:spcAft>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342900" marR="0" lvl="0" indent="-342900">
              <a:lnSpc>
                <a:spcPts val="1200"/>
              </a:lnSpc>
              <a:spcBef>
                <a:spcPts val="0"/>
              </a:spcBef>
              <a:spcAft>
                <a:spcPts val="0"/>
              </a:spcAft>
              <a:buFont typeface="Symbol" panose="05050102010706020507" pitchFamily="18" charset="2"/>
              <a:buChar char=""/>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High correlation between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Had a Phone Conversation</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category and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Notable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Had a Phone Conversation</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category. It simply means the customers whose last activity was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having a phone conversation </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were most likely to interact on calls as compared to other platforms.</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217170" marR="0" indent="-227965">
              <a:lnSpc>
                <a:spcPts val="1200"/>
              </a:lnSpc>
              <a:spcBef>
                <a:spcPts val="180"/>
              </a:spcBef>
              <a:spcAft>
                <a:spcPts val="0"/>
              </a:spcAft>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marL="342900" marR="0" lvl="0" indent="-342900">
              <a:lnSpc>
                <a:spcPts val="1200"/>
              </a:lnSpc>
              <a:spcBef>
                <a:spcPts val="0"/>
              </a:spcBef>
              <a:spcAft>
                <a:spcPts val="0"/>
              </a:spcAft>
              <a:buFont typeface="Symbol" panose="05050102010706020507" pitchFamily="18" charset="2"/>
              <a:buChar char=""/>
            </a:pP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High correlation between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Email Received</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and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Last Notable Activity</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column in the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Email Received</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 category. It simply means the customers whose last activity was </a:t>
            </a:r>
            <a:r>
              <a:rPr lang="en-US" sz="1200" b="1"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receiving an email </a:t>
            </a:r>
            <a:r>
              <a:rPr lang="en-US" sz="1200" dirty="0">
                <a:solidFill>
                  <a:srgbClr val="1F1F1F"/>
                </a:solidFill>
                <a:effectLst/>
                <a:latin typeface="Calibri" panose="020F0502020204030204" pitchFamily="34" charset="0"/>
                <a:ea typeface="Times New Roman" panose="02020603050405020304" pitchFamily="18" charset="0"/>
                <a:cs typeface="Calibri" panose="020F0502020204030204" pitchFamily="34" charset="0"/>
              </a:rPr>
              <a:t>were most likely to interact on emails as compared to other platforms.</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a:buFont typeface="Arial" panose="020B0604020202020204" pitchFamily="34" charset="0"/>
              <a:buChar char="•"/>
            </a:pPr>
            <a:endParaRPr lang="en-US" sz="1200" dirty="0">
              <a:solidFill>
                <a:schemeClr val="tx1"/>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11BFD916-B43D-8C64-1EEA-C2345D27DE7C}"/>
              </a:ext>
            </a:extLst>
          </p:cNvPr>
          <p:cNvSpPr/>
          <p:nvPr/>
        </p:nvSpPr>
        <p:spPr>
          <a:xfrm>
            <a:off x="5901070" y="4561471"/>
            <a:ext cx="1275907" cy="4733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Tree>
    <p:extLst>
      <p:ext uri="{BB962C8B-B14F-4D97-AF65-F5344CB8AC3E}">
        <p14:creationId xmlns:p14="http://schemas.microsoft.com/office/powerpoint/2010/main" val="79217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446088" y="205978"/>
            <a:ext cx="8229600" cy="52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GB" sz="1800" dirty="0"/>
              <a:t>Modelling – Train set</a:t>
            </a:r>
            <a:endParaRPr sz="1800" dirty="0"/>
          </a:p>
        </p:txBody>
      </p:sp>
      <p:sp>
        <p:nvSpPr>
          <p:cNvPr id="3" name="Text Placeholder 2">
            <a:extLst>
              <a:ext uri="{FF2B5EF4-FFF2-40B4-BE49-F238E27FC236}">
                <a16:creationId xmlns:a16="http://schemas.microsoft.com/office/drawing/2014/main" id="{3E042198-0A46-268E-1E1F-51876271CAC0}"/>
              </a:ext>
            </a:extLst>
          </p:cNvPr>
          <p:cNvSpPr>
            <a:spLocks noGrp="1"/>
          </p:cNvSpPr>
          <p:nvPr>
            <p:ph type="body" idx="1"/>
          </p:nvPr>
        </p:nvSpPr>
        <p:spPr/>
        <p:txBody>
          <a:bodyPr/>
          <a:lstStyle/>
          <a:p>
            <a:endParaRPr lang="en-US" sz="1400" dirty="0"/>
          </a:p>
          <a:p>
            <a:endParaRPr lang="en-US" sz="1400" dirty="0"/>
          </a:p>
          <a:p>
            <a:r>
              <a:rPr lang="en-US" sz="1400" dirty="0"/>
              <a:t> and </a:t>
            </a:r>
            <a:r>
              <a:rPr lang="en-US" sz="1400" dirty="0" err="1"/>
              <a:t>tst</a:t>
            </a:r>
            <a:r>
              <a:rPr lang="en-US" sz="1400" dirty="0"/>
              <a:t> </a:t>
            </a:r>
            <a:r>
              <a:rPr lang="en-US" sz="1400" dirty="0" err="1"/>
              <a:t>dat</a:t>
            </a:r>
            <a:r>
              <a:rPr lang="en-US" sz="1400" dirty="0"/>
              <a:t> </a:t>
            </a:r>
            <a:r>
              <a:rPr lang="en-US" sz="1400" dirty="0" err="1"/>
              <a:t>almosr</a:t>
            </a:r>
            <a:r>
              <a:rPr lang="en-US" sz="1400" dirty="0"/>
              <a:t> </a:t>
            </a:r>
            <a:r>
              <a:rPr lang="en-US" sz="1400" dirty="0" err="1"/>
              <a:t>sme</a:t>
            </a:r>
            <a:endParaRPr lang="en-US" sz="1400" dirty="0"/>
          </a:p>
        </p:txBody>
      </p:sp>
      <p:sp>
        <p:nvSpPr>
          <p:cNvPr id="4" name="Rectangle 3">
            <a:extLst>
              <a:ext uri="{FF2B5EF4-FFF2-40B4-BE49-F238E27FC236}">
                <a16:creationId xmlns:a16="http://schemas.microsoft.com/office/drawing/2014/main" id="{AE85B49B-0074-27DF-E15B-5BC79471C987}"/>
              </a:ext>
            </a:extLst>
          </p:cNvPr>
          <p:cNvSpPr/>
          <p:nvPr/>
        </p:nvSpPr>
        <p:spPr>
          <a:xfrm>
            <a:off x="5847907" y="4614530"/>
            <a:ext cx="1286540" cy="4359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296AB54-FCCB-20DD-76F8-5CEF2886E8FB}"/>
              </a:ext>
            </a:extLst>
          </p:cNvPr>
          <p:cNvPicPr>
            <a:picLocks noChangeAspect="1"/>
          </p:cNvPicPr>
          <p:nvPr/>
        </p:nvPicPr>
        <p:blipFill>
          <a:blip r:embed="rId3"/>
          <a:stretch>
            <a:fillRect/>
          </a:stretch>
        </p:blipFill>
        <p:spPr>
          <a:xfrm>
            <a:off x="691117" y="1422141"/>
            <a:ext cx="3221663" cy="2977306"/>
          </a:xfrm>
          <a:prstGeom prst="rect">
            <a:avLst/>
          </a:prstGeom>
        </p:spPr>
      </p:pic>
      <p:sp>
        <p:nvSpPr>
          <p:cNvPr id="6" name="TextBox 5">
            <a:extLst>
              <a:ext uri="{FF2B5EF4-FFF2-40B4-BE49-F238E27FC236}">
                <a16:creationId xmlns:a16="http://schemas.microsoft.com/office/drawing/2014/main" id="{1FE70BE2-CB39-E163-1EED-C9B772756513}"/>
              </a:ext>
            </a:extLst>
          </p:cNvPr>
          <p:cNvSpPr txBox="1"/>
          <p:nvPr/>
        </p:nvSpPr>
        <p:spPr>
          <a:xfrm>
            <a:off x="802757" y="957570"/>
            <a:ext cx="3434317"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ROC is curve for train data</a:t>
            </a:r>
          </a:p>
        </p:txBody>
      </p:sp>
      <p:sp>
        <p:nvSpPr>
          <p:cNvPr id="7" name="TextBox 6">
            <a:extLst>
              <a:ext uri="{FF2B5EF4-FFF2-40B4-BE49-F238E27FC236}">
                <a16:creationId xmlns:a16="http://schemas.microsoft.com/office/drawing/2014/main" id="{90EB3909-7507-0C7F-574F-8A92D6E2681B}"/>
              </a:ext>
            </a:extLst>
          </p:cNvPr>
          <p:cNvSpPr txBox="1"/>
          <p:nvPr/>
        </p:nvSpPr>
        <p:spPr>
          <a:xfrm>
            <a:off x="5124894" y="951934"/>
            <a:ext cx="357301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Cut off for  train data is 3.8</a:t>
            </a:r>
          </a:p>
        </p:txBody>
      </p:sp>
      <p:pic>
        <p:nvPicPr>
          <p:cNvPr id="10" name="Picture 9">
            <a:extLst>
              <a:ext uri="{FF2B5EF4-FFF2-40B4-BE49-F238E27FC236}">
                <a16:creationId xmlns:a16="http://schemas.microsoft.com/office/drawing/2014/main" id="{A3BE5CDF-E969-D2D9-C1D4-EF8E95239F75}"/>
              </a:ext>
            </a:extLst>
          </p:cNvPr>
          <p:cNvPicPr>
            <a:picLocks noChangeAspect="1"/>
          </p:cNvPicPr>
          <p:nvPr/>
        </p:nvPicPr>
        <p:blipFill>
          <a:blip r:embed="rId4"/>
          <a:stretch>
            <a:fillRect/>
          </a:stretch>
        </p:blipFill>
        <p:spPr>
          <a:xfrm>
            <a:off x="5126294" y="1462144"/>
            <a:ext cx="3534404" cy="2802912"/>
          </a:xfrm>
          <a:prstGeom prst="rect">
            <a:avLst/>
          </a:prstGeom>
        </p:spPr>
      </p:pic>
      <p:sp>
        <p:nvSpPr>
          <p:cNvPr id="12" name="TextBox 11">
            <a:extLst>
              <a:ext uri="{FF2B5EF4-FFF2-40B4-BE49-F238E27FC236}">
                <a16:creationId xmlns:a16="http://schemas.microsoft.com/office/drawing/2014/main" id="{39404EDA-DB25-C7B5-A3F5-AE72C1B71993}"/>
              </a:ext>
            </a:extLst>
          </p:cNvPr>
          <p:cNvSpPr txBox="1"/>
          <p:nvPr/>
        </p:nvSpPr>
        <p:spPr>
          <a:xfrm>
            <a:off x="648585" y="4491614"/>
            <a:ext cx="7176978" cy="307777"/>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Accuracy for train is 81.04%</a:t>
            </a:r>
          </a:p>
        </p:txBody>
      </p:sp>
    </p:spTree>
    <p:extLst>
      <p:ext uri="{BB962C8B-B14F-4D97-AF65-F5344CB8AC3E}">
        <p14:creationId xmlns:p14="http://schemas.microsoft.com/office/powerpoint/2010/main" val="353557254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1223</Words>
  <Application>Microsoft Office PowerPoint</Application>
  <PresentationFormat>On-screen Show (16:9)</PresentationFormat>
  <Paragraphs>107</Paragraphs>
  <Slides>11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Calibri</vt:lpstr>
      <vt:lpstr>Wingdings 3</vt:lpstr>
      <vt:lpstr>Tw Cen MT</vt:lpstr>
      <vt:lpstr>Arial</vt:lpstr>
      <vt:lpstr>Tw Cen MT Condensed</vt:lpstr>
      <vt:lpstr>Cambria</vt:lpstr>
      <vt:lpstr>Symbol</vt:lpstr>
      <vt:lpstr>Default Design</vt:lpstr>
      <vt:lpstr>Integral</vt:lpstr>
      <vt:lpstr>Lead Scoring Assignment</vt:lpstr>
      <vt:lpstr>Stage 1 – Removing Missing values &amp; Data Cleaning</vt:lpstr>
      <vt:lpstr>Stage 1 – Removing Missing values &amp; Data Cleaning</vt:lpstr>
      <vt:lpstr>Stage 1 – Removing Missing values &amp; Data Cleaning</vt:lpstr>
      <vt:lpstr>Data Visualization </vt:lpstr>
      <vt:lpstr>Data Visualization </vt:lpstr>
      <vt:lpstr>Data Visualization </vt:lpstr>
      <vt:lpstr>Data Visualization </vt:lpstr>
      <vt:lpstr>Modelling – Train set</vt:lpstr>
      <vt:lpstr>Modelling- Test set</vt:lpstr>
      <vt:lpstr>Modelling- Comparing the confusion Matrix &amp; other scores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jasmine b</cp:lastModifiedBy>
  <cp:revision>8</cp:revision>
  <dcterms:modified xsi:type="dcterms:W3CDTF">2023-12-20T15:39:40Z</dcterms:modified>
</cp:coreProperties>
</file>