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83" r:id="rId3"/>
    <p:sldId id="264" r:id="rId4"/>
    <p:sldId id="294" r:id="rId5"/>
    <p:sldId id="257" r:id="rId6"/>
    <p:sldId id="300" r:id="rId7"/>
    <p:sldId id="299" r:id="rId8"/>
    <p:sldId id="273" r:id="rId9"/>
    <p:sldId id="278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Oswald" panose="00000500000000000000" pitchFamily="2" charset="0"/>
      <p:regular r:id="rId20"/>
      <p:bold r:id="rId21"/>
    </p:embeddedFont>
    <p:embeddedFont>
      <p:font typeface="Source Sans Pro" panose="020B0503030403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d566ac1d1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d566ac1d1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0077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391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7036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0" name="Google Shape;290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0" y="3363425"/>
            <a:ext cx="845827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bg1">
                    <a:lumMod val="95000"/>
                  </a:schemeClr>
                </a:solidFill>
              </a:rPr>
              <a:t>DATA ANALYSIS -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 </a:t>
            </a:r>
            <a:br>
              <a:rPr lang="en-IN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IN" sz="3200" dirty="0">
                <a:solidFill>
                  <a:schemeClr val="bg1">
                    <a:lumMod val="95000"/>
                  </a:schemeClr>
                </a:solidFill>
              </a:rPr>
              <a:t>CAR PRICE PREDICTION DATASET</a:t>
            </a:r>
            <a:endParaRPr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1073700" y="343186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ROADMAP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2" name="Google Shape;792;p4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93" name="Google Shape;793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5" name="Google Shape;795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796" name="Google Shape;796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98" name="Google Shape;798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799" name="Google Shape;799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1" name="Google Shape;801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802" name="Google Shape;802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7" name="Google Shape;807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808" name="Google Shape;808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9" name="Google Shape;809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10" name="Google Shape;810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811" name="Google Shape;811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813" name="Google Shape;813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CLEANING</a:t>
            </a:r>
            <a:endParaRPr sz="9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4" name="Google Shape;814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WRANGLING</a:t>
            </a:r>
            <a:endParaRPr sz="9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5" name="Google Shape;815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ANLYSIS &amp; OBSERVATION</a:t>
            </a:r>
            <a:endParaRPr sz="9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6" name="Google Shape;816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HANDLING</a:t>
            </a:r>
            <a:endParaRPr sz="9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7" name="Google Shape;817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TRANSFORMATION</a:t>
            </a:r>
            <a:endParaRPr sz="9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INITIAL DATA CLEANING WITH TEST &amp; TRAIN DATA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32" name="Google Shape;532;p21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400" b="1" dirty="0" err="1"/>
              <a:t>Data.shape</a:t>
            </a:r>
            <a:endParaRPr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Finding out the shape of the data with this function.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Categorical columns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Separated the categorical columns and viewed their sub options  with - </a:t>
            </a:r>
            <a:r>
              <a:rPr lang="en-IN" sz="1400" dirty="0" err="1"/>
              <a:t>dtype</a:t>
            </a:r>
            <a:r>
              <a:rPr lang="en-IN" sz="1400" dirty="0"/>
              <a:t> == 'object’ and value count function. Checked for unique values </a:t>
            </a:r>
            <a:endParaRPr sz="1400" dirty="0"/>
          </a:p>
        </p:txBody>
      </p:sp>
      <p:sp>
        <p:nvSpPr>
          <p:cNvPr id="533" name="Google Shape;533;p21"/>
          <p:cNvSpPr txBox="1">
            <a:spLocks noGrp="1"/>
          </p:cNvSpPr>
          <p:nvPr>
            <p:ph type="body" idx="2"/>
          </p:nvPr>
        </p:nvSpPr>
        <p:spPr>
          <a:xfrm>
            <a:off x="3304124" y="1626600"/>
            <a:ext cx="2598225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400" b="1" dirty="0"/>
              <a:t>Treated nulls</a:t>
            </a:r>
            <a:endParaRPr sz="1400" b="1" dirty="0"/>
          </a:p>
          <a:p>
            <a:pPr marL="0" lvl="0" indent="0">
              <a:buNone/>
            </a:pPr>
            <a:r>
              <a:rPr lang="en-IN" sz="1400" dirty="0"/>
              <a:t>Used replace function to remove unique datetime function .Treated null with mode method and used date time function for dates . Removed duplicates from ‘</a:t>
            </a:r>
            <a:r>
              <a:rPr lang="en-IN" sz="1400" dirty="0" err="1"/>
              <a:t>Varient</a:t>
            </a:r>
            <a:r>
              <a:rPr lang="en-IN" sz="1400" dirty="0"/>
              <a:t>’ using </a:t>
            </a:r>
            <a:r>
              <a:rPr lang="en-IN" sz="1400" dirty="0" err="1"/>
              <a:t>df</a:t>
            </a:r>
            <a:r>
              <a:rPr lang="en-IN" sz="1400" dirty="0"/>
              <a:t> = </a:t>
            </a:r>
            <a:r>
              <a:rPr lang="en-IN" sz="1400" dirty="0" err="1"/>
              <a:t>df.dropna</a:t>
            </a:r>
            <a:r>
              <a:rPr lang="en-IN" sz="1400" dirty="0"/>
              <a:t>(subset=</a:t>
            </a:r>
            <a:r>
              <a:rPr lang="en-IN" sz="1400" dirty="0" err="1"/>
              <a:t>drop_na</a:t>
            </a:r>
            <a:r>
              <a:rPr lang="en-IN" sz="1400" dirty="0"/>
              <a:t>, axis=0)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400" b="1" dirty="0"/>
              <a:t>Checked for any missed values with: </a:t>
            </a:r>
            <a:r>
              <a:rPr lang="en-IN" sz="1400" b="1" dirty="0" err="1"/>
              <a:t>sns.heatmap</a:t>
            </a:r>
            <a:r>
              <a:rPr lang="en-IN" sz="1400" b="1" dirty="0"/>
              <a:t>(</a:t>
            </a:r>
            <a:r>
              <a:rPr lang="en-IN" sz="1400" b="1" dirty="0" err="1"/>
              <a:t>df.isnull</a:t>
            </a:r>
            <a:r>
              <a:rPr lang="en-IN" sz="1400" b="1" dirty="0"/>
              <a:t>(), cbar=False, </a:t>
            </a:r>
            <a:r>
              <a:rPr lang="en-IN" sz="1400" b="1" dirty="0" err="1"/>
              <a:t>cmap</a:t>
            </a:r>
            <a:r>
              <a:rPr lang="en-IN" sz="1400" b="1" dirty="0"/>
              <a:t>='</a:t>
            </a:r>
            <a:r>
              <a:rPr lang="en-IN" sz="1400" b="1" dirty="0" err="1"/>
              <a:t>PuBu</a:t>
            </a:r>
            <a:r>
              <a:rPr lang="en-IN" sz="1400" b="1" dirty="0"/>
              <a:t>')</a:t>
            </a:r>
          </a:p>
        </p:txBody>
      </p:sp>
      <p:sp>
        <p:nvSpPr>
          <p:cNvPr id="534" name="Google Shape;534;p21"/>
          <p:cNvSpPr txBox="1">
            <a:spLocks noGrp="1"/>
          </p:cNvSpPr>
          <p:nvPr>
            <p:ph type="body" idx="3"/>
          </p:nvPr>
        </p:nvSpPr>
        <p:spPr>
          <a:xfrm>
            <a:off x="5902349" y="1626600"/>
            <a:ext cx="2654425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400" b="1" dirty="0"/>
              <a:t>Checked for  unique values and correlations  in numerical data</a:t>
            </a:r>
          </a:p>
          <a:p>
            <a:pPr marL="0" indent="0">
              <a:buNone/>
            </a:pPr>
            <a:r>
              <a:rPr lang="en-US" sz="1400" dirty="0"/>
              <a:t>Separated the categorical and compared them with Price(target column) with  </a:t>
            </a:r>
            <a:r>
              <a:rPr lang="en-US" sz="1400" dirty="0" err="1"/>
              <a:t>sns.scatterplot</a:t>
            </a:r>
            <a:endParaRPr lang="en-US" sz="1400" dirty="0"/>
          </a:p>
          <a:p>
            <a:pPr marL="0" indent="0">
              <a:buNone/>
            </a:pPr>
            <a:r>
              <a:rPr lang="en-IN" sz="1400" b="1" dirty="0"/>
              <a:t>Removed outliers</a:t>
            </a:r>
          </a:p>
          <a:p>
            <a:pPr marL="0" indent="0">
              <a:buNone/>
            </a:pPr>
            <a:r>
              <a:rPr lang="en-IN" sz="1400" dirty="0" err="1"/>
              <a:t>df.skew</a:t>
            </a:r>
            <a:r>
              <a:rPr lang="en-IN" sz="1400" dirty="0"/>
              <a:t> method used to check them as per rank. Used Power transform &amp; Standard scalar to remove skewness &amp; outliers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DATA ANALYSIS-DATA MANIPULATION/WRANGLING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32" name="Google Shape;532;p21"/>
          <p:cNvSpPr txBox="1">
            <a:spLocks noGrp="1"/>
          </p:cNvSpPr>
          <p:nvPr>
            <p:ph type="body" idx="1"/>
          </p:nvPr>
        </p:nvSpPr>
        <p:spPr>
          <a:xfrm>
            <a:off x="838074" y="151743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Label Encoding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Converted categorical data into numerical to plot graphs, transform dataand scale with Satandard Scalar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Correlation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Found correlation between features with </a:t>
            </a:r>
            <a:r>
              <a:rPr lang="en-IN" dirty="0" err="1"/>
              <a:t>corr</a:t>
            </a:r>
            <a:r>
              <a:rPr lang="en-IN" dirty="0"/>
              <a:t>() function &amp; correlation matrix</a:t>
            </a:r>
            <a:endParaRPr dirty="0"/>
          </a:p>
        </p:txBody>
      </p:sp>
      <p:sp>
        <p:nvSpPr>
          <p:cNvPr id="533" name="Google Shape;533;p21"/>
          <p:cNvSpPr txBox="1">
            <a:spLocks noGrp="1"/>
          </p:cNvSpPr>
          <p:nvPr>
            <p:ph type="body" idx="2"/>
          </p:nvPr>
        </p:nvSpPr>
        <p:spPr>
          <a:xfrm>
            <a:off x="3360324" y="1350925"/>
            <a:ext cx="2598225" cy="3035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#Driven Kilometers &amp;  Brand &amp; Model have the highest correlation with Price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Driven Kilometers &amp; Transmission is showing skewness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Used r2_score to calculate the scores for linear regression</a:t>
            </a:r>
            <a:endParaRPr lang="en-IN" dirty="0"/>
          </a:p>
        </p:txBody>
      </p:sp>
      <p:sp>
        <p:nvSpPr>
          <p:cNvPr id="534" name="Google Shape;534;p21"/>
          <p:cNvSpPr txBox="1">
            <a:spLocks noGrp="1"/>
          </p:cNvSpPr>
          <p:nvPr>
            <p:ph type="body" idx="3"/>
          </p:nvPr>
        </p:nvSpPr>
        <p:spPr>
          <a:xfrm>
            <a:off x="5902349" y="1626600"/>
            <a:ext cx="2654425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  Treating same categories with different names. 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 err="1"/>
              <a:t>Eg</a:t>
            </a:r>
            <a:r>
              <a:rPr lang="en-IN" dirty="0"/>
              <a:t>: 1</a:t>
            </a:r>
            <a:r>
              <a:rPr lang="en-IN" baseline="30000" dirty="0"/>
              <a:t>st</a:t>
            </a:r>
            <a:r>
              <a:rPr lang="en-IN" dirty="0"/>
              <a:t> Owner and 1</a:t>
            </a:r>
            <a:r>
              <a:rPr lang="en-IN" baseline="30000" dirty="0"/>
              <a:t>st</a:t>
            </a:r>
            <a:r>
              <a:rPr lang="en-IN" dirty="0"/>
              <a:t> owner are the same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E0B92F-CF4B-23CF-FB3E-44C794E70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533;p21">
            <a:extLst>
              <a:ext uri="{FF2B5EF4-FFF2-40B4-BE49-F238E27FC236}">
                <a16:creationId xmlns:a16="http://schemas.microsoft.com/office/drawing/2014/main" id="{EBE21073-1A60-6057-6528-1FEBBE7675E0}"/>
              </a:ext>
            </a:extLst>
          </p:cNvPr>
          <p:cNvSpPr txBox="1">
            <a:spLocks/>
          </p:cNvSpPr>
          <p:nvPr/>
        </p:nvSpPr>
        <p:spPr>
          <a:xfrm>
            <a:off x="9966826" y="2388251"/>
            <a:ext cx="2598225" cy="3035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endParaRPr lang="en-US" dirty="0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D4F2768E-559B-25E2-EA23-8E9AF39C4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396" y="3079038"/>
            <a:ext cx="3390409" cy="143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677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RELATIONS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0" name="Google Shape;470;p14"/>
          <p:cNvSpPr txBox="1"/>
          <p:nvPr/>
        </p:nvSpPr>
        <p:spPr>
          <a:xfrm>
            <a:off x="855839" y="968550"/>
            <a:ext cx="3234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RELATIONS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1200" b="1" dirty="0">
              <a:solidFill>
                <a:schemeClr val="accent1">
                  <a:lumMod val="5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rtl="0" fontAlgn="base">
              <a:spcBef>
                <a:spcPts val="0"/>
              </a:spcBef>
              <a:spcAft>
                <a:spcPts val="80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With the transpose method , we can conclude the following insights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#we can observe that 2013 Maruti Swift is the best brand and model </a:t>
            </a:r>
            <a:endParaRPr lang="en-US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#The most popular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varient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is ['VDI']</a:t>
            </a:r>
            <a:endParaRPr lang="en-US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#The most popular location is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Chelavoor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Pantheeramkavu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to buy cars</a:t>
            </a:r>
            <a:endParaRPr lang="en-US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#The most popular Date of Posting Ad is 2021-02-27(27th Feb 2021</a:t>
            </a:r>
            <a:endParaRPr lang="en-US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br>
              <a:rPr lang="en-US" sz="1600" dirty="0"/>
            </a:b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Google Shape;471;p14"/>
          <p:cNvSpPr txBox="1"/>
          <p:nvPr/>
        </p:nvSpPr>
        <p:spPr>
          <a:xfrm>
            <a:off x="4720152" y="968550"/>
            <a:ext cx="3163707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87AD0E-9FFD-871F-D58F-56466A48B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267" y="1095022"/>
            <a:ext cx="4899377" cy="320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OBSERVATIONS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0" name="Google Shape;470;p14"/>
          <p:cNvSpPr txBox="1"/>
          <p:nvPr/>
        </p:nvSpPr>
        <p:spPr>
          <a:xfrm>
            <a:off x="855839" y="968550"/>
            <a:ext cx="3234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IN" sz="1200" b="1" dirty="0">
              <a:solidFill>
                <a:schemeClr val="accent1">
                  <a:lumMod val="5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he maximum drivers own 1st hand cars</a:t>
            </a:r>
          </a:p>
          <a:p>
            <a:pPr marL="285750" indent="-285750" rtl="0" fontAlgn="base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The maximum car drivers use petrol</a:t>
            </a:r>
          </a:p>
          <a:p>
            <a:pPr marL="285750" indent="-285750" rtl="0" fontAlgn="base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#majority drivers prefer manual transmissions</a:t>
            </a:r>
          </a:p>
          <a:p>
            <a:pPr marL="285750" indent="-285750" rtl="0" fontAlgn="base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As the data is scraped from 3 different websites there are same categories with different names in the same column</a:t>
            </a:r>
          </a:p>
          <a:p>
            <a:pPr marL="285750" indent="-285750" rtl="0" fontAlgn="base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Diesel fetches the highest in price in the ‘Fuel Type’ category</a:t>
            </a:r>
          </a:p>
          <a:p>
            <a:br>
              <a:rPr lang="en-US" sz="1600" dirty="0"/>
            </a:b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Google Shape;471;p14"/>
          <p:cNvSpPr txBox="1"/>
          <p:nvPr/>
        </p:nvSpPr>
        <p:spPr>
          <a:xfrm>
            <a:off x="4720152" y="968550"/>
            <a:ext cx="3163707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Automatic fetches the highest price in the transmission feature column category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  <a:cs typeface="Source Sans Pro"/>
              <a:sym typeface="Source Sans Pr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Ads posted in Feb 2022 had the most sales</a:t>
            </a:r>
            <a:endParaRPr lang="en-US" b="0" i="0" u="none" strike="noStrike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  <a:cs typeface="Source Sans Pro"/>
              <a:sym typeface="Source Sans Pr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The cars that were driven the least per kilometer gathered more price</a:t>
            </a:r>
            <a:endParaRPr lang="en-US" b="0" i="0" u="none" strike="noStrike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4+ and 4th owner fetches the least price in the market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Random Forest and Decision Tree are the best methods. However Random forest was the best fit with the regression line</a:t>
            </a:r>
            <a:endParaRPr lang="en" dirty="0">
              <a:solidFill>
                <a:srgbClr val="28324A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/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701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OBSERVATIONS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0" name="Google Shape;470;p14"/>
          <p:cNvSpPr txBox="1"/>
          <p:nvPr/>
        </p:nvSpPr>
        <p:spPr>
          <a:xfrm>
            <a:off x="1047750" y="968550"/>
            <a:ext cx="3234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0" i="0" u="none" strike="noStrike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sz="13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Google Shape;471;p14"/>
          <p:cNvSpPr txBox="1"/>
          <p:nvPr/>
        </p:nvSpPr>
        <p:spPr>
          <a:xfrm>
            <a:off x="4720152" y="968550"/>
            <a:ext cx="33762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chemeClr val="tx1">
                  <a:lumMod val="7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C008FEE-C6DA-04F4-D15A-80835F069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93" y="1106311"/>
            <a:ext cx="8098458" cy="322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86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0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OBSERVATIONS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7" name="Google Shape;627;p30"/>
          <p:cNvSpPr txBox="1">
            <a:spLocks noGrp="1"/>
          </p:cNvSpPr>
          <p:nvPr>
            <p:ph type="body" idx="1"/>
          </p:nvPr>
        </p:nvSpPr>
        <p:spPr>
          <a:xfrm>
            <a:off x="727528" y="1009650"/>
            <a:ext cx="2584247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+mn-lt"/>
              </a:rPr>
              <a:t>Following algorithms used for the training and testing</a:t>
            </a:r>
            <a:endParaRPr lang="en-US" sz="1200" b="0" dirty="0">
              <a:effectLst/>
              <a:latin typeface="+mn-lt"/>
            </a:endParaRPr>
          </a:p>
          <a:p>
            <a:pPr indent="457200" rtl="0">
              <a:spcBef>
                <a:spcPts val="0"/>
              </a:spcBef>
              <a:spcAft>
                <a:spcPts val="80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+mn-lt"/>
              </a:rPr>
              <a:t>Random Forest</a:t>
            </a:r>
            <a:endParaRPr lang="en-US" sz="1200" b="0" dirty="0">
              <a:effectLst/>
              <a:latin typeface="+mn-lt"/>
            </a:endParaRPr>
          </a:p>
          <a:p>
            <a:pPr indent="457200" rtl="0">
              <a:spcBef>
                <a:spcPts val="0"/>
              </a:spcBef>
              <a:spcAft>
                <a:spcPts val="80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+mn-lt"/>
              </a:rPr>
              <a:t>Decision Tree</a:t>
            </a:r>
            <a:endParaRPr lang="en-US" sz="1200" b="0" dirty="0">
              <a:effectLst/>
              <a:latin typeface="+mn-lt"/>
            </a:endParaRPr>
          </a:p>
          <a:p>
            <a:pPr indent="457200" rtl="0">
              <a:spcBef>
                <a:spcPts val="0"/>
              </a:spcBef>
              <a:spcAft>
                <a:spcPts val="80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+mn-lt"/>
              </a:rPr>
              <a:t>Ada Boost</a:t>
            </a:r>
            <a:endParaRPr lang="en-US" sz="1200" b="0" dirty="0">
              <a:effectLst/>
              <a:latin typeface="+mn-lt"/>
            </a:endParaRPr>
          </a:p>
          <a:p>
            <a:pPr indent="457200" rtl="0">
              <a:spcBef>
                <a:spcPts val="0"/>
              </a:spcBef>
              <a:spcAft>
                <a:spcPts val="80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+mn-lt"/>
              </a:rPr>
              <a:t>Linear regression</a:t>
            </a:r>
            <a:endParaRPr lang="en-US" sz="1200" b="0" dirty="0">
              <a:effectLst/>
              <a:latin typeface="+mn-lt"/>
            </a:endParaRPr>
          </a:p>
          <a:p>
            <a:pPr marL="127000" indent="0">
              <a:buNone/>
            </a:pPr>
            <a:br>
              <a:rPr lang="en-US" sz="1200" dirty="0"/>
            </a:br>
            <a:endParaRPr sz="1200" dirty="0"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630" name="Google Shape;630;p30"/>
          <p:cNvSpPr txBox="1">
            <a:spLocks noGrp="1"/>
          </p:cNvSpPr>
          <p:nvPr>
            <p:ph type="body" idx="1"/>
          </p:nvPr>
        </p:nvSpPr>
        <p:spPr>
          <a:xfrm>
            <a:off x="1083975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Decision Tree: 99%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Random Forest – 98.5%</a:t>
            </a:r>
            <a:endParaRPr lang="en-IN" sz="1200" dirty="0">
              <a:solidFill>
                <a:srgbClr val="000000"/>
              </a:solidFill>
              <a:latin typeface="Lato" panose="020F0502020204030203" pitchFamily="34" charset="0"/>
            </a:endParaRPr>
          </a:p>
        </p:txBody>
      </p:sp>
      <p:grpSp>
        <p:nvGrpSpPr>
          <p:cNvPr id="633" name="Google Shape;633;p30"/>
          <p:cNvGrpSpPr/>
          <p:nvPr/>
        </p:nvGrpSpPr>
        <p:grpSpPr>
          <a:xfrm>
            <a:off x="623677" y="1195790"/>
            <a:ext cx="464314" cy="494725"/>
            <a:chOff x="5970800" y="1619250"/>
            <a:chExt cx="428650" cy="456725"/>
          </a:xfrm>
        </p:grpSpPr>
        <p:sp>
          <p:nvSpPr>
            <p:cNvPr id="634" name="Google Shape;634;p3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0"/>
          <p:cNvSpPr/>
          <p:nvPr/>
        </p:nvSpPr>
        <p:spPr>
          <a:xfrm>
            <a:off x="637248" y="3095965"/>
            <a:ext cx="414053" cy="436530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4" name="Google Shape;654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293D2B-64A8-C81B-894C-7C5207904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111" y="916976"/>
            <a:ext cx="4273212" cy="36550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>
                <a:solidFill>
                  <a:schemeClr val="accent1">
                    <a:lumMod val="50000"/>
                  </a:schemeClr>
                </a:solidFill>
              </a:rPr>
              <a:t>THANKS!</a:t>
            </a:r>
            <a:endParaRPr sz="10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499</Words>
  <Application>Microsoft Office PowerPoint</Application>
  <PresentationFormat>On-screen Show (16:9)</PresentationFormat>
  <Paragraphs>83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Lato</vt:lpstr>
      <vt:lpstr>Wingdings</vt:lpstr>
      <vt:lpstr>Source Sans Pro</vt:lpstr>
      <vt:lpstr>Oswald</vt:lpstr>
      <vt:lpstr>Calibri</vt:lpstr>
      <vt:lpstr>Quince template</vt:lpstr>
      <vt:lpstr>DATA ANALYSIS -   CAR PRICE PREDICTION DATASET</vt:lpstr>
      <vt:lpstr>ROADMAP</vt:lpstr>
      <vt:lpstr>INITIAL DATA CLEANING WITH TEST &amp; TRAIN DATA</vt:lpstr>
      <vt:lpstr>DATA ANALYSIS-DATA MANIPULATION/WRANGLING</vt:lpstr>
      <vt:lpstr>RELATIONS</vt:lpstr>
      <vt:lpstr>OBSERVATIONS</vt:lpstr>
      <vt:lpstr>OBSERVATIONS</vt:lpstr>
      <vt:lpstr>OBSERVATIONS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-   CUSTOMER RETENTION DATASET</dc:title>
  <dc:creator>Dell</dc:creator>
  <cp:lastModifiedBy>Dell</cp:lastModifiedBy>
  <cp:revision>8</cp:revision>
  <dcterms:modified xsi:type="dcterms:W3CDTF">2022-09-17T04:51:29Z</dcterms:modified>
</cp:coreProperties>
</file>