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3" r:id="rId3"/>
    <p:sldId id="264" r:id="rId4"/>
    <p:sldId id="294" r:id="rId5"/>
    <p:sldId id="257" r:id="rId6"/>
    <p:sldId id="299" r:id="rId7"/>
    <p:sldId id="273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7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3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84582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ANALYSIS -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 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CUSTOMER RETENTION DATASET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1073700" y="343186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ROADMAP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CLEANING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WRANGLING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ANLYSIS &amp; OBSERVATION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HANDLING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TRANSFORMATION</a:t>
            </a:r>
            <a:endParaRPr sz="9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INITIAL DATA CLEANING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err="1"/>
              <a:t>Data.shape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Finding out the shape of the data with this function.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Categorical columns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Separated the categorical columns and viewed their sub options  with - </a:t>
            </a:r>
            <a:r>
              <a:rPr lang="en-IN" dirty="0" err="1"/>
              <a:t>dtype</a:t>
            </a:r>
            <a:r>
              <a:rPr lang="en-IN" dirty="0"/>
              <a:t> == 'object’ and value count function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4" y="1626600"/>
            <a:ext cx="25982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nulls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Checked for nulls with - </a:t>
            </a:r>
            <a:r>
              <a:rPr lang="en-IN" dirty="0" err="1"/>
              <a:t>df.isnull</a:t>
            </a:r>
            <a:r>
              <a:rPr lang="en-IN" dirty="0"/>
              <a:t>().sum()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any blank spaces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Checked for spaces in data with- </a:t>
            </a:r>
            <a:r>
              <a:rPr lang="en-IN" dirty="0" err="1"/>
              <a:t>df.replace</a:t>
            </a:r>
            <a:r>
              <a:rPr lang="en-IN" dirty="0"/>
              <a:t>(' ', </a:t>
            </a:r>
            <a:r>
              <a:rPr lang="en-IN" dirty="0" err="1"/>
              <a:t>np.NaN</a:t>
            </a:r>
            <a:r>
              <a:rPr lang="en-IN" dirty="0"/>
              <a:t>) function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Checked for  outliers in numerical data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Used </a:t>
            </a:r>
            <a:r>
              <a:rPr lang="en-IN" dirty="0" err="1"/>
              <a:t>df.skew</a:t>
            </a:r>
            <a:r>
              <a:rPr lang="en-IN" dirty="0"/>
              <a:t>().</a:t>
            </a:r>
            <a:r>
              <a:rPr lang="en-IN" dirty="0" err="1"/>
              <a:t>sort_values</a:t>
            </a:r>
            <a:r>
              <a:rPr lang="en-IN" dirty="0"/>
              <a:t>(ascending=False) to sort skewness in numerical data.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Took 0.5 +/- as a factor to determine skewness. Used box plots to check which features have outliers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 ANALYSIS-DATA MANIPULATION/WRANGLING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Label Encoding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Converted categorical data into numerical to plot graphs, transform dataand scale with Satandard Scalar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Correlation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Found correlation between features with </a:t>
            </a:r>
            <a:r>
              <a:rPr lang="en-IN" dirty="0" err="1"/>
              <a:t>corr</a:t>
            </a:r>
            <a:r>
              <a:rPr lang="en-IN" dirty="0"/>
              <a:t>() function &amp; correlation matrix</a:t>
            </a:r>
            <a:endParaRPr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246937" y="1626599"/>
            <a:ext cx="2598225" cy="303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high and medium correlations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Sorted co-relations in ascending order with - </a:t>
            </a:r>
            <a:r>
              <a:rPr lang="en-US" dirty="0" err="1"/>
              <a:t>df.corr</a:t>
            </a:r>
            <a:r>
              <a:rPr lang="en-US" dirty="0"/>
              <a:t>()[‘feature'].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I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observations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Displayed features with </a:t>
            </a:r>
            <a:r>
              <a:rPr lang="en-IN" dirty="0" err="1"/>
              <a:t>sns.countplot</a:t>
            </a:r>
            <a:r>
              <a:rPr lang="en-IN" dirty="0"/>
              <a:t> &amp; scatter plot and shared observations</a:t>
            </a: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49" y="1626600"/>
            <a:ext cx="2654425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Displayed skewness for numerical &amp; categorical date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Used density plots to view the overall skewness of the entire data</a:t>
            </a: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6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DATA TRANSFORMATION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 DATA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power transform method to transform he data and remove outliers and skewness.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the ‘Yeo Johnson’ method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STANDARD SCALAR</a:t>
            </a:r>
            <a:endParaRPr sz="1200" b="1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standard scalar method to scale the data and remove any outliers.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would be using this step for fruitful feature reduction as there are 71 features.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PCA 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there are 71 features, it will impact the accuracy of the model. We need to select the top features for further steps while creating a model.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used Principal Component Analysis (PCA)as a feature reduction method</a:t>
            </a: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treating the data, there are only 25 features that are required to handle data out of 71 features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plotted the PCA curve to predict the inportant features</a:t>
            </a:r>
            <a:endParaRPr lang="en" sz="1200" dirty="0">
              <a:solidFill>
                <a:schemeClr val="accent1">
                  <a:lumMod val="50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>
                    <a:lumMod val="7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After using density plot, there is no skewness in data between the 25 selected features. Data is ready for urther processign and creating models</a:t>
            </a:r>
            <a:endParaRPr sz="1200" dirty="0">
              <a:solidFill>
                <a:schemeClr val="tx1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047750" y="9685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173A73"/>
                </a:solidFill>
                <a:effectLst/>
                <a:latin typeface="Arial" panose="020B0604020202020204" pitchFamily="34" charset="0"/>
              </a:rPr>
              <a:t>strongly agree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content on the website must be easy to read and understand,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00677B"/>
                </a:solidFill>
                <a:effectLst/>
                <a:latin typeface="Arial" panose="020B0604020202020204" pitchFamily="34" charset="0"/>
              </a:rPr>
              <a:t>strongly agree </a:t>
            </a: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for the User satisfaction cannot exist without trust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173A73"/>
                </a:solidFill>
                <a:effectLst/>
                <a:latin typeface="Arial" panose="020B0604020202020204" pitchFamily="34" charset="0"/>
              </a:rPr>
              <a:t>strongly agree </a:t>
            </a: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for the ease of navigation in website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Users strongly agree (for the user friendly Interface of the website),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173A73"/>
                </a:solidFill>
                <a:effectLst/>
                <a:latin typeface="Arial" panose="020B0604020202020204" pitchFamily="34" charset="0"/>
              </a:rPr>
              <a:t>strongly agree </a:t>
            </a: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 (for loading and processing speed),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Users strongly agree for (Convenient Payment methods)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173A73"/>
                </a:solidFill>
                <a:effectLst/>
                <a:latin typeface="Arial" panose="020B0604020202020204" pitchFamily="34" charset="0"/>
              </a:rPr>
              <a:t>strongly agree</a:t>
            </a: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 (for the user friendly Interface of the website), 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720152" y="9685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Majority Users </a:t>
            </a:r>
            <a:r>
              <a:rPr lang="en-US" sz="1200" b="0" i="0" u="none" strike="noStrike" dirty="0">
                <a:solidFill>
                  <a:srgbClr val="173A73"/>
                </a:solidFill>
                <a:effectLst/>
                <a:latin typeface="Arial" panose="020B0604020202020204" pitchFamily="34" charset="0"/>
              </a:rPr>
              <a:t>strongly agree </a:t>
            </a: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(for loading and processing speed),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Users strongly agree for (Convenient Payment methods),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Majority Users strongly agree for (Trust that the online retail store will fulfill its part of the transaction at the stipulated time),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28324A"/>
                </a:solidFill>
                <a:effectLst/>
                <a:latin typeface="Arial" panose="020B0604020202020204" pitchFamily="34" charset="0"/>
              </a:rPr>
              <a:t>Majority Users strongly agree for (Empathy (readiness to assist with queries)towards the customers, 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of  Users strongly agree for (Enjoyment is derived from shopping online)</a:t>
            </a:r>
            <a:endParaRPr lang="en-US" sz="12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141925"/>
                </a:solidFill>
                <a:effectLst/>
                <a:latin typeface="Arial" panose="020B0604020202020204" pitchFamily="34" charset="0"/>
              </a:rPr>
              <a:t>Majority of  Users strongly agree  for (Enjoyment is derived from shopping online)</a:t>
            </a:r>
            <a:endParaRPr lang="en-US" sz="1200" b="0" dirty="0">
              <a:effectLst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7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86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OBSERVATIONS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18 The content on the website must be easy to read and understand &amp; 38 User satisfaction cannot exist without trust-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89%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of 90%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content on the website must be easy to read and understand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of 90%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38 User satisfaction cannot exist without trust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 The content on the website must be easy to read and understand 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 All relevant information on listed products must be stated clearly -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90% </a:t>
            </a:r>
            <a:endParaRPr sz="1200" dirty="0">
              <a:solidFill>
                <a:schemeClr val="tx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correlation between 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 User friendly Interface of the website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&amp;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 Convenient Payment methods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90%</a:t>
            </a:r>
            <a:endParaRPr sz="1200" dirty="0">
              <a:latin typeface="Source Sans Pro" panose="020B050303040302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33" name="Google Shape;633;p30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634" name="Google Shape;634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0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641" name="Google Shape;641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0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645" name="Google Shape;645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0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649" name="Google Shape;649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" name="Google Shape;1605;p49">
            <a:extLst>
              <a:ext uri="{FF2B5EF4-FFF2-40B4-BE49-F238E27FC236}">
                <a16:creationId xmlns:a16="http://schemas.microsoft.com/office/drawing/2014/main" id="{533B5ACB-B7DE-F462-6B34-33C21F6455A9}"/>
              </a:ext>
            </a:extLst>
          </p:cNvPr>
          <p:cNvGrpSpPr/>
          <p:nvPr/>
        </p:nvGrpSpPr>
        <p:grpSpPr>
          <a:xfrm>
            <a:off x="3373141" y="3091343"/>
            <a:ext cx="445578" cy="445773"/>
            <a:chOff x="557511" y="3214925"/>
            <a:chExt cx="719836" cy="720150"/>
          </a:xfrm>
        </p:grpSpPr>
        <p:sp>
          <p:nvSpPr>
            <p:cNvPr id="5" name="Google Shape;1606;p49">
              <a:extLst>
                <a:ext uri="{FF2B5EF4-FFF2-40B4-BE49-F238E27FC236}">
                  <a16:creationId xmlns:a16="http://schemas.microsoft.com/office/drawing/2014/main" id="{AE371A78-6BFB-18FF-6BEC-41CF8FBB43B5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07;p49">
              <a:extLst>
                <a:ext uri="{FF2B5EF4-FFF2-40B4-BE49-F238E27FC236}">
                  <a16:creationId xmlns:a16="http://schemas.microsoft.com/office/drawing/2014/main" id="{4517EF9C-BE13-B899-77C7-04E217A3CDDA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08;p49">
              <a:extLst>
                <a:ext uri="{FF2B5EF4-FFF2-40B4-BE49-F238E27FC236}">
                  <a16:creationId xmlns:a16="http://schemas.microsoft.com/office/drawing/2014/main" id="{AAD33AB7-3F6F-1A3F-4A2D-143B092FEE27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09;p49">
              <a:extLst>
                <a:ext uri="{FF2B5EF4-FFF2-40B4-BE49-F238E27FC236}">
                  <a16:creationId xmlns:a16="http://schemas.microsoft.com/office/drawing/2014/main" id="{EF775DED-F4C4-00F4-CE43-B17C78882FFC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  <a:endParaRPr sz="10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713</Words>
  <Application>Microsoft Office PowerPoint</Application>
  <PresentationFormat>On-screen Show 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Source Sans Pro</vt:lpstr>
      <vt:lpstr>Oswald</vt:lpstr>
      <vt:lpstr>Arial</vt:lpstr>
      <vt:lpstr>Quince template</vt:lpstr>
      <vt:lpstr>DATA ANALYSIS -   CUSTOMER RETENTION DATASET</vt:lpstr>
      <vt:lpstr>ROADMAP</vt:lpstr>
      <vt:lpstr>INITIAL DATA CLEANING</vt:lpstr>
      <vt:lpstr>DATA ANALYSIS-DATA MANIPULATION/WRANGLING</vt:lpstr>
      <vt:lpstr>DATA TRANSFORMATION</vt:lpstr>
      <vt:lpstr>OBSERVATIONS</vt:lpstr>
      <vt:lpstr>OBSERVATIONS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-   CUSTOMER RETENTION DATASET</dc:title>
  <cp:lastModifiedBy>Dell</cp:lastModifiedBy>
  <cp:revision>6</cp:revision>
  <dcterms:modified xsi:type="dcterms:W3CDTF">2022-08-20T13:51:16Z</dcterms:modified>
</cp:coreProperties>
</file>