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3" r:id="rId3"/>
    <p:sldId id="264" r:id="rId4"/>
    <p:sldId id="294" r:id="rId5"/>
    <p:sldId id="257" r:id="rId6"/>
    <p:sldId id="299" r:id="rId7"/>
    <p:sldId id="273" r:id="rId8"/>
    <p:sldId id="27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07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03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63425"/>
            <a:ext cx="84582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DATA ANALYSIS -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 </a:t>
            </a:r>
            <a:br>
              <a:rPr lang="en-I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CUSTOMER RETENTION DATASET</a:t>
            </a:r>
            <a:endParaRPr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73700" y="34318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ROADMAP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WRANGLING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ANLYSIS &amp; OBSERVATION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HANDLING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TRANSFORMATION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INITIAL DATA CLEANING WITH TEST &amp; TRAIN DATA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err="1"/>
              <a:t>Data.shape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Finding out the shape of the data with this function.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Categorical columns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Separated the categorical columns and viewed their sub options  with - </a:t>
            </a:r>
            <a:r>
              <a:rPr lang="en-IN" dirty="0" err="1"/>
              <a:t>dtype</a:t>
            </a:r>
            <a:r>
              <a:rPr lang="en-IN" dirty="0"/>
              <a:t> == 'object’ and value count function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4" y="1626600"/>
            <a:ext cx="25982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Checked for nulls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Checked for nulls with - </a:t>
            </a:r>
            <a:r>
              <a:rPr lang="en-IN" dirty="0" err="1"/>
              <a:t>df.isnull</a:t>
            </a:r>
            <a:r>
              <a:rPr lang="en-IN" dirty="0"/>
              <a:t>().sum()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Checked for any blank spaces , added mode and mean method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Checked for spaces in data with- </a:t>
            </a:r>
            <a:r>
              <a:rPr lang="en-IN" dirty="0" err="1"/>
              <a:t>df.replace</a:t>
            </a:r>
            <a:r>
              <a:rPr lang="en-IN" dirty="0"/>
              <a:t>(' ', </a:t>
            </a:r>
            <a:r>
              <a:rPr lang="en-IN" dirty="0" err="1"/>
              <a:t>np.NaN</a:t>
            </a:r>
            <a:r>
              <a:rPr lang="en-IN" dirty="0"/>
              <a:t>) function. Used mode and mean to balance data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49" y="1626600"/>
            <a:ext cx="26544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Checked for  unique values in numerical data</a:t>
            </a:r>
          </a:p>
          <a:p>
            <a:pPr marL="0" indent="0">
              <a:buNone/>
            </a:pPr>
            <a:r>
              <a:rPr lang="en-US" dirty="0"/>
              <a:t>Separated the categorical columns and viewed their sub options  with - </a:t>
            </a:r>
            <a:r>
              <a:rPr lang="en-US" dirty="0" err="1"/>
              <a:t>dtype</a:t>
            </a:r>
            <a:r>
              <a:rPr lang="en-US" dirty="0"/>
              <a:t> == ‘int64’ and ‘float’ and value count function</a:t>
            </a:r>
          </a:p>
          <a:p>
            <a:pPr marL="0" indent="0">
              <a:buNone/>
            </a:pPr>
            <a:r>
              <a:rPr lang="en-IN" b="1" dirty="0"/>
              <a:t>Removed outliers</a:t>
            </a:r>
          </a:p>
          <a:p>
            <a:pPr marL="0" indent="0">
              <a:buNone/>
            </a:pPr>
            <a:r>
              <a:rPr lang="en-IN" dirty="0" err="1"/>
              <a:t>Df_train.skew</a:t>
            </a:r>
            <a:r>
              <a:rPr lang="en-IN" dirty="0"/>
              <a:t> method used to remove outliers and check them as per rank.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DATA ANALYSIS-DATA MANIPULATION/WRANGLING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Label Encoding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Converted categorical data into numerical to plot graphs, transform dataand scale with Satandard Scalar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Correlation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Found correlation between features with </a:t>
            </a:r>
            <a:r>
              <a:rPr lang="en-IN" dirty="0" err="1"/>
              <a:t>corr</a:t>
            </a:r>
            <a:r>
              <a:rPr lang="en-IN" dirty="0"/>
              <a:t>() function &amp; correlation matrix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246937" y="1626599"/>
            <a:ext cx="2598225" cy="3035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Separated year columns vs Sales price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Compared object data type with Sales Price as well as compared numerical columns with target column i.e. Sales price separately</a:t>
            </a:r>
            <a:endParaRPr b="1"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49" y="1626600"/>
            <a:ext cx="26544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Displayed skewness for numerical &amp; categorical date</a:t>
            </a:r>
            <a:endParaRPr b="1" dirty="0"/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Following columns were found to be skewed 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MiscVal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PoolArea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condition2,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Heating,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GarageCond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SaleType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Functional,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PoolQc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Street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0B92F-CF4B-23CF-FB3E-44C794E7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7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DATA TRANSFORMATION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RELATIONS AS PER CORR MATRIX</a:t>
            </a:r>
            <a:endParaRPr sz="1200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BldgType</a:t>
            </a: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and </a:t>
            </a: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MSSubClass</a:t>
            </a:r>
            <a:endParaRPr lang="en-I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overallQual</a:t>
            </a: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 </a:t>
            </a: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SalePrice</a:t>
            </a:r>
            <a:endParaRPr lang="en-I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SalePrice</a:t>
            </a: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GrLivArea</a:t>
            </a:r>
            <a:endParaRPr lang="en-I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GrLivArea</a:t>
            </a: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 </a:t>
            </a: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OverallQual</a:t>
            </a:r>
            <a:endParaRPr lang="en-I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TotRmsAbvGrd</a:t>
            </a: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vs </a:t>
            </a: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GrLivArea</a:t>
            </a:r>
            <a:endParaRPr lang="en-I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GarageCars</a:t>
            </a: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vs </a:t>
            </a: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GarageArea</a:t>
            </a:r>
            <a:endParaRPr lang="en-I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GrLivArea</a:t>
            </a: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vs </a:t>
            </a: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SalePrice</a:t>
            </a:r>
            <a:endParaRPr lang="en-I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GrLivArea</a:t>
            </a: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vs </a:t>
            </a: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totrmsabvgrd</a:t>
            </a:r>
            <a:endParaRPr lang="en-I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TotalBsmtSF</a:t>
            </a: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vs 1stFlrSF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STANDARD SCALAR</a:t>
            </a:r>
            <a:endParaRPr sz="12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standard scalar method to scale the data and remove any outliers.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would be using this step for fruitful feature reduction as there are 80 features.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CHI and PRECENTILE METHOD</a:t>
            </a:r>
            <a:endParaRPr sz="1200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there are 80 features, it will impact the accuracy of the model. We need to select the top features for further steps while creating a model.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have used chi score as a feature reduction method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treating the data, there are only 80% features that are required to handle data out of </a:t>
            </a: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Sales Price and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OverallQual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(Rates the overall material and finish of the house) : Sales price is highest for 9-10</a:t>
            </a:r>
            <a:r>
              <a:rPr lang="en-US" sz="1300" b="0" i="0" u="none" strike="noStrike" baseline="3000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(10 stands for excellent)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Lato" panose="020F0502020204030203" pitchFamily="34" charset="0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Sales Price vs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OverallCond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(Rates the overall condition of the house): The sales price is highest for 5, which is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Sales Price vs Functional :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Typ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fetches the highest sales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Sales Price vs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GarageQual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TA  fetches the highest sales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3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Sales Price vs Paved Drive: Paved fetches the highest sales price </a:t>
            </a: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Sales Price vs Sales Type: WD(Warranty Deed – Conventional) fetches the highest sales price </a:t>
            </a: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Sales Price vs Sales Condition: The normal and partial category fetches the highest sales price </a:t>
            </a: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Sales Price vs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MoSold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(month sold): The ‘7</a:t>
            </a:r>
            <a:r>
              <a:rPr lang="en-US" sz="1300" b="0" i="0" u="none" strike="noStrike" baseline="3000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’ category month has the highest sales price </a:t>
            </a: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Sales Price vs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GrLivArea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(Above grade (ground) living area square feet )- majority of the basement area available is between </a:t>
            </a:r>
            <a:r>
              <a:rPr lang="en-US" sz="13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1000-2000 </a:t>
            </a:r>
            <a:r>
              <a:rPr lang="en-US" sz="13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sqft</a:t>
            </a:r>
            <a:r>
              <a:rPr lang="en-US" sz="13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and costs between 100000-300000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tx1">
                  <a:lumMod val="7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8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727528" y="1009650"/>
            <a:ext cx="2584247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+mn-lt"/>
              </a:rPr>
              <a:t>Following algorithms used for the training and testing:</a:t>
            </a:r>
            <a:endParaRPr lang="en-US" sz="1200" b="0" dirty="0">
              <a:effectLst/>
              <a:latin typeface="+mn-lt"/>
            </a:endParaRPr>
          </a:p>
          <a:p>
            <a:pPr indent="457200" rtl="0">
              <a:spcBef>
                <a:spcPts val="0"/>
              </a:spcBef>
              <a:spcAft>
                <a:spcPts val="8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Random Forest</a:t>
            </a:r>
            <a:endParaRPr lang="en-US" sz="1200" b="0" dirty="0">
              <a:effectLst/>
              <a:latin typeface="+mn-lt"/>
            </a:endParaRPr>
          </a:p>
          <a:p>
            <a:pPr indent="457200" rtl="0">
              <a:spcBef>
                <a:spcPts val="0"/>
              </a:spcBef>
              <a:spcAft>
                <a:spcPts val="8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Decision Tree</a:t>
            </a:r>
            <a:endParaRPr lang="en-US" sz="1200" b="0" dirty="0">
              <a:effectLst/>
              <a:latin typeface="+mn-lt"/>
            </a:endParaRPr>
          </a:p>
          <a:p>
            <a:pPr indent="457200" rtl="0">
              <a:spcBef>
                <a:spcPts val="0"/>
              </a:spcBef>
              <a:spcAft>
                <a:spcPts val="8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Ada Boost</a:t>
            </a:r>
            <a:endParaRPr lang="en-US" sz="1200" b="0" dirty="0">
              <a:effectLst/>
              <a:latin typeface="+mn-lt"/>
            </a:endParaRPr>
          </a:p>
          <a:p>
            <a:pPr indent="457200" rtl="0">
              <a:spcBef>
                <a:spcPts val="0"/>
              </a:spcBef>
              <a:spcAft>
                <a:spcPts val="8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Linear regression</a:t>
            </a:r>
            <a:endParaRPr lang="en-US" sz="1200" b="0" dirty="0">
              <a:effectLst/>
              <a:latin typeface="+mn-lt"/>
            </a:endParaRPr>
          </a:p>
          <a:p>
            <a:br>
              <a:rPr lang="en-US" sz="1200" dirty="0"/>
            </a:b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 Forest was selected.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Did not perform hyper tuning as high score was there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Linear regression: 82%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Random Forest – 97%</a:t>
            </a:r>
            <a:endParaRPr lang="en-IN" sz="12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Adaboost-87%</a:t>
            </a:r>
            <a:endParaRPr sz="1200" dirty="0">
              <a:solidFill>
                <a:schemeClr val="tx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8691554" y="231465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" name="Google Shape;1605;p49">
            <a:extLst>
              <a:ext uri="{FF2B5EF4-FFF2-40B4-BE49-F238E27FC236}">
                <a16:creationId xmlns:a16="http://schemas.microsoft.com/office/drawing/2014/main" id="{533B5ACB-B7DE-F462-6B34-33C21F6455A9}"/>
              </a:ext>
            </a:extLst>
          </p:cNvPr>
          <p:cNvGrpSpPr/>
          <p:nvPr/>
        </p:nvGrpSpPr>
        <p:grpSpPr>
          <a:xfrm>
            <a:off x="3373141" y="3091343"/>
            <a:ext cx="445578" cy="445773"/>
            <a:chOff x="557511" y="3214925"/>
            <a:chExt cx="719836" cy="720150"/>
          </a:xfrm>
        </p:grpSpPr>
        <p:sp>
          <p:nvSpPr>
            <p:cNvPr id="5" name="Google Shape;1606;p49">
              <a:extLst>
                <a:ext uri="{FF2B5EF4-FFF2-40B4-BE49-F238E27FC236}">
                  <a16:creationId xmlns:a16="http://schemas.microsoft.com/office/drawing/2014/main" id="{AE371A78-6BFB-18FF-6BEC-41CF8FBB43B5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07;p49">
              <a:extLst>
                <a:ext uri="{FF2B5EF4-FFF2-40B4-BE49-F238E27FC236}">
                  <a16:creationId xmlns:a16="http://schemas.microsoft.com/office/drawing/2014/main" id="{4517EF9C-BE13-B899-77C7-04E217A3CDDA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608;p49">
              <a:extLst>
                <a:ext uri="{FF2B5EF4-FFF2-40B4-BE49-F238E27FC236}">
                  <a16:creationId xmlns:a16="http://schemas.microsoft.com/office/drawing/2014/main" id="{AAD33AB7-3F6F-1A3F-4A2D-143B092FEE27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609;p49">
              <a:extLst>
                <a:ext uri="{FF2B5EF4-FFF2-40B4-BE49-F238E27FC236}">
                  <a16:creationId xmlns:a16="http://schemas.microsoft.com/office/drawing/2014/main" id="{EF775DED-F4C4-00F4-CE43-B17C78882FFC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335EF6-437D-7226-A6BF-79B90A340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325" y="2049288"/>
            <a:ext cx="615315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>
                    <a:lumMod val="50000"/>
                  </a:schemeClr>
                </a:solidFill>
              </a:rPr>
              <a:t>THANKS!</a:t>
            </a:r>
            <a:endParaRPr sz="1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617</Words>
  <Application>Microsoft Office PowerPoint</Application>
  <PresentationFormat>On-screen Show (16:9)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Source Sans Pro</vt:lpstr>
      <vt:lpstr>Oswald</vt:lpstr>
      <vt:lpstr>Lato</vt:lpstr>
      <vt:lpstr>Calibri</vt:lpstr>
      <vt:lpstr>Quince template</vt:lpstr>
      <vt:lpstr>DATA ANALYSIS -   CUSTOMER RETENTION DATASET</vt:lpstr>
      <vt:lpstr>ROADMAP</vt:lpstr>
      <vt:lpstr>INITIAL DATA CLEANING WITH TEST &amp; TRAIN DATA</vt:lpstr>
      <vt:lpstr>DATA ANALYSIS-DATA MANIPULATION/WRANGLING</vt:lpstr>
      <vt:lpstr>DATA TRANSFORMATION</vt:lpstr>
      <vt:lpstr>OBSERVATIONS</vt:lpstr>
      <vt:lpstr>OBSERVATIONS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-   CUSTOMER RETENTION DATASET</dc:title>
  <cp:lastModifiedBy>Dell</cp:lastModifiedBy>
  <cp:revision>7</cp:revision>
  <dcterms:modified xsi:type="dcterms:W3CDTF">2022-08-31T15:52:33Z</dcterms:modified>
</cp:coreProperties>
</file>