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6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455E055A-6064-B32A-03C4-BEA60F0D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E5EB9-B6FE-CC59-3AF7-B46C80A8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n-US" sz="3600" dirty="0"/>
              <a:t>SpaceX Launch Records Analysis &amp; Predictive Modeling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D62C-9E0B-B2A1-138C-574C8E89A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/>
              <a:t>Capstone Project, IBM Data Science Professional Certificate</a:t>
            </a:r>
          </a:p>
        </p:txBody>
      </p:sp>
    </p:spTree>
    <p:extLst>
      <p:ext uri="{BB962C8B-B14F-4D97-AF65-F5344CB8AC3E}">
        <p14:creationId xmlns:p14="http://schemas.microsoft.com/office/powerpoint/2010/main" val="343130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F561E-8D84-F295-F870-A4796AC43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D4A0F01-2FF1-E32E-9699-60131226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EA11B-AED5-0C6A-7704-1D9994C4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243484" cy="904567"/>
          </a:xfrm>
        </p:spPr>
        <p:txBody>
          <a:bodyPr>
            <a:normAutofit/>
          </a:bodyPr>
          <a:lstStyle/>
          <a:p>
            <a:r>
              <a:rPr lang="en-IN" dirty="0"/>
              <a:t>SQL-Powered EDA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9AFEBF-2E66-1840-8842-C180FF989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150695D-2719-C0FF-19F4-AB745E484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079A6820-F7A8-CF44-33B6-E82F77C23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1483085"/>
            <a:ext cx="116413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LEO (Low Earth Orbit):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45 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GTO (Geostationary Transfer Orbit):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 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 resupply: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 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orbits: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missions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half of all missions target LEO. Focusing R&amp;D on optimizing LEO deployments may yield the biggest operational leverage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C7051-BF25-1EAF-DE94-8E3355146FB9}"/>
              </a:ext>
            </a:extLst>
          </p:cNvPr>
          <p:cNvSpPr txBox="1"/>
          <p:nvPr/>
        </p:nvSpPr>
        <p:spPr>
          <a:xfrm>
            <a:off x="275303" y="3251668"/>
            <a:ext cx="114349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Overall Insights &amp; Recommendations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Site Selection: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 scaling at CCAFS SLC-40, but investigate infrastructure factors at WFF to boost its sub-86% success rate.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Payload Strategy: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Since heavier payloads correlate with success, consider performance margins when planning sub-5 t missions.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Seasonal Planning: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Align maintenance windows and engine refurbishment to lower-launch months (Nov–Dec) to maximize uptime in peak season.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Reusability Emphasis: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Double down on booster recovery programs—they not only cut costs but also enhance reliability.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Orbit Focus: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LEO dominating the manifest, refine orbital insertion techniques and automate pre-launch checks specifically for LEO profiles.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combining these SQL-driven insights, SpaceX can fine-tune site operations, scheduling, and reuse workflows—paving the way for even higher launch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25432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D1D08-C111-10A9-2232-3A9CE784A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962E6-F357-3BBD-7F36-837C243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ts val="600"/>
              </a:spcAft>
            </a:pPr>
            <a:r>
              <a:rPr lang="en-US" altLang="en-US" b="1" cap="none" dirty="0">
                <a:latin typeface="Arial" panose="020B0604020202020204" pitchFamily="34" charset="0"/>
              </a:rPr>
              <a:t>Modeling Methodology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BBEF9413-A940-0EC1-7012-F5FA84FD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54" r="29914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FF59218-2956-43BC-B06F-7A052079F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8" y="2221992"/>
            <a:ext cx="662792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6A124FB0-765D-057B-930F-7438554F119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87664" y="1740877"/>
            <a:ext cx="6986532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FEATURE PREPARATION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Train/Test Split: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partitioned the cleaned dataset into 80 % training and 20 % test subsets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=2). This ensures that our evaluation simulates “unseen” data.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 predictors (e.g., Payload Mass, Reuse Count, Block Number) were standardized via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that each has zero mean and unit variance—critical for distance‐ and kernel‐based methods.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2. Algorithm Selection</a:t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We evaluated four algorithms balancing interpretability, nonlinearity, and instance‐based learning: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(linear baseline)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with RBF kernel for non‐linear decision boundaries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for rule‐based interpretability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K-Nearest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(KNN)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as a lazy, distance‐based classifier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1DCDF-94FA-7D86-1892-82193298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1D248A2-3DD9-0269-1118-E2E9A901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AD4A4-D3B9-F00C-605C-602E323F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149" y="739612"/>
            <a:ext cx="6627924" cy="1307592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ts val="600"/>
              </a:spcAft>
            </a:pPr>
            <a:r>
              <a:rPr lang="en-US" altLang="en-US" b="1" cap="none" dirty="0">
                <a:latin typeface="Arial" panose="020B0604020202020204" pitchFamily="34" charset="0"/>
              </a:rPr>
              <a:t>Modeling Methodology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C528BF73-BD24-4D18-816A-E35B352E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54" r="29914" b="2"/>
          <a:stretch>
            <a:fillRect/>
          </a:stretch>
        </p:blipFill>
        <p:spPr>
          <a:xfrm>
            <a:off x="-53916" y="-17929"/>
            <a:ext cx="4206220" cy="6875929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9E95ADE-73B2-60FC-CB9C-E7CC9E23D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9F821635-3B80-67DF-B5CE-24B04575E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5878" y="1636777"/>
            <a:ext cx="7560316" cy="45231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6CA2B81-123F-5675-9B85-D19004B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AAFC6BF-BAAE-9380-44C1-4FFC0F9A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26" y="1619542"/>
            <a:ext cx="716617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algorithm, we defined a grid of hyperparameters and ran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10-fold cross-validation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GridSearchCV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(scoring='accuracy',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n_jobs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=-1)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regularization strength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{0.01, 0.1, 1},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penalty='l2’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kernels ∈ {‘linear’, 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’, ‘poly’, ‘sigmoid’},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(−3,3)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criterion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{‘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’, ‘entropy’},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{2ⁿ | n=1…9},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splitter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1…10,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algorithm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{‘auto’, 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ball_tree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’, 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kd_tree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’, ‘brute’},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∈ {1,2}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CF09A9-B653-78B8-3FDE-C545A7B5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26" y="4390874"/>
            <a:ext cx="716617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Cross-Validation Scores: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 recorded the mean CV accuracy for each model to compare their ability to generalize.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Test-Set Performance: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best‐tuned estimator from each grid was then applied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compute hold-out accuracy and generate confusion matrices for detailed error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1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06AEF-C676-2175-2F22-4D7A30EA8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417F1-8369-6F7C-BE39-DE05CFD0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ts val="600"/>
              </a:spcAft>
            </a:pPr>
            <a:r>
              <a:rPr lang="en-US" altLang="en-US" b="1" cap="none" dirty="0">
                <a:latin typeface="Arial" panose="020B0604020202020204" pitchFamily="34" charset="0"/>
              </a:rPr>
              <a:t>Modeling Methodology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2FB2C9-DED2-14BC-5490-7D78E176EBB8}"/>
              </a:ext>
            </a:extLst>
          </p:cNvPr>
          <p:cNvSpPr txBox="1"/>
          <p:nvPr/>
        </p:nvSpPr>
        <p:spPr>
          <a:xfrm>
            <a:off x="4697361" y="3514459"/>
            <a:ext cx="6150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9C86D8-D51B-DF99-CBFF-E686633B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067" y="-1620703"/>
            <a:ext cx="2588722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9: Cross-Validation Results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6F9B5D59-744A-8DA2-1CD4-9C7001BFC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1676"/>
              </p:ext>
            </p:extLst>
          </p:nvPr>
        </p:nvGraphicFramePr>
        <p:xfrm>
          <a:off x="931705" y="1907749"/>
          <a:ext cx="9525195" cy="374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076">
                  <a:extLst>
                    <a:ext uri="{9D8B030D-6E8A-4147-A177-3AD203B41FA5}">
                      <a16:colId xmlns:a16="http://schemas.microsoft.com/office/drawing/2014/main" val="2361222201"/>
                    </a:ext>
                  </a:extLst>
                </a:gridCol>
                <a:gridCol w="1874249">
                  <a:extLst>
                    <a:ext uri="{9D8B030D-6E8A-4147-A177-3AD203B41FA5}">
                      <a16:colId xmlns:a16="http://schemas.microsoft.com/office/drawing/2014/main" val="1531496290"/>
                    </a:ext>
                  </a:extLst>
                </a:gridCol>
                <a:gridCol w="1874249">
                  <a:extLst>
                    <a:ext uri="{9D8B030D-6E8A-4147-A177-3AD203B41FA5}">
                      <a16:colId xmlns:a16="http://schemas.microsoft.com/office/drawing/2014/main" val="3553591493"/>
                    </a:ext>
                  </a:extLst>
                </a:gridCol>
                <a:gridCol w="1902635">
                  <a:extLst>
                    <a:ext uri="{9D8B030D-6E8A-4147-A177-3AD203B41FA5}">
                      <a16:colId xmlns:a16="http://schemas.microsoft.com/office/drawing/2014/main" val="4159467856"/>
                    </a:ext>
                  </a:extLst>
                </a:gridCol>
                <a:gridCol w="1942986">
                  <a:extLst>
                    <a:ext uri="{9D8B030D-6E8A-4147-A177-3AD203B41FA5}">
                      <a16:colId xmlns:a16="http://schemas.microsoft.com/office/drawing/2014/main" val="1976980772"/>
                    </a:ext>
                  </a:extLst>
                </a:gridCol>
              </a:tblGrid>
              <a:tr h="299212">
                <a:tc>
                  <a:txBody>
                    <a:bodyPr/>
                    <a:lstStyle/>
                    <a:p>
                      <a:r>
                        <a:rPr lang="en-IN" sz="1200"/>
                        <a:t>Model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CV Accuracy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Test Accuracy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Strengths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Weaknesses</a:t>
                      </a:r>
                    </a:p>
                  </a:txBody>
                  <a:tcPr marL="80146" marR="80146" marT="40073" marB="40073" anchor="ctr"/>
                </a:tc>
                <a:extLst>
                  <a:ext uri="{0D108BD9-81ED-4DB2-BD59-A6C34878D82A}">
                    <a16:rowId xmlns:a16="http://schemas.microsoft.com/office/drawing/2014/main" val="3673052971"/>
                  </a:ext>
                </a:extLst>
              </a:tr>
              <a:tr h="860235">
                <a:tc>
                  <a:txBody>
                    <a:bodyPr/>
                    <a:lstStyle/>
                    <a:p>
                      <a:r>
                        <a:rPr lang="en-IN" sz="1200" b="1"/>
                        <a:t>Logistic Regression</a:t>
                      </a:r>
                      <a:endParaRPr lang="en-IN" sz="1200"/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85.0 %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83.3 %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• </a:t>
                      </a:r>
                      <a:r>
                        <a:rPr lang="fr-FR" sz="1200" dirty="0" err="1"/>
                        <a:t>Interpretable</a:t>
                      </a:r>
                      <a:r>
                        <a:rPr lang="fr-FR" sz="1200" dirty="0"/>
                        <a:t> coefficients</a:t>
                      </a:r>
                      <a:br>
                        <a:rPr lang="fr-FR" sz="1200" dirty="0"/>
                      </a:br>
                      <a:r>
                        <a:rPr lang="fr-FR" sz="1200" dirty="0"/>
                        <a:t>• Fast to train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Assumes linear decision boundary</a:t>
                      </a:r>
                      <a:br>
                        <a:rPr lang="en-US" sz="1200"/>
                      </a:br>
                      <a:r>
                        <a:rPr lang="en-US" sz="1200"/>
                        <a:t>• Sensitive to multicollinearity</a:t>
                      </a:r>
                    </a:p>
                  </a:txBody>
                  <a:tcPr marL="80146" marR="80146" marT="40073" marB="40073" anchor="ctr"/>
                </a:tc>
                <a:extLst>
                  <a:ext uri="{0D108BD9-81ED-4DB2-BD59-A6C34878D82A}">
                    <a16:rowId xmlns:a16="http://schemas.microsoft.com/office/drawing/2014/main" val="897086377"/>
                  </a:ext>
                </a:extLst>
              </a:tr>
              <a:tr h="860235">
                <a:tc>
                  <a:txBody>
                    <a:bodyPr/>
                    <a:lstStyle/>
                    <a:p>
                      <a:r>
                        <a:rPr lang="en-IN" sz="1200" b="1"/>
                        <a:t>Support Vector Machine (RBF)</a:t>
                      </a:r>
                      <a:endParaRPr lang="en-IN" sz="1200"/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86.1 %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84.8 %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Captures non-linear relationships via kernel</a:t>
                      </a:r>
                      <a:br>
                        <a:rPr lang="en-US" sz="1200"/>
                      </a:br>
                      <a:r>
                        <a:rPr lang="en-US" sz="1200"/>
                        <a:t>• Robust to high-dimensional data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Longer training times</a:t>
                      </a:r>
                      <a:br>
                        <a:rPr lang="en-US" sz="1200"/>
                      </a:br>
                      <a:r>
                        <a:rPr lang="en-US" sz="1200"/>
                        <a:t>• Harder to interpret</a:t>
                      </a:r>
                    </a:p>
                  </a:txBody>
                  <a:tcPr marL="80146" marR="80146" marT="40073" marB="40073" anchor="ctr"/>
                </a:tc>
                <a:extLst>
                  <a:ext uri="{0D108BD9-81ED-4DB2-BD59-A6C34878D82A}">
                    <a16:rowId xmlns:a16="http://schemas.microsoft.com/office/drawing/2014/main" val="2904144785"/>
                  </a:ext>
                </a:extLst>
              </a:tr>
              <a:tr h="860235">
                <a:tc>
                  <a:txBody>
                    <a:bodyPr/>
                    <a:lstStyle/>
                    <a:p>
                      <a:r>
                        <a:rPr lang="en-IN" sz="1200" b="1"/>
                        <a:t>Decision Tree</a:t>
                      </a:r>
                      <a:endParaRPr lang="en-IN" sz="1200"/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82.2 %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77.8 %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Easy to visualize and explain</a:t>
                      </a:r>
                      <a:br>
                        <a:rPr lang="en-US" sz="1200"/>
                      </a:br>
                      <a:r>
                        <a:rPr lang="en-US" sz="1200"/>
                        <a:t>• Captures complex interactions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Prone to overfitting</a:t>
                      </a:r>
                      <a:br>
                        <a:rPr lang="en-US" sz="1200"/>
                      </a:br>
                      <a:r>
                        <a:rPr lang="en-US" sz="1200"/>
                        <a:t>• Unstable—small data changes can alter tree</a:t>
                      </a:r>
                    </a:p>
                  </a:txBody>
                  <a:tcPr marL="80146" marR="80146" marT="40073" marB="40073" anchor="ctr"/>
                </a:tc>
                <a:extLst>
                  <a:ext uri="{0D108BD9-81ED-4DB2-BD59-A6C34878D82A}">
                    <a16:rowId xmlns:a16="http://schemas.microsoft.com/office/drawing/2014/main" val="2728391593"/>
                  </a:ext>
                </a:extLst>
              </a:tr>
              <a:tr h="860235">
                <a:tc>
                  <a:txBody>
                    <a:bodyPr/>
                    <a:lstStyle/>
                    <a:p>
                      <a:r>
                        <a:rPr lang="en-IN" sz="1200" b="1"/>
                        <a:t>K-Nearest Neighbors</a:t>
                      </a:r>
                      <a:endParaRPr lang="en-IN" sz="1200"/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83.0 %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80.0 %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• No training phase (lazy learner)</a:t>
                      </a:r>
                      <a:br>
                        <a:rPr lang="en-US" sz="1200"/>
                      </a:br>
                      <a:r>
                        <a:rPr lang="en-US" sz="1200"/>
                        <a:t>• Simple concept</a:t>
                      </a:r>
                    </a:p>
                  </a:txBody>
                  <a:tcPr marL="80146" marR="80146" marT="40073" marB="4007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Prediction scales poorly with 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• Sensitive to feature scaling and noise</a:t>
                      </a:r>
                    </a:p>
                  </a:txBody>
                  <a:tcPr marL="80146" marR="80146" marT="40073" marB="40073" anchor="ctr"/>
                </a:tc>
                <a:extLst>
                  <a:ext uri="{0D108BD9-81ED-4DB2-BD59-A6C34878D82A}">
                    <a16:rowId xmlns:a16="http://schemas.microsoft.com/office/drawing/2014/main" val="35026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2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44497-9096-CADB-3AF1-1CF3D4840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16A3-4CAC-BD3A-1864-5A993D40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42" y="322238"/>
            <a:ext cx="10691265" cy="1371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fontAlgn="base">
              <a:spcAft>
                <a:spcPts val="600"/>
              </a:spcAft>
            </a:pPr>
            <a:r>
              <a:rPr lang="en-US" altLang="en-US" b="1" dirty="0"/>
              <a:t>Recommendation &amp; Conclusion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315F27-A008-D382-9E3C-E0C0BD50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836"/>
            <a:ext cx="12192000" cy="58531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Best Overall Performance: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RBF‐kernel SVM delivered the highest test‐set accuracy (84.8 %), slightly outperforming logistic regression. Its ability to model non-linear boundaries likely captured subtle payload-vs-success patterns.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Linear vs. Non-Linear: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(a linear classifier) performed well (83.3 %) but fell short of SVM’s non-linear flexibility. When launch-site effects or payload interactions are non-additive, a kernel method can adapt more effectively.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 Complexity &amp; Interpretability Trade-off: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Decision trees are highly interpretable—business stakeholders can follow “if payload &gt; 5000 kg and site == SLC-40, then success probability = 94 %.” However, our tuned tree overfit the training folds, reflected in lower test accuracy (77.8 %).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KNN sits in the middle: conceptually simple but demands careful feature scaling (we standardized payload and reuse counts) and can be slow at prediction time.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Considerations: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rapid prototyping on small datasets, logistic regression and decision trees train almost instantly.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SVM and KNN required more compute: SVM during grid search over C/gamma, and KNN at prediction time across 90 rows isn’t critical here—but would not scale to millions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for Production: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Model: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Deploy the RBF‐kernel SVM for its predictive edge, but accompany it with feature importance insights from logistic regression to maintain interpretability.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Ensemble Exploration: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Consider a voting classifier combining SVM and logistic to balance accuracy and transparency.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Expand dataset (include weather, wind speed), and test tree-based ensembles (Random Forest, Gradient Boosting) to potentially surpass SVM performance while retaining some interpretability via feature‐importance metrics.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45EB585-539F-0692-0879-0C78FFF8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26" y="2598310"/>
            <a:ext cx="716617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D89C3-70A3-C06C-B413-2351CABD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81372-2C43-5AA5-EAB6-697616B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SpaceX Launch Records Analysis &amp; Predictive Modeling</a:t>
            </a:r>
            <a:endParaRPr lang="en-IN" sz="31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5C2BE7-B9D9-D49E-8A44-8DC5114D8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5F42CF42-E820-5F3D-B45C-9B17D3229F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21992"/>
            <a:ext cx="6239599" cy="3941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end-to-end analysis of SpaceX launch data to uncover success drivers and build classification models for outcome prediction.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success rate: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CCAFS SLC-40 (94%)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Strongest predictors: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Payload mass, launch site, booster version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model: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SVM (RBF kernel) achieving 84.8% test accuracy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Prioritize missions with payload ≤5 t at SLC-40.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ensemble methods and richer feature engineering.</a:t>
            </a:r>
            <a:r>
              <a:rPr lang="en-US" sz="1400" dirty="0"/>
              <a:t> (e.g. voting classifiers combining SVM &amp; logistic regression)</a:t>
            </a:r>
          </a:p>
          <a:p>
            <a:r>
              <a:rPr lang="en-US" sz="1400" dirty="0"/>
              <a:t>To blend SVM’s non‐linear power with the interpretability/logistic regression brings.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6FCA1AC3-CB4B-2B33-02A4-3E1598F5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94" r="26355" b="2"/>
          <a:stretch>
            <a:fillRect/>
          </a:stretch>
        </p:blipFill>
        <p:spPr>
          <a:xfrm>
            <a:off x="7580376" y="731520"/>
            <a:ext cx="3895344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19B8E-4D6E-93C0-047E-9439A94F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6E5F2F-E8A7-4F35-7CDB-14C67681C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0F6EF-92EE-DA7A-17B6-CB55F9F4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Success rate &amp; best model 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CCAB10CE-1AE0-7B51-ED2E-8BC53259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6" r="20914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C25564-74E9-87C6-A75B-77405CBE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C54D37-1FCA-5C84-6CA9-B04AFE70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0AF44B-181B-785D-6DA3-42865A2A3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825948"/>
              </p:ext>
            </p:extLst>
          </p:nvPr>
        </p:nvGraphicFramePr>
        <p:xfrm>
          <a:off x="6781300" y="2111961"/>
          <a:ext cx="428686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3433">
                  <a:extLst>
                    <a:ext uri="{9D8B030D-6E8A-4147-A177-3AD203B41FA5}">
                      <a16:colId xmlns:a16="http://schemas.microsoft.com/office/drawing/2014/main" val="2128120711"/>
                    </a:ext>
                  </a:extLst>
                </a:gridCol>
                <a:gridCol w="2143433">
                  <a:extLst>
                    <a:ext uri="{9D8B030D-6E8A-4147-A177-3AD203B41FA5}">
                      <a16:colId xmlns:a16="http://schemas.microsoft.com/office/drawing/2014/main" val="404989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Launch Site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Success Rate (%)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7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CCAFS SLC-40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14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VAFB SLC-4E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588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KSC LC-39A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971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WFF LC-0A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2674887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09E3AD19-1F76-91F8-4B17-08F84F774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995637"/>
              </p:ext>
            </p:extLst>
          </p:nvPr>
        </p:nvGraphicFramePr>
        <p:xfrm>
          <a:off x="6781300" y="4279900"/>
          <a:ext cx="4286866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43433">
                  <a:extLst>
                    <a:ext uri="{9D8B030D-6E8A-4147-A177-3AD203B41FA5}">
                      <a16:colId xmlns:a16="http://schemas.microsoft.com/office/drawing/2014/main" val="2128120711"/>
                    </a:ext>
                  </a:extLst>
                </a:gridCol>
                <a:gridCol w="2143433">
                  <a:extLst>
                    <a:ext uri="{9D8B030D-6E8A-4147-A177-3AD203B41FA5}">
                      <a16:colId xmlns:a16="http://schemas.microsoft.com/office/drawing/2014/main" val="404989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 Accuracy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79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14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 Vector Machine (RBF)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588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971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K-Nearest Neighbors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267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2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8A575-105A-D2DE-AEA7-5ECA49551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6E253-54AA-2053-91C2-2D2C17E8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Introduction &amp; Scope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07B7C6CF-E193-435C-D683-A10F4BE2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6" r="20914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E7E64C4A-1429-DA8C-1958-5241295EB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186" y="2221992"/>
            <a:ext cx="4800600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Problem: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SpaceX wants to minimize launch failures—each failure costs tens of millions.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Scope: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90 missions (2010–2020)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83 variables: flight specs (payload, orbit), site geography, booster reuse, landing outcomes.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Analytical Approach: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ingestion &amp; cleaning (APIs, CSVs, SQLite)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Exploratory Data Analysis (Folium, SQL,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Dash)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Predictive modeling &amp; hyperparameter tuning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comparison &amp; recommendations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DE032-F89D-56A5-A4ED-34DD9AD7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973E3-9FCF-E29A-172E-A7BA6BF3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Data Collection &amp; Wrangling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6AF1A641-FD0F-1BD1-7543-7E36A1FD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6" r="20914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E4EF299C-6ECC-744A-8A37-9E591C234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186" y="2221992"/>
            <a:ext cx="4800600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Data Sources &amp; Ingestion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SpaceX API &amp; CSV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Pulled launch details (date, payload mass, site, outcomes) via REST endpoints.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Saved a consolidated CSV 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spacex_launch_dash.csv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 for ease of reuse.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SQLite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Loaded the same CSV into an in-memory SQLite database for ad-hoc SQL queries during EDA.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9FFB0-9364-334B-6F5A-DFA3F995D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06871-7D34-E3DE-333D-FD18101B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Data Collection &amp; Wrangling</a:t>
            </a:r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A104D994-12A9-B298-1F56-7373EFAB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6" r="20914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A214D12F-2E22-0C57-9CF5-8D2BFA207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186" y="2221992"/>
            <a:ext cx="4800600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Scope: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90 missions (2010–2020)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83 variables: flight specs (payload, orbit), site geography, booster reuse, landing outcomes.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Analytical Approach: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ingestion &amp; cleaning (APIs, CSVs, SQLite)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Exploratory Data Analysis (Folium, SQL,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Dash)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Predictive modeling &amp; hyperparameter tuning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comparison &amp; recommendations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9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B3E1F-0904-8F01-1BC0-BBB25EF0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EF804-757B-59A3-0C67-66C20A87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IN" dirty="0"/>
              <a:t>Folium Map – Launch Sites</a:t>
            </a:r>
            <a:endParaRPr lang="en-IN"/>
          </a:p>
        </p:txBody>
      </p:sp>
      <p:pic>
        <p:nvPicPr>
          <p:cNvPr id="14" name="Picture 13" descr="Connected sticks shaping polygons background">
            <a:extLst>
              <a:ext uri="{FF2B5EF4-FFF2-40B4-BE49-F238E27FC236}">
                <a16:creationId xmlns:a16="http://schemas.microsoft.com/office/drawing/2014/main" id="{CF8E3DE4-A4D2-61E7-EA06-C76B205F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54" r="29914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1D6C419F-657E-5109-E67B-8B50BF9B2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6241" y="2221992"/>
            <a:ext cx="7530234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Objective: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Visualize geographic distribution and density of launch sites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A3090F8-C24C-F93C-3C49-999D36AF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14" y="2684641"/>
            <a:ext cx="6737907" cy="1636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C8F2F-4257-4EA6-406B-9514BE22FE6F}"/>
              </a:ext>
            </a:extLst>
          </p:cNvPr>
          <p:cNvSpPr txBox="1"/>
          <p:nvPr/>
        </p:nvSpPr>
        <p:spPr>
          <a:xfrm>
            <a:off x="4656114" y="4503671"/>
            <a:ext cx="60943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Four clusters: CCAFS, VAFB, KSC, Wallops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East-coast preference (Florida) vs. West (California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03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1C269-3DBA-2E09-75EA-E9CF615A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0E601-4F34-D559-7EA3-50E3FFE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IN" sz="3600"/>
              <a:t>Folium Map – Launch Sites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3B060B72-42CC-F2AD-1875-E8A48536D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387600"/>
            <a:ext cx="3799763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Objective: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Visualize geographic distribution and density of launch sites and the map for a highway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one can observe the distance from the launch site: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Coastline: 0.58 km | Railway: 0.65 km | Highway: 2.24 km | City: 53.33 km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Coastline=Blue |  Railway=Dark Green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Highway-red | City = Black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155F6-9B87-120B-8DE6-30FBB145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586" b="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16FFB0F4-8598-440C-04E3-7E196BF2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43B3D-FA2F-0189-75F3-F389D04B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490290E5-5D10-50A4-F2E7-8E6A7900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B0008-2479-9C8A-1907-2E179387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164826" cy="970978"/>
          </a:xfrm>
        </p:spPr>
        <p:txBody>
          <a:bodyPr>
            <a:normAutofit/>
          </a:bodyPr>
          <a:lstStyle/>
          <a:p>
            <a:r>
              <a:rPr lang="en-IN" dirty="0"/>
              <a:t>SQL-Powered EDA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6AB69A3-487F-D314-7C28-F6E86E0B8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CD12CE-6CC9-02CB-5C32-1DECBA9A8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8893CC2-A403-DB13-F689-1B10932C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4" y="1841004"/>
            <a:ext cx="7493436" cy="4102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7DCBCD-DE50-3343-0FE3-61566B99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81" y="2644386"/>
            <a:ext cx="381033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0799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1464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Narrow</vt:lpstr>
      <vt:lpstr>Arial</vt:lpstr>
      <vt:lpstr>Arial Unicode MS</vt:lpstr>
      <vt:lpstr>Calisto MT</vt:lpstr>
      <vt:lpstr>Univers Condensed</vt:lpstr>
      <vt:lpstr>ChronicleVTI</vt:lpstr>
      <vt:lpstr>SpaceX Launch Records Analysis &amp; Predictive Modeling</vt:lpstr>
      <vt:lpstr>SpaceX Launch Records Analysis &amp; Predictive Modeling</vt:lpstr>
      <vt:lpstr>Success rate &amp; best model </vt:lpstr>
      <vt:lpstr>Introduction &amp; Scope</vt:lpstr>
      <vt:lpstr>Data Collection &amp; Wrangling</vt:lpstr>
      <vt:lpstr>Data Collection &amp; Wrangling</vt:lpstr>
      <vt:lpstr>Folium Map – Launch Sites</vt:lpstr>
      <vt:lpstr>Folium Map – Launch Sites</vt:lpstr>
      <vt:lpstr>SQL-Powered EDA</vt:lpstr>
      <vt:lpstr>SQL-Powered EDA</vt:lpstr>
      <vt:lpstr>Modeling Methodology</vt:lpstr>
      <vt:lpstr>Modeling Methodology</vt:lpstr>
      <vt:lpstr>Modeling Methodology</vt:lpstr>
      <vt:lpstr>Recommendation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F</dc:creator>
  <cp:lastModifiedBy>Jasmine F</cp:lastModifiedBy>
  <cp:revision>1</cp:revision>
  <dcterms:created xsi:type="dcterms:W3CDTF">2025-06-28T15:21:24Z</dcterms:created>
  <dcterms:modified xsi:type="dcterms:W3CDTF">2025-06-28T19:47:34Z</dcterms:modified>
</cp:coreProperties>
</file>