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Source Code Pro"/>
      <p:regular r:id="rId11"/>
      <p:bold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71900" y="42410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Feature Prioritization</a:t>
            </a:r>
          </a:p>
        </p:txBody>
      </p:sp>
      <p:sp>
        <p:nvSpPr>
          <p:cNvPr id="68" name="Shape 68"/>
          <p:cNvSpPr/>
          <p:nvPr/>
        </p:nvSpPr>
        <p:spPr>
          <a:xfrm>
            <a:off x="2121237" y="26073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Instagram Feed</a:t>
            </a:r>
          </a:p>
        </p:txBody>
      </p:sp>
      <p:sp>
        <p:nvSpPr>
          <p:cNvPr id="69" name="Shape 69"/>
          <p:cNvSpPr/>
          <p:nvPr/>
        </p:nvSpPr>
        <p:spPr>
          <a:xfrm>
            <a:off x="669962" y="26073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Hamburger Menu</a:t>
            </a:r>
          </a:p>
        </p:txBody>
      </p:sp>
      <p:sp>
        <p:nvSpPr>
          <p:cNvPr id="70" name="Shape 70"/>
          <p:cNvSpPr/>
          <p:nvPr/>
        </p:nvSpPr>
        <p:spPr>
          <a:xfrm>
            <a:off x="2121250" y="31000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Blog Feature</a:t>
            </a:r>
          </a:p>
        </p:txBody>
      </p:sp>
      <p:sp>
        <p:nvSpPr>
          <p:cNvPr id="71" name="Shape 71"/>
          <p:cNvSpPr/>
          <p:nvPr/>
        </p:nvSpPr>
        <p:spPr>
          <a:xfrm>
            <a:off x="6388687" y="26073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Grid-style icons for projects</a:t>
            </a:r>
          </a:p>
        </p:txBody>
      </p:sp>
      <p:sp>
        <p:nvSpPr>
          <p:cNvPr id="72" name="Shape 72"/>
          <p:cNvSpPr/>
          <p:nvPr/>
        </p:nvSpPr>
        <p:spPr>
          <a:xfrm>
            <a:off x="3572512" y="26073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Search Bar</a:t>
            </a:r>
          </a:p>
        </p:txBody>
      </p:sp>
      <p:grpSp>
        <p:nvGrpSpPr>
          <p:cNvPr id="73" name="Shape 73"/>
          <p:cNvGrpSpPr/>
          <p:nvPr/>
        </p:nvGrpSpPr>
        <p:grpSpPr>
          <a:xfrm>
            <a:off x="207112" y="1955572"/>
            <a:ext cx="8729774" cy="328199"/>
            <a:chOff x="207112" y="2318075"/>
            <a:chExt cx="8729774" cy="328199"/>
          </a:xfrm>
        </p:grpSpPr>
        <p:cxnSp>
          <p:nvCxnSpPr>
            <p:cNvPr id="74" name="Shape 74"/>
            <p:cNvCxnSpPr/>
            <p:nvPr/>
          </p:nvCxnSpPr>
          <p:spPr>
            <a:xfrm flipH="1" rot="10800000">
              <a:off x="1048387" y="2469099"/>
              <a:ext cx="70314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75" name="Shape 75"/>
            <p:cNvSpPr txBox="1"/>
            <p:nvPr/>
          </p:nvSpPr>
          <p:spPr>
            <a:xfrm>
              <a:off x="8079787" y="2318075"/>
              <a:ext cx="8570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Priority</a:t>
              </a:r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207112" y="2318075"/>
              <a:ext cx="840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Priority</a:t>
              </a:r>
            </a:p>
          </p:txBody>
        </p:sp>
      </p:grpSp>
      <p:sp>
        <p:nvSpPr>
          <p:cNvPr id="77" name="Shape 77"/>
          <p:cNvSpPr/>
          <p:nvPr/>
        </p:nvSpPr>
        <p:spPr>
          <a:xfrm>
            <a:off x="3572512" y="31000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Form</a:t>
            </a:r>
          </a:p>
        </p:txBody>
      </p:sp>
      <p:sp>
        <p:nvSpPr>
          <p:cNvPr id="78" name="Shape 78"/>
          <p:cNvSpPr/>
          <p:nvPr/>
        </p:nvSpPr>
        <p:spPr>
          <a:xfrm>
            <a:off x="7698762" y="26073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 of Work/Projects</a:t>
            </a:r>
          </a:p>
        </p:txBody>
      </p:sp>
      <p:sp>
        <p:nvSpPr>
          <p:cNvPr id="79" name="Shape 79"/>
          <p:cNvSpPr/>
          <p:nvPr/>
        </p:nvSpPr>
        <p:spPr>
          <a:xfrm>
            <a:off x="5023787" y="260730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Anchors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102250" y="154000"/>
            <a:ext cx="8939500" cy="4835499"/>
            <a:chOff x="47900" y="198450"/>
            <a:chExt cx="8939500" cy="4835499"/>
          </a:xfrm>
        </p:grpSpPr>
        <p:cxnSp>
          <p:nvCxnSpPr>
            <p:cNvPr id="85" name="Shape 85"/>
            <p:cNvCxnSpPr>
              <a:stCxn id="86" idx="2"/>
              <a:endCxn id="87" idx="0"/>
            </p:cNvCxnSpPr>
            <p:nvPr/>
          </p:nvCxnSpPr>
          <p:spPr>
            <a:xfrm>
              <a:off x="4662274" y="526649"/>
              <a:ext cx="0" cy="417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88" name="Shape 88"/>
            <p:cNvCxnSpPr/>
            <p:nvPr/>
          </p:nvCxnSpPr>
          <p:spPr>
            <a:xfrm rot="10800000">
              <a:off x="943500" y="2585425"/>
              <a:ext cx="72569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89" name="Shape 89"/>
            <p:cNvSpPr/>
            <p:nvPr/>
          </p:nvSpPr>
          <p:spPr>
            <a:xfrm flipH="1" rot="9066449">
              <a:off x="2330753" y="1305483"/>
              <a:ext cx="3798417" cy="642955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6AA84F"/>
              </a:solidFill>
              <a:prstDash val="solid"/>
              <a:round/>
              <a:headEnd len="lg" w="lg" type="none"/>
              <a:tailEnd len="lg" w="lg" type="stealth"/>
            </a:ln>
          </p:spPr>
        </p:sp>
        <p:sp>
          <p:nvSpPr>
            <p:cNvPr id="90" name="Shape 90"/>
            <p:cNvSpPr/>
            <p:nvPr/>
          </p:nvSpPr>
          <p:spPr>
            <a:xfrm rot="-1014352">
              <a:off x="3551023" y="3258731"/>
              <a:ext cx="3798531" cy="642926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9900FF"/>
              </a:solidFill>
              <a:prstDash val="solid"/>
              <a:round/>
              <a:headEnd len="lg" w="lg" type="none"/>
              <a:tailEnd len="lg" w="lg" type="stealth"/>
            </a:ln>
          </p:spPr>
        </p:sp>
        <p:cxnSp>
          <p:nvCxnSpPr>
            <p:cNvPr id="91" name="Shape 91"/>
            <p:cNvCxnSpPr/>
            <p:nvPr/>
          </p:nvCxnSpPr>
          <p:spPr>
            <a:xfrm flipH="1" rot="10800000">
              <a:off x="2653825" y="1600549"/>
              <a:ext cx="4247399" cy="19014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92" name="Shape 92"/>
            <p:cNvSpPr/>
            <p:nvPr/>
          </p:nvSpPr>
          <p:spPr>
            <a:xfrm>
              <a:off x="355675" y="4439000"/>
              <a:ext cx="184799" cy="143699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55675" y="4172250"/>
              <a:ext cx="184799" cy="143699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55675" y="4705750"/>
              <a:ext cx="184799" cy="143699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573575" y="40800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Delightful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573575" y="4346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Performance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73575" y="46135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Basic</a:t>
              </a: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3766325" y="1984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Business / User Value</a:t>
              </a: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3766325" y="4705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Business / User Value</a:t>
              </a: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47900" y="2407650"/>
              <a:ext cx="9435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Technical Effort</a:t>
              </a:r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8200500" y="2407650"/>
              <a:ext cx="7869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Technical Effort</a:t>
              </a:r>
            </a:p>
          </p:txBody>
        </p:sp>
      </p:grpSp>
      <p:sp>
        <p:nvSpPr>
          <p:cNvPr id="100" name="Shape 100"/>
          <p:cNvSpPr/>
          <p:nvPr/>
        </p:nvSpPr>
        <p:spPr>
          <a:xfrm>
            <a:off x="1538875" y="242130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Instagram Feed</a:t>
            </a:r>
          </a:p>
        </p:txBody>
      </p:sp>
      <p:sp>
        <p:nvSpPr>
          <p:cNvPr id="101" name="Shape 101"/>
          <p:cNvSpPr/>
          <p:nvPr/>
        </p:nvSpPr>
        <p:spPr>
          <a:xfrm>
            <a:off x="4236750" y="4077425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Hamburger Menu</a:t>
            </a:r>
          </a:p>
        </p:txBody>
      </p:sp>
      <p:sp>
        <p:nvSpPr>
          <p:cNvPr id="102" name="Shape 102"/>
          <p:cNvSpPr/>
          <p:nvPr/>
        </p:nvSpPr>
        <p:spPr>
          <a:xfrm>
            <a:off x="1538875" y="141490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Search Bar</a:t>
            </a:r>
          </a:p>
        </p:txBody>
      </p:sp>
      <p:sp>
        <p:nvSpPr>
          <p:cNvPr id="103" name="Shape 103"/>
          <p:cNvSpPr/>
          <p:nvPr/>
        </p:nvSpPr>
        <p:spPr>
          <a:xfrm>
            <a:off x="4236750" y="3457625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Blog Feature</a:t>
            </a:r>
          </a:p>
        </p:txBody>
      </p:sp>
      <p:sp>
        <p:nvSpPr>
          <p:cNvPr id="104" name="Shape 104"/>
          <p:cNvSpPr/>
          <p:nvPr/>
        </p:nvSpPr>
        <p:spPr>
          <a:xfrm>
            <a:off x="2880000" y="69105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Grid-style icons for projects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16275" y="102600"/>
            <a:ext cx="1422600" cy="2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Kano Model</a:t>
            </a:r>
          </a:p>
        </p:txBody>
      </p:sp>
      <p:sp>
        <p:nvSpPr>
          <p:cNvPr id="106" name="Shape 106"/>
          <p:cNvSpPr/>
          <p:nvPr/>
        </p:nvSpPr>
        <p:spPr>
          <a:xfrm>
            <a:off x="1538875" y="104910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Form</a:t>
            </a:r>
          </a:p>
        </p:txBody>
      </p:sp>
      <p:sp>
        <p:nvSpPr>
          <p:cNvPr id="107" name="Shape 107"/>
          <p:cNvSpPr/>
          <p:nvPr/>
        </p:nvSpPr>
        <p:spPr>
          <a:xfrm>
            <a:off x="7498487" y="69105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 of Work/Projects</a:t>
            </a:r>
          </a:p>
        </p:txBody>
      </p:sp>
      <p:sp>
        <p:nvSpPr>
          <p:cNvPr id="108" name="Shape 108"/>
          <p:cNvSpPr/>
          <p:nvPr/>
        </p:nvSpPr>
        <p:spPr>
          <a:xfrm>
            <a:off x="4236750" y="99195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Anchors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