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tags/tag103.xml" ContentType="application/vnd.openxmlformats-officedocument.presentationml.tags+xml"/>
  <Override PartName="/ppt/notesSlides/notesSlide11.xml" ContentType="application/vnd.openxmlformats-officedocument.presentationml.notesSlide+xml"/>
  <Override PartName="/ppt/tags/tag104.xml" ContentType="application/vnd.openxmlformats-officedocument.presentationml.tags+xml"/>
  <Override PartName="/ppt/notesSlides/notesSlide12.xml" ContentType="application/vnd.openxmlformats-officedocument.presentationml.notesSlide+xml"/>
  <Override PartName="/ppt/tags/tag105.xml" ContentType="application/vnd.openxmlformats-officedocument.presentationml.tags+xml"/>
  <Override PartName="/ppt/notesSlides/notesSlide13.xml" ContentType="application/vnd.openxmlformats-officedocument.presentationml.notesSlide+xml"/>
  <Override PartName="/ppt/tags/tag106.xml" ContentType="application/vnd.openxmlformats-officedocument.presentationml.tags+xml"/>
  <Override PartName="/ppt/notesSlides/notesSlide14.xml" ContentType="application/vnd.openxmlformats-officedocument.presentationml.notesSlide+xml"/>
  <Override PartName="/ppt/tags/tag107.xml" ContentType="application/vnd.openxmlformats-officedocument.presentationml.tags+xml"/>
  <Override PartName="/ppt/notesSlides/notesSlide15.xml" ContentType="application/vnd.openxmlformats-officedocument.presentationml.notesSlide+xml"/>
  <Override PartName="/ppt/tags/tag108.xml" ContentType="application/vnd.openxmlformats-officedocument.presentationml.tags+xml"/>
  <Override PartName="/ppt/notesSlides/notesSlide16.xml" ContentType="application/vnd.openxmlformats-officedocument.presentationml.notesSlide+xml"/>
  <Override PartName="/ppt/tags/tag109.xml" ContentType="application/vnd.openxmlformats-officedocument.presentationml.tags+xml"/>
  <Override PartName="/ppt/notesSlides/notesSlide17.xml" ContentType="application/vnd.openxmlformats-officedocument.presentationml.notesSlide+xml"/>
  <Override PartName="/ppt/tags/tag11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86" r:id="rId2"/>
    <p:sldId id="487" r:id="rId3"/>
    <p:sldId id="488" r:id="rId4"/>
    <p:sldId id="489" r:id="rId5"/>
    <p:sldId id="516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490" r:id="rId18"/>
    <p:sldId id="51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A"/>
    <a:srgbClr val="DCDCDC"/>
    <a:srgbClr val="B6B6B6"/>
    <a:srgbClr val="6096E6"/>
    <a:srgbClr val="FFFFFF"/>
    <a:srgbClr val="22DFE2"/>
    <a:srgbClr val="03255D"/>
    <a:srgbClr val="25517C"/>
    <a:srgbClr val="023977"/>
    <a:srgbClr val="137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5755"/>
  </p:normalViewPr>
  <p:slideViewPr>
    <p:cSldViewPr snapToGrid="0" showGuides="1">
      <p:cViewPr varScale="1">
        <p:scale>
          <a:sx n="160" d="100"/>
          <a:sy n="160" d="100"/>
        </p:scale>
        <p:origin x="872" y="184"/>
      </p:cViewPr>
      <p:guideLst>
        <p:guide orient="horz" pos="2232"/>
        <p:guide pos="39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5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91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4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0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6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66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CA" dirty="0"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1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24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13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99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 flipH="1">
            <a:off x="9106535" y="-1270"/>
            <a:ext cx="3086735" cy="1184910"/>
            <a:chOff x="-28" y="-29"/>
            <a:chExt cx="12798" cy="4913"/>
          </a:xfrm>
        </p:grpSpPr>
        <p:sp>
          <p:nvSpPr>
            <p:cNvPr id="7" name="任意多边形 6"/>
            <p:cNvSpPr/>
            <p:nvPr/>
          </p:nvSpPr>
          <p:spPr>
            <a:xfrm rot="5400000">
              <a:off x="3915" y="-3971"/>
              <a:ext cx="4913" cy="1279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5218" h="13594">
                  <a:moveTo>
                    <a:pt x="0" y="0"/>
                  </a:moveTo>
                  <a:lnTo>
                    <a:pt x="5218" y="13594"/>
                  </a:lnTo>
                  <a:lnTo>
                    <a:pt x="0" y="1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5400000">
              <a:off x="3005" y="-3062"/>
              <a:ext cx="1814" cy="788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4" h="7881">
                  <a:moveTo>
                    <a:pt x="0" y="0"/>
                  </a:moveTo>
                  <a:lnTo>
                    <a:pt x="326" y="1418"/>
                  </a:lnTo>
                  <a:lnTo>
                    <a:pt x="2" y="890"/>
                  </a:lnTo>
                  <a:lnTo>
                    <a:pt x="2" y="3971"/>
                  </a:lnTo>
                  <a:lnTo>
                    <a:pt x="2" y="3971"/>
                  </a:lnTo>
                  <a:lnTo>
                    <a:pt x="2" y="7880"/>
                  </a:lnTo>
                  <a:lnTo>
                    <a:pt x="1814" y="7880"/>
                  </a:lnTo>
                  <a:lnTo>
                    <a:pt x="1814" y="7881"/>
                  </a:lnTo>
                  <a:lnTo>
                    <a:pt x="0" y="7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1219" y="-948"/>
              <a:ext cx="3970" cy="646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970" h="6461">
                  <a:moveTo>
                    <a:pt x="0" y="0"/>
                  </a:moveTo>
                  <a:lnTo>
                    <a:pt x="3970" y="6461"/>
                  </a:lnTo>
                  <a:lnTo>
                    <a:pt x="3142" y="6461"/>
                  </a:lnTo>
                  <a:lnTo>
                    <a:pt x="907" y="3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16" y="1063"/>
              <a:ext cx="2234" cy="251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234" h="2519">
                  <a:moveTo>
                    <a:pt x="0" y="0"/>
                  </a:moveTo>
                  <a:lnTo>
                    <a:pt x="2234" y="2519"/>
                  </a:lnTo>
                  <a:lnTo>
                    <a:pt x="580" y="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-854" y="2612"/>
              <a:ext cx="1655" cy="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655" h="1">
                  <a:moveTo>
                    <a:pt x="0" y="0"/>
                  </a:moveTo>
                  <a:lnTo>
                    <a:pt x="1655" y="0"/>
                  </a:lnTo>
                  <a:lnTo>
                    <a:pt x="1655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5400000">
              <a:off x="1022" y="-1075"/>
              <a:ext cx="1812" cy="3908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8">
                  <a:moveTo>
                    <a:pt x="0" y="0"/>
                  </a:moveTo>
                  <a:lnTo>
                    <a:pt x="1232" y="1389"/>
                  </a:lnTo>
                  <a:lnTo>
                    <a:pt x="1812" y="3908"/>
                  </a:lnTo>
                  <a:lnTo>
                    <a:pt x="0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2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1021" y="-1075"/>
              <a:ext cx="1812" cy="390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9">
                  <a:moveTo>
                    <a:pt x="0" y="0"/>
                  </a:moveTo>
                  <a:lnTo>
                    <a:pt x="1" y="1"/>
                  </a:lnTo>
                  <a:lnTo>
                    <a:pt x="1" y="3909"/>
                  </a:lnTo>
                  <a:lnTo>
                    <a:pt x="1812" y="3909"/>
                  </a:lnTo>
                  <a:lnTo>
                    <a:pt x="1812" y="3909"/>
                  </a:lnTo>
                  <a:lnTo>
                    <a:pt x="0" y="390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5400000">
              <a:off x="4112" y="-1646"/>
              <a:ext cx="1232" cy="447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232" h="4470">
                  <a:moveTo>
                    <a:pt x="0" y="0"/>
                  </a:moveTo>
                  <a:lnTo>
                    <a:pt x="324" y="528"/>
                  </a:lnTo>
                  <a:lnTo>
                    <a:pt x="1232" y="4470"/>
                  </a:lnTo>
                  <a:lnTo>
                    <a:pt x="0" y="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8.svg"/><Relationship Id="rId3" Type="http://schemas.openxmlformats.org/officeDocument/2006/relationships/tags" Target="../tags/tag102.xml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2" Type="http://schemas.openxmlformats.org/officeDocument/2006/relationships/tags" Target="../tags/tag101.xml"/><Relationship Id="rId16" Type="http://schemas.openxmlformats.org/officeDocument/2006/relationships/image" Target="../media/image17.png"/><Relationship Id="rId1" Type="http://schemas.openxmlformats.org/officeDocument/2006/relationships/tags" Target="../tags/tag100.xml"/><Relationship Id="rId6" Type="http://schemas.openxmlformats.org/officeDocument/2006/relationships/customXml" Target="../ink/ink11.xml"/><Relationship Id="rId11" Type="http://schemas.openxmlformats.org/officeDocument/2006/relationships/image" Target="../media/image5.svg"/><Relationship Id="rId5" Type="http://schemas.openxmlformats.org/officeDocument/2006/relationships/notesSlide" Target="../notesSlides/notesSlide10.xml"/><Relationship Id="rId1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87.xml"/><Relationship Id="rId7" Type="http://schemas.openxmlformats.org/officeDocument/2006/relationships/image" Target="../media/image5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customXml" Target="../ink/ink1.xml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90.xml"/><Relationship Id="rId7" Type="http://schemas.openxmlformats.org/officeDocument/2006/relationships/image" Target="../media/image9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customXml" Target="../ink/ink3.xml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93.xml"/><Relationship Id="rId7" Type="http://schemas.openxmlformats.org/officeDocument/2006/relationships/image" Target="../media/image1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customXml" Target="../ink/ink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8.svg"/><Relationship Id="rId3" Type="http://schemas.openxmlformats.org/officeDocument/2006/relationships/tags" Target="../tags/tag96.xml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2" Type="http://schemas.openxmlformats.org/officeDocument/2006/relationships/tags" Target="../tags/tag95.xml"/><Relationship Id="rId16" Type="http://schemas.openxmlformats.org/officeDocument/2006/relationships/image" Target="../media/image17.png"/><Relationship Id="rId1" Type="http://schemas.openxmlformats.org/officeDocument/2006/relationships/tags" Target="../tags/tag94.xml"/><Relationship Id="rId6" Type="http://schemas.openxmlformats.org/officeDocument/2006/relationships/customXml" Target="../ink/ink7.xml"/><Relationship Id="rId11" Type="http://schemas.openxmlformats.org/officeDocument/2006/relationships/image" Target="../media/image5.svg"/><Relationship Id="rId5" Type="http://schemas.openxmlformats.org/officeDocument/2006/relationships/notesSlide" Target="../notesSlides/notesSlide8.xml"/><Relationship Id="rId1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tags" Target="../tags/tag99.xml"/><Relationship Id="rId7" Type="http://schemas.openxmlformats.org/officeDocument/2006/relationships/image" Target="../media/image21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customXml" Target="../ink/ink9.xml"/><Relationship Id="rId11" Type="http://schemas.openxmlformats.org/officeDocument/2006/relationships/image" Target="../media/image18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90183" y="184150"/>
            <a:ext cx="11810365" cy="6471285"/>
          </a:xfrm>
          <a:prstGeom prst="rect">
            <a:avLst/>
          </a:prstGeom>
          <a:noFill/>
          <a:ln w="1905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-17780" y="-18415"/>
            <a:ext cx="7851140" cy="3014345"/>
            <a:chOff x="-28" y="-29"/>
            <a:chExt cx="12798" cy="4913"/>
          </a:xfrm>
        </p:grpSpPr>
        <p:sp>
          <p:nvSpPr>
            <p:cNvPr id="6" name="任意多边形 5"/>
            <p:cNvSpPr/>
            <p:nvPr/>
          </p:nvSpPr>
          <p:spPr>
            <a:xfrm rot="5400000">
              <a:off x="3915" y="-3971"/>
              <a:ext cx="4913" cy="1279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5218" h="13594">
                  <a:moveTo>
                    <a:pt x="0" y="0"/>
                  </a:moveTo>
                  <a:lnTo>
                    <a:pt x="5218" y="13594"/>
                  </a:lnTo>
                  <a:lnTo>
                    <a:pt x="0" y="1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5400000">
              <a:off x="3005" y="-3062"/>
              <a:ext cx="1814" cy="788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4" h="7881">
                  <a:moveTo>
                    <a:pt x="0" y="0"/>
                  </a:moveTo>
                  <a:lnTo>
                    <a:pt x="326" y="1418"/>
                  </a:lnTo>
                  <a:lnTo>
                    <a:pt x="2" y="890"/>
                  </a:lnTo>
                  <a:lnTo>
                    <a:pt x="2" y="3971"/>
                  </a:lnTo>
                  <a:lnTo>
                    <a:pt x="2" y="3971"/>
                  </a:lnTo>
                  <a:lnTo>
                    <a:pt x="2" y="7880"/>
                  </a:lnTo>
                  <a:lnTo>
                    <a:pt x="1814" y="7880"/>
                  </a:lnTo>
                  <a:lnTo>
                    <a:pt x="1814" y="7881"/>
                  </a:lnTo>
                  <a:lnTo>
                    <a:pt x="0" y="7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1219" y="-948"/>
              <a:ext cx="3970" cy="646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970" h="6461">
                  <a:moveTo>
                    <a:pt x="0" y="0"/>
                  </a:moveTo>
                  <a:lnTo>
                    <a:pt x="3970" y="6461"/>
                  </a:lnTo>
                  <a:lnTo>
                    <a:pt x="3142" y="6461"/>
                  </a:lnTo>
                  <a:lnTo>
                    <a:pt x="907" y="3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16" y="1063"/>
              <a:ext cx="2234" cy="251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234" h="2519">
                  <a:moveTo>
                    <a:pt x="0" y="0"/>
                  </a:moveTo>
                  <a:lnTo>
                    <a:pt x="2234" y="2519"/>
                  </a:lnTo>
                  <a:lnTo>
                    <a:pt x="580" y="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-854" y="2612"/>
              <a:ext cx="1655" cy="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655" h="1">
                  <a:moveTo>
                    <a:pt x="0" y="0"/>
                  </a:moveTo>
                  <a:lnTo>
                    <a:pt x="1655" y="0"/>
                  </a:lnTo>
                  <a:lnTo>
                    <a:pt x="1655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5400000">
              <a:off x="1022" y="-1075"/>
              <a:ext cx="1812" cy="3908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8">
                  <a:moveTo>
                    <a:pt x="0" y="0"/>
                  </a:moveTo>
                  <a:lnTo>
                    <a:pt x="1232" y="1389"/>
                  </a:lnTo>
                  <a:lnTo>
                    <a:pt x="1812" y="3908"/>
                  </a:lnTo>
                  <a:lnTo>
                    <a:pt x="0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2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1021" y="-1075"/>
              <a:ext cx="1812" cy="390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9">
                  <a:moveTo>
                    <a:pt x="0" y="0"/>
                  </a:moveTo>
                  <a:lnTo>
                    <a:pt x="1" y="1"/>
                  </a:lnTo>
                  <a:lnTo>
                    <a:pt x="1" y="3909"/>
                  </a:lnTo>
                  <a:lnTo>
                    <a:pt x="1812" y="3909"/>
                  </a:lnTo>
                  <a:lnTo>
                    <a:pt x="1812" y="3909"/>
                  </a:lnTo>
                  <a:lnTo>
                    <a:pt x="0" y="390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5400000">
              <a:off x="4112" y="-1646"/>
              <a:ext cx="1232" cy="447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232" h="4470">
                  <a:moveTo>
                    <a:pt x="0" y="0"/>
                  </a:moveTo>
                  <a:lnTo>
                    <a:pt x="324" y="528"/>
                  </a:lnTo>
                  <a:lnTo>
                    <a:pt x="1232" y="4470"/>
                  </a:lnTo>
                  <a:lnTo>
                    <a:pt x="0" y="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63770" y="4006215"/>
            <a:ext cx="7428230" cy="2851785"/>
            <a:chOff x="8728" y="6780"/>
            <a:chExt cx="10472" cy="4020"/>
          </a:xfrm>
        </p:grpSpPr>
        <p:sp>
          <p:nvSpPr>
            <p:cNvPr id="24" name="任意多边形 23"/>
            <p:cNvSpPr/>
            <p:nvPr/>
          </p:nvSpPr>
          <p:spPr>
            <a:xfrm flipH="1">
              <a:off x="8728" y="6780"/>
              <a:ext cx="10472" cy="402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2299" h="4721">
                  <a:moveTo>
                    <a:pt x="0" y="0"/>
                  </a:moveTo>
                  <a:lnTo>
                    <a:pt x="12299" y="4721"/>
                  </a:lnTo>
                  <a:lnTo>
                    <a:pt x="0" y="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18143" y="8721"/>
              <a:ext cx="1057" cy="10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057" h="1057">
                  <a:moveTo>
                    <a:pt x="0" y="0"/>
                  </a:moveTo>
                  <a:lnTo>
                    <a:pt x="1057" y="1057"/>
                  </a:lnTo>
                  <a:lnTo>
                    <a:pt x="0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13262" y="7202"/>
              <a:ext cx="5938" cy="3598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5938" h="3598">
                  <a:moveTo>
                    <a:pt x="0" y="0"/>
                  </a:moveTo>
                  <a:lnTo>
                    <a:pt x="5938" y="3598"/>
                  </a:lnTo>
                  <a:lnTo>
                    <a:pt x="5598" y="3598"/>
                  </a:lnTo>
                  <a:lnTo>
                    <a:pt x="1057" y="2576"/>
                  </a:lnTo>
                  <a:lnTo>
                    <a:pt x="0" y="1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13602" y="9778"/>
              <a:ext cx="4541" cy="1022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4541" h="1022">
                  <a:moveTo>
                    <a:pt x="0" y="0"/>
                  </a:moveTo>
                  <a:lnTo>
                    <a:pt x="4541" y="1022"/>
                  </a:lnTo>
                  <a:lnTo>
                    <a:pt x="1022" y="1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flipH="1">
              <a:off x="17121" y="9540"/>
              <a:ext cx="2079" cy="126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079" h="1260">
                  <a:moveTo>
                    <a:pt x="0" y="0"/>
                  </a:moveTo>
                  <a:lnTo>
                    <a:pt x="1057" y="238"/>
                  </a:lnTo>
                  <a:lnTo>
                    <a:pt x="2079" y="1260"/>
                  </a:lnTo>
                  <a:lnTo>
                    <a:pt x="0" y="1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2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667718" y="4315003"/>
            <a:ext cx="4855293" cy="1017905"/>
          </a:xfrm>
          <a:prstGeom prst="roundRect">
            <a:avLst>
              <a:gd name="adj" fmla="val 199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Yongzhao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Mo-ym2918    </a:t>
            </a:r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Yicheng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Wang-yw4102</a:t>
            </a:r>
          </a:p>
          <a:p>
            <a:pPr algn="l"/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Jinyu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Xu-jx2556              </a:t>
            </a:r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Yuhan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Xie-yx2850</a:t>
            </a:r>
          </a:p>
          <a:p>
            <a:pPr algn="l"/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Jinyu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Chen-jc6186          </a:t>
            </a:r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Jiankun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Sun-js6418</a:t>
            </a:r>
          </a:p>
        </p:txBody>
      </p:sp>
      <p:sp>
        <p:nvSpPr>
          <p:cNvPr id="92" name="副标题 9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84935" y="1916430"/>
            <a:ext cx="9246235" cy="15671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4800" b="1" dirty="0">
                <a:solidFill>
                  <a:srgbClr val="03255D"/>
                </a:solidFill>
                <a:ea typeface="黑体-简" panose="02000000000000000000" charset="-122"/>
                <a:cs typeface="汉仪雅酷黑 95W" panose="020B0A04020202020204" charset="-122"/>
              </a:rPr>
              <a:t>Investment Manager Robot Based on LLM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01295" y="184150"/>
            <a:ext cx="7092000" cy="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91135" y="172720"/>
            <a:ext cx="0" cy="277200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2005310" y="4086225"/>
            <a:ext cx="0" cy="2549525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289550" y="6654800"/>
            <a:ext cx="6734810" cy="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5064760" y="3947160"/>
            <a:ext cx="1885315" cy="427355"/>
          </a:xfrm>
          <a:prstGeom prst="roundRect">
            <a:avLst>
              <a:gd name="adj" fmla="val 19979"/>
            </a:avLst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  <a:ea typeface="黑体-简" panose="02000000000000000000" charset="-122"/>
              </a:rPr>
              <a:t>Team B3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35145" y="5338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9231DC-0E71-0C8C-25F6-F618BF8D9395}"/>
              </a:ext>
            </a:extLst>
          </p:cNvPr>
          <p:cNvGrpSpPr/>
          <p:nvPr/>
        </p:nvGrpSpPr>
        <p:grpSpPr>
          <a:xfrm>
            <a:off x="290194" y="1599440"/>
            <a:ext cx="3971024" cy="1878237"/>
            <a:chOff x="370110" y="1326088"/>
            <a:chExt cx="3971024" cy="1568109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E23F6D42-CF5B-B4AA-439E-928AB9B0028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0110" y="1827517"/>
              <a:ext cx="3971024" cy="10666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model </a:t>
              </a:r>
              <a:r>
                <a:rPr lang="en-CA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explains optimization results</a:t>
              </a:r>
              <a:r>
                <a:rPr lang="en-CA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by transforming structured parameters into fluent, unstructured language.</a:t>
              </a: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DE0FD476-3E66-57FE-2EA3-59C9C7E37F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928" y="1326088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3: Explain Optimization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509515" y="104156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15" y="93356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47212" y="24761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212" y="24671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740A1ED-76A0-560C-CA41-882A38250796}"/>
              </a:ext>
            </a:extLst>
          </p:cNvPr>
          <p:cNvGrpSpPr/>
          <p:nvPr/>
        </p:nvGrpSpPr>
        <p:grpSpPr>
          <a:xfrm>
            <a:off x="1672001" y="1599440"/>
            <a:ext cx="8178987" cy="4598337"/>
            <a:chOff x="2227586" y="1555932"/>
            <a:chExt cx="8178987" cy="4598337"/>
          </a:xfrm>
        </p:grpSpPr>
        <p:pic>
          <p:nvPicPr>
            <p:cNvPr id="4" name="Graphic 3" descr="Chat outline">
              <a:extLst>
                <a:ext uri="{FF2B5EF4-FFF2-40B4-BE49-F238E27FC236}">
                  <a16:creationId xmlns:a16="http://schemas.microsoft.com/office/drawing/2014/main" id="{A39503E6-5244-E0C4-EA0E-F7D8C9C8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14155" y="4554432"/>
              <a:ext cx="1599837" cy="1599837"/>
            </a:xfrm>
            <a:prstGeom prst="rect">
              <a:avLst/>
            </a:prstGeom>
          </p:spPr>
        </p:pic>
        <p:pic>
          <p:nvPicPr>
            <p:cNvPr id="7" name="Graphic 6" descr="Chevron arrows outline">
              <a:extLst>
                <a:ext uri="{FF2B5EF4-FFF2-40B4-BE49-F238E27FC236}">
                  <a16:creationId xmlns:a16="http://schemas.microsoft.com/office/drawing/2014/main" id="{400AEE6C-8DC0-7E7F-E1C1-3BACA213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0074" y="4801359"/>
              <a:ext cx="914400" cy="914400"/>
            </a:xfrm>
            <a:prstGeom prst="rect">
              <a:avLst/>
            </a:prstGeom>
          </p:spPr>
        </p:pic>
        <p:pic>
          <p:nvPicPr>
            <p:cNvPr id="22" name="Picture 21" descr="A black and white symbol of a file&#10;&#10;Description automatically generated">
              <a:extLst>
                <a:ext uri="{FF2B5EF4-FFF2-40B4-BE49-F238E27FC236}">
                  <a16:creationId xmlns:a16="http://schemas.microsoft.com/office/drawing/2014/main" id="{2BCF46A3-36F2-173F-3C7F-45103EC60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461" y="4554432"/>
              <a:ext cx="1229307" cy="1408256"/>
            </a:xfrm>
            <a:prstGeom prst="rect">
              <a:avLst/>
            </a:prstGeom>
          </p:spPr>
        </p:pic>
        <p:pic>
          <p:nvPicPr>
            <p:cNvPr id="24" name="Graphic 23" descr="Chevron arrows outline">
              <a:extLst>
                <a:ext uri="{FF2B5EF4-FFF2-40B4-BE49-F238E27FC236}">
                  <a16:creationId xmlns:a16="http://schemas.microsoft.com/office/drawing/2014/main" id="{30A36004-541D-BB6D-86D3-817E78B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99755" y="4801359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 descr="A logo of a company&#10;&#10;Description automatically generated">
              <a:extLst>
                <a:ext uri="{FF2B5EF4-FFF2-40B4-BE49-F238E27FC236}">
                  <a16:creationId xmlns:a16="http://schemas.microsoft.com/office/drawing/2014/main" id="{C6BCF5B3-C47E-DE84-C056-76483F032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86" t="611" r="17386" b="17533"/>
            <a:stretch/>
          </p:blipFill>
          <p:spPr>
            <a:xfrm>
              <a:off x="2227586" y="4696021"/>
              <a:ext cx="1426156" cy="131665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A78B77-2EE7-A087-A568-2B20E8B01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07817" y="3555088"/>
              <a:ext cx="1144800" cy="1144800"/>
            </a:xfrm>
            <a:prstGeom prst="rect">
              <a:avLst/>
            </a:prstGeom>
          </p:spPr>
        </p:pic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284988A1-42E0-323D-1201-5E6946E329C9}"/>
                </a:ext>
              </a:extLst>
            </p:cNvPr>
            <p:cNvSpPr/>
            <p:nvPr/>
          </p:nvSpPr>
          <p:spPr>
            <a:xfrm>
              <a:off x="6821411" y="1555932"/>
              <a:ext cx="3585162" cy="1840375"/>
            </a:xfrm>
            <a:prstGeom prst="wedgeRoundRectCallout">
              <a:avLst>
                <a:gd name="adj1" fmla="val -37944"/>
                <a:gd name="adj2" fmla="val 61871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JSON</a:t>
              </a:r>
              <a:r>
                <a:rPr lang="en-US" dirty="0"/>
                <a:t> reads some assets and the proportion to be allocated. Please imitate the professional tone of the fund manager and help me explain the results of asset allocation for my clients.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950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orizontal Scroll 29">
            <a:extLst>
              <a:ext uri="{FF2B5EF4-FFF2-40B4-BE49-F238E27FC236}">
                <a16:creationId xmlns:a16="http://schemas.microsoft.com/office/drawing/2014/main" id="{0E6B57B0-C7C4-04B2-0A94-3991E9AA068B}"/>
              </a:ext>
            </a:extLst>
          </p:cNvPr>
          <p:cNvSpPr/>
          <p:nvPr/>
        </p:nvSpPr>
        <p:spPr>
          <a:xfrm>
            <a:off x="290195" y="1557938"/>
            <a:ext cx="6325350" cy="9182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Time Horizon:  </a:t>
            </a:r>
            <a:r>
              <a:rPr lang="en-US" altLang="zh-CN" b="1" dirty="0">
                <a:solidFill>
                  <a:schemeClr val="tx1"/>
                </a:solidFill>
                <a:highlight>
                  <a:srgbClr val="EAEFFA"/>
                </a:highlight>
              </a:rPr>
              <a:t>12/06/2016 – 10/31/2023 daily price data</a:t>
            </a:r>
            <a:r>
              <a:rPr lang="zh-CN" alt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 </a:t>
            </a:r>
            <a:endParaRPr lang="en-US" b="1" dirty="0">
              <a:highlight>
                <a:srgbClr val="EAEFFA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83488-6749-194B-ACA2-2DD1078D2267}"/>
              </a:ext>
            </a:extLst>
          </p:cNvPr>
          <p:cNvSpPr txBox="1"/>
          <p:nvPr/>
        </p:nvSpPr>
        <p:spPr>
          <a:xfrm>
            <a:off x="290195" y="956574"/>
            <a:ext cx="609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Data Loading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7" name="Horizontal Scroll 29">
            <a:extLst>
              <a:ext uri="{FF2B5EF4-FFF2-40B4-BE49-F238E27FC236}">
                <a16:creationId xmlns:a16="http://schemas.microsoft.com/office/drawing/2014/main" id="{B19B280C-726F-594D-47EE-D17B39B92604}"/>
              </a:ext>
            </a:extLst>
          </p:cNvPr>
          <p:cNvSpPr/>
          <p:nvPr/>
        </p:nvSpPr>
        <p:spPr>
          <a:xfrm>
            <a:off x="290194" y="2406943"/>
            <a:ext cx="6325350" cy="9182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Underlying Assets:  </a:t>
            </a:r>
            <a:r>
              <a:rPr lang="en-US" altLang="zh-CN" b="1" dirty="0">
                <a:solidFill>
                  <a:schemeClr val="tx1"/>
                </a:solidFill>
                <a:highlight>
                  <a:srgbClr val="EAEFFA"/>
                </a:highlight>
              </a:rPr>
              <a:t>27 ETFs</a:t>
            </a:r>
            <a:endParaRPr lang="en-US" b="1" dirty="0">
              <a:highlight>
                <a:srgbClr val="EAEFFA"/>
              </a:highlight>
            </a:endParaRPr>
          </a:p>
        </p:txBody>
      </p:sp>
      <p:sp>
        <p:nvSpPr>
          <p:cNvPr id="13" name="Horizontal Scroll 29">
            <a:extLst>
              <a:ext uri="{FF2B5EF4-FFF2-40B4-BE49-F238E27FC236}">
                <a16:creationId xmlns:a16="http://schemas.microsoft.com/office/drawing/2014/main" id="{BD2740ED-D22D-CE86-7A1B-DD2D21C4C3CF}"/>
              </a:ext>
            </a:extLst>
          </p:cNvPr>
          <p:cNvSpPr/>
          <p:nvPr/>
        </p:nvSpPr>
        <p:spPr>
          <a:xfrm>
            <a:off x="290194" y="3141656"/>
            <a:ext cx="11421910" cy="365827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chemeClr val="tx1"/>
                </a:solidFill>
                <a:highlight>
                  <a:srgbClr val="EAEFFA"/>
                </a:highlight>
              </a:rPr>
              <a:t>Equity</a:t>
            </a:r>
            <a:r>
              <a:rPr lang="en-US" altLang="zh-CN" b="1" dirty="0">
                <a:solidFill>
                  <a:schemeClr val="tx1"/>
                </a:solidFill>
              </a:rPr>
              <a:t>:  </a:t>
            </a:r>
            <a:r>
              <a:rPr lang="en-US" altLang="zh-CN" i="1" dirty="0">
                <a:solidFill>
                  <a:schemeClr val="tx1"/>
                </a:solidFill>
              </a:rPr>
              <a:t>Large-cap, Mid-cap, Small-cap, Europe, Asia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chemeClr val="tx1"/>
                </a:solidFill>
                <a:highlight>
                  <a:srgbClr val="EAEFFA"/>
                </a:highlight>
              </a:rPr>
              <a:t>Sector-specific</a:t>
            </a:r>
            <a:r>
              <a:rPr lang="en-US" altLang="zh-CN" b="1" dirty="0">
                <a:solidFill>
                  <a:schemeClr val="tx1"/>
                </a:solidFill>
              </a:rPr>
              <a:t>:  </a:t>
            </a:r>
            <a:r>
              <a:rPr lang="en-US" altLang="zh-CN" i="1" dirty="0">
                <a:solidFill>
                  <a:schemeClr val="tx1"/>
                </a:solidFill>
              </a:rPr>
              <a:t>Tech, Healthcare, Finance, Real Estate, Consumer, Energy, Industrials, Materials, Communication, Utilities</a:t>
            </a:r>
            <a:endParaRPr lang="en-US" altLang="zh-CN" b="1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Bonds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Government, Corporate, High-yield</a:t>
            </a:r>
            <a:endParaRPr lang="en-US" b="1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Commodity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Gold, Oil, Agriculture</a:t>
            </a:r>
            <a:endParaRPr lang="en-US" b="1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International</a:t>
            </a:r>
            <a:r>
              <a:rPr lang="en-US" b="1" dirty="0">
                <a:solidFill>
                  <a:schemeClr val="tx1"/>
                </a:solidFill>
              </a:rPr>
              <a:t>:  </a:t>
            </a:r>
            <a:r>
              <a:rPr lang="en-US" i="1" dirty="0">
                <a:solidFill>
                  <a:schemeClr val="tx1"/>
                </a:solidFill>
              </a:rPr>
              <a:t>International, Emerging Markets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Thematic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ESG, AI, Biotech</a:t>
            </a:r>
            <a:endParaRPr lang="en-US" b="1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Cash</a:t>
            </a:r>
            <a:r>
              <a:rPr lang="en-US" b="1" dirty="0">
                <a:solidFill>
                  <a:schemeClr val="tx1"/>
                </a:solidFill>
              </a:rPr>
              <a:t>:  </a:t>
            </a:r>
            <a:r>
              <a:rPr lang="en-US" i="1" dirty="0">
                <a:solidFill>
                  <a:schemeClr val="tx1"/>
                </a:solidFill>
              </a:rPr>
              <a:t>Cash</a:t>
            </a:r>
            <a:endParaRPr 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9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CFFA7D-3359-C4CE-2E4F-CDE99DC36E62}"/>
              </a:ext>
            </a:extLst>
          </p:cNvPr>
          <p:cNvSpPr txBox="1"/>
          <p:nvPr/>
        </p:nvSpPr>
        <p:spPr>
          <a:xfrm>
            <a:off x="290194" y="956574"/>
            <a:ext cx="6483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Parameters Loading from Prompt 2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48D529-CC0F-C8C3-B540-B7B561F35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63842"/>
              </p:ext>
            </p:extLst>
          </p:nvPr>
        </p:nvGraphicFramePr>
        <p:xfrm>
          <a:off x="290195" y="2389598"/>
          <a:ext cx="1068260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76">
                  <a:extLst>
                    <a:ext uri="{9D8B030D-6E8A-4147-A177-3AD203B41FA5}">
                      <a16:colId xmlns:a16="http://schemas.microsoft.com/office/drawing/2014/main" val="385492806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07193845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8586774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74741735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021400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85357262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324585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Money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Emergency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Investment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healthcare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40380"/>
                  </a:ext>
                </a:extLst>
              </a:tr>
            </a:tbl>
          </a:graphicData>
        </a:graphic>
      </p:graphicFrame>
      <p:sp>
        <p:nvSpPr>
          <p:cNvPr id="6" name="Cloud Callout 36">
            <a:extLst>
              <a:ext uri="{FF2B5EF4-FFF2-40B4-BE49-F238E27FC236}">
                <a16:creationId xmlns:a16="http://schemas.microsoft.com/office/drawing/2014/main" id="{A611CB4A-D2A9-A4CE-6288-28C08C9AADD3}"/>
              </a:ext>
            </a:extLst>
          </p:cNvPr>
          <p:cNvSpPr/>
          <p:nvPr/>
        </p:nvSpPr>
        <p:spPr>
          <a:xfrm>
            <a:off x="290194" y="1553939"/>
            <a:ext cx="2873919" cy="624748"/>
          </a:xfrm>
          <a:prstGeom prst="cloudCallout">
            <a:avLst>
              <a:gd name="adj1" fmla="val 36725"/>
              <a:gd name="adj2" fmla="val 71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06EFB32-E919-492F-F3FB-424A0132B44D}"/>
              </a:ext>
            </a:extLst>
          </p:cNvPr>
          <p:cNvSpPr/>
          <p:nvPr/>
        </p:nvSpPr>
        <p:spPr>
          <a:xfrm>
            <a:off x="1400782" y="3880669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9852DE-C088-BAE0-2264-E40663F3E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74225"/>
              </p:ext>
            </p:extLst>
          </p:nvPr>
        </p:nvGraphicFramePr>
        <p:xfrm>
          <a:off x="290193" y="4889409"/>
          <a:ext cx="106826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381">
                  <a:extLst>
                    <a:ext uri="{9D8B030D-6E8A-4147-A177-3AD203B41FA5}">
                      <a16:colId xmlns:a16="http://schemas.microsoft.com/office/drawing/2014/main" val="3854928060"/>
                    </a:ext>
                  </a:extLst>
                </a:gridCol>
                <a:gridCol w="1446179">
                  <a:extLst>
                    <a:ext uri="{9D8B030D-6E8A-4147-A177-3AD203B41FA5}">
                      <a16:colId xmlns:a16="http://schemas.microsoft.com/office/drawing/2014/main" val="747417359"/>
                    </a:ext>
                  </a:extLst>
                </a:gridCol>
                <a:gridCol w="1478604">
                  <a:extLst>
                    <a:ext uri="{9D8B030D-6E8A-4147-A177-3AD203B41FA5}">
                      <a16:colId xmlns:a16="http://schemas.microsoft.com/office/drawing/2014/main" val="2810214001"/>
                    </a:ext>
                  </a:extLst>
                </a:gridCol>
                <a:gridCol w="3268494">
                  <a:extLst>
                    <a:ext uri="{9D8B030D-6E8A-4147-A177-3AD203B41FA5}">
                      <a16:colId xmlns:a16="http://schemas.microsoft.com/office/drawing/2014/main" val="2853572622"/>
                    </a:ext>
                  </a:extLst>
                </a:gridCol>
                <a:gridCol w="1763947">
                  <a:extLst>
                    <a:ext uri="{9D8B030D-6E8A-4147-A177-3AD203B41FA5}">
                      <a16:colId xmlns:a16="http://schemas.microsoft.com/office/drawing/2014/main" val="324585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Cash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Adjustment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1000/5000 * 0.8 = 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 * 0.7 = 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healthcare min weight: 11%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healthcare max weight: 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40380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DB5B59B6-A476-AB86-81AA-928E18E3B8BF}"/>
              </a:ext>
            </a:extLst>
          </p:cNvPr>
          <p:cNvSpPr/>
          <p:nvPr/>
        </p:nvSpPr>
        <p:spPr>
          <a:xfrm>
            <a:off x="3493274" y="3880669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E0D40E-6ECE-9B7F-C567-E164B9DFE249}"/>
              </a:ext>
            </a:extLst>
          </p:cNvPr>
          <p:cNvSpPr/>
          <p:nvPr/>
        </p:nvSpPr>
        <p:spPr>
          <a:xfrm>
            <a:off x="4916754" y="3880669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3E2CFA1-105C-B4A5-E03C-8C0825B3ED19}"/>
              </a:ext>
            </a:extLst>
          </p:cNvPr>
          <p:cNvSpPr/>
          <p:nvPr/>
        </p:nvSpPr>
        <p:spPr>
          <a:xfrm>
            <a:off x="7397307" y="3887316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5A40891-99CB-BB5B-C0EF-D548B998F0CB}"/>
              </a:ext>
            </a:extLst>
          </p:cNvPr>
          <p:cNvSpPr/>
          <p:nvPr/>
        </p:nvSpPr>
        <p:spPr>
          <a:xfrm>
            <a:off x="9825979" y="3887316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58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44035A-F4AB-F338-AD5B-160684FD3EE1}"/>
              </a:ext>
            </a:extLst>
          </p:cNvPr>
          <p:cNvSpPr/>
          <p:nvPr/>
        </p:nvSpPr>
        <p:spPr>
          <a:xfrm>
            <a:off x="1715311" y="4208290"/>
            <a:ext cx="10256195" cy="2562161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BB754E-870B-EBCB-81B7-07AD35594A88}"/>
              </a:ext>
            </a:extLst>
          </p:cNvPr>
          <p:cNvSpPr/>
          <p:nvPr/>
        </p:nvSpPr>
        <p:spPr>
          <a:xfrm>
            <a:off x="290194" y="1549476"/>
            <a:ext cx="11733193" cy="746636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AA67A0-D8F8-138E-439A-87FBD0A6EABF}"/>
              </a:ext>
            </a:extLst>
          </p:cNvPr>
          <p:cNvSpPr/>
          <p:nvPr/>
        </p:nvSpPr>
        <p:spPr>
          <a:xfrm>
            <a:off x="1952017" y="2864755"/>
            <a:ext cx="9948499" cy="678545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5E7E16-1420-1218-4C99-CB2519668B73}"/>
              </a:ext>
            </a:extLst>
          </p:cNvPr>
          <p:cNvSpPr txBox="1"/>
          <p:nvPr/>
        </p:nvSpPr>
        <p:spPr>
          <a:xfrm>
            <a:off x="290195" y="956574"/>
            <a:ext cx="806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Optimization Models in </a:t>
            </a:r>
            <a:r>
              <a:rPr lang="en-US" altLang="zh-CN" sz="2800" dirty="0" err="1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Backtesting</a:t>
            </a:r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 Workflow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1E0C5E74-90C3-F0E4-A1DA-3C8C88551394}"/>
              </a:ext>
            </a:extLst>
          </p:cNvPr>
          <p:cNvSpPr/>
          <p:nvPr/>
        </p:nvSpPr>
        <p:spPr>
          <a:xfrm>
            <a:off x="6755326" y="1673374"/>
            <a:ext cx="204063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Expected Return</a:t>
            </a:r>
          </a:p>
        </p:txBody>
      </p:sp>
      <p:sp>
        <p:nvSpPr>
          <p:cNvPr id="8" name="圆角矩形 1">
            <a:extLst>
              <a:ext uri="{FF2B5EF4-FFF2-40B4-BE49-F238E27FC236}">
                <a16:creationId xmlns:a16="http://schemas.microsoft.com/office/drawing/2014/main" id="{43940B69-D1CA-06B8-74AB-D300B6B54BE3}"/>
              </a:ext>
            </a:extLst>
          </p:cNvPr>
          <p:cNvSpPr/>
          <p:nvPr/>
        </p:nvSpPr>
        <p:spPr>
          <a:xfrm>
            <a:off x="8907846" y="1673374"/>
            <a:ext cx="167098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Max Volatility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1E0C5E74-90C3-F0E4-A1DA-3C8C88551394}"/>
              </a:ext>
            </a:extLst>
          </p:cNvPr>
          <p:cNvSpPr/>
          <p:nvPr/>
        </p:nvSpPr>
        <p:spPr>
          <a:xfrm>
            <a:off x="413979" y="1673374"/>
            <a:ext cx="2719415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Min&amp;Max</a:t>
            </a: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 ETFs Weights</a:t>
            </a:r>
          </a:p>
        </p:txBody>
      </p:sp>
      <p:sp>
        <p:nvSpPr>
          <p:cNvPr id="12" name="圆角矩形 1">
            <a:extLst>
              <a:ext uri="{FF2B5EF4-FFF2-40B4-BE49-F238E27FC236}">
                <a16:creationId xmlns:a16="http://schemas.microsoft.com/office/drawing/2014/main" id="{BD5BEBB7-FAB9-59EE-C83C-133D1DDDF7AF}"/>
              </a:ext>
            </a:extLst>
          </p:cNvPr>
          <p:cNvSpPr/>
          <p:nvPr/>
        </p:nvSpPr>
        <p:spPr>
          <a:xfrm>
            <a:off x="3344160" y="1673374"/>
            <a:ext cx="2751840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Weights Sum Constraint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E75E736-6247-C8FF-E1B4-41A23DD61B42}"/>
              </a:ext>
            </a:extLst>
          </p:cNvPr>
          <p:cNvSpPr/>
          <p:nvPr/>
        </p:nvSpPr>
        <p:spPr>
          <a:xfrm>
            <a:off x="3038819" y="2341535"/>
            <a:ext cx="420444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5D9E36E-9CD7-2C9B-AA4E-E282A213FE87}"/>
              </a:ext>
            </a:extLst>
          </p:cNvPr>
          <p:cNvSpPr/>
          <p:nvPr/>
        </p:nvSpPr>
        <p:spPr>
          <a:xfrm>
            <a:off x="8710584" y="2341535"/>
            <a:ext cx="420444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">
            <a:extLst>
              <a:ext uri="{FF2B5EF4-FFF2-40B4-BE49-F238E27FC236}">
                <a16:creationId xmlns:a16="http://schemas.microsoft.com/office/drawing/2014/main" id="{7976F219-8852-871C-0EBA-07B604176F01}"/>
              </a:ext>
            </a:extLst>
          </p:cNvPr>
          <p:cNvSpPr/>
          <p:nvPr/>
        </p:nvSpPr>
        <p:spPr>
          <a:xfrm>
            <a:off x="2162694" y="2956351"/>
            <a:ext cx="2332471" cy="523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Strict Constraints</a:t>
            </a:r>
          </a:p>
        </p:txBody>
      </p:sp>
      <p:sp>
        <p:nvSpPr>
          <p:cNvPr id="18" name="圆角矩形 1">
            <a:extLst>
              <a:ext uri="{FF2B5EF4-FFF2-40B4-BE49-F238E27FC236}">
                <a16:creationId xmlns:a16="http://schemas.microsoft.com/office/drawing/2014/main" id="{5EDAD51D-B2F3-AC14-7A4F-AAB3CE6B17E6}"/>
              </a:ext>
            </a:extLst>
          </p:cNvPr>
          <p:cNvSpPr/>
          <p:nvPr/>
        </p:nvSpPr>
        <p:spPr>
          <a:xfrm>
            <a:off x="7754570" y="2964331"/>
            <a:ext cx="2332471" cy="523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Penalty Terms</a:t>
            </a:r>
          </a:p>
        </p:txBody>
      </p:sp>
      <p:sp>
        <p:nvSpPr>
          <p:cNvPr id="20" name="圆角矩形 1">
            <a:extLst>
              <a:ext uri="{FF2B5EF4-FFF2-40B4-BE49-F238E27FC236}">
                <a16:creationId xmlns:a16="http://schemas.microsoft.com/office/drawing/2014/main" id="{727D6C80-F52E-1821-969E-3CD334AEEAA7}"/>
              </a:ext>
            </a:extLst>
          </p:cNvPr>
          <p:cNvSpPr/>
          <p:nvPr/>
        </p:nvSpPr>
        <p:spPr>
          <a:xfrm>
            <a:off x="1826103" y="4247744"/>
            <a:ext cx="2588642" cy="24832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sz="20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Constrained Optimization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Mean-variance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Small deviations on ETFs weights</a:t>
            </a:r>
          </a:p>
        </p:txBody>
      </p:sp>
      <p:sp>
        <p:nvSpPr>
          <p:cNvPr id="21" name="圆角矩形 1">
            <a:extLst>
              <a:ext uri="{FF2B5EF4-FFF2-40B4-BE49-F238E27FC236}">
                <a16:creationId xmlns:a16="http://schemas.microsoft.com/office/drawing/2014/main" id="{CAE574DE-6539-6D2D-9605-80A801B47073}"/>
              </a:ext>
            </a:extLst>
          </p:cNvPr>
          <p:cNvSpPr/>
          <p:nvPr/>
        </p:nvSpPr>
        <p:spPr>
          <a:xfrm>
            <a:off x="4810871" y="4247742"/>
            <a:ext cx="2667537" cy="24832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sz="20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Markowitz</a:t>
            </a:r>
          </a:p>
          <a:p>
            <a:pPr algn="ctr"/>
            <a:r>
              <a:rPr lang="en-CA" altLang="zh-CN" sz="20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Model</a:t>
            </a:r>
          </a:p>
          <a:p>
            <a:pPr algn="ctr"/>
            <a:endParaRPr lang="en-CA" altLang="zh-CN" sz="2000" b="1" dirty="0">
              <a:solidFill>
                <a:srgbClr val="03255D"/>
              </a:solidFill>
              <a:latin typeface="Arial" panose="020B0604020202020204" pitchFamily="34" charset="0"/>
              <a:ea typeface="黑体-简" panose="02000000000000000000" charset="-122"/>
              <a:cs typeface="Arial Bol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Mean-variance Optimization</a:t>
            </a:r>
          </a:p>
        </p:txBody>
      </p:sp>
      <p:sp>
        <p:nvSpPr>
          <p:cNvPr id="22" name="圆角矩形 1">
            <a:extLst>
              <a:ext uri="{FF2B5EF4-FFF2-40B4-BE49-F238E27FC236}">
                <a16:creationId xmlns:a16="http://schemas.microsoft.com/office/drawing/2014/main" id="{66744A98-954F-6EBD-B40A-C8E1A7D906F0}"/>
              </a:ext>
            </a:extLst>
          </p:cNvPr>
          <p:cNvSpPr/>
          <p:nvPr/>
        </p:nvSpPr>
        <p:spPr>
          <a:xfrm>
            <a:off x="7724841" y="4247744"/>
            <a:ext cx="2667536" cy="2483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sz="20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Robust Optimization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Mean-variance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Robust term to handle uncertain expected returns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8EF7F0F-F11F-6910-30D2-D7529C3972D1}"/>
              </a:ext>
            </a:extLst>
          </p:cNvPr>
          <p:cNvSpPr/>
          <p:nvPr/>
        </p:nvSpPr>
        <p:spPr>
          <a:xfrm>
            <a:off x="6038177" y="3614663"/>
            <a:ext cx="420444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684881-03E0-72E6-4DD4-757576E13040}"/>
              </a:ext>
            </a:extLst>
          </p:cNvPr>
          <p:cNvSpPr txBox="1"/>
          <p:nvPr/>
        </p:nvSpPr>
        <p:spPr>
          <a:xfrm>
            <a:off x="10494524" y="1750318"/>
            <a:ext cx="161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87F63-1ACB-201F-5C81-27DC7B8B5F82}"/>
              </a:ext>
            </a:extLst>
          </p:cNvPr>
          <p:cNvSpPr txBox="1"/>
          <p:nvPr/>
        </p:nvSpPr>
        <p:spPr>
          <a:xfrm>
            <a:off x="10187194" y="2899556"/>
            <a:ext cx="1613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Constraints</a:t>
            </a:r>
          </a:p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12D6A-EDD4-A225-7E83-7C5A295387B1}"/>
              </a:ext>
            </a:extLst>
          </p:cNvPr>
          <p:cNvSpPr txBox="1"/>
          <p:nvPr/>
        </p:nvSpPr>
        <p:spPr>
          <a:xfrm>
            <a:off x="10381845" y="5132312"/>
            <a:ext cx="1613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Optimization</a:t>
            </a:r>
          </a:p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48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C5743D-879B-2FDF-5E81-01BA46B7D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3" y="2562118"/>
            <a:ext cx="11510912" cy="37844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178980-A787-BC73-FFAF-168C3A521056}"/>
              </a:ext>
            </a:extLst>
          </p:cNvPr>
          <p:cNvSpPr txBox="1"/>
          <p:nvPr/>
        </p:nvSpPr>
        <p:spPr>
          <a:xfrm>
            <a:off x="290195" y="956574"/>
            <a:ext cx="806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Backtesting</a:t>
            </a:r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 Results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04FBC-3EAF-8759-8076-A3AFBC19B5E1}"/>
              </a:ext>
            </a:extLst>
          </p:cNvPr>
          <p:cNvSpPr/>
          <p:nvPr/>
        </p:nvSpPr>
        <p:spPr>
          <a:xfrm>
            <a:off x="5895109" y="2959640"/>
            <a:ext cx="2842004" cy="583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loud Callout 36">
            <a:extLst>
              <a:ext uri="{FF2B5EF4-FFF2-40B4-BE49-F238E27FC236}">
                <a16:creationId xmlns:a16="http://schemas.microsoft.com/office/drawing/2014/main" id="{63C85A77-2A6F-D8F3-6AF0-EB15A78A45E3}"/>
              </a:ext>
            </a:extLst>
          </p:cNvPr>
          <p:cNvSpPr/>
          <p:nvPr/>
        </p:nvSpPr>
        <p:spPr>
          <a:xfrm>
            <a:off x="4208835" y="1294254"/>
            <a:ext cx="3957590" cy="1194962"/>
          </a:xfrm>
          <a:prstGeom prst="cloudCallout">
            <a:avLst>
              <a:gd name="adj1" fmla="val 36725"/>
              <a:gd name="adj2" fmla="val 71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Select the best strategy with highest return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49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178980-A787-BC73-FFAF-168C3A521056}"/>
              </a:ext>
            </a:extLst>
          </p:cNvPr>
          <p:cNvSpPr txBox="1"/>
          <p:nvPr/>
        </p:nvSpPr>
        <p:spPr>
          <a:xfrm>
            <a:off x="290195" y="956574"/>
            <a:ext cx="806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Backtesting</a:t>
            </a:r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 Results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12" name="圆角矩形 1">
            <a:extLst>
              <a:ext uri="{FF2B5EF4-FFF2-40B4-BE49-F238E27FC236}">
                <a16:creationId xmlns:a16="http://schemas.microsoft.com/office/drawing/2014/main" id="{C6758638-24DE-EFC1-A147-21DB33ABFCE4}"/>
              </a:ext>
            </a:extLst>
          </p:cNvPr>
          <p:cNvSpPr/>
          <p:nvPr/>
        </p:nvSpPr>
        <p:spPr>
          <a:xfrm>
            <a:off x="8674916" y="2898844"/>
            <a:ext cx="3354956" cy="17707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Benchmark</a:t>
            </a: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 = </a:t>
            </a:r>
          </a:p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60% SPY </a:t>
            </a: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+</a:t>
            </a:r>
          </a:p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40% GOVT</a:t>
            </a:r>
          </a:p>
          <a:p>
            <a:pPr algn="ctr"/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(U.S. Treasury Bond)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F6F5F-4588-5001-556C-4603C22E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55" y="1538974"/>
            <a:ext cx="8217219" cy="52619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299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0477CA7-0067-90C4-B293-42DFE5EC6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" y="1530926"/>
            <a:ext cx="5525943" cy="49119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178980-A787-BC73-FFAF-168C3A521056}"/>
              </a:ext>
            </a:extLst>
          </p:cNvPr>
          <p:cNvSpPr txBox="1"/>
          <p:nvPr/>
        </p:nvSpPr>
        <p:spPr>
          <a:xfrm>
            <a:off x="290195" y="956574"/>
            <a:ext cx="806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Backtesting</a:t>
            </a:r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 Results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221C1-9045-6D6E-F228-7E9DEC613AAB}"/>
              </a:ext>
            </a:extLst>
          </p:cNvPr>
          <p:cNvSpPr/>
          <p:nvPr/>
        </p:nvSpPr>
        <p:spPr>
          <a:xfrm>
            <a:off x="3298569" y="5134501"/>
            <a:ext cx="2045873" cy="2147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5E573-DDDD-9D38-2780-11474B63F2D2}"/>
              </a:ext>
            </a:extLst>
          </p:cNvPr>
          <p:cNvSpPr/>
          <p:nvPr/>
        </p:nvSpPr>
        <p:spPr>
          <a:xfrm>
            <a:off x="3325091" y="3124200"/>
            <a:ext cx="2045873" cy="2147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5E573-DDDD-9D38-2780-11474B63F2D2}"/>
              </a:ext>
            </a:extLst>
          </p:cNvPr>
          <p:cNvSpPr/>
          <p:nvPr/>
        </p:nvSpPr>
        <p:spPr>
          <a:xfrm>
            <a:off x="3298569" y="6224781"/>
            <a:ext cx="2045873" cy="2147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CCFC49-5334-5386-BE77-720EDCB5C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27" y="1466440"/>
            <a:ext cx="6623786" cy="53915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733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Demo</a:t>
            </a:r>
            <a:endParaRPr lang="zh-CN" altLang="en-US" sz="3200" b="1" dirty="0">
              <a:solidFill>
                <a:srgbClr val="03255D"/>
              </a:solidFill>
              <a:effectLst/>
              <a:latin typeface="Arial" panose="020B0604020202020204" pitchFamily="34" charset="0"/>
              <a:ea typeface="黑体-简" panose="02000000000000000000" charset="-122"/>
              <a:cs typeface="Arial Bold" panose="020B0604020202020204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840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3255D"/>
                </a:solidFill>
                <a:ea typeface="黑体-简" panose="02000000000000000000" charset="-122"/>
                <a:cs typeface="汉仪雅酷黑 95W" panose="020B0A04020202020204" charset="-122"/>
              </a:rPr>
              <a:t>Investment Manager Robot Based on LLM</a:t>
            </a:r>
            <a:endParaRPr lang="en-US" altLang="zh-CN" sz="3200" b="1" dirty="0">
              <a:solidFill>
                <a:srgbClr val="03255D"/>
              </a:solidFill>
              <a:effectLst/>
              <a:latin typeface="Arial" panose="020B0604020202020204" pitchFamily="34" charset="0"/>
              <a:ea typeface="黑体-简" panose="02000000000000000000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DF7074-5451-22F2-CB2E-267259E6C5D0}"/>
              </a:ext>
            </a:extLst>
          </p:cNvPr>
          <p:cNvSpPr txBox="1"/>
          <p:nvPr/>
        </p:nvSpPr>
        <p:spPr>
          <a:xfrm>
            <a:off x="3892741" y="2875002"/>
            <a:ext cx="49286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3255D"/>
                </a:solidFill>
                <a:ea typeface="黑体-简" panose="02000000000000000000" charset="-122"/>
              </a:rPr>
              <a:t>Thank you!</a:t>
            </a:r>
            <a:endParaRPr lang="zh-CN" altLang="en-US" sz="6600" b="1" dirty="0">
              <a:solidFill>
                <a:srgbClr val="03255D"/>
              </a:solidFill>
              <a:ea typeface="黑体-简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90183" y="184150"/>
            <a:ext cx="11810365" cy="6471285"/>
          </a:xfrm>
          <a:prstGeom prst="rect">
            <a:avLst/>
          </a:prstGeom>
          <a:noFill/>
          <a:ln w="1905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71958" y="2240674"/>
            <a:ext cx="2976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Overview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371958" y="3240164"/>
            <a:ext cx="637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Chatbot Development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71958" y="4239654"/>
            <a:ext cx="628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-17780" y="-18415"/>
            <a:ext cx="5588635" cy="2145665"/>
            <a:chOff x="-28" y="-29"/>
            <a:chExt cx="12798" cy="4913"/>
          </a:xfrm>
        </p:grpSpPr>
        <p:sp>
          <p:nvSpPr>
            <p:cNvPr id="6" name="任意多边形 5"/>
            <p:cNvSpPr/>
            <p:nvPr/>
          </p:nvSpPr>
          <p:spPr>
            <a:xfrm rot="5400000">
              <a:off x="3915" y="-3971"/>
              <a:ext cx="4913" cy="1279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5218" h="13594">
                  <a:moveTo>
                    <a:pt x="0" y="0"/>
                  </a:moveTo>
                  <a:lnTo>
                    <a:pt x="5218" y="13594"/>
                  </a:lnTo>
                  <a:lnTo>
                    <a:pt x="0" y="1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5400000">
              <a:off x="3005" y="-3062"/>
              <a:ext cx="1814" cy="788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4" h="7881">
                  <a:moveTo>
                    <a:pt x="0" y="0"/>
                  </a:moveTo>
                  <a:lnTo>
                    <a:pt x="326" y="1418"/>
                  </a:lnTo>
                  <a:lnTo>
                    <a:pt x="2" y="890"/>
                  </a:lnTo>
                  <a:lnTo>
                    <a:pt x="2" y="3971"/>
                  </a:lnTo>
                  <a:lnTo>
                    <a:pt x="2" y="3971"/>
                  </a:lnTo>
                  <a:lnTo>
                    <a:pt x="2" y="7880"/>
                  </a:lnTo>
                  <a:lnTo>
                    <a:pt x="1814" y="7880"/>
                  </a:lnTo>
                  <a:lnTo>
                    <a:pt x="1814" y="7881"/>
                  </a:lnTo>
                  <a:lnTo>
                    <a:pt x="0" y="7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1219" y="-948"/>
              <a:ext cx="3970" cy="646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970" h="6461">
                  <a:moveTo>
                    <a:pt x="0" y="0"/>
                  </a:moveTo>
                  <a:lnTo>
                    <a:pt x="3970" y="6461"/>
                  </a:lnTo>
                  <a:lnTo>
                    <a:pt x="3142" y="6461"/>
                  </a:lnTo>
                  <a:lnTo>
                    <a:pt x="907" y="3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16" y="1063"/>
              <a:ext cx="2234" cy="251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234" h="2519">
                  <a:moveTo>
                    <a:pt x="0" y="0"/>
                  </a:moveTo>
                  <a:lnTo>
                    <a:pt x="2234" y="2519"/>
                  </a:lnTo>
                  <a:lnTo>
                    <a:pt x="580" y="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-854" y="2612"/>
              <a:ext cx="1655" cy="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655" h="1">
                  <a:moveTo>
                    <a:pt x="0" y="0"/>
                  </a:moveTo>
                  <a:lnTo>
                    <a:pt x="1655" y="0"/>
                  </a:lnTo>
                  <a:lnTo>
                    <a:pt x="1655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5400000">
              <a:off x="1022" y="-1075"/>
              <a:ext cx="1812" cy="3908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8">
                  <a:moveTo>
                    <a:pt x="0" y="0"/>
                  </a:moveTo>
                  <a:lnTo>
                    <a:pt x="1232" y="1389"/>
                  </a:lnTo>
                  <a:lnTo>
                    <a:pt x="1812" y="3908"/>
                  </a:lnTo>
                  <a:lnTo>
                    <a:pt x="0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2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1021" y="-1075"/>
              <a:ext cx="1812" cy="390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9">
                  <a:moveTo>
                    <a:pt x="0" y="0"/>
                  </a:moveTo>
                  <a:lnTo>
                    <a:pt x="1" y="1"/>
                  </a:lnTo>
                  <a:lnTo>
                    <a:pt x="1" y="3909"/>
                  </a:lnTo>
                  <a:lnTo>
                    <a:pt x="1812" y="3909"/>
                  </a:lnTo>
                  <a:lnTo>
                    <a:pt x="1812" y="3909"/>
                  </a:lnTo>
                  <a:lnTo>
                    <a:pt x="0" y="390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5400000">
              <a:off x="4112" y="-1646"/>
              <a:ext cx="1232" cy="447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232" h="4470">
                  <a:moveTo>
                    <a:pt x="0" y="0"/>
                  </a:moveTo>
                  <a:lnTo>
                    <a:pt x="324" y="528"/>
                  </a:lnTo>
                  <a:lnTo>
                    <a:pt x="1232" y="4470"/>
                  </a:lnTo>
                  <a:lnTo>
                    <a:pt x="0" y="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469623" y="2203209"/>
            <a:ext cx="643890" cy="643890"/>
          </a:xfrm>
          <a:prstGeom prst="rect">
            <a:avLst/>
          </a:prstGeom>
          <a:solidFill>
            <a:srgbClr val="032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2481053" y="2269884"/>
            <a:ext cx="64643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3255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 1</a:t>
            </a:r>
          </a:p>
        </p:txBody>
      </p:sp>
      <p:sp>
        <p:nvSpPr>
          <p:cNvPr id="32" name="矩形 31"/>
          <p:cNvSpPr/>
          <p:nvPr/>
        </p:nvSpPr>
        <p:spPr>
          <a:xfrm>
            <a:off x="2469623" y="3195079"/>
            <a:ext cx="643890" cy="643890"/>
          </a:xfrm>
          <a:prstGeom prst="rect">
            <a:avLst/>
          </a:prstGeom>
          <a:solidFill>
            <a:srgbClr val="032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2469623" y="4186949"/>
            <a:ext cx="643890" cy="643890"/>
          </a:xfrm>
          <a:prstGeom prst="rect">
            <a:avLst/>
          </a:prstGeom>
          <a:solidFill>
            <a:srgbClr val="032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3" name="文本框 62"/>
          <p:cNvSpPr txBox="1"/>
          <p:nvPr/>
        </p:nvSpPr>
        <p:spPr>
          <a:xfrm>
            <a:off x="2462003" y="3252229"/>
            <a:ext cx="64643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3255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 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481053" y="4255529"/>
            <a:ext cx="64643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3255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 3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2448560" y="1864995"/>
            <a:ext cx="7962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453640" y="1821180"/>
            <a:ext cx="1879600" cy="76200"/>
          </a:xfrm>
          <a:prstGeom prst="rect">
            <a:avLst/>
          </a:prstGeom>
          <a:solidFill>
            <a:srgbClr val="137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副标题 7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296795" y="999490"/>
            <a:ext cx="8787765" cy="865505"/>
          </a:xfrm>
          <a:effectLst/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4000" b="1">
                <a:solidFill>
                  <a:srgbClr val="03255D"/>
                </a:solidFill>
                <a:ea typeface="黑体-简" panose="02000000000000000000" charset="-122"/>
                <a:cs typeface="+mj-ea"/>
              </a:rPr>
              <a:t>Contents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01295" y="184150"/>
            <a:ext cx="4824000" cy="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91135" y="172720"/>
            <a:ext cx="0" cy="187200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76018" y="6668529"/>
            <a:ext cx="6734810" cy="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2">
            <a:extLst>
              <a:ext uri="{FF2B5EF4-FFF2-40B4-BE49-F238E27FC236}">
                <a16:creationId xmlns:a16="http://schemas.microsoft.com/office/drawing/2014/main" id="{6F98D02A-4CD5-25BD-717C-AF333AF72028}"/>
              </a:ext>
            </a:extLst>
          </p:cNvPr>
          <p:cNvSpPr/>
          <p:nvPr/>
        </p:nvSpPr>
        <p:spPr>
          <a:xfrm>
            <a:off x="2451042" y="5178819"/>
            <a:ext cx="643890" cy="643890"/>
          </a:xfrm>
          <a:prstGeom prst="rect">
            <a:avLst/>
          </a:prstGeom>
          <a:solidFill>
            <a:srgbClr val="032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文本框 63">
            <a:extLst>
              <a:ext uri="{FF2B5EF4-FFF2-40B4-BE49-F238E27FC236}">
                <a16:creationId xmlns:a16="http://schemas.microsoft.com/office/drawing/2014/main" id="{4DC9111F-B803-8FC7-0648-0B744920656E}"/>
              </a:ext>
            </a:extLst>
          </p:cNvPr>
          <p:cNvSpPr txBox="1"/>
          <p:nvPr/>
        </p:nvSpPr>
        <p:spPr>
          <a:xfrm>
            <a:off x="2462472" y="5247399"/>
            <a:ext cx="64643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3255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 4</a:t>
            </a: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275645C8-2E3B-F587-7007-A4E109175BA0}"/>
              </a:ext>
            </a:extLst>
          </p:cNvPr>
          <p:cNvSpPr txBox="1"/>
          <p:nvPr/>
        </p:nvSpPr>
        <p:spPr>
          <a:xfrm>
            <a:off x="3415772" y="5239144"/>
            <a:ext cx="628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Demo</a:t>
            </a:r>
            <a:endParaRPr lang="zh-CN" altLang="en-US" sz="2800" b="1" dirty="0">
              <a:solidFill>
                <a:srgbClr val="03255D"/>
              </a:solidFill>
              <a:effectLst/>
              <a:latin typeface="Arial" panose="020B0604020202020204" pitchFamily="34" charset="0"/>
              <a:ea typeface="黑体-简" panose="02000000000000000000" charset="-122"/>
              <a:cs typeface="Arial Bold" panose="020B060402020202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>
            <p:custDataLst>
              <p:tags r:id="rId2"/>
            </p:custDataLst>
          </p:nvPr>
        </p:nvSpPr>
        <p:spPr>
          <a:xfrm>
            <a:off x="1112520" y="1875155"/>
            <a:ext cx="4458335" cy="607695"/>
          </a:xfrm>
          <a:prstGeom prst="roundRect">
            <a:avLst>
              <a:gd name="adj" fmla="val 1997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University/College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student group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195" y="1270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Overview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2239010" y="1478915"/>
            <a:ext cx="2367915" cy="494030"/>
          </a:xfrm>
          <a:prstGeom prst="roundRect">
            <a:avLst>
              <a:gd name="adj" fmla="val 19979"/>
            </a:avLst>
          </a:prstGeom>
          <a:solidFill>
            <a:srgbClr val="03255D"/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Who do we serve?</a:t>
            </a: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1112520" y="3522345"/>
            <a:ext cx="4516755" cy="2438400"/>
          </a:xfrm>
          <a:prstGeom prst="roundRect">
            <a:avLst>
              <a:gd name="adj" fmla="val 624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Lack of financial literacy and experience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requiring tailored financial education and guidance.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Poor monthly budgeting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leading to overspending at the start and tight funds by month-end.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No habit of making financial plans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resulting in disorganized finances.</a:t>
            </a:r>
          </a:p>
        </p:txBody>
      </p:sp>
      <p:sp>
        <p:nvSpPr>
          <p:cNvPr id="18" name="圆角矩形 17"/>
          <p:cNvSpPr/>
          <p:nvPr>
            <p:custDataLst>
              <p:tags r:id="rId5"/>
            </p:custDataLst>
          </p:nvPr>
        </p:nvSpPr>
        <p:spPr>
          <a:xfrm>
            <a:off x="1473200" y="3037840"/>
            <a:ext cx="3870325" cy="582295"/>
          </a:xfrm>
          <a:prstGeom prst="roundRect">
            <a:avLst>
              <a:gd name="adj" fmla="val 19979"/>
            </a:avLst>
          </a:prstGeom>
          <a:solidFill>
            <a:srgbClr val="03255D"/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What problems do we need to solve?</a:t>
            </a:r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6397625" y="2632075"/>
            <a:ext cx="4458335" cy="1889760"/>
          </a:xfrm>
          <a:prstGeom prst="roundRect">
            <a:avLst>
              <a:gd name="adj" fmla="val 843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key steps need to be taken including training natural language processing models,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establishing asset allocation algorithms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developing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web applications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and constant iterations and optimizations.</a:t>
            </a:r>
          </a:p>
        </p:txBody>
      </p:sp>
      <p:sp>
        <p:nvSpPr>
          <p:cNvPr id="24" name="圆角矩形 23"/>
          <p:cNvSpPr/>
          <p:nvPr>
            <p:custDataLst>
              <p:tags r:id="rId7"/>
            </p:custDataLst>
          </p:nvPr>
        </p:nvSpPr>
        <p:spPr>
          <a:xfrm>
            <a:off x="7056755" y="2155190"/>
            <a:ext cx="3140710" cy="574675"/>
          </a:xfrm>
          <a:prstGeom prst="roundRect">
            <a:avLst>
              <a:gd name="adj" fmla="val 19979"/>
            </a:avLst>
          </a:prstGeom>
          <a:solidFill>
            <a:srgbClr val="03255D"/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What kind of products should we build?</a:t>
            </a:r>
          </a:p>
        </p:txBody>
      </p:sp>
      <p:sp>
        <p:nvSpPr>
          <p:cNvPr id="25" name="燕尾形箭头 24"/>
          <p:cNvSpPr/>
          <p:nvPr/>
        </p:nvSpPr>
        <p:spPr>
          <a:xfrm rot="1500000">
            <a:off x="5647055" y="2173605"/>
            <a:ext cx="553720" cy="358140"/>
          </a:xfrm>
          <a:prstGeom prst="notchedRightArrow">
            <a:avLst/>
          </a:prstGeom>
          <a:solidFill>
            <a:srgbClr val="03255D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燕尾形箭头 25"/>
          <p:cNvSpPr/>
          <p:nvPr>
            <p:custDataLst>
              <p:tags r:id="rId8"/>
            </p:custDataLst>
          </p:nvPr>
        </p:nvSpPr>
        <p:spPr>
          <a:xfrm rot="19860000">
            <a:off x="5681345" y="4562475"/>
            <a:ext cx="553720" cy="358140"/>
          </a:xfrm>
          <a:prstGeom prst="notchedRightArrow">
            <a:avLst/>
          </a:prstGeom>
          <a:solidFill>
            <a:srgbClr val="03255D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2"/>
            </p:custDataLst>
          </p:nvPr>
        </p:nvSpPr>
        <p:spPr>
          <a:xfrm>
            <a:off x="6510226" y="1129298"/>
            <a:ext cx="4462145" cy="5175250"/>
          </a:xfrm>
          <a:prstGeom prst="roundRect">
            <a:avLst>
              <a:gd name="adj" fmla="val 124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56089" y="1136638"/>
            <a:ext cx="9542780" cy="203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77805-2F7F-776C-9F28-44CD6BE399DF}"/>
              </a:ext>
            </a:extLst>
          </p:cNvPr>
          <p:cNvGrpSpPr/>
          <p:nvPr/>
        </p:nvGrpSpPr>
        <p:grpSpPr>
          <a:xfrm>
            <a:off x="1253028" y="1252060"/>
            <a:ext cx="3714115" cy="1810977"/>
            <a:chOff x="1119256" y="1116606"/>
            <a:chExt cx="3714115" cy="1810977"/>
          </a:xfrm>
        </p:grpSpPr>
        <p:sp>
          <p:nvSpPr>
            <p:cNvPr id="39" name="圆角矩形 38"/>
            <p:cNvSpPr/>
            <p:nvPr>
              <p:custDataLst>
                <p:tags r:id="rId8"/>
              </p:custDataLst>
            </p:nvPr>
          </p:nvSpPr>
          <p:spPr>
            <a:xfrm>
              <a:off x="1119256" y="1499468"/>
              <a:ext cx="3714115" cy="14281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A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directed conversation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with customers by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asking them questions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from a predefined list in a natural way.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803608" y="1116606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1: Directed Conversation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323CE1-6142-ACCA-62A0-B9942800E8C8}"/>
              </a:ext>
            </a:extLst>
          </p:cNvPr>
          <p:cNvGrpSpPr/>
          <p:nvPr/>
        </p:nvGrpSpPr>
        <p:grpSpPr>
          <a:xfrm>
            <a:off x="5641237" y="1308637"/>
            <a:ext cx="3469409" cy="1643592"/>
            <a:chOff x="6061722" y="1147360"/>
            <a:chExt cx="3469409" cy="1643592"/>
          </a:xfrm>
        </p:grpSpPr>
        <p:sp>
          <p:nvSpPr>
            <p:cNvPr id="2" name="圆角矩形 1"/>
            <p:cNvSpPr/>
            <p:nvPr>
              <p:custDataLst>
                <p:tags r:id="rId6"/>
              </p:custDataLst>
            </p:nvPr>
          </p:nvSpPr>
          <p:spPr>
            <a:xfrm>
              <a:off x="6061722" y="1584452"/>
              <a:ext cx="3469409" cy="12065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system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extracts insights </a:t>
              </a:r>
              <a:r>
                <a:rPr lang="zh-CN" altLang="en-US" b="1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from unstructured, natural language text in chat logs.</a:t>
              </a:r>
            </a:p>
          </p:txBody>
        </p:sp>
        <p:sp>
          <p:nvSpPr>
            <p:cNvPr id="5" name="圆角矩形 4"/>
            <p:cNvSpPr/>
            <p:nvPr>
              <p:custDataLst>
                <p:tags r:id="rId7"/>
              </p:custDataLst>
            </p:nvPr>
          </p:nvSpPr>
          <p:spPr>
            <a:xfrm>
              <a:off x="6669405" y="1147360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</a:t>
              </a:r>
              <a:r>
                <a:rPr lang="en-US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2</a:t>
              </a:r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: Extract Insights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57052-F47B-9139-D39F-889A1B2FCAAD}"/>
              </a:ext>
            </a:extLst>
          </p:cNvPr>
          <p:cNvGrpSpPr/>
          <p:nvPr/>
        </p:nvGrpSpPr>
        <p:grpSpPr>
          <a:xfrm>
            <a:off x="6745493" y="3603929"/>
            <a:ext cx="3991610" cy="1794510"/>
            <a:chOff x="6938645" y="4281170"/>
            <a:chExt cx="3991610" cy="1794510"/>
          </a:xfrm>
        </p:grpSpPr>
        <p:sp>
          <p:nvSpPr>
            <p:cNvPr id="3" name="圆角矩形 2"/>
            <p:cNvSpPr/>
            <p:nvPr>
              <p:custDataLst>
                <p:tags r:id="rId4"/>
              </p:custDataLst>
            </p:nvPr>
          </p:nvSpPr>
          <p:spPr>
            <a:xfrm>
              <a:off x="6938645" y="4740275"/>
              <a:ext cx="3991610" cy="13354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model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explains optimization results</a:t>
              </a:r>
              <a:r>
                <a:rPr lang="zh-CN" altLang="en-US" b="1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by transforming structured parameters into fluent, unstructured language.</a:t>
              </a:r>
            </a:p>
          </p:txBody>
        </p:sp>
        <p:sp>
          <p:nvSpPr>
            <p:cNvPr id="6" name="圆角矩形 5"/>
            <p:cNvSpPr/>
            <p:nvPr>
              <p:custDataLst>
                <p:tags r:id="rId5"/>
              </p:custDataLst>
            </p:nvPr>
          </p:nvSpPr>
          <p:spPr>
            <a:xfrm>
              <a:off x="7766050" y="4281170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3: Explain Optimization</a:t>
              </a:r>
            </a:p>
          </p:txBody>
        </p:sp>
      </p:grpSp>
      <p:sp>
        <p:nvSpPr>
          <p:cNvPr id="18" name="下弧形箭头 17"/>
          <p:cNvSpPr/>
          <p:nvPr>
            <p:custDataLst>
              <p:tags r:id="rId3"/>
            </p:custDataLst>
          </p:nvPr>
        </p:nvSpPr>
        <p:spPr>
          <a:xfrm rot="4234087" flipV="1">
            <a:off x="9367383" y="2867802"/>
            <a:ext cx="1706332" cy="550544"/>
          </a:xfrm>
          <a:prstGeom prst="curvedUpArrow">
            <a:avLst>
              <a:gd name="adj1" fmla="val 49123"/>
              <a:gd name="adj2" fmla="val 83883"/>
              <a:gd name="adj3" fmla="val 46664"/>
            </a:avLst>
          </a:prstGeom>
          <a:solidFill>
            <a:srgbClr val="0325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6F8A11-7B25-A69F-76BE-09292574BA32}"/>
              </a:ext>
            </a:extLst>
          </p:cNvPr>
          <p:cNvSpPr txBox="1"/>
          <p:nvPr/>
        </p:nvSpPr>
        <p:spPr>
          <a:xfrm>
            <a:off x="956089" y="3429000"/>
            <a:ext cx="54694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What</a:t>
            </a:r>
            <a:r>
              <a:rPr lang="zh-CN" altLang="en-US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is</a:t>
            </a:r>
            <a:r>
              <a:rPr lang="zh-CN" altLang="en-US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prompt</a:t>
            </a:r>
            <a:r>
              <a:rPr lang="zh-CN" altLang="en-US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engineering?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A technique </a:t>
            </a:r>
            <a:r>
              <a:rPr lang="en-US" altLang="zh-CN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used</a:t>
            </a:r>
            <a:r>
              <a:rPr lang="zh-CN" alt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detailed instructions to direct AI models toward desired outcomes.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Essential for accurate, relevant, or creative responses in AI tasks.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000" b="1" dirty="0">
              <a:latin typeface="Arial" panose="020B0604020202020204" pitchFamily="34" charset="0"/>
              <a:ea typeface="黑体-简" panose="020000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F0EE55-2705-529A-CCD0-79F38166C4DF}"/>
              </a:ext>
            </a:extLst>
          </p:cNvPr>
          <p:cNvGrpSpPr/>
          <p:nvPr/>
        </p:nvGrpSpPr>
        <p:grpSpPr>
          <a:xfrm>
            <a:off x="514350" y="1042782"/>
            <a:ext cx="3714115" cy="1887220"/>
            <a:chOff x="447675" y="2014220"/>
            <a:chExt cx="3714115" cy="1887220"/>
          </a:xfrm>
        </p:grpSpPr>
        <p:sp>
          <p:nvSpPr>
            <p:cNvPr id="6" name="圆角矩形 5"/>
            <p:cNvSpPr/>
            <p:nvPr>
              <p:custDataLst>
                <p:tags r:id="rId2"/>
              </p:custDataLst>
            </p:nvPr>
          </p:nvSpPr>
          <p:spPr>
            <a:xfrm>
              <a:off x="447675" y="2473325"/>
              <a:ext cx="3714115" cy="14281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A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directed conversation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with customers by </a:t>
              </a:r>
              <a:r>
                <a:rPr lang="zh-CN" altLang="en-US" b="1" dirty="0">
                  <a:solidFill>
                    <a:srgbClr val="FF0000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asking them questions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from a </a:t>
              </a:r>
              <a:r>
                <a:rPr lang="zh-CN" altLang="en-US" u="sng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predefined list 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in a natural way.</a:t>
              </a:r>
            </a:p>
          </p:txBody>
        </p:sp>
        <p:sp>
          <p:nvSpPr>
            <p:cNvPr id="7" name="圆角矩形 6"/>
            <p:cNvSpPr/>
            <p:nvPr>
              <p:custDataLst>
                <p:tags r:id="rId3"/>
              </p:custDataLst>
            </p:nvPr>
          </p:nvSpPr>
          <p:spPr>
            <a:xfrm>
              <a:off x="1136015" y="2014220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Prompt 1: Directed Conversation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A033E7-30AF-988F-9235-B338094A4B3F}"/>
              </a:ext>
            </a:extLst>
          </p:cNvPr>
          <p:cNvSpPr txBox="1"/>
          <p:nvPr/>
        </p:nvSpPr>
        <p:spPr>
          <a:xfrm>
            <a:off x="5575389" y="2206685"/>
            <a:ext cx="5491206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 are your main financial goals?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How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much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do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you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want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to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keep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as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funds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for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emergencies?</a:t>
            </a:r>
            <a:endParaRPr lang="en-US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 is your comfort level with investment risk?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(</a:t>
            </a: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very low, low, medium, high, very high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)</a:t>
            </a:r>
            <a:endParaRPr lang="en-CA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 is your expected rate of return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 kind of investment period you are looking for?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(</a:t>
            </a: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1-3 years,3-5 years, over 5 years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)</a:t>
            </a:r>
            <a:endParaRPr lang="en-CA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Is your investment plan short-term, medium-term, or long-term?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are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your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preferred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industries?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And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is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the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level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of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preference?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(</a:t>
            </a: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not interested, a little interested, moderately interested, very interested, extremely interested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)</a:t>
            </a:r>
          </a:p>
          <a:p>
            <a:endParaRPr lang="en-US" altLang="zh-CN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  <a:p>
            <a:pPr algn="ctr"/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…</a:t>
            </a:r>
            <a:endParaRPr lang="en-CA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741291" y="103683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651" y="92919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61274" y="261219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274" y="26035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3FE14459-8BB0-99A7-CFD6-9D20E45B1BA3}"/>
              </a:ext>
            </a:extLst>
          </p:cNvPr>
          <p:cNvSpPr/>
          <p:nvPr/>
        </p:nvSpPr>
        <p:spPr>
          <a:xfrm>
            <a:off x="4415199" y="2215944"/>
            <a:ext cx="973455" cy="298818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estion marks in speech bubbles vector icon. Question mark">
            <a:extLst>
              <a:ext uri="{FF2B5EF4-FFF2-40B4-BE49-F238E27FC236}">
                <a16:creationId xmlns:a16="http://schemas.microsoft.com/office/drawing/2014/main" id="{7B3F65C7-4D68-D318-2FC6-099226EB8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 b="19652"/>
          <a:stretch/>
        </p:blipFill>
        <p:spPr bwMode="auto">
          <a:xfrm>
            <a:off x="6817825" y="948492"/>
            <a:ext cx="3006333" cy="12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, artificial, chatbot, conversation icon - Download on Iconfinder">
            <a:extLst>
              <a:ext uri="{FF2B5EF4-FFF2-40B4-BE49-F238E27FC236}">
                <a16:creationId xmlns:a16="http://schemas.microsoft.com/office/drawing/2014/main" id="{82DBBBCB-DC60-25F5-3F1F-28C759BF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2" y="3389107"/>
            <a:ext cx="2980135" cy="29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F0EE55-2705-529A-CCD0-79F38166C4DF}"/>
              </a:ext>
            </a:extLst>
          </p:cNvPr>
          <p:cNvGrpSpPr/>
          <p:nvPr/>
        </p:nvGrpSpPr>
        <p:grpSpPr>
          <a:xfrm>
            <a:off x="514350" y="1029063"/>
            <a:ext cx="3714115" cy="1887220"/>
            <a:chOff x="447675" y="2014220"/>
            <a:chExt cx="3714115" cy="1887220"/>
          </a:xfrm>
        </p:grpSpPr>
        <p:sp>
          <p:nvSpPr>
            <p:cNvPr id="6" name="圆角矩形 5"/>
            <p:cNvSpPr/>
            <p:nvPr>
              <p:custDataLst>
                <p:tags r:id="rId2"/>
              </p:custDataLst>
            </p:nvPr>
          </p:nvSpPr>
          <p:spPr>
            <a:xfrm>
              <a:off x="447675" y="2473325"/>
              <a:ext cx="3714115" cy="14281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A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directed conversation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with customers by </a:t>
              </a:r>
              <a:r>
                <a:rPr lang="zh-CN" altLang="en-US" b="1" dirty="0">
                  <a:solidFill>
                    <a:srgbClr val="FF0000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asking them questions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from a predefined list in a natural way.</a:t>
              </a:r>
            </a:p>
          </p:txBody>
        </p:sp>
        <p:sp>
          <p:nvSpPr>
            <p:cNvPr id="7" name="圆角矩形 6"/>
            <p:cNvSpPr/>
            <p:nvPr>
              <p:custDataLst>
                <p:tags r:id="rId3"/>
              </p:custDataLst>
            </p:nvPr>
          </p:nvSpPr>
          <p:spPr>
            <a:xfrm>
              <a:off x="1136015" y="2014220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Prompt 1: Directed Conversation</a:t>
              </a: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741291" y="10231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291" y="91511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61274" y="259847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274" y="258947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A screenshot of a chatbot&#10;&#10;Description automatically generated">
            <a:extLst>
              <a:ext uri="{FF2B5EF4-FFF2-40B4-BE49-F238E27FC236}">
                <a16:creationId xmlns:a16="http://schemas.microsoft.com/office/drawing/2014/main" id="{0A6A7F81-60A2-7DE0-5AC3-26545C799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09" y="1115320"/>
            <a:ext cx="6578301" cy="4627359"/>
          </a:xfrm>
          <a:prstGeom prst="rect">
            <a:avLst/>
          </a:prstGeom>
        </p:spPr>
      </p:pic>
      <p:pic>
        <p:nvPicPr>
          <p:cNvPr id="18" name="Picture 4" descr="Ai, artificial, chatbot, conversation icon - Download on Iconfinder">
            <a:extLst>
              <a:ext uri="{FF2B5EF4-FFF2-40B4-BE49-F238E27FC236}">
                <a16:creationId xmlns:a16="http://schemas.microsoft.com/office/drawing/2014/main" id="{862432B7-3D0E-F4AA-2462-38FE65E0D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2" y="3375388"/>
            <a:ext cx="2980135" cy="29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755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9231DC-0E71-0C8C-25F6-F618BF8D9395}"/>
              </a:ext>
            </a:extLst>
          </p:cNvPr>
          <p:cNvGrpSpPr/>
          <p:nvPr/>
        </p:nvGrpSpPr>
        <p:grpSpPr>
          <a:xfrm>
            <a:off x="290194" y="1294158"/>
            <a:ext cx="3971024" cy="1714089"/>
            <a:chOff x="370110" y="1326088"/>
            <a:chExt cx="3971024" cy="1451837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E23F6D42-CF5B-B4AA-439E-928AB9B0028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0110" y="1786876"/>
              <a:ext cx="3971024" cy="9910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system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extracts insights 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from unstructured, natural language text in chat logs</a:t>
              </a:r>
              <a:r>
                <a:rPr lang="en-US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.</a:t>
              </a:r>
              <a:endParaRPr lang="zh-CN" altLang="en-US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endParaRP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DE0FD476-3E66-57FE-2EA3-59C9C7E37F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928" y="1326088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</a:t>
              </a:r>
              <a:r>
                <a:rPr lang="en-US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2</a:t>
              </a:r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: Extract Insights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737846" y="64574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846" y="53774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57829" y="222110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8829" y="2212102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A1237A0-9914-36F6-0F9F-BC89F8B3B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6266"/>
              </p:ext>
            </p:extLst>
          </p:nvPr>
        </p:nvGraphicFramePr>
        <p:xfrm>
          <a:off x="290194" y="3602355"/>
          <a:ext cx="335288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43">
                  <a:extLst>
                    <a:ext uri="{9D8B030D-6E8A-4147-A177-3AD203B41FA5}">
                      <a16:colId xmlns:a16="http://schemas.microsoft.com/office/drawing/2014/main" val="2973323911"/>
                    </a:ext>
                  </a:extLst>
                </a:gridCol>
                <a:gridCol w="1676443">
                  <a:extLst>
                    <a:ext uri="{9D8B030D-6E8A-4147-A177-3AD203B41FA5}">
                      <a16:colId xmlns:a16="http://schemas.microsoft.com/office/drawing/2014/main" val="136613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Risk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6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6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7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8502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E5DDFB8-C30F-35EB-33EA-13BDF68F1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37124"/>
              </p:ext>
            </p:extLst>
          </p:nvPr>
        </p:nvGraphicFramePr>
        <p:xfrm>
          <a:off x="3952148" y="3602355"/>
          <a:ext cx="37506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53">
                  <a:extLst>
                    <a:ext uri="{9D8B030D-6E8A-4147-A177-3AD203B41FA5}">
                      <a16:colId xmlns:a16="http://schemas.microsoft.com/office/drawing/2014/main" val="2973323911"/>
                    </a:ext>
                  </a:extLst>
                </a:gridCol>
                <a:gridCol w="2249715">
                  <a:extLst>
                    <a:ext uri="{9D8B030D-6E8A-4147-A177-3AD203B41FA5}">
                      <a16:colId xmlns:a16="http://schemas.microsoft.com/office/drawing/2014/main" val="136613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Investment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Adjustment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6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6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7316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23E9777-A816-9B08-31F2-69C71A6BA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78693"/>
              </p:ext>
            </p:extLst>
          </p:nvPr>
        </p:nvGraphicFramePr>
        <p:xfrm>
          <a:off x="7934959" y="3602355"/>
          <a:ext cx="335288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0">
                  <a:extLst>
                    <a:ext uri="{9D8B030D-6E8A-4147-A177-3AD203B41FA5}">
                      <a16:colId xmlns:a16="http://schemas.microsoft.com/office/drawing/2014/main" val="297332391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6613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little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6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Moderately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6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7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Extremely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57296"/>
                  </a:ext>
                </a:extLst>
              </a:tr>
            </a:tbl>
          </a:graphicData>
        </a:graphic>
      </p:graphicFrame>
      <p:sp>
        <p:nvSpPr>
          <p:cNvPr id="30" name="Horizontal Scroll 29">
            <a:extLst>
              <a:ext uri="{FF2B5EF4-FFF2-40B4-BE49-F238E27FC236}">
                <a16:creationId xmlns:a16="http://schemas.microsoft.com/office/drawing/2014/main" id="{549F0F0F-E72E-14D9-7976-586DBAC5BBA5}"/>
              </a:ext>
            </a:extLst>
          </p:cNvPr>
          <p:cNvSpPr/>
          <p:nvPr/>
        </p:nvSpPr>
        <p:spPr>
          <a:xfrm>
            <a:off x="5150722" y="1838180"/>
            <a:ext cx="4283564" cy="105436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quantify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answers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following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criteria: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69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9231DC-0E71-0C8C-25F6-F618BF8D9395}"/>
              </a:ext>
            </a:extLst>
          </p:cNvPr>
          <p:cNvGrpSpPr/>
          <p:nvPr/>
        </p:nvGrpSpPr>
        <p:grpSpPr>
          <a:xfrm>
            <a:off x="290194" y="1599440"/>
            <a:ext cx="3971024" cy="1829560"/>
            <a:chOff x="370110" y="1326088"/>
            <a:chExt cx="3971024" cy="1527469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E23F6D42-CF5B-B4AA-439E-928AB9B0028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0110" y="1786877"/>
              <a:ext cx="3971024" cy="10666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system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extracts insights 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from unstructured, natural language text in chat logs</a:t>
              </a:r>
              <a:r>
                <a:rPr lang="en-US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.</a:t>
              </a:r>
              <a:endParaRPr lang="zh-CN" altLang="en-US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endParaRP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DE0FD476-3E66-57FE-2EA3-59C9C7E37F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928" y="1326088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</a:t>
              </a:r>
              <a:r>
                <a:rPr lang="en-US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2</a:t>
              </a:r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: Extract Insights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509515" y="104156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15" y="93356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47212" y="24761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212" y="246712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B87BD1-5A3D-B052-2FAC-3EAFDB01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80159"/>
              </p:ext>
            </p:extLst>
          </p:nvPr>
        </p:nvGraphicFramePr>
        <p:xfrm>
          <a:off x="290195" y="4840968"/>
          <a:ext cx="1068260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76">
                  <a:extLst>
                    <a:ext uri="{9D8B030D-6E8A-4147-A177-3AD203B41FA5}">
                      <a16:colId xmlns:a16="http://schemas.microsoft.com/office/drawing/2014/main" val="385492806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07193845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8586774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74741735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021400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85357262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324585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Money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Emergency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Investment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healthcare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4038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C2D6B89F-5040-6E9D-3ABB-44D9CBDABC6D}"/>
              </a:ext>
            </a:extLst>
          </p:cNvPr>
          <p:cNvGrpSpPr/>
          <p:nvPr/>
        </p:nvGrpSpPr>
        <p:grpSpPr>
          <a:xfrm>
            <a:off x="4513490" y="2648195"/>
            <a:ext cx="6459311" cy="1599837"/>
            <a:chOff x="4860652" y="2460523"/>
            <a:chExt cx="6459311" cy="1599837"/>
          </a:xfrm>
        </p:grpSpPr>
        <p:pic>
          <p:nvPicPr>
            <p:cNvPr id="4" name="Graphic 3" descr="Chat outline">
              <a:extLst>
                <a:ext uri="{FF2B5EF4-FFF2-40B4-BE49-F238E27FC236}">
                  <a16:creationId xmlns:a16="http://schemas.microsoft.com/office/drawing/2014/main" id="{A39503E6-5244-E0C4-EA0E-F7D8C9C8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60652" y="2460523"/>
              <a:ext cx="1599837" cy="1599837"/>
            </a:xfrm>
            <a:prstGeom prst="rect">
              <a:avLst/>
            </a:prstGeom>
          </p:spPr>
        </p:pic>
        <p:pic>
          <p:nvPicPr>
            <p:cNvPr id="7" name="Graphic 6" descr="Chevron arrows outline">
              <a:extLst>
                <a:ext uri="{FF2B5EF4-FFF2-40B4-BE49-F238E27FC236}">
                  <a16:creationId xmlns:a16="http://schemas.microsoft.com/office/drawing/2014/main" id="{400AEE6C-8DC0-7E7F-E1C1-3BACA213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9726" y="2803241"/>
              <a:ext cx="914400" cy="914400"/>
            </a:xfrm>
            <a:prstGeom prst="rect">
              <a:avLst/>
            </a:prstGeom>
          </p:spPr>
        </p:pic>
        <p:pic>
          <p:nvPicPr>
            <p:cNvPr id="22" name="Picture 21" descr="A black and white symbol of a file&#10;&#10;Description automatically generated">
              <a:extLst>
                <a:ext uri="{FF2B5EF4-FFF2-40B4-BE49-F238E27FC236}">
                  <a16:creationId xmlns:a16="http://schemas.microsoft.com/office/drawing/2014/main" id="{2BCF46A3-36F2-173F-3C7F-45103EC60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113" y="2556314"/>
              <a:ext cx="1229307" cy="1408256"/>
            </a:xfrm>
            <a:prstGeom prst="rect">
              <a:avLst/>
            </a:prstGeom>
          </p:spPr>
        </p:pic>
        <p:pic>
          <p:nvPicPr>
            <p:cNvPr id="24" name="Graphic 23" descr="Chevron arrows outline">
              <a:extLst>
                <a:ext uri="{FF2B5EF4-FFF2-40B4-BE49-F238E27FC236}">
                  <a16:creationId xmlns:a16="http://schemas.microsoft.com/office/drawing/2014/main" id="{30A36004-541D-BB6D-86D3-817E78B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79407" y="2803241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 descr="A logo of a company&#10;&#10;Description automatically generated">
              <a:extLst>
                <a:ext uri="{FF2B5EF4-FFF2-40B4-BE49-F238E27FC236}">
                  <a16:creationId xmlns:a16="http://schemas.microsoft.com/office/drawing/2014/main" id="{C6BCF5B3-C47E-DE84-C056-76483F032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86" t="611" r="17386" b="17533"/>
            <a:stretch/>
          </p:blipFill>
          <p:spPr>
            <a:xfrm>
              <a:off x="9893807" y="2647912"/>
              <a:ext cx="1426156" cy="1316658"/>
            </a:xfrm>
            <a:prstGeom prst="rect">
              <a:avLst/>
            </a:prstGeom>
          </p:spPr>
        </p:pic>
      </p:grpSp>
      <p:sp>
        <p:nvSpPr>
          <p:cNvPr id="37" name="Cloud Callout 36">
            <a:extLst>
              <a:ext uri="{FF2B5EF4-FFF2-40B4-BE49-F238E27FC236}">
                <a16:creationId xmlns:a16="http://schemas.microsoft.com/office/drawing/2014/main" id="{63C85A77-2A6F-D8F3-6AF0-EB15A78A45E3}"/>
              </a:ext>
            </a:extLst>
          </p:cNvPr>
          <p:cNvSpPr/>
          <p:nvPr/>
        </p:nvSpPr>
        <p:spPr>
          <a:xfrm>
            <a:off x="290194" y="4005309"/>
            <a:ext cx="2873919" cy="624748"/>
          </a:xfrm>
          <a:prstGeom prst="cloudCallout">
            <a:avLst>
              <a:gd name="adj1" fmla="val 36725"/>
              <a:gd name="adj2" fmla="val 71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50BB7-BE91-76F1-DAC2-5436276F0B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0" y="1697848"/>
            <a:ext cx="1144800" cy="114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9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9231DC-0E71-0C8C-25F6-F618BF8D9395}"/>
              </a:ext>
            </a:extLst>
          </p:cNvPr>
          <p:cNvGrpSpPr/>
          <p:nvPr/>
        </p:nvGrpSpPr>
        <p:grpSpPr>
          <a:xfrm>
            <a:off x="290194" y="1599440"/>
            <a:ext cx="3971024" cy="1878237"/>
            <a:chOff x="370110" y="1326088"/>
            <a:chExt cx="3971024" cy="1568109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E23F6D42-CF5B-B4AA-439E-928AB9B0028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0110" y="1827517"/>
              <a:ext cx="3971024" cy="10666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model </a:t>
              </a:r>
              <a:r>
                <a:rPr lang="en-CA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explains optimization results</a:t>
              </a:r>
              <a:r>
                <a:rPr lang="en-CA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by transforming structured parameters into fluent, unstructured language.</a:t>
              </a: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DE0FD476-3E66-57FE-2EA3-59C9C7E37F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928" y="1326088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3: Explain Optimization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509515" y="104156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15" y="93356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47212" y="24761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212" y="246712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125D8-43B3-A483-D109-2C2BCE5D8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17307"/>
              </p:ext>
            </p:extLst>
          </p:nvPr>
        </p:nvGraphicFramePr>
        <p:xfrm>
          <a:off x="7462530" y="3811918"/>
          <a:ext cx="3624637" cy="250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788">
                  <a:extLst>
                    <a:ext uri="{9D8B030D-6E8A-4147-A177-3AD203B41FA5}">
                      <a16:colId xmlns:a16="http://schemas.microsoft.com/office/drawing/2014/main" val="3998890384"/>
                    </a:ext>
                  </a:extLst>
                </a:gridCol>
                <a:gridCol w="2106849">
                  <a:extLst>
                    <a:ext uri="{9D8B030D-6E8A-4147-A177-3AD203B41FA5}">
                      <a16:colId xmlns:a16="http://schemas.microsoft.com/office/drawing/2014/main" val="629053287"/>
                    </a:ext>
                  </a:extLst>
                </a:gridCol>
              </a:tblGrid>
              <a:tr h="313312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Row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Constrained Optimization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87130013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Return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0.459938569289775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1635223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Sharpe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Ratio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0.0296063464276184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8201632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Volatility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0.00685717259460531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42742052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Average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Turnover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0.00214935903459497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81075904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Max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Turnover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0.354329956891809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77114527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Average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Return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0.000241299873397819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819972824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Max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Drawdown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0.178491685487022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654215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A47772-283C-D929-0490-67E9FE64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11126"/>
              </p:ext>
            </p:extLst>
          </p:nvPr>
        </p:nvGraphicFramePr>
        <p:xfrm>
          <a:off x="7462530" y="1305424"/>
          <a:ext cx="3624637" cy="195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148">
                  <a:extLst>
                    <a:ext uri="{9D8B030D-6E8A-4147-A177-3AD203B41FA5}">
                      <a16:colId xmlns:a16="http://schemas.microsoft.com/office/drawing/2014/main" val="4016834312"/>
                    </a:ext>
                  </a:extLst>
                </a:gridCol>
                <a:gridCol w="2122489">
                  <a:extLst>
                    <a:ext uri="{9D8B030D-6E8A-4147-A177-3AD203B41FA5}">
                      <a16:colId xmlns:a16="http://schemas.microsoft.com/office/drawing/2014/main" val="4266662543"/>
                    </a:ext>
                  </a:extLst>
                </a:gridCol>
              </a:tblGrid>
              <a:tr h="279149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Asset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Weight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338594746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SHV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76429273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XLV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0.31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12045410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XLK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90567723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USO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51746643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XLE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32498729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ROBO US Equity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92432327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8D87AB-D52C-DEF1-F4F8-1E5AD6375E10}"/>
              </a:ext>
            </a:extLst>
          </p:cNvPr>
          <p:cNvSpPr/>
          <p:nvPr/>
        </p:nvSpPr>
        <p:spPr>
          <a:xfrm>
            <a:off x="4495164" y="2992987"/>
            <a:ext cx="2143231" cy="969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4437C33-650A-F86C-74DC-9674D4656EAA}"/>
              </a:ext>
            </a:extLst>
          </p:cNvPr>
          <p:cNvSpPr/>
          <p:nvPr/>
        </p:nvSpPr>
        <p:spPr>
          <a:xfrm>
            <a:off x="6711373" y="1305424"/>
            <a:ext cx="678180" cy="5012987"/>
          </a:xfrm>
          <a:prstGeom prst="leftBrace">
            <a:avLst>
              <a:gd name="adj1" fmla="val 8333"/>
              <a:gd name="adj2" fmla="val 435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ogo of a company&#10;&#10;Description automatically generated">
            <a:extLst>
              <a:ext uri="{FF2B5EF4-FFF2-40B4-BE49-F238E27FC236}">
                <a16:creationId xmlns:a16="http://schemas.microsoft.com/office/drawing/2014/main" id="{5A71CC1A-E25D-3DE1-CCDD-868A3DD25E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t="8410" r="25217" b="30399"/>
          <a:stretch/>
        </p:blipFill>
        <p:spPr>
          <a:xfrm>
            <a:off x="5678444" y="3115349"/>
            <a:ext cx="835112" cy="724656"/>
          </a:xfrm>
          <a:prstGeom prst="rect">
            <a:avLst/>
          </a:prstGeom>
        </p:spPr>
      </p:pic>
      <p:pic>
        <p:nvPicPr>
          <p:cNvPr id="1026" name="Picture 2" descr="Investment - Free business and finance icons">
            <a:extLst>
              <a:ext uri="{FF2B5EF4-FFF2-40B4-BE49-F238E27FC236}">
                <a16:creationId xmlns:a16="http://schemas.microsoft.com/office/drawing/2014/main" id="{ECA32009-1122-9801-8551-F99D952F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2" y="3861869"/>
            <a:ext cx="2791233" cy="25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1215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e3a0ccd-474c-4fc5-8678-73bb62c7b914"/>
  <p:tag name="COMMONDATA" val="eyJoZGlkIjoiMmFkZjY2ZTMzNTY1MGY0MzMyYzdmNmQ4MGRiYjI1O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935</Words>
  <Application>Microsoft Macintosh PowerPoint</Application>
  <PresentationFormat>Widescreen</PresentationFormat>
  <Paragraphs>216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Bold</vt:lpstr>
      <vt:lpstr>DIN Black</vt:lpstr>
      <vt:lpstr>Arial</vt:lpstr>
      <vt:lpstr>Calibri</vt:lpstr>
      <vt:lpstr>Helvetica Neue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63135</dc:creator>
  <cp:lastModifiedBy>Jasmine Xie</cp:lastModifiedBy>
  <cp:revision>191</cp:revision>
  <dcterms:created xsi:type="dcterms:W3CDTF">2023-11-14T00:14:00Z</dcterms:created>
  <dcterms:modified xsi:type="dcterms:W3CDTF">2023-12-05T01:17:44Z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0B4BFF319D6E48FB948F5D48EAFF2D43_13</vt:lpwstr>
  </property>
</Properties>
</file>