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4/5/2024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4/5/2024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4/5/2024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C314-55A5-956C-6C51-35825E060486}"/>
              </a:ext>
            </a:extLst>
          </p:cNvPr>
          <p:cNvSpPr>
            <a:spLocks noGrp="1"/>
          </p:cNvSpPr>
          <p:nvPr>
            <p:ph type="ctrTitle"/>
          </p:nvPr>
        </p:nvSpPr>
        <p:spPr>
          <a:xfrm>
            <a:off x="1748641" y="1681647"/>
            <a:ext cx="8991600" cy="1645920"/>
          </a:xfrm>
        </p:spPr>
        <p:txBody>
          <a:bodyPr/>
          <a:lstStyle/>
          <a:p>
            <a:r>
              <a:rPr lang="hg-IN" dirty="0"/>
              <a:t>Generating simple geometric shapes using gan</a:t>
            </a:r>
            <a:endParaRPr lang="en-US" dirty="0"/>
          </a:p>
        </p:txBody>
      </p:sp>
      <p:sp>
        <p:nvSpPr>
          <p:cNvPr id="3" name="Subtitle 2">
            <a:extLst>
              <a:ext uri="{FF2B5EF4-FFF2-40B4-BE49-F238E27FC236}">
                <a16:creationId xmlns:a16="http://schemas.microsoft.com/office/drawing/2014/main" id="{BBCA1EBE-1F35-3171-304E-B01A25FE2E99}"/>
              </a:ext>
            </a:extLst>
          </p:cNvPr>
          <p:cNvSpPr>
            <a:spLocks noGrp="1"/>
          </p:cNvSpPr>
          <p:nvPr>
            <p:ph type="subTitle" idx="1"/>
          </p:nvPr>
        </p:nvSpPr>
        <p:spPr>
          <a:xfrm>
            <a:off x="6244441" y="3753788"/>
            <a:ext cx="5591298" cy="2845130"/>
          </a:xfrm>
        </p:spPr>
        <p:txBody>
          <a:bodyPr>
            <a:normAutofit/>
          </a:bodyPr>
          <a:lstStyle/>
          <a:p>
            <a:pPr algn="l"/>
            <a:r>
              <a:rPr lang="hg-IN" sz="2400" dirty="0"/>
              <a:t>Presented by:</a:t>
            </a:r>
            <a:endParaRPr lang="en-GB" sz="2400" dirty="0"/>
          </a:p>
          <a:p>
            <a:pPr algn="l"/>
            <a:r>
              <a:rPr lang="hg-IN" dirty="0"/>
              <a:t>        Jasmin Jeba.X</a:t>
            </a:r>
            <a:endParaRPr lang="en-GB" dirty="0"/>
          </a:p>
          <a:p>
            <a:pPr algn="l"/>
            <a:r>
              <a:rPr lang="hg-IN" dirty="0"/>
              <a:t>        au962821104038</a:t>
            </a:r>
            <a:endParaRPr lang="en-GB" dirty="0"/>
          </a:p>
          <a:p>
            <a:pPr algn="l"/>
            <a:r>
              <a:rPr lang="hg-IN" dirty="0"/>
              <a:t>        jasminjeba30@gmail.com</a:t>
            </a:r>
            <a:endParaRPr lang="en-GB" dirty="0"/>
          </a:p>
          <a:p>
            <a:pPr algn="l"/>
            <a:r>
              <a:rPr lang="hg-IN" dirty="0"/>
              <a:t>        B.E. Computer Science &amp; Engineering</a:t>
            </a:r>
            <a:endParaRPr lang="en-GB" dirty="0"/>
          </a:p>
          <a:p>
            <a:pPr algn="l"/>
            <a:r>
              <a:rPr lang="hg-IN" dirty="0"/>
              <a:t>        University College of Engineering Nagercoil</a:t>
            </a:r>
            <a:endParaRPr lang="en-GB" dirty="0"/>
          </a:p>
          <a:p>
            <a:pPr algn="l"/>
            <a:endParaRPr lang="en-US" dirty="0"/>
          </a:p>
        </p:txBody>
      </p:sp>
    </p:spTree>
    <p:extLst>
      <p:ext uri="{BB962C8B-B14F-4D97-AF65-F5344CB8AC3E}">
        <p14:creationId xmlns:p14="http://schemas.microsoft.com/office/powerpoint/2010/main" val="233358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A80DD76-7244-F5F5-BFD5-DF507804A40B}"/>
              </a:ext>
            </a:extLst>
          </p:cNvPr>
          <p:cNvSpPr/>
          <p:nvPr/>
        </p:nvSpPr>
        <p:spPr>
          <a:xfrm>
            <a:off x="0" y="0"/>
            <a:ext cx="12192000" cy="6858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83353-11C9-72FF-23BC-A65F23569A98}"/>
              </a:ext>
            </a:extLst>
          </p:cNvPr>
          <p:cNvSpPr>
            <a:spLocks noGrp="1"/>
          </p:cNvSpPr>
          <p:nvPr>
            <p:ph type="title"/>
          </p:nvPr>
        </p:nvSpPr>
        <p:spPr>
          <a:xfrm>
            <a:off x="2231136" y="395666"/>
            <a:ext cx="7729728" cy="1188720"/>
          </a:xfrm>
        </p:spPr>
        <p:txBody>
          <a:bodyPr/>
          <a:lstStyle/>
          <a:p>
            <a:r>
              <a:rPr lang="hg-IN" dirty="0"/>
              <a:t>Conclusion</a:t>
            </a:r>
            <a:endParaRPr lang="en-US" dirty="0"/>
          </a:p>
        </p:txBody>
      </p:sp>
      <p:sp>
        <p:nvSpPr>
          <p:cNvPr id="6" name="TextBox 5">
            <a:extLst>
              <a:ext uri="{FF2B5EF4-FFF2-40B4-BE49-F238E27FC236}">
                <a16:creationId xmlns:a16="http://schemas.microsoft.com/office/drawing/2014/main" id="{0758C818-D7A3-02DA-CA7E-232C5A71B644}"/>
              </a:ext>
            </a:extLst>
          </p:cNvPr>
          <p:cNvSpPr txBox="1"/>
          <p:nvPr/>
        </p:nvSpPr>
        <p:spPr>
          <a:xfrm>
            <a:off x="903018" y="2505940"/>
            <a:ext cx="10576461" cy="2954655"/>
          </a:xfrm>
          <a:prstGeom prst="rect">
            <a:avLst/>
          </a:prstGeom>
          <a:noFill/>
        </p:spPr>
        <p:txBody>
          <a:bodyPr wrap="square" rtlCol="0">
            <a:spAutoFit/>
          </a:bodyPr>
          <a:lstStyle/>
          <a:p>
            <a:r>
              <a:rPr lang="en-GB" sz="2400" b="0" i="0" dirty="0">
                <a:effectLst/>
                <a:latin typeface="Söhne"/>
              </a:rPr>
              <a:t>In conclusion, the use of Generative Adversarial Networks (GANs) for generating simple geometric shapes presents a fascinating application of deep learning techniques. By employing a GAN architecture consisting of a generator and discriminator, we can effectively learn the underlying distribution of shape images and generate new samples that closely resemble the shapes in the dataset.</a:t>
            </a:r>
          </a:p>
          <a:p>
            <a:r>
              <a:rPr lang="en-GB" sz="2400" b="0" i="0" dirty="0">
                <a:effectLst/>
                <a:latin typeface="Söhne"/>
              </a:rPr>
              <a:t>Through the systematic approach outlined above, we can develop and deploy a GAN-based system for generating simple geometric shapes.</a:t>
            </a:r>
          </a:p>
          <a:p>
            <a:pPr algn="l"/>
            <a:endParaRPr lang="en-US" dirty="0"/>
          </a:p>
        </p:txBody>
      </p:sp>
    </p:spTree>
    <p:extLst>
      <p:ext uri="{BB962C8B-B14F-4D97-AF65-F5344CB8AC3E}">
        <p14:creationId xmlns:p14="http://schemas.microsoft.com/office/powerpoint/2010/main" val="222379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6C045AC-2AA2-6542-B197-7C422E133E35}"/>
              </a:ext>
            </a:extLst>
          </p:cNvPr>
          <p:cNvSpPr/>
          <p:nvPr/>
        </p:nvSpPr>
        <p:spPr>
          <a:xfrm>
            <a:off x="-1" y="1"/>
            <a:ext cx="12192001" cy="6858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34E7D-FBC8-D537-369F-2BB36F10CE64}"/>
              </a:ext>
            </a:extLst>
          </p:cNvPr>
          <p:cNvSpPr>
            <a:spLocks noGrp="1"/>
          </p:cNvSpPr>
          <p:nvPr>
            <p:ph type="title"/>
          </p:nvPr>
        </p:nvSpPr>
        <p:spPr>
          <a:xfrm>
            <a:off x="4626428" y="900473"/>
            <a:ext cx="3389416" cy="532606"/>
          </a:xfrm>
        </p:spPr>
        <p:txBody>
          <a:bodyPr>
            <a:normAutofit fontScale="90000"/>
          </a:bodyPr>
          <a:lstStyle/>
          <a:p>
            <a:r>
              <a:rPr lang="hg-IN" dirty="0"/>
              <a:t>Outline</a:t>
            </a:r>
            <a:endParaRPr lang="en-US" dirty="0"/>
          </a:p>
        </p:txBody>
      </p:sp>
      <p:sp>
        <p:nvSpPr>
          <p:cNvPr id="3" name="Content Placeholder 2">
            <a:extLst>
              <a:ext uri="{FF2B5EF4-FFF2-40B4-BE49-F238E27FC236}">
                <a16:creationId xmlns:a16="http://schemas.microsoft.com/office/drawing/2014/main" id="{D1CF6A30-DCA6-7743-89A6-22203C53A58E}"/>
              </a:ext>
            </a:extLst>
          </p:cNvPr>
          <p:cNvSpPr>
            <a:spLocks noGrp="1"/>
          </p:cNvSpPr>
          <p:nvPr>
            <p:ph idx="1"/>
          </p:nvPr>
        </p:nvSpPr>
        <p:spPr>
          <a:xfrm>
            <a:off x="906513" y="2102231"/>
            <a:ext cx="7729728" cy="4236914"/>
          </a:xfrm>
        </p:spPr>
        <p:txBody>
          <a:bodyPr>
            <a:normAutofit/>
          </a:bodyPr>
          <a:lstStyle/>
          <a:p>
            <a:r>
              <a:rPr lang="hg-IN" sz="2400" dirty="0"/>
              <a:t>Problem statement</a:t>
            </a:r>
            <a:endParaRPr lang="en-GB" sz="2400" dirty="0"/>
          </a:p>
          <a:p>
            <a:r>
              <a:rPr lang="hg-IN" sz="2400" dirty="0"/>
              <a:t>Proposed system/solution</a:t>
            </a:r>
            <a:endParaRPr lang="en-GB" sz="2400" dirty="0"/>
          </a:p>
          <a:p>
            <a:r>
              <a:rPr lang="hg-IN" sz="2400" dirty="0"/>
              <a:t>System development approach</a:t>
            </a:r>
            <a:endParaRPr lang="en-GB" sz="2400" dirty="0"/>
          </a:p>
          <a:p>
            <a:r>
              <a:rPr lang="hg-IN" sz="2400" dirty="0"/>
              <a:t>Algorithm and deployment</a:t>
            </a:r>
            <a:endParaRPr lang="en-GB" sz="2400" dirty="0"/>
          </a:p>
          <a:p>
            <a:r>
              <a:rPr lang="hg-IN" sz="2400" dirty="0"/>
              <a:t>Result</a:t>
            </a:r>
            <a:endParaRPr lang="en-GB" sz="2400" dirty="0"/>
          </a:p>
          <a:p>
            <a:r>
              <a:rPr lang="hg-IN" sz="2400" dirty="0"/>
              <a:t>Conclusion</a:t>
            </a:r>
            <a:endParaRPr lang="en-GB" sz="2400" dirty="0"/>
          </a:p>
          <a:p>
            <a:r>
              <a:rPr lang="hg-IN" sz="2400" dirty="0"/>
              <a:t>References</a:t>
            </a:r>
            <a:endParaRPr lang="en-US" sz="2400" dirty="0"/>
          </a:p>
        </p:txBody>
      </p:sp>
    </p:spTree>
    <p:extLst>
      <p:ext uri="{BB962C8B-B14F-4D97-AF65-F5344CB8AC3E}">
        <p14:creationId xmlns:p14="http://schemas.microsoft.com/office/powerpoint/2010/main" val="132882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B9B208-6C99-1E5B-C3E9-598A4BF1D276}"/>
              </a:ext>
            </a:extLst>
          </p:cNvPr>
          <p:cNvSpPr/>
          <p:nvPr/>
        </p:nvSpPr>
        <p:spPr>
          <a:xfrm>
            <a:off x="-86591" y="0"/>
            <a:ext cx="12278591" cy="6858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66126-3929-FC04-E200-ABF776FA84FD}"/>
              </a:ext>
            </a:extLst>
          </p:cNvPr>
          <p:cNvSpPr>
            <a:spLocks noGrp="1"/>
          </p:cNvSpPr>
          <p:nvPr>
            <p:ph type="title"/>
          </p:nvPr>
        </p:nvSpPr>
        <p:spPr>
          <a:xfrm>
            <a:off x="2418420" y="592047"/>
            <a:ext cx="7729728" cy="1188720"/>
          </a:xfrm>
        </p:spPr>
        <p:txBody>
          <a:bodyPr/>
          <a:lstStyle/>
          <a:p>
            <a:r>
              <a:rPr lang="hg-IN" dirty="0"/>
              <a:t>Problem statement</a:t>
            </a:r>
            <a:endParaRPr lang="en-US" dirty="0"/>
          </a:p>
        </p:txBody>
      </p:sp>
      <p:sp>
        <p:nvSpPr>
          <p:cNvPr id="3" name="Content Placeholder 2">
            <a:extLst>
              <a:ext uri="{FF2B5EF4-FFF2-40B4-BE49-F238E27FC236}">
                <a16:creationId xmlns:a16="http://schemas.microsoft.com/office/drawing/2014/main" id="{C1031606-BE48-5809-7AF2-58EDA55E5A4D}"/>
              </a:ext>
            </a:extLst>
          </p:cNvPr>
          <p:cNvSpPr>
            <a:spLocks noGrp="1"/>
          </p:cNvSpPr>
          <p:nvPr>
            <p:ph idx="1"/>
          </p:nvPr>
        </p:nvSpPr>
        <p:spPr>
          <a:xfrm>
            <a:off x="1458191" y="2372813"/>
            <a:ext cx="9650186" cy="4368908"/>
          </a:xfrm>
        </p:spPr>
        <p:txBody>
          <a:bodyPr>
            <a:normAutofit/>
          </a:bodyPr>
          <a:lstStyle/>
          <a:p>
            <a:pPr marL="0" indent="0">
              <a:buNone/>
            </a:pPr>
            <a:r>
              <a:rPr lang="en-GB" sz="3200" b="0" i="0" dirty="0">
                <a:solidFill>
                  <a:schemeClr val="tx1"/>
                </a:solidFill>
                <a:effectLst/>
                <a:latin typeface="Söhne"/>
              </a:rPr>
              <a:t>Develop a Generative Adversarial Network (GAN) to generate synthetic images of simple geometric shapes such as squares, circles, and triangles. The objective is to create a model that can produce realistic-looking shapes resembling those found in the training dataset. The synthetic images should exhibit diverse variations in shapes</a:t>
            </a:r>
            <a:r>
              <a:rPr lang="hg-IN" sz="3200" b="0" i="0" dirty="0">
                <a:solidFill>
                  <a:schemeClr val="tx1"/>
                </a:solidFill>
                <a:effectLst/>
                <a:latin typeface="Söhne"/>
              </a:rPr>
              <a:t> and</a:t>
            </a:r>
            <a:r>
              <a:rPr lang="en-GB" sz="3200" b="0" i="0" dirty="0">
                <a:solidFill>
                  <a:schemeClr val="tx1"/>
                </a:solidFill>
                <a:effectLst/>
                <a:latin typeface="Söhne"/>
              </a:rPr>
              <a:t> </a:t>
            </a:r>
            <a:r>
              <a:rPr lang="en-GB" sz="3200" b="0" i="0" dirty="0" err="1">
                <a:solidFill>
                  <a:schemeClr val="tx1"/>
                </a:solidFill>
                <a:effectLst/>
                <a:latin typeface="Söhne"/>
              </a:rPr>
              <a:t>positio</a:t>
            </a:r>
            <a:r>
              <a:rPr lang="hg-IN" sz="3200" b="0" i="0" dirty="0">
                <a:solidFill>
                  <a:schemeClr val="tx1"/>
                </a:solidFill>
                <a:effectLst/>
                <a:latin typeface="Söhne"/>
              </a:rPr>
              <a:t>ns.</a:t>
            </a:r>
            <a:endParaRPr lang="en-US" sz="3200" dirty="0"/>
          </a:p>
        </p:txBody>
      </p:sp>
    </p:spTree>
    <p:extLst>
      <p:ext uri="{BB962C8B-B14F-4D97-AF65-F5344CB8AC3E}">
        <p14:creationId xmlns:p14="http://schemas.microsoft.com/office/powerpoint/2010/main" val="128431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98B023-7680-8605-8280-4E7E135A7C82}"/>
              </a:ext>
            </a:extLst>
          </p:cNvPr>
          <p:cNvSpPr/>
          <p:nvPr/>
        </p:nvSpPr>
        <p:spPr>
          <a:xfrm>
            <a:off x="0" y="0"/>
            <a:ext cx="12192000" cy="685799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75BBE-A894-0B66-A9DF-9E1676DEBCCF}"/>
              </a:ext>
            </a:extLst>
          </p:cNvPr>
          <p:cNvSpPr>
            <a:spLocks noGrp="1"/>
          </p:cNvSpPr>
          <p:nvPr>
            <p:ph type="title"/>
          </p:nvPr>
        </p:nvSpPr>
        <p:spPr>
          <a:xfrm>
            <a:off x="2824902" y="369638"/>
            <a:ext cx="6935130" cy="350352"/>
          </a:xfrm>
        </p:spPr>
        <p:txBody>
          <a:bodyPr>
            <a:normAutofit fontScale="90000"/>
          </a:bodyPr>
          <a:lstStyle/>
          <a:p>
            <a:r>
              <a:rPr lang="hg-IN" dirty="0"/>
              <a:t>Proposed solution</a:t>
            </a:r>
            <a:endParaRPr lang="en-US" dirty="0"/>
          </a:p>
        </p:txBody>
      </p:sp>
      <p:sp>
        <p:nvSpPr>
          <p:cNvPr id="4" name="TextBox 3">
            <a:extLst>
              <a:ext uri="{FF2B5EF4-FFF2-40B4-BE49-F238E27FC236}">
                <a16:creationId xmlns:a16="http://schemas.microsoft.com/office/drawing/2014/main" id="{59AC2962-6785-BC9E-0C63-089D33D72BAA}"/>
              </a:ext>
            </a:extLst>
          </p:cNvPr>
          <p:cNvSpPr txBox="1"/>
          <p:nvPr/>
        </p:nvSpPr>
        <p:spPr>
          <a:xfrm flipH="1">
            <a:off x="57522" y="917912"/>
            <a:ext cx="12076956" cy="5940088"/>
          </a:xfrm>
          <a:prstGeom prst="rect">
            <a:avLst/>
          </a:prstGeom>
          <a:noFill/>
        </p:spPr>
        <p:txBody>
          <a:bodyPr wrap="square" rtlCol="0">
            <a:spAutoFit/>
          </a:bodyPr>
          <a:lstStyle/>
          <a:p>
            <a:pPr marL="285750" indent="-285750">
              <a:buFont typeface="Arial" panose="020B0604020202020204" pitchFamily="34" charset="0"/>
              <a:buChar char="•"/>
            </a:pPr>
            <a:r>
              <a:rPr lang="en-GB" sz="2400" b="1" i="0" dirty="0">
                <a:effectLst/>
                <a:latin typeface="Söhne"/>
              </a:rPr>
              <a:t>Generate Simple Geometric Shapes Dataset</a:t>
            </a:r>
            <a:r>
              <a:rPr lang="en-GB" sz="2400" b="0" i="0" dirty="0">
                <a:effectLst/>
                <a:latin typeface="Söhne"/>
              </a:rPr>
              <a:t>: The </a:t>
            </a:r>
            <a:r>
              <a:rPr lang="en-GB" sz="2400" dirty="0" err="1"/>
              <a:t>generate_shapes</a:t>
            </a:r>
            <a:r>
              <a:rPr lang="en-GB" sz="2400" b="0" i="0" dirty="0">
                <a:effectLst/>
                <a:latin typeface="Söhne"/>
              </a:rPr>
              <a:t> function creates a dataset consisting of images containing circles, squares, and triangles. Each shape is randomly positioned on a blank canvas of a fixed size.</a:t>
            </a:r>
          </a:p>
          <a:p>
            <a:pPr marL="285750" indent="-285750">
              <a:buFont typeface="Arial" panose="020B0604020202020204" pitchFamily="34" charset="0"/>
              <a:buChar char="•"/>
            </a:pPr>
            <a:r>
              <a:rPr lang="en-GB" sz="2400" b="1" i="0" dirty="0">
                <a:effectLst/>
                <a:latin typeface="Söhne"/>
              </a:rPr>
              <a:t>Define Generator Model</a:t>
            </a:r>
            <a:r>
              <a:rPr lang="en-GB" sz="2400" b="0" i="0" dirty="0">
                <a:effectLst/>
                <a:latin typeface="Söhne"/>
              </a:rPr>
              <a:t>: The </a:t>
            </a:r>
            <a:r>
              <a:rPr lang="en-GB" sz="2400" dirty="0" err="1"/>
              <a:t>build_generator</a:t>
            </a:r>
            <a:r>
              <a:rPr lang="en-GB" sz="2400" b="0" i="0" dirty="0">
                <a:effectLst/>
                <a:latin typeface="Söhne"/>
              </a:rPr>
              <a:t> function defines the generator neural network model, which takes random noise as input and generates synthetic images resembling the simple geometric shapes found in the dataset.</a:t>
            </a:r>
          </a:p>
          <a:p>
            <a:pPr marL="285750" indent="-285750">
              <a:buFont typeface="Arial" panose="020B0604020202020204" pitchFamily="34" charset="0"/>
              <a:buChar char="•"/>
            </a:pPr>
            <a:r>
              <a:rPr lang="en-GB" sz="2400" b="1" i="0" dirty="0">
                <a:effectLst/>
                <a:latin typeface="Söhne"/>
              </a:rPr>
              <a:t>Define Discriminator Model</a:t>
            </a:r>
            <a:r>
              <a:rPr lang="en-GB" sz="2400" b="0" i="0" dirty="0">
                <a:effectLst/>
                <a:latin typeface="Söhne"/>
              </a:rPr>
              <a:t>: The </a:t>
            </a:r>
            <a:r>
              <a:rPr lang="en-GB" sz="2400" dirty="0" err="1"/>
              <a:t>build_discriminator</a:t>
            </a:r>
            <a:r>
              <a:rPr lang="en-GB" sz="2400" b="0" i="0" dirty="0">
                <a:effectLst/>
                <a:latin typeface="Söhne"/>
              </a:rPr>
              <a:t> function defines the discriminator neural network model, which learns to distinguish between real images from the dataset and fake images generated by the generator.</a:t>
            </a:r>
          </a:p>
          <a:p>
            <a:pPr marL="285750" indent="-285750">
              <a:buFont typeface="Arial" panose="020B0604020202020204" pitchFamily="34" charset="0"/>
              <a:buChar char="•"/>
            </a:pPr>
            <a:r>
              <a:rPr lang="en-GB" sz="2400" b="1" i="0" dirty="0">
                <a:effectLst/>
                <a:latin typeface="Söhne"/>
              </a:rPr>
              <a:t>Build and Compile Models</a:t>
            </a:r>
            <a:r>
              <a:rPr lang="en-GB" sz="2400" b="0" i="0" dirty="0">
                <a:effectLst/>
                <a:latin typeface="Söhne"/>
              </a:rPr>
              <a:t>: The generator and discriminator models are built and compiled using the Adam optimizer and binary cross-entropy loss.</a:t>
            </a:r>
          </a:p>
          <a:p>
            <a:pPr marL="285750" indent="-285750">
              <a:buFont typeface="Arial" panose="020B0604020202020204" pitchFamily="34" charset="0"/>
              <a:buChar char="•"/>
            </a:pPr>
            <a:r>
              <a:rPr lang="en-GB" sz="2400" b="1" i="0" dirty="0">
                <a:effectLst/>
                <a:latin typeface="Söhne"/>
              </a:rPr>
              <a:t>Training GAN</a:t>
            </a:r>
            <a:r>
              <a:rPr lang="en-GB" sz="2400" b="0" i="0" dirty="0">
                <a:effectLst/>
                <a:latin typeface="Söhne"/>
              </a:rPr>
              <a:t>: The </a:t>
            </a:r>
            <a:r>
              <a:rPr lang="en-GB" sz="2400" b="0" i="0" dirty="0" err="1">
                <a:effectLst/>
                <a:latin typeface="Söhne"/>
              </a:rPr>
              <a:t>train_gan</a:t>
            </a:r>
            <a:r>
              <a:rPr lang="en-GB" sz="2400" b="0" i="0" dirty="0">
                <a:effectLst/>
                <a:latin typeface="Söhne"/>
              </a:rPr>
              <a:t> function trains the GAN model by alternating between training the discriminator and the generator. The discriminator is trained to distinguish between real and fake images, while the generator is trained to generate realistic-looking images to fool the discriminator.</a:t>
            </a:r>
          </a:p>
          <a:p>
            <a:pPr marL="285750" indent="-285750">
              <a:buFont typeface="Arial" panose="020B0604020202020204" pitchFamily="34" charset="0"/>
              <a:buChar char="•"/>
            </a:pPr>
            <a:endParaRPr lang="en-GB" sz="2000" b="0" i="0" dirty="0">
              <a:effectLst/>
              <a:latin typeface="Söhne"/>
            </a:endParaRPr>
          </a:p>
        </p:txBody>
      </p:sp>
    </p:spTree>
    <p:extLst>
      <p:ext uri="{BB962C8B-B14F-4D97-AF65-F5344CB8AC3E}">
        <p14:creationId xmlns:p14="http://schemas.microsoft.com/office/powerpoint/2010/main" val="299608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33042-8FD1-733F-FE61-9C420B53E5E0}"/>
              </a:ext>
            </a:extLst>
          </p:cNvPr>
          <p:cNvSpPr/>
          <p:nvPr/>
        </p:nvSpPr>
        <p:spPr>
          <a:xfrm>
            <a:off x="-1" y="-98961"/>
            <a:ext cx="12308279" cy="695696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C481925-850C-8382-7DF7-928CE679E71E}"/>
              </a:ext>
            </a:extLst>
          </p:cNvPr>
          <p:cNvSpPr txBox="1"/>
          <p:nvPr/>
        </p:nvSpPr>
        <p:spPr>
          <a:xfrm>
            <a:off x="519546" y="984414"/>
            <a:ext cx="10873343" cy="3046988"/>
          </a:xfrm>
          <a:prstGeom prst="rect">
            <a:avLst/>
          </a:prstGeom>
          <a:noFill/>
        </p:spPr>
        <p:txBody>
          <a:bodyPr wrap="square" rtlCol="0">
            <a:spAutoFit/>
          </a:bodyPr>
          <a:lstStyle/>
          <a:p>
            <a:pPr marL="285750" indent="-285750">
              <a:buFont typeface="Arial" panose="020B0604020202020204" pitchFamily="34" charset="0"/>
              <a:buChar char="•"/>
            </a:pPr>
            <a:r>
              <a:rPr lang="en-GB" sz="2400" b="1" i="0" dirty="0">
                <a:effectLst/>
                <a:latin typeface="Söhne"/>
              </a:rPr>
              <a:t>Plot Generated Images</a:t>
            </a:r>
            <a:r>
              <a:rPr lang="en-GB" sz="2400" b="0" i="0" dirty="0">
                <a:effectLst/>
                <a:latin typeface="Söhne"/>
              </a:rPr>
              <a:t>: The </a:t>
            </a:r>
            <a:r>
              <a:rPr lang="en-GB" sz="2400" b="0" i="0" dirty="0" err="1">
                <a:effectLst/>
                <a:latin typeface="Söhne"/>
              </a:rPr>
              <a:t>plot_generated_images</a:t>
            </a:r>
            <a:r>
              <a:rPr lang="en-GB" sz="2400" b="0" i="0" dirty="0">
                <a:effectLst/>
                <a:latin typeface="Söhne"/>
              </a:rPr>
              <a:t> function generates and plots synthetic images produced by the generator at regular intervals during training.</a:t>
            </a:r>
          </a:p>
          <a:p>
            <a:pPr marL="285750" indent="-285750">
              <a:buFont typeface="Arial" panose="020B0604020202020204" pitchFamily="34" charset="0"/>
              <a:buChar char="•"/>
            </a:pPr>
            <a:r>
              <a:rPr lang="en-GB" sz="2400" b="1" i="0" dirty="0">
                <a:effectLst/>
                <a:latin typeface="Söhne"/>
              </a:rPr>
              <a:t>Training Loop</a:t>
            </a:r>
            <a:r>
              <a:rPr lang="en-GB" sz="2400" b="0" i="0" dirty="0">
                <a:effectLst/>
                <a:latin typeface="Söhne"/>
              </a:rPr>
              <a:t>: The GAN is trained for a specified number of epochs, and the loss values for both the discriminator and the generator are printed during training. Additionally, synthetic images are plotted periodically to visualize the training progress</a:t>
            </a:r>
          </a:p>
          <a:p>
            <a:pPr marL="285750" indent="-285750">
              <a:buFont typeface="Arial" panose="020B0604020202020204" pitchFamily="34" charset="0"/>
              <a:buChar char="•"/>
            </a:pPr>
            <a:r>
              <a:rPr lang="en-GB" sz="2400" b="1" i="0" dirty="0">
                <a:effectLst/>
                <a:latin typeface="Söhne"/>
              </a:rPr>
              <a:t>Testing</a:t>
            </a:r>
            <a:r>
              <a:rPr lang="en-GB" sz="2400" b="0" i="0" dirty="0">
                <a:effectLst/>
                <a:latin typeface="Söhne"/>
              </a:rPr>
              <a:t>: Finally, the trained GAN can be used to generate new synthetic images of simple geometric shapes for testing purposes.</a:t>
            </a:r>
            <a:endParaRPr lang="en-US" sz="2400" dirty="0"/>
          </a:p>
        </p:txBody>
      </p:sp>
    </p:spTree>
    <p:extLst>
      <p:ext uri="{BB962C8B-B14F-4D97-AF65-F5344CB8AC3E}">
        <p14:creationId xmlns:p14="http://schemas.microsoft.com/office/powerpoint/2010/main" val="3894078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68EF3B-C6BB-D5E4-58F2-74A5EAAF8C29}"/>
              </a:ext>
            </a:extLst>
          </p:cNvPr>
          <p:cNvSpPr/>
          <p:nvPr/>
        </p:nvSpPr>
        <p:spPr>
          <a:xfrm>
            <a:off x="0" y="0"/>
            <a:ext cx="12192000" cy="685799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13AA69-5269-1254-7FA8-B0099ADDF145}"/>
              </a:ext>
            </a:extLst>
          </p:cNvPr>
          <p:cNvSpPr>
            <a:spLocks noGrp="1"/>
          </p:cNvSpPr>
          <p:nvPr>
            <p:ph type="title"/>
          </p:nvPr>
        </p:nvSpPr>
        <p:spPr>
          <a:xfrm>
            <a:off x="2367209" y="173004"/>
            <a:ext cx="7729728" cy="420762"/>
          </a:xfrm>
        </p:spPr>
        <p:txBody>
          <a:bodyPr>
            <a:normAutofit fontScale="90000"/>
          </a:bodyPr>
          <a:lstStyle/>
          <a:p>
            <a:r>
              <a:rPr lang="hg-IN" dirty="0"/>
              <a:t>System development approach</a:t>
            </a:r>
            <a:endParaRPr lang="en-US" dirty="0"/>
          </a:p>
        </p:txBody>
      </p:sp>
      <p:sp>
        <p:nvSpPr>
          <p:cNvPr id="5" name="TextBox 4">
            <a:extLst>
              <a:ext uri="{FF2B5EF4-FFF2-40B4-BE49-F238E27FC236}">
                <a16:creationId xmlns:a16="http://schemas.microsoft.com/office/drawing/2014/main" id="{FD59A89F-AE86-2142-B314-17036587A8FA}"/>
              </a:ext>
            </a:extLst>
          </p:cNvPr>
          <p:cNvSpPr txBox="1"/>
          <p:nvPr/>
        </p:nvSpPr>
        <p:spPr>
          <a:xfrm>
            <a:off x="789216" y="925116"/>
            <a:ext cx="10885714" cy="5601533"/>
          </a:xfrm>
          <a:prstGeom prst="rect">
            <a:avLst/>
          </a:prstGeom>
          <a:noFill/>
        </p:spPr>
        <p:txBody>
          <a:bodyPr wrap="square" rtlCol="0">
            <a:spAutoFit/>
          </a:bodyPr>
          <a:lstStyle/>
          <a:p>
            <a:r>
              <a:rPr lang="en-GB" sz="2800" b="1" i="0" dirty="0">
                <a:effectLst/>
                <a:latin typeface="Söhne"/>
              </a:rPr>
              <a:t>Ha</a:t>
            </a:r>
            <a:r>
              <a:rPr lang="en-GB" sz="2400" b="1" i="0" dirty="0">
                <a:effectLst/>
                <a:latin typeface="Söhne"/>
              </a:rPr>
              <a:t>rdware Requirements</a:t>
            </a:r>
            <a:r>
              <a:rPr lang="en-GB" sz="2400" b="0" i="0" dirty="0">
                <a:effectLst/>
                <a:latin typeface="Söhne"/>
              </a:rPr>
              <a:t>:</a:t>
            </a:r>
          </a:p>
          <a:p>
            <a:r>
              <a:rPr lang="en-GB" sz="2400" b="0" i="0" dirty="0">
                <a:effectLst/>
                <a:latin typeface="Söhne"/>
              </a:rPr>
              <a:t>CPU or GPU for training the neural network models.</a:t>
            </a:r>
          </a:p>
          <a:p>
            <a:r>
              <a:rPr lang="en-GB" sz="2400" b="0" i="0" dirty="0">
                <a:effectLst/>
                <a:latin typeface="Söhne"/>
              </a:rPr>
              <a:t>Adequate RAM for handling the dataset and model parameters.</a:t>
            </a:r>
          </a:p>
          <a:p>
            <a:r>
              <a:rPr lang="en-GB" sz="2400" b="0" i="0" dirty="0">
                <a:effectLst/>
                <a:latin typeface="Söhne"/>
              </a:rPr>
              <a:t>Sufficient storage space for storing datasets, model checkpoints, and generated images.</a:t>
            </a:r>
          </a:p>
          <a:p>
            <a:r>
              <a:rPr lang="en-GB" sz="2400" b="1" i="0" dirty="0">
                <a:effectLst/>
                <a:latin typeface="Söhne"/>
              </a:rPr>
              <a:t>Software Requirements</a:t>
            </a:r>
            <a:r>
              <a:rPr lang="en-GB" sz="2400" b="0" i="0" dirty="0">
                <a:effectLst/>
                <a:latin typeface="Söhne"/>
              </a:rPr>
              <a:t>:</a:t>
            </a:r>
          </a:p>
          <a:p>
            <a:r>
              <a:rPr lang="en-GB" sz="2400" b="0" i="0" dirty="0">
                <a:effectLst/>
                <a:latin typeface="Söhne"/>
              </a:rPr>
              <a:t>Python programming language for coding the GAN model and associated scripts.</a:t>
            </a:r>
          </a:p>
          <a:p>
            <a:r>
              <a:rPr lang="en-GB" sz="2400" b="0" i="0" dirty="0">
                <a:effectLst/>
                <a:latin typeface="Söhne"/>
              </a:rPr>
              <a:t>Deep learning frameworks such as </a:t>
            </a:r>
            <a:r>
              <a:rPr lang="en-GB" sz="2400" b="0" i="0" dirty="0" err="1">
                <a:effectLst/>
                <a:latin typeface="Söhne"/>
              </a:rPr>
              <a:t>TensorFlow</a:t>
            </a:r>
            <a:r>
              <a:rPr lang="en-GB" sz="2400" b="0" i="0" dirty="0">
                <a:effectLst/>
                <a:latin typeface="Söhne"/>
              </a:rPr>
              <a:t> or </a:t>
            </a:r>
            <a:r>
              <a:rPr lang="en-GB" sz="2400" b="0" i="0" dirty="0" err="1">
                <a:effectLst/>
                <a:latin typeface="Söhne"/>
              </a:rPr>
              <a:t>PyTorch</a:t>
            </a:r>
            <a:r>
              <a:rPr lang="en-GB" sz="2400" b="0" i="0" dirty="0">
                <a:effectLst/>
                <a:latin typeface="Söhne"/>
              </a:rPr>
              <a:t> for building and training neural network models.</a:t>
            </a:r>
          </a:p>
          <a:p>
            <a:r>
              <a:rPr lang="en-GB" sz="2400" b="0" i="0" dirty="0">
                <a:effectLst/>
                <a:latin typeface="Söhne"/>
              </a:rPr>
              <a:t>Libraries for data manipulation and visualization, such as </a:t>
            </a:r>
            <a:r>
              <a:rPr lang="en-GB" sz="2400" b="0" i="0" dirty="0" err="1">
                <a:effectLst/>
                <a:latin typeface="Söhne"/>
              </a:rPr>
              <a:t>NumPy</a:t>
            </a:r>
            <a:r>
              <a:rPr lang="en-GB" sz="2400" b="0" i="0" dirty="0">
                <a:effectLst/>
                <a:latin typeface="Söhne"/>
              </a:rPr>
              <a:t>, </a:t>
            </a:r>
            <a:r>
              <a:rPr lang="en-GB" sz="2400" b="0" i="0" dirty="0" err="1">
                <a:effectLst/>
                <a:latin typeface="Söhne"/>
              </a:rPr>
              <a:t>OpenCV</a:t>
            </a:r>
            <a:r>
              <a:rPr lang="en-GB" sz="2400" b="0" i="0" dirty="0">
                <a:effectLst/>
                <a:latin typeface="Söhne"/>
              </a:rPr>
              <a:t>, and </a:t>
            </a:r>
            <a:r>
              <a:rPr lang="en-GB" sz="2400" b="0" i="0" dirty="0" err="1">
                <a:effectLst/>
                <a:latin typeface="Söhne"/>
              </a:rPr>
              <a:t>Matplotlib</a:t>
            </a:r>
            <a:r>
              <a:rPr lang="en-GB" sz="2400" b="0" i="0" dirty="0">
                <a:effectLst/>
                <a:latin typeface="Söhne"/>
              </a:rPr>
              <a:t>.</a:t>
            </a:r>
          </a:p>
          <a:p>
            <a:r>
              <a:rPr lang="en-GB" sz="2400" b="0" i="0" dirty="0">
                <a:effectLst/>
                <a:latin typeface="Söhne"/>
              </a:rPr>
              <a:t>Development environment like </a:t>
            </a:r>
            <a:r>
              <a:rPr lang="en-GB" sz="2400" b="0" i="0" dirty="0" err="1">
                <a:effectLst/>
                <a:latin typeface="Söhne"/>
              </a:rPr>
              <a:t>Jupyter</a:t>
            </a:r>
            <a:r>
              <a:rPr lang="en-GB" sz="2400" b="0" i="0" dirty="0">
                <a:effectLst/>
                <a:latin typeface="Söhne"/>
              </a:rPr>
              <a:t> Notebook or IDEs like </a:t>
            </a:r>
            <a:r>
              <a:rPr lang="en-GB" sz="2400" b="0" i="0" dirty="0" err="1">
                <a:effectLst/>
                <a:latin typeface="Söhne"/>
              </a:rPr>
              <a:t>PyCharm</a:t>
            </a:r>
            <a:r>
              <a:rPr lang="en-GB" sz="2400" b="0" i="0" dirty="0">
                <a:effectLst/>
                <a:latin typeface="Söhne"/>
              </a:rPr>
              <a:t> for coding and experimentation.</a:t>
            </a:r>
          </a:p>
          <a:p>
            <a:r>
              <a:rPr lang="en-GB" sz="2400" b="0" i="0" dirty="0">
                <a:effectLst/>
                <a:latin typeface="Söhne"/>
              </a:rPr>
              <a:t>Optional: Image editing software for </a:t>
            </a:r>
            <a:r>
              <a:rPr lang="en-GB" sz="2400" b="0" i="0" dirty="0" err="1">
                <a:effectLst/>
                <a:latin typeface="Söhne"/>
              </a:rPr>
              <a:t>preprocessing</a:t>
            </a:r>
            <a:r>
              <a:rPr lang="en-GB" sz="2400" b="0" i="0" dirty="0">
                <a:effectLst/>
                <a:latin typeface="Söhne"/>
              </a:rPr>
              <a:t> dataset images if needed</a:t>
            </a:r>
          </a:p>
          <a:p>
            <a:pPr algn="l"/>
            <a:endParaRPr lang="en-US" dirty="0"/>
          </a:p>
        </p:txBody>
      </p:sp>
    </p:spTree>
    <p:extLst>
      <p:ext uri="{BB962C8B-B14F-4D97-AF65-F5344CB8AC3E}">
        <p14:creationId xmlns:p14="http://schemas.microsoft.com/office/powerpoint/2010/main" val="309008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D3D10E-59C0-2AF7-9A21-31384B917F8C}"/>
              </a:ext>
            </a:extLst>
          </p:cNvPr>
          <p:cNvSpPr/>
          <p:nvPr/>
        </p:nvSpPr>
        <p:spPr>
          <a:xfrm>
            <a:off x="0" y="-24939"/>
            <a:ext cx="12192000" cy="688293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9008C5-499D-0272-EE4F-B2414D4EB4EC}"/>
              </a:ext>
            </a:extLst>
          </p:cNvPr>
          <p:cNvSpPr>
            <a:spLocks noGrp="1"/>
          </p:cNvSpPr>
          <p:nvPr>
            <p:ph type="title"/>
          </p:nvPr>
        </p:nvSpPr>
        <p:spPr>
          <a:xfrm>
            <a:off x="2231136" y="197744"/>
            <a:ext cx="7729728" cy="606314"/>
          </a:xfrm>
        </p:spPr>
        <p:txBody>
          <a:bodyPr>
            <a:normAutofit fontScale="90000"/>
          </a:bodyPr>
          <a:lstStyle/>
          <a:p>
            <a:r>
              <a:rPr lang="hg-IN" dirty="0"/>
              <a:t>Algorithm and deployment</a:t>
            </a:r>
            <a:endParaRPr lang="en-US" dirty="0"/>
          </a:p>
        </p:txBody>
      </p:sp>
      <p:sp>
        <p:nvSpPr>
          <p:cNvPr id="5" name="TextBox 4">
            <a:extLst>
              <a:ext uri="{FF2B5EF4-FFF2-40B4-BE49-F238E27FC236}">
                <a16:creationId xmlns:a16="http://schemas.microsoft.com/office/drawing/2014/main" id="{B390B013-EAD6-1DF9-5818-759F70391912}"/>
              </a:ext>
            </a:extLst>
          </p:cNvPr>
          <p:cNvSpPr txBox="1"/>
          <p:nvPr/>
        </p:nvSpPr>
        <p:spPr>
          <a:xfrm>
            <a:off x="488402" y="804058"/>
            <a:ext cx="11215196" cy="5909310"/>
          </a:xfrm>
          <a:prstGeom prst="rect">
            <a:avLst/>
          </a:prstGeom>
          <a:noFill/>
        </p:spPr>
        <p:txBody>
          <a:bodyPr wrap="square" rtlCol="0">
            <a:spAutoFit/>
          </a:bodyPr>
          <a:lstStyle/>
          <a:p>
            <a:r>
              <a:rPr lang="en-GB" b="1" i="0" dirty="0">
                <a:effectLst/>
                <a:latin typeface="Söhne"/>
              </a:rPr>
              <a:t>Algorithm:</a:t>
            </a:r>
            <a:endParaRPr lang="en-GB" b="0" i="0" dirty="0">
              <a:effectLst/>
              <a:latin typeface="Söhne"/>
            </a:endParaRPr>
          </a:p>
          <a:p>
            <a:r>
              <a:rPr lang="en-GB" b="1" i="0" dirty="0">
                <a:effectLst/>
                <a:latin typeface="Söhne"/>
              </a:rPr>
              <a:t>Data Generation:</a:t>
            </a:r>
            <a:endParaRPr lang="en-GB" b="0" i="0" dirty="0">
              <a:effectLst/>
              <a:latin typeface="Söhne"/>
            </a:endParaRPr>
          </a:p>
          <a:p>
            <a:pPr lvl="1"/>
            <a:r>
              <a:rPr lang="en-GB" b="0" i="0" dirty="0">
                <a:effectLst/>
                <a:latin typeface="Söhne"/>
              </a:rPr>
              <a:t>Generate a dataset of simple geometric shapes such as circles, squares, and triangles. Each shape can be represented as an image with a white background and the shape drawn with a distinct </a:t>
            </a:r>
            <a:r>
              <a:rPr lang="en-GB" b="0" i="0" dirty="0" err="1">
                <a:effectLst/>
                <a:latin typeface="Söhne"/>
              </a:rPr>
              <a:t>color</a:t>
            </a:r>
            <a:r>
              <a:rPr lang="en-GB" b="0" i="0" dirty="0">
                <a:effectLst/>
                <a:latin typeface="Söhne"/>
              </a:rPr>
              <a:t>.</a:t>
            </a:r>
          </a:p>
          <a:p>
            <a:pPr lvl="1"/>
            <a:r>
              <a:rPr lang="en-GB" b="0" i="0" dirty="0">
                <a:effectLst/>
                <a:latin typeface="Söhne"/>
              </a:rPr>
              <a:t>Randomize the position, size, and </a:t>
            </a:r>
            <a:r>
              <a:rPr lang="en-GB" b="0" i="0" dirty="0" err="1">
                <a:effectLst/>
                <a:latin typeface="Söhne"/>
              </a:rPr>
              <a:t>color</a:t>
            </a:r>
            <a:r>
              <a:rPr lang="en-GB" b="0" i="0" dirty="0">
                <a:effectLst/>
                <a:latin typeface="Söhne"/>
              </a:rPr>
              <a:t> of each shape to create diverse samples.</a:t>
            </a:r>
          </a:p>
          <a:p>
            <a:r>
              <a:rPr lang="en-GB" b="1" i="0" dirty="0">
                <a:effectLst/>
                <a:latin typeface="Söhne"/>
              </a:rPr>
              <a:t>Generator Model:</a:t>
            </a:r>
            <a:endParaRPr lang="en-GB" b="0" i="0" dirty="0">
              <a:effectLst/>
              <a:latin typeface="Söhne"/>
            </a:endParaRPr>
          </a:p>
          <a:p>
            <a:pPr lvl="1"/>
            <a:r>
              <a:rPr lang="en-GB" b="0" i="0" dirty="0">
                <a:effectLst/>
                <a:latin typeface="Söhne"/>
              </a:rPr>
              <a:t>Define a generator neural network model that takes random noise as input and generates images of simple </a:t>
            </a:r>
            <a:r>
              <a:rPr lang="en-GB" b="0" i="0" dirty="0" err="1">
                <a:effectLst/>
                <a:latin typeface="Söhne"/>
              </a:rPr>
              <a:t>shapes.The</a:t>
            </a:r>
            <a:r>
              <a:rPr lang="en-GB" b="0" i="0" dirty="0">
                <a:effectLst/>
                <a:latin typeface="Söhne"/>
              </a:rPr>
              <a:t> generator typically consists of several layers of dense and convolutional layers followed by activation functions like </a:t>
            </a:r>
            <a:r>
              <a:rPr lang="en-GB" b="0" i="0" dirty="0" err="1">
                <a:effectLst/>
                <a:latin typeface="Söhne"/>
              </a:rPr>
              <a:t>ReLU</a:t>
            </a:r>
            <a:r>
              <a:rPr lang="en-GB" b="0" i="0" dirty="0">
                <a:effectLst/>
                <a:latin typeface="Söhne"/>
              </a:rPr>
              <a:t> or </a:t>
            </a:r>
            <a:r>
              <a:rPr lang="en-GB" b="0" i="0" dirty="0" err="1">
                <a:effectLst/>
                <a:latin typeface="Söhne"/>
              </a:rPr>
              <a:t>tanh</a:t>
            </a:r>
            <a:r>
              <a:rPr lang="en-GB" b="0" i="0" dirty="0">
                <a:effectLst/>
                <a:latin typeface="Söhne"/>
              </a:rPr>
              <a:t> to map the input noise to the desired image shape and </a:t>
            </a:r>
            <a:r>
              <a:rPr lang="en-GB" b="0" i="0" dirty="0" err="1">
                <a:effectLst/>
                <a:latin typeface="Söhne"/>
              </a:rPr>
              <a:t>color</a:t>
            </a:r>
            <a:r>
              <a:rPr lang="en-GB" b="0" i="0" dirty="0">
                <a:effectLst/>
                <a:latin typeface="Söhne"/>
              </a:rPr>
              <a:t>.</a:t>
            </a:r>
          </a:p>
          <a:p>
            <a:r>
              <a:rPr lang="en-GB" b="1" i="0" dirty="0">
                <a:effectLst/>
                <a:latin typeface="Söhne"/>
              </a:rPr>
              <a:t>Discriminator Model:</a:t>
            </a:r>
            <a:endParaRPr lang="en-GB" b="0" i="0" dirty="0">
              <a:effectLst/>
              <a:latin typeface="Söhne"/>
            </a:endParaRPr>
          </a:p>
          <a:p>
            <a:pPr lvl="1"/>
            <a:r>
              <a:rPr lang="en-GB" b="0" i="0" dirty="0">
                <a:effectLst/>
                <a:latin typeface="Söhne"/>
              </a:rPr>
              <a:t>Define a discriminator neural network model that evaluates whether an input image is real (from the dataset) or fake (generated by the generator).The discriminator is trained to distinguish between real and fake images and provides feedback to the generator to improve its performance.</a:t>
            </a:r>
          </a:p>
          <a:p>
            <a:r>
              <a:rPr lang="en-GB" b="1" i="0" dirty="0">
                <a:effectLst/>
                <a:latin typeface="Söhne"/>
              </a:rPr>
              <a:t>Training Process:</a:t>
            </a:r>
            <a:endParaRPr lang="en-GB" b="0" i="0" dirty="0">
              <a:effectLst/>
              <a:latin typeface="Söhne"/>
            </a:endParaRPr>
          </a:p>
          <a:p>
            <a:pPr lvl="1"/>
            <a:r>
              <a:rPr lang="en-GB" b="0" i="0" dirty="0">
                <a:effectLst/>
                <a:latin typeface="Söhne"/>
              </a:rPr>
              <a:t>Train the generator and discriminator alternately in a min-max game framework.</a:t>
            </a:r>
          </a:p>
          <a:p>
            <a:pPr lvl="1"/>
            <a:r>
              <a:rPr lang="en-GB" b="0" i="0" dirty="0">
                <a:effectLst/>
                <a:latin typeface="Söhne"/>
              </a:rPr>
              <a:t>During each training iteration, the discriminator is first trained on a batch of real and fake images to improve its ability to differentiate between them.</a:t>
            </a:r>
          </a:p>
          <a:p>
            <a:pPr lvl="1"/>
            <a:r>
              <a:rPr lang="en-GB" b="0" i="0" dirty="0">
                <a:effectLst/>
                <a:latin typeface="Söhne"/>
              </a:rPr>
              <a:t>Then, the generator is trained to generate more realistic images that can fool the discriminator.</a:t>
            </a:r>
          </a:p>
          <a:p>
            <a:pPr lvl="1"/>
            <a:r>
              <a:rPr lang="en-GB" b="0" i="0" dirty="0">
                <a:effectLst/>
                <a:latin typeface="Söhne"/>
              </a:rPr>
              <a:t>This process continues iteratively until the generator generates images that closely resemble the real shapes in the dataset.</a:t>
            </a:r>
          </a:p>
          <a:p>
            <a:pPr algn="l"/>
            <a:endParaRPr lang="en-US" dirty="0"/>
          </a:p>
        </p:txBody>
      </p:sp>
    </p:spTree>
    <p:extLst>
      <p:ext uri="{BB962C8B-B14F-4D97-AF65-F5344CB8AC3E}">
        <p14:creationId xmlns:p14="http://schemas.microsoft.com/office/powerpoint/2010/main" val="166338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BE42AC-60A4-9ED2-AE8A-855534115564}"/>
              </a:ext>
            </a:extLst>
          </p:cNvPr>
          <p:cNvSpPr/>
          <p:nvPr/>
        </p:nvSpPr>
        <p:spPr>
          <a:xfrm>
            <a:off x="1" y="0"/>
            <a:ext cx="12192000" cy="6858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F70CE44-6867-EAB1-7743-5E7BE0792DF1}"/>
              </a:ext>
            </a:extLst>
          </p:cNvPr>
          <p:cNvSpPr txBox="1"/>
          <p:nvPr/>
        </p:nvSpPr>
        <p:spPr>
          <a:xfrm>
            <a:off x="225388" y="733358"/>
            <a:ext cx="11741224" cy="5632311"/>
          </a:xfrm>
          <a:prstGeom prst="rect">
            <a:avLst/>
          </a:prstGeom>
          <a:noFill/>
        </p:spPr>
        <p:txBody>
          <a:bodyPr wrap="square" rtlCol="0">
            <a:spAutoFit/>
          </a:bodyPr>
          <a:lstStyle/>
          <a:p>
            <a:r>
              <a:rPr lang="en-GB" b="1" i="0" dirty="0">
                <a:effectLst/>
                <a:latin typeface="Söhne"/>
              </a:rPr>
              <a:t>Deployment:</a:t>
            </a:r>
            <a:endParaRPr lang="en-GB" b="0" i="0" dirty="0">
              <a:effectLst/>
              <a:latin typeface="Söhne"/>
            </a:endParaRPr>
          </a:p>
          <a:p>
            <a:r>
              <a:rPr lang="en-GB" b="1" i="0" dirty="0">
                <a:effectLst/>
                <a:latin typeface="Söhne"/>
              </a:rPr>
              <a:t>Model Deployment:</a:t>
            </a:r>
            <a:endParaRPr lang="en-GB" b="0" i="0" dirty="0">
              <a:effectLst/>
              <a:latin typeface="Söhne"/>
            </a:endParaRPr>
          </a:p>
          <a:p>
            <a:pPr lvl="1"/>
            <a:r>
              <a:rPr lang="en-GB" b="0" i="0" dirty="0">
                <a:effectLst/>
                <a:latin typeface="Söhne"/>
              </a:rPr>
              <a:t>Once the GAN model is trained and evaluated, it can be deployed in a production environment for generating simple shapes on-demand.</a:t>
            </a:r>
          </a:p>
          <a:p>
            <a:pPr lvl="1"/>
            <a:r>
              <a:rPr lang="en-GB" b="0" i="0" dirty="0">
                <a:effectLst/>
                <a:latin typeface="Söhne"/>
              </a:rPr>
              <a:t>The trained generator model can be saved and loaded into a production system for generating shapes as needed.</a:t>
            </a:r>
          </a:p>
          <a:p>
            <a:r>
              <a:rPr lang="en-GB" b="1" i="0" dirty="0">
                <a:effectLst/>
                <a:latin typeface="Söhne"/>
              </a:rPr>
              <a:t>API Integration:</a:t>
            </a:r>
            <a:endParaRPr lang="en-GB" b="0" i="0" dirty="0">
              <a:effectLst/>
              <a:latin typeface="Söhne"/>
            </a:endParaRPr>
          </a:p>
          <a:p>
            <a:pPr lvl="1"/>
            <a:r>
              <a:rPr lang="en-GB" b="0" i="0" dirty="0">
                <a:effectLst/>
                <a:latin typeface="Söhne"/>
              </a:rPr>
              <a:t>Create an API endpoint or service that exposes the trained generator model and accepts requests for generating shapes.</a:t>
            </a:r>
          </a:p>
          <a:p>
            <a:pPr lvl="1"/>
            <a:r>
              <a:rPr lang="en-GB" b="0" i="0" dirty="0">
                <a:effectLst/>
                <a:latin typeface="Söhne"/>
              </a:rPr>
              <a:t>Clients can send requests with parameters such as the type of shape, size, and </a:t>
            </a:r>
            <a:r>
              <a:rPr lang="en-GB" b="0" i="0" dirty="0" err="1">
                <a:effectLst/>
                <a:latin typeface="Söhne"/>
              </a:rPr>
              <a:t>color</a:t>
            </a:r>
            <a:r>
              <a:rPr lang="en-GB" b="0" i="0" dirty="0">
                <a:effectLst/>
                <a:latin typeface="Söhne"/>
              </a:rPr>
              <a:t> preferences, and receive the corresponding generated image in response.</a:t>
            </a:r>
          </a:p>
          <a:p>
            <a:r>
              <a:rPr lang="en-GB" b="1" i="0" dirty="0">
                <a:effectLst/>
                <a:latin typeface="Söhne"/>
              </a:rPr>
              <a:t>Web or Mobile Application:</a:t>
            </a:r>
            <a:endParaRPr lang="en-GB" b="0" i="0" dirty="0">
              <a:effectLst/>
              <a:latin typeface="Söhne"/>
            </a:endParaRPr>
          </a:p>
          <a:p>
            <a:pPr lvl="1"/>
            <a:r>
              <a:rPr lang="en-GB" b="0" i="0" dirty="0">
                <a:effectLst/>
                <a:latin typeface="Söhne"/>
              </a:rPr>
              <a:t>Develop a web or mobile application that leverages the GAN model to generate simple shapes interactively.</a:t>
            </a:r>
          </a:p>
          <a:p>
            <a:pPr lvl="1"/>
            <a:r>
              <a:rPr lang="en-GB" b="0" i="0" dirty="0">
                <a:effectLst/>
                <a:latin typeface="Söhne"/>
              </a:rPr>
              <a:t>Users can interact with the application to specify their preferences and receive customized shape images generated in real-time.</a:t>
            </a:r>
          </a:p>
          <a:p>
            <a:r>
              <a:rPr lang="en-GB" b="1" i="0" dirty="0">
                <a:effectLst/>
                <a:latin typeface="Söhne"/>
              </a:rPr>
              <a:t>Scaling and Maintenance:</a:t>
            </a:r>
            <a:endParaRPr lang="en-GB" b="0" i="0" dirty="0">
              <a:effectLst/>
              <a:latin typeface="Söhne"/>
            </a:endParaRPr>
          </a:p>
          <a:p>
            <a:pPr lvl="1"/>
            <a:r>
              <a:rPr lang="en-GB" b="0" i="0" dirty="0">
                <a:effectLst/>
                <a:latin typeface="Söhne"/>
              </a:rPr>
              <a:t>Monitor the deployed system for performance, scalability, and reliability.</a:t>
            </a:r>
          </a:p>
          <a:p>
            <a:pPr lvl="1"/>
            <a:r>
              <a:rPr lang="en-GB" b="0" i="0" dirty="0">
                <a:effectLst/>
                <a:latin typeface="Söhne"/>
              </a:rPr>
              <a:t>Scale the infrastructure as needed to handle increased demand or workload.</a:t>
            </a:r>
          </a:p>
          <a:p>
            <a:pPr lvl="1"/>
            <a:r>
              <a:rPr lang="en-GB" b="0" i="0" dirty="0">
                <a:effectLst/>
                <a:latin typeface="Söhne"/>
              </a:rPr>
              <a:t>Regularly update and maintain the model to ensure optimal performance and compatibility with new software updates or requirements.</a:t>
            </a:r>
          </a:p>
          <a:p>
            <a:pPr algn="l"/>
            <a:endParaRPr lang="en-US" dirty="0"/>
          </a:p>
        </p:txBody>
      </p:sp>
    </p:spTree>
    <p:extLst>
      <p:ext uri="{BB962C8B-B14F-4D97-AF65-F5344CB8AC3E}">
        <p14:creationId xmlns:p14="http://schemas.microsoft.com/office/powerpoint/2010/main" val="65961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709156-4293-826C-1D5F-A3440D094893}"/>
              </a:ext>
            </a:extLst>
          </p:cNvPr>
          <p:cNvSpPr/>
          <p:nvPr/>
        </p:nvSpPr>
        <p:spPr>
          <a:xfrm>
            <a:off x="0" y="1"/>
            <a:ext cx="12192000" cy="6858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8B5E8-3437-CE31-9C2C-F7566D53AC36}"/>
              </a:ext>
            </a:extLst>
          </p:cNvPr>
          <p:cNvSpPr>
            <a:spLocks noGrp="1"/>
          </p:cNvSpPr>
          <p:nvPr>
            <p:ph type="title"/>
          </p:nvPr>
        </p:nvSpPr>
        <p:spPr>
          <a:xfrm>
            <a:off x="3321162" y="469980"/>
            <a:ext cx="5549676" cy="470181"/>
          </a:xfrm>
        </p:spPr>
        <p:txBody>
          <a:bodyPr>
            <a:normAutofit fontScale="90000"/>
          </a:bodyPr>
          <a:lstStyle/>
          <a:p>
            <a:r>
              <a:rPr lang="hg-IN" dirty="0"/>
              <a:t>Result</a:t>
            </a:r>
            <a:endParaRPr lang="en-US" dirty="0"/>
          </a:p>
        </p:txBody>
      </p:sp>
      <p:pic>
        <p:nvPicPr>
          <p:cNvPr id="5" name="Picture 4">
            <a:extLst>
              <a:ext uri="{FF2B5EF4-FFF2-40B4-BE49-F238E27FC236}">
                <a16:creationId xmlns:a16="http://schemas.microsoft.com/office/drawing/2014/main" id="{CBC23922-DA32-183E-EEAC-57D66BBB8850}"/>
              </a:ext>
            </a:extLst>
          </p:cNvPr>
          <p:cNvPicPr>
            <a:picLocks noChangeAspect="1"/>
          </p:cNvPicPr>
          <p:nvPr/>
        </p:nvPicPr>
        <p:blipFill>
          <a:blip r:embed="rId2"/>
          <a:stretch>
            <a:fillRect/>
          </a:stretch>
        </p:blipFill>
        <p:spPr>
          <a:xfrm>
            <a:off x="2698296" y="1880322"/>
            <a:ext cx="7067550" cy="4067175"/>
          </a:xfrm>
          <a:prstGeom prst="rect">
            <a:avLst/>
          </a:prstGeom>
        </p:spPr>
      </p:pic>
    </p:spTree>
    <p:extLst>
      <p:ext uri="{BB962C8B-B14F-4D97-AF65-F5344CB8AC3E}">
        <p14:creationId xmlns:p14="http://schemas.microsoft.com/office/powerpoint/2010/main" val="280505417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Generating simple geometric shapes using gan</vt:lpstr>
      <vt:lpstr>Outline</vt:lpstr>
      <vt:lpstr>Problem statement</vt:lpstr>
      <vt:lpstr>Proposed solution</vt:lpstr>
      <vt:lpstr>PowerPoint Presentation</vt:lpstr>
      <vt:lpstr>System development approach</vt:lpstr>
      <vt:lpstr>Algorithm and deployment</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simple geometric shapes using gan</dc:title>
  <dc:creator>Guest User</dc:creator>
  <cp:lastModifiedBy>Guest User</cp:lastModifiedBy>
  <cp:revision>4</cp:revision>
  <dcterms:created xsi:type="dcterms:W3CDTF">2024-04-05T13:36:48Z</dcterms:created>
  <dcterms:modified xsi:type="dcterms:W3CDTF">2024-04-05T15:49:49Z</dcterms:modified>
</cp:coreProperties>
</file>