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Cormorant Garamond Bold Italics" charset="1" panose="00000800000000000000"/>
      <p:regular r:id="rId24"/>
    </p:embeddedFont>
    <p:embeddedFont>
      <p:font typeface="Quicksand" charset="1" panose="00000000000000000000"/>
      <p:regular r:id="rId25"/>
    </p:embeddedFont>
    <p:embeddedFont>
      <p:font typeface="Quicksand Bold" charset="1" panose="0000000000000000000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jpeg" Type="http://schemas.openxmlformats.org/officeDocument/2006/relationships/image"/><Relationship Id="rId3" Target="../media/image18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852803"/>
            <a:ext cx="16229942" cy="3185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009"/>
              </a:lnSpc>
              <a:spcBef>
                <a:spcPct val="0"/>
              </a:spcBef>
            </a:pPr>
            <a:r>
              <a:rPr lang="en-US" b="true" sz="18577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Weather Guide </a:t>
            </a:r>
          </a:p>
        </p:txBody>
      </p:sp>
      <p:sp>
        <p:nvSpPr>
          <p:cNvPr name="AutoShape 3" id="3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618706" y="90374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737539" y="5908475"/>
            <a:ext cx="12812922" cy="1704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44"/>
              </a:lnSpc>
            </a:pPr>
            <a:r>
              <a:rPr lang="en-US" sz="488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Fozi Abo Zhaya</a:t>
            </a:r>
          </a:p>
          <a:p>
            <a:pPr algn="ctr" marL="0" indent="0" lvl="0">
              <a:lnSpc>
                <a:spcPts val="6844"/>
              </a:lnSpc>
              <a:spcBef>
                <a:spcPct val="0"/>
              </a:spcBef>
            </a:pPr>
            <a:r>
              <a:rPr lang="en-US" sz="488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Jasmen Mura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5646742" y="8078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4099486"/>
            <a:chOff x="0" y="0"/>
            <a:chExt cx="4816593" cy="10797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079700"/>
            </a:xfrm>
            <a:custGeom>
              <a:avLst/>
              <a:gdLst/>
              <a:ahLst/>
              <a:cxnLst/>
              <a:rect r="r" b="b" t="t" l="l"/>
              <a:pathLst>
                <a:path h="10797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079700"/>
                  </a:lnTo>
                  <a:lnTo>
                    <a:pt x="0" y="1079700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1127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599709"/>
            <a:ext cx="9914964" cy="1085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Era5 Reanalysis Data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80560" y="3354016"/>
            <a:ext cx="5017320" cy="570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86"/>
              </a:lnSpc>
              <a:spcBef>
                <a:spcPct val="0"/>
              </a:spcBef>
            </a:pPr>
            <a:r>
              <a:rPr lang="en-US" b="true" sz="341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What Is ERA5?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02244" y="4347891"/>
            <a:ext cx="16483512" cy="3022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9802" indent="-359901" lvl="1">
              <a:lnSpc>
                <a:spcPts val="4667"/>
              </a:lnSpc>
              <a:buFont typeface="Arial"/>
              <a:buChar char="•"/>
            </a:pPr>
            <a:r>
              <a:rPr lang="en-US" sz="333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Comprehensive global climate and weather dataset.</a:t>
            </a:r>
          </a:p>
          <a:p>
            <a:pPr algn="l" marL="719802" indent="-359901" lvl="1">
              <a:lnSpc>
                <a:spcPts val="4667"/>
              </a:lnSpc>
              <a:buFont typeface="Arial"/>
              <a:buChar char="•"/>
            </a:pPr>
            <a:r>
              <a:rPr lang="en-US" sz="333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Provides historical and high-resolution data for accurate long-range forecasts</a:t>
            </a:r>
          </a:p>
          <a:p>
            <a:pPr algn="l" marL="719802" indent="-359901" lvl="1">
              <a:lnSpc>
                <a:spcPts val="4667"/>
              </a:lnSpc>
              <a:buFont typeface="Arial"/>
              <a:buChar char="•"/>
            </a:pPr>
            <a:r>
              <a:rPr lang="en-US" sz="333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Offers hourly estimates of various atmospheric, land, and oceanic variables since 1940.</a:t>
            </a:r>
          </a:p>
          <a:p>
            <a:pPr algn="l" marL="0" indent="0" lvl="0">
              <a:lnSpc>
                <a:spcPts val="5507"/>
              </a:lnSpc>
              <a:spcBef>
                <a:spcPct val="0"/>
              </a:spcBef>
            </a:pPr>
          </a:p>
        </p:txBody>
      </p:sp>
      <p:sp>
        <p:nvSpPr>
          <p:cNvPr name="AutoShape 8" id="8"/>
          <p:cNvSpPr/>
          <p:nvPr/>
        </p:nvSpPr>
        <p:spPr>
          <a:xfrm>
            <a:off x="5897880" y="8681205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8304001" y="9529723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4099486"/>
            <a:chOff x="0" y="0"/>
            <a:chExt cx="4816593" cy="10797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079700"/>
            </a:xfrm>
            <a:custGeom>
              <a:avLst/>
              <a:gdLst/>
              <a:ahLst/>
              <a:cxnLst/>
              <a:rect r="r" b="b" t="t" l="l"/>
              <a:pathLst>
                <a:path h="10797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079700"/>
                  </a:lnTo>
                  <a:lnTo>
                    <a:pt x="0" y="1079700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1127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599709"/>
            <a:ext cx="9914964" cy="1085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K-Means Clustering Algorithm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80560" y="3354016"/>
            <a:ext cx="6252272" cy="570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86"/>
              </a:lnSpc>
              <a:spcBef>
                <a:spcPct val="0"/>
              </a:spcBef>
            </a:pPr>
            <a:r>
              <a:rPr lang="en-US" b="true" sz="341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What Is K-Mean Clustering?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02244" y="4347891"/>
            <a:ext cx="16483512" cy="2431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9802" indent="-359901" lvl="1">
              <a:lnSpc>
                <a:spcPts val="4667"/>
              </a:lnSpc>
              <a:buFont typeface="Arial"/>
              <a:buChar char="•"/>
            </a:pPr>
            <a:r>
              <a:rPr lang="en-US" sz="333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Machine learning algorithm for grouping similar data points into clusters.</a:t>
            </a:r>
          </a:p>
          <a:p>
            <a:pPr algn="l" marL="719802" indent="-359901" lvl="1">
              <a:lnSpc>
                <a:spcPts val="4667"/>
              </a:lnSpc>
              <a:buFont typeface="Arial"/>
              <a:buChar char="•"/>
            </a:pPr>
            <a:r>
              <a:rPr lang="en-US" sz="333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Groups historical weather data into distinct patterns or clusters.</a:t>
            </a:r>
          </a:p>
          <a:p>
            <a:pPr algn="l" marL="719802" indent="-359901" lvl="1">
              <a:lnSpc>
                <a:spcPts val="4667"/>
              </a:lnSpc>
              <a:buFont typeface="Arial"/>
              <a:buChar char="•"/>
            </a:pPr>
            <a:r>
              <a:rPr lang="en-US" sz="333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Helps in identifying recurring weather patterns to predict future conditions.</a:t>
            </a:r>
          </a:p>
          <a:p>
            <a:pPr algn="l" marL="0" indent="0" lvl="0">
              <a:lnSpc>
                <a:spcPts val="5507"/>
              </a:lnSpc>
              <a:spcBef>
                <a:spcPct val="0"/>
              </a:spcBef>
            </a:pPr>
          </a:p>
        </p:txBody>
      </p:sp>
      <p:sp>
        <p:nvSpPr>
          <p:cNvPr name="AutoShape 8" id="8"/>
          <p:cNvSpPr/>
          <p:nvPr/>
        </p:nvSpPr>
        <p:spPr>
          <a:xfrm>
            <a:off x="5897880" y="8681205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8304001" y="9529723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4099486"/>
            <a:chOff x="0" y="0"/>
            <a:chExt cx="4816593" cy="10797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079700"/>
            </a:xfrm>
            <a:custGeom>
              <a:avLst/>
              <a:gdLst/>
              <a:ahLst/>
              <a:cxnLst/>
              <a:rect r="r" b="b" t="t" l="l"/>
              <a:pathLst>
                <a:path h="10797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079700"/>
                  </a:lnTo>
                  <a:lnTo>
                    <a:pt x="0" y="1079700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1127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599709"/>
            <a:ext cx="9914964" cy="1085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Probabilistic Forecasting Model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80560" y="3354016"/>
            <a:ext cx="9103438" cy="570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86"/>
              </a:lnSpc>
              <a:spcBef>
                <a:spcPct val="0"/>
              </a:spcBef>
            </a:pPr>
            <a:r>
              <a:rPr lang="en-US" b="true" sz="341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What Is Probabilistic Forecasting Model?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02244" y="4347891"/>
            <a:ext cx="16483512" cy="3515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9802" indent="-359901" lvl="1">
              <a:lnSpc>
                <a:spcPts val="4667"/>
              </a:lnSpc>
              <a:buFont typeface="Arial"/>
              <a:buChar char="•"/>
            </a:pPr>
            <a:r>
              <a:rPr lang="en-US" sz="333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 model that predicts multiple possible weather outcomes with associated probabilities.</a:t>
            </a:r>
          </a:p>
          <a:p>
            <a:pPr algn="l" marL="719802" indent="-359901" lvl="1">
              <a:lnSpc>
                <a:spcPts val="4667"/>
              </a:lnSpc>
              <a:buFont typeface="Arial"/>
              <a:buChar char="•"/>
            </a:pPr>
            <a:r>
              <a:rPr lang="en-US" sz="333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Provides users with a range of weather scenarios instead of a single deterministic prediction.</a:t>
            </a:r>
          </a:p>
          <a:p>
            <a:pPr algn="l" marL="719802" indent="-359901" lvl="1">
              <a:lnSpc>
                <a:spcPts val="4667"/>
              </a:lnSpc>
              <a:spcBef>
                <a:spcPct val="0"/>
              </a:spcBef>
              <a:buFont typeface="Arial"/>
              <a:buChar char="•"/>
            </a:pPr>
            <a:r>
              <a:rPr lang="en-US" sz="333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Enhances decision-making by showing the likelihood of various weather conditions.</a:t>
            </a:r>
          </a:p>
        </p:txBody>
      </p:sp>
      <p:sp>
        <p:nvSpPr>
          <p:cNvPr name="AutoShape 8" id="8"/>
          <p:cNvSpPr/>
          <p:nvPr/>
        </p:nvSpPr>
        <p:spPr>
          <a:xfrm>
            <a:off x="5897880" y="8681205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8304001" y="9529723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728634" y="1311119"/>
            <a:ext cx="11797050" cy="9102865"/>
          </a:xfrm>
          <a:custGeom>
            <a:avLst/>
            <a:gdLst/>
            <a:ahLst/>
            <a:cxnLst/>
            <a:rect r="r" b="b" t="t" l="l"/>
            <a:pathLst>
              <a:path h="9102865" w="11797050">
                <a:moveTo>
                  <a:pt x="0" y="0"/>
                </a:moveTo>
                <a:lnTo>
                  <a:pt x="11797050" y="0"/>
                </a:lnTo>
                <a:lnTo>
                  <a:pt x="11797050" y="9102865"/>
                </a:lnTo>
                <a:lnTo>
                  <a:pt x="0" y="91028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76" r="0" b="-1676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599709"/>
            <a:ext cx="11537525" cy="1085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Use Case Diagram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71275" y="1889542"/>
            <a:ext cx="14108685" cy="7890080"/>
          </a:xfrm>
          <a:custGeom>
            <a:avLst/>
            <a:gdLst/>
            <a:ahLst/>
            <a:cxnLst/>
            <a:rect r="r" b="b" t="t" l="l"/>
            <a:pathLst>
              <a:path h="7890080" w="14108685">
                <a:moveTo>
                  <a:pt x="0" y="0"/>
                </a:moveTo>
                <a:lnTo>
                  <a:pt x="14108686" y="0"/>
                </a:lnTo>
                <a:lnTo>
                  <a:pt x="14108686" y="7890081"/>
                </a:lnTo>
                <a:lnTo>
                  <a:pt x="0" y="78900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599709"/>
            <a:ext cx="11537525" cy="1085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Activity Diagram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E5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26075" y="2084238"/>
            <a:ext cx="8049838" cy="7385365"/>
            <a:chOff x="0" y="0"/>
            <a:chExt cx="1573639" cy="144374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73639" cy="1443743"/>
            </a:xfrm>
            <a:custGeom>
              <a:avLst/>
              <a:gdLst/>
              <a:ahLst/>
              <a:cxnLst/>
              <a:rect r="r" b="b" t="t" l="l"/>
              <a:pathLst>
                <a:path h="1443743" w="1573639">
                  <a:moveTo>
                    <a:pt x="22120" y="0"/>
                  </a:moveTo>
                  <a:lnTo>
                    <a:pt x="1551518" y="0"/>
                  </a:lnTo>
                  <a:cubicBezTo>
                    <a:pt x="1563735" y="0"/>
                    <a:pt x="1573639" y="9904"/>
                    <a:pt x="1573639" y="22120"/>
                  </a:cubicBezTo>
                  <a:lnTo>
                    <a:pt x="1573639" y="1421623"/>
                  </a:lnTo>
                  <a:cubicBezTo>
                    <a:pt x="1573639" y="1433839"/>
                    <a:pt x="1563735" y="1443743"/>
                    <a:pt x="1551518" y="1443743"/>
                  </a:cubicBezTo>
                  <a:lnTo>
                    <a:pt x="22120" y="1443743"/>
                  </a:lnTo>
                  <a:cubicBezTo>
                    <a:pt x="9904" y="1443743"/>
                    <a:pt x="0" y="1433839"/>
                    <a:pt x="0" y="1421623"/>
                  </a:cubicBezTo>
                  <a:lnTo>
                    <a:pt x="0" y="22120"/>
                  </a:lnTo>
                  <a:cubicBezTo>
                    <a:pt x="0" y="9904"/>
                    <a:pt x="9904" y="0"/>
                    <a:pt x="2212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1841" r="0" b="-1841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28700" y="599709"/>
            <a:ext cx="11537525" cy="1085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GUI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9144000" y="2084238"/>
            <a:ext cx="8322267" cy="7385365"/>
            <a:chOff x="0" y="0"/>
            <a:chExt cx="1322160" cy="117331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22160" cy="1173314"/>
            </a:xfrm>
            <a:custGeom>
              <a:avLst/>
              <a:gdLst/>
              <a:ahLst/>
              <a:cxnLst/>
              <a:rect r="r" b="b" t="t" l="l"/>
              <a:pathLst>
                <a:path h="1173314" w="1322160">
                  <a:moveTo>
                    <a:pt x="21396" y="0"/>
                  </a:moveTo>
                  <a:lnTo>
                    <a:pt x="1300764" y="0"/>
                  </a:lnTo>
                  <a:cubicBezTo>
                    <a:pt x="1312580" y="0"/>
                    <a:pt x="1322160" y="9579"/>
                    <a:pt x="1322160" y="21396"/>
                  </a:cubicBezTo>
                  <a:lnTo>
                    <a:pt x="1322160" y="1151918"/>
                  </a:lnTo>
                  <a:cubicBezTo>
                    <a:pt x="1322160" y="1157593"/>
                    <a:pt x="1319906" y="1163035"/>
                    <a:pt x="1315893" y="1167047"/>
                  </a:cubicBezTo>
                  <a:cubicBezTo>
                    <a:pt x="1311880" y="1171060"/>
                    <a:pt x="1306438" y="1173314"/>
                    <a:pt x="1300764" y="1173314"/>
                  </a:cubicBezTo>
                  <a:lnTo>
                    <a:pt x="21396" y="1173314"/>
                  </a:lnTo>
                  <a:cubicBezTo>
                    <a:pt x="15722" y="1173314"/>
                    <a:pt x="10279" y="1171060"/>
                    <a:pt x="6267" y="1167047"/>
                  </a:cubicBezTo>
                  <a:cubicBezTo>
                    <a:pt x="2254" y="1163035"/>
                    <a:pt x="0" y="1157593"/>
                    <a:pt x="0" y="1151918"/>
                  </a:cubicBezTo>
                  <a:lnTo>
                    <a:pt x="0" y="21396"/>
                  </a:lnTo>
                  <a:cubicBezTo>
                    <a:pt x="0" y="15722"/>
                    <a:pt x="2254" y="10279"/>
                    <a:pt x="6267" y="6267"/>
                  </a:cubicBezTo>
                  <a:cubicBezTo>
                    <a:pt x="10279" y="2254"/>
                    <a:pt x="15722" y="0"/>
                    <a:pt x="21396" y="0"/>
                  </a:cubicBezTo>
                  <a:close/>
                </a:path>
              </a:pathLst>
            </a:custGeom>
            <a:blipFill>
              <a:blip r:embed="rId3"/>
              <a:stretch>
                <a:fillRect l="-1896" t="0" r="-1896" b="0"/>
              </a:stretch>
            </a:blipFill>
          </p:spPr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E5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599709"/>
            <a:ext cx="11537525" cy="1085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GUI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9479324" y="2032581"/>
            <a:ext cx="8428198" cy="7479371"/>
            <a:chOff x="0" y="0"/>
            <a:chExt cx="1322160" cy="117331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22160" cy="1173314"/>
            </a:xfrm>
            <a:custGeom>
              <a:avLst/>
              <a:gdLst/>
              <a:ahLst/>
              <a:cxnLst/>
              <a:rect r="r" b="b" t="t" l="l"/>
              <a:pathLst>
                <a:path h="1173314" w="1322160">
                  <a:moveTo>
                    <a:pt x="21127" y="0"/>
                  </a:moveTo>
                  <a:lnTo>
                    <a:pt x="1301033" y="0"/>
                  </a:lnTo>
                  <a:cubicBezTo>
                    <a:pt x="1312701" y="0"/>
                    <a:pt x="1322160" y="9459"/>
                    <a:pt x="1322160" y="21127"/>
                  </a:cubicBezTo>
                  <a:lnTo>
                    <a:pt x="1322160" y="1152187"/>
                  </a:lnTo>
                  <a:cubicBezTo>
                    <a:pt x="1322160" y="1163855"/>
                    <a:pt x="1312701" y="1173314"/>
                    <a:pt x="1301033" y="1173314"/>
                  </a:cubicBezTo>
                  <a:lnTo>
                    <a:pt x="21127" y="1173314"/>
                  </a:lnTo>
                  <a:cubicBezTo>
                    <a:pt x="9459" y="1173314"/>
                    <a:pt x="0" y="1163855"/>
                    <a:pt x="0" y="1152187"/>
                  </a:cubicBezTo>
                  <a:lnTo>
                    <a:pt x="0" y="21127"/>
                  </a:lnTo>
                  <a:cubicBezTo>
                    <a:pt x="0" y="9459"/>
                    <a:pt x="9459" y="0"/>
                    <a:pt x="21127" y="0"/>
                  </a:cubicBezTo>
                  <a:close/>
                </a:path>
              </a:pathLst>
            </a:custGeom>
            <a:blipFill>
              <a:blip r:embed="rId2"/>
              <a:stretch>
                <a:fillRect l="-1744" t="0" r="-1744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715802" y="2032581"/>
            <a:ext cx="8428198" cy="7479371"/>
            <a:chOff x="0" y="0"/>
            <a:chExt cx="1322160" cy="117331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22160" cy="1173314"/>
            </a:xfrm>
            <a:custGeom>
              <a:avLst/>
              <a:gdLst/>
              <a:ahLst/>
              <a:cxnLst/>
              <a:rect r="r" b="b" t="t" l="l"/>
              <a:pathLst>
                <a:path h="1173314" w="1322160">
                  <a:moveTo>
                    <a:pt x="21127" y="0"/>
                  </a:moveTo>
                  <a:lnTo>
                    <a:pt x="1301033" y="0"/>
                  </a:lnTo>
                  <a:cubicBezTo>
                    <a:pt x="1312701" y="0"/>
                    <a:pt x="1322160" y="9459"/>
                    <a:pt x="1322160" y="21127"/>
                  </a:cubicBezTo>
                  <a:lnTo>
                    <a:pt x="1322160" y="1152187"/>
                  </a:lnTo>
                  <a:cubicBezTo>
                    <a:pt x="1322160" y="1163855"/>
                    <a:pt x="1312701" y="1173314"/>
                    <a:pt x="1301033" y="1173314"/>
                  </a:cubicBezTo>
                  <a:lnTo>
                    <a:pt x="21127" y="1173314"/>
                  </a:lnTo>
                  <a:cubicBezTo>
                    <a:pt x="9459" y="1173314"/>
                    <a:pt x="0" y="1163855"/>
                    <a:pt x="0" y="1152187"/>
                  </a:cubicBezTo>
                  <a:lnTo>
                    <a:pt x="0" y="21127"/>
                  </a:lnTo>
                  <a:cubicBezTo>
                    <a:pt x="0" y="9459"/>
                    <a:pt x="9459" y="0"/>
                    <a:pt x="21127" y="0"/>
                  </a:cubicBezTo>
                  <a:close/>
                </a:path>
              </a:pathLst>
            </a:custGeom>
            <a:blipFill>
              <a:blip r:embed="rId3"/>
              <a:stretch>
                <a:fillRect l="-1972" t="0" r="-1972" b="0"/>
              </a:stretch>
            </a:blipFill>
          </p:spPr>
        </p:sp>
      </p:grp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660651" y="0"/>
            <a:ext cx="4627349" cy="10287000"/>
            <a:chOff x="0" y="0"/>
            <a:chExt cx="1218726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18726" cy="2709333"/>
            </a:xfrm>
            <a:custGeom>
              <a:avLst/>
              <a:gdLst/>
              <a:ahLst/>
              <a:cxnLst/>
              <a:rect r="r" b="b" t="t" l="l"/>
              <a:pathLst>
                <a:path h="2709333" w="1218726">
                  <a:moveTo>
                    <a:pt x="0" y="0"/>
                  </a:moveTo>
                  <a:lnTo>
                    <a:pt x="1218726" y="0"/>
                  </a:lnTo>
                  <a:lnTo>
                    <a:pt x="121872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1218726" cy="2833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080582" y="1684858"/>
            <a:ext cx="5344227" cy="7573376"/>
            <a:chOff x="0" y="0"/>
            <a:chExt cx="827961" cy="117331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27961" cy="1173314"/>
            </a:xfrm>
            <a:custGeom>
              <a:avLst/>
              <a:gdLst/>
              <a:ahLst/>
              <a:cxnLst/>
              <a:rect r="r" b="b" t="t" l="l"/>
              <a:pathLst>
                <a:path h="1173314" w="827961">
                  <a:moveTo>
                    <a:pt x="33319" y="0"/>
                  </a:moveTo>
                  <a:lnTo>
                    <a:pt x="794642" y="0"/>
                  </a:lnTo>
                  <a:cubicBezTo>
                    <a:pt x="813043" y="0"/>
                    <a:pt x="827961" y="14917"/>
                    <a:pt x="827961" y="33319"/>
                  </a:cubicBezTo>
                  <a:lnTo>
                    <a:pt x="827961" y="1139995"/>
                  </a:lnTo>
                  <a:cubicBezTo>
                    <a:pt x="827961" y="1158397"/>
                    <a:pt x="813043" y="1173314"/>
                    <a:pt x="794642" y="1173314"/>
                  </a:cubicBezTo>
                  <a:lnTo>
                    <a:pt x="33319" y="1173314"/>
                  </a:lnTo>
                  <a:cubicBezTo>
                    <a:pt x="14917" y="1173314"/>
                    <a:pt x="0" y="1158397"/>
                    <a:pt x="0" y="1139995"/>
                  </a:cubicBezTo>
                  <a:lnTo>
                    <a:pt x="0" y="33319"/>
                  </a:lnTo>
                  <a:cubicBezTo>
                    <a:pt x="0" y="14917"/>
                    <a:pt x="14917" y="0"/>
                    <a:pt x="33319" y="0"/>
                  </a:cubicBezTo>
                  <a:close/>
                </a:path>
              </a:pathLst>
            </a:custGeom>
            <a:blipFill>
              <a:blip r:embed="rId2"/>
              <a:stretch>
                <a:fillRect l="-20647" t="0" r="-20647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1028700" y="599709"/>
            <a:ext cx="5702843" cy="1085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Conclusion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434248"/>
            <a:ext cx="10527757" cy="1514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Our Weather Forecasting Application represents a significant advancement in long-term weather prediction, empowering users to make informed decisions weeks or even months in advance.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5064290"/>
            <a:ext cx="10527757" cy="1514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By integrating ERA5 reanalysis data, machine learning algorithms, and probabilistic forecasting models, we deliver highly accurate and detailed weather predictions.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7694333"/>
            <a:ext cx="10527757" cy="2028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Beyond offering reliable forecasts, our system supports critical sectors like agriculture, travel, and event planning, helping reduce risks and optimize operations, contributing to more resilient and prepared communities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1914818"/>
            <a:ext cx="10527757" cy="490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Transforming Long-Range Forecasting: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4472598"/>
            <a:ext cx="10527757" cy="1164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759"/>
              </a:lnSpc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Harnessing Cutting-Edge Technology:</a:t>
            </a:r>
          </a:p>
          <a:p>
            <a:pPr algn="l">
              <a:lnSpc>
                <a:spcPts val="4759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7102640"/>
            <a:ext cx="10527757" cy="565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2799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Enhancing Planning and Risk Management: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42710" y="3369664"/>
            <a:ext cx="11402580" cy="3185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009"/>
              </a:lnSpc>
              <a:spcBef>
                <a:spcPct val="0"/>
              </a:spcBef>
            </a:pPr>
            <a:r>
              <a:rPr lang="en-US" b="true" sz="18577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Thank you</a:t>
            </a:r>
          </a:p>
        </p:txBody>
      </p:sp>
      <p:sp>
        <p:nvSpPr>
          <p:cNvPr name="AutoShape 3" id="3"/>
          <p:cNvSpPr/>
          <p:nvPr/>
        </p:nvSpPr>
        <p:spPr>
          <a:xfrm>
            <a:off x="5897880" y="221508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304001" y="1116666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5897880" y="815988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8304001" y="9008400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63754" y="4000843"/>
            <a:ext cx="9960491" cy="30571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Our project focuses on developing an advanced long-range weather forecasting application that empowers users with accurate, reliable predictions for better planning. By leveraging high-resolution ERA5 data and cutting-edge machine learning, our project aims to revolutionize long-term weather forecasting.</a:t>
            </a:r>
          </a:p>
          <a:p>
            <a:pPr algn="ctr" marL="0" indent="0" lvl="0">
              <a:lnSpc>
                <a:spcPts val="4079"/>
              </a:lnSpc>
            </a:pPr>
          </a:p>
        </p:txBody>
      </p:sp>
      <p:sp>
        <p:nvSpPr>
          <p:cNvPr name="AutoShape 3" id="3"/>
          <p:cNvSpPr/>
          <p:nvPr/>
        </p:nvSpPr>
        <p:spPr>
          <a:xfrm>
            <a:off x="5897880" y="3568974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5897880" y="7171009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8304001" y="2470557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599709"/>
            <a:ext cx="804816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Introduction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8304001" y="8019527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93893" y="15849"/>
            <a:ext cx="4194107" cy="10271151"/>
            <a:chOff x="0" y="0"/>
            <a:chExt cx="1104621" cy="27051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621" cy="2705159"/>
            </a:xfrm>
            <a:custGeom>
              <a:avLst/>
              <a:gdLst/>
              <a:ahLst/>
              <a:cxnLst/>
              <a:rect r="r" b="b" t="t" l="l"/>
              <a:pathLst>
                <a:path h="2705159" w="1104621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928486" y="1684924"/>
            <a:ext cx="6330814" cy="7573376"/>
            <a:chOff x="0" y="0"/>
            <a:chExt cx="8441085" cy="10097834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/>
            <a:srcRect l="0" t="4616" r="0" b="4616"/>
            <a:stretch>
              <a:fillRect/>
            </a:stretch>
          </p:blipFill>
          <p:spPr>
            <a:xfrm flipH="false" flipV="false">
              <a:off x="0" y="0"/>
              <a:ext cx="8441085" cy="10097834"/>
            </a:xfrm>
            <a:prstGeom prst="rect">
              <a:avLst/>
            </a:prstGeom>
          </p:spPr>
        </p:pic>
      </p:grpSp>
      <p:sp>
        <p:nvSpPr>
          <p:cNvPr name="Freeform 7" id="7"/>
          <p:cNvSpPr/>
          <p:nvPr/>
        </p:nvSpPr>
        <p:spPr>
          <a:xfrm flipH="false" flipV="false" rot="0">
            <a:off x="1028700" y="8974931"/>
            <a:ext cx="1905000" cy="283369"/>
          </a:xfrm>
          <a:custGeom>
            <a:avLst/>
            <a:gdLst/>
            <a:ahLst/>
            <a:cxnLst/>
            <a:rect r="r" b="b" t="t" l="l"/>
            <a:pathLst>
              <a:path h="283369" w="1905000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599709"/>
            <a:ext cx="9390243" cy="1085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Problem Statment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3386084"/>
            <a:ext cx="8741815" cy="3571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The unpredictability of weather patterns challenges sectors like agriculture, travel, and event planning, which rely on long-range forecasts. Current forecasting models offer predictions only up to 10 days in advance, leaving a gap for those needing insights weeks or months ahead. This gap results in inefficiencies, increased risks, and missed opportunities for effective planning and resource management.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2027699" y="5114925"/>
            <a:ext cx="4344915" cy="0"/>
          </a:xfrm>
          <a:prstGeom prst="line">
            <a:avLst/>
          </a:prstGeom>
          <a:ln cap="flat" w="57150">
            <a:solidFill>
              <a:srgbClr val="7994A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1911071" y="7344561"/>
            <a:ext cx="4346753" cy="0"/>
          </a:xfrm>
          <a:prstGeom prst="line">
            <a:avLst/>
          </a:prstGeom>
          <a:ln cap="flat" w="57150">
            <a:solidFill>
              <a:srgbClr val="7994A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V="true">
            <a:off x="1660540" y="8483796"/>
            <a:ext cx="4716390" cy="0"/>
          </a:xfrm>
          <a:prstGeom prst="line">
            <a:avLst/>
          </a:prstGeom>
          <a:ln cap="flat" w="57150">
            <a:solidFill>
              <a:srgbClr val="7994A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5579303" y="714009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4384" y="9529723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038622" y="4020527"/>
            <a:ext cx="3901926" cy="3804155"/>
          </a:xfrm>
          <a:custGeom>
            <a:avLst/>
            <a:gdLst/>
            <a:ahLst/>
            <a:cxnLst/>
            <a:rect r="r" b="b" t="t" l="l"/>
            <a:pathLst>
              <a:path h="3804155" w="3901926">
                <a:moveTo>
                  <a:pt x="0" y="0"/>
                </a:moveTo>
                <a:lnTo>
                  <a:pt x="3901926" y="0"/>
                </a:lnTo>
                <a:lnTo>
                  <a:pt x="3901926" y="3804155"/>
                </a:lnTo>
                <a:lnTo>
                  <a:pt x="0" y="38041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321" r="0" b="-2321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4384" y="599709"/>
            <a:ext cx="14072064" cy="1085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Exisitng Solutions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4384" y="3595524"/>
            <a:ext cx="5488276" cy="1253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Comprehensive Coverage</a:t>
            </a:r>
          </a:p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Severe Weather Alerts</a:t>
            </a:r>
          </a:p>
          <a:p>
            <a:pPr algn="just" marL="0" indent="0" lvl="0">
              <a:lnSpc>
                <a:spcPts val="3359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291745" y="3161819"/>
            <a:ext cx="5080869" cy="490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Advanteges: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911071" y="4912933"/>
            <a:ext cx="5348229" cy="834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Focus on Long-Range Forecasting</a:t>
            </a:r>
          </a:p>
          <a:p>
            <a:pPr algn="l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Probabilistic Forecasting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911071" y="4507360"/>
            <a:ext cx="5348229" cy="490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How Our App Is Better: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4384" y="6990424"/>
            <a:ext cx="5352545" cy="834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Limited Long-Range Forecasts</a:t>
            </a:r>
          </a:p>
          <a:p>
            <a:pPr algn="just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Advertisements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91745" y="6556719"/>
            <a:ext cx="5085185" cy="490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Disadvanteges: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1723610"/>
            <a:ext cx="14072064" cy="485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spcBef>
                <a:spcPct val="0"/>
              </a:spcBef>
              <a:buAutoNum type="arabicPeriod" startAt="1"/>
            </a:pP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The Weather Channel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038622" y="4099272"/>
            <a:ext cx="4210757" cy="3273864"/>
          </a:xfrm>
          <a:custGeom>
            <a:avLst/>
            <a:gdLst/>
            <a:ahLst/>
            <a:cxnLst/>
            <a:rect r="r" b="b" t="t" l="l"/>
            <a:pathLst>
              <a:path h="3273864" w="4210757">
                <a:moveTo>
                  <a:pt x="0" y="0"/>
                </a:moveTo>
                <a:lnTo>
                  <a:pt x="4210756" y="0"/>
                </a:lnTo>
                <a:lnTo>
                  <a:pt x="4210756" y="3273864"/>
                </a:lnTo>
                <a:lnTo>
                  <a:pt x="0" y="3273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2027699" y="5114925"/>
            <a:ext cx="4344915" cy="0"/>
          </a:xfrm>
          <a:prstGeom prst="line">
            <a:avLst/>
          </a:prstGeom>
          <a:ln cap="flat" w="57150">
            <a:solidFill>
              <a:srgbClr val="7994A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1911071" y="7344561"/>
            <a:ext cx="4346753" cy="0"/>
          </a:xfrm>
          <a:prstGeom prst="line">
            <a:avLst/>
          </a:prstGeom>
          <a:ln cap="flat" w="57150">
            <a:solidFill>
              <a:srgbClr val="7994A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flipV="true">
            <a:off x="1660540" y="8483796"/>
            <a:ext cx="4716390" cy="0"/>
          </a:xfrm>
          <a:prstGeom prst="line">
            <a:avLst/>
          </a:prstGeom>
          <a:ln cap="flat" w="57150">
            <a:solidFill>
              <a:srgbClr val="7994A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5579303" y="714009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4384" y="9529723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751688" y="3995112"/>
            <a:ext cx="4784624" cy="3482184"/>
          </a:xfrm>
          <a:custGeom>
            <a:avLst/>
            <a:gdLst/>
            <a:ahLst/>
            <a:cxnLst/>
            <a:rect r="r" b="b" t="t" l="l"/>
            <a:pathLst>
              <a:path h="3482184" w="4784624">
                <a:moveTo>
                  <a:pt x="0" y="0"/>
                </a:moveTo>
                <a:lnTo>
                  <a:pt x="4784624" y="0"/>
                </a:lnTo>
                <a:lnTo>
                  <a:pt x="4784624" y="3482184"/>
                </a:lnTo>
                <a:lnTo>
                  <a:pt x="0" y="348218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6157" r="0" b="-6157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4384" y="599709"/>
            <a:ext cx="14072064" cy="1085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Exisitng Solutions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4384" y="3595524"/>
            <a:ext cx="5488276" cy="1253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Global Coverage</a:t>
            </a:r>
          </a:p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Simplicity</a:t>
            </a:r>
          </a:p>
          <a:p>
            <a:pPr algn="just" marL="0" indent="0" lvl="0">
              <a:lnSpc>
                <a:spcPts val="3359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291745" y="3161819"/>
            <a:ext cx="5080869" cy="490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Advanteges: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911071" y="4912933"/>
            <a:ext cx="5348229" cy="1253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Extended Forecast Range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Advanced Features</a:t>
            </a:r>
          </a:p>
          <a:p>
            <a:pPr algn="l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User Customization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911071" y="4507360"/>
            <a:ext cx="5348229" cy="490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How Our App Is Better: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4384" y="6990424"/>
            <a:ext cx="5352545" cy="834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Limited Forecasts Range</a:t>
            </a:r>
          </a:p>
          <a:p>
            <a:pPr algn="just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Basic Features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91745" y="6556719"/>
            <a:ext cx="5085185" cy="490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Disadvanteges: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8700" y="1723610"/>
            <a:ext cx="14072064" cy="485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9"/>
              </a:lnSpc>
              <a:spcBef>
                <a:spcPct val="0"/>
              </a:spcBef>
            </a:pP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2. Weather25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038622" y="4099272"/>
            <a:ext cx="4210757" cy="3273864"/>
          </a:xfrm>
          <a:custGeom>
            <a:avLst/>
            <a:gdLst/>
            <a:ahLst/>
            <a:cxnLst/>
            <a:rect r="r" b="b" t="t" l="l"/>
            <a:pathLst>
              <a:path h="3273864" w="4210757">
                <a:moveTo>
                  <a:pt x="0" y="0"/>
                </a:moveTo>
                <a:lnTo>
                  <a:pt x="4210756" y="0"/>
                </a:lnTo>
                <a:lnTo>
                  <a:pt x="4210756" y="3273864"/>
                </a:lnTo>
                <a:lnTo>
                  <a:pt x="0" y="3273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2027699" y="5114925"/>
            <a:ext cx="4344915" cy="0"/>
          </a:xfrm>
          <a:prstGeom prst="line">
            <a:avLst/>
          </a:prstGeom>
          <a:ln cap="flat" w="57150">
            <a:solidFill>
              <a:srgbClr val="7994A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1911071" y="7344561"/>
            <a:ext cx="4346753" cy="0"/>
          </a:xfrm>
          <a:prstGeom prst="line">
            <a:avLst/>
          </a:prstGeom>
          <a:ln cap="flat" w="57150">
            <a:solidFill>
              <a:srgbClr val="7994A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flipV="true">
            <a:off x="1660540" y="8483796"/>
            <a:ext cx="4716390" cy="0"/>
          </a:xfrm>
          <a:prstGeom prst="line">
            <a:avLst/>
          </a:prstGeom>
          <a:ln cap="flat" w="57150">
            <a:solidFill>
              <a:srgbClr val="7994A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024384" y="599709"/>
            <a:ext cx="14072064" cy="1085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Exisitng Solutions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4384" y="3595524"/>
            <a:ext cx="5488276" cy="1253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Real-Time and Historical Data</a:t>
            </a:r>
          </a:p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Global Coverage</a:t>
            </a:r>
          </a:p>
          <a:p>
            <a:pPr algn="just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Easy Integration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91745" y="3161819"/>
            <a:ext cx="5080869" cy="490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Advanteges: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911071" y="4912933"/>
            <a:ext cx="5348229" cy="1253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User-Friendly Interface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No Subscription Barrier</a:t>
            </a:r>
          </a:p>
          <a:p>
            <a:pPr algn="l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Comprehensive Forecasting Tool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911071" y="4507360"/>
            <a:ext cx="5348229" cy="490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How Our App Is Better: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4384" y="6990424"/>
            <a:ext cx="5352545" cy="1253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Subscription Costs</a:t>
            </a:r>
          </a:p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Requires Technical Knowledge</a:t>
            </a:r>
          </a:p>
          <a:p>
            <a:pPr algn="just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Dependency on API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91745" y="6556719"/>
            <a:ext cx="5085185" cy="490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Disadvanteges: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5579303" y="714009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24384" y="9529723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028700" y="1723610"/>
            <a:ext cx="14072064" cy="485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9"/>
              </a:lnSpc>
              <a:spcBef>
                <a:spcPct val="0"/>
              </a:spcBef>
            </a:pP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3. WeatherStack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6748154" y="4099272"/>
            <a:ext cx="4501224" cy="3245289"/>
          </a:xfrm>
          <a:custGeom>
            <a:avLst/>
            <a:gdLst/>
            <a:ahLst/>
            <a:cxnLst/>
            <a:rect r="r" b="b" t="t" l="l"/>
            <a:pathLst>
              <a:path h="3245289" w="4501224">
                <a:moveTo>
                  <a:pt x="0" y="0"/>
                </a:moveTo>
                <a:lnTo>
                  <a:pt x="4501224" y="0"/>
                </a:lnTo>
                <a:lnTo>
                  <a:pt x="4501224" y="3245289"/>
                </a:lnTo>
                <a:lnTo>
                  <a:pt x="0" y="324528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036" t="0" r="-5036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86761" y="2138409"/>
            <a:ext cx="5385764" cy="6744951"/>
            <a:chOff x="0" y="0"/>
            <a:chExt cx="1418473" cy="17764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18473" cy="1776448"/>
            </a:xfrm>
            <a:custGeom>
              <a:avLst/>
              <a:gdLst/>
              <a:ahLst/>
              <a:cxnLst/>
              <a:rect r="r" b="b" t="t" l="l"/>
              <a:pathLst>
                <a:path h="1776448" w="1418473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703137"/>
                  </a:lnTo>
                  <a:cubicBezTo>
                    <a:pt x="1418473" y="1722580"/>
                    <a:pt x="1410749" y="1741227"/>
                    <a:pt x="1397000" y="1754976"/>
                  </a:cubicBezTo>
                  <a:cubicBezTo>
                    <a:pt x="1383252" y="1768724"/>
                    <a:pt x="1364605" y="1776448"/>
                    <a:pt x="1345161" y="1776448"/>
                  </a:cubicBezTo>
                  <a:lnTo>
                    <a:pt x="73311" y="1776448"/>
                  </a:lnTo>
                  <a:cubicBezTo>
                    <a:pt x="32823" y="1776448"/>
                    <a:pt x="0" y="1743625"/>
                    <a:pt x="0" y="1703137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1418473" cy="19002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481588" y="2456695"/>
            <a:ext cx="2348889" cy="2348889"/>
          </a:xfrm>
          <a:custGeom>
            <a:avLst/>
            <a:gdLst/>
            <a:ahLst/>
            <a:cxnLst/>
            <a:rect r="r" b="b" t="t" l="l"/>
            <a:pathLst>
              <a:path h="2348889" w="2348889">
                <a:moveTo>
                  <a:pt x="0" y="0"/>
                </a:moveTo>
                <a:lnTo>
                  <a:pt x="2348888" y="0"/>
                </a:lnTo>
                <a:lnTo>
                  <a:pt x="2348888" y="2348889"/>
                </a:lnTo>
                <a:lnTo>
                  <a:pt x="0" y="23488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6451118" y="2138409"/>
            <a:ext cx="5385764" cy="6744951"/>
            <a:chOff x="0" y="0"/>
            <a:chExt cx="1418473" cy="177644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18473" cy="1776448"/>
            </a:xfrm>
            <a:custGeom>
              <a:avLst/>
              <a:gdLst/>
              <a:ahLst/>
              <a:cxnLst/>
              <a:rect r="r" b="b" t="t" l="l"/>
              <a:pathLst>
                <a:path h="1776448" w="1418473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703137"/>
                  </a:lnTo>
                  <a:cubicBezTo>
                    <a:pt x="1418473" y="1722580"/>
                    <a:pt x="1410749" y="1741227"/>
                    <a:pt x="1397000" y="1754976"/>
                  </a:cubicBezTo>
                  <a:cubicBezTo>
                    <a:pt x="1383252" y="1768724"/>
                    <a:pt x="1364605" y="1776448"/>
                    <a:pt x="1345161" y="1776448"/>
                  </a:cubicBezTo>
                  <a:lnTo>
                    <a:pt x="73311" y="1776448"/>
                  </a:lnTo>
                  <a:cubicBezTo>
                    <a:pt x="32823" y="1776448"/>
                    <a:pt x="0" y="1743625"/>
                    <a:pt x="0" y="1703137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A9BECB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23825"/>
              <a:ext cx="1418473" cy="19002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7984503" y="2456695"/>
            <a:ext cx="2318994" cy="2348889"/>
          </a:xfrm>
          <a:custGeom>
            <a:avLst/>
            <a:gdLst/>
            <a:ahLst/>
            <a:cxnLst/>
            <a:rect r="r" b="b" t="t" l="l"/>
            <a:pathLst>
              <a:path h="2348889" w="2318994">
                <a:moveTo>
                  <a:pt x="0" y="0"/>
                </a:moveTo>
                <a:lnTo>
                  <a:pt x="2318994" y="0"/>
                </a:lnTo>
                <a:lnTo>
                  <a:pt x="2318994" y="2348889"/>
                </a:lnTo>
                <a:lnTo>
                  <a:pt x="0" y="23488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2015475" y="2138409"/>
            <a:ext cx="5385764" cy="6744951"/>
            <a:chOff x="0" y="0"/>
            <a:chExt cx="1418473" cy="177644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418473" cy="1776448"/>
            </a:xfrm>
            <a:custGeom>
              <a:avLst/>
              <a:gdLst/>
              <a:ahLst/>
              <a:cxnLst/>
              <a:rect r="r" b="b" t="t" l="l"/>
              <a:pathLst>
                <a:path h="1776448" w="1418473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703137"/>
                  </a:lnTo>
                  <a:cubicBezTo>
                    <a:pt x="1418473" y="1722580"/>
                    <a:pt x="1410749" y="1741227"/>
                    <a:pt x="1397000" y="1754976"/>
                  </a:cubicBezTo>
                  <a:cubicBezTo>
                    <a:pt x="1383252" y="1768724"/>
                    <a:pt x="1364605" y="1776448"/>
                    <a:pt x="1345161" y="1776448"/>
                  </a:cubicBezTo>
                  <a:lnTo>
                    <a:pt x="73311" y="1776448"/>
                  </a:lnTo>
                  <a:cubicBezTo>
                    <a:pt x="32823" y="1776448"/>
                    <a:pt x="0" y="1743625"/>
                    <a:pt x="0" y="1703137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23825"/>
              <a:ext cx="1418473" cy="19002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3551382" y="2574318"/>
            <a:ext cx="2226655" cy="2226655"/>
          </a:xfrm>
          <a:custGeom>
            <a:avLst/>
            <a:gdLst/>
            <a:ahLst/>
            <a:cxnLst/>
            <a:rect r="r" b="b" t="t" l="l"/>
            <a:pathLst>
              <a:path h="2226655" w="2226655">
                <a:moveTo>
                  <a:pt x="0" y="0"/>
                </a:moveTo>
                <a:lnTo>
                  <a:pt x="2226655" y="0"/>
                </a:lnTo>
                <a:lnTo>
                  <a:pt x="2226655" y="2226656"/>
                </a:lnTo>
                <a:lnTo>
                  <a:pt x="0" y="222665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28700" y="599709"/>
            <a:ext cx="8115300" cy="1085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Our Solution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5382" y="5565252"/>
            <a:ext cx="5101887" cy="2765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81" indent="-237491" lvl="1">
              <a:lnSpc>
                <a:spcPts val="3740"/>
              </a:lnSpc>
              <a:buFont typeface="Arial"/>
              <a:buChar char="•"/>
            </a:pPr>
            <a:r>
              <a:rPr lang="en-US" sz="22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While other apps focus primarily on short-term or medium-term forecasts, your app fills a critical gap by providing accurate and detailed forecasts far beyond the typical 10-14 days.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30359" y="4991476"/>
            <a:ext cx="5098568" cy="422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b="true" sz="25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Focus on Long-Range Forecasts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593057" y="5565252"/>
            <a:ext cx="5101887" cy="3231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81" indent="-237491" lvl="1">
              <a:lnSpc>
                <a:spcPts val="3740"/>
              </a:lnSpc>
              <a:buFont typeface="Arial"/>
              <a:buChar char="•"/>
            </a:pPr>
            <a:r>
              <a:rPr lang="en-US" sz="22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High-Resolution ERA5 Data Integration</a:t>
            </a:r>
          </a:p>
          <a:p>
            <a:pPr algn="l" marL="474981" indent="-237491" lvl="1">
              <a:lnSpc>
                <a:spcPts val="3740"/>
              </a:lnSpc>
              <a:buFont typeface="Arial"/>
              <a:buChar char="•"/>
            </a:pPr>
            <a:r>
              <a:rPr lang="en-US" sz="22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The use of ERA5 data provides users with highly accurate and detailed forecasts based on historical observations and advanced modeling.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593057" y="4957136"/>
            <a:ext cx="5101887" cy="415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60"/>
              </a:lnSpc>
              <a:spcBef>
                <a:spcPct val="0"/>
              </a:spcBef>
            </a:pP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Comprehensive and Detailed Data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157413" y="5635102"/>
            <a:ext cx="4496348" cy="1831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81" indent="-237491" lvl="1">
              <a:lnSpc>
                <a:spcPts val="3740"/>
              </a:lnSpc>
              <a:buFont typeface="Arial"/>
              <a:buChar char="•"/>
            </a:pPr>
            <a:r>
              <a:rPr lang="en-US" sz="22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Multiple Outcome Forecasts</a:t>
            </a:r>
          </a:p>
          <a:p>
            <a:pPr algn="l" marL="474981" indent="-237491" lvl="1">
              <a:lnSpc>
                <a:spcPts val="3740"/>
              </a:lnSpc>
              <a:buFont typeface="Arial"/>
              <a:buChar char="•"/>
            </a:pPr>
            <a:r>
              <a:rPr lang="en-US" sz="22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Our app provides a much richer picture of future weather conditions.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157413" y="4972426"/>
            <a:ext cx="5101887" cy="490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Probabilistic Forecasting</a:t>
            </a:r>
          </a:p>
        </p:txBody>
      </p:sp>
      <p:sp>
        <p:nvSpPr>
          <p:cNvPr name="AutoShape 21" id="21"/>
          <p:cNvSpPr/>
          <p:nvPr/>
        </p:nvSpPr>
        <p:spPr>
          <a:xfrm>
            <a:off x="10767060" y="990600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4099486"/>
            <a:chOff x="0" y="0"/>
            <a:chExt cx="4816593" cy="10797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079700"/>
            </a:xfrm>
            <a:custGeom>
              <a:avLst/>
              <a:gdLst/>
              <a:ahLst/>
              <a:cxnLst/>
              <a:rect r="r" b="b" t="t" l="l"/>
              <a:pathLst>
                <a:path h="10797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079700"/>
                  </a:lnTo>
                  <a:lnTo>
                    <a:pt x="0" y="1079700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1127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34928" y="4289637"/>
            <a:ext cx="491265" cy="491265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F4662"/>
            </a:solidFill>
            <a:ln cap="sq" w="12700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TextBox 7" id="7"/>
          <p:cNvSpPr txBox="true"/>
          <p:nvPr/>
        </p:nvSpPr>
        <p:spPr>
          <a:xfrm rot="0">
            <a:off x="1214495" y="1175663"/>
            <a:ext cx="9914964" cy="1085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Challenges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983999" y="4290080"/>
            <a:ext cx="5017320" cy="490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Handling Large Datasets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80560" y="4222962"/>
            <a:ext cx="5017320" cy="986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Ensuring Real-Time Data Accuracy.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723229" y="6899767"/>
            <a:ext cx="491265" cy="491265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F4662"/>
            </a:solidFill>
            <a:ln cap="sq" w="12700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TextBox 12" id="12"/>
          <p:cNvSpPr txBox="true"/>
          <p:nvPr/>
        </p:nvSpPr>
        <p:spPr>
          <a:xfrm rot="0">
            <a:off x="10200433" y="6747795"/>
            <a:ext cx="5017320" cy="986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Complexity of User-Friendly Design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68862" y="6747795"/>
            <a:ext cx="5017320" cy="986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Difficulty in Generating a Unique Idea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9609037" y="6899767"/>
            <a:ext cx="491265" cy="491265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F4662"/>
            </a:solidFill>
            <a:ln cap="sq" w="12700">
              <a:solidFill>
                <a:srgbClr val="000000"/>
              </a:solidFill>
              <a:prstDash val="solid"/>
              <a:miter/>
            </a:ln>
          </p:spPr>
        </p:sp>
      </p:grpSp>
      <p:grpSp>
        <p:nvGrpSpPr>
          <p:cNvPr name="Group 16" id="16"/>
          <p:cNvGrpSpPr/>
          <p:nvPr/>
        </p:nvGrpSpPr>
        <p:grpSpPr>
          <a:xfrm rot="0">
            <a:off x="9609037" y="4289637"/>
            <a:ext cx="491265" cy="491265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F4662"/>
            </a:solidFill>
            <a:ln cap="sq" w="12700">
              <a:solidFill>
                <a:srgbClr val="000000"/>
              </a:solidFill>
              <a:prstDash val="solid"/>
              <a:miter/>
            </a:ln>
          </p:spPr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42710" y="3369664"/>
            <a:ext cx="11402580" cy="3185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009"/>
              </a:lnSpc>
              <a:spcBef>
                <a:spcPct val="0"/>
              </a:spcBef>
            </a:pPr>
            <a:r>
              <a:rPr lang="en-US" b="true" sz="18577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Tools Used</a:t>
            </a:r>
          </a:p>
        </p:txBody>
      </p:sp>
      <p:sp>
        <p:nvSpPr>
          <p:cNvPr name="AutoShape 3" id="3"/>
          <p:cNvSpPr/>
          <p:nvPr/>
        </p:nvSpPr>
        <p:spPr>
          <a:xfrm>
            <a:off x="5897880" y="221508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304001" y="1116666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5897880" y="815988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8304001" y="9008400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DAGRUIsG8FE</dc:identifier>
  <dcterms:modified xsi:type="dcterms:W3CDTF">2011-08-01T06:04:30Z</dcterms:modified>
  <cp:revision>1</cp:revision>
  <dc:title>White Blue Simple Modern Enhancing Sales Strategy Presentation</dc:title>
</cp:coreProperties>
</file>