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Trebuchet MS" pitchFamily="34" charset="0"/>
      <p:regular r:id="rId12"/>
      <p:bold r:id="rId13"/>
      <p:italic r:id="rId14"/>
      <p:boldItalic r:id="rId15"/>
    </p:embeddedFont>
    <p:embeddedFont>
      <p:font typeface="Georgia" pitchFamily="18" charset="0"/>
      <p:regular r:id="rId16"/>
      <p:bold r:id="rId17"/>
      <p:italic r:id="rId18"/>
      <p:boldItalic r:id="rId19"/>
    </p:embeddedFont>
    <p:embeddedFont>
      <p:font typeface="Gelasio" charset="0"/>
      <p:regular r:id="rId20"/>
    </p:embeddedFont>
    <p:embeddedFont>
      <p:font typeface="Lato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9" d="100"/>
          <a:sy n="79" d="100"/>
        </p:scale>
        <p:origin x="-178" y="16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0FD22-9402-4799-89E6-9D0E9CA0DE7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DA73-722D-4B2D-949B-E54F77929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40304"/>
            <a:ext cx="14630400" cy="358929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4630400" cy="464030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182773"/>
            <a:ext cx="146304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920240"/>
            <a:ext cx="14630400" cy="61264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8072" y="6063055"/>
            <a:ext cx="9019216" cy="1058543"/>
          </a:xfrm>
        </p:spPr>
        <p:txBody>
          <a:bodyPr>
            <a:normAutofit/>
          </a:bodyPr>
          <a:lstStyle>
            <a:lvl1pPr marL="0" indent="0" algn="l">
              <a:buNone/>
              <a:defRPr sz="3100">
                <a:solidFill>
                  <a:schemeClr val="tx2"/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130" y="3758749"/>
            <a:ext cx="11480562" cy="2151800"/>
          </a:xfrm>
          <a:effectLst/>
        </p:spPr>
        <p:txBody>
          <a:bodyPr>
            <a:noAutofit/>
          </a:bodyPr>
          <a:lstStyle>
            <a:lvl1pPr marL="914354" indent="-653110" algn="l">
              <a:defRPr sz="7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0" y="877823"/>
            <a:ext cx="10241280" cy="41696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46013" y="451821"/>
            <a:ext cx="3291840" cy="6286007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8582" y="877823"/>
            <a:ext cx="7726859" cy="5873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877824"/>
            <a:ext cx="10241280" cy="41696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640304"/>
            <a:ext cx="14630400" cy="358929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630400" cy="464030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182773"/>
            <a:ext cx="146304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920240"/>
            <a:ext cx="14630400" cy="61264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12" y="2607178"/>
            <a:ext cx="9546666" cy="2908015"/>
          </a:xfrm>
          <a:effectLst/>
        </p:spPr>
        <p:txBody>
          <a:bodyPr anchor="b"/>
          <a:lstStyle>
            <a:lvl1pPr algn="r">
              <a:defRPr sz="6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901" y="5529013"/>
            <a:ext cx="9552790" cy="1002552"/>
          </a:xfrm>
        </p:spPr>
        <p:txBody>
          <a:bodyPr anchor="t"/>
          <a:lstStyle>
            <a:lvl1pPr marL="0" indent="0" algn="r">
              <a:buNone/>
              <a:defRPr sz="29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799" y="877823"/>
            <a:ext cx="5354726" cy="41696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7432243" y="877824"/>
            <a:ext cx="5354726" cy="41696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77824"/>
            <a:ext cx="5354726" cy="767714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0315" y="1680392"/>
            <a:ext cx="5354726" cy="329184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5683" y="877824"/>
            <a:ext cx="5354726" cy="767714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ctr" defTabSz="1306220" rtl="0" eaLnBrk="1" latinLnBrk="0" hangingPunct="1">
              <a:spcBef>
                <a:spcPct val="20000"/>
              </a:spcBef>
              <a:spcAft>
                <a:spcPts val="42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0" y="1678838"/>
            <a:ext cx="5354726" cy="329184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553" y="2651760"/>
            <a:ext cx="5817736" cy="1510192"/>
          </a:xfrm>
          <a:effectLst/>
        </p:spPr>
        <p:txBody>
          <a:bodyPr anchor="b">
            <a:noAutofit/>
          </a:bodyPr>
          <a:lstStyle>
            <a:lvl1pPr marL="326555" indent="-326555" algn="l">
              <a:defRPr sz="4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625" y="877824"/>
            <a:ext cx="6427336" cy="5873676"/>
          </a:xfrm>
        </p:spPr>
        <p:txBody>
          <a:bodyPr anchor="ctr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0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1224" y="4197362"/>
            <a:ext cx="5421856" cy="2567422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40304"/>
            <a:ext cx="14630400" cy="358929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4630400" cy="464030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182773"/>
            <a:ext cx="146304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920240"/>
            <a:ext cx="14630400" cy="61264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0280" y="1371600"/>
            <a:ext cx="6583680" cy="3753367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9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4619" y="1212583"/>
            <a:ext cx="5910582" cy="2595624"/>
          </a:xfrm>
        </p:spPr>
        <p:txBody>
          <a:bodyPr anchor="b"/>
          <a:lstStyle>
            <a:lvl1pPr marL="261244" indent="-261244">
              <a:buFont typeface="Georgia" pitchFamily="18" charset="0"/>
              <a:buChar char="*"/>
              <a:defRPr sz="23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29" y="5357305"/>
            <a:ext cx="10213661" cy="1371600"/>
          </a:xfrm>
        </p:spPr>
        <p:txBody>
          <a:bodyPr anchor="b">
            <a:noAutofit/>
          </a:bodyPr>
          <a:lstStyle>
            <a:lvl1pPr algn="l"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26480"/>
            <a:ext cx="14630400" cy="210312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4630400" cy="61264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521965"/>
            <a:ext cx="14630400" cy="27432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920240"/>
            <a:ext cx="14630400" cy="61264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9263" y="5246602"/>
            <a:ext cx="10420018" cy="1371600"/>
          </a:xfrm>
          <a:prstGeom prst="rect">
            <a:avLst/>
          </a:prstGeom>
          <a:effectLst/>
        </p:spPr>
        <p:txBody>
          <a:bodyPr vert="horz" lIns="130622" tIns="65311" rIns="130622" bIns="6531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78712"/>
            <a:ext cx="10241280" cy="4169664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75520" y="7406641"/>
            <a:ext cx="40233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11/12/2024</a:t>
            </a:fld>
            <a:endParaRPr lang="en-US" sz="17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519" y="7406641"/>
            <a:ext cx="5364482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 sz="17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7406641"/>
            <a:ext cx="292608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7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457177" indent="-457177" algn="r" defTabSz="13062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26555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3732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75598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67464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85455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377321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808374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65551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96604" indent="-261244" algn="l" defTabSz="1306220" rtl="0" eaLnBrk="1" latinLnBrk="0" hangingPunct="1">
        <a:spcBef>
          <a:spcPct val="20000"/>
        </a:spcBef>
        <a:spcAft>
          <a:spcPts val="42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5"/>
            <a:ext cx="5486400" cy="82307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9825" y="576263"/>
            <a:ext cx="7677150" cy="5422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100"/>
              </a:lnSpc>
              <a:buNone/>
            </a:pPr>
            <a:r>
              <a:rPr lang="en-US" sz="5400" dirty="0">
                <a:solidFill>
                  <a:srgbClr val="312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lasio" pitchFamily="34" charset="0"/>
                <a:ea typeface="Gelasio" pitchFamily="34" charset="-122"/>
                <a:cs typeface="Gelasio" pitchFamily="34" charset="-120"/>
              </a:rPr>
              <a:t>Smartpricing: A Deep Learning-Based Dynamic Pricing System For E-Commerce Entrepreneurs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1"/>
          <p:cNvSpPr/>
          <p:nvPr/>
        </p:nvSpPr>
        <p:spPr>
          <a:xfrm>
            <a:off x="6219825" y="6313408"/>
            <a:ext cx="7677150" cy="1341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endParaRPr lang="en-US" sz="1650" dirty="0"/>
          </a:p>
        </p:txBody>
      </p:sp>
      <p:sp>
        <p:nvSpPr>
          <p:cNvPr id="5" name="TextBox 4"/>
          <p:cNvSpPr txBox="1"/>
          <p:nvPr/>
        </p:nvSpPr>
        <p:spPr>
          <a:xfrm>
            <a:off x="9740766" y="6313408"/>
            <a:ext cx="464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by,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JASNA.N.C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23MDT1011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M.Sc.Data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Scienec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84934"/>
            <a:ext cx="6172200" cy="8470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smtClean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62157" y="3267432"/>
            <a:ext cx="1591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3174921"/>
            <a:ext cx="32145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Pricing Model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3708797"/>
            <a:ext cx="3333988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 deep learning-based dynamic pricing model for e-commerce entrepreneurs in the textile industry, enabling them to optimize their pricing strategies for maximum profitability.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1273" y="3267432"/>
            <a:ext cx="20693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317492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Accurate Price Prediction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4094559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Build a model capable of accurately predicting product prices based on various features such as brand, category, and product attributes of similar products.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317492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5630" y="3267432"/>
            <a:ext cx="20431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3174921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Robust Deep Learning Model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4094559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effective methods for creating a robust deep learning model for dynamic price prediction in fashion datasets, ensuring its reliability and accuracy.</a:t>
            </a:r>
            <a:endParaRPr lang="en-US" sz="19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1750" y="837398"/>
            <a:ext cx="1191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project focuses on developing a deep learning-based dynamic pricing model for e-commerce entrepreneurs in the textile industry. The model aims to help entrepreneurs understand the value of their products in the market and make informed pricing decisions to maximize profits.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0151" y="28482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Literature Review</a:t>
            </a:r>
            <a:endParaRPr lang="en-US" sz="48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1816"/>
              </p:ext>
            </p:extLst>
          </p:nvPr>
        </p:nvGraphicFramePr>
        <p:xfrm>
          <a:off x="125128" y="1167866"/>
          <a:ext cx="14370518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676"/>
                <a:gridCol w="2444817"/>
                <a:gridCol w="2903939"/>
                <a:gridCol w="3025223"/>
                <a:gridCol w="41388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Paper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Findings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Bandiet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al., 2023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Fashion E-Commerce Pricing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Joint price optimization for fashion products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Joint price optimization for fashion products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 optimal price points across product categories, improving demand prediction and price elasticity analysis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Kedia</a:t>
                      </a:r>
                      <a:r>
                        <a:rPr lang="en-US" dirty="0" smtClean="0"/>
                        <a:t> et al.,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Fashion E-Commerce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pricing with DRL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DRL with Markov Decision Process (MDP) and convex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Developed DRL framework for dynamic pricing; used difference of revenue conversion rates (DRCR) as reward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Liu et al.,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E-Commerce 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Pricing strategy optimization on e-commerce platforms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pricing using deep reinforcement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Compared demand forecasting and reinforcement learning for Amazon marketplace pricing strategies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530" y="486013"/>
            <a:ext cx="4418409" cy="552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618530" y="1303258"/>
            <a:ext cx="7906941" cy="847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model is applied to the "myntra-fashion-productsdataset," which contains various attributes of fashion items. The dataset includes columns such as </a:t>
            </a:r>
            <a:r>
              <a:rPr lang="en-US" sz="13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p_id</a:t>
            </a:r>
            <a:r>
              <a:rPr lang="en-US" sz="1350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(product identifier), name, products (category), price, color, brand, img (image URL), ratingCount, </a:t>
            </a:r>
            <a:r>
              <a:rPr lang="en-US" sz="13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avg_rating</a:t>
            </a:r>
            <a:r>
              <a:rPr lang="en-US" sz="1350" dirty="0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(average rating), and description.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618530" y="2349937"/>
            <a:ext cx="7906941" cy="5396151"/>
          </a:xfrm>
          <a:prstGeom prst="roundRect">
            <a:avLst>
              <a:gd name="adj" fmla="val 137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26150" y="2357557"/>
            <a:ext cx="7891701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802838" y="2471142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p_id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752499" y="2471142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Unique identifier for each product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626150" y="2867382"/>
            <a:ext cx="7891701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802838" y="2980968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name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752499" y="2980968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Name of the product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626150" y="3377208"/>
            <a:ext cx="7891701" cy="7924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802838" y="3490793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products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752499" y="3490793"/>
            <a:ext cx="3588663" cy="565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Category or type of product (e.g., Tops, Dresses, Footwear)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626150" y="4169688"/>
            <a:ext cx="7891701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802838" y="4283273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price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4752499" y="4283273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Price of the product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626150" y="4679513"/>
            <a:ext cx="7891701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802838" y="4793099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color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4752499" y="4793099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Color of the product</a:t>
            </a:r>
            <a:endParaRPr lang="en-US" sz="1350" dirty="0"/>
          </a:p>
        </p:txBody>
      </p:sp>
      <p:sp>
        <p:nvSpPr>
          <p:cNvPr id="21" name="Shape 18"/>
          <p:cNvSpPr/>
          <p:nvPr/>
        </p:nvSpPr>
        <p:spPr>
          <a:xfrm>
            <a:off x="626150" y="5189339"/>
            <a:ext cx="7891701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802838" y="5302925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brand</a:t>
            </a:r>
            <a:endParaRPr lang="en-US" sz="1350" dirty="0"/>
          </a:p>
        </p:txBody>
      </p:sp>
      <p:sp>
        <p:nvSpPr>
          <p:cNvPr id="23" name="Text 20"/>
          <p:cNvSpPr/>
          <p:nvPr/>
        </p:nvSpPr>
        <p:spPr>
          <a:xfrm>
            <a:off x="4752499" y="5302925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Brand of the product</a:t>
            </a:r>
            <a:endParaRPr lang="en-US" sz="1350" dirty="0"/>
          </a:p>
        </p:txBody>
      </p:sp>
      <p:sp>
        <p:nvSpPr>
          <p:cNvPr id="24" name="Shape 21"/>
          <p:cNvSpPr/>
          <p:nvPr/>
        </p:nvSpPr>
        <p:spPr>
          <a:xfrm>
            <a:off x="626150" y="5699165"/>
            <a:ext cx="7891701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802838" y="5812750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img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4752499" y="5812750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URLs to high-quality images of the product</a:t>
            </a:r>
            <a:endParaRPr lang="en-US" sz="1350" dirty="0"/>
          </a:p>
        </p:txBody>
      </p:sp>
      <p:sp>
        <p:nvSpPr>
          <p:cNvPr id="27" name="Shape 24"/>
          <p:cNvSpPr/>
          <p:nvPr/>
        </p:nvSpPr>
        <p:spPr>
          <a:xfrm>
            <a:off x="626150" y="6208990"/>
            <a:ext cx="7891701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802838" y="6322576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ratingCount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4752499" y="6322576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Number of ratings the product has received</a:t>
            </a:r>
            <a:endParaRPr lang="en-US" sz="1350" dirty="0"/>
          </a:p>
        </p:txBody>
      </p:sp>
      <p:sp>
        <p:nvSpPr>
          <p:cNvPr id="30" name="Shape 27"/>
          <p:cNvSpPr/>
          <p:nvPr/>
        </p:nvSpPr>
        <p:spPr>
          <a:xfrm>
            <a:off x="626150" y="6718816"/>
            <a:ext cx="7891701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802838" y="6832402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 err="1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</a:t>
            </a:r>
            <a:r>
              <a:rPr lang="en-US" sz="1350" dirty="0" err="1" smtClean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vg_rating</a:t>
            </a:r>
            <a:endParaRPr lang="en-US" sz="1350" dirty="0"/>
          </a:p>
        </p:txBody>
      </p:sp>
      <p:sp>
        <p:nvSpPr>
          <p:cNvPr id="32" name="Text 29"/>
          <p:cNvSpPr/>
          <p:nvPr/>
        </p:nvSpPr>
        <p:spPr>
          <a:xfrm>
            <a:off x="4752499" y="6832402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Average rating of the product</a:t>
            </a:r>
            <a:endParaRPr lang="en-US" sz="1350" dirty="0"/>
          </a:p>
        </p:txBody>
      </p:sp>
      <p:sp>
        <p:nvSpPr>
          <p:cNvPr id="33" name="Shape 30"/>
          <p:cNvSpPr/>
          <p:nvPr/>
        </p:nvSpPr>
        <p:spPr>
          <a:xfrm>
            <a:off x="626150" y="7228642"/>
            <a:ext cx="7891701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1"/>
          <p:cNvSpPr/>
          <p:nvPr/>
        </p:nvSpPr>
        <p:spPr>
          <a:xfrm>
            <a:off x="802838" y="7342227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description</a:t>
            </a:r>
            <a:endParaRPr lang="en-US" sz="1350" dirty="0"/>
          </a:p>
        </p:txBody>
      </p:sp>
      <p:sp>
        <p:nvSpPr>
          <p:cNvPr id="35" name="Text 32"/>
          <p:cNvSpPr/>
          <p:nvPr/>
        </p:nvSpPr>
        <p:spPr>
          <a:xfrm>
            <a:off x="4752499" y="7342227"/>
            <a:ext cx="3588663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Detailed description of the product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1755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Methodology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806184"/>
            <a:ext cx="389882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824526"/>
            <a:ext cx="3898821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"Myntra Fashion Products" dataset is used, and features are extracted from the product name and 'products' column. Irrelevant columns are dropped, and categorical features are one-hot encoded.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280618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Engineering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3438763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Log transformation is applied to the 'price' column to normalize the distribution. The data is split into training and testing sets in an 80:20 ratio.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280618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Scaling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3438763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Standardization is performed using a 'StandardScaler' to scale features with a mean of 0 and a standard deviation of 1.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1744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Architecture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59254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model is built using the 'Sequential API' in Keras, designed to predict a continuous target (price) based on input features. The architecture consists of input layers, hidden layers, dropout layers, and an output layer.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627007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input layer has 128 neurons with ReLU activation. Hidden layers have 64 neurons with ReLU activation. Dropout layers are applied after each dense layer at a rate of 0.2. The output layer has a single neuron with a linear activation function for continuous price prediction.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429822"/>
            <a:ext cx="733317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Evaluation and Conclusion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2571631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model is evaluated using Mean Absolute Error (MAE) on the test set. The model achieved a MAE of 0.4108, indicating a high level of accuracy in price prediction. The model's ability to predict prices within 10% of the actual price with an accuracy of 84.12% demonstrates its practical applicability in dynamic pricing.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824532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research concludes that the neural network model effectively predicts dynamic pricing, showcasing the benefits of one-hot encoding, log transformation, and early stopping techniques. The model's ability to generalize to new data without prior exposure highlights its potential for real-world applications in e-commerce.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888" y="1087655"/>
            <a:ext cx="865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Gelasio" charset="0"/>
                <a:cs typeface="Gelasio" charset="0"/>
              </a:rPr>
              <a:t>Future Work</a:t>
            </a:r>
            <a:endParaRPr lang="en-US" sz="4000" dirty="0">
              <a:latin typeface="Gelasio" charset="0"/>
              <a:cs typeface="Gelasi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2521819"/>
            <a:ext cx="10828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 Lato"/>
              </a:rPr>
              <a:t>Feature Augmentation: Add more elements like season </a:t>
            </a:r>
            <a:r>
              <a:rPr lang="en-US" dirty="0" err="1" smtClean="0">
                <a:latin typeface=" Lato"/>
              </a:rPr>
              <a:t>ality</a:t>
            </a:r>
            <a:r>
              <a:rPr lang="en-US" dirty="0" smtClean="0">
                <a:latin typeface=" Lato"/>
              </a:rPr>
              <a:t>, marketing promotions, and competitor rates to improve the precision of the model, i.e. its predictions. </a:t>
            </a:r>
          </a:p>
          <a:p>
            <a:endParaRPr lang="en-US" dirty="0" smtClean="0">
              <a:latin typeface=" 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 Lato"/>
              </a:rPr>
              <a:t>Advanced Models: Try out more advanced methods, such as Gradient Boosting Machines (GBM) or Transformer based approaches, to achieve enhanced performance. </a:t>
            </a:r>
          </a:p>
          <a:p>
            <a:endParaRPr lang="en-US" dirty="0" smtClean="0">
              <a:latin typeface=" 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atin typeface=" Lato"/>
              </a:rPr>
              <a:t>Hyperparameter</a:t>
            </a:r>
            <a:r>
              <a:rPr lang="en-US" dirty="0" smtClean="0">
                <a:latin typeface=" Lato"/>
              </a:rPr>
              <a:t> Optimization: Carry out a </a:t>
            </a:r>
            <a:r>
              <a:rPr lang="en-US" dirty="0" smtClean="0">
                <a:latin typeface=" Lato"/>
              </a:rPr>
              <a:t>comprehensive </a:t>
            </a:r>
            <a:r>
              <a:rPr lang="en-US" dirty="0" err="1" smtClean="0">
                <a:latin typeface=" Lato"/>
              </a:rPr>
              <a:t>hyperparameter</a:t>
            </a:r>
            <a:r>
              <a:rPr lang="en-US" dirty="0" smtClean="0">
                <a:latin typeface=" Lato"/>
              </a:rPr>
              <a:t> optimization exercise using Grid Search or Bayesian Optimization technique in order to enhance further the predictive ability of the model. </a:t>
            </a:r>
          </a:p>
          <a:p>
            <a:endParaRPr lang="en-US" dirty="0" smtClean="0">
              <a:latin typeface=" Lato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 Lato"/>
              </a:rPr>
              <a:t>On-Demand </a:t>
            </a:r>
            <a:r>
              <a:rPr lang="en-US" dirty="0" err="1" smtClean="0">
                <a:latin typeface=" Lato"/>
              </a:rPr>
              <a:t>Modelling</a:t>
            </a:r>
            <a:r>
              <a:rPr lang="en-US" dirty="0" smtClean="0">
                <a:latin typeface=" Lato"/>
              </a:rPr>
              <a:t>: Incorporate a mechanism that will enable data refresh and model retraining on demand so that the pricing model remains relevant as per the trends in the market</a:t>
            </a:r>
            <a:endParaRPr lang="en-US" dirty="0">
              <a:latin typeface=" Lato"/>
            </a:endParaRPr>
          </a:p>
        </p:txBody>
      </p:sp>
    </p:spTree>
    <p:extLst>
      <p:ext uri="{BB962C8B-B14F-4D97-AF65-F5344CB8AC3E}">
        <p14:creationId xmlns:p14="http://schemas.microsoft.com/office/powerpoint/2010/main" val="311492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0" y="1722922"/>
            <a:ext cx="87782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800" dirty="0" smtClean="0"/>
          </a:p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0007166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</TotalTime>
  <Words>815</Words>
  <Application>Microsoft Office PowerPoint</Application>
  <PresentationFormat>Custom</PresentationFormat>
  <Paragraphs>90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Trebuchet MS</vt:lpstr>
      <vt:lpstr>Georgia</vt:lpstr>
      <vt:lpstr> Lato</vt:lpstr>
      <vt:lpstr>Gelasio</vt:lpstr>
      <vt:lpstr>Lato</vt:lpstr>
      <vt:lpstr>Calibri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</cp:revision>
  <dcterms:created xsi:type="dcterms:W3CDTF">2024-11-12T14:51:45Z</dcterms:created>
  <dcterms:modified xsi:type="dcterms:W3CDTF">2024-11-12T16:23:35Z</dcterms:modified>
</cp:coreProperties>
</file>