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4"/>
    <p:sldMasterId id="2147483885" r:id="rId5"/>
    <p:sldMasterId id="2147483915" r:id="rId6"/>
    <p:sldMasterId id="2147483935" r:id="rId7"/>
  </p:sldMasterIdLst>
  <p:notesMasterIdLst>
    <p:notesMasterId r:id="rId26"/>
  </p:notesMasterIdLst>
  <p:handoutMasterIdLst>
    <p:handoutMasterId r:id="rId27"/>
  </p:handoutMasterIdLst>
  <p:sldIdLst>
    <p:sldId id="388" r:id="rId8"/>
    <p:sldId id="411" r:id="rId9"/>
    <p:sldId id="458" r:id="rId10"/>
    <p:sldId id="446" r:id="rId11"/>
    <p:sldId id="414" r:id="rId12"/>
    <p:sldId id="444" r:id="rId13"/>
    <p:sldId id="447" r:id="rId14"/>
    <p:sldId id="449" r:id="rId15"/>
    <p:sldId id="450" r:id="rId16"/>
    <p:sldId id="451" r:id="rId17"/>
    <p:sldId id="452" r:id="rId18"/>
    <p:sldId id="456" r:id="rId19"/>
    <p:sldId id="448" r:id="rId20"/>
    <p:sldId id="453" r:id="rId21"/>
    <p:sldId id="445" r:id="rId22"/>
    <p:sldId id="454" r:id="rId23"/>
    <p:sldId id="455" r:id="rId24"/>
    <p:sldId id="457" r:id="rId25"/>
  </p:sldIdLst>
  <p:sldSz cx="12192000" cy="6858000"/>
  <p:notesSz cx="7010400" cy="9296400"/>
  <p:custDataLst>
    <p:tags r:id="rId28"/>
  </p:custDataLst>
  <p:defaultTextStyle>
    <a:defPPr>
      <a:defRPr lang="en-US"/>
    </a:defPPr>
    <a:lvl1pPr marL="0" algn="l" defTabSz="340219" rtl="0" eaLnBrk="1" latinLnBrk="0" hangingPunct="1">
      <a:defRPr sz="1300" kern="1200">
        <a:solidFill>
          <a:schemeClr val="tx1"/>
        </a:solidFill>
        <a:latin typeface="+mn-lt"/>
        <a:ea typeface="+mn-ea"/>
        <a:cs typeface="+mn-cs"/>
      </a:defRPr>
    </a:lvl1pPr>
    <a:lvl2pPr marL="340219" algn="l" defTabSz="340219" rtl="0" eaLnBrk="1" latinLnBrk="0" hangingPunct="1">
      <a:defRPr sz="1300" kern="1200">
        <a:solidFill>
          <a:schemeClr val="tx1"/>
        </a:solidFill>
        <a:latin typeface="+mn-lt"/>
        <a:ea typeface="+mn-ea"/>
        <a:cs typeface="+mn-cs"/>
      </a:defRPr>
    </a:lvl2pPr>
    <a:lvl3pPr marL="680439" algn="l" defTabSz="340219" rtl="0" eaLnBrk="1" latinLnBrk="0" hangingPunct="1">
      <a:defRPr sz="1300" kern="1200">
        <a:solidFill>
          <a:schemeClr val="tx1"/>
        </a:solidFill>
        <a:latin typeface="+mn-lt"/>
        <a:ea typeface="+mn-ea"/>
        <a:cs typeface="+mn-cs"/>
      </a:defRPr>
    </a:lvl3pPr>
    <a:lvl4pPr marL="1020658" algn="l" defTabSz="340219" rtl="0" eaLnBrk="1" latinLnBrk="0" hangingPunct="1">
      <a:defRPr sz="1300" kern="1200">
        <a:solidFill>
          <a:schemeClr val="tx1"/>
        </a:solidFill>
        <a:latin typeface="+mn-lt"/>
        <a:ea typeface="+mn-ea"/>
        <a:cs typeface="+mn-cs"/>
      </a:defRPr>
    </a:lvl4pPr>
    <a:lvl5pPr marL="1360878" algn="l" defTabSz="340219" rtl="0" eaLnBrk="1" latinLnBrk="0" hangingPunct="1">
      <a:defRPr sz="1300" kern="1200">
        <a:solidFill>
          <a:schemeClr val="tx1"/>
        </a:solidFill>
        <a:latin typeface="+mn-lt"/>
        <a:ea typeface="+mn-ea"/>
        <a:cs typeface="+mn-cs"/>
      </a:defRPr>
    </a:lvl5pPr>
    <a:lvl6pPr marL="1701097" algn="l" defTabSz="340219" rtl="0" eaLnBrk="1" latinLnBrk="0" hangingPunct="1">
      <a:defRPr sz="1300" kern="1200">
        <a:solidFill>
          <a:schemeClr val="tx1"/>
        </a:solidFill>
        <a:latin typeface="+mn-lt"/>
        <a:ea typeface="+mn-ea"/>
        <a:cs typeface="+mn-cs"/>
      </a:defRPr>
    </a:lvl6pPr>
    <a:lvl7pPr marL="2041317" algn="l" defTabSz="340219" rtl="0" eaLnBrk="1" latinLnBrk="0" hangingPunct="1">
      <a:defRPr sz="1300" kern="1200">
        <a:solidFill>
          <a:schemeClr val="tx1"/>
        </a:solidFill>
        <a:latin typeface="+mn-lt"/>
        <a:ea typeface="+mn-ea"/>
        <a:cs typeface="+mn-cs"/>
      </a:defRPr>
    </a:lvl7pPr>
    <a:lvl8pPr marL="2381536" algn="l" defTabSz="340219" rtl="0" eaLnBrk="1" latinLnBrk="0" hangingPunct="1">
      <a:defRPr sz="1300" kern="1200">
        <a:solidFill>
          <a:schemeClr val="tx1"/>
        </a:solidFill>
        <a:latin typeface="+mn-lt"/>
        <a:ea typeface="+mn-ea"/>
        <a:cs typeface="+mn-cs"/>
      </a:defRPr>
    </a:lvl8pPr>
    <a:lvl9pPr marL="2721755" algn="l" defTabSz="340219"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pos="4897" userDrawn="1">
          <p15:clr>
            <a:srgbClr val="A4A3A4"/>
          </p15:clr>
        </p15:guide>
        <p15:guide id="2" orient="horz" pos="1549" userDrawn="1">
          <p15:clr>
            <a:srgbClr val="A4A3A4"/>
          </p15:clr>
        </p15:guide>
        <p15:guide id="3" orient="horz" pos="5139" userDrawn="1">
          <p15:clr>
            <a:srgbClr val="A4A3A4"/>
          </p15:clr>
        </p15:guide>
        <p15:guide id="4" pos="551" userDrawn="1">
          <p15:clr>
            <a:srgbClr val="A4A3A4"/>
          </p15:clr>
        </p15:guide>
        <p15:guide id="5" pos="9090" userDrawn="1">
          <p15:clr>
            <a:srgbClr val="A4A3A4"/>
          </p15:clr>
        </p15:guide>
        <p15:guide id="6" pos="5295" userDrawn="1">
          <p15:clr>
            <a:srgbClr val="A4A3A4"/>
          </p15:clr>
        </p15:guide>
        <p15:guide id="7" orient="horz" pos="1056" userDrawn="1">
          <p15:clr>
            <a:srgbClr val="A4A3A4"/>
          </p15:clr>
        </p15:guide>
        <p15:guide id="8" orient="horz" pos="3504" userDrawn="1">
          <p15:clr>
            <a:srgbClr val="A4A3A4"/>
          </p15:clr>
        </p15:guide>
        <p15:guide id="9" pos="3840" userDrawn="1">
          <p15:clr>
            <a:srgbClr val="A4A3A4"/>
          </p15:clr>
        </p15:guide>
        <p15:guide id="10" pos="432" userDrawn="1">
          <p15:clr>
            <a:srgbClr val="A4A3A4"/>
          </p15:clr>
        </p15:guide>
        <p15:guide id="11" pos="7128" userDrawn="1">
          <p15:clr>
            <a:srgbClr val="A4A3A4"/>
          </p15:clr>
        </p15:guide>
        <p15:guide id="12" pos="41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ne Kearney" initials="AK" lastIdx="17" clrIdx="0"/>
  <p:cmAuthor id="1" name="Nolan Sundrud" initials="NS" lastIdx="1" clrIdx="1"/>
  <p:cmAuthor id="2" name="Maurer, Samantha" initials="MS" lastIdx="7" clrIdx="2"/>
  <p:cmAuthor id="3" name="Microsoft Office User" initials="MOU" lastIdx="2" clrIdx="3">
    <p:extLst>
      <p:ext uri="{19B8F6BF-5375-455C-9EA6-DF929625EA0E}">
        <p15:presenceInfo xmlns:p15="http://schemas.microsoft.com/office/powerpoint/2012/main" userId="Microsoft Office User" providerId="None"/>
      </p:ext>
    </p:extLst>
  </p:cmAuthor>
  <p:cmAuthor id="4" name="Kimberly Watkins" initials="KW" lastIdx="5" clrIdx="4">
    <p:extLst>
      <p:ext uri="{19B8F6BF-5375-455C-9EA6-DF929625EA0E}">
        <p15:presenceInfo xmlns:p15="http://schemas.microsoft.com/office/powerpoint/2012/main" userId="Kimberly Watkins" providerId="None"/>
      </p:ext>
    </p:extLst>
  </p:cmAuthor>
  <p:cmAuthor id="5" name="Mommsen, Christy" initials="MC" lastIdx="4" clrIdx="5">
    <p:extLst>
      <p:ext uri="{19B8F6BF-5375-455C-9EA6-DF929625EA0E}">
        <p15:presenceInfo xmlns:p15="http://schemas.microsoft.com/office/powerpoint/2012/main" userId="S-1-5-21-1407069837-2091007605-538272213-271544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252"/>
    <a:srgbClr val="232F3E"/>
    <a:srgbClr val="FF9900"/>
    <a:srgbClr val="29ABE2"/>
    <a:srgbClr val="26C4FF"/>
    <a:srgbClr val="22D3E2"/>
    <a:srgbClr val="FDC500"/>
    <a:srgbClr val="FEE385"/>
    <a:srgbClr val="16BF9F"/>
    <a:srgbClr val="52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71546" autoAdjust="0"/>
  </p:normalViewPr>
  <p:slideViewPr>
    <p:cSldViewPr snapToGrid="0">
      <p:cViewPr varScale="1">
        <p:scale>
          <a:sx n="89" d="100"/>
          <a:sy n="89" d="100"/>
        </p:scale>
        <p:origin x="1880" y="168"/>
      </p:cViewPr>
      <p:guideLst>
        <p:guide pos="4897"/>
        <p:guide orient="horz" pos="1549"/>
        <p:guide orient="horz" pos="5139"/>
        <p:guide pos="551"/>
        <p:guide pos="9090"/>
        <p:guide pos="5295"/>
        <p:guide orient="horz" pos="1056"/>
        <p:guide orient="horz" pos="3504"/>
        <p:guide pos="3840"/>
        <p:guide pos="432"/>
        <p:guide pos="7128"/>
        <p:guide pos="4128"/>
      </p:guideLst>
    </p:cSldViewPr>
  </p:slideViewPr>
  <p:outlineViewPr>
    <p:cViewPr>
      <p:scale>
        <a:sx n="33" d="100"/>
        <a:sy n="33" d="100"/>
      </p:scale>
      <p:origin x="0" y="0"/>
    </p:cViewPr>
  </p:outlineViewPr>
  <p:notesTextViewPr>
    <p:cViewPr>
      <p:scale>
        <a:sx n="165" d="100"/>
        <a:sy n="165" d="100"/>
      </p:scale>
      <p:origin x="0" y="0"/>
    </p:cViewPr>
  </p:notesTextViewPr>
  <p:sorterViewPr>
    <p:cViewPr varScale="1">
      <p:scale>
        <a:sx n="1" d="1"/>
        <a:sy n="1" d="1"/>
      </p:scale>
      <p:origin x="0" y="0"/>
    </p:cViewPr>
  </p:sorterViewPr>
  <p:notesViewPr>
    <p:cSldViewPr snapToGrid="0">
      <p:cViewPr varScale="1">
        <p:scale>
          <a:sx n="76" d="100"/>
          <a:sy n="76" d="100"/>
        </p:scale>
        <p:origin x="400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ags" Target="tags/tag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319" cy="465242"/>
          </a:xfrm>
          <a:prstGeom prst="rect">
            <a:avLst/>
          </a:prstGeom>
        </p:spPr>
        <p:txBody>
          <a:bodyPr vert="horz" lIns="91440" tIns="45720" rIns="91440" bIns="45720" rtlCol="0"/>
          <a:lstStyle>
            <a:lvl1pPr algn="l">
              <a:defRPr sz="1200"/>
            </a:lvl1pPr>
          </a:lstStyle>
          <a:p>
            <a:endParaRPr lang="en-US" dirty="0">
              <a:latin typeface="Amazon Ember"/>
            </a:endParaRPr>
          </a:p>
        </p:txBody>
      </p:sp>
      <p:sp>
        <p:nvSpPr>
          <p:cNvPr id="3" name="Date Placeholder 2"/>
          <p:cNvSpPr>
            <a:spLocks noGrp="1"/>
          </p:cNvSpPr>
          <p:nvPr>
            <p:ph type="dt" sz="quarter" idx="1"/>
          </p:nvPr>
        </p:nvSpPr>
        <p:spPr>
          <a:xfrm>
            <a:off x="3970885" y="0"/>
            <a:ext cx="3038319" cy="465242"/>
          </a:xfrm>
          <a:prstGeom prst="rect">
            <a:avLst/>
          </a:prstGeom>
        </p:spPr>
        <p:txBody>
          <a:bodyPr vert="horz" lIns="91440" tIns="45720" rIns="91440" bIns="45720" rtlCol="0"/>
          <a:lstStyle>
            <a:lvl1pPr algn="r">
              <a:defRPr sz="1200"/>
            </a:lvl1pPr>
          </a:lstStyle>
          <a:p>
            <a:fld id="{7DE0A5FC-BD41-1443-B940-79FBBB705431}" type="datetimeFigureOut">
              <a:rPr lang="en-US" smtClean="0">
                <a:latin typeface="Amazon Ember"/>
              </a:rPr>
              <a:t>8/2/24</a:t>
            </a:fld>
            <a:endParaRPr lang="en-US" dirty="0">
              <a:latin typeface="Amazon Ember"/>
            </a:endParaRPr>
          </a:p>
        </p:txBody>
      </p:sp>
      <p:sp>
        <p:nvSpPr>
          <p:cNvPr id="4" name="Footer Placeholder 3"/>
          <p:cNvSpPr>
            <a:spLocks noGrp="1"/>
          </p:cNvSpPr>
          <p:nvPr>
            <p:ph type="ftr" sz="quarter" idx="2"/>
          </p:nvPr>
        </p:nvSpPr>
        <p:spPr>
          <a:xfrm>
            <a:off x="0" y="8829054"/>
            <a:ext cx="3038319" cy="465242"/>
          </a:xfrm>
          <a:prstGeom prst="rect">
            <a:avLst/>
          </a:prstGeom>
        </p:spPr>
        <p:txBody>
          <a:bodyPr vert="horz" lIns="91440" tIns="45720" rIns="91440" bIns="45720" rtlCol="0" anchor="b"/>
          <a:lstStyle>
            <a:lvl1pPr algn="l">
              <a:defRPr sz="1200"/>
            </a:lvl1pPr>
          </a:lstStyle>
          <a:p>
            <a:endParaRPr lang="en-US" dirty="0">
              <a:latin typeface="Amazon Ember"/>
            </a:endParaRPr>
          </a:p>
        </p:txBody>
      </p:sp>
      <p:sp>
        <p:nvSpPr>
          <p:cNvPr id="5" name="Slide Number Placeholder 4"/>
          <p:cNvSpPr>
            <a:spLocks noGrp="1"/>
          </p:cNvSpPr>
          <p:nvPr>
            <p:ph type="sldNum" sz="quarter" idx="3"/>
          </p:nvPr>
        </p:nvSpPr>
        <p:spPr>
          <a:xfrm>
            <a:off x="3970885" y="8829054"/>
            <a:ext cx="3038319" cy="465242"/>
          </a:xfrm>
          <a:prstGeom prst="rect">
            <a:avLst/>
          </a:prstGeom>
        </p:spPr>
        <p:txBody>
          <a:bodyPr vert="horz" lIns="91440" tIns="45720" rIns="91440" bIns="45720" rtlCol="0" anchor="b"/>
          <a:lstStyle>
            <a:lvl1pPr algn="r">
              <a:defRPr sz="1200"/>
            </a:lvl1pPr>
          </a:lstStyle>
          <a:p>
            <a:fld id="{331CE446-62A2-A34E-999E-1639EE058FD1}" type="slidenum">
              <a:rPr lang="en-US" smtClean="0">
                <a:latin typeface="Amazon Ember"/>
              </a:rPr>
              <a:t>‹#›</a:t>
            </a:fld>
            <a:endParaRPr lang="en-US" dirty="0">
              <a:latin typeface="Amazon Ember"/>
            </a:endParaRPr>
          </a:p>
        </p:txBody>
      </p:sp>
    </p:spTree>
    <p:extLst>
      <p:ext uri="{BB962C8B-B14F-4D97-AF65-F5344CB8AC3E}">
        <p14:creationId xmlns:p14="http://schemas.microsoft.com/office/powerpoint/2010/main" val="2634542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7" tIns="46589" rIns="93177" bIns="46589" rtlCol="0"/>
          <a:lstStyle>
            <a:lvl1pPr algn="l">
              <a:defRPr sz="1200">
                <a:latin typeface="Amazon Ember"/>
              </a:defRPr>
            </a:lvl1pPr>
          </a:lstStyle>
          <a:p>
            <a:endParaRPr lang="en-US" dirty="0"/>
          </a:p>
        </p:txBody>
      </p:sp>
      <p:sp>
        <p:nvSpPr>
          <p:cNvPr id="3" name="Date Placeholder 2"/>
          <p:cNvSpPr>
            <a:spLocks noGrp="1"/>
          </p:cNvSpPr>
          <p:nvPr>
            <p:ph type="dt" idx="1"/>
          </p:nvPr>
        </p:nvSpPr>
        <p:spPr>
          <a:xfrm>
            <a:off x="3970938" y="1"/>
            <a:ext cx="3037840" cy="466434"/>
          </a:xfrm>
          <a:prstGeom prst="rect">
            <a:avLst/>
          </a:prstGeom>
        </p:spPr>
        <p:txBody>
          <a:bodyPr vert="horz" lIns="93177" tIns="46589" rIns="93177" bIns="46589" rtlCol="0"/>
          <a:lstStyle>
            <a:lvl1pPr algn="r">
              <a:defRPr sz="1200">
                <a:latin typeface="Amazon Ember"/>
              </a:defRPr>
            </a:lvl1pPr>
          </a:lstStyle>
          <a:p>
            <a:fld id="{631F7D34-E617-4D67-ADB9-F7300D1D14C6}" type="datetimeFigureOut">
              <a:rPr lang="en-US" smtClean="0"/>
              <a:pPr/>
              <a:t>8/2/24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77" tIns="46589" rIns="93177" bIns="46589"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mazon Ember"/>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mazon Ember"/>
              </a:defRPr>
            </a:lvl1pPr>
          </a:lstStyle>
          <a:p>
            <a:fld id="{525B7AE5-8B6B-45BB-BCE2-0D5FF01E052A}" type="slidenum">
              <a:rPr lang="en-US" smtClean="0"/>
              <a:pPr/>
              <a:t>‹#›</a:t>
            </a:fld>
            <a:endParaRPr lang="en-US" dirty="0"/>
          </a:p>
        </p:txBody>
      </p:sp>
    </p:spTree>
    <p:extLst>
      <p:ext uri="{BB962C8B-B14F-4D97-AF65-F5344CB8AC3E}">
        <p14:creationId xmlns:p14="http://schemas.microsoft.com/office/powerpoint/2010/main" val="3642545797"/>
      </p:ext>
    </p:extLst>
  </p:cSld>
  <p:clrMap bg1="lt1" tx1="dk1" bg2="lt2" tx2="dk2" accent1="accent1" accent2="accent2" accent3="accent3" accent4="accent4" accent5="accent5" accent6="accent6" hlink="hlink" folHlink="folHlink"/>
  <p:notesStyle>
    <a:lvl1pPr marL="0" algn="l" defTabSz="914379" rtl="0" eaLnBrk="1" latinLnBrk="0" hangingPunct="1">
      <a:defRPr sz="1200" kern="1200">
        <a:solidFill>
          <a:schemeClr val="tx1"/>
        </a:solidFill>
        <a:latin typeface="Amazon Ember"/>
        <a:ea typeface="+mn-ea"/>
        <a:cs typeface="+mn-cs"/>
      </a:defRPr>
    </a:lvl1pPr>
    <a:lvl2pPr marL="457189" algn="l" defTabSz="914379" rtl="0" eaLnBrk="1" latinLnBrk="0" hangingPunct="1">
      <a:defRPr sz="1200" kern="1200">
        <a:solidFill>
          <a:schemeClr val="tx1"/>
        </a:solidFill>
        <a:latin typeface="Amazon Ember"/>
        <a:ea typeface="+mn-ea"/>
        <a:cs typeface="+mn-cs"/>
      </a:defRPr>
    </a:lvl2pPr>
    <a:lvl3pPr marL="914379" algn="l" defTabSz="914379" rtl="0" eaLnBrk="1" latinLnBrk="0" hangingPunct="1">
      <a:defRPr sz="1200" kern="1200">
        <a:solidFill>
          <a:schemeClr val="tx1"/>
        </a:solidFill>
        <a:latin typeface="Amazon Ember"/>
        <a:ea typeface="+mn-ea"/>
        <a:cs typeface="+mn-cs"/>
      </a:defRPr>
    </a:lvl3pPr>
    <a:lvl4pPr marL="1371569" algn="l" defTabSz="914379" rtl="0" eaLnBrk="1" latinLnBrk="0" hangingPunct="1">
      <a:defRPr sz="1200" kern="1200">
        <a:solidFill>
          <a:schemeClr val="tx1"/>
        </a:solidFill>
        <a:latin typeface="Amazon Ember"/>
        <a:ea typeface="+mn-ea"/>
        <a:cs typeface="+mn-cs"/>
      </a:defRPr>
    </a:lvl4pPr>
    <a:lvl5pPr marL="1828759" algn="l" defTabSz="914379" rtl="0" eaLnBrk="1" latinLnBrk="0" hangingPunct="1">
      <a:defRPr sz="1200" kern="1200">
        <a:solidFill>
          <a:schemeClr val="tx1"/>
        </a:solidFill>
        <a:latin typeface="Amazon Ember"/>
        <a:ea typeface="+mn-ea"/>
        <a:cs typeface="+mn-cs"/>
      </a:defRPr>
    </a:lvl5pPr>
    <a:lvl6pPr marL="2285948" algn="l" defTabSz="914379" rtl="0" eaLnBrk="1" latinLnBrk="0" hangingPunct="1">
      <a:defRPr sz="1200" kern="1200">
        <a:solidFill>
          <a:schemeClr val="tx1"/>
        </a:solidFill>
        <a:latin typeface="+mn-lt"/>
        <a:ea typeface="+mn-ea"/>
        <a:cs typeface="+mn-cs"/>
      </a:defRPr>
    </a:lvl6pPr>
    <a:lvl7pPr marL="2743138" algn="l" defTabSz="914379" rtl="0" eaLnBrk="1" latinLnBrk="0" hangingPunct="1">
      <a:defRPr sz="1200" kern="1200">
        <a:solidFill>
          <a:schemeClr val="tx1"/>
        </a:solidFill>
        <a:latin typeface="+mn-lt"/>
        <a:ea typeface="+mn-ea"/>
        <a:cs typeface="+mn-cs"/>
      </a:defRPr>
    </a:lvl7pPr>
    <a:lvl8pPr marL="3200327" algn="l" defTabSz="914379" rtl="0" eaLnBrk="1" latinLnBrk="0" hangingPunct="1">
      <a:defRPr sz="1200" kern="1200">
        <a:solidFill>
          <a:schemeClr val="tx1"/>
        </a:solidFill>
        <a:latin typeface="+mn-lt"/>
        <a:ea typeface="+mn-ea"/>
        <a:cs typeface="+mn-cs"/>
      </a:defRPr>
    </a:lvl8pPr>
    <a:lvl9pPr marL="3657517" algn="l" defTabSz="91437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a:t>
            </a:fld>
            <a:endParaRPr lang="en-US" dirty="0"/>
          </a:p>
        </p:txBody>
      </p:sp>
    </p:spTree>
    <p:extLst>
      <p:ext uri="{BB962C8B-B14F-4D97-AF65-F5344CB8AC3E}">
        <p14:creationId xmlns:p14="http://schemas.microsoft.com/office/powerpoint/2010/main" val="3484948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10</a:t>
            </a:fld>
            <a:endParaRPr lang="en-US" dirty="0"/>
          </a:p>
        </p:txBody>
      </p:sp>
    </p:spTree>
    <p:extLst>
      <p:ext uri="{BB962C8B-B14F-4D97-AF65-F5344CB8AC3E}">
        <p14:creationId xmlns:p14="http://schemas.microsoft.com/office/powerpoint/2010/main" val="232801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11</a:t>
            </a:fld>
            <a:endParaRPr lang="en-US" dirty="0"/>
          </a:p>
        </p:txBody>
      </p:sp>
    </p:spTree>
    <p:extLst>
      <p:ext uri="{BB962C8B-B14F-4D97-AF65-F5344CB8AC3E}">
        <p14:creationId xmlns:p14="http://schemas.microsoft.com/office/powerpoint/2010/main" val="3290644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12</a:t>
            </a:fld>
            <a:endParaRPr lang="en-US" dirty="0"/>
          </a:p>
        </p:txBody>
      </p:sp>
    </p:spTree>
    <p:extLst>
      <p:ext uri="{BB962C8B-B14F-4D97-AF65-F5344CB8AC3E}">
        <p14:creationId xmlns:p14="http://schemas.microsoft.com/office/powerpoint/2010/main" val="3367108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13</a:t>
            </a:fld>
            <a:endParaRPr lang="en-US" dirty="0"/>
          </a:p>
        </p:txBody>
      </p:sp>
    </p:spTree>
    <p:extLst>
      <p:ext uri="{BB962C8B-B14F-4D97-AF65-F5344CB8AC3E}">
        <p14:creationId xmlns:p14="http://schemas.microsoft.com/office/powerpoint/2010/main" val="3100913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14</a:t>
            </a:fld>
            <a:endParaRPr lang="en-US" dirty="0"/>
          </a:p>
        </p:txBody>
      </p:sp>
    </p:spTree>
    <p:extLst>
      <p:ext uri="{BB962C8B-B14F-4D97-AF65-F5344CB8AC3E}">
        <p14:creationId xmlns:p14="http://schemas.microsoft.com/office/powerpoint/2010/main" val="49329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15</a:t>
            </a:fld>
            <a:endParaRPr lang="en-US" dirty="0"/>
          </a:p>
        </p:txBody>
      </p:sp>
    </p:spTree>
    <p:extLst>
      <p:ext uri="{BB962C8B-B14F-4D97-AF65-F5344CB8AC3E}">
        <p14:creationId xmlns:p14="http://schemas.microsoft.com/office/powerpoint/2010/main" val="778036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16</a:t>
            </a:fld>
            <a:endParaRPr lang="en-US" dirty="0"/>
          </a:p>
        </p:txBody>
      </p:sp>
    </p:spTree>
    <p:extLst>
      <p:ext uri="{BB962C8B-B14F-4D97-AF65-F5344CB8AC3E}">
        <p14:creationId xmlns:p14="http://schemas.microsoft.com/office/powerpoint/2010/main" val="3416147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17</a:t>
            </a:fld>
            <a:endParaRPr lang="en-US" dirty="0"/>
          </a:p>
        </p:txBody>
      </p:sp>
    </p:spTree>
    <p:extLst>
      <p:ext uri="{BB962C8B-B14F-4D97-AF65-F5344CB8AC3E}">
        <p14:creationId xmlns:p14="http://schemas.microsoft.com/office/powerpoint/2010/main" val="2148757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18</a:t>
            </a:fld>
            <a:endParaRPr lang="en-US" dirty="0"/>
          </a:p>
        </p:txBody>
      </p:sp>
    </p:spTree>
    <p:extLst>
      <p:ext uri="{BB962C8B-B14F-4D97-AF65-F5344CB8AC3E}">
        <p14:creationId xmlns:p14="http://schemas.microsoft.com/office/powerpoint/2010/main" val="1283123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2</a:t>
            </a:fld>
            <a:endParaRPr lang="en-US" dirty="0"/>
          </a:p>
        </p:txBody>
      </p:sp>
    </p:spTree>
    <p:extLst>
      <p:ext uri="{BB962C8B-B14F-4D97-AF65-F5344CB8AC3E}">
        <p14:creationId xmlns:p14="http://schemas.microsoft.com/office/powerpoint/2010/main" val="3652430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3</a:t>
            </a:fld>
            <a:endParaRPr lang="en-US" dirty="0"/>
          </a:p>
        </p:txBody>
      </p:sp>
    </p:spTree>
    <p:extLst>
      <p:ext uri="{BB962C8B-B14F-4D97-AF65-F5344CB8AC3E}">
        <p14:creationId xmlns:p14="http://schemas.microsoft.com/office/powerpoint/2010/main" val="3170995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4</a:t>
            </a:fld>
            <a:endParaRPr lang="en-US" dirty="0"/>
          </a:p>
        </p:txBody>
      </p:sp>
    </p:spTree>
    <p:extLst>
      <p:ext uri="{BB962C8B-B14F-4D97-AF65-F5344CB8AC3E}">
        <p14:creationId xmlns:p14="http://schemas.microsoft.com/office/powerpoint/2010/main" val="15030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5</a:t>
            </a:fld>
            <a:endParaRPr lang="en-US" dirty="0"/>
          </a:p>
        </p:txBody>
      </p:sp>
    </p:spTree>
    <p:extLst>
      <p:ext uri="{BB962C8B-B14F-4D97-AF65-F5344CB8AC3E}">
        <p14:creationId xmlns:p14="http://schemas.microsoft.com/office/powerpoint/2010/main" val="3699687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u="none" strike="noStrike" dirty="0">
                <a:solidFill>
                  <a:srgbClr val="000000"/>
                </a:solidFill>
                <a:effectLst/>
              </a:rPr>
              <a:t>An </a:t>
            </a:r>
            <a:r>
              <a:rPr lang="en-US" b="0" i="1" u="none" strike="noStrike" dirty="0">
                <a:solidFill>
                  <a:srgbClr val="000000"/>
                </a:solidFill>
                <a:effectLst/>
              </a:rPr>
              <a:t>object is a file and any metadata that describes the file.</a:t>
            </a:r>
          </a:p>
          <a:p>
            <a:endParaRPr lang="en-US" b="0" i="1" u="none" strike="noStrike" dirty="0">
              <a:solidFill>
                <a:srgbClr val="000000"/>
              </a:solidFill>
              <a:effectLst/>
            </a:endParaRPr>
          </a:p>
          <a:p>
            <a:r>
              <a:rPr lang="en-US" dirty="0"/>
              <a:t>A key feature of S3 is its region-level functionality, which lets users choose specific geographic regions to store data, optimizing for latency, compliance, and cost efficiency.</a:t>
            </a:r>
          </a:p>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6</a:t>
            </a:fld>
            <a:endParaRPr lang="en-US" dirty="0"/>
          </a:p>
        </p:txBody>
      </p:sp>
    </p:spTree>
    <p:extLst>
      <p:ext uri="{BB962C8B-B14F-4D97-AF65-F5344CB8AC3E}">
        <p14:creationId xmlns:p14="http://schemas.microsoft.com/office/powerpoint/2010/main" val="2415460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regional approach ensures data durability and availability by storing it across multiple, isolated locations within the chosen region.</a:t>
            </a:r>
          </a:p>
          <a:p>
            <a:endParaRPr lang="en-US" dirty="0"/>
          </a:p>
          <a:p>
            <a:endParaRPr lang="en-US" dirty="0"/>
          </a:p>
          <a:p>
            <a:r>
              <a:rPr lang="en-US" dirty="0"/>
              <a:t>Scalability: </a:t>
            </a:r>
            <a:r>
              <a:rPr lang="en-US" b="0" i="0" dirty="0">
                <a:solidFill>
                  <a:srgbClr val="232F3E"/>
                </a:solidFill>
                <a:effectLst/>
                <a:latin typeface="Amazon Ember Display" panose="020B0603020204020204" pitchFamily="34" charset="0"/>
              </a:rPr>
              <a:t>S3 is fully elastic, automatically growing and shrinking as you add and remove data. There’s no need to provision storage, and you pay only for what you use.</a:t>
            </a:r>
            <a:endParaRPr lang="en-US" dirty="0"/>
          </a:p>
          <a:p>
            <a:endParaRPr lang="en-US" dirty="0"/>
          </a:p>
          <a:p>
            <a:r>
              <a:rPr lang="en-US" dirty="0"/>
              <a:t>security and data protection: </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User-based: IAM policy - </a:t>
            </a:r>
            <a:r>
              <a:rPr lang="en-US" sz="1800" b="0" dirty="0">
                <a:solidFill>
                  <a:srgbClr val="424747"/>
                </a:solidFill>
                <a:effectLst/>
                <a:highlight>
                  <a:srgbClr val="FFFFFF"/>
                </a:highlight>
                <a:latin typeface="GillSans" panose="020B0A02020104020203" pitchFamily="34" charset="77"/>
              </a:rPr>
              <a:t>which API calls should be allowed for a specific user from IAM </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r>
              <a:rPr lang="en-US" sz="1800" b="0" dirty="0">
                <a:solidFill>
                  <a:srgbClr val="424747"/>
                </a:solidFill>
                <a:effectLst/>
                <a:highlight>
                  <a:srgbClr val="FFFFFF"/>
                </a:highlight>
                <a:latin typeface="GillSans" panose="020B0A02020104020203" pitchFamily="34" charset="77"/>
              </a:rPr>
              <a:t>Resource-Based </a:t>
            </a:r>
            <a:endParaRPr lang="en-US" dirty="0">
              <a:effectLst/>
              <a:highlight>
                <a:srgbClr val="FFFFFF"/>
              </a:highlight>
            </a:endParaRPr>
          </a:p>
          <a:p>
            <a:pPr lvl="1"/>
            <a:r>
              <a:rPr lang="en-US" sz="1800" b="0" dirty="0">
                <a:solidFill>
                  <a:srgbClr val="424747"/>
                </a:solidFill>
                <a:effectLst/>
                <a:highlight>
                  <a:srgbClr val="FFFFFF"/>
                </a:highlight>
                <a:latin typeface="GillSans" panose="020B0A02020104020203" pitchFamily="34" charset="77"/>
              </a:rPr>
              <a:t>Bucket Policies – is a set of rules written in JSON format that define the permissions to allow or deny access to the objects in an Amazon S3 bucket</a:t>
            </a:r>
          </a:p>
          <a:p>
            <a:pPr lvl="1"/>
            <a:r>
              <a:rPr lang="en-US" sz="1800" b="0" dirty="0">
                <a:solidFill>
                  <a:srgbClr val="424747"/>
                </a:solidFill>
                <a:effectLst/>
                <a:highlight>
                  <a:srgbClr val="FFFFFF"/>
                </a:highlight>
                <a:latin typeface="GillSans" panose="020B0A02020104020203" pitchFamily="34" charset="77"/>
              </a:rPr>
              <a:t>Object Access Control List (ACL) – finer grain (can be disabled)</a:t>
            </a:r>
            <a:br>
              <a:rPr lang="en-US" sz="1800" b="0" dirty="0">
                <a:solidFill>
                  <a:srgbClr val="424747"/>
                </a:solidFill>
                <a:effectLst/>
                <a:highlight>
                  <a:srgbClr val="FFFFFF"/>
                </a:highlight>
                <a:latin typeface="GillSans" panose="020B0A02020104020203" pitchFamily="34" charset="77"/>
              </a:rPr>
            </a:br>
            <a:r>
              <a:rPr lang="en-US" sz="1800" b="0" dirty="0">
                <a:solidFill>
                  <a:srgbClr val="424747"/>
                </a:solidFill>
                <a:effectLst/>
                <a:highlight>
                  <a:srgbClr val="FFFFFF"/>
                </a:highlight>
                <a:latin typeface="GillSans" panose="020B0A02020104020203" pitchFamily="34" charset="77"/>
              </a:rPr>
              <a:t>Bucket Access Control List (ACL) – less common (can be disabled)</a:t>
            </a:r>
            <a:endParaRPr lang="en-US" dirty="0">
              <a:effectLst/>
              <a:highlight>
                <a:srgbClr val="FFFFFF"/>
              </a:highlight>
            </a:endParaRPr>
          </a:p>
          <a:p>
            <a:endParaRPr lang="en-US" dirty="0"/>
          </a:p>
          <a:p>
            <a:r>
              <a:rPr lang="en-US" dirty="0"/>
              <a:t>lowest price and highest performance</a:t>
            </a:r>
          </a:p>
          <a:p>
            <a:pPr lvl="1"/>
            <a:r>
              <a:rPr lang="en-US" dirty="0"/>
              <a:t>S3 has multiple </a:t>
            </a:r>
            <a:r>
              <a:rPr lang="en-US" b="0" i="0" dirty="0">
                <a:solidFill>
                  <a:srgbClr val="232F3E"/>
                </a:solidFill>
                <a:effectLst/>
                <a:latin typeface="Amazon Ember Display" panose="020B0603020204020204" pitchFamily="34" charset="0"/>
              </a:rPr>
              <a:t>storage classes with the best price performance for any workload and automated data lifecycle management, so you can store massive amounts of frequently, infrequently, or rarely accessed data in a cost-efficient way. </a:t>
            </a:r>
            <a:endParaRPr lang="en-US" dirty="0"/>
          </a:p>
          <a:p>
            <a:br>
              <a:rPr lang="en-US" dirty="0"/>
            </a:br>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7</a:t>
            </a:fld>
            <a:endParaRPr lang="en-US" dirty="0"/>
          </a:p>
        </p:txBody>
      </p:sp>
    </p:spTree>
    <p:extLst>
      <p:ext uri="{BB962C8B-B14F-4D97-AF65-F5344CB8AC3E}">
        <p14:creationId xmlns:p14="http://schemas.microsoft.com/office/powerpoint/2010/main" val="2086005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sz="1200" b="0" dirty="0" err="1"/>
              <a:t>QuickSight</a:t>
            </a:r>
            <a:r>
              <a:rPr lang="en-US" sz="1200" b="0" dirty="0"/>
              <a:t> is a serverless machine learning-powered business intelligence service that can integrated with </a:t>
            </a:r>
            <a:r>
              <a:rPr lang="en-US" sz="1200" dirty="0"/>
              <a:t>RDS, Aurora, Redshift, </a:t>
            </a:r>
            <a:r>
              <a:rPr lang="en-US" sz="1200" b="1" dirty="0">
                <a:solidFill>
                  <a:srgbClr val="FF0000"/>
                </a:solidFill>
              </a:rPr>
              <a:t>S3, Athena</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sz="1200" b="0" i="0" dirty="0">
              <a:solidFill>
                <a:srgbClr val="232F3E"/>
              </a:solidFill>
              <a:effectLst/>
              <a:latin typeface="Amazon Ember Display" panose="020B0603020204020204" pitchFamily="34" charset="0"/>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b="0" i="0" dirty="0">
                <a:solidFill>
                  <a:srgbClr val="232F3E"/>
                </a:solidFill>
                <a:effectLst/>
                <a:latin typeface="Amazon Ember Display" panose="020B0603020204020204" pitchFamily="34" charset="0"/>
              </a:rPr>
              <a:t>it automatically scales to handle our data analysis load, from a few hundred to tens of thousands of users, without any infrastructure management</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sz="1200" b="0" i="0" dirty="0">
              <a:solidFill>
                <a:srgbClr val="232F3E"/>
              </a:solidFill>
              <a:effectLst/>
              <a:latin typeface="Amazon Ember Display" panose="020B0603020204020204" pitchFamily="34" charset="0"/>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b="0" i="0" dirty="0">
                <a:solidFill>
                  <a:srgbClr val="232F3E"/>
                </a:solidFill>
                <a:effectLst/>
                <a:latin typeface="Amazon Ember Display" panose="020B0603020204020204" pitchFamily="34" charset="0"/>
              </a:rPr>
              <a:t>This unique pricing model makes it cost-effective, as you only pay when users access dashboards or reports, making it ideal for both small and business and large enterprise</a:t>
            </a:r>
          </a:p>
          <a:p>
            <a:endParaRPr lang="en-US" sz="1200" b="0" i="0" dirty="0">
              <a:solidFill>
                <a:srgbClr val="232F3E"/>
              </a:solidFill>
              <a:effectLst/>
              <a:latin typeface="Amazon Ember Display" panose="020B0603020204020204" pitchFamily="34" charset="0"/>
            </a:endParaRPr>
          </a:p>
          <a:p>
            <a:r>
              <a:rPr lang="en-US" sz="1200" b="0" i="0" dirty="0">
                <a:solidFill>
                  <a:srgbClr val="232F3E"/>
                </a:solidFill>
                <a:effectLst/>
                <a:latin typeface="Amazon Ember Display" panose="020B0603020204020204" pitchFamily="34" charset="0"/>
              </a:rPr>
              <a:t>74% lower cost of BI solution over three years. </a:t>
            </a:r>
          </a:p>
        </p:txBody>
      </p:sp>
      <p:sp>
        <p:nvSpPr>
          <p:cNvPr id="4" name="Slide Number Placeholder 3"/>
          <p:cNvSpPr>
            <a:spLocks noGrp="1"/>
          </p:cNvSpPr>
          <p:nvPr>
            <p:ph type="sldNum" sz="quarter" idx="5"/>
          </p:nvPr>
        </p:nvSpPr>
        <p:spPr/>
        <p:txBody>
          <a:bodyPr/>
          <a:lstStyle/>
          <a:p>
            <a:fld id="{525B7AE5-8B6B-45BB-BCE2-0D5FF01E052A}" type="slidenum">
              <a:rPr lang="en-US" smtClean="0"/>
              <a:pPr/>
              <a:t>8</a:t>
            </a:fld>
            <a:endParaRPr lang="en-US" dirty="0"/>
          </a:p>
        </p:txBody>
      </p:sp>
    </p:spTree>
    <p:extLst>
      <p:ext uri="{BB962C8B-B14F-4D97-AF65-F5344CB8AC3E}">
        <p14:creationId xmlns:p14="http://schemas.microsoft.com/office/powerpoint/2010/main" val="3765151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5B7AE5-8B6B-45BB-BCE2-0D5FF01E052A}" type="slidenum">
              <a:rPr lang="en-US" smtClean="0"/>
              <a:pPr/>
              <a:t>9</a:t>
            </a:fld>
            <a:endParaRPr lang="en-US" dirty="0"/>
          </a:p>
        </p:txBody>
      </p:sp>
    </p:spTree>
    <p:extLst>
      <p:ext uri="{BB962C8B-B14F-4D97-AF65-F5344CB8AC3E}">
        <p14:creationId xmlns:p14="http://schemas.microsoft.com/office/powerpoint/2010/main" val="1773341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517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rgbClr val="232F3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B9C622-D985-7E44-9C02-434AA6CA1B6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308334" y="285849"/>
            <a:ext cx="545077" cy="327048"/>
          </a:xfrm>
          <a:prstGeom prst="rect">
            <a:avLst/>
          </a:prstGeom>
        </p:spPr>
      </p:pic>
    </p:spTree>
    <p:extLst>
      <p:ext uri="{BB962C8B-B14F-4D97-AF65-F5344CB8AC3E}">
        <p14:creationId xmlns:p14="http://schemas.microsoft.com/office/powerpoint/2010/main" val="246717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Slide">
    <p:bg>
      <p:bgPr>
        <a:solidFill>
          <a:srgbClr val="FF99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032FBB-E61F-354A-B54A-63FA88DA5D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9350" y="290014"/>
            <a:ext cx="547724" cy="328634"/>
          </a:xfrm>
          <a:prstGeom prst="rect">
            <a:avLst/>
          </a:prstGeom>
        </p:spPr>
      </p:pic>
    </p:spTree>
    <p:extLst>
      <p:ext uri="{BB962C8B-B14F-4D97-AF65-F5344CB8AC3E}">
        <p14:creationId xmlns:p14="http://schemas.microsoft.com/office/powerpoint/2010/main" val="3203046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C8DD-34D1-9E45-9167-50AAF0666A6D}"/>
              </a:ext>
            </a:extLst>
          </p:cNvPr>
          <p:cNvSpPr>
            <a:spLocks noGrp="1"/>
          </p:cNvSpPr>
          <p:nvPr>
            <p:ph type="title" hasCustomPrompt="1"/>
          </p:nvPr>
        </p:nvSpPr>
        <p:spPr>
          <a:xfrm>
            <a:off x="382673" y="318621"/>
            <a:ext cx="10039393" cy="265849"/>
          </a:xfrm>
          <a:prstGeom prst="rect">
            <a:avLst/>
          </a:prstGeom>
        </p:spPr>
        <p:txBody>
          <a:bodyPr lIns="0" tIns="0" rIns="0" bIns="0"/>
          <a:lstStyle>
            <a:lvl1pPr>
              <a:defRPr sz="2400"/>
            </a:lvl1pPr>
          </a:lstStyle>
          <a:p>
            <a:r>
              <a:rPr lang="en-US" dirty="0"/>
              <a:t>CLICK TO EDIT MASTER TITLE STYLE</a:t>
            </a:r>
          </a:p>
        </p:txBody>
      </p:sp>
    </p:spTree>
    <p:extLst>
      <p:ext uri="{BB962C8B-B14F-4D97-AF65-F5344CB8AC3E}">
        <p14:creationId xmlns:p14="http://schemas.microsoft.com/office/powerpoint/2010/main" val="99475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D3F052-5CAB-4A4B-AB06-1C90194D28EB}"/>
              </a:ext>
            </a:extLst>
          </p:cNvPr>
          <p:cNvSpPr/>
          <p:nvPr userDrawn="1"/>
        </p:nvSpPr>
        <p:spPr>
          <a:xfrm>
            <a:off x="9399494" y="0"/>
            <a:ext cx="2792507" cy="6858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612739A3-DE33-3846-80EF-679C34708534}"/>
              </a:ext>
            </a:extLst>
          </p:cNvPr>
          <p:cNvSpPr>
            <a:spLocks noGrp="1"/>
          </p:cNvSpPr>
          <p:nvPr>
            <p:ph type="pic" sz="quarter" idx="10" hasCustomPrompt="1"/>
          </p:nvPr>
        </p:nvSpPr>
        <p:spPr>
          <a:xfrm>
            <a:off x="8374063" y="1558925"/>
            <a:ext cx="2830512" cy="3802063"/>
          </a:xfrm>
          <a:prstGeom prst="rect">
            <a:avLst/>
          </a:prstGeom>
          <a:solidFill>
            <a:schemeClr val="bg1">
              <a:lumMod val="95000"/>
            </a:schemeClr>
          </a:solidFill>
        </p:spPr>
        <p:txBody>
          <a:bodyPr anchor="t" anchorCtr="1"/>
          <a:lstStyle>
            <a:lvl1pPr marL="0" indent="0" algn="ctr">
              <a:buFontTx/>
              <a:buNone/>
              <a:defRPr sz="2000">
                <a:solidFill>
                  <a:schemeClr val="bg2">
                    <a:lumMod val="50000"/>
                  </a:schemeClr>
                </a:solidFill>
              </a:defRPr>
            </a:lvl1pPr>
          </a:lstStyle>
          <a:p>
            <a:br>
              <a:rPr lang="en-US" dirty="0"/>
            </a:br>
            <a:br>
              <a:rPr lang="en-US" dirty="0"/>
            </a:br>
            <a:r>
              <a:rPr lang="en-US" dirty="0"/>
              <a:t>Insert photo </a:t>
            </a:r>
            <a:br>
              <a:rPr lang="en-US" dirty="0"/>
            </a:br>
            <a:r>
              <a:rPr lang="en-US" dirty="0"/>
              <a:t>of speaker</a:t>
            </a:r>
          </a:p>
        </p:txBody>
      </p:sp>
    </p:spTree>
    <p:extLst>
      <p:ext uri="{BB962C8B-B14F-4D97-AF65-F5344CB8AC3E}">
        <p14:creationId xmlns:p14="http://schemas.microsoft.com/office/powerpoint/2010/main" val="433681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433BC6-F4BB-F044-914E-F02FE741C20F}"/>
              </a:ext>
            </a:extLst>
          </p:cNvPr>
          <p:cNvSpPr/>
          <p:nvPr userDrawn="1"/>
        </p:nvSpPr>
        <p:spPr>
          <a:xfrm>
            <a:off x="0" y="0"/>
            <a:ext cx="4122821"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9837F778-ECB8-D14D-A925-8075152AEE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8334" y="285850"/>
            <a:ext cx="545077" cy="327046"/>
          </a:xfrm>
          <a:prstGeom prst="rect">
            <a:avLst/>
          </a:prstGeom>
        </p:spPr>
      </p:pic>
    </p:spTree>
    <p:extLst>
      <p:ext uri="{BB962C8B-B14F-4D97-AF65-F5344CB8AC3E}">
        <p14:creationId xmlns:p14="http://schemas.microsoft.com/office/powerpoint/2010/main" val="86764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433BC6-F4BB-F044-914E-F02FE741C20F}"/>
              </a:ext>
            </a:extLst>
          </p:cNvPr>
          <p:cNvSpPr/>
          <p:nvPr userDrawn="1"/>
        </p:nvSpPr>
        <p:spPr>
          <a:xfrm>
            <a:off x="0" y="0"/>
            <a:ext cx="4122821" cy="6858000"/>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97DF205-5E71-8149-86B3-8E4E3B4558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08334" y="285850"/>
            <a:ext cx="545077" cy="327046"/>
          </a:xfrm>
          <a:prstGeom prst="rect">
            <a:avLst/>
          </a:prstGeom>
        </p:spPr>
      </p:pic>
    </p:spTree>
    <p:extLst>
      <p:ext uri="{BB962C8B-B14F-4D97-AF65-F5344CB8AC3E}">
        <p14:creationId xmlns:p14="http://schemas.microsoft.com/office/powerpoint/2010/main" val="38477543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E7A049-8134-1541-9813-5E8988CA2E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06375839"/>
      </p:ext>
    </p:extLst>
  </p:cSld>
  <p:clrMap bg1="lt1" tx1="dk1" bg2="lt2" tx2="dk2" accent1="accent1" accent2="accent2" accent3="accent3" accent4="accent4" accent5="accent5" accent6="accent6" hlink="hlink" folHlink="folHlink"/>
  <p:sldLayoutIdLst>
    <p:sldLayoutId id="21474839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273370"/>
      </p:ext>
    </p:extLst>
  </p:cSld>
  <p:clrMap bg1="lt1" tx1="dk1" bg2="lt2" tx2="dk2" accent1="accent1" accent2="accent2" accent3="accent3" accent4="accent4" accent5="accent5" accent6="accent6" hlink="hlink" folHlink="folHlink"/>
  <p:sldLayoutIdLst>
    <p:sldLayoutId id="2147483914" r:id="rId1"/>
    <p:sldLayoutId id="2147483933" r:id="rId2"/>
  </p:sldLayoutIdLst>
  <p:txStyles>
    <p:titleStyle>
      <a:lvl1pPr algn="l" defTabSz="914400" rtl="0" eaLnBrk="1" latinLnBrk="0" hangingPunct="1">
        <a:lnSpc>
          <a:spcPct val="90000"/>
        </a:lnSpc>
        <a:spcBef>
          <a:spcPct val="0"/>
        </a:spcBef>
        <a:buNone/>
        <a:defRPr sz="44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03ADA9-599A-C547-9FAB-2D1F5BB0690A}"/>
              </a:ext>
            </a:extLst>
          </p:cNvPr>
          <p:cNvSpPr/>
          <p:nvPr userDrawn="1"/>
        </p:nvSpPr>
        <p:spPr>
          <a:xfrm>
            <a:off x="138210" y="125454"/>
            <a:ext cx="10825259" cy="647836"/>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 name="Rectangle 3">
            <a:extLst>
              <a:ext uri="{FF2B5EF4-FFF2-40B4-BE49-F238E27FC236}">
                <a16:creationId xmlns:a16="http://schemas.microsoft.com/office/drawing/2014/main" id="{312B7810-0A4B-F540-BF25-389F40B3D537}"/>
              </a:ext>
            </a:extLst>
          </p:cNvPr>
          <p:cNvSpPr/>
          <p:nvPr userDrawn="1"/>
        </p:nvSpPr>
        <p:spPr>
          <a:xfrm>
            <a:off x="11097540" y="125455"/>
            <a:ext cx="966664" cy="647836"/>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F97DCFB-BE9B-DF4D-8036-855D95B05411}"/>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1308334" y="285849"/>
            <a:ext cx="545077" cy="327048"/>
          </a:xfrm>
          <a:prstGeom prst="rect">
            <a:avLst/>
          </a:prstGeom>
        </p:spPr>
      </p:pic>
    </p:spTree>
    <p:extLst>
      <p:ext uri="{BB962C8B-B14F-4D97-AF65-F5344CB8AC3E}">
        <p14:creationId xmlns:p14="http://schemas.microsoft.com/office/powerpoint/2010/main" val="2980501188"/>
      </p:ext>
    </p:extLst>
  </p:cSld>
  <p:clrMap bg1="lt1" tx1="dk1" bg2="lt2" tx2="dk2" accent1="accent1" accent2="accent2" accent3="accent3" accent4="accent4" accent5="accent5" accent6="accent6" hlink="hlink" folHlink="folHlink"/>
  <p:sldLayoutIdLst>
    <p:sldLayoutId id="2147483926" r:id="rId1"/>
  </p:sldLayoutIdLst>
  <p:txStyles>
    <p:titleStyle>
      <a:lvl1pPr algn="l" defTabSz="914400" rtl="0" eaLnBrk="1" latinLnBrk="0" hangingPunct="1">
        <a:lnSpc>
          <a:spcPct val="90000"/>
        </a:lnSpc>
        <a:spcBef>
          <a:spcPct val="0"/>
        </a:spcBef>
        <a:buNone/>
        <a:defRPr sz="3000" b="1" i="0" kern="12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457410"/>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distributedalgorithm.wordpress.com/2016/02/25/disaster-recovery-for-solr-a-story-from-the-field/" TargetMode="Externa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https://broadcast.amazon.com/videos/1163156"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hyperlink" Target="https://broadcast.amazon.com/videos/1163159"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broadcast.amazon.com/videos/1163141"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9BBD318-E050-E84E-9A80-AC9265BB38FC}"/>
              </a:ext>
            </a:extLst>
          </p:cNvPr>
          <p:cNvSpPr/>
          <p:nvPr/>
        </p:nvSpPr>
        <p:spPr>
          <a:xfrm>
            <a:off x="765016" y="4910224"/>
            <a:ext cx="6051275" cy="646331"/>
          </a:xfrm>
          <a:prstGeom prst="rect">
            <a:avLst/>
          </a:prstGeom>
        </p:spPr>
        <p:txBody>
          <a:bodyPr wrap="square">
            <a:spAutoFit/>
          </a:bodyPr>
          <a:lstStyle/>
          <a:p>
            <a:r>
              <a:rPr lang="en-US" sz="3600" b="1"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Cloud Foundations</a:t>
            </a:r>
          </a:p>
        </p:txBody>
      </p:sp>
      <p:sp>
        <p:nvSpPr>
          <p:cNvPr id="3" name="Rectangle 2">
            <a:extLst>
              <a:ext uri="{FF2B5EF4-FFF2-40B4-BE49-F238E27FC236}">
                <a16:creationId xmlns:a16="http://schemas.microsoft.com/office/drawing/2014/main" id="{41513C2A-CF70-1D18-F22D-DA28214DA0FD}"/>
              </a:ext>
            </a:extLst>
          </p:cNvPr>
          <p:cNvSpPr/>
          <p:nvPr/>
        </p:nvSpPr>
        <p:spPr>
          <a:xfrm>
            <a:off x="765017" y="5556555"/>
            <a:ext cx="2587784" cy="379788"/>
          </a:xfrm>
          <a:prstGeom prst="rect">
            <a:avLst/>
          </a:prstGeom>
        </p:spPr>
        <p:txBody>
          <a:bodyPr wrap="square">
            <a:spAutoFit/>
          </a:bodyPr>
          <a:lstStyle/>
          <a:p>
            <a:r>
              <a:rPr lang="en-US" sz="1800" b="1" dirty="0"/>
              <a:t>GURURAJ, JASON, LUIS</a:t>
            </a:r>
          </a:p>
        </p:txBody>
      </p:sp>
    </p:spTree>
    <p:extLst>
      <p:ext uri="{BB962C8B-B14F-4D97-AF65-F5344CB8AC3E}">
        <p14:creationId xmlns:p14="http://schemas.microsoft.com/office/powerpoint/2010/main" val="160995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7263F-4A98-4947-BB09-76F43D1E3D8A}"/>
              </a:ext>
            </a:extLst>
          </p:cNvPr>
          <p:cNvSpPr>
            <a:spLocks noGrp="1"/>
          </p:cNvSpPr>
          <p:nvPr>
            <p:ph type="title"/>
          </p:nvPr>
        </p:nvSpPr>
        <p:spPr>
          <a:xfrm>
            <a:off x="923278" y="318621"/>
            <a:ext cx="9498788" cy="265849"/>
          </a:xfrm>
          <a:prstGeom prst="rect">
            <a:avLst/>
          </a:prstGeom>
        </p:spPr>
        <p:txBody>
          <a:bodyPr/>
          <a:lstStyle/>
          <a:p>
            <a:r>
              <a:rPr lang="en-US" dirty="0"/>
              <a:t>Glue</a:t>
            </a:r>
          </a:p>
        </p:txBody>
      </p:sp>
      <p:pic>
        <p:nvPicPr>
          <p:cNvPr id="3" name="Picture 2">
            <a:extLst>
              <a:ext uri="{FF2B5EF4-FFF2-40B4-BE49-F238E27FC236}">
                <a16:creationId xmlns:a16="http://schemas.microsoft.com/office/drawing/2014/main" id="{154B9FE6-B799-E8F0-8977-ACD11BF4C4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868" y="130795"/>
            <a:ext cx="521833" cy="632933"/>
          </a:xfrm>
          <a:prstGeom prst="rect">
            <a:avLst/>
          </a:prstGeom>
        </p:spPr>
      </p:pic>
      <p:sp>
        <p:nvSpPr>
          <p:cNvPr id="2" name="TextBox 1">
            <a:extLst>
              <a:ext uri="{FF2B5EF4-FFF2-40B4-BE49-F238E27FC236}">
                <a16:creationId xmlns:a16="http://schemas.microsoft.com/office/drawing/2014/main" id="{3FC547CF-EE8C-5C4D-12EA-F92D6798F733}"/>
              </a:ext>
            </a:extLst>
          </p:cNvPr>
          <p:cNvSpPr txBox="1"/>
          <p:nvPr/>
        </p:nvSpPr>
        <p:spPr>
          <a:xfrm>
            <a:off x="176981" y="984653"/>
            <a:ext cx="11391564" cy="4906408"/>
          </a:xfrm>
          <a:prstGeom prst="rect">
            <a:avLst/>
          </a:prstGeom>
          <a:noFill/>
        </p:spPr>
        <p:txBody>
          <a:bodyPr wrap="square" rtlCol="0">
            <a:spAutoFit/>
          </a:bodyPr>
          <a:lstStyle/>
          <a:p>
            <a:pPr>
              <a:lnSpc>
                <a:spcPct val="150000"/>
              </a:lnSpc>
            </a:pPr>
            <a:r>
              <a:rPr lang="en-US" sz="1400" b="1" dirty="0"/>
              <a:t>Fully Managed ETL Service </a:t>
            </a:r>
          </a:p>
          <a:p>
            <a:pPr marL="285750" indent="-285750">
              <a:lnSpc>
                <a:spcPct val="150000"/>
              </a:lnSpc>
              <a:buFont typeface="Arial" panose="020B0604020202020204" pitchFamily="34" charset="0"/>
              <a:buChar char="•"/>
            </a:pPr>
            <a:r>
              <a:rPr lang="en-US" sz="1400" dirty="0"/>
              <a:t>No servers to provision or manage </a:t>
            </a:r>
          </a:p>
          <a:p>
            <a:pPr marL="285750" indent="-285750">
              <a:lnSpc>
                <a:spcPct val="150000"/>
              </a:lnSpc>
              <a:buFont typeface="Arial" panose="020B0604020202020204" pitchFamily="34" charset="0"/>
              <a:buChar char="•"/>
            </a:pPr>
            <a:r>
              <a:rPr lang="en-US" sz="1400" dirty="0"/>
              <a:t>Automatic provisioning and scaling of resources </a:t>
            </a:r>
          </a:p>
          <a:p>
            <a:pPr>
              <a:lnSpc>
                <a:spcPct val="150000"/>
              </a:lnSpc>
            </a:pPr>
            <a:r>
              <a:rPr lang="en-US" sz="1400" b="1" dirty="0"/>
              <a:t>Data Catalog </a:t>
            </a:r>
          </a:p>
          <a:p>
            <a:pPr marL="285750" indent="-285750">
              <a:lnSpc>
                <a:spcPct val="150000"/>
              </a:lnSpc>
              <a:buFont typeface="Arial" panose="020B0604020202020204" pitchFamily="34" charset="0"/>
              <a:buChar char="•"/>
            </a:pPr>
            <a:r>
              <a:rPr lang="en-US" sz="1400" dirty="0"/>
              <a:t>Persistent metadata store </a:t>
            </a:r>
          </a:p>
          <a:p>
            <a:pPr marL="285750" indent="-285750">
              <a:lnSpc>
                <a:spcPct val="150000"/>
              </a:lnSpc>
              <a:buFont typeface="Arial" panose="020B0604020202020204" pitchFamily="34" charset="0"/>
              <a:buChar char="•"/>
            </a:pPr>
            <a:r>
              <a:rPr lang="en-US" sz="1400" dirty="0"/>
              <a:t>Stores table definitions, schemas, and partition information Integrates with Athena, Redshift Spectrum, and EMR </a:t>
            </a:r>
          </a:p>
          <a:p>
            <a:pPr>
              <a:lnSpc>
                <a:spcPct val="150000"/>
              </a:lnSpc>
            </a:pPr>
            <a:r>
              <a:rPr lang="en-US" sz="1400" b="1" dirty="0"/>
              <a:t>Data Integration </a:t>
            </a:r>
          </a:p>
          <a:p>
            <a:pPr marL="285750" indent="-285750">
              <a:lnSpc>
                <a:spcPct val="150000"/>
              </a:lnSpc>
              <a:buFont typeface="Arial" panose="020B0604020202020204" pitchFamily="34" charset="0"/>
              <a:buChar char="•"/>
            </a:pPr>
            <a:r>
              <a:rPr lang="en-US" sz="1400" dirty="0"/>
              <a:t>Supports various data sources (S3, RDS, DynamoDB, etc.) </a:t>
            </a:r>
          </a:p>
          <a:p>
            <a:pPr marL="285750" indent="-285750">
              <a:lnSpc>
                <a:spcPct val="150000"/>
              </a:lnSpc>
              <a:buFont typeface="Arial" panose="020B0604020202020204" pitchFamily="34" charset="0"/>
              <a:buChar char="•"/>
            </a:pPr>
            <a:r>
              <a:rPr lang="en-US" sz="1400" dirty="0"/>
              <a:t>Built-in data transformations (filter, join, </a:t>
            </a:r>
            <a:r>
              <a:rPr lang="en-US" sz="1400" dirty="0" err="1"/>
              <a:t>dedup</a:t>
            </a:r>
            <a:r>
              <a:rPr lang="en-US" sz="1400" dirty="0"/>
              <a:t>, etc.) </a:t>
            </a:r>
          </a:p>
          <a:p>
            <a:pPr>
              <a:lnSpc>
                <a:spcPct val="150000"/>
              </a:lnSpc>
            </a:pPr>
            <a:r>
              <a:rPr lang="en-US" sz="1400" b="1" dirty="0"/>
              <a:t>Serverless and Pay-per-use </a:t>
            </a:r>
          </a:p>
          <a:p>
            <a:pPr marL="285750" indent="-285750">
              <a:lnSpc>
                <a:spcPct val="150000"/>
              </a:lnSpc>
              <a:buFont typeface="Arial" panose="020B0604020202020204" pitchFamily="34" charset="0"/>
              <a:buChar char="•"/>
            </a:pPr>
            <a:r>
              <a:rPr lang="en-US" sz="1400" dirty="0"/>
              <a:t>No upfront costs or long-term commitments </a:t>
            </a:r>
          </a:p>
          <a:p>
            <a:pPr marL="285750" indent="-285750">
              <a:lnSpc>
                <a:spcPct val="150000"/>
              </a:lnSpc>
              <a:buFont typeface="Arial" panose="020B0604020202020204" pitchFamily="34" charset="0"/>
              <a:buChar char="•"/>
            </a:pPr>
            <a:r>
              <a:rPr lang="en-US" sz="1400" dirty="0"/>
              <a:t>Pay only for the resources used during job runs </a:t>
            </a:r>
          </a:p>
          <a:p>
            <a:pPr>
              <a:lnSpc>
                <a:spcPct val="150000"/>
              </a:lnSpc>
            </a:pPr>
            <a:r>
              <a:rPr lang="en-US" sz="1400" b="1" dirty="0"/>
              <a:t>Integration with Other AWS Services </a:t>
            </a:r>
          </a:p>
          <a:p>
            <a:pPr marL="285750" indent="-285750">
              <a:lnSpc>
                <a:spcPct val="150000"/>
              </a:lnSpc>
              <a:buFont typeface="Arial" panose="020B0604020202020204" pitchFamily="34" charset="0"/>
              <a:buChar char="•"/>
            </a:pPr>
            <a:r>
              <a:rPr lang="en-US" sz="1400" dirty="0"/>
              <a:t>Works seamlessly with S3, Athena, Redshift, EMR, and more </a:t>
            </a:r>
          </a:p>
          <a:p>
            <a:pPr marL="285750" indent="-285750">
              <a:lnSpc>
                <a:spcPct val="150000"/>
              </a:lnSpc>
              <a:buFont typeface="Arial" panose="020B0604020202020204" pitchFamily="34" charset="0"/>
              <a:buChar char="•"/>
            </a:pPr>
            <a:r>
              <a:rPr lang="en-US" sz="1400" dirty="0"/>
              <a:t>Enables building end-to-end data pipelines</a:t>
            </a:r>
          </a:p>
        </p:txBody>
      </p:sp>
    </p:spTree>
    <p:extLst>
      <p:ext uri="{BB962C8B-B14F-4D97-AF65-F5344CB8AC3E}">
        <p14:creationId xmlns:p14="http://schemas.microsoft.com/office/powerpoint/2010/main" val="2089775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7263F-4A98-4947-BB09-76F43D1E3D8A}"/>
              </a:ext>
            </a:extLst>
          </p:cNvPr>
          <p:cNvSpPr>
            <a:spLocks noGrp="1"/>
          </p:cNvSpPr>
          <p:nvPr>
            <p:ph type="title"/>
          </p:nvPr>
        </p:nvSpPr>
        <p:spPr>
          <a:xfrm>
            <a:off x="923278" y="318621"/>
            <a:ext cx="9498788" cy="265849"/>
          </a:xfrm>
          <a:prstGeom prst="rect">
            <a:avLst/>
          </a:prstGeom>
        </p:spPr>
        <p:txBody>
          <a:bodyPr/>
          <a:lstStyle/>
          <a:p>
            <a:r>
              <a:rPr lang="en-US" dirty="0"/>
              <a:t>Athena</a:t>
            </a:r>
          </a:p>
        </p:txBody>
      </p:sp>
      <p:pic>
        <p:nvPicPr>
          <p:cNvPr id="4" name="Picture 3">
            <a:extLst>
              <a:ext uri="{FF2B5EF4-FFF2-40B4-BE49-F238E27FC236}">
                <a16:creationId xmlns:a16="http://schemas.microsoft.com/office/drawing/2014/main" id="{B8E92116-AB06-80CD-9A17-EA00F3694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10" y="130795"/>
            <a:ext cx="542514" cy="632933"/>
          </a:xfrm>
          <a:prstGeom prst="rect">
            <a:avLst/>
          </a:prstGeom>
        </p:spPr>
      </p:pic>
      <p:sp>
        <p:nvSpPr>
          <p:cNvPr id="3" name="TextBox 2">
            <a:extLst>
              <a:ext uri="{FF2B5EF4-FFF2-40B4-BE49-F238E27FC236}">
                <a16:creationId xmlns:a16="http://schemas.microsoft.com/office/drawing/2014/main" id="{930644CE-10F3-D58F-6811-FD0B0CA28371}"/>
              </a:ext>
            </a:extLst>
          </p:cNvPr>
          <p:cNvSpPr txBox="1"/>
          <p:nvPr/>
        </p:nvSpPr>
        <p:spPr>
          <a:xfrm>
            <a:off x="176980" y="984652"/>
            <a:ext cx="11710219" cy="5324535"/>
          </a:xfrm>
          <a:prstGeom prst="rect">
            <a:avLst/>
          </a:prstGeom>
          <a:noFill/>
        </p:spPr>
        <p:txBody>
          <a:bodyPr wrap="square" rtlCol="0">
            <a:spAutoFit/>
          </a:bodyPr>
          <a:lstStyle/>
          <a:p>
            <a:r>
              <a:rPr lang="en-US" sz="1700" b="1" dirty="0">
                <a:effectLst/>
                <a:latin typeface="Helvetica Neue" panose="02000503000000020004" pitchFamily="2" charset="0"/>
              </a:rPr>
              <a:t>Scalability:</a:t>
            </a:r>
          </a:p>
          <a:p>
            <a:pPr>
              <a:buFont typeface="Arial" panose="020B0604020202020204" pitchFamily="34" charset="0"/>
              <a:buChar char="•"/>
            </a:pPr>
            <a:r>
              <a:rPr lang="en-US" sz="1700" dirty="0">
                <a:effectLst/>
                <a:latin typeface="Helvetica Neue" panose="02000503000000020004" pitchFamily="2" charset="0"/>
              </a:rPr>
              <a:t>Athena automatically adjusts resources based on your query needs, so you don't have to worry about capacity planning.</a:t>
            </a:r>
          </a:p>
          <a:p>
            <a:endParaRPr lang="en-US" sz="1700" dirty="0">
              <a:effectLst/>
              <a:latin typeface="Helvetica Neue" panose="02000503000000020004" pitchFamily="2" charset="0"/>
            </a:endParaRPr>
          </a:p>
          <a:p>
            <a:r>
              <a:rPr lang="en-US" sz="1700" b="1" dirty="0">
                <a:effectLst/>
                <a:latin typeface="Helvetica Neue" panose="02000503000000020004" pitchFamily="2" charset="0"/>
              </a:rPr>
              <a:t>Flexibility:</a:t>
            </a:r>
          </a:p>
          <a:p>
            <a:pPr>
              <a:buFont typeface="Arial" panose="020B0604020202020204" pitchFamily="34" charset="0"/>
              <a:buChar char="•"/>
            </a:pPr>
            <a:r>
              <a:rPr lang="en-US" sz="1700" dirty="0">
                <a:effectLst/>
                <a:latin typeface="Helvetica Neue" panose="02000503000000020004" pitchFamily="2" charset="0"/>
              </a:rPr>
              <a:t>Athena can adapt to changing data formats and structures without needing to define schemas upfront.</a:t>
            </a:r>
          </a:p>
          <a:p>
            <a:r>
              <a:rPr lang="en-US" sz="1700" dirty="0">
                <a:effectLst/>
                <a:latin typeface="Helvetica Neue" panose="02000503000000020004" pitchFamily="2" charset="0"/>
              </a:rPr>
              <a:t>Durability and Availability:</a:t>
            </a:r>
          </a:p>
          <a:p>
            <a:pPr>
              <a:buFont typeface="Arial" panose="020B0604020202020204" pitchFamily="34" charset="0"/>
              <a:buChar char="•"/>
            </a:pPr>
            <a:r>
              <a:rPr lang="en-US" sz="1700" dirty="0">
                <a:effectLst/>
                <a:latin typeface="Helvetica Neue" panose="02000503000000020004" pitchFamily="2" charset="0"/>
              </a:rPr>
              <a:t>Your data stored in S3 is highly durable and available, thanks to Amazon's robust infrastructure.</a:t>
            </a:r>
          </a:p>
          <a:p>
            <a:endParaRPr lang="en-US" sz="1700" dirty="0">
              <a:effectLst/>
              <a:latin typeface="Helvetica Neue" panose="02000503000000020004" pitchFamily="2" charset="0"/>
            </a:endParaRPr>
          </a:p>
          <a:p>
            <a:r>
              <a:rPr lang="en-US" sz="1700" b="1" dirty="0">
                <a:effectLst/>
                <a:latin typeface="Helvetica Neue" panose="02000503000000020004" pitchFamily="2" charset="0"/>
              </a:rPr>
              <a:t>Security:</a:t>
            </a:r>
          </a:p>
          <a:p>
            <a:pPr>
              <a:buFont typeface="Arial" panose="020B0604020202020204" pitchFamily="34" charset="0"/>
              <a:buChar char="•"/>
            </a:pPr>
            <a:r>
              <a:rPr lang="en-US" sz="1700" dirty="0">
                <a:effectLst/>
                <a:latin typeface="Helvetica Neue" panose="02000503000000020004" pitchFamily="2" charset="0"/>
              </a:rPr>
              <a:t>Athena allows you to control access to your data through user-based and resource-based permissions.</a:t>
            </a:r>
          </a:p>
          <a:p>
            <a:endParaRPr lang="en-US" sz="1700" dirty="0">
              <a:effectLst/>
              <a:latin typeface="Helvetica Neue" panose="02000503000000020004" pitchFamily="2" charset="0"/>
            </a:endParaRPr>
          </a:p>
          <a:p>
            <a:r>
              <a:rPr lang="en-US" sz="1700" b="1" dirty="0">
                <a:effectLst/>
                <a:latin typeface="Helvetica Neue" panose="02000503000000020004" pitchFamily="2" charset="0"/>
              </a:rPr>
              <a:t>Cost-Effective:</a:t>
            </a:r>
          </a:p>
          <a:p>
            <a:pPr>
              <a:buFont typeface="Arial" panose="020B0604020202020204" pitchFamily="34" charset="0"/>
              <a:buChar char="•"/>
            </a:pPr>
            <a:r>
              <a:rPr lang="en-US" sz="1700" dirty="0">
                <a:effectLst/>
                <a:latin typeface="Helvetica Neue" panose="02000503000000020004" pitchFamily="2" charset="0"/>
              </a:rPr>
              <a:t>You only pay for the queries you run, eliminating the need to maintain expensive infrastructure.</a:t>
            </a:r>
          </a:p>
          <a:p>
            <a:endParaRPr lang="en-US" sz="1700" dirty="0">
              <a:effectLst/>
              <a:latin typeface="Helvetica Neue" panose="02000503000000020004" pitchFamily="2" charset="0"/>
            </a:endParaRPr>
          </a:p>
          <a:p>
            <a:r>
              <a:rPr lang="en-US" sz="1700" b="1" dirty="0">
                <a:effectLst/>
                <a:latin typeface="Helvetica Neue" panose="02000503000000020004" pitchFamily="2" charset="0"/>
              </a:rPr>
              <a:t>High Performance:</a:t>
            </a:r>
          </a:p>
          <a:p>
            <a:pPr>
              <a:buFont typeface="Arial" panose="020B0604020202020204" pitchFamily="34" charset="0"/>
              <a:buChar char="•"/>
            </a:pPr>
            <a:r>
              <a:rPr lang="en-US" sz="1700" dirty="0">
                <a:effectLst/>
                <a:latin typeface="Helvetica Neue" panose="02000503000000020004" pitchFamily="2" charset="0"/>
              </a:rPr>
              <a:t>Athena efficiently executes queries in parallel, providing fast results even on large datasets.</a:t>
            </a:r>
          </a:p>
          <a:p>
            <a:endParaRPr lang="en-US" sz="1700" dirty="0">
              <a:effectLst/>
              <a:latin typeface="Helvetica Neue" panose="02000503000000020004" pitchFamily="2" charset="0"/>
            </a:endParaRPr>
          </a:p>
          <a:p>
            <a:r>
              <a:rPr lang="en-US" sz="1700" b="1" dirty="0">
                <a:effectLst/>
                <a:latin typeface="Helvetica Neue" panose="02000503000000020004" pitchFamily="2" charset="0"/>
              </a:rPr>
              <a:t>Storage Options:</a:t>
            </a:r>
          </a:p>
          <a:p>
            <a:pPr>
              <a:buFont typeface="Arial" panose="020B0604020202020204" pitchFamily="34" charset="0"/>
              <a:buChar char="•"/>
            </a:pPr>
            <a:r>
              <a:rPr lang="en-US" sz="1700" dirty="0">
                <a:effectLst/>
                <a:latin typeface="Helvetica Neue" panose="02000503000000020004" pitchFamily="2" charset="0"/>
              </a:rPr>
              <a:t>Athena can query data stored in different S3 storage classes, giving you cost-effective options for various data types.</a:t>
            </a:r>
          </a:p>
        </p:txBody>
      </p:sp>
    </p:spTree>
    <p:extLst>
      <p:ext uri="{BB962C8B-B14F-4D97-AF65-F5344CB8AC3E}">
        <p14:creationId xmlns:p14="http://schemas.microsoft.com/office/powerpoint/2010/main" val="20925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7263F-4A98-4947-BB09-76F43D1E3D8A}"/>
              </a:ext>
            </a:extLst>
          </p:cNvPr>
          <p:cNvSpPr>
            <a:spLocks noGrp="1"/>
          </p:cNvSpPr>
          <p:nvPr>
            <p:ph type="title"/>
          </p:nvPr>
        </p:nvSpPr>
        <p:spPr>
          <a:xfrm>
            <a:off x="923278" y="318621"/>
            <a:ext cx="9498788" cy="265849"/>
          </a:xfrm>
          <a:prstGeom prst="rect">
            <a:avLst/>
          </a:prstGeom>
        </p:spPr>
        <p:txBody>
          <a:bodyPr/>
          <a:lstStyle/>
          <a:p>
            <a:r>
              <a:rPr lang="en-US" dirty="0" err="1"/>
              <a:t>Quicksight</a:t>
            </a:r>
            <a:r>
              <a:rPr lang="en-US" dirty="0"/>
              <a:t> Dashboard</a:t>
            </a:r>
          </a:p>
        </p:txBody>
      </p:sp>
      <p:pic>
        <p:nvPicPr>
          <p:cNvPr id="4" name="Picture 3">
            <a:extLst>
              <a:ext uri="{FF2B5EF4-FFF2-40B4-BE49-F238E27FC236}">
                <a16:creationId xmlns:a16="http://schemas.microsoft.com/office/drawing/2014/main" id="{B8E92116-AB06-80CD-9A17-EA00F36946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910" y="130795"/>
            <a:ext cx="542514" cy="632933"/>
          </a:xfrm>
          <a:prstGeom prst="rect">
            <a:avLst/>
          </a:prstGeom>
        </p:spPr>
      </p:pic>
      <p:pic>
        <p:nvPicPr>
          <p:cNvPr id="6" name="Picture 5">
            <a:extLst>
              <a:ext uri="{FF2B5EF4-FFF2-40B4-BE49-F238E27FC236}">
                <a16:creationId xmlns:a16="http://schemas.microsoft.com/office/drawing/2014/main" id="{CDAB1E1C-1022-141F-D610-4035EA8607F6}"/>
              </a:ext>
            </a:extLst>
          </p:cNvPr>
          <p:cNvPicPr>
            <a:picLocks noChangeAspect="1"/>
          </p:cNvPicPr>
          <p:nvPr/>
        </p:nvPicPr>
        <p:blipFill rotWithShape="1">
          <a:blip r:embed="rId4">
            <a:extLst>
              <a:ext uri="{28A0092B-C50C-407E-A947-70E740481C1C}">
                <a14:useLocalDpi xmlns:a14="http://schemas.microsoft.com/office/drawing/2010/main" val="0"/>
              </a:ext>
            </a:extLst>
          </a:blip>
          <a:srcRect l="1973" r="12290"/>
          <a:stretch/>
        </p:blipFill>
        <p:spPr>
          <a:xfrm>
            <a:off x="3155367" y="794318"/>
            <a:ext cx="5034610" cy="6000437"/>
          </a:xfrm>
          <a:prstGeom prst="rect">
            <a:avLst/>
          </a:prstGeom>
        </p:spPr>
      </p:pic>
    </p:spTree>
    <p:extLst>
      <p:ext uri="{BB962C8B-B14F-4D97-AF65-F5344CB8AC3E}">
        <p14:creationId xmlns:p14="http://schemas.microsoft.com/office/powerpoint/2010/main" val="385528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7263F-4A98-4947-BB09-76F43D1E3D8A}"/>
              </a:ext>
            </a:extLst>
          </p:cNvPr>
          <p:cNvSpPr>
            <a:spLocks noGrp="1"/>
          </p:cNvSpPr>
          <p:nvPr>
            <p:ph type="title"/>
          </p:nvPr>
        </p:nvSpPr>
        <p:spPr>
          <a:xfrm>
            <a:off x="324853" y="318621"/>
            <a:ext cx="10097213" cy="294990"/>
          </a:xfrm>
          <a:prstGeom prst="rect">
            <a:avLst/>
          </a:prstGeom>
        </p:spPr>
        <p:txBody>
          <a:bodyPr/>
          <a:lstStyle/>
          <a:p>
            <a:r>
              <a:rPr lang="en-US" dirty="0"/>
              <a:t>Summary</a:t>
            </a:r>
          </a:p>
        </p:txBody>
      </p:sp>
      <p:pic>
        <p:nvPicPr>
          <p:cNvPr id="6" name="Picture 5">
            <a:extLst>
              <a:ext uri="{FF2B5EF4-FFF2-40B4-BE49-F238E27FC236}">
                <a16:creationId xmlns:a16="http://schemas.microsoft.com/office/drawing/2014/main" id="{EDF78DD2-471A-ACD8-21A8-DE47C9CCF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55" y="771181"/>
            <a:ext cx="10246929" cy="6005944"/>
          </a:xfrm>
          <a:prstGeom prst="rect">
            <a:avLst/>
          </a:prstGeom>
        </p:spPr>
      </p:pic>
    </p:spTree>
    <p:extLst>
      <p:ext uri="{BB962C8B-B14F-4D97-AF65-F5344CB8AC3E}">
        <p14:creationId xmlns:p14="http://schemas.microsoft.com/office/powerpoint/2010/main" val="213664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7263F-4A98-4947-BB09-76F43D1E3D8A}"/>
              </a:ext>
            </a:extLst>
          </p:cNvPr>
          <p:cNvSpPr>
            <a:spLocks noGrp="1"/>
          </p:cNvSpPr>
          <p:nvPr>
            <p:ph type="title"/>
          </p:nvPr>
        </p:nvSpPr>
        <p:spPr>
          <a:xfrm>
            <a:off x="324853" y="318621"/>
            <a:ext cx="10097213" cy="294990"/>
          </a:xfrm>
          <a:prstGeom prst="rect">
            <a:avLst/>
          </a:prstGeom>
        </p:spPr>
        <p:txBody>
          <a:bodyPr/>
          <a:lstStyle/>
          <a:p>
            <a:r>
              <a:rPr lang="en-US" dirty="0"/>
              <a:t>Disaster</a:t>
            </a:r>
          </a:p>
        </p:txBody>
      </p:sp>
      <p:grpSp>
        <p:nvGrpSpPr>
          <p:cNvPr id="10" name="Group 9">
            <a:extLst>
              <a:ext uri="{FF2B5EF4-FFF2-40B4-BE49-F238E27FC236}">
                <a16:creationId xmlns:a16="http://schemas.microsoft.com/office/drawing/2014/main" id="{C4C3AAFE-0C50-3AE1-D0C7-7D42E643A595}"/>
              </a:ext>
            </a:extLst>
          </p:cNvPr>
          <p:cNvGrpSpPr/>
          <p:nvPr/>
        </p:nvGrpSpPr>
        <p:grpSpPr>
          <a:xfrm>
            <a:off x="2330450" y="862479"/>
            <a:ext cx="7374382" cy="5558767"/>
            <a:chOff x="2330450" y="862479"/>
            <a:chExt cx="7531100" cy="5676900"/>
          </a:xfrm>
        </p:grpSpPr>
        <p:pic>
          <p:nvPicPr>
            <p:cNvPr id="3" name="Picture 2">
              <a:extLst>
                <a:ext uri="{FF2B5EF4-FFF2-40B4-BE49-F238E27FC236}">
                  <a16:creationId xmlns:a16="http://schemas.microsoft.com/office/drawing/2014/main" id="{9E7FEC07-AA79-F043-17B4-528A4270B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0450" y="862479"/>
              <a:ext cx="7531100" cy="5676900"/>
            </a:xfrm>
            <a:prstGeom prst="rect">
              <a:avLst/>
            </a:prstGeom>
          </p:spPr>
        </p:pic>
        <p:pic>
          <p:nvPicPr>
            <p:cNvPr id="7" name="Picture 6">
              <a:extLst>
                <a:ext uri="{FF2B5EF4-FFF2-40B4-BE49-F238E27FC236}">
                  <a16:creationId xmlns:a16="http://schemas.microsoft.com/office/drawing/2014/main" id="{47AECCA2-F67E-FEA2-BC70-C61119E1FE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2228" y="4762680"/>
              <a:ext cx="751852" cy="934286"/>
            </a:xfrm>
            <a:prstGeom prst="rect">
              <a:avLst/>
            </a:prstGeom>
          </p:spPr>
        </p:pic>
        <p:pic>
          <p:nvPicPr>
            <p:cNvPr id="9" name="Picture 8">
              <a:extLst>
                <a:ext uri="{FF2B5EF4-FFF2-40B4-BE49-F238E27FC236}">
                  <a16:creationId xmlns:a16="http://schemas.microsoft.com/office/drawing/2014/main" id="{286664C0-8703-2B4C-F8EF-EBDFF73A82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2636" y="4275932"/>
              <a:ext cx="677964" cy="722788"/>
            </a:xfrm>
            <a:prstGeom prst="rect">
              <a:avLst/>
            </a:prstGeom>
          </p:spPr>
        </p:pic>
      </p:grpSp>
      <p:sp>
        <p:nvSpPr>
          <p:cNvPr id="11" name="TextBox 10">
            <a:extLst>
              <a:ext uri="{FF2B5EF4-FFF2-40B4-BE49-F238E27FC236}">
                <a16:creationId xmlns:a16="http://schemas.microsoft.com/office/drawing/2014/main" id="{5086E01A-0CAF-5295-0F50-230FE74F63BD}"/>
              </a:ext>
            </a:extLst>
          </p:cNvPr>
          <p:cNvSpPr txBox="1"/>
          <p:nvPr/>
        </p:nvSpPr>
        <p:spPr>
          <a:xfrm>
            <a:off x="2330450" y="6549706"/>
            <a:ext cx="7350987" cy="292388"/>
          </a:xfrm>
          <a:prstGeom prst="rect">
            <a:avLst/>
          </a:prstGeom>
          <a:noFill/>
        </p:spPr>
        <p:txBody>
          <a:bodyPr wrap="none" rtlCol="0">
            <a:spAutoFit/>
          </a:bodyPr>
          <a:lstStyle/>
          <a:p>
            <a:r>
              <a:rPr lang="en-US" i="1" dirty="0">
                <a:hlinkClick r:id="rId6"/>
              </a:rPr>
              <a:t>https://distributedalgorithm.wordpress.com/2016/02/25/disaster-recovery-for-solr-a-story-from-the-field/</a:t>
            </a:r>
            <a:endParaRPr lang="en-US" i="1" dirty="0"/>
          </a:p>
        </p:txBody>
      </p:sp>
    </p:spTree>
    <p:extLst>
      <p:ext uri="{BB962C8B-B14F-4D97-AF65-F5344CB8AC3E}">
        <p14:creationId xmlns:p14="http://schemas.microsoft.com/office/powerpoint/2010/main" val="3278287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7263F-4A98-4947-BB09-76F43D1E3D8A}"/>
              </a:ext>
            </a:extLst>
          </p:cNvPr>
          <p:cNvSpPr>
            <a:spLocks noGrp="1"/>
          </p:cNvSpPr>
          <p:nvPr>
            <p:ph type="title"/>
          </p:nvPr>
        </p:nvSpPr>
        <p:spPr>
          <a:prstGeom prst="rect">
            <a:avLst/>
          </a:prstGeom>
        </p:spPr>
        <p:txBody>
          <a:bodyPr/>
          <a:lstStyle/>
          <a:p>
            <a:r>
              <a:rPr lang="en-US" dirty="0"/>
              <a:t>Demo Video - Replication Rule</a:t>
            </a:r>
          </a:p>
        </p:txBody>
      </p:sp>
      <p:sp>
        <p:nvSpPr>
          <p:cNvPr id="2" name="TextBox 1">
            <a:extLst>
              <a:ext uri="{FF2B5EF4-FFF2-40B4-BE49-F238E27FC236}">
                <a16:creationId xmlns:a16="http://schemas.microsoft.com/office/drawing/2014/main" id="{A7E6F789-009B-D434-995A-46F32BF73515}"/>
              </a:ext>
            </a:extLst>
          </p:cNvPr>
          <p:cNvSpPr txBox="1"/>
          <p:nvPr/>
        </p:nvSpPr>
        <p:spPr>
          <a:xfrm>
            <a:off x="4008656" y="3699320"/>
            <a:ext cx="3443828" cy="292388"/>
          </a:xfrm>
          <a:prstGeom prst="rect">
            <a:avLst/>
          </a:prstGeom>
          <a:noFill/>
        </p:spPr>
        <p:txBody>
          <a:bodyPr wrap="none" rtlCol="0">
            <a:spAutoFit/>
          </a:bodyPr>
          <a:lstStyle/>
          <a:p>
            <a:r>
              <a:rPr lang="en-US" dirty="0">
                <a:hlinkClick r:id="rId3"/>
              </a:rPr>
              <a:t>https://broadcast.amazon.com/videos/1163156</a:t>
            </a:r>
            <a:endParaRPr lang="en-US" dirty="0"/>
          </a:p>
        </p:txBody>
      </p:sp>
    </p:spTree>
    <p:extLst>
      <p:ext uri="{BB962C8B-B14F-4D97-AF65-F5344CB8AC3E}">
        <p14:creationId xmlns:p14="http://schemas.microsoft.com/office/powerpoint/2010/main" val="3338864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3B20-2BE4-CC4E-9241-46F64D4FE85A}"/>
              </a:ext>
            </a:extLst>
          </p:cNvPr>
          <p:cNvSpPr>
            <a:spLocks noGrp="1"/>
          </p:cNvSpPr>
          <p:nvPr>
            <p:ph type="title"/>
          </p:nvPr>
        </p:nvSpPr>
        <p:spPr>
          <a:prstGeom prst="rect">
            <a:avLst/>
          </a:prstGeom>
        </p:spPr>
        <p:txBody>
          <a:bodyPr>
            <a:noAutofit/>
          </a:bodyPr>
          <a:lstStyle/>
          <a:p>
            <a:r>
              <a:rPr lang="en-US" dirty="0"/>
              <a:t>Notification</a:t>
            </a:r>
          </a:p>
        </p:txBody>
      </p:sp>
      <p:pic>
        <p:nvPicPr>
          <p:cNvPr id="4" name="Picture 3">
            <a:extLst>
              <a:ext uri="{FF2B5EF4-FFF2-40B4-BE49-F238E27FC236}">
                <a16:creationId xmlns:a16="http://schemas.microsoft.com/office/drawing/2014/main" id="{DF18BAB6-2D4B-B86E-238A-CD4DD1D6B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45" y="2068512"/>
            <a:ext cx="11331910" cy="3246438"/>
          </a:xfrm>
          <a:prstGeom prst="rect">
            <a:avLst/>
          </a:prstGeom>
        </p:spPr>
      </p:pic>
    </p:spTree>
    <p:extLst>
      <p:ext uri="{BB962C8B-B14F-4D97-AF65-F5344CB8AC3E}">
        <p14:creationId xmlns:p14="http://schemas.microsoft.com/office/powerpoint/2010/main" val="96133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3B20-2BE4-CC4E-9241-46F64D4FE85A}"/>
              </a:ext>
            </a:extLst>
          </p:cNvPr>
          <p:cNvSpPr>
            <a:spLocks noGrp="1"/>
          </p:cNvSpPr>
          <p:nvPr>
            <p:ph type="title"/>
          </p:nvPr>
        </p:nvSpPr>
        <p:spPr>
          <a:prstGeom prst="rect">
            <a:avLst/>
          </a:prstGeom>
        </p:spPr>
        <p:txBody>
          <a:bodyPr>
            <a:noAutofit/>
          </a:bodyPr>
          <a:lstStyle/>
          <a:p>
            <a:r>
              <a:rPr lang="en-US" dirty="0"/>
              <a:t>Problems we got</a:t>
            </a:r>
          </a:p>
        </p:txBody>
      </p:sp>
      <p:sp>
        <p:nvSpPr>
          <p:cNvPr id="3" name="TextBox 2">
            <a:extLst>
              <a:ext uri="{FF2B5EF4-FFF2-40B4-BE49-F238E27FC236}">
                <a16:creationId xmlns:a16="http://schemas.microsoft.com/office/drawing/2014/main" id="{AAC87CDF-ABA6-0534-DAC8-7567EEF0B526}"/>
              </a:ext>
            </a:extLst>
          </p:cNvPr>
          <p:cNvSpPr txBox="1"/>
          <p:nvPr/>
        </p:nvSpPr>
        <p:spPr>
          <a:xfrm>
            <a:off x="201695" y="1268858"/>
            <a:ext cx="11391564"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1" dirty="0"/>
              <a:t>Problem 1: </a:t>
            </a:r>
            <a:r>
              <a:rPr lang="en-US" sz="1800" dirty="0"/>
              <a:t>Encounters issues importing data from Athena to </a:t>
            </a:r>
            <a:r>
              <a:rPr lang="en-US" sz="1800" dirty="0" err="1"/>
              <a:t>Quicksight</a:t>
            </a:r>
            <a:r>
              <a:rPr lang="en-US" sz="1800" dirty="0"/>
              <a:t>; tables do not appear in </a:t>
            </a:r>
            <a:r>
              <a:rPr lang="en-US" sz="1800" dirty="0" err="1"/>
              <a:t>Quicksight</a:t>
            </a:r>
            <a:endParaRPr lang="en-US" sz="1800" dirty="0"/>
          </a:p>
          <a:p>
            <a:pPr marL="625969" lvl="1" indent="-285750">
              <a:lnSpc>
                <a:spcPct val="150000"/>
              </a:lnSpc>
              <a:buFont typeface="Arial" panose="020B0604020202020204" pitchFamily="34" charset="0"/>
              <a:buChar char="•"/>
            </a:pPr>
            <a:r>
              <a:rPr lang="en-US" sz="1800" b="1" dirty="0"/>
              <a:t>Solution 1: </a:t>
            </a:r>
            <a:r>
              <a:rPr lang="en-US" sz="1800" dirty="0"/>
              <a:t>To ensure Athena and </a:t>
            </a:r>
            <a:r>
              <a:rPr lang="en-US" sz="1800" dirty="0" err="1"/>
              <a:t>Quicksight</a:t>
            </a:r>
            <a:r>
              <a:rPr lang="en-US" sz="1800" dirty="0"/>
              <a:t> are in the same region.</a:t>
            </a:r>
          </a:p>
          <a:p>
            <a:pPr lvl="1">
              <a:lnSpc>
                <a:spcPct val="150000"/>
              </a:lnSpc>
            </a:pPr>
            <a:endParaRPr lang="en-US" sz="1800" dirty="0"/>
          </a:p>
          <a:p>
            <a:pPr marL="285750" indent="-285750">
              <a:lnSpc>
                <a:spcPct val="150000"/>
              </a:lnSpc>
              <a:buFont typeface="Arial" panose="020B0604020202020204" pitchFamily="34" charset="0"/>
              <a:buChar char="•"/>
            </a:pPr>
            <a:r>
              <a:rPr lang="en-US" sz="1800" b="1" dirty="0"/>
              <a:t>Problem 2: </a:t>
            </a:r>
            <a:r>
              <a:rPr lang="en-US" sz="1800" dirty="0"/>
              <a:t>Unable to connect </a:t>
            </a:r>
            <a:r>
              <a:rPr lang="en-US" sz="1800" dirty="0" err="1"/>
              <a:t>Quicksight</a:t>
            </a:r>
            <a:r>
              <a:rPr lang="en-US" sz="1800" dirty="0"/>
              <a:t> to S3 bucket</a:t>
            </a:r>
          </a:p>
          <a:p>
            <a:pPr marL="625969" lvl="1" indent="-285750">
              <a:lnSpc>
                <a:spcPct val="150000"/>
              </a:lnSpc>
              <a:buFont typeface="Arial" panose="020B0604020202020204" pitchFamily="34" charset="0"/>
              <a:buChar char="•"/>
            </a:pPr>
            <a:r>
              <a:rPr lang="en-US" sz="1800" b="1" dirty="0"/>
              <a:t>Solution 2: </a:t>
            </a:r>
            <a:r>
              <a:rPr lang="en-US" sz="1800" dirty="0"/>
              <a:t>Need to select the specific s3 bucket to share permission. (</a:t>
            </a:r>
            <a:r>
              <a:rPr lang="en-US" sz="1800" i="1" dirty="0"/>
              <a:t>Manage </a:t>
            </a:r>
            <a:r>
              <a:rPr lang="en-US" sz="1800" i="1" dirty="0" err="1"/>
              <a:t>Quicksight</a:t>
            </a:r>
            <a:r>
              <a:rPr lang="en-US" sz="1800" i="1" dirty="0"/>
              <a:t> -&gt; Security &amp; permissions -&gt; Manage(Access granted to services) -&gt; select the specific s3 bucket)</a:t>
            </a:r>
          </a:p>
          <a:p>
            <a:pPr lvl="1">
              <a:lnSpc>
                <a:spcPct val="150000"/>
              </a:lnSpc>
            </a:pPr>
            <a:endParaRPr lang="en-US" sz="1800" dirty="0"/>
          </a:p>
          <a:p>
            <a:pPr marL="285750" indent="-285750">
              <a:lnSpc>
                <a:spcPct val="150000"/>
              </a:lnSpc>
              <a:buFont typeface="Arial" panose="020B0604020202020204" pitchFamily="34" charset="0"/>
              <a:buChar char="•"/>
            </a:pPr>
            <a:r>
              <a:rPr lang="en-US" sz="1800" b="1" dirty="0"/>
              <a:t>Problem 3</a:t>
            </a:r>
            <a:r>
              <a:rPr lang="en-US" sz="1800" i="1" dirty="0"/>
              <a:t>: </a:t>
            </a:r>
            <a:r>
              <a:rPr lang="en-US" sz="1800" dirty="0"/>
              <a:t>Glue crawler fails to discover data in S3 bucket. </a:t>
            </a:r>
          </a:p>
          <a:p>
            <a:pPr marL="625969" lvl="1" indent="-285750">
              <a:lnSpc>
                <a:spcPct val="150000"/>
              </a:lnSpc>
              <a:buFont typeface="Arial" panose="020B0604020202020204" pitchFamily="34" charset="0"/>
              <a:buChar char="•"/>
            </a:pPr>
            <a:r>
              <a:rPr lang="en-US" sz="1800" dirty="0"/>
              <a:t>Solution 1: Double-check the IAM role assigned to the Glue crawler. The role should have the necessary permissions to access the S3 bucket and read the data files. Additionally, ensure that the data files are stored in a supported format (e.g., CSV, JSON, Parquet) and that the crawler is configured to include the correct file extensions or prefixes.</a:t>
            </a:r>
          </a:p>
        </p:txBody>
      </p:sp>
    </p:spTree>
    <p:extLst>
      <p:ext uri="{BB962C8B-B14F-4D97-AF65-F5344CB8AC3E}">
        <p14:creationId xmlns:p14="http://schemas.microsoft.com/office/powerpoint/2010/main" val="34084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087130E-13BC-B540-A8AA-8FEAA9754DC4}"/>
              </a:ext>
            </a:extLst>
          </p:cNvPr>
          <p:cNvCxnSpPr>
            <a:cxnSpLocks/>
          </p:cNvCxnSpPr>
          <p:nvPr/>
        </p:nvCxnSpPr>
        <p:spPr>
          <a:xfrm>
            <a:off x="934260" y="5041881"/>
            <a:ext cx="1102358" cy="0"/>
          </a:xfrm>
          <a:prstGeom prst="line">
            <a:avLst/>
          </a:prstGeom>
          <a:ln w="127000">
            <a:solidFill>
              <a:srgbClr val="FF9900"/>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66CDD971-B228-4BE1-96E3-1F3B517558A8}"/>
              </a:ext>
            </a:extLst>
          </p:cNvPr>
          <p:cNvPicPr>
            <a:picLocks noChangeAspect="1"/>
          </p:cNvPicPr>
          <p:nvPr/>
        </p:nvPicPr>
        <p:blipFill>
          <a:blip r:embed="rId3"/>
          <a:stretch>
            <a:fillRect/>
          </a:stretch>
        </p:blipFill>
        <p:spPr>
          <a:xfrm>
            <a:off x="6096000" y="2261284"/>
            <a:ext cx="5947715" cy="4460786"/>
          </a:xfrm>
          <a:prstGeom prst="rect">
            <a:avLst/>
          </a:prstGeom>
        </p:spPr>
      </p:pic>
      <p:pic>
        <p:nvPicPr>
          <p:cNvPr id="3" name="Picture 2">
            <a:extLst>
              <a:ext uri="{FF2B5EF4-FFF2-40B4-BE49-F238E27FC236}">
                <a16:creationId xmlns:a16="http://schemas.microsoft.com/office/drawing/2014/main" id="{4D4CC20A-2CB3-3C6D-4560-418D11B6BF35}"/>
              </a:ext>
            </a:extLst>
          </p:cNvPr>
          <p:cNvPicPr>
            <a:picLocks noChangeAspect="1"/>
          </p:cNvPicPr>
          <p:nvPr/>
        </p:nvPicPr>
        <p:blipFill>
          <a:blip r:embed="rId4"/>
          <a:stretch>
            <a:fillRect/>
          </a:stretch>
        </p:blipFill>
        <p:spPr>
          <a:xfrm>
            <a:off x="148285" y="98854"/>
            <a:ext cx="5799436" cy="4349577"/>
          </a:xfrm>
          <a:prstGeom prst="rect">
            <a:avLst/>
          </a:prstGeom>
        </p:spPr>
      </p:pic>
      <p:sp>
        <p:nvSpPr>
          <p:cNvPr id="4" name="Rectangle 3">
            <a:extLst>
              <a:ext uri="{FF2B5EF4-FFF2-40B4-BE49-F238E27FC236}">
                <a16:creationId xmlns:a16="http://schemas.microsoft.com/office/drawing/2014/main" id="{EE9BA141-B953-84B7-DC27-0ED669FBE3BE}"/>
              </a:ext>
            </a:extLst>
          </p:cNvPr>
          <p:cNvSpPr/>
          <p:nvPr/>
        </p:nvSpPr>
        <p:spPr>
          <a:xfrm>
            <a:off x="1590248" y="5127500"/>
            <a:ext cx="9011504" cy="1015663"/>
          </a:xfrm>
          <a:prstGeom prst="rect">
            <a:avLst/>
          </a:prstGeom>
        </p:spPr>
        <p:txBody>
          <a:bodyPr wrap="square">
            <a:spAutoFit/>
          </a:bodyPr>
          <a:lstStyle/>
          <a:p>
            <a:r>
              <a:rPr lang="en-US" sz="6000" b="1"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Q&amp;A</a:t>
            </a:r>
          </a:p>
        </p:txBody>
      </p:sp>
    </p:spTree>
    <p:extLst>
      <p:ext uri="{BB962C8B-B14F-4D97-AF65-F5344CB8AC3E}">
        <p14:creationId xmlns:p14="http://schemas.microsoft.com/office/powerpoint/2010/main" val="79189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3B20-2BE4-CC4E-9241-46F64D4FE85A}"/>
              </a:ext>
            </a:extLst>
          </p:cNvPr>
          <p:cNvSpPr>
            <a:spLocks noGrp="1"/>
          </p:cNvSpPr>
          <p:nvPr>
            <p:ph type="title"/>
          </p:nvPr>
        </p:nvSpPr>
        <p:spPr>
          <a:prstGeom prst="rect">
            <a:avLst/>
          </a:prstGeom>
        </p:spPr>
        <p:txBody>
          <a:bodyPr>
            <a:noAutofit/>
          </a:bodyPr>
          <a:lstStyle/>
          <a:p>
            <a:r>
              <a:rPr lang="en-US" dirty="0"/>
              <a:t>Presentation Link</a:t>
            </a:r>
          </a:p>
        </p:txBody>
      </p:sp>
      <p:sp>
        <p:nvSpPr>
          <p:cNvPr id="3" name="TextBox 2">
            <a:extLst>
              <a:ext uri="{FF2B5EF4-FFF2-40B4-BE49-F238E27FC236}">
                <a16:creationId xmlns:a16="http://schemas.microsoft.com/office/drawing/2014/main" id="{5DF60D81-C23D-7FAA-F100-D65CA625A38A}"/>
              </a:ext>
            </a:extLst>
          </p:cNvPr>
          <p:cNvSpPr txBox="1"/>
          <p:nvPr/>
        </p:nvSpPr>
        <p:spPr>
          <a:xfrm>
            <a:off x="2711536" y="3198167"/>
            <a:ext cx="11778916" cy="461665"/>
          </a:xfrm>
          <a:prstGeom prst="rect">
            <a:avLst/>
          </a:prstGeom>
          <a:noFill/>
        </p:spPr>
        <p:txBody>
          <a:bodyPr wrap="square" rtlCol="0">
            <a:spAutoFit/>
          </a:bodyPr>
          <a:lstStyle/>
          <a:p>
            <a:r>
              <a:rPr lang="en-US" sz="2400" dirty="0">
                <a:hlinkClick r:id="rId3"/>
              </a:rPr>
              <a:t>https://broadcast.amazon.com/videos/1163159</a:t>
            </a:r>
            <a:endParaRPr lang="en-US" sz="2400" dirty="0"/>
          </a:p>
        </p:txBody>
      </p:sp>
    </p:spTree>
    <p:extLst>
      <p:ext uri="{BB962C8B-B14F-4D97-AF65-F5344CB8AC3E}">
        <p14:creationId xmlns:p14="http://schemas.microsoft.com/office/powerpoint/2010/main" val="316355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3B20-2BE4-CC4E-9241-46F64D4FE85A}"/>
              </a:ext>
            </a:extLst>
          </p:cNvPr>
          <p:cNvSpPr>
            <a:spLocks noGrp="1"/>
          </p:cNvSpPr>
          <p:nvPr>
            <p:ph type="title"/>
          </p:nvPr>
        </p:nvSpPr>
        <p:spPr>
          <a:prstGeom prst="rect">
            <a:avLst/>
          </a:prstGeom>
        </p:spPr>
        <p:txBody>
          <a:bodyPr>
            <a:noAutofit/>
          </a:bodyPr>
          <a:lstStyle/>
          <a:p>
            <a:r>
              <a:rPr lang="en-US" dirty="0"/>
              <a:t>Scenario</a:t>
            </a:r>
          </a:p>
        </p:txBody>
      </p:sp>
      <p:sp>
        <p:nvSpPr>
          <p:cNvPr id="3" name="TextBox 2">
            <a:extLst>
              <a:ext uri="{FF2B5EF4-FFF2-40B4-BE49-F238E27FC236}">
                <a16:creationId xmlns:a16="http://schemas.microsoft.com/office/drawing/2014/main" id="{5DF60D81-C23D-7FAA-F100-D65CA625A38A}"/>
              </a:ext>
            </a:extLst>
          </p:cNvPr>
          <p:cNvSpPr txBox="1"/>
          <p:nvPr/>
        </p:nvSpPr>
        <p:spPr>
          <a:xfrm>
            <a:off x="382673" y="1530935"/>
            <a:ext cx="11778916" cy="4524315"/>
          </a:xfrm>
          <a:prstGeom prst="rect">
            <a:avLst/>
          </a:prstGeom>
          <a:noFill/>
        </p:spPr>
        <p:txBody>
          <a:bodyPr wrap="square" rtlCol="0">
            <a:spAutoFit/>
          </a:bodyPr>
          <a:lstStyle/>
          <a:p>
            <a:r>
              <a:rPr lang="en-US" sz="2400" b="0" i="0" u="none" strike="noStrike" dirty="0">
                <a:solidFill>
                  <a:srgbClr val="000000"/>
                </a:solidFill>
                <a:effectLst/>
              </a:rPr>
              <a:t>As you know, Washington is looking for solutions to maintain the road infrastructure as more people switch to electric vehicles. The gas tax, which traditionally funded road maintenance, is declining. The proposed road charge system aims to address this by charging drivers per mile driven.</a:t>
            </a:r>
          </a:p>
          <a:p>
            <a:br>
              <a:rPr lang="en-US" sz="2400" dirty="0"/>
            </a:br>
            <a:r>
              <a:rPr lang="en-US" sz="2400" b="0" i="0" u="none" strike="noStrike" dirty="0">
                <a:solidFill>
                  <a:srgbClr val="000000"/>
                </a:solidFill>
                <a:effectLst/>
              </a:rPr>
              <a:t>To implement the road charge system effectively, we need a clear picture of the electric vehicle landscape in Washington. We need to know where EVs are concentrated, how fast they're growing in different regions, and how this might change in the future.</a:t>
            </a:r>
            <a:r>
              <a:rPr lang="en-US" sz="2400" b="1" i="0" u="none" strike="noStrike" dirty="0">
                <a:solidFill>
                  <a:srgbClr val="000000"/>
                </a:solidFill>
                <a:effectLst/>
              </a:rPr>
              <a:t> </a:t>
            </a:r>
            <a:r>
              <a:rPr lang="en-US" sz="2400" b="0" i="0" u="none" strike="noStrike" dirty="0">
                <a:solidFill>
                  <a:srgbClr val="000000"/>
                </a:solidFill>
                <a:effectLst/>
              </a:rPr>
              <a:t>That's exactly where this project comes in. We’ve created visualizations that show the current distribution of electric vehicles across Washington, and if this idea wants to be expanded, it also includes California, Virginia, Maryland, and Texas.</a:t>
            </a:r>
            <a:br>
              <a:rPr lang="en-US" sz="2400" dirty="0"/>
            </a:br>
            <a:endParaRPr lang="en-US" sz="2400" dirty="0"/>
          </a:p>
        </p:txBody>
      </p:sp>
    </p:spTree>
    <p:extLst>
      <p:ext uri="{BB962C8B-B14F-4D97-AF65-F5344CB8AC3E}">
        <p14:creationId xmlns:p14="http://schemas.microsoft.com/office/powerpoint/2010/main" val="423469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3B20-2BE4-CC4E-9241-46F64D4FE85A}"/>
              </a:ext>
            </a:extLst>
          </p:cNvPr>
          <p:cNvSpPr>
            <a:spLocks noGrp="1"/>
          </p:cNvSpPr>
          <p:nvPr>
            <p:ph type="title"/>
          </p:nvPr>
        </p:nvSpPr>
        <p:spPr>
          <a:prstGeom prst="rect">
            <a:avLst/>
          </a:prstGeom>
        </p:spPr>
        <p:txBody>
          <a:bodyPr>
            <a:noAutofit/>
          </a:bodyPr>
          <a:lstStyle/>
          <a:p>
            <a:r>
              <a:rPr lang="en-US" dirty="0"/>
              <a:t>Services</a:t>
            </a:r>
          </a:p>
        </p:txBody>
      </p:sp>
      <p:grpSp>
        <p:nvGrpSpPr>
          <p:cNvPr id="18" name="Group 17">
            <a:extLst>
              <a:ext uri="{FF2B5EF4-FFF2-40B4-BE49-F238E27FC236}">
                <a16:creationId xmlns:a16="http://schemas.microsoft.com/office/drawing/2014/main" id="{AEBAC1C4-84CD-D138-2CA0-F76EFACADA3D}"/>
              </a:ext>
            </a:extLst>
          </p:cNvPr>
          <p:cNvGrpSpPr/>
          <p:nvPr/>
        </p:nvGrpSpPr>
        <p:grpSpPr>
          <a:xfrm>
            <a:off x="1091929" y="2416547"/>
            <a:ext cx="1699371" cy="2588685"/>
            <a:chOff x="1884981" y="2416547"/>
            <a:chExt cx="1699371" cy="2588685"/>
          </a:xfrm>
        </p:grpSpPr>
        <p:pic>
          <p:nvPicPr>
            <p:cNvPr id="6" name="Picture 5">
              <a:extLst>
                <a:ext uri="{FF2B5EF4-FFF2-40B4-BE49-F238E27FC236}">
                  <a16:creationId xmlns:a16="http://schemas.microsoft.com/office/drawing/2014/main" id="{56F5406E-2AF8-3400-C92F-7754D5BD6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4981" y="2416547"/>
              <a:ext cx="1699371" cy="2048467"/>
            </a:xfrm>
            <a:prstGeom prst="rect">
              <a:avLst/>
            </a:prstGeom>
          </p:spPr>
        </p:pic>
        <p:sp>
          <p:nvSpPr>
            <p:cNvPr id="13" name="TextBox 12">
              <a:extLst>
                <a:ext uri="{FF2B5EF4-FFF2-40B4-BE49-F238E27FC236}">
                  <a16:creationId xmlns:a16="http://schemas.microsoft.com/office/drawing/2014/main" id="{8E80171E-0EC3-5843-B1B5-19AB1C420BE8}"/>
                </a:ext>
              </a:extLst>
            </p:cNvPr>
            <p:cNvSpPr txBox="1"/>
            <p:nvPr/>
          </p:nvSpPr>
          <p:spPr>
            <a:xfrm>
              <a:off x="2446634" y="4543567"/>
              <a:ext cx="481222" cy="461665"/>
            </a:xfrm>
            <a:prstGeom prst="rect">
              <a:avLst/>
            </a:prstGeom>
            <a:noFill/>
          </p:spPr>
          <p:txBody>
            <a:bodyPr wrap="none" rtlCol="0">
              <a:spAutoFit/>
            </a:bodyPr>
            <a:lstStyle/>
            <a:p>
              <a:r>
                <a:rPr lang="en-US" sz="2400" dirty="0"/>
                <a:t>S3</a:t>
              </a:r>
            </a:p>
          </p:txBody>
        </p:sp>
      </p:grpSp>
      <p:grpSp>
        <p:nvGrpSpPr>
          <p:cNvPr id="19" name="Group 18">
            <a:extLst>
              <a:ext uri="{FF2B5EF4-FFF2-40B4-BE49-F238E27FC236}">
                <a16:creationId xmlns:a16="http://schemas.microsoft.com/office/drawing/2014/main" id="{1559C173-F7E1-165A-F8BF-95ED61BB6975}"/>
              </a:ext>
            </a:extLst>
          </p:cNvPr>
          <p:cNvGrpSpPr/>
          <p:nvPr/>
        </p:nvGrpSpPr>
        <p:grpSpPr>
          <a:xfrm>
            <a:off x="3609900" y="2416547"/>
            <a:ext cx="1699371" cy="2588685"/>
            <a:chOff x="4042367" y="2416547"/>
            <a:chExt cx="1699371" cy="2588685"/>
          </a:xfrm>
        </p:grpSpPr>
        <p:pic>
          <p:nvPicPr>
            <p:cNvPr id="8" name="Picture 7">
              <a:extLst>
                <a:ext uri="{FF2B5EF4-FFF2-40B4-BE49-F238E27FC236}">
                  <a16:creationId xmlns:a16="http://schemas.microsoft.com/office/drawing/2014/main" id="{D6248F34-12DB-A996-CAAC-F5C0689450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2367" y="2416547"/>
              <a:ext cx="1699371" cy="2061173"/>
            </a:xfrm>
            <a:prstGeom prst="rect">
              <a:avLst/>
            </a:prstGeom>
          </p:spPr>
        </p:pic>
        <p:sp>
          <p:nvSpPr>
            <p:cNvPr id="14" name="TextBox 13">
              <a:extLst>
                <a:ext uri="{FF2B5EF4-FFF2-40B4-BE49-F238E27FC236}">
                  <a16:creationId xmlns:a16="http://schemas.microsoft.com/office/drawing/2014/main" id="{5655B851-092E-E0CB-A85E-0A20134D1608}"/>
                </a:ext>
              </a:extLst>
            </p:cNvPr>
            <p:cNvSpPr txBox="1"/>
            <p:nvPr/>
          </p:nvSpPr>
          <p:spPr>
            <a:xfrm>
              <a:off x="4637416" y="4543567"/>
              <a:ext cx="764953" cy="461665"/>
            </a:xfrm>
            <a:prstGeom prst="rect">
              <a:avLst/>
            </a:prstGeom>
            <a:noFill/>
          </p:spPr>
          <p:txBody>
            <a:bodyPr wrap="none" rtlCol="0">
              <a:spAutoFit/>
            </a:bodyPr>
            <a:lstStyle/>
            <a:p>
              <a:r>
                <a:rPr lang="en-US" sz="2400" dirty="0"/>
                <a:t>Glue</a:t>
              </a:r>
            </a:p>
          </p:txBody>
        </p:sp>
      </p:grpSp>
      <p:grpSp>
        <p:nvGrpSpPr>
          <p:cNvPr id="20" name="Group 19">
            <a:extLst>
              <a:ext uri="{FF2B5EF4-FFF2-40B4-BE49-F238E27FC236}">
                <a16:creationId xmlns:a16="http://schemas.microsoft.com/office/drawing/2014/main" id="{391F390F-AAB3-583D-1EE7-16175406BA0A}"/>
              </a:ext>
            </a:extLst>
          </p:cNvPr>
          <p:cNvGrpSpPr/>
          <p:nvPr/>
        </p:nvGrpSpPr>
        <p:grpSpPr>
          <a:xfrm>
            <a:off x="6096000" y="2416547"/>
            <a:ext cx="1766720" cy="2588685"/>
            <a:chOff x="6199753" y="2416547"/>
            <a:chExt cx="1766720" cy="2588685"/>
          </a:xfrm>
        </p:grpSpPr>
        <p:pic>
          <p:nvPicPr>
            <p:cNvPr id="10" name="Picture 9">
              <a:extLst>
                <a:ext uri="{FF2B5EF4-FFF2-40B4-BE49-F238E27FC236}">
                  <a16:creationId xmlns:a16="http://schemas.microsoft.com/office/drawing/2014/main" id="{7210097A-5665-5BCF-2ACB-A8F3A26926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9753" y="2416547"/>
              <a:ext cx="1766720" cy="2061173"/>
            </a:xfrm>
            <a:prstGeom prst="rect">
              <a:avLst/>
            </a:prstGeom>
          </p:spPr>
        </p:pic>
        <p:sp>
          <p:nvSpPr>
            <p:cNvPr id="15" name="TextBox 14">
              <a:extLst>
                <a:ext uri="{FF2B5EF4-FFF2-40B4-BE49-F238E27FC236}">
                  <a16:creationId xmlns:a16="http://schemas.microsoft.com/office/drawing/2014/main" id="{7F20498A-AE0C-8A98-29D0-260C3DB9BA67}"/>
                </a:ext>
              </a:extLst>
            </p:cNvPr>
            <p:cNvSpPr txBox="1"/>
            <p:nvPr/>
          </p:nvSpPr>
          <p:spPr>
            <a:xfrm>
              <a:off x="6570659" y="4543567"/>
              <a:ext cx="1082540" cy="461665"/>
            </a:xfrm>
            <a:prstGeom prst="rect">
              <a:avLst/>
            </a:prstGeom>
            <a:noFill/>
          </p:spPr>
          <p:txBody>
            <a:bodyPr wrap="none" rtlCol="0">
              <a:spAutoFit/>
            </a:bodyPr>
            <a:lstStyle/>
            <a:p>
              <a:r>
                <a:rPr lang="en-US" sz="2400" dirty="0"/>
                <a:t>Athena</a:t>
              </a:r>
            </a:p>
          </p:txBody>
        </p:sp>
      </p:grpSp>
      <p:grpSp>
        <p:nvGrpSpPr>
          <p:cNvPr id="21" name="Group 20">
            <a:extLst>
              <a:ext uri="{FF2B5EF4-FFF2-40B4-BE49-F238E27FC236}">
                <a16:creationId xmlns:a16="http://schemas.microsoft.com/office/drawing/2014/main" id="{5ABCCA4C-C5E6-43E2-23C6-683B251B86A9}"/>
              </a:ext>
            </a:extLst>
          </p:cNvPr>
          <p:cNvGrpSpPr/>
          <p:nvPr/>
        </p:nvGrpSpPr>
        <p:grpSpPr>
          <a:xfrm>
            <a:off x="8649449" y="2380279"/>
            <a:ext cx="1825897" cy="2624953"/>
            <a:chOff x="8424488" y="2380279"/>
            <a:chExt cx="1825897" cy="2624953"/>
          </a:xfrm>
        </p:grpSpPr>
        <p:pic>
          <p:nvPicPr>
            <p:cNvPr id="12" name="Picture 11">
              <a:extLst>
                <a:ext uri="{FF2B5EF4-FFF2-40B4-BE49-F238E27FC236}">
                  <a16:creationId xmlns:a16="http://schemas.microsoft.com/office/drawing/2014/main" id="{6202231A-48EB-12C8-C887-A83B11F610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4488" y="2380279"/>
              <a:ext cx="1825897" cy="2097441"/>
            </a:xfrm>
            <a:prstGeom prst="rect">
              <a:avLst/>
            </a:prstGeom>
          </p:spPr>
        </p:pic>
        <p:sp>
          <p:nvSpPr>
            <p:cNvPr id="16" name="TextBox 15">
              <a:extLst>
                <a:ext uri="{FF2B5EF4-FFF2-40B4-BE49-F238E27FC236}">
                  <a16:creationId xmlns:a16="http://schemas.microsoft.com/office/drawing/2014/main" id="{CF2D380D-213A-571B-23C3-C48F7591BD26}"/>
                </a:ext>
              </a:extLst>
            </p:cNvPr>
            <p:cNvSpPr txBox="1"/>
            <p:nvPr/>
          </p:nvSpPr>
          <p:spPr>
            <a:xfrm>
              <a:off x="8582101" y="4543567"/>
              <a:ext cx="1486946" cy="461665"/>
            </a:xfrm>
            <a:prstGeom prst="rect">
              <a:avLst/>
            </a:prstGeom>
            <a:noFill/>
          </p:spPr>
          <p:txBody>
            <a:bodyPr wrap="none" rtlCol="0">
              <a:spAutoFit/>
            </a:bodyPr>
            <a:lstStyle/>
            <a:p>
              <a:r>
                <a:rPr lang="en-US" sz="2400" dirty="0" err="1"/>
                <a:t>Quicksight</a:t>
              </a:r>
              <a:endParaRPr lang="en-US" sz="2400" dirty="0"/>
            </a:p>
          </p:txBody>
        </p:sp>
      </p:grpSp>
    </p:spTree>
    <p:extLst>
      <p:ext uri="{BB962C8B-B14F-4D97-AF65-F5344CB8AC3E}">
        <p14:creationId xmlns:p14="http://schemas.microsoft.com/office/powerpoint/2010/main" val="408529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7263F-4A98-4947-BB09-76F43D1E3D8A}"/>
              </a:ext>
            </a:extLst>
          </p:cNvPr>
          <p:cNvSpPr>
            <a:spLocks noGrp="1"/>
          </p:cNvSpPr>
          <p:nvPr>
            <p:ph type="title"/>
          </p:nvPr>
        </p:nvSpPr>
        <p:spPr>
          <a:prstGeom prst="rect">
            <a:avLst/>
          </a:prstGeom>
        </p:spPr>
        <p:txBody>
          <a:bodyPr/>
          <a:lstStyle/>
          <a:p>
            <a:r>
              <a:rPr lang="en-US" dirty="0"/>
              <a:t>Demo Video</a:t>
            </a:r>
          </a:p>
        </p:txBody>
      </p:sp>
      <p:sp>
        <p:nvSpPr>
          <p:cNvPr id="3" name="TextBox 2">
            <a:extLst>
              <a:ext uri="{FF2B5EF4-FFF2-40B4-BE49-F238E27FC236}">
                <a16:creationId xmlns:a16="http://schemas.microsoft.com/office/drawing/2014/main" id="{B4DB327B-2468-45FE-25C6-B49B6DAED314}"/>
              </a:ext>
            </a:extLst>
          </p:cNvPr>
          <p:cNvSpPr txBox="1"/>
          <p:nvPr/>
        </p:nvSpPr>
        <p:spPr>
          <a:xfrm>
            <a:off x="3937219" y="3613595"/>
            <a:ext cx="3443828" cy="292388"/>
          </a:xfrm>
          <a:prstGeom prst="rect">
            <a:avLst/>
          </a:prstGeom>
          <a:noFill/>
        </p:spPr>
        <p:txBody>
          <a:bodyPr wrap="none" rtlCol="0">
            <a:spAutoFit/>
          </a:bodyPr>
          <a:lstStyle/>
          <a:p>
            <a:r>
              <a:rPr lang="en-US" dirty="0">
                <a:hlinkClick r:id="rId3"/>
              </a:rPr>
              <a:t>https://broadcast.amazon.com/videos/1163141</a:t>
            </a:r>
            <a:endParaRPr lang="en-US" dirty="0"/>
          </a:p>
        </p:txBody>
      </p:sp>
    </p:spTree>
    <p:extLst>
      <p:ext uri="{BB962C8B-B14F-4D97-AF65-F5344CB8AC3E}">
        <p14:creationId xmlns:p14="http://schemas.microsoft.com/office/powerpoint/2010/main" val="189680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7263F-4A98-4947-BB09-76F43D1E3D8A}"/>
              </a:ext>
            </a:extLst>
          </p:cNvPr>
          <p:cNvSpPr>
            <a:spLocks noGrp="1"/>
          </p:cNvSpPr>
          <p:nvPr>
            <p:ph type="title"/>
          </p:nvPr>
        </p:nvSpPr>
        <p:spPr>
          <a:xfrm>
            <a:off x="923278" y="318621"/>
            <a:ext cx="9498788" cy="265849"/>
          </a:xfrm>
          <a:prstGeom prst="rect">
            <a:avLst/>
          </a:prstGeom>
        </p:spPr>
        <p:txBody>
          <a:bodyPr/>
          <a:lstStyle/>
          <a:p>
            <a:r>
              <a:rPr lang="en-US" dirty="0"/>
              <a:t>S3</a:t>
            </a:r>
          </a:p>
        </p:txBody>
      </p:sp>
      <p:pic>
        <p:nvPicPr>
          <p:cNvPr id="3" name="Picture 2">
            <a:extLst>
              <a:ext uri="{FF2B5EF4-FFF2-40B4-BE49-F238E27FC236}">
                <a16:creationId xmlns:a16="http://schemas.microsoft.com/office/drawing/2014/main" id="{F0E5812E-585F-654C-CB60-676F477B9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81" y="138248"/>
            <a:ext cx="525070" cy="632933"/>
          </a:xfrm>
          <a:prstGeom prst="rect">
            <a:avLst/>
          </a:prstGeom>
        </p:spPr>
      </p:pic>
      <p:sp>
        <p:nvSpPr>
          <p:cNvPr id="10" name="TextBox 9">
            <a:extLst>
              <a:ext uri="{FF2B5EF4-FFF2-40B4-BE49-F238E27FC236}">
                <a16:creationId xmlns:a16="http://schemas.microsoft.com/office/drawing/2014/main" id="{9830171A-D9B8-7705-65AA-1BC698212DEA}"/>
              </a:ext>
            </a:extLst>
          </p:cNvPr>
          <p:cNvSpPr txBox="1"/>
          <p:nvPr/>
        </p:nvSpPr>
        <p:spPr>
          <a:xfrm>
            <a:off x="580104" y="2580572"/>
            <a:ext cx="5127522"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1" dirty="0"/>
              <a:t>Object storage service </a:t>
            </a:r>
          </a:p>
          <a:p>
            <a:pPr marL="625969" lvl="1" indent="-285750">
              <a:lnSpc>
                <a:spcPct val="150000"/>
              </a:lnSpc>
              <a:buFont typeface="Arial" panose="020B0604020202020204" pitchFamily="34" charset="0"/>
              <a:buChar char="•"/>
            </a:pPr>
            <a:r>
              <a:rPr lang="en-US" sz="1800" dirty="0"/>
              <a:t>Metadata</a:t>
            </a:r>
          </a:p>
          <a:p>
            <a:pPr marL="625969" lvl="1" indent="-285750">
              <a:lnSpc>
                <a:spcPct val="150000"/>
              </a:lnSpc>
              <a:buFont typeface="Arial" panose="020B0604020202020204" pitchFamily="34" charset="0"/>
              <a:buChar char="•"/>
            </a:pPr>
            <a:r>
              <a:rPr lang="en-US" sz="1800" dirty="0"/>
              <a:t>Key is composed of </a:t>
            </a:r>
            <a:r>
              <a:rPr lang="en-US" sz="1800" dirty="0">
                <a:solidFill>
                  <a:srgbClr val="FFC000"/>
                </a:solidFill>
              </a:rPr>
              <a:t>prefix</a:t>
            </a:r>
            <a:r>
              <a:rPr lang="en-US" sz="1800" dirty="0"/>
              <a:t> + </a:t>
            </a:r>
            <a:r>
              <a:rPr lang="en-US" sz="1800" dirty="0">
                <a:solidFill>
                  <a:schemeClr val="accent6">
                    <a:lumMod val="75000"/>
                  </a:schemeClr>
                </a:solidFill>
              </a:rPr>
              <a:t>object name</a:t>
            </a:r>
          </a:p>
          <a:p>
            <a:pPr marL="966189" lvl="2" indent="-285750">
              <a:lnSpc>
                <a:spcPct val="150000"/>
              </a:lnSpc>
              <a:buFont typeface="Arial" panose="020B0604020202020204" pitchFamily="34" charset="0"/>
              <a:buChar char="•"/>
            </a:pPr>
            <a:r>
              <a:rPr lang="en-US" sz="1800" dirty="0"/>
              <a:t>S3://my-bucket/</a:t>
            </a:r>
            <a:r>
              <a:rPr lang="en-US" sz="1800" dirty="0" err="1">
                <a:solidFill>
                  <a:srgbClr val="FFC000"/>
                </a:solidFill>
              </a:rPr>
              <a:t>my_folder</a:t>
            </a:r>
            <a:r>
              <a:rPr lang="en-US" sz="1800" dirty="0"/>
              <a:t>/</a:t>
            </a:r>
            <a:r>
              <a:rPr lang="en-US" sz="1800" dirty="0" err="1">
                <a:solidFill>
                  <a:schemeClr val="accent6">
                    <a:lumMod val="75000"/>
                  </a:schemeClr>
                </a:solidFill>
              </a:rPr>
              <a:t>my_file.txt</a:t>
            </a:r>
            <a:endParaRPr lang="en-US" sz="1800" dirty="0">
              <a:solidFill>
                <a:schemeClr val="accent6">
                  <a:lumMod val="75000"/>
                </a:schemeClr>
              </a:solidFill>
            </a:endParaRPr>
          </a:p>
          <a:p>
            <a:pPr marL="966189" lvl="2" indent="-285750">
              <a:lnSpc>
                <a:spcPct val="150000"/>
              </a:lnSpc>
              <a:buFont typeface="Arial" panose="020B0604020202020204" pitchFamily="34" charset="0"/>
              <a:buChar char="•"/>
            </a:pPr>
            <a:endParaRPr lang="en-US" sz="1800" dirty="0">
              <a:solidFill>
                <a:schemeClr val="accent6">
                  <a:lumMod val="75000"/>
                </a:schemeClr>
              </a:solidFill>
            </a:endParaRPr>
          </a:p>
          <a:p>
            <a:pPr marL="966189" lvl="2" indent="-285750">
              <a:lnSpc>
                <a:spcPct val="150000"/>
              </a:lnSpc>
              <a:buFont typeface="Arial" panose="020B0604020202020204" pitchFamily="34" charset="0"/>
              <a:buChar char="•"/>
            </a:pPr>
            <a:endParaRPr lang="en-US" sz="1800" dirty="0">
              <a:solidFill>
                <a:schemeClr val="accent6">
                  <a:lumMod val="75000"/>
                </a:schemeClr>
              </a:solidFill>
            </a:endParaRPr>
          </a:p>
          <a:p>
            <a:pPr lvl="1">
              <a:lnSpc>
                <a:spcPct val="150000"/>
              </a:lnSpc>
            </a:pPr>
            <a:endParaRPr lang="en-US" sz="1800" dirty="0"/>
          </a:p>
        </p:txBody>
      </p:sp>
      <p:grpSp>
        <p:nvGrpSpPr>
          <p:cNvPr id="6" name="Group 5">
            <a:extLst>
              <a:ext uri="{FF2B5EF4-FFF2-40B4-BE49-F238E27FC236}">
                <a16:creationId xmlns:a16="http://schemas.microsoft.com/office/drawing/2014/main" id="{9A63830B-59F4-28D0-5F44-782B40ADDB1E}"/>
              </a:ext>
            </a:extLst>
          </p:cNvPr>
          <p:cNvGrpSpPr/>
          <p:nvPr/>
        </p:nvGrpSpPr>
        <p:grpSpPr>
          <a:xfrm>
            <a:off x="6858000" y="2580572"/>
            <a:ext cx="6098458" cy="2635393"/>
            <a:chOff x="176981" y="3237954"/>
            <a:chExt cx="6098458" cy="2635393"/>
          </a:xfrm>
        </p:grpSpPr>
        <p:grpSp>
          <p:nvGrpSpPr>
            <p:cNvPr id="18" name="Group 17">
              <a:extLst>
                <a:ext uri="{FF2B5EF4-FFF2-40B4-BE49-F238E27FC236}">
                  <a16:creationId xmlns:a16="http://schemas.microsoft.com/office/drawing/2014/main" id="{3C1E55D1-339B-19A9-26C0-521620E509D2}"/>
                </a:ext>
              </a:extLst>
            </p:cNvPr>
            <p:cNvGrpSpPr/>
            <p:nvPr/>
          </p:nvGrpSpPr>
          <p:grpSpPr>
            <a:xfrm>
              <a:off x="557916" y="3984216"/>
              <a:ext cx="2957687" cy="1889131"/>
              <a:chOff x="1047134" y="3661144"/>
              <a:chExt cx="3864079" cy="2468061"/>
            </a:xfrm>
          </p:grpSpPr>
          <p:pic>
            <p:nvPicPr>
              <p:cNvPr id="16" name="Picture 15">
                <a:extLst>
                  <a:ext uri="{FF2B5EF4-FFF2-40B4-BE49-F238E27FC236}">
                    <a16:creationId xmlns:a16="http://schemas.microsoft.com/office/drawing/2014/main" id="{87C35150-4F30-F952-1290-F527E6E7DE4C}"/>
                  </a:ext>
                </a:extLst>
              </p:cNvPr>
              <p:cNvPicPr>
                <a:picLocks noChangeAspect="1"/>
              </p:cNvPicPr>
              <p:nvPr/>
            </p:nvPicPr>
            <p:blipFill rotWithShape="1">
              <a:blip r:embed="rId4">
                <a:extLst>
                  <a:ext uri="{28A0092B-C50C-407E-A947-70E740481C1C}">
                    <a14:useLocalDpi xmlns:a14="http://schemas.microsoft.com/office/drawing/2010/main" val="0"/>
                  </a:ext>
                </a:extLst>
              </a:blip>
              <a:srcRect l="3001" r="3381" b="53010"/>
              <a:stretch/>
            </p:blipFill>
            <p:spPr>
              <a:xfrm>
                <a:off x="1047134" y="3661144"/>
                <a:ext cx="3864079" cy="1235321"/>
              </a:xfrm>
              <a:prstGeom prst="rect">
                <a:avLst/>
              </a:prstGeom>
            </p:spPr>
          </p:pic>
          <p:pic>
            <p:nvPicPr>
              <p:cNvPr id="17" name="Picture 16">
                <a:extLst>
                  <a:ext uri="{FF2B5EF4-FFF2-40B4-BE49-F238E27FC236}">
                    <a16:creationId xmlns:a16="http://schemas.microsoft.com/office/drawing/2014/main" id="{6DE9D043-BD82-ACC2-F9BA-40AEB5DFBCFF}"/>
                  </a:ext>
                </a:extLst>
              </p:cNvPr>
              <p:cNvPicPr>
                <a:picLocks noChangeAspect="1"/>
              </p:cNvPicPr>
              <p:nvPr/>
            </p:nvPicPr>
            <p:blipFill rotWithShape="1">
              <a:blip r:embed="rId4">
                <a:extLst>
                  <a:ext uri="{28A0092B-C50C-407E-A947-70E740481C1C}">
                    <a14:useLocalDpi xmlns:a14="http://schemas.microsoft.com/office/drawing/2010/main" val="0"/>
                  </a:ext>
                </a:extLst>
              </a:blip>
              <a:srcRect l="9122" t="58210"/>
              <a:stretch/>
            </p:blipFill>
            <p:spPr>
              <a:xfrm>
                <a:off x="1047134" y="5030593"/>
                <a:ext cx="3751006" cy="1098612"/>
              </a:xfrm>
              <a:prstGeom prst="rect">
                <a:avLst/>
              </a:prstGeom>
            </p:spPr>
          </p:pic>
        </p:grpSp>
        <p:sp>
          <p:nvSpPr>
            <p:cNvPr id="4" name="TextBox 3">
              <a:extLst>
                <a:ext uri="{FF2B5EF4-FFF2-40B4-BE49-F238E27FC236}">
                  <a16:creationId xmlns:a16="http://schemas.microsoft.com/office/drawing/2014/main" id="{284E499D-FD1C-7D96-788A-4037D06466C1}"/>
                </a:ext>
              </a:extLst>
            </p:cNvPr>
            <p:cNvSpPr txBox="1"/>
            <p:nvPr/>
          </p:nvSpPr>
          <p:spPr>
            <a:xfrm>
              <a:off x="176981" y="3237954"/>
              <a:ext cx="6098458" cy="46487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b="1" dirty="0"/>
                <a:t>Region level</a:t>
              </a:r>
            </a:p>
          </p:txBody>
        </p:sp>
      </p:grpSp>
    </p:spTree>
    <p:extLst>
      <p:ext uri="{BB962C8B-B14F-4D97-AF65-F5344CB8AC3E}">
        <p14:creationId xmlns:p14="http://schemas.microsoft.com/office/powerpoint/2010/main" val="422473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7263F-4A98-4947-BB09-76F43D1E3D8A}"/>
              </a:ext>
            </a:extLst>
          </p:cNvPr>
          <p:cNvSpPr>
            <a:spLocks noGrp="1"/>
          </p:cNvSpPr>
          <p:nvPr>
            <p:ph type="title"/>
          </p:nvPr>
        </p:nvSpPr>
        <p:spPr>
          <a:xfrm>
            <a:off x="923278" y="318621"/>
            <a:ext cx="9498788" cy="265849"/>
          </a:xfrm>
          <a:prstGeom prst="rect">
            <a:avLst/>
          </a:prstGeom>
        </p:spPr>
        <p:txBody>
          <a:bodyPr/>
          <a:lstStyle/>
          <a:p>
            <a:r>
              <a:rPr lang="en-US" dirty="0"/>
              <a:t>S3</a:t>
            </a:r>
          </a:p>
        </p:txBody>
      </p:sp>
      <p:pic>
        <p:nvPicPr>
          <p:cNvPr id="3" name="Picture 2">
            <a:extLst>
              <a:ext uri="{FF2B5EF4-FFF2-40B4-BE49-F238E27FC236}">
                <a16:creationId xmlns:a16="http://schemas.microsoft.com/office/drawing/2014/main" id="{F0E5812E-585F-654C-CB60-676F477B9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81" y="138248"/>
            <a:ext cx="525070" cy="632933"/>
          </a:xfrm>
          <a:prstGeom prst="rect">
            <a:avLst/>
          </a:prstGeom>
        </p:spPr>
      </p:pic>
      <p:sp>
        <p:nvSpPr>
          <p:cNvPr id="10" name="TextBox 9">
            <a:extLst>
              <a:ext uri="{FF2B5EF4-FFF2-40B4-BE49-F238E27FC236}">
                <a16:creationId xmlns:a16="http://schemas.microsoft.com/office/drawing/2014/main" id="{9830171A-D9B8-7705-65AA-1BC698212DEA}"/>
              </a:ext>
            </a:extLst>
          </p:cNvPr>
          <p:cNvSpPr txBox="1"/>
          <p:nvPr/>
        </p:nvSpPr>
        <p:spPr>
          <a:xfrm>
            <a:off x="557916" y="2225658"/>
            <a:ext cx="6799006"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1" dirty="0"/>
              <a:t>Durability and availability</a:t>
            </a:r>
          </a:p>
          <a:p>
            <a:pPr marL="625969" lvl="1" indent="-285750">
              <a:lnSpc>
                <a:spcPct val="150000"/>
              </a:lnSpc>
              <a:buFont typeface="Arial" panose="020B0604020202020204" pitchFamily="34" charset="0"/>
              <a:buChar char="•"/>
            </a:pPr>
            <a:r>
              <a:rPr lang="en-US" sz="1800" dirty="0"/>
              <a:t>99.99% availability</a:t>
            </a:r>
            <a:endParaRPr lang="en-US" sz="1800" b="1" dirty="0"/>
          </a:p>
          <a:p>
            <a:pPr marL="285750" indent="-285750">
              <a:lnSpc>
                <a:spcPct val="150000"/>
              </a:lnSpc>
              <a:buFont typeface="Arial" panose="020B0604020202020204" pitchFamily="34" charset="0"/>
              <a:buChar char="•"/>
            </a:pPr>
            <a:r>
              <a:rPr lang="en-US" sz="1800" b="1" dirty="0"/>
              <a:t>Scalability</a:t>
            </a:r>
          </a:p>
          <a:p>
            <a:pPr marL="625969" lvl="1" indent="-285750">
              <a:lnSpc>
                <a:spcPct val="150000"/>
              </a:lnSpc>
              <a:buFont typeface="Arial" panose="020B0604020202020204" pitchFamily="34" charset="0"/>
              <a:buChar char="•"/>
            </a:pPr>
            <a:r>
              <a:rPr lang="en-US" sz="1800" dirty="0"/>
              <a:t>Auto growing and shrinking as adding and removing data</a:t>
            </a:r>
          </a:p>
        </p:txBody>
      </p:sp>
      <p:sp>
        <p:nvSpPr>
          <p:cNvPr id="2" name="Rectangle 1">
            <a:extLst>
              <a:ext uri="{FF2B5EF4-FFF2-40B4-BE49-F238E27FC236}">
                <a16:creationId xmlns:a16="http://schemas.microsoft.com/office/drawing/2014/main" id="{016A8191-4E38-F8A6-B792-E78B55E1D14B}"/>
              </a:ext>
            </a:extLst>
          </p:cNvPr>
          <p:cNvSpPr/>
          <p:nvPr/>
        </p:nvSpPr>
        <p:spPr>
          <a:xfrm>
            <a:off x="923278" y="4908163"/>
            <a:ext cx="9467850" cy="1631216"/>
          </a:xfrm>
          <a:prstGeom prst="rect">
            <a:avLst/>
          </a:prstGeom>
          <a:noFill/>
        </p:spPr>
        <p:txBody>
          <a:bodyPr wrap="square" lIns="91440" tIns="45720" rIns="91440" bIns="45720">
            <a:spAutoFit/>
          </a:bodyPr>
          <a:lstStyle/>
          <a:p>
            <a:pPr algn="ctr"/>
            <a:r>
              <a:rPr lang="en-US" sz="10000" b="1" cap="none" spc="0" dirty="0">
                <a:ln w="6600">
                  <a:solidFill>
                    <a:schemeClr val="accent2"/>
                  </a:solidFill>
                  <a:prstDash val="solid"/>
                </a:ln>
                <a:solidFill>
                  <a:srgbClr val="FFFFFF"/>
                </a:solidFill>
                <a:effectLst>
                  <a:outerShdw dist="38100" dir="2700000" algn="tl" rotWithShape="0">
                    <a:schemeClr val="accent2"/>
                  </a:outerShdw>
                </a:effectLst>
              </a:rPr>
              <a:t>99.999999999%</a:t>
            </a:r>
          </a:p>
        </p:txBody>
      </p:sp>
      <p:sp>
        <p:nvSpPr>
          <p:cNvPr id="6" name="TextBox 5">
            <a:extLst>
              <a:ext uri="{FF2B5EF4-FFF2-40B4-BE49-F238E27FC236}">
                <a16:creationId xmlns:a16="http://schemas.microsoft.com/office/drawing/2014/main" id="{86F9C7D6-D0EF-2141-EAB4-4DBF0BA4E2A8}"/>
              </a:ext>
            </a:extLst>
          </p:cNvPr>
          <p:cNvSpPr txBox="1"/>
          <p:nvPr/>
        </p:nvSpPr>
        <p:spPr>
          <a:xfrm>
            <a:off x="6990736" y="2038947"/>
            <a:ext cx="6098458" cy="21268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b="1" dirty="0"/>
              <a:t>Security and data protection</a:t>
            </a:r>
          </a:p>
          <a:p>
            <a:pPr marL="625969" lvl="1" indent="-285750">
              <a:lnSpc>
                <a:spcPct val="150000"/>
              </a:lnSpc>
              <a:buFont typeface="Arial" panose="020B0604020202020204" pitchFamily="34" charset="0"/>
              <a:buChar char="•"/>
            </a:pPr>
            <a:r>
              <a:rPr lang="en-US" sz="1800" dirty="0"/>
              <a:t>User-Based</a:t>
            </a:r>
          </a:p>
          <a:p>
            <a:pPr marL="625969" lvl="1" indent="-285750">
              <a:lnSpc>
                <a:spcPct val="150000"/>
              </a:lnSpc>
              <a:buFont typeface="Arial" panose="020B0604020202020204" pitchFamily="34" charset="0"/>
              <a:buChar char="•"/>
            </a:pPr>
            <a:r>
              <a:rPr lang="en-US" sz="1800" dirty="0"/>
              <a:t>Resource-based</a:t>
            </a:r>
          </a:p>
          <a:p>
            <a:pPr marL="285750" indent="-285750">
              <a:lnSpc>
                <a:spcPct val="150000"/>
              </a:lnSpc>
              <a:buFont typeface="Arial" panose="020B0604020202020204" pitchFamily="34" charset="0"/>
              <a:buChar char="•"/>
            </a:pPr>
            <a:r>
              <a:rPr lang="en-US" sz="1800" b="1" dirty="0"/>
              <a:t>Lowest price and highest performance</a:t>
            </a:r>
          </a:p>
          <a:p>
            <a:pPr marL="625969" lvl="1" indent="-285750">
              <a:lnSpc>
                <a:spcPct val="150000"/>
              </a:lnSpc>
              <a:buFont typeface="Arial" panose="020B0604020202020204" pitchFamily="34" charset="0"/>
              <a:buChar char="•"/>
            </a:pPr>
            <a:r>
              <a:rPr lang="en-US" sz="1800" dirty="0"/>
              <a:t>Multiple storage classes</a:t>
            </a:r>
          </a:p>
        </p:txBody>
      </p:sp>
    </p:spTree>
    <p:extLst>
      <p:ext uri="{BB962C8B-B14F-4D97-AF65-F5344CB8AC3E}">
        <p14:creationId xmlns:p14="http://schemas.microsoft.com/office/powerpoint/2010/main" val="382234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7263F-4A98-4947-BB09-76F43D1E3D8A}"/>
              </a:ext>
            </a:extLst>
          </p:cNvPr>
          <p:cNvSpPr>
            <a:spLocks noGrp="1"/>
          </p:cNvSpPr>
          <p:nvPr>
            <p:ph type="title"/>
          </p:nvPr>
        </p:nvSpPr>
        <p:spPr>
          <a:xfrm>
            <a:off x="923278" y="318621"/>
            <a:ext cx="9498788" cy="265849"/>
          </a:xfrm>
          <a:prstGeom prst="rect">
            <a:avLst/>
          </a:prstGeom>
        </p:spPr>
        <p:txBody>
          <a:bodyPr/>
          <a:lstStyle/>
          <a:p>
            <a:r>
              <a:rPr lang="en-US" dirty="0" err="1"/>
              <a:t>Quicksight</a:t>
            </a:r>
            <a:endParaRPr lang="en-US" dirty="0"/>
          </a:p>
        </p:txBody>
      </p:sp>
      <p:pic>
        <p:nvPicPr>
          <p:cNvPr id="4" name="Picture 3">
            <a:extLst>
              <a:ext uri="{FF2B5EF4-FFF2-40B4-BE49-F238E27FC236}">
                <a16:creationId xmlns:a16="http://schemas.microsoft.com/office/drawing/2014/main" id="{A5C7114A-C970-2D52-468B-505A3D06D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20" y="130795"/>
            <a:ext cx="550991" cy="632933"/>
          </a:xfrm>
          <a:prstGeom prst="rect">
            <a:avLst/>
          </a:prstGeom>
        </p:spPr>
      </p:pic>
      <p:sp>
        <p:nvSpPr>
          <p:cNvPr id="2" name="TextBox 1">
            <a:extLst>
              <a:ext uri="{FF2B5EF4-FFF2-40B4-BE49-F238E27FC236}">
                <a16:creationId xmlns:a16="http://schemas.microsoft.com/office/drawing/2014/main" id="{47D4A8B3-0393-6D3F-EF25-53D31EAF3E7A}"/>
              </a:ext>
            </a:extLst>
          </p:cNvPr>
          <p:cNvSpPr txBox="1"/>
          <p:nvPr/>
        </p:nvSpPr>
        <p:spPr>
          <a:xfrm>
            <a:off x="923278" y="1852696"/>
            <a:ext cx="4648200" cy="171136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b="1" dirty="0"/>
              <a:t>Serverless Architecture</a:t>
            </a:r>
          </a:p>
          <a:p>
            <a:pPr marL="285750" indent="-285750">
              <a:lnSpc>
                <a:spcPct val="150000"/>
              </a:lnSpc>
              <a:buFont typeface="Arial" panose="020B0604020202020204" pitchFamily="34" charset="0"/>
              <a:buChar char="•"/>
            </a:pPr>
            <a:r>
              <a:rPr lang="en-US" sz="1800" b="1" dirty="0"/>
              <a:t>Integrated with</a:t>
            </a:r>
          </a:p>
          <a:p>
            <a:pPr marL="625969" lvl="1" indent="-285750">
              <a:lnSpc>
                <a:spcPct val="150000"/>
              </a:lnSpc>
              <a:buFont typeface="Arial" panose="020B0604020202020204" pitchFamily="34" charset="0"/>
              <a:buChar char="•"/>
            </a:pPr>
            <a:r>
              <a:rPr lang="en-US" sz="1800" dirty="0"/>
              <a:t>RDS, Aurora, Redshift, </a:t>
            </a:r>
            <a:r>
              <a:rPr lang="en-US" sz="1800" b="1" dirty="0">
                <a:solidFill>
                  <a:srgbClr val="FF0000"/>
                </a:solidFill>
              </a:rPr>
              <a:t>S3, Athena</a:t>
            </a:r>
            <a:endParaRPr lang="en-US" sz="1800" b="1" dirty="0"/>
          </a:p>
          <a:p>
            <a:pPr marL="285750" indent="-285750">
              <a:lnSpc>
                <a:spcPct val="150000"/>
              </a:lnSpc>
              <a:buFont typeface="Arial" panose="020B0604020202020204" pitchFamily="34" charset="0"/>
              <a:buChar char="•"/>
            </a:pPr>
            <a:r>
              <a:rPr lang="en-US" sz="1800" b="1" dirty="0"/>
              <a:t>Pay-per-Session pricing</a:t>
            </a:r>
          </a:p>
        </p:txBody>
      </p:sp>
      <p:sp>
        <p:nvSpPr>
          <p:cNvPr id="3" name="Rectangle 2">
            <a:extLst>
              <a:ext uri="{FF2B5EF4-FFF2-40B4-BE49-F238E27FC236}">
                <a16:creationId xmlns:a16="http://schemas.microsoft.com/office/drawing/2014/main" id="{796389A8-5413-12D4-11D5-C8EAADAF1F87}"/>
              </a:ext>
            </a:extLst>
          </p:cNvPr>
          <p:cNvSpPr/>
          <p:nvPr/>
        </p:nvSpPr>
        <p:spPr>
          <a:xfrm>
            <a:off x="2724954" y="3709437"/>
            <a:ext cx="4648200" cy="3170099"/>
          </a:xfrm>
          <a:prstGeom prst="rect">
            <a:avLst/>
          </a:prstGeom>
          <a:noFill/>
        </p:spPr>
        <p:txBody>
          <a:bodyPr wrap="square" lIns="91440" tIns="45720" rIns="91440" bIns="45720">
            <a:spAutoFit/>
          </a:bodyPr>
          <a:lstStyle/>
          <a:p>
            <a:pPr algn="ctr"/>
            <a:r>
              <a:rPr lang="en-US" sz="20000" b="1" cap="none" spc="0" dirty="0">
                <a:ln w="6600">
                  <a:solidFill>
                    <a:schemeClr val="accent2"/>
                  </a:solidFill>
                  <a:prstDash val="solid"/>
                </a:ln>
                <a:solidFill>
                  <a:srgbClr val="FFFFFF"/>
                </a:solidFill>
                <a:effectLst>
                  <a:outerShdw dist="38100" dir="2700000" algn="tl" rotWithShape="0">
                    <a:schemeClr val="accent2"/>
                  </a:outerShdw>
                </a:effectLst>
              </a:rPr>
              <a:t>74%</a:t>
            </a:r>
          </a:p>
        </p:txBody>
      </p:sp>
      <p:sp>
        <p:nvSpPr>
          <p:cNvPr id="7" name="TextBox 6">
            <a:extLst>
              <a:ext uri="{FF2B5EF4-FFF2-40B4-BE49-F238E27FC236}">
                <a16:creationId xmlns:a16="http://schemas.microsoft.com/office/drawing/2014/main" id="{2EE7A988-0853-8A10-4A9D-64AA000BEDEA}"/>
              </a:ext>
            </a:extLst>
          </p:cNvPr>
          <p:cNvSpPr txBox="1"/>
          <p:nvPr/>
        </p:nvSpPr>
        <p:spPr>
          <a:xfrm>
            <a:off x="6574093" y="1852696"/>
            <a:ext cx="6098458" cy="17113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b="1" dirty="0"/>
              <a:t>Use case</a:t>
            </a:r>
          </a:p>
          <a:p>
            <a:pPr marL="625969" lvl="1" indent="-285750">
              <a:lnSpc>
                <a:spcPct val="150000"/>
              </a:lnSpc>
              <a:buFont typeface="Arial" panose="020B0604020202020204" pitchFamily="34" charset="0"/>
              <a:buChar char="•"/>
            </a:pPr>
            <a:r>
              <a:rPr lang="en-US" sz="1800" dirty="0"/>
              <a:t>Business analytics</a:t>
            </a:r>
          </a:p>
          <a:p>
            <a:pPr marL="625969" lvl="1" indent="-285750">
              <a:lnSpc>
                <a:spcPct val="150000"/>
              </a:lnSpc>
              <a:buFont typeface="Arial" panose="020B0604020202020204" pitchFamily="34" charset="0"/>
              <a:buChar char="•"/>
            </a:pPr>
            <a:r>
              <a:rPr lang="en-US" sz="1800" dirty="0"/>
              <a:t>Building visualizations</a:t>
            </a:r>
          </a:p>
          <a:p>
            <a:pPr marL="625969" lvl="1" indent="-285750">
              <a:lnSpc>
                <a:spcPct val="150000"/>
              </a:lnSpc>
              <a:buFont typeface="Arial" panose="020B0604020202020204" pitchFamily="34" charset="0"/>
              <a:buChar char="•"/>
            </a:pPr>
            <a:r>
              <a:rPr lang="en-US" sz="1800" dirty="0"/>
              <a:t>Get business insights using data</a:t>
            </a:r>
          </a:p>
        </p:txBody>
      </p:sp>
    </p:spTree>
    <p:extLst>
      <p:ext uri="{BB962C8B-B14F-4D97-AF65-F5344CB8AC3E}">
        <p14:creationId xmlns:p14="http://schemas.microsoft.com/office/powerpoint/2010/main" val="29459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A3361D8-0CFA-0ACC-898B-80ACE72BA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4109" y="984653"/>
            <a:ext cx="1488238" cy="5272432"/>
          </a:xfrm>
          <a:prstGeom prst="rect">
            <a:avLst/>
          </a:prstGeom>
        </p:spPr>
      </p:pic>
      <p:sp>
        <p:nvSpPr>
          <p:cNvPr id="13" name="Rectangle 12">
            <a:extLst>
              <a:ext uri="{FF2B5EF4-FFF2-40B4-BE49-F238E27FC236}">
                <a16:creationId xmlns:a16="http://schemas.microsoft.com/office/drawing/2014/main" id="{716C84D6-D5A2-4529-7A6B-8D8C103EB50E}"/>
              </a:ext>
            </a:extLst>
          </p:cNvPr>
          <p:cNvSpPr/>
          <p:nvPr/>
        </p:nvSpPr>
        <p:spPr>
          <a:xfrm>
            <a:off x="9062964" y="2059912"/>
            <a:ext cx="1858944" cy="2351314"/>
          </a:xfrm>
          <a:prstGeom prst="rect">
            <a:avLst/>
          </a:prstGeom>
          <a:solidFill>
            <a:srgbClr val="FF5252">
              <a:alpha val="18355"/>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4">
            <a:extLst>
              <a:ext uri="{FF2B5EF4-FFF2-40B4-BE49-F238E27FC236}">
                <a16:creationId xmlns:a16="http://schemas.microsoft.com/office/drawing/2014/main" id="{4855741E-2508-2609-3BA9-710F7E2000E5}"/>
              </a:ext>
            </a:extLst>
          </p:cNvPr>
          <p:cNvSpPr>
            <a:spLocks noGrp="1"/>
          </p:cNvSpPr>
          <p:nvPr>
            <p:ph type="title"/>
          </p:nvPr>
        </p:nvSpPr>
        <p:spPr>
          <a:xfrm>
            <a:off x="231648" y="318621"/>
            <a:ext cx="10190418" cy="282294"/>
          </a:xfrm>
          <a:prstGeom prst="rect">
            <a:avLst/>
          </a:prstGeom>
        </p:spPr>
        <p:txBody>
          <a:bodyPr/>
          <a:lstStyle/>
          <a:p>
            <a:r>
              <a:rPr lang="en-US" dirty="0"/>
              <a:t>Cons</a:t>
            </a:r>
          </a:p>
        </p:txBody>
      </p:sp>
      <p:grpSp>
        <p:nvGrpSpPr>
          <p:cNvPr id="17" name="Group 16">
            <a:extLst>
              <a:ext uri="{FF2B5EF4-FFF2-40B4-BE49-F238E27FC236}">
                <a16:creationId xmlns:a16="http://schemas.microsoft.com/office/drawing/2014/main" id="{F3507436-27DC-F0D7-3F0D-3355C6823D1A}"/>
              </a:ext>
            </a:extLst>
          </p:cNvPr>
          <p:cNvGrpSpPr/>
          <p:nvPr/>
        </p:nvGrpSpPr>
        <p:grpSpPr>
          <a:xfrm>
            <a:off x="1381045" y="2416547"/>
            <a:ext cx="1699371" cy="2588685"/>
            <a:chOff x="1884981" y="2416547"/>
            <a:chExt cx="1699371" cy="2588685"/>
          </a:xfrm>
        </p:grpSpPr>
        <p:pic>
          <p:nvPicPr>
            <p:cNvPr id="18" name="Picture 17">
              <a:extLst>
                <a:ext uri="{FF2B5EF4-FFF2-40B4-BE49-F238E27FC236}">
                  <a16:creationId xmlns:a16="http://schemas.microsoft.com/office/drawing/2014/main" id="{AD303209-5107-C464-48A6-CF74758DAB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4981" y="2416547"/>
              <a:ext cx="1699371" cy="2048467"/>
            </a:xfrm>
            <a:prstGeom prst="rect">
              <a:avLst/>
            </a:prstGeom>
          </p:spPr>
        </p:pic>
        <p:sp>
          <p:nvSpPr>
            <p:cNvPr id="19" name="TextBox 18">
              <a:extLst>
                <a:ext uri="{FF2B5EF4-FFF2-40B4-BE49-F238E27FC236}">
                  <a16:creationId xmlns:a16="http://schemas.microsoft.com/office/drawing/2014/main" id="{C8124B58-D357-BAB7-8BDF-AAE44E1DE020}"/>
                </a:ext>
              </a:extLst>
            </p:cNvPr>
            <p:cNvSpPr txBox="1"/>
            <p:nvPr/>
          </p:nvSpPr>
          <p:spPr>
            <a:xfrm>
              <a:off x="2446634" y="4543567"/>
              <a:ext cx="481222" cy="461665"/>
            </a:xfrm>
            <a:prstGeom prst="rect">
              <a:avLst/>
            </a:prstGeom>
            <a:noFill/>
          </p:spPr>
          <p:txBody>
            <a:bodyPr wrap="square" rtlCol="0">
              <a:spAutoFit/>
            </a:bodyPr>
            <a:lstStyle/>
            <a:p>
              <a:r>
                <a:rPr lang="en-US" sz="2400" dirty="0"/>
                <a:t>S3</a:t>
              </a:r>
            </a:p>
          </p:txBody>
        </p:sp>
      </p:grpSp>
      <p:grpSp>
        <p:nvGrpSpPr>
          <p:cNvPr id="20" name="Group 19">
            <a:extLst>
              <a:ext uri="{FF2B5EF4-FFF2-40B4-BE49-F238E27FC236}">
                <a16:creationId xmlns:a16="http://schemas.microsoft.com/office/drawing/2014/main" id="{C4259715-15AA-E8AB-AE52-348234DB6683}"/>
              </a:ext>
            </a:extLst>
          </p:cNvPr>
          <p:cNvGrpSpPr/>
          <p:nvPr/>
        </p:nvGrpSpPr>
        <p:grpSpPr>
          <a:xfrm>
            <a:off x="4270103" y="2380279"/>
            <a:ext cx="1825897" cy="2624953"/>
            <a:chOff x="8424488" y="2380279"/>
            <a:chExt cx="1825897" cy="2624953"/>
          </a:xfrm>
        </p:grpSpPr>
        <p:pic>
          <p:nvPicPr>
            <p:cNvPr id="21" name="Picture 20">
              <a:extLst>
                <a:ext uri="{FF2B5EF4-FFF2-40B4-BE49-F238E27FC236}">
                  <a16:creationId xmlns:a16="http://schemas.microsoft.com/office/drawing/2014/main" id="{30E32112-3E50-F917-C84C-DCEC3E9C9F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4488" y="2380279"/>
              <a:ext cx="1825897" cy="2097441"/>
            </a:xfrm>
            <a:prstGeom prst="rect">
              <a:avLst/>
            </a:prstGeom>
          </p:spPr>
        </p:pic>
        <p:sp>
          <p:nvSpPr>
            <p:cNvPr id="22" name="TextBox 21">
              <a:extLst>
                <a:ext uri="{FF2B5EF4-FFF2-40B4-BE49-F238E27FC236}">
                  <a16:creationId xmlns:a16="http://schemas.microsoft.com/office/drawing/2014/main" id="{C80877F9-764B-A01F-2987-BB515D1948BA}"/>
                </a:ext>
              </a:extLst>
            </p:cNvPr>
            <p:cNvSpPr txBox="1"/>
            <p:nvPr/>
          </p:nvSpPr>
          <p:spPr>
            <a:xfrm>
              <a:off x="8582101" y="4543567"/>
              <a:ext cx="1486946" cy="461665"/>
            </a:xfrm>
            <a:prstGeom prst="rect">
              <a:avLst/>
            </a:prstGeom>
            <a:noFill/>
          </p:spPr>
          <p:txBody>
            <a:bodyPr wrap="none" rtlCol="0">
              <a:spAutoFit/>
            </a:bodyPr>
            <a:lstStyle/>
            <a:p>
              <a:r>
                <a:rPr lang="en-US" sz="2400" dirty="0" err="1"/>
                <a:t>Quicksight</a:t>
              </a:r>
              <a:endParaRPr lang="en-US" sz="2400" dirty="0"/>
            </a:p>
          </p:txBody>
        </p:sp>
      </p:grpSp>
      <p:sp>
        <p:nvSpPr>
          <p:cNvPr id="23" name="TextBox 22">
            <a:extLst>
              <a:ext uri="{FF2B5EF4-FFF2-40B4-BE49-F238E27FC236}">
                <a16:creationId xmlns:a16="http://schemas.microsoft.com/office/drawing/2014/main" id="{980BA5FD-0B8F-A52B-24FD-CAE2E4C53F8D}"/>
              </a:ext>
            </a:extLst>
          </p:cNvPr>
          <p:cNvSpPr txBox="1"/>
          <p:nvPr/>
        </p:nvSpPr>
        <p:spPr>
          <a:xfrm>
            <a:off x="3419314" y="3235569"/>
            <a:ext cx="481222" cy="461665"/>
          </a:xfrm>
          <a:prstGeom prst="rect">
            <a:avLst/>
          </a:prstGeom>
          <a:noFill/>
        </p:spPr>
        <p:txBody>
          <a:bodyPr wrap="square" rtlCol="0">
            <a:spAutoFit/>
          </a:bodyPr>
          <a:lstStyle/>
          <a:p>
            <a:r>
              <a:rPr lang="en-US" sz="2400" dirty="0"/>
              <a:t>+</a:t>
            </a:r>
          </a:p>
        </p:txBody>
      </p:sp>
    </p:spTree>
    <p:extLst>
      <p:ext uri="{BB962C8B-B14F-4D97-AF65-F5344CB8AC3E}">
        <p14:creationId xmlns:p14="http://schemas.microsoft.com/office/powerpoint/2010/main" val="37081757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5"/>
  <p:tag name="ARTICULATE_PROJECT_OPEN" val="0"/>
</p:tagLst>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slide smile - squid ink">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31D666D56EE14EA9B52764B4508099" ma:contentTypeVersion="1" ma:contentTypeDescription="Create a new document." ma:contentTypeScope="" ma:versionID="b9b1c41f9aef09831e5c70ffe0619462">
  <xsd:schema xmlns:xsd="http://www.w3.org/2001/XMLSchema" xmlns:xs="http://www.w3.org/2001/XMLSchema" xmlns:p="http://schemas.microsoft.com/office/2006/metadata/properties" xmlns:ns2="6d3a64c5-a7a4-452d-bff7-04d5f6fec492" targetNamespace="http://schemas.microsoft.com/office/2006/metadata/properties" ma:root="true" ma:fieldsID="52a5b491925dd422410ec3e6ff999dd9" ns2:_="">
    <xsd:import namespace="6d3a64c5-a7a4-452d-bff7-04d5f6fec492"/>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3a64c5-a7a4-452d-bff7-04d5f6fec49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0FCA72-E144-4B54-A2FA-05CAD210445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purl.org/dc/dcmitype/"/>
    <ds:schemaRef ds:uri="http://schemas.openxmlformats.org/package/2006/metadata/core-properties"/>
    <ds:schemaRef ds:uri="6d3a64c5-a7a4-452d-bff7-04d5f6fec492"/>
    <ds:schemaRef ds:uri="http://www.w3.org/XML/1998/namespace"/>
  </ds:schemaRefs>
</ds:datastoreItem>
</file>

<file path=customXml/itemProps2.xml><?xml version="1.0" encoding="utf-8"?>
<ds:datastoreItem xmlns:ds="http://schemas.openxmlformats.org/officeDocument/2006/customXml" ds:itemID="{D9239CC3-D0D9-4909-8ABC-373A626B08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3a64c5-a7a4-452d-bff7-04d5f6fec4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57F4ED-CC21-4BEE-82C5-9622FC7B7D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65578</TotalTime>
  <Words>1056</Words>
  <Application>Microsoft Macintosh PowerPoint</Application>
  <PresentationFormat>Widescreen</PresentationFormat>
  <Paragraphs>142</Paragraphs>
  <Slides>18</Slides>
  <Notes>18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18</vt:i4>
      </vt:variant>
    </vt:vector>
  </HeadingPairs>
  <TitlesOfParts>
    <vt:vector size="28" baseType="lpstr">
      <vt:lpstr>Amazon Ember</vt:lpstr>
      <vt:lpstr>Amazon Ember Display</vt:lpstr>
      <vt:lpstr>Arial</vt:lpstr>
      <vt:lpstr>Calibri</vt:lpstr>
      <vt:lpstr>GillSans</vt:lpstr>
      <vt:lpstr>Helvetica Neue</vt:lpstr>
      <vt:lpstr>2_Custom Design</vt:lpstr>
      <vt:lpstr>Section slide smile - squid ink</vt:lpstr>
      <vt:lpstr>Custom Design</vt:lpstr>
      <vt:lpstr>3_Custom Design</vt:lpstr>
      <vt:lpstr>PowerPoint Presentation</vt:lpstr>
      <vt:lpstr>Presentation Link</vt:lpstr>
      <vt:lpstr>Scenario</vt:lpstr>
      <vt:lpstr>Services</vt:lpstr>
      <vt:lpstr>Demo Video</vt:lpstr>
      <vt:lpstr>S3</vt:lpstr>
      <vt:lpstr>S3</vt:lpstr>
      <vt:lpstr>Quicksight</vt:lpstr>
      <vt:lpstr>Cons</vt:lpstr>
      <vt:lpstr>Glue</vt:lpstr>
      <vt:lpstr>Athena</vt:lpstr>
      <vt:lpstr>Quicksight Dashboard</vt:lpstr>
      <vt:lpstr>Summary</vt:lpstr>
      <vt:lpstr>Disaster</vt:lpstr>
      <vt:lpstr>Demo Video - Replication Rule</vt:lpstr>
      <vt:lpstr>Notification</vt:lpstr>
      <vt:lpstr>Problems we got</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Beatrice Kennedy</dc:creator>
  <cp:lastModifiedBy>Zhang, Jason</cp:lastModifiedBy>
  <cp:revision>1322</cp:revision>
  <cp:lastPrinted>2019-04-05T23:40:51Z</cp:lastPrinted>
  <dcterms:created xsi:type="dcterms:W3CDTF">2015-05-05T16:46:37Z</dcterms:created>
  <dcterms:modified xsi:type="dcterms:W3CDTF">2024-08-02T15:30:49Z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BA4BF974-20C1-44DB-A727-DD5E5BD494DE</vt:lpwstr>
  </property>
  <property fmtid="{D5CDD505-2E9C-101B-9397-08002B2CF9AE}" pid="3" name="ArticulatePath">
    <vt:lpwstr>Amazon inSTALLments Landscape 17x11_11-15-16</vt:lpwstr>
  </property>
  <property fmtid="{D5CDD505-2E9C-101B-9397-08002B2CF9AE}" pid="4" name="ContentTypeId">
    <vt:lpwstr>0x0101002D31D666D56EE14EA9B52764B4508099</vt:lpwstr>
  </property>
</Properties>
</file>