
<file path=[Content_Types].xml><?xml version="1.0" encoding="utf-8"?>
<Types xmlns="http://schemas.openxmlformats.org/package/2006/content-types">
  <Default Extension="emf" ContentType="image/x-em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slideLayouts/slideLayout4.xml" ContentType="application/vnd.openxmlformats-officedocument.presentationml.slideLayout+xml"/>
  <Override PartName="/ppt/theme/theme3.xml" ContentType="application/vnd.openxmlformats-officedocument.theme+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9" r:id="rId4"/>
    <p:sldMasterId id="2147483885" r:id="rId5"/>
    <p:sldMasterId id="2147483915" r:id="rId6"/>
    <p:sldMasterId id="2147483935" r:id="rId7"/>
  </p:sldMasterIdLst>
  <p:notesMasterIdLst>
    <p:notesMasterId r:id="rId30"/>
  </p:notesMasterIdLst>
  <p:handoutMasterIdLst>
    <p:handoutMasterId r:id="rId31"/>
  </p:handoutMasterIdLst>
  <p:sldIdLst>
    <p:sldId id="425" r:id="rId8"/>
    <p:sldId id="487" r:id="rId9"/>
    <p:sldId id="460" r:id="rId10"/>
    <p:sldId id="471" r:id="rId11"/>
    <p:sldId id="475" r:id="rId12"/>
    <p:sldId id="476" r:id="rId13"/>
    <p:sldId id="462" r:id="rId14"/>
    <p:sldId id="456" r:id="rId15"/>
    <p:sldId id="472" r:id="rId16"/>
    <p:sldId id="474" r:id="rId17"/>
    <p:sldId id="477" r:id="rId18"/>
    <p:sldId id="478" r:id="rId19"/>
    <p:sldId id="480" r:id="rId20"/>
    <p:sldId id="479" r:id="rId21"/>
    <p:sldId id="481" r:id="rId22"/>
    <p:sldId id="482" r:id="rId23"/>
    <p:sldId id="440" r:id="rId24"/>
    <p:sldId id="483" r:id="rId25"/>
    <p:sldId id="484" r:id="rId26"/>
    <p:sldId id="485" r:id="rId27"/>
    <p:sldId id="486" r:id="rId28"/>
    <p:sldId id="442" r:id="rId29"/>
  </p:sldIdLst>
  <p:sldSz cx="12192000" cy="6858000"/>
  <p:notesSz cx="7010400" cy="9296400"/>
  <p:custDataLst>
    <p:tags r:id="rId32"/>
  </p:custDataLst>
  <p:defaultTextStyle>
    <a:defPPr>
      <a:defRPr lang="en-US"/>
    </a:defPPr>
    <a:lvl1pPr marL="0" algn="l" defTabSz="340219" rtl="0" eaLnBrk="1" latinLnBrk="0" hangingPunct="1">
      <a:defRPr sz="1300" kern="1200">
        <a:solidFill>
          <a:schemeClr val="tx1"/>
        </a:solidFill>
        <a:latin typeface="+mn-lt"/>
        <a:ea typeface="+mn-ea"/>
        <a:cs typeface="+mn-cs"/>
      </a:defRPr>
    </a:lvl1pPr>
    <a:lvl2pPr marL="340219" algn="l" defTabSz="340219" rtl="0" eaLnBrk="1" latinLnBrk="0" hangingPunct="1">
      <a:defRPr sz="1300" kern="1200">
        <a:solidFill>
          <a:schemeClr val="tx1"/>
        </a:solidFill>
        <a:latin typeface="+mn-lt"/>
        <a:ea typeface="+mn-ea"/>
        <a:cs typeface="+mn-cs"/>
      </a:defRPr>
    </a:lvl2pPr>
    <a:lvl3pPr marL="680439" algn="l" defTabSz="340219" rtl="0" eaLnBrk="1" latinLnBrk="0" hangingPunct="1">
      <a:defRPr sz="1300" kern="1200">
        <a:solidFill>
          <a:schemeClr val="tx1"/>
        </a:solidFill>
        <a:latin typeface="+mn-lt"/>
        <a:ea typeface="+mn-ea"/>
        <a:cs typeface="+mn-cs"/>
      </a:defRPr>
    </a:lvl3pPr>
    <a:lvl4pPr marL="1020658" algn="l" defTabSz="340219" rtl="0" eaLnBrk="1" latinLnBrk="0" hangingPunct="1">
      <a:defRPr sz="1300" kern="1200">
        <a:solidFill>
          <a:schemeClr val="tx1"/>
        </a:solidFill>
        <a:latin typeface="+mn-lt"/>
        <a:ea typeface="+mn-ea"/>
        <a:cs typeface="+mn-cs"/>
      </a:defRPr>
    </a:lvl4pPr>
    <a:lvl5pPr marL="1360878" algn="l" defTabSz="340219" rtl="0" eaLnBrk="1" latinLnBrk="0" hangingPunct="1">
      <a:defRPr sz="1300" kern="1200">
        <a:solidFill>
          <a:schemeClr val="tx1"/>
        </a:solidFill>
        <a:latin typeface="+mn-lt"/>
        <a:ea typeface="+mn-ea"/>
        <a:cs typeface="+mn-cs"/>
      </a:defRPr>
    </a:lvl5pPr>
    <a:lvl6pPr marL="1701097" algn="l" defTabSz="340219" rtl="0" eaLnBrk="1" latinLnBrk="0" hangingPunct="1">
      <a:defRPr sz="1300" kern="1200">
        <a:solidFill>
          <a:schemeClr val="tx1"/>
        </a:solidFill>
        <a:latin typeface="+mn-lt"/>
        <a:ea typeface="+mn-ea"/>
        <a:cs typeface="+mn-cs"/>
      </a:defRPr>
    </a:lvl6pPr>
    <a:lvl7pPr marL="2041317" algn="l" defTabSz="340219" rtl="0" eaLnBrk="1" latinLnBrk="0" hangingPunct="1">
      <a:defRPr sz="1300" kern="1200">
        <a:solidFill>
          <a:schemeClr val="tx1"/>
        </a:solidFill>
        <a:latin typeface="+mn-lt"/>
        <a:ea typeface="+mn-ea"/>
        <a:cs typeface="+mn-cs"/>
      </a:defRPr>
    </a:lvl7pPr>
    <a:lvl8pPr marL="2381536" algn="l" defTabSz="340219" rtl="0" eaLnBrk="1" latinLnBrk="0" hangingPunct="1">
      <a:defRPr sz="1300" kern="1200">
        <a:solidFill>
          <a:schemeClr val="tx1"/>
        </a:solidFill>
        <a:latin typeface="+mn-lt"/>
        <a:ea typeface="+mn-ea"/>
        <a:cs typeface="+mn-cs"/>
      </a:defRPr>
    </a:lvl8pPr>
    <a:lvl9pPr marL="2721755" algn="l" defTabSz="340219" rtl="0" eaLnBrk="1" latinLnBrk="0" hangingPunct="1">
      <a:defRPr sz="1300" kern="1200">
        <a:solidFill>
          <a:schemeClr val="tx1"/>
        </a:solidFill>
        <a:latin typeface="+mn-lt"/>
        <a:ea typeface="+mn-ea"/>
        <a:cs typeface="+mn-cs"/>
      </a:defRPr>
    </a:lvl9pPr>
  </p:defaultTextStyle>
  <p:extLst>
    <p:ext uri="{EFAFB233-063F-42B5-8137-9DF3F51BA10A}">
      <p15:sldGuideLst xmlns:p15="http://schemas.microsoft.com/office/powerpoint/2012/main">
        <p15:guide id="1" pos="4897" userDrawn="1">
          <p15:clr>
            <a:srgbClr val="A4A3A4"/>
          </p15:clr>
        </p15:guide>
        <p15:guide id="2" orient="horz" pos="1549" userDrawn="1">
          <p15:clr>
            <a:srgbClr val="A4A3A4"/>
          </p15:clr>
        </p15:guide>
        <p15:guide id="3" orient="horz" pos="5139" userDrawn="1">
          <p15:clr>
            <a:srgbClr val="A4A3A4"/>
          </p15:clr>
        </p15:guide>
        <p15:guide id="4" pos="551" userDrawn="1">
          <p15:clr>
            <a:srgbClr val="A4A3A4"/>
          </p15:clr>
        </p15:guide>
        <p15:guide id="5" pos="9090" userDrawn="1">
          <p15:clr>
            <a:srgbClr val="A4A3A4"/>
          </p15:clr>
        </p15:guide>
        <p15:guide id="6" pos="5295" userDrawn="1">
          <p15:clr>
            <a:srgbClr val="A4A3A4"/>
          </p15:clr>
        </p15:guide>
        <p15:guide id="7" orient="horz" pos="1056" userDrawn="1">
          <p15:clr>
            <a:srgbClr val="A4A3A4"/>
          </p15:clr>
        </p15:guide>
        <p15:guide id="8" orient="horz" pos="3504" userDrawn="1">
          <p15:clr>
            <a:srgbClr val="A4A3A4"/>
          </p15:clr>
        </p15:guide>
        <p15:guide id="9" pos="3840" userDrawn="1">
          <p15:clr>
            <a:srgbClr val="A4A3A4"/>
          </p15:clr>
        </p15:guide>
        <p15:guide id="10" pos="432" userDrawn="1">
          <p15:clr>
            <a:srgbClr val="A4A3A4"/>
          </p15:clr>
        </p15:guide>
        <p15:guide id="11" pos="7128" userDrawn="1">
          <p15:clr>
            <a:srgbClr val="A4A3A4"/>
          </p15:clr>
        </p15:guide>
        <p15:guide id="12" pos="4128"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nne Kearney" initials="AK" lastIdx="17" clrIdx="0"/>
  <p:cmAuthor id="1" name="Nolan Sundrud" initials="NS" lastIdx="1" clrIdx="1"/>
  <p:cmAuthor id="2" name="Maurer, Samantha" initials="MS" lastIdx="7" clrIdx="2"/>
  <p:cmAuthor id="3" name="Microsoft Office User" initials="MOU" lastIdx="2" clrIdx="3">
    <p:extLst>
      <p:ext uri="{19B8F6BF-5375-455C-9EA6-DF929625EA0E}">
        <p15:presenceInfo xmlns:p15="http://schemas.microsoft.com/office/powerpoint/2012/main" userId="Microsoft Office User" providerId="None"/>
      </p:ext>
    </p:extLst>
  </p:cmAuthor>
  <p:cmAuthor id="4" name="Kimberly Watkins" initials="KW" lastIdx="5" clrIdx="4">
    <p:extLst>
      <p:ext uri="{19B8F6BF-5375-455C-9EA6-DF929625EA0E}">
        <p15:presenceInfo xmlns:p15="http://schemas.microsoft.com/office/powerpoint/2012/main" userId="Kimberly Watkins" providerId="None"/>
      </p:ext>
    </p:extLst>
  </p:cmAuthor>
  <p:cmAuthor id="5" name="Mommsen, Christy" initials="MC" lastIdx="4" clrIdx="5">
    <p:extLst>
      <p:ext uri="{19B8F6BF-5375-455C-9EA6-DF929625EA0E}">
        <p15:presenceInfo xmlns:p15="http://schemas.microsoft.com/office/powerpoint/2012/main" userId="S-1-5-21-1407069837-2091007605-538272213-2715448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00"/>
    <a:srgbClr val="FF5252"/>
    <a:srgbClr val="232F3E"/>
    <a:srgbClr val="29ABE2"/>
    <a:srgbClr val="26C4FF"/>
    <a:srgbClr val="22D3E2"/>
    <a:srgbClr val="FDC500"/>
    <a:srgbClr val="FEE385"/>
    <a:srgbClr val="16BF9F"/>
    <a:srgbClr val="527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197" autoAdjust="0"/>
    <p:restoredTop sz="84815" autoAdjust="0"/>
  </p:normalViewPr>
  <p:slideViewPr>
    <p:cSldViewPr snapToGrid="0">
      <p:cViewPr varScale="1">
        <p:scale>
          <a:sx n="80" d="100"/>
          <a:sy n="80" d="100"/>
        </p:scale>
        <p:origin x="216" y="768"/>
      </p:cViewPr>
      <p:guideLst>
        <p:guide pos="4897"/>
        <p:guide orient="horz" pos="1549"/>
        <p:guide orient="horz" pos="5139"/>
        <p:guide pos="551"/>
        <p:guide pos="9090"/>
        <p:guide pos="5295"/>
        <p:guide orient="horz" pos="1056"/>
        <p:guide orient="horz" pos="3504"/>
        <p:guide pos="3840"/>
        <p:guide pos="432"/>
        <p:guide pos="7128"/>
        <p:guide pos="4128"/>
      </p:guideLst>
    </p:cSldViewPr>
  </p:slideViewPr>
  <p:outlineViewPr>
    <p:cViewPr>
      <p:scale>
        <a:sx n="33" d="100"/>
        <a:sy n="33" d="100"/>
      </p:scale>
      <p:origin x="0" y="0"/>
    </p:cViewPr>
  </p:outlineViewPr>
  <p:notesTextViewPr>
    <p:cViewPr>
      <p:scale>
        <a:sx n="165" d="100"/>
        <a:sy n="165" d="100"/>
      </p:scale>
      <p:origin x="0" y="0"/>
    </p:cViewPr>
  </p:notesTextViewPr>
  <p:sorterViewPr>
    <p:cViewPr varScale="1">
      <p:scale>
        <a:sx n="1" d="1"/>
        <a:sy n="1" d="1"/>
      </p:scale>
      <p:origin x="0" y="0"/>
    </p:cViewPr>
  </p:sorterViewPr>
  <p:notesViewPr>
    <p:cSldViewPr snapToGrid="0">
      <p:cViewPr varScale="1">
        <p:scale>
          <a:sx n="76" d="100"/>
          <a:sy n="76" d="100"/>
        </p:scale>
        <p:origin x="4008" y="9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21" Type="http://schemas.openxmlformats.org/officeDocument/2006/relationships/slide" Target="slides/slide14.xml"/><Relationship Id="rId34" Type="http://schemas.openxmlformats.org/officeDocument/2006/relationships/presProps" Target="presProps.xml"/><Relationship Id="rId7" Type="http://schemas.openxmlformats.org/officeDocument/2006/relationships/slideMaster" Target="slideMasters/slideMaster4.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slide" Target="slides/slide22.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tags" Target="tags/tag1.xml"/><Relationship Id="rId37"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theme" Target="theme/theme1.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notesMaster" Target="notesMasters/notesMaster1.xml"/><Relationship Id="rId35" Type="http://schemas.openxmlformats.org/officeDocument/2006/relationships/viewProps" Target="viewProps.xml"/><Relationship Id="rId8" Type="http://schemas.openxmlformats.org/officeDocument/2006/relationships/slide" Target="slides/slide1.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319" cy="465242"/>
          </a:xfrm>
          <a:prstGeom prst="rect">
            <a:avLst/>
          </a:prstGeom>
        </p:spPr>
        <p:txBody>
          <a:bodyPr vert="horz" lIns="91440" tIns="45720" rIns="91440" bIns="45720" rtlCol="0"/>
          <a:lstStyle>
            <a:lvl1pPr algn="l">
              <a:defRPr sz="1200"/>
            </a:lvl1pPr>
          </a:lstStyle>
          <a:p>
            <a:endParaRPr lang="en-US" dirty="0">
              <a:latin typeface="Amazon Ember"/>
            </a:endParaRPr>
          </a:p>
        </p:txBody>
      </p:sp>
      <p:sp>
        <p:nvSpPr>
          <p:cNvPr id="3" name="Date Placeholder 2"/>
          <p:cNvSpPr>
            <a:spLocks noGrp="1"/>
          </p:cNvSpPr>
          <p:nvPr>
            <p:ph type="dt" sz="quarter" idx="1"/>
          </p:nvPr>
        </p:nvSpPr>
        <p:spPr>
          <a:xfrm>
            <a:off x="3970885" y="0"/>
            <a:ext cx="3038319" cy="465242"/>
          </a:xfrm>
          <a:prstGeom prst="rect">
            <a:avLst/>
          </a:prstGeom>
        </p:spPr>
        <p:txBody>
          <a:bodyPr vert="horz" lIns="91440" tIns="45720" rIns="91440" bIns="45720" rtlCol="0"/>
          <a:lstStyle>
            <a:lvl1pPr algn="r">
              <a:defRPr sz="1200"/>
            </a:lvl1pPr>
          </a:lstStyle>
          <a:p>
            <a:fld id="{7DE0A5FC-BD41-1443-B940-79FBBB705431}" type="datetimeFigureOut">
              <a:rPr lang="en-US" smtClean="0">
                <a:latin typeface="Amazon Ember"/>
              </a:rPr>
              <a:t>7/22/24</a:t>
            </a:fld>
            <a:endParaRPr lang="en-US" dirty="0">
              <a:latin typeface="Amazon Ember"/>
            </a:endParaRPr>
          </a:p>
        </p:txBody>
      </p:sp>
      <p:sp>
        <p:nvSpPr>
          <p:cNvPr id="4" name="Footer Placeholder 3"/>
          <p:cNvSpPr>
            <a:spLocks noGrp="1"/>
          </p:cNvSpPr>
          <p:nvPr>
            <p:ph type="ftr" sz="quarter" idx="2"/>
          </p:nvPr>
        </p:nvSpPr>
        <p:spPr>
          <a:xfrm>
            <a:off x="0" y="8829054"/>
            <a:ext cx="3038319" cy="465242"/>
          </a:xfrm>
          <a:prstGeom prst="rect">
            <a:avLst/>
          </a:prstGeom>
        </p:spPr>
        <p:txBody>
          <a:bodyPr vert="horz" lIns="91440" tIns="45720" rIns="91440" bIns="45720" rtlCol="0" anchor="b"/>
          <a:lstStyle>
            <a:lvl1pPr algn="l">
              <a:defRPr sz="1200"/>
            </a:lvl1pPr>
          </a:lstStyle>
          <a:p>
            <a:endParaRPr lang="en-US" dirty="0">
              <a:latin typeface="Amazon Ember"/>
            </a:endParaRPr>
          </a:p>
        </p:txBody>
      </p:sp>
      <p:sp>
        <p:nvSpPr>
          <p:cNvPr id="5" name="Slide Number Placeholder 4"/>
          <p:cNvSpPr>
            <a:spLocks noGrp="1"/>
          </p:cNvSpPr>
          <p:nvPr>
            <p:ph type="sldNum" sz="quarter" idx="3"/>
          </p:nvPr>
        </p:nvSpPr>
        <p:spPr>
          <a:xfrm>
            <a:off x="3970885" y="8829054"/>
            <a:ext cx="3038319" cy="465242"/>
          </a:xfrm>
          <a:prstGeom prst="rect">
            <a:avLst/>
          </a:prstGeom>
        </p:spPr>
        <p:txBody>
          <a:bodyPr vert="horz" lIns="91440" tIns="45720" rIns="91440" bIns="45720" rtlCol="0" anchor="b"/>
          <a:lstStyle>
            <a:lvl1pPr algn="r">
              <a:defRPr sz="1200"/>
            </a:lvl1pPr>
          </a:lstStyle>
          <a:p>
            <a:fld id="{331CE446-62A2-A34E-999E-1639EE058FD1}" type="slidenum">
              <a:rPr lang="en-US" smtClean="0">
                <a:latin typeface="Amazon Ember"/>
              </a:rPr>
              <a:t>‹#›</a:t>
            </a:fld>
            <a:endParaRPr lang="en-US" dirty="0">
              <a:latin typeface="Amazon Ember"/>
            </a:endParaRPr>
          </a:p>
        </p:txBody>
      </p:sp>
    </p:spTree>
    <p:extLst>
      <p:ext uri="{BB962C8B-B14F-4D97-AF65-F5344CB8AC3E}">
        <p14:creationId xmlns:p14="http://schemas.microsoft.com/office/powerpoint/2010/main" val="26345427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037840" cy="466434"/>
          </a:xfrm>
          <a:prstGeom prst="rect">
            <a:avLst/>
          </a:prstGeom>
        </p:spPr>
        <p:txBody>
          <a:bodyPr vert="horz" lIns="93177" tIns="46589" rIns="93177" bIns="46589" rtlCol="0"/>
          <a:lstStyle>
            <a:lvl1pPr algn="l">
              <a:defRPr sz="1200">
                <a:latin typeface="Amazon Ember"/>
              </a:defRPr>
            </a:lvl1pPr>
          </a:lstStyle>
          <a:p>
            <a:endParaRPr lang="en-US" dirty="0"/>
          </a:p>
        </p:txBody>
      </p:sp>
      <p:sp>
        <p:nvSpPr>
          <p:cNvPr id="3" name="Date Placeholder 2"/>
          <p:cNvSpPr>
            <a:spLocks noGrp="1"/>
          </p:cNvSpPr>
          <p:nvPr>
            <p:ph type="dt" idx="1"/>
          </p:nvPr>
        </p:nvSpPr>
        <p:spPr>
          <a:xfrm>
            <a:off x="3970938" y="1"/>
            <a:ext cx="3037840" cy="466434"/>
          </a:xfrm>
          <a:prstGeom prst="rect">
            <a:avLst/>
          </a:prstGeom>
        </p:spPr>
        <p:txBody>
          <a:bodyPr vert="horz" lIns="93177" tIns="46589" rIns="93177" bIns="46589" rtlCol="0"/>
          <a:lstStyle>
            <a:lvl1pPr algn="r">
              <a:defRPr sz="1200">
                <a:latin typeface="Amazon Ember"/>
              </a:defRPr>
            </a:lvl1pPr>
          </a:lstStyle>
          <a:p>
            <a:fld id="{631F7D34-E617-4D67-ADB9-F7300D1D14C6}" type="datetimeFigureOut">
              <a:rPr lang="en-US" smtClean="0"/>
              <a:pPr/>
              <a:t>7/22/24</a:t>
            </a:fld>
            <a:endParaRPr lang="en-US" dirty="0"/>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US" dirty="0"/>
          </a:p>
        </p:txBody>
      </p:sp>
      <p:sp>
        <p:nvSpPr>
          <p:cNvPr id="5" name="Notes Placeholder 4"/>
          <p:cNvSpPr>
            <a:spLocks noGrp="1"/>
          </p:cNvSpPr>
          <p:nvPr>
            <p:ph type="body" sz="quarter" idx="3"/>
          </p:nvPr>
        </p:nvSpPr>
        <p:spPr>
          <a:xfrm>
            <a:off x="701040" y="4473893"/>
            <a:ext cx="5608320" cy="3660458"/>
          </a:xfrm>
          <a:prstGeom prst="rect">
            <a:avLst/>
          </a:prstGeom>
        </p:spPr>
        <p:txBody>
          <a:bodyPr vert="horz" lIns="93177" tIns="46589" rIns="93177" bIns="46589"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atin typeface="Amazon Ember"/>
              </a:defRPr>
            </a:lvl1pPr>
          </a:lstStyle>
          <a:p>
            <a:endParaRPr lang="en-US" dirty="0"/>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atin typeface="Amazon Ember"/>
              </a:defRPr>
            </a:lvl1pPr>
          </a:lstStyle>
          <a:p>
            <a:fld id="{525B7AE5-8B6B-45BB-BCE2-0D5FF01E052A}" type="slidenum">
              <a:rPr lang="en-US" smtClean="0"/>
              <a:pPr/>
              <a:t>‹#›</a:t>
            </a:fld>
            <a:endParaRPr lang="en-US" dirty="0"/>
          </a:p>
        </p:txBody>
      </p:sp>
    </p:spTree>
    <p:extLst>
      <p:ext uri="{BB962C8B-B14F-4D97-AF65-F5344CB8AC3E}">
        <p14:creationId xmlns:p14="http://schemas.microsoft.com/office/powerpoint/2010/main" val="3642545797"/>
      </p:ext>
    </p:extLst>
  </p:cSld>
  <p:clrMap bg1="lt1" tx1="dk1" bg2="lt2" tx2="dk2" accent1="accent1" accent2="accent2" accent3="accent3" accent4="accent4" accent5="accent5" accent6="accent6" hlink="hlink" folHlink="folHlink"/>
  <p:notesStyle>
    <a:lvl1pPr marL="0" algn="l" defTabSz="914379" rtl="0" eaLnBrk="1" latinLnBrk="0" hangingPunct="1">
      <a:defRPr sz="1200" kern="1200">
        <a:solidFill>
          <a:schemeClr val="tx1"/>
        </a:solidFill>
        <a:latin typeface="Amazon Ember"/>
        <a:ea typeface="+mn-ea"/>
        <a:cs typeface="+mn-cs"/>
      </a:defRPr>
    </a:lvl1pPr>
    <a:lvl2pPr marL="457189" algn="l" defTabSz="914379" rtl="0" eaLnBrk="1" latinLnBrk="0" hangingPunct="1">
      <a:defRPr sz="1200" kern="1200">
        <a:solidFill>
          <a:schemeClr val="tx1"/>
        </a:solidFill>
        <a:latin typeface="Amazon Ember"/>
        <a:ea typeface="+mn-ea"/>
        <a:cs typeface="+mn-cs"/>
      </a:defRPr>
    </a:lvl2pPr>
    <a:lvl3pPr marL="914379" algn="l" defTabSz="914379" rtl="0" eaLnBrk="1" latinLnBrk="0" hangingPunct="1">
      <a:defRPr sz="1200" kern="1200">
        <a:solidFill>
          <a:schemeClr val="tx1"/>
        </a:solidFill>
        <a:latin typeface="Amazon Ember"/>
        <a:ea typeface="+mn-ea"/>
        <a:cs typeface="+mn-cs"/>
      </a:defRPr>
    </a:lvl3pPr>
    <a:lvl4pPr marL="1371569" algn="l" defTabSz="914379" rtl="0" eaLnBrk="1" latinLnBrk="0" hangingPunct="1">
      <a:defRPr sz="1200" kern="1200">
        <a:solidFill>
          <a:schemeClr val="tx1"/>
        </a:solidFill>
        <a:latin typeface="Amazon Ember"/>
        <a:ea typeface="+mn-ea"/>
        <a:cs typeface="+mn-cs"/>
      </a:defRPr>
    </a:lvl4pPr>
    <a:lvl5pPr marL="1828759" algn="l" defTabSz="914379" rtl="0" eaLnBrk="1" latinLnBrk="0" hangingPunct="1">
      <a:defRPr sz="1200" kern="1200">
        <a:solidFill>
          <a:schemeClr val="tx1"/>
        </a:solidFill>
        <a:latin typeface="Amazon Ember"/>
        <a:ea typeface="+mn-ea"/>
        <a:cs typeface="+mn-cs"/>
      </a:defRPr>
    </a:lvl5pPr>
    <a:lvl6pPr marL="2285948" algn="l" defTabSz="914379" rtl="0" eaLnBrk="1" latinLnBrk="0" hangingPunct="1">
      <a:defRPr sz="1200" kern="1200">
        <a:solidFill>
          <a:schemeClr val="tx1"/>
        </a:solidFill>
        <a:latin typeface="+mn-lt"/>
        <a:ea typeface="+mn-ea"/>
        <a:cs typeface="+mn-cs"/>
      </a:defRPr>
    </a:lvl6pPr>
    <a:lvl7pPr marL="2743138" algn="l" defTabSz="914379" rtl="0" eaLnBrk="1" latinLnBrk="0" hangingPunct="1">
      <a:defRPr sz="1200" kern="1200">
        <a:solidFill>
          <a:schemeClr val="tx1"/>
        </a:solidFill>
        <a:latin typeface="+mn-lt"/>
        <a:ea typeface="+mn-ea"/>
        <a:cs typeface="+mn-cs"/>
      </a:defRPr>
    </a:lvl7pPr>
    <a:lvl8pPr marL="3200327" algn="l" defTabSz="914379" rtl="0" eaLnBrk="1" latinLnBrk="0" hangingPunct="1">
      <a:defRPr sz="1200" kern="1200">
        <a:solidFill>
          <a:schemeClr val="tx1"/>
        </a:solidFill>
        <a:latin typeface="+mn-lt"/>
        <a:ea typeface="+mn-ea"/>
        <a:cs typeface="+mn-cs"/>
      </a:defRPr>
    </a:lvl8pPr>
    <a:lvl9pPr marL="3657517" algn="l" defTabSz="914379"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79"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Slide Number Placeholder 3"/>
          <p:cNvSpPr>
            <a:spLocks noGrp="1"/>
          </p:cNvSpPr>
          <p:nvPr>
            <p:ph type="sldNum" sz="quarter" idx="5"/>
          </p:nvPr>
        </p:nvSpPr>
        <p:spPr/>
        <p:txBody>
          <a:bodyPr/>
          <a:lstStyle/>
          <a:p>
            <a:fld id="{525B7AE5-8B6B-45BB-BCE2-0D5FF01E052A}" type="slidenum">
              <a:rPr lang="en-US" smtClean="0"/>
              <a:pPr/>
              <a:t>1</a:t>
            </a:fld>
            <a:endParaRPr lang="en-US" dirty="0"/>
          </a:p>
        </p:txBody>
      </p:sp>
    </p:spTree>
    <p:extLst>
      <p:ext uri="{BB962C8B-B14F-4D97-AF65-F5344CB8AC3E}">
        <p14:creationId xmlns:p14="http://schemas.microsoft.com/office/powerpoint/2010/main" val="9377341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79" rtl="0" eaLnBrk="1" fontAlgn="auto" latinLnBrk="0" hangingPunct="1">
              <a:lnSpc>
                <a:spcPct val="100000"/>
              </a:lnSpc>
              <a:spcBef>
                <a:spcPts val="0"/>
              </a:spcBef>
              <a:spcAft>
                <a:spcPts val="0"/>
              </a:spcAft>
              <a:buClrTx/>
              <a:buSzTx/>
              <a:buFontTx/>
              <a:buNone/>
              <a:tabLst/>
              <a:defRPr/>
            </a:pPr>
            <a:r>
              <a:rPr lang="en-US" dirty="0"/>
              <a:t>SG is stateful!</a:t>
            </a:r>
          </a:p>
        </p:txBody>
      </p:sp>
      <p:sp>
        <p:nvSpPr>
          <p:cNvPr id="4" name="Slide Number Placeholder 3"/>
          <p:cNvSpPr>
            <a:spLocks noGrp="1"/>
          </p:cNvSpPr>
          <p:nvPr>
            <p:ph type="sldNum" sz="quarter" idx="5"/>
          </p:nvPr>
        </p:nvSpPr>
        <p:spPr/>
        <p:txBody>
          <a:bodyPr/>
          <a:lstStyle/>
          <a:p>
            <a:fld id="{525B7AE5-8B6B-45BB-BCE2-0D5FF01E052A}" type="slidenum">
              <a:rPr lang="en-US" smtClean="0"/>
              <a:pPr/>
              <a:t>10</a:t>
            </a:fld>
            <a:endParaRPr lang="en-US" dirty="0"/>
          </a:p>
        </p:txBody>
      </p:sp>
    </p:spTree>
    <p:extLst>
      <p:ext uri="{BB962C8B-B14F-4D97-AF65-F5344CB8AC3E}">
        <p14:creationId xmlns:p14="http://schemas.microsoft.com/office/powerpoint/2010/main" val="40762190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25B7AE5-8B6B-45BB-BCE2-0D5FF01E052A}" type="slidenum">
              <a:rPr lang="en-US" smtClean="0"/>
              <a:pPr/>
              <a:t>11</a:t>
            </a:fld>
            <a:endParaRPr lang="en-US" dirty="0"/>
          </a:p>
        </p:txBody>
      </p:sp>
    </p:spTree>
    <p:extLst>
      <p:ext uri="{BB962C8B-B14F-4D97-AF65-F5344CB8AC3E}">
        <p14:creationId xmlns:p14="http://schemas.microsoft.com/office/powerpoint/2010/main" val="1032870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79" rtl="0" eaLnBrk="1" fontAlgn="auto" latinLnBrk="0" hangingPunct="1">
              <a:lnSpc>
                <a:spcPct val="100000"/>
              </a:lnSpc>
              <a:spcBef>
                <a:spcPts val="0"/>
              </a:spcBef>
              <a:spcAft>
                <a:spcPts val="0"/>
              </a:spcAft>
              <a:buClrTx/>
              <a:buSzTx/>
              <a:buFontTx/>
              <a:buNone/>
              <a:tabLst/>
              <a:defRPr/>
            </a:pPr>
            <a:r>
              <a:rPr lang="en-US" dirty="0"/>
              <a:t>NACL is stateless</a:t>
            </a:r>
          </a:p>
          <a:p>
            <a:pPr marL="0" marR="0" lvl="0" indent="0" algn="l" defTabSz="914379"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525B7AE5-8B6B-45BB-BCE2-0D5FF01E052A}" type="slidenum">
              <a:rPr lang="en-US" smtClean="0"/>
              <a:pPr/>
              <a:t>12</a:t>
            </a:fld>
            <a:endParaRPr lang="en-US" dirty="0"/>
          </a:p>
        </p:txBody>
      </p:sp>
    </p:spTree>
    <p:extLst>
      <p:ext uri="{BB962C8B-B14F-4D97-AF65-F5344CB8AC3E}">
        <p14:creationId xmlns:p14="http://schemas.microsoft.com/office/powerpoint/2010/main" val="7202484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25B7AE5-8B6B-45BB-BCE2-0D5FF01E052A}" type="slidenum">
              <a:rPr lang="en-US" smtClean="0"/>
              <a:pPr/>
              <a:t>13</a:t>
            </a:fld>
            <a:endParaRPr lang="en-US" dirty="0"/>
          </a:p>
        </p:txBody>
      </p:sp>
    </p:spTree>
    <p:extLst>
      <p:ext uri="{BB962C8B-B14F-4D97-AF65-F5344CB8AC3E}">
        <p14:creationId xmlns:p14="http://schemas.microsoft.com/office/powerpoint/2010/main" val="38277879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79" rtl="0" eaLnBrk="1" fontAlgn="auto" latinLnBrk="0" hangingPunct="1">
              <a:lnSpc>
                <a:spcPct val="100000"/>
              </a:lnSpc>
              <a:spcBef>
                <a:spcPts val="0"/>
              </a:spcBef>
              <a:spcAft>
                <a:spcPts val="0"/>
              </a:spcAft>
              <a:buClrTx/>
              <a:buSzTx/>
              <a:buFontTx/>
              <a:buNone/>
              <a:tabLst/>
              <a:defRPr/>
            </a:pPr>
            <a:r>
              <a:rPr lang="en-US" dirty="0"/>
              <a:t>NACL is stateless</a:t>
            </a:r>
          </a:p>
          <a:p>
            <a:pPr marL="0" marR="0" lvl="0" indent="0" algn="l" defTabSz="914379"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525B7AE5-8B6B-45BB-BCE2-0D5FF01E052A}" type="slidenum">
              <a:rPr lang="en-US" smtClean="0"/>
              <a:pPr/>
              <a:t>14</a:t>
            </a:fld>
            <a:endParaRPr lang="en-US" dirty="0"/>
          </a:p>
        </p:txBody>
      </p:sp>
    </p:spTree>
    <p:extLst>
      <p:ext uri="{BB962C8B-B14F-4D97-AF65-F5344CB8AC3E}">
        <p14:creationId xmlns:p14="http://schemas.microsoft.com/office/powerpoint/2010/main" val="6209115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25B7AE5-8B6B-45BB-BCE2-0D5FF01E052A}" type="slidenum">
              <a:rPr lang="en-US" smtClean="0"/>
              <a:pPr/>
              <a:t>15</a:t>
            </a:fld>
            <a:endParaRPr lang="en-US" dirty="0"/>
          </a:p>
        </p:txBody>
      </p:sp>
    </p:spTree>
    <p:extLst>
      <p:ext uri="{BB962C8B-B14F-4D97-AF65-F5344CB8AC3E}">
        <p14:creationId xmlns:p14="http://schemas.microsoft.com/office/powerpoint/2010/main" val="81710600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79"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525B7AE5-8B6B-45BB-BCE2-0D5FF01E052A}" type="slidenum">
              <a:rPr lang="en-US" smtClean="0"/>
              <a:pPr/>
              <a:t>16</a:t>
            </a:fld>
            <a:endParaRPr lang="en-US" dirty="0"/>
          </a:p>
        </p:txBody>
      </p:sp>
    </p:spTree>
    <p:extLst>
      <p:ext uri="{BB962C8B-B14F-4D97-AF65-F5344CB8AC3E}">
        <p14:creationId xmlns:p14="http://schemas.microsoft.com/office/powerpoint/2010/main" val="40664157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79"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525B7AE5-8B6B-45BB-BCE2-0D5FF01E052A}" type="slidenum">
              <a:rPr lang="en-US" smtClean="0"/>
              <a:pPr/>
              <a:t>17</a:t>
            </a:fld>
            <a:endParaRPr lang="en-US" dirty="0"/>
          </a:p>
        </p:txBody>
      </p:sp>
    </p:spTree>
    <p:extLst>
      <p:ext uri="{BB962C8B-B14F-4D97-AF65-F5344CB8AC3E}">
        <p14:creationId xmlns:p14="http://schemas.microsoft.com/office/powerpoint/2010/main" val="344582033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79"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525B7AE5-8B6B-45BB-BCE2-0D5FF01E052A}" type="slidenum">
              <a:rPr lang="en-US" smtClean="0"/>
              <a:pPr/>
              <a:t>18</a:t>
            </a:fld>
            <a:endParaRPr lang="en-US" dirty="0"/>
          </a:p>
        </p:txBody>
      </p:sp>
    </p:spTree>
    <p:extLst>
      <p:ext uri="{BB962C8B-B14F-4D97-AF65-F5344CB8AC3E}">
        <p14:creationId xmlns:p14="http://schemas.microsoft.com/office/powerpoint/2010/main" val="337334535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79" rtl="0" eaLnBrk="1" fontAlgn="auto" latinLnBrk="0" hangingPunct="1">
              <a:lnSpc>
                <a:spcPct val="100000"/>
              </a:lnSpc>
              <a:spcBef>
                <a:spcPts val="0"/>
              </a:spcBef>
              <a:spcAft>
                <a:spcPts val="0"/>
              </a:spcAft>
              <a:buClrTx/>
              <a:buSzTx/>
              <a:buFontTx/>
              <a:buNone/>
              <a:tabLst/>
              <a:defRPr/>
            </a:pPr>
            <a:r>
              <a:rPr lang="en-US" dirty="0"/>
              <a:t>NACL is stateless</a:t>
            </a:r>
          </a:p>
          <a:p>
            <a:pPr marL="0" marR="0" lvl="0" indent="0" algn="l" defTabSz="914379"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525B7AE5-8B6B-45BB-BCE2-0D5FF01E052A}" type="slidenum">
              <a:rPr lang="en-US" smtClean="0"/>
              <a:pPr/>
              <a:t>19</a:t>
            </a:fld>
            <a:endParaRPr lang="en-US" dirty="0"/>
          </a:p>
        </p:txBody>
      </p:sp>
    </p:spTree>
    <p:extLst>
      <p:ext uri="{BB962C8B-B14F-4D97-AF65-F5344CB8AC3E}">
        <p14:creationId xmlns:p14="http://schemas.microsoft.com/office/powerpoint/2010/main" val="19138726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79"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Slide Number Placeholder 3"/>
          <p:cNvSpPr>
            <a:spLocks noGrp="1"/>
          </p:cNvSpPr>
          <p:nvPr>
            <p:ph type="sldNum" sz="quarter" idx="5"/>
          </p:nvPr>
        </p:nvSpPr>
        <p:spPr/>
        <p:txBody>
          <a:bodyPr/>
          <a:lstStyle/>
          <a:p>
            <a:fld id="{525B7AE5-8B6B-45BB-BCE2-0D5FF01E052A}" type="slidenum">
              <a:rPr lang="en-US" smtClean="0"/>
              <a:pPr/>
              <a:t>2</a:t>
            </a:fld>
            <a:endParaRPr lang="en-US" dirty="0"/>
          </a:p>
        </p:txBody>
      </p:sp>
    </p:spTree>
    <p:extLst>
      <p:ext uri="{BB962C8B-B14F-4D97-AF65-F5344CB8AC3E}">
        <p14:creationId xmlns:p14="http://schemas.microsoft.com/office/powerpoint/2010/main" val="130413517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79" rtl="0" eaLnBrk="1" fontAlgn="auto" latinLnBrk="0" hangingPunct="1">
              <a:lnSpc>
                <a:spcPct val="100000"/>
              </a:lnSpc>
              <a:spcBef>
                <a:spcPts val="0"/>
              </a:spcBef>
              <a:spcAft>
                <a:spcPts val="0"/>
              </a:spcAft>
              <a:buClrTx/>
              <a:buSzTx/>
              <a:buFontTx/>
              <a:buNone/>
              <a:tabLst/>
              <a:defRPr/>
            </a:pPr>
            <a:r>
              <a:rPr lang="en-US" dirty="0"/>
              <a:t>NACL is stateless</a:t>
            </a:r>
          </a:p>
          <a:p>
            <a:pPr marL="0" marR="0" lvl="0" indent="0" algn="l" defTabSz="914379"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525B7AE5-8B6B-45BB-BCE2-0D5FF01E052A}" type="slidenum">
              <a:rPr lang="en-US" smtClean="0"/>
              <a:pPr/>
              <a:t>20</a:t>
            </a:fld>
            <a:endParaRPr lang="en-US" dirty="0"/>
          </a:p>
        </p:txBody>
      </p:sp>
    </p:spTree>
    <p:extLst>
      <p:ext uri="{BB962C8B-B14F-4D97-AF65-F5344CB8AC3E}">
        <p14:creationId xmlns:p14="http://schemas.microsoft.com/office/powerpoint/2010/main" val="14502456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79" rtl="0" eaLnBrk="1" fontAlgn="auto" latinLnBrk="0" hangingPunct="1">
              <a:lnSpc>
                <a:spcPct val="100000"/>
              </a:lnSpc>
              <a:spcBef>
                <a:spcPts val="0"/>
              </a:spcBef>
              <a:spcAft>
                <a:spcPts val="0"/>
              </a:spcAft>
              <a:buClrTx/>
              <a:buSzTx/>
              <a:buFontTx/>
              <a:buNone/>
              <a:tabLst/>
              <a:defRPr/>
            </a:pPr>
            <a:r>
              <a:rPr lang="en-US" dirty="0"/>
              <a:t>NACL is stateless</a:t>
            </a:r>
          </a:p>
          <a:p>
            <a:pPr marL="0" marR="0" lvl="0" indent="0" algn="l" defTabSz="914379"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525B7AE5-8B6B-45BB-BCE2-0D5FF01E052A}" type="slidenum">
              <a:rPr lang="en-US" smtClean="0"/>
              <a:pPr/>
              <a:t>21</a:t>
            </a:fld>
            <a:endParaRPr lang="en-US" dirty="0"/>
          </a:p>
        </p:txBody>
      </p:sp>
    </p:spTree>
    <p:extLst>
      <p:ext uri="{BB962C8B-B14F-4D97-AF65-F5344CB8AC3E}">
        <p14:creationId xmlns:p14="http://schemas.microsoft.com/office/powerpoint/2010/main" val="167925959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79"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525B7AE5-8B6B-45BB-BCE2-0D5FF01E052A}" type="slidenum">
              <a:rPr lang="en-US" smtClean="0"/>
              <a:pPr/>
              <a:t>22</a:t>
            </a:fld>
            <a:endParaRPr lang="en-US" dirty="0"/>
          </a:p>
        </p:txBody>
      </p:sp>
    </p:spTree>
    <p:extLst>
      <p:ext uri="{BB962C8B-B14F-4D97-AF65-F5344CB8AC3E}">
        <p14:creationId xmlns:p14="http://schemas.microsoft.com/office/powerpoint/2010/main" val="14457733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25B7AE5-8B6B-45BB-BCE2-0D5FF01E052A}" type="slidenum">
              <a:rPr lang="en-US" smtClean="0"/>
              <a:pPr/>
              <a:t>3</a:t>
            </a:fld>
            <a:endParaRPr lang="en-US" dirty="0"/>
          </a:p>
        </p:txBody>
      </p:sp>
    </p:spTree>
    <p:extLst>
      <p:ext uri="{BB962C8B-B14F-4D97-AF65-F5344CB8AC3E}">
        <p14:creationId xmlns:p14="http://schemas.microsoft.com/office/powerpoint/2010/main" val="21766027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endParaRPr lang="en-US" dirty="0"/>
          </a:p>
          <a:p>
            <a:endParaRPr lang="en-US" dirty="0"/>
          </a:p>
          <a:p>
            <a:pPr marL="171450" indent="-171450">
              <a:buFont typeface="Arial" panose="020B0604020202020204" pitchFamily="34" charset="0"/>
              <a:buChar char="•"/>
            </a:pPr>
            <a:r>
              <a:rPr lang="en-US" dirty="0"/>
              <a:t>Private IP only allow * </a:t>
            </a:r>
          </a:p>
          <a:p>
            <a:pPr marL="171450" indent="-171450">
              <a:buFont typeface="Arial" panose="020B0604020202020204" pitchFamily="34" charset="0"/>
              <a:buChar char="•"/>
            </a:pPr>
            <a:r>
              <a:rPr lang="en-US" dirty="0"/>
              <a:t>10.0.0.0 – 10.255.255.255 (10.0.0.0/8)</a:t>
            </a:r>
            <a:r>
              <a:rPr lang="en-US" dirty="0" err="1"/>
              <a:t>çin</a:t>
            </a:r>
            <a:r>
              <a:rPr lang="en-US" dirty="0"/>
              <a:t> big networks * </a:t>
            </a:r>
          </a:p>
          <a:p>
            <a:pPr marL="171450" indent="-171450">
              <a:buFont typeface="Arial" panose="020B0604020202020204" pitchFamily="34" charset="0"/>
              <a:buChar char="•"/>
            </a:pPr>
            <a:r>
              <a:rPr lang="en-US" dirty="0"/>
              <a:t>172.16.0.0 – 172.31.255.255 (172.16.0.0/12) AWS </a:t>
            </a:r>
            <a:r>
              <a:rPr lang="en-US" dirty="0" err="1"/>
              <a:t>defaultVPC</a:t>
            </a:r>
            <a:r>
              <a:rPr lang="en-US" dirty="0"/>
              <a:t> in that range * </a:t>
            </a:r>
          </a:p>
          <a:p>
            <a:pPr marL="171450" indent="-171450">
              <a:buFont typeface="Arial" panose="020B0604020202020204" pitchFamily="34" charset="0"/>
              <a:buChar char="•"/>
            </a:pPr>
            <a:r>
              <a:rPr lang="en-US" dirty="0"/>
              <a:t>192.168.0.0 – 192.168.255.255 (192.168.0.0/16) ç e.g., home networks</a:t>
            </a:r>
          </a:p>
          <a:p>
            <a:endParaRPr lang="en-US" dirty="0"/>
          </a:p>
          <a:p>
            <a:r>
              <a:rPr lang="en-US" dirty="0"/>
              <a:t>Do not overlap with other VPC</a:t>
            </a:r>
          </a:p>
          <a:p>
            <a:endParaRPr lang="en-US" dirty="0"/>
          </a:p>
          <a:p>
            <a:pPr marL="171450" indent="-171450">
              <a:buFont typeface="Arial" panose="020B0604020202020204" pitchFamily="34" charset="0"/>
              <a:buChar char="•"/>
            </a:pPr>
            <a:r>
              <a:rPr lang="en-US" dirty="0"/>
              <a:t>5 reserves IP address (F4L1) * </a:t>
            </a:r>
          </a:p>
          <a:p>
            <a:pPr marL="171450" indent="-171450">
              <a:buFont typeface="Arial" panose="020B0604020202020204" pitchFamily="34" charset="0"/>
              <a:buChar char="•"/>
            </a:pPr>
            <a:r>
              <a:rPr lang="en-US" dirty="0"/>
              <a:t>10.0.0.0 – Network Address * </a:t>
            </a:r>
          </a:p>
          <a:p>
            <a:pPr marL="171450" indent="-171450">
              <a:buFont typeface="Arial" panose="020B0604020202020204" pitchFamily="34" charset="0"/>
              <a:buChar char="•"/>
            </a:pPr>
            <a:r>
              <a:rPr lang="en-US" dirty="0"/>
              <a:t>10.0.0.1 – reserved by AWS for the VPC router </a:t>
            </a:r>
          </a:p>
          <a:p>
            <a:pPr marL="171450" indent="-171450">
              <a:buFont typeface="Arial" panose="020B0604020202020204" pitchFamily="34" charset="0"/>
              <a:buChar char="•"/>
            </a:pPr>
            <a:r>
              <a:rPr lang="en-US" dirty="0"/>
              <a:t>10.0.0.2 – reserved by AWS for mapping to Amazon-provided DNS</a:t>
            </a:r>
          </a:p>
          <a:p>
            <a:pPr marL="171450" indent="-171450">
              <a:buFont typeface="Arial" panose="020B0604020202020204" pitchFamily="34" charset="0"/>
              <a:buChar char="•"/>
            </a:pPr>
            <a:r>
              <a:rPr lang="en-US" dirty="0"/>
              <a:t>10.0.0.3 – reserved by AWS for future use</a:t>
            </a:r>
          </a:p>
          <a:p>
            <a:pPr marL="171450" indent="-171450">
              <a:buFont typeface="Arial" panose="020B0604020202020204" pitchFamily="34" charset="0"/>
              <a:buChar char="•"/>
            </a:pPr>
            <a:r>
              <a:rPr lang="en-US" dirty="0"/>
              <a:t>10.0.0.255 – Network Broadcast Address.</a:t>
            </a:r>
          </a:p>
          <a:p>
            <a:pPr marL="171450" indent="-171450">
              <a:buFont typeface="Arial" panose="020B0604020202020204" pitchFamily="34" charset="0"/>
              <a:buChar char="•"/>
            </a:pPr>
            <a:r>
              <a:rPr lang="en-US" dirty="0"/>
              <a:t>AWS does not support broadcast in a VPC, therefore the address is reserved </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example: if need 29 IP address, /27 = 32 IPs, 32 - 5 = 27 &lt; 29, thus subnet mask should /26</a:t>
            </a:r>
          </a:p>
        </p:txBody>
      </p:sp>
      <p:sp>
        <p:nvSpPr>
          <p:cNvPr id="4" name="Slide Number Placeholder 3"/>
          <p:cNvSpPr>
            <a:spLocks noGrp="1"/>
          </p:cNvSpPr>
          <p:nvPr>
            <p:ph type="sldNum" sz="quarter" idx="5"/>
          </p:nvPr>
        </p:nvSpPr>
        <p:spPr/>
        <p:txBody>
          <a:bodyPr/>
          <a:lstStyle/>
          <a:p>
            <a:fld id="{525B7AE5-8B6B-45BB-BCE2-0D5FF01E052A}" type="slidenum">
              <a:rPr lang="en-US" smtClean="0"/>
              <a:pPr/>
              <a:t>4</a:t>
            </a:fld>
            <a:endParaRPr lang="en-US" dirty="0"/>
          </a:p>
        </p:txBody>
      </p:sp>
    </p:spTree>
    <p:extLst>
      <p:ext uri="{BB962C8B-B14F-4D97-AF65-F5344CB8AC3E}">
        <p14:creationId xmlns:p14="http://schemas.microsoft.com/office/powerpoint/2010/main" val="14476634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16191F"/>
                </a:solidFill>
                <a:effectLst/>
                <a:highlight>
                  <a:srgbClr val="FFFFFF"/>
                </a:highlight>
                <a:latin typeface="Amazon Ember" panose="020B0603020204020204" pitchFamily="34" charset="0"/>
              </a:rPr>
              <a:t>support both the IPv4 and IPv6 addressing protocols. </a:t>
            </a:r>
          </a:p>
          <a:p>
            <a:r>
              <a:rPr lang="en-US" b="0" i="0" dirty="0">
                <a:solidFill>
                  <a:srgbClr val="16191F"/>
                </a:solidFill>
                <a:effectLst/>
                <a:highlight>
                  <a:srgbClr val="FFFFFF"/>
                </a:highlight>
                <a:latin typeface="Amazon Ember" panose="020B0603020204020204" pitchFamily="34" charset="0"/>
              </a:rPr>
              <a:t>By default, Amazon VPC uses the IPv4 addressing protocol</a:t>
            </a:r>
          </a:p>
          <a:p>
            <a:r>
              <a:rPr lang="en-US" b="0" i="0" dirty="0">
                <a:solidFill>
                  <a:srgbClr val="16191F"/>
                </a:solidFill>
                <a:effectLst/>
                <a:highlight>
                  <a:srgbClr val="FFFFFF"/>
                </a:highlight>
                <a:latin typeface="Amazon Ember" panose="020B0603020204020204" pitchFamily="34" charset="0"/>
              </a:rPr>
              <a:t>you can't disable this behavior.</a:t>
            </a:r>
          </a:p>
          <a:p>
            <a:endParaRPr lang="en-US" b="0" i="0" dirty="0">
              <a:solidFill>
                <a:srgbClr val="16191F"/>
              </a:solidFill>
              <a:effectLst/>
              <a:highlight>
                <a:srgbClr val="FFFFFF"/>
              </a:highlight>
              <a:latin typeface="Amazon Ember" panose="020B0603020204020204" pitchFamily="34" charset="0"/>
            </a:endParaRPr>
          </a:p>
          <a:p>
            <a:r>
              <a:rPr lang="en-US" b="0" i="0" u="none" strike="noStrike" dirty="0">
                <a:solidFill>
                  <a:srgbClr val="000000"/>
                </a:solidFill>
                <a:effectLst/>
                <a:latin typeface="-webkit-standard"/>
              </a:rPr>
              <a:t>if EC2 can’t be launched, maybe IPv4 issue, fix this but creating a new IPv4 CIDR in subnet.</a:t>
            </a:r>
          </a:p>
          <a:p>
            <a:endParaRPr lang="en-US" b="0" i="0" u="none" strike="noStrike" dirty="0">
              <a:solidFill>
                <a:srgbClr val="000000"/>
              </a:solidFill>
              <a:effectLst/>
              <a:highlight>
                <a:srgbClr val="FFFFFF"/>
              </a:highlight>
              <a:latin typeface="-webkit-standard"/>
            </a:endParaRPr>
          </a:p>
          <a:p>
            <a:endParaRPr lang="en-US" b="0" i="0" u="none" strike="noStrike" dirty="0">
              <a:solidFill>
                <a:srgbClr val="000000"/>
              </a:solidFill>
              <a:effectLst/>
              <a:highlight>
                <a:srgbClr val="FFFFFF"/>
              </a:highlight>
              <a:latin typeface="-webkit-standard"/>
            </a:endParaRPr>
          </a:p>
          <a:p>
            <a:r>
              <a:rPr lang="en-US" b="0" i="0" u="none" strike="noStrike" dirty="0">
                <a:solidFill>
                  <a:srgbClr val="000000"/>
                </a:solidFill>
                <a:effectLst/>
                <a:highlight>
                  <a:srgbClr val="FFFFFF"/>
                </a:highlight>
                <a:latin typeface="-webkit-standard"/>
              </a:rPr>
              <a:t>Time out – SG issue</a:t>
            </a:r>
          </a:p>
          <a:p>
            <a:endParaRPr lang="en-US" b="0" i="0" u="none" strike="noStrike" dirty="0">
              <a:solidFill>
                <a:srgbClr val="000000"/>
              </a:solidFill>
              <a:effectLst/>
              <a:highlight>
                <a:srgbClr val="FFFFFF"/>
              </a:highlight>
              <a:latin typeface="-webkit-standard"/>
            </a:endParaRPr>
          </a:p>
          <a:p>
            <a:r>
              <a:rPr lang="en-US" b="0" i="0" dirty="0">
                <a:solidFill>
                  <a:srgbClr val="16191F"/>
                </a:solidFill>
                <a:effectLst/>
                <a:highlight>
                  <a:srgbClr val="FFFFFF"/>
                </a:highlight>
                <a:latin typeface="Amazon Ember" panose="020B0603020204020204" pitchFamily="34" charset="0"/>
              </a:rPr>
              <a:t>(failed)net::ERR_CONNECTION_REFUSED</a:t>
            </a:r>
            <a:r>
              <a:rPr lang="en-US" b="0" i="0" u="none" strike="noStrike" dirty="0">
                <a:solidFill>
                  <a:srgbClr val="000000"/>
                </a:solidFill>
                <a:effectLst/>
                <a:highlight>
                  <a:srgbClr val="FFFFFF"/>
                </a:highlight>
                <a:latin typeface="-webkit-standard"/>
              </a:rPr>
              <a:t> – disable </a:t>
            </a:r>
            <a:r>
              <a:rPr lang="en-US" b="0" i="0" u="none" strike="noStrike" dirty="0" err="1">
                <a:solidFill>
                  <a:srgbClr val="000000"/>
                </a:solidFill>
                <a:effectLst/>
                <a:highlight>
                  <a:srgbClr val="FFFFFF"/>
                </a:highlight>
                <a:latin typeface="-webkit-standard"/>
              </a:rPr>
              <a:t>httpd.service</a:t>
            </a:r>
            <a:endParaRPr lang="en-US" b="0" i="0" dirty="0">
              <a:solidFill>
                <a:srgbClr val="16191F"/>
              </a:solidFill>
              <a:effectLst/>
              <a:highlight>
                <a:srgbClr val="FFFFFF"/>
              </a:highlight>
              <a:latin typeface="Amazon Ember" panose="020B0603020204020204" pitchFamily="34" charset="0"/>
            </a:endParaRPr>
          </a:p>
          <a:p>
            <a:endParaRPr lang="en-US" b="0" i="0" dirty="0">
              <a:solidFill>
                <a:srgbClr val="16191F"/>
              </a:solidFill>
              <a:effectLst/>
              <a:highlight>
                <a:srgbClr val="FFFFFF"/>
              </a:highlight>
              <a:latin typeface="Amazon Ember" panose="020B0603020204020204" pitchFamily="34" charset="0"/>
            </a:endParaRPr>
          </a:p>
          <a:p>
            <a:endParaRPr lang="en-US" dirty="0"/>
          </a:p>
          <a:p>
            <a:endParaRPr lang="en-US" dirty="0"/>
          </a:p>
        </p:txBody>
      </p:sp>
      <p:sp>
        <p:nvSpPr>
          <p:cNvPr id="4" name="Slide Number Placeholder 3"/>
          <p:cNvSpPr>
            <a:spLocks noGrp="1"/>
          </p:cNvSpPr>
          <p:nvPr>
            <p:ph type="sldNum" sz="quarter" idx="5"/>
          </p:nvPr>
        </p:nvSpPr>
        <p:spPr/>
        <p:txBody>
          <a:bodyPr/>
          <a:lstStyle/>
          <a:p>
            <a:fld id="{525B7AE5-8B6B-45BB-BCE2-0D5FF01E052A}" type="slidenum">
              <a:rPr lang="en-US" smtClean="0"/>
              <a:pPr/>
              <a:t>5</a:t>
            </a:fld>
            <a:endParaRPr lang="en-US" dirty="0"/>
          </a:p>
        </p:txBody>
      </p:sp>
    </p:spTree>
    <p:extLst>
      <p:ext uri="{BB962C8B-B14F-4D97-AF65-F5344CB8AC3E}">
        <p14:creationId xmlns:p14="http://schemas.microsoft.com/office/powerpoint/2010/main" val="21851817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16191F"/>
                </a:solidFill>
                <a:effectLst/>
                <a:highlight>
                  <a:srgbClr val="FFFFFF"/>
                </a:highlight>
                <a:latin typeface="Amazon Ember" panose="020B0603020204020204" pitchFamily="34" charset="0"/>
              </a:rPr>
              <a:t>support both the IPv4 and IPv6 addressing protocols. </a:t>
            </a:r>
          </a:p>
          <a:p>
            <a:r>
              <a:rPr lang="en-US" b="0" i="0" dirty="0">
                <a:solidFill>
                  <a:srgbClr val="16191F"/>
                </a:solidFill>
                <a:effectLst/>
                <a:highlight>
                  <a:srgbClr val="FFFFFF"/>
                </a:highlight>
                <a:latin typeface="Amazon Ember" panose="020B0603020204020204" pitchFamily="34" charset="0"/>
              </a:rPr>
              <a:t>By default, Amazon VPC uses the IPv4 addressing protocol</a:t>
            </a:r>
          </a:p>
          <a:p>
            <a:r>
              <a:rPr lang="en-US" b="0" i="0" dirty="0">
                <a:solidFill>
                  <a:srgbClr val="16191F"/>
                </a:solidFill>
                <a:effectLst/>
                <a:highlight>
                  <a:srgbClr val="FFFFFF"/>
                </a:highlight>
                <a:latin typeface="Amazon Ember" panose="020B0603020204020204" pitchFamily="34" charset="0"/>
              </a:rPr>
              <a:t>you can't disable this behavior.</a:t>
            </a:r>
          </a:p>
          <a:p>
            <a:endParaRPr lang="en-US" b="0" i="0" dirty="0">
              <a:solidFill>
                <a:srgbClr val="16191F"/>
              </a:solidFill>
              <a:effectLst/>
              <a:highlight>
                <a:srgbClr val="FFFFFF"/>
              </a:highlight>
              <a:latin typeface="Amazon Ember" panose="020B0603020204020204" pitchFamily="34" charset="0"/>
            </a:endParaRPr>
          </a:p>
          <a:p>
            <a:r>
              <a:rPr lang="en-US" b="0" i="0" u="none" strike="noStrike" dirty="0">
                <a:solidFill>
                  <a:srgbClr val="000000"/>
                </a:solidFill>
                <a:effectLst/>
                <a:latin typeface="-webkit-standard"/>
              </a:rPr>
              <a:t>if EC2 can’t be launched, maybe IPv4 issue, fix this but creating a new IPv4 CIDR in subnet.</a:t>
            </a:r>
          </a:p>
          <a:p>
            <a:endParaRPr lang="en-US" b="0" i="0" u="none" strike="noStrike" dirty="0">
              <a:solidFill>
                <a:srgbClr val="000000"/>
              </a:solidFill>
              <a:effectLst/>
              <a:highlight>
                <a:srgbClr val="FFFFFF"/>
              </a:highlight>
              <a:latin typeface="-webkit-standard"/>
            </a:endParaRPr>
          </a:p>
          <a:p>
            <a:endParaRPr lang="en-US" b="0" i="0" u="none" strike="noStrike" dirty="0">
              <a:solidFill>
                <a:srgbClr val="000000"/>
              </a:solidFill>
              <a:effectLst/>
              <a:highlight>
                <a:srgbClr val="FFFFFF"/>
              </a:highlight>
              <a:latin typeface="-webkit-standard"/>
            </a:endParaRPr>
          </a:p>
          <a:p>
            <a:r>
              <a:rPr lang="en-US" b="0" i="0" u="none" strike="noStrike" dirty="0">
                <a:solidFill>
                  <a:srgbClr val="000000"/>
                </a:solidFill>
                <a:effectLst/>
                <a:highlight>
                  <a:srgbClr val="FFFFFF"/>
                </a:highlight>
                <a:latin typeface="-webkit-standard"/>
              </a:rPr>
              <a:t>Time out – SG issue</a:t>
            </a:r>
          </a:p>
          <a:p>
            <a:endParaRPr lang="en-US" b="0" i="0" u="none" strike="noStrike" dirty="0">
              <a:solidFill>
                <a:srgbClr val="000000"/>
              </a:solidFill>
              <a:effectLst/>
              <a:highlight>
                <a:srgbClr val="FFFFFF"/>
              </a:highlight>
              <a:latin typeface="-webkit-standard"/>
            </a:endParaRPr>
          </a:p>
          <a:p>
            <a:r>
              <a:rPr lang="en-US" b="0" i="0" dirty="0">
                <a:solidFill>
                  <a:srgbClr val="16191F"/>
                </a:solidFill>
                <a:effectLst/>
                <a:highlight>
                  <a:srgbClr val="FFFFFF"/>
                </a:highlight>
                <a:latin typeface="Amazon Ember" panose="020B0603020204020204" pitchFamily="34" charset="0"/>
              </a:rPr>
              <a:t>(failed)net::ERR_CONNECTION_REFUSED</a:t>
            </a:r>
            <a:r>
              <a:rPr lang="en-US" b="0" i="0" u="none" strike="noStrike" dirty="0">
                <a:solidFill>
                  <a:srgbClr val="000000"/>
                </a:solidFill>
                <a:effectLst/>
                <a:highlight>
                  <a:srgbClr val="FFFFFF"/>
                </a:highlight>
                <a:latin typeface="-webkit-standard"/>
              </a:rPr>
              <a:t> – disable </a:t>
            </a:r>
            <a:r>
              <a:rPr lang="en-US" b="0" i="0" u="none" strike="noStrike" dirty="0" err="1">
                <a:solidFill>
                  <a:srgbClr val="000000"/>
                </a:solidFill>
                <a:effectLst/>
                <a:highlight>
                  <a:srgbClr val="FFFFFF"/>
                </a:highlight>
                <a:latin typeface="-webkit-standard"/>
              </a:rPr>
              <a:t>httpd.service</a:t>
            </a:r>
            <a:endParaRPr lang="en-US" b="0" i="0" dirty="0">
              <a:solidFill>
                <a:srgbClr val="16191F"/>
              </a:solidFill>
              <a:effectLst/>
              <a:highlight>
                <a:srgbClr val="FFFFFF"/>
              </a:highlight>
              <a:latin typeface="Amazon Ember" panose="020B0603020204020204" pitchFamily="34" charset="0"/>
            </a:endParaRPr>
          </a:p>
          <a:p>
            <a:endParaRPr lang="en-US" b="0" i="0" dirty="0">
              <a:solidFill>
                <a:srgbClr val="16191F"/>
              </a:solidFill>
              <a:effectLst/>
              <a:highlight>
                <a:srgbClr val="FFFFFF"/>
              </a:highlight>
              <a:latin typeface="Amazon Ember" panose="020B0603020204020204" pitchFamily="34" charset="0"/>
            </a:endParaRPr>
          </a:p>
          <a:p>
            <a:endParaRPr lang="en-US" dirty="0"/>
          </a:p>
          <a:p>
            <a:endParaRPr lang="en-US" dirty="0"/>
          </a:p>
        </p:txBody>
      </p:sp>
      <p:sp>
        <p:nvSpPr>
          <p:cNvPr id="4" name="Slide Number Placeholder 3"/>
          <p:cNvSpPr>
            <a:spLocks noGrp="1"/>
          </p:cNvSpPr>
          <p:nvPr>
            <p:ph type="sldNum" sz="quarter" idx="5"/>
          </p:nvPr>
        </p:nvSpPr>
        <p:spPr/>
        <p:txBody>
          <a:bodyPr/>
          <a:lstStyle/>
          <a:p>
            <a:fld id="{525B7AE5-8B6B-45BB-BCE2-0D5FF01E052A}" type="slidenum">
              <a:rPr lang="en-US" smtClean="0"/>
              <a:pPr/>
              <a:t>6</a:t>
            </a:fld>
            <a:endParaRPr lang="en-US" dirty="0"/>
          </a:p>
        </p:txBody>
      </p:sp>
    </p:spTree>
    <p:extLst>
      <p:ext uri="{BB962C8B-B14F-4D97-AF65-F5344CB8AC3E}">
        <p14:creationId xmlns:p14="http://schemas.microsoft.com/office/powerpoint/2010/main" val="24015412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79"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525B7AE5-8B6B-45BB-BCE2-0D5FF01E052A}" type="slidenum">
              <a:rPr lang="en-US" smtClean="0"/>
              <a:pPr/>
              <a:t>7</a:t>
            </a:fld>
            <a:endParaRPr lang="en-US" dirty="0"/>
          </a:p>
        </p:txBody>
      </p:sp>
    </p:spTree>
    <p:extLst>
      <p:ext uri="{BB962C8B-B14F-4D97-AF65-F5344CB8AC3E}">
        <p14:creationId xmlns:p14="http://schemas.microsoft.com/office/powerpoint/2010/main" val="42770653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25B7AE5-8B6B-45BB-BCE2-0D5FF01E052A}" type="slidenum">
              <a:rPr lang="en-US" smtClean="0"/>
              <a:pPr/>
              <a:t>8</a:t>
            </a:fld>
            <a:endParaRPr lang="en-US" dirty="0"/>
          </a:p>
        </p:txBody>
      </p:sp>
    </p:spTree>
    <p:extLst>
      <p:ext uri="{BB962C8B-B14F-4D97-AF65-F5344CB8AC3E}">
        <p14:creationId xmlns:p14="http://schemas.microsoft.com/office/powerpoint/2010/main" val="10166288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25B7AE5-8B6B-45BB-BCE2-0D5FF01E052A}" type="slidenum">
              <a:rPr lang="en-US" smtClean="0"/>
              <a:pPr/>
              <a:t>9</a:t>
            </a:fld>
            <a:endParaRPr lang="en-US" dirty="0"/>
          </a:p>
        </p:txBody>
      </p:sp>
    </p:spTree>
    <p:extLst>
      <p:ext uri="{BB962C8B-B14F-4D97-AF65-F5344CB8AC3E}">
        <p14:creationId xmlns:p14="http://schemas.microsoft.com/office/powerpoint/2010/main" val="30104741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6285179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Section Slide">
    <p:bg>
      <p:bgPr>
        <a:solidFill>
          <a:srgbClr val="232F3E"/>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2B9C622-D985-7E44-9C02-434AA6CA1B6F}"/>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1308334" y="285849"/>
            <a:ext cx="545077" cy="327048"/>
          </a:xfrm>
          <a:prstGeom prst="rect">
            <a:avLst/>
          </a:prstGeom>
        </p:spPr>
      </p:pic>
    </p:spTree>
    <p:extLst>
      <p:ext uri="{BB962C8B-B14F-4D97-AF65-F5344CB8AC3E}">
        <p14:creationId xmlns:p14="http://schemas.microsoft.com/office/powerpoint/2010/main" val="24671719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Slide">
    <p:bg>
      <p:bgPr>
        <a:solidFill>
          <a:srgbClr val="FF9900"/>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6032FBB-E61F-354A-B54A-63FA88DA5DB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309350" y="290014"/>
            <a:ext cx="547724" cy="328634"/>
          </a:xfrm>
          <a:prstGeom prst="rect">
            <a:avLst/>
          </a:prstGeom>
        </p:spPr>
      </p:pic>
    </p:spTree>
    <p:extLst>
      <p:ext uri="{BB962C8B-B14F-4D97-AF65-F5344CB8AC3E}">
        <p14:creationId xmlns:p14="http://schemas.microsoft.com/office/powerpoint/2010/main" val="32030468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Vertical 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EEC8DD-34D1-9E45-9167-50AAF0666A6D}"/>
              </a:ext>
            </a:extLst>
          </p:cNvPr>
          <p:cNvSpPr>
            <a:spLocks noGrp="1"/>
          </p:cNvSpPr>
          <p:nvPr>
            <p:ph type="title" hasCustomPrompt="1"/>
          </p:nvPr>
        </p:nvSpPr>
        <p:spPr>
          <a:xfrm>
            <a:off x="382673" y="318621"/>
            <a:ext cx="10039393" cy="265849"/>
          </a:xfrm>
          <a:prstGeom prst="rect">
            <a:avLst/>
          </a:prstGeom>
        </p:spPr>
        <p:txBody>
          <a:bodyPr lIns="0" tIns="0" rIns="0" bIns="0"/>
          <a:lstStyle>
            <a:lvl1pPr>
              <a:defRPr sz="2400"/>
            </a:lvl1pPr>
          </a:lstStyle>
          <a:p>
            <a:r>
              <a:rPr lang="en-US" dirty="0"/>
              <a:t>CLICK TO EDIT MASTER TITLE STYLE</a:t>
            </a:r>
          </a:p>
        </p:txBody>
      </p:sp>
    </p:spTree>
    <p:extLst>
      <p:ext uri="{BB962C8B-B14F-4D97-AF65-F5344CB8AC3E}">
        <p14:creationId xmlns:p14="http://schemas.microsoft.com/office/powerpoint/2010/main" val="994754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2D3F052-5CAB-4A4B-AB06-1C90194D28EB}"/>
              </a:ext>
            </a:extLst>
          </p:cNvPr>
          <p:cNvSpPr/>
          <p:nvPr userDrawn="1"/>
        </p:nvSpPr>
        <p:spPr>
          <a:xfrm>
            <a:off x="9399494" y="0"/>
            <a:ext cx="2792507" cy="6858000"/>
          </a:xfrm>
          <a:prstGeom prst="rect">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Picture Placeholder 2">
            <a:extLst>
              <a:ext uri="{FF2B5EF4-FFF2-40B4-BE49-F238E27FC236}">
                <a16:creationId xmlns:a16="http://schemas.microsoft.com/office/drawing/2014/main" id="{612739A3-DE33-3846-80EF-679C34708534}"/>
              </a:ext>
            </a:extLst>
          </p:cNvPr>
          <p:cNvSpPr>
            <a:spLocks noGrp="1"/>
          </p:cNvSpPr>
          <p:nvPr>
            <p:ph type="pic" sz="quarter" idx="10" hasCustomPrompt="1"/>
          </p:nvPr>
        </p:nvSpPr>
        <p:spPr>
          <a:xfrm>
            <a:off x="8374063" y="1558925"/>
            <a:ext cx="2830512" cy="3802063"/>
          </a:xfrm>
          <a:prstGeom prst="rect">
            <a:avLst/>
          </a:prstGeom>
          <a:solidFill>
            <a:schemeClr val="bg1">
              <a:lumMod val="95000"/>
            </a:schemeClr>
          </a:solidFill>
        </p:spPr>
        <p:txBody>
          <a:bodyPr anchor="t" anchorCtr="1"/>
          <a:lstStyle>
            <a:lvl1pPr marL="0" indent="0" algn="ctr">
              <a:buFontTx/>
              <a:buNone/>
              <a:defRPr sz="2000">
                <a:solidFill>
                  <a:schemeClr val="bg2">
                    <a:lumMod val="50000"/>
                  </a:schemeClr>
                </a:solidFill>
              </a:defRPr>
            </a:lvl1pPr>
          </a:lstStyle>
          <a:p>
            <a:br>
              <a:rPr lang="en-US" dirty="0"/>
            </a:br>
            <a:br>
              <a:rPr lang="en-US" dirty="0"/>
            </a:br>
            <a:r>
              <a:rPr lang="en-US" dirty="0"/>
              <a:t>Insert photo </a:t>
            </a:r>
            <a:br>
              <a:rPr lang="en-US" dirty="0"/>
            </a:br>
            <a:r>
              <a:rPr lang="en-US" dirty="0"/>
              <a:t>of speaker</a:t>
            </a:r>
          </a:p>
        </p:txBody>
      </p:sp>
    </p:spTree>
    <p:extLst>
      <p:ext uri="{BB962C8B-B14F-4D97-AF65-F5344CB8AC3E}">
        <p14:creationId xmlns:p14="http://schemas.microsoft.com/office/powerpoint/2010/main" val="4336815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8433BC6-F4BB-F044-914E-F02FE741C20F}"/>
              </a:ext>
            </a:extLst>
          </p:cNvPr>
          <p:cNvSpPr/>
          <p:nvPr userDrawn="1"/>
        </p:nvSpPr>
        <p:spPr>
          <a:xfrm>
            <a:off x="0" y="0"/>
            <a:ext cx="4122821" cy="6858000"/>
          </a:xfrm>
          <a:prstGeom prst="rect">
            <a:avLst/>
          </a:prstGeom>
          <a:solidFill>
            <a:srgbClr val="232F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a:extLst>
              <a:ext uri="{FF2B5EF4-FFF2-40B4-BE49-F238E27FC236}">
                <a16:creationId xmlns:a16="http://schemas.microsoft.com/office/drawing/2014/main" id="{9837F778-ECB8-D14D-A925-8075152AEEC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308334" y="285850"/>
            <a:ext cx="545077" cy="327046"/>
          </a:xfrm>
          <a:prstGeom prst="rect">
            <a:avLst/>
          </a:prstGeom>
        </p:spPr>
      </p:pic>
    </p:spTree>
    <p:extLst>
      <p:ext uri="{BB962C8B-B14F-4D97-AF65-F5344CB8AC3E}">
        <p14:creationId xmlns:p14="http://schemas.microsoft.com/office/powerpoint/2010/main" val="8676491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8433BC6-F4BB-F044-914E-F02FE741C20F}"/>
              </a:ext>
            </a:extLst>
          </p:cNvPr>
          <p:cNvSpPr/>
          <p:nvPr userDrawn="1"/>
        </p:nvSpPr>
        <p:spPr>
          <a:xfrm>
            <a:off x="0" y="0"/>
            <a:ext cx="4122821" cy="6858000"/>
          </a:xfrm>
          <a:prstGeom prst="rect">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a:extLst>
              <a:ext uri="{FF2B5EF4-FFF2-40B4-BE49-F238E27FC236}">
                <a16:creationId xmlns:a16="http://schemas.microsoft.com/office/drawing/2014/main" id="{E97DF205-5E71-8149-86B3-8E4E3B4558B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308334" y="285850"/>
            <a:ext cx="545077" cy="327046"/>
          </a:xfrm>
          <a:prstGeom prst="rect">
            <a:avLst/>
          </a:prstGeom>
        </p:spPr>
      </p:pic>
    </p:spTree>
    <p:extLst>
      <p:ext uri="{BB962C8B-B14F-4D97-AF65-F5344CB8AC3E}">
        <p14:creationId xmlns:p14="http://schemas.microsoft.com/office/powerpoint/2010/main" val="38477543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1_Section Slide">
    <p:bg>
      <p:bgPr>
        <a:solidFill>
          <a:srgbClr val="232F3E"/>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2B9C622-D985-7E44-9C02-434AA6CA1B6F}"/>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1308334" y="285849"/>
            <a:ext cx="545077" cy="327048"/>
          </a:xfrm>
          <a:prstGeom prst="rect">
            <a:avLst/>
          </a:prstGeom>
        </p:spPr>
      </p:pic>
    </p:spTree>
    <p:extLst>
      <p:ext uri="{BB962C8B-B14F-4D97-AF65-F5344CB8AC3E}">
        <p14:creationId xmlns:p14="http://schemas.microsoft.com/office/powerpoint/2010/main" val="405393810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3.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theme" Target="../theme/theme3.xml"/><Relationship Id="rId1" Type="http://schemas.openxmlformats.org/officeDocument/2006/relationships/slideLayout" Target="../slideLayouts/slideLayout4.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slideLayout" Target="../slideLayouts/slideLayout6.xml"/><Relationship Id="rId1" Type="http://schemas.openxmlformats.org/officeDocument/2006/relationships/slideLayout" Target="../slideLayouts/slideLayout5.xml"/><Relationship Id="rId5" Type="http://schemas.openxmlformats.org/officeDocument/2006/relationships/theme" Target="../theme/theme4.xml"/><Relationship Id="rId4"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FE7A049-8134-1541-9813-5E8988CA2EB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906375839"/>
      </p:ext>
    </p:extLst>
  </p:cSld>
  <p:clrMap bg1="lt1" tx1="dk1" bg2="lt2" tx2="dk2" accent1="accent1" accent2="accent2" accent3="accent3" accent4="accent4" accent5="accent5" accent6="accent6" hlink="hlink" folHlink="folHlink"/>
  <p:sldLayoutIdLst>
    <p:sldLayoutId id="2147483930"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03273370"/>
      </p:ext>
    </p:extLst>
  </p:cSld>
  <p:clrMap bg1="lt1" tx1="dk1" bg2="lt2" tx2="dk2" accent1="accent1" accent2="accent2" accent3="accent3" accent4="accent4" accent5="accent5" accent6="accent6" hlink="hlink" folHlink="folHlink"/>
  <p:sldLayoutIdLst>
    <p:sldLayoutId id="2147483914" r:id="rId1"/>
    <p:sldLayoutId id="2147483933" r:id="rId2"/>
  </p:sldLayoutIdLst>
  <p:txStyles>
    <p:titleStyle>
      <a:lvl1pPr algn="l" defTabSz="914400" rtl="0" eaLnBrk="1" latinLnBrk="0" hangingPunct="1">
        <a:lnSpc>
          <a:spcPct val="90000"/>
        </a:lnSpc>
        <a:spcBef>
          <a:spcPct val="0"/>
        </a:spcBef>
        <a:buNone/>
        <a:defRPr sz="4400" kern="1200">
          <a:solidFill>
            <a:schemeClr val="bg1"/>
          </a:solidFill>
          <a:latin typeface="Amazon Ember" panose="020B0603020204020204" pitchFamily="34" charset="0"/>
          <a:ea typeface="Amazon Ember" panose="020B0603020204020204" pitchFamily="34" charset="0"/>
          <a:cs typeface="Amazon Ember" panose="020B0603020204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Amazon Ember" panose="020B0603020204020204" pitchFamily="34" charset="0"/>
          <a:ea typeface="Amazon Ember" panose="020B0603020204020204" pitchFamily="34" charset="0"/>
          <a:cs typeface="Amazon Ember" panose="020B06030202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Amazon Ember" panose="020B0603020204020204" pitchFamily="34" charset="0"/>
          <a:ea typeface="Amazon Ember" panose="020B0603020204020204" pitchFamily="34" charset="0"/>
          <a:cs typeface="Amazon Ember" panose="020B0603020204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Amazon Ember" panose="020B0603020204020204" pitchFamily="34" charset="0"/>
          <a:ea typeface="Amazon Ember" panose="020B0603020204020204" pitchFamily="34" charset="0"/>
          <a:cs typeface="Amazon Ember" panose="020B0603020204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mazon Ember" panose="020B0603020204020204" pitchFamily="34" charset="0"/>
          <a:ea typeface="Amazon Ember" panose="020B0603020204020204" pitchFamily="34" charset="0"/>
          <a:cs typeface="Amazon Ember" panose="020B0603020204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mazon Ember" panose="020B0603020204020204" pitchFamily="34" charset="0"/>
          <a:ea typeface="Amazon Ember" panose="020B0603020204020204" pitchFamily="34" charset="0"/>
          <a:cs typeface="Amazon Ember" panose="020B06030202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D03ADA9-599A-C547-9FAB-2D1F5BB0690A}"/>
              </a:ext>
            </a:extLst>
          </p:cNvPr>
          <p:cNvSpPr/>
          <p:nvPr userDrawn="1"/>
        </p:nvSpPr>
        <p:spPr>
          <a:xfrm>
            <a:off x="138210" y="125454"/>
            <a:ext cx="10825259" cy="647836"/>
          </a:xfrm>
          <a:prstGeom prst="rect">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 name="Rectangle 3">
            <a:extLst>
              <a:ext uri="{FF2B5EF4-FFF2-40B4-BE49-F238E27FC236}">
                <a16:creationId xmlns:a16="http://schemas.microsoft.com/office/drawing/2014/main" id="{312B7810-0A4B-F540-BF25-389F40B3D537}"/>
              </a:ext>
            </a:extLst>
          </p:cNvPr>
          <p:cNvSpPr/>
          <p:nvPr userDrawn="1"/>
        </p:nvSpPr>
        <p:spPr>
          <a:xfrm>
            <a:off x="11097540" y="125455"/>
            <a:ext cx="966664" cy="647836"/>
          </a:xfrm>
          <a:prstGeom prst="rect">
            <a:avLst/>
          </a:prstGeom>
          <a:solidFill>
            <a:srgbClr val="232F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BF97DCFB-BE9B-DF4D-8036-855D95B05411}"/>
              </a:ext>
            </a:extLst>
          </p:cNvPr>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11308334" y="285849"/>
            <a:ext cx="545077" cy="327048"/>
          </a:xfrm>
          <a:prstGeom prst="rect">
            <a:avLst/>
          </a:prstGeom>
        </p:spPr>
      </p:pic>
    </p:spTree>
    <p:extLst>
      <p:ext uri="{BB962C8B-B14F-4D97-AF65-F5344CB8AC3E}">
        <p14:creationId xmlns:p14="http://schemas.microsoft.com/office/powerpoint/2010/main" val="2980501188"/>
      </p:ext>
    </p:extLst>
  </p:cSld>
  <p:clrMap bg1="lt1" tx1="dk1" bg2="lt2" tx2="dk2" accent1="accent1" accent2="accent2" accent3="accent3" accent4="accent4" accent5="accent5" accent6="accent6" hlink="hlink" folHlink="folHlink"/>
  <p:sldLayoutIdLst>
    <p:sldLayoutId id="2147483926" r:id="rId1"/>
  </p:sldLayoutIdLst>
  <p:txStyles>
    <p:titleStyle>
      <a:lvl1pPr algn="l" defTabSz="914400" rtl="0" eaLnBrk="1" latinLnBrk="0" hangingPunct="1">
        <a:lnSpc>
          <a:spcPct val="90000"/>
        </a:lnSpc>
        <a:spcBef>
          <a:spcPct val="0"/>
        </a:spcBef>
        <a:buNone/>
        <a:defRPr sz="3000" b="1" i="0" kern="1200">
          <a:solidFill>
            <a:srgbClr val="232F3E"/>
          </a:solidFill>
          <a:latin typeface="Amazon Ember" panose="020B0603020204020204" pitchFamily="34" charset="0"/>
          <a:ea typeface="Amazon Ember" panose="020B0603020204020204" pitchFamily="34" charset="0"/>
          <a:cs typeface="Amazon Ember" panose="020B0603020204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11457410"/>
      </p:ext>
    </p:extLst>
  </p:cSld>
  <p:clrMap bg1="lt1" tx1="dk1" bg2="lt2" tx2="dk2" accent1="accent1" accent2="accent2" accent3="accent3" accent4="accent4" accent5="accent5" accent6="accent6" hlink="hlink" folHlink="folHlink"/>
  <p:sldLayoutIdLst>
    <p:sldLayoutId id="2147483936" r:id="rId1"/>
    <p:sldLayoutId id="2147483937" r:id="rId2"/>
    <p:sldLayoutId id="2147483938" r:id="rId3"/>
    <p:sldLayoutId id="2147483940" r:id="rId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8.pn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8.xml"/><Relationship Id="rId5" Type="http://schemas.openxmlformats.org/officeDocument/2006/relationships/image" Target="../media/image6.png"/><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8.png"/><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8.xml"/><Relationship Id="rId5" Type="http://schemas.openxmlformats.org/officeDocument/2006/relationships/image" Target="../media/image6.png"/><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8.png"/><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broadcast.amazon.com/videos/1176703" TargetMode="External"/><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8.xml"/><Relationship Id="rId6" Type="http://schemas.openxmlformats.org/officeDocument/2006/relationships/image" Target="../media/image8.png"/><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8.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6292A932-0273-5C48-BA59-6D674C42DF3D}"/>
              </a:ext>
            </a:extLst>
          </p:cNvPr>
          <p:cNvSpPr/>
          <p:nvPr/>
        </p:nvSpPr>
        <p:spPr>
          <a:xfrm>
            <a:off x="1159801" y="1678338"/>
            <a:ext cx="2289252" cy="400110"/>
          </a:xfrm>
          <a:prstGeom prst="rect">
            <a:avLst/>
          </a:prstGeom>
        </p:spPr>
        <p:txBody>
          <a:bodyPr wrap="square">
            <a:spAutoFit/>
          </a:bodyPr>
          <a:lstStyle/>
          <a:p>
            <a:r>
              <a:rPr lang="en-US" sz="2000" b="1" dirty="0">
                <a:solidFill>
                  <a:srgbClr val="232F3E"/>
                </a:solidFill>
                <a:latin typeface="Amazon Ember" panose="020B0603020204020204" pitchFamily="34" charset="0"/>
                <a:ea typeface="Amazon Ember" panose="020B0603020204020204" pitchFamily="34" charset="0"/>
                <a:cs typeface="Amazon Ember" panose="020B0603020204020204" pitchFamily="34" charset="0"/>
              </a:rPr>
              <a:t>Project 2</a:t>
            </a:r>
            <a:endParaRPr lang="en-US" sz="2000" dirty="0">
              <a:solidFill>
                <a:srgbClr val="232F3E"/>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12" name="Title 3">
            <a:extLst>
              <a:ext uri="{FF2B5EF4-FFF2-40B4-BE49-F238E27FC236}">
                <a16:creationId xmlns:a16="http://schemas.microsoft.com/office/drawing/2014/main" id="{9083BBB4-6458-3C40-905C-B92D2CA81527}"/>
              </a:ext>
            </a:extLst>
          </p:cNvPr>
          <p:cNvSpPr txBox="1">
            <a:spLocks/>
          </p:cNvSpPr>
          <p:nvPr/>
        </p:nvSpPr>
        <p:spPr>
          <a:xfrm>
            <a:off x="1159801" y="2078448"/>
            <a:ext cx="6112476" cy="1950136"/>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6200" b="1" dirty="0">
                <a:solidFill>
                  <a:srgbClr val="232F3E"/>
                </a:solidFill>
                <a:latin typeface="Amazon Ember" panose="020B0603020204020204" pitchFamily="34" charset="0"/>
                <a:ea typeface="Amazon Ember" panose="020B0603020204020204" pitchFamily="34" charset="0"/>
                <a:cs typeface="Amazon Ember" panose="020B0603020204020204" pitchFamily="34" charset="0"/>
              </a:rPr>
              <a:t>Networking</a:t>
            </a:r>
          </a:p>
          <a:p>
            <a:pPr algn="l"/>
            <a:r>
              <a:rPr lang="en-US" sz="6200" b="1" dirty="0">
                <a:solidFill>
                  <a:srgbClr val="232F3E"/>
                </a:solidFill>
                <a:latin typeface="Amazon Ember" panose="020B0603020204020204" pitchFamily="34" charset="0"/>
                <a:ea typeface="Amazon Ember" panose="020B0603020204020204" pitchFamily="34" charset="0"/>
                <a:cs typeface="Amazon Ember" panose="020B0603020204020204" pitchFamily="34" charset="0"/>
              </a:rPr>
              <a:t>project</a:t>
            </a:r>
          </a:p>
        </p:txBody>
      </p:sp>
      <p:sp>
        <p:nvSpPr>
          <p:cNvPr id="14" name="Rectangle 13">
            <a:extLst>
              <a:ext uri="{FF2B5EF4-FFF2-40B4-BE49-F238E27FC236}">
                <a16:creationId xmlns:a16="http://schemas.microsoft.com/office/drawing/2014/main" id="{CEF63BB2-4CA2-934B-8164-E6E06C40049A}"/>
              </a:ext>
            </a:extLst>
          </p:cNvPr>
          <p:cNvSpPr/>
          <p:nvPr/>
        </p:nvSpPr>
        <p:spPr>
          <a:xfrm>
            <a:off x="1159801" y="5042995"/>
            <a:ext cx="2215671" cy="535531"/>
          </a:xfrm>
          <a:prstGeom prst="rect">
            <a:avLst/>
          </a:prstGeom>
        </p:spPr>
        <p:txBody>
          <a:bodyPr wrap="none">
            <a:spAutoFit/>
          </a:bodyPr>
          <a:lstStyle/>
          <a:p>
            <a:pPr lvl="0" defTabSz="914400">
              <a:lnSpc>
                <a:spcPct val="90000"/>
              </a:lnSpc>
              <a:spcBef>
                <a:spcPts val="1000"/>
              </a:spcBef>
            </a:pPr>
            <a:r>
              <a:rPr lang="en-US" sz="3200" dirty="0">
                <a:solidFill>
                  <a:srgbClr val="232F3E"/>
                </a:solidFill>
              </a:rPr>
              <a:t>Jason Zhang</a:t>
            </a:r>
            <a:endParaRPr lang="en-US" sz="3200" dirty="0">
              <a:solidFill>
                <a:srgbClr val="232F3E"/>
              </a:solidFill>
              <a:latin typeface="Amazon Ember" panose="02000000000000000000" pitchFamily="2" charset="0"/>
              <a:ea typeface="Amazon Ember" panose="02000000000000000000" pitchFamily="2" charset="0"/>
            </a:endParaRPr>
          </a:p>
        </p:txBody>
      </p:sp>
      <p:cxnSp>
        <p:nvCxnSpPr>
          <p:cNvPr id="15" name="Straight Connector 14">
            <a:extLst>
              <a:ext uri="{FF2B5EF4-FFF2-40B4-BE49-F238E27FC236}">
                <a16:creationId xmlns:a16="http://schemas.microsoft.com/office/drawing/2014/main" id="{825831A9-B4A0-BC49-A54C-89C192381579}"/>
              </a:ext>
            </a:extLst>
          </p:cNvPr>
          <p:cNvCxnSpPr>
            <a:cxnSpLocks/>
          </p:cNvCxnSpPr>
          <p:nvPr/>
        </p:nvCxnSpPr>
        <p:spPr>
          <a:xfrm>
            <a:off x="1218793" y="4447299"/>
            <a:ext cx="1073189" cy="0"/>
          </a:xfrm>
          <a:prstGeom prst="line">
            <a:avLst/>
          </a:prstGeom>
          <a:ln w="149225">
            <a:solidFill>
              <a:srgbClr val="FF99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001950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0216BAD-06B1-3BDF-246D-9C5865010E2D}"/>
              </a:ext>
            </a:extLst>
          </p:cNvPr>
          <p:cNvSpPr/>
          <p:nvPr/>
        </p:nvSpPr>
        <p:spPr>
          <a:xfrm>
            <a:off x="430936" y="3561803"/>
            <a:ext cx="10953627" cy="3233999"/>
          </a:xfrm>
          <a:prstGeom prst="rect">
            <a:avLst/>
          </a:prstGeom>
          <a:solidFill>
            <a:schemeClr val="accent6">
              <a:lumMod val="40000"/>
              <a:lumOff val="60000"/>
            </a:schemeClr>
          </a:solidFill>
          <a:ln>
            <a:solidFill>
              <a:schemeClr val="accent6">
                <a:shade val="15000"/>
              </a:schemeClr>
            </a:solidFill>
            <a:prstDash val="dash"/>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dirty="0"/>
          </a:p>
        </p:txBody>
      </p:sp>
      <p:sp>
        <p:nvSpPr>
          <p:cNvPr id="14" name="TextBox 13">
            <a:extLst>
              <a:ext uri="{FF2B5EF4-FFF2-40B4-BE49-F238E27FC236}">
                <a16:creationId xmlns:a16="http://schemas.microsoft.com/office/drawing/2014/main" id="{884F4E87-4B13-E7E0-A893-BA8B8335094C}"/>
              </a:ext>
            </a:extLst>
          </p:cNvPr>
          <p:cNvSpPr txBox="1"/>
          <p:nvPr/>
        </p:nvSpPr>
        <p:spPr>
          <a:xfrm>
            <a:off x="10232509" y="3551403"/>
            <a:ext cx="6096000" cy="523220"/>
          </a:xfrm>
          <a:prstGeom prst="rect">
            <a:avLst/>
          </a:prstGeom>
          <a:noFill/>
        </p:spPr>
        <p:txBody>
          <a:bodyPr wrap="square">
            <a:spAutoFit/>
          </a:bodyPr>
          <a:lstStyle/>
          <a:p>
            <a:r>
              <a:rPr lang="en-US" sz="1400" dirty="0"/>
              <a:t>VPC</a:t>
            </a:r>
          </a:p>
          <a:p>
            <a:r>
              <a:rPr lang="en-US" sz="1400" i="1" dirty="0"/>
              <a:t>10.0.0.0/16</a:t>
            </a:r>
          </a:p>
        </p:txBody>
      </p:sp>
      <p:sp>
        <p:nvSpPr>
          <p:cNvPr id="40" name="Rectangle 39">
            <a:extLst>
              <a:ext uri="{FF2B5EF4-FFF2-40B4-BE49-F238E27FC236}">
                <a16:creationId xmlns:a16="http://schemas.microsoft.com/office/drawing/2014/main" id="{A19B1494-DA3E-A1E9-3F99-FFFB4E38496B}"/>
              </a:ext>
            </a:extLst>
          </p:cNvPr>
          <p:cNvSpPr/>
          <p:nvPr/>
        </p:nvSpPr>
        <p:spPr>
          <a:xfrm>
            <a:off x="523664" y="4128555"/>
            <a:ext cx="10683599" cy="2414248"/>
          </a:xfrm>
          <a:prstGeom prst="rect">
            <a:avLst/>
          </a:prstGeom>
          <a:solidFill>
            <a:schemeClr val="accent5">
              <a:lumMod val="40000"/>
              <a:lumOff val="60000"/>
              <a:alpha val="58000"/>
            </a:schemeClr>
          </a:solidFill>
          <a:ln>
            <a:solidFill>
              <a:schemeClr val="accent6">
                <a:shade val="15000"/>
              </a:schemeClr>
            </a:solidFill>
            <a:prstDash val="dash"/>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34B8EDBC-2AAF-9645-E4E4-22EA1B656D03}"/>
              </a:ext>
            </a:extLst>
          </p:cNvPr>
          <p:cNvSpPr/>
          <p:nvPr/>
        </p:nvSpPr>
        <p:spPr>
          <a:xfrm>
            <a:off x="621323" y="257908"/>
            <a:ext cx="1981202" cy="1015663"/>
          </a:xfrm>
          <a:prstGeom prst="rect">
            <a:avLst/>
          </a:prstGeom>
        </p:spPr>
        <p:txBody>
          <a:bodyPr wrap="square">
            <a:spAutoFit/>
          </a:bodyPr>
          <a:lstStyle/>
          <a:p>
            <a:r>
              <a:rPr lang="en-US" sz="6000" b="1"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Q&amp;A</a:t>
            </a:r>
          </a:p>
        </p:txBody>
      </p:sp>
      <p:cxnSp>
        <p:nvCxnSpPr>
          <p:cNvPr id="10" name="Straight Connector 9">
            <a:extLst>
              <a:ext uri="{FF2B5EF4-FFF2-40B4-BE49-F238E27FC236}">
                <a16:creationId xmlns:a16="http://schemas.microsoft.com/office/drawing/2014/main" id="{72150055-4D85-6A54-2EB1-4340B28290BA}"/>
              </a:ext>
            </a:extLst>
          </p:cNvPr>
          <p:cNvCxnSpPr>
            <a:cxnSpLocks/>
          </p:cNvCxnSpPr>
          <p:nvPr/>
        </p:nvCxnSpPr>
        <p:spPr>
          <a:xfrm>
            <a:off x="807437" y="1358548"/>
            <a:ext cx="1102358" cy="0"/>
          </a:xfrm>
          <a:prstGeom prst="line">
            <a:avLst/>
          </a:prstGeom>
          <a:ln w="127000">
            <a:solidFill>
              <a:srgbClr val="FF9900"/>
            </a:solidFill>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ECA4F89E-AF79-FBAF-1B7B-D1310D95BC6B}"/>
              </a:ext>
            </a:extLst>
          </p:cNvPr>
          <p:cNvSpPr/>
          <p:nvPr/>
        </p:nvSpPr>
        <p:spPr>
          <a:xfrm>
            <a:off x="1611924" y="2915473"/>
            <a:ext cx="9595340" cy="646331"/>
          </a:xfrm>
          <a:prstGeom prst="rect">
            <a:avLst/>
          </a:prstGeom>
        </p:spPr>
        <p:txBody>
          <a:bodyPr wrap="square">
            <a:spAutoFit/>
          </a:bodyPr>
          <a:lstStyle/>
          <a:p>
            <a:r>
              <a:rPr lang="en-US" sz="1800" b="1" dirty="0">
                <a:solidFill>
                  <a:schemeClr val="bg1">
                    <a:lumMod val="95000"/>
                  </a:schemeClr>
                </a:solidFill>
                <a:latin typeface="Amazon Ember" panose="020B0603020204020204" pitchFamily="34" charset="0"/>
                <a:ea typeface="Amazon Ember" panose="020B0603020204020204" pitchFamily="34" charset="0"/>
                <a:cs typeface="Amazon Ember" panose="020B0603020204020204" pitchFamily="34" charset="0"/>
              </a:rPr>
              <a:t>The connectivity works. The terminal returns “Hello, World.” The traffic does not traverse the internet; instead, it stays within the AWS internal network.</a:t>
            </a:r>
          </a:p>
        </p:txBody>
      </p:sp>
      <p:sp>
        <p:nvSpPr>
          <p:cNvPr id="20" name="Rectangle 19">
            <a:extLst>
              <a:ext uri="{FF2B5EF4-FFF2-40B4-BE49-F238E27FC236}">
                <a16:creationId xmlns:a16="http://schemas.microsoft.com/office/drawing/2014/main" id="{E33DF379-CDF6-E711-86A5-A0685D484499}"/>
              </a:ext>
            </a:extLst>
          </p:cNvPr>
          <p:cNvSpPr/>
          <p:nvPr/>
        </p:nvSpPr>
        <p:spPr>
          <a:xfrm>
            <a:off x="8037682" y="5155185"/>
            <a:ext cx="431309" cy="578097"/>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dirty="0"/>
              <a:t>✓</a:t>
            </a:r>
          </a:p>
          <a:p>
            <a:pPr algn="ctr"/>
            <a:r>
              <a:rPr lang="en-US" dirty="0"/>
              <a:t>✓</a:t>
            </a:r>
          </a:p>
          <a:p>
            <a:pPr algn="ctr"/>
            <a:r>
              <a:rPr lang="en-US" dirty="0"/>
              <a:t>X</a:t>
            </a:r>
          </a:p>
        </p:txBody>
      </p:sp>
      <p:sp>
        <p:nvSpPr>
          <p:cNvPr id="29" name="Right Arrow 28">
            <a:extLst>
              <a:ext uri="{FF2B5EF4-FFF2-40B4-BE49-F238E27FC236}">
                <a16:creationId xmlns:a16="http://schemas.microsoft.com/office/drawing/2014/main" id="{D4182417-C4C2-39FB-A5D2-0E7F91B52976}"/>
              </a:ext>
            </a:extLst>
          </p:cNvPr>
          <p:cNvSpPr/>
          <p:nvPr/>
        </p:nvSpPr>
        <p:spPr>
          <a:xfrm>
            <a:off x="8542626" y="5227391"/>
            <a:ext cx="865632" cy="428771"/>
          </a:xfrm>
          <a:prstGeom prst="rightArrow">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D8C4AB21-C06F-52F6-8DEB-E980AF46E818}"/>
              </a:ext>
            </a:extLst>
          </p:cNvPr>
          <p:cNvSpPr/>
          <p:nvPr/>
        </p:nvSpPr>
        <p:spPr>
          <a:xfrm>
            <a:off x="1611924" y="1663449"/>
            <a:ext cx="9595340" cy="954107"/>
          </a:xfrm>
          <a:prstGeom prst="rect">
            <a:avLst/>
          </a:prstGeom>
        </p:spPr>
        <p:txBody>
          <a:bodyPr wrap="square">
            <a:spAutoFit/>
          </a:bodyPr>
          <a:lstStyle/>
          <a:p>
            <a:r>
              <a:rPr lang="en-US" sz="2800" b="0" i="0" u="none" strike="noStrike" dirty="0">
                <a:solidFill>
                  <a:srgbClr val="FF0000"/>
                </a:solidFill>
                <a:effectLst/>
              </a:rPr>
              <a:t>Q: </a:t>
            </a:r>
            <a:r>
              <a:rPr lang="en-US" sz="2800" b="0" i="1" u="none" strike="noStrike" dirty="0">
                <a:solidFill>
                  <a:srgbClr val="FF0000"/>
                </a:solidFill>
                <a:effectLst/>
              </a:rPr>
              <a:t>Does connectivity work? If so, what do you see? Did we traverse the internet while making this request?</a:t>
            </a:r>
            <a:endParaRPr lang="en-US" sz="2800" b="1" dirty="0">
              <a:solidFill>
                <a:srgbClr val="FF0000"/>
              </a:solidFill>
              <a:latin typeface="Amazon Ember" panose="020B0603020204020204" pitchFamily="34" charset="0"/>
              <a:ea typeface="Amazon Ember" panose="020B0603020204020204" pitchFamily="34" charset="0"/>
              <a:cs typeface="Amazon Ember" panose="020B0603020204020204" pitchFamily="34" charset="0"/>
            </a:endParaRPr>
          </a:p>
        </p:txBody>
      </p:sp>
      <p:grpSp>
        <p:nvGrpSpPr>
          <p:cNvPr id="3" name="Group 2">
            <a:extLst>
              <a:ext uri="{FF2B5EF4-FFF2-40B4-BE49-F238E27FC236}">
                <a16:creationId xmlns:a16="http://schemas.microsoft.com/office/drawing/2014/main" id="{E583EE90-CA04-DE3F-53D8-C12B5F2037F9}"/>
              </a:ext>
            </a:extLst>
          </p:cNvPr>
          <p:cNvGrpSpPr/>
          <p:nvPr/>
        </p:nvGrpSpPr>
        <p:grpSpPr>
          <a:xfrm>
            <a:off x="807437" y="4923371"/>
            <a:ext cx="992152" cy="992152"/>
            <a:chOff x="4047121" y="2630488"/>
            <a:chExt cx="2540000" cy="2540000"/>
          </a:xfrm>
        </p:grpSpPr>
        <p:pic>
          <p:nvPicPr>
            <p:cNvPr id="4" name="Picture 6" descr="How To Choose The Right Amazon EC2 Instance Type Watch Now, 58% OFF">
              <a:extLst>
                <a:ext uri="{FF2B5EF4-FFF2-40B4-BE49-F238E27FC236}">
                  <a16:creationId xmlns:a16="http://schemas.microsoft.com/office/drawing/2014/main" id="{FAA5836D-5924-9957-1614-19A82725718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47121" y="2630488"/>
              <a:ext cx="2540000" cy="25400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47AA75F2-4374-96A1-1697-CAD883A3340B}"/>
                </a:ext>
              </a:extLst>
            </p:cNvPr>
            <p:cNvSpPr txBox="1"/>
            <p:nvPr/>
          </p:nvSpPr>
          <p:spPr>
            <a:xfrm>
              <a:off x="4310204" y="3451786"/>
              <a:ext cx="2013835" cy="1024318"/>
            </a:xfrm>
            <a:prstGeom prst="rect">
              <a:avLst/>
            </a:prstGeom>
            <a:noFill/>
          </p:spPr>
          <p:txBody>
            <a:bodyPr wrap="none" rtlCol="0">
              <a:spAutoFit/>
            </a:bodyPr>
            <a:lstStyle/>
            <a:p>
              <a:r>
                <a:rPr lang="en-US" sz="2000" dirty="0">
                  <a:solidFill>
                    <a:schemeClr val="bg1"/>
                  </a:solidFill>
                </a:rPr>
                <a:t>Client</a:t>
              </a:r>
            </a:p>
          </p:txBody>
        </p:sp>
      </p:grpSp>
      <p:grpSp>
        <p:nvGrpSpPr>
          <p:cNvPr id="7" name="Group 6">
            <a:extLst>
              <a:ext uri="{FF2B5EF4-FFF2-40B4-BE49-F238E27FC236}">
                <a16:creationId xmlns:a16="http://schemas.microsoft.com/office/drawing/2014/main" id="{FABF9042-C3C8-3D65-7194-0530A4AAE928}"/>
              </a:ext>
            </a:extLst>
          </p:cNvPr>
          <p:cNvGrpSpPr/>
          <p:nvPr/>
        </p:nvGrpSpPr>
        <p:grpSpPr>
          <a:xfrm>
            <a:off x="9567979" y="4923371"/>
            <a:ext cx="992152" cy="992152"/>
            <a:chOff x="4047121" y="2630488"/>
            <a:chExt cx="2540000" cy="2540000"/>
          </a:xfrm>
        </p:grpSpPr>
        <p:pic>
          <p:nvPicPr>
            <p:cNvPr id="8" name="Picture 6" descr="How To Choose The Right Amazon EC2 Instance Type Watch Now, 58% OFF">
              <a:extLst>
                <a:ext uri="{FF2B5EF4-FFF2-40B4-BE49-F238E27FC236}">
                  <a16:creationId xmlns:a16="http://schemas.microsoft.com/office/drawing/2014/main" id="{7FFFFB26-D715-CB5F-BFFB-992282D8653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47121" y="2630488"/>
              <a:ext cx="2540000" cy="2540000"/>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0A3F9C0E-C230-1DE1-BE2B-614F19D6760D}"/>
                </a:ext>
              </a:extLst>
            </p:cNvPr>
            <p:cNvSpPr txBox="1"/>
            <p:nvPr/>
          </p:nvSpPr>
          <p:spPr>
            <a:xfrm>
              <a:off x="4310204" y="3451786"/>
              <a:ext cx="2187836" cy="1024318"/>
            </a:xfrm>
            <a:prstGeom prst="rect">
              <a:avLst/>
            </a:prstGeom>
            <a:noFill/>
          </p:spPr>
          <p:txBody>
            <a:bodyPr wrap="none" rtlCol="0">
              <a:spAutoFit/>
            </a:bodyPr>
            <a:lstStyle/>
            <a:p>
              <a:r>
                <a:rPr lang="en-US" sz="2000" dirty="0">
                  <a:solidFill>
                    <a:schemeClr val="bg1"/>
                  </a:solidFill>
                </a:rPr>
                <a:t>Server</a:t>
              </a:r>
            </a:p>
          </p:txBody>
        </p:sp>
      </p:grpSp>
      <p:sp>
        <p:nvSpPr>
          <p:cNvPr id="13" name="Rectangle 12">
            <a:extLst>
              <a:ext uri="{FF2B5EF4-FFF2-40B4-BE49-F238E27FC236}">
                <a16:creationId xmlns:a16="http://schemas.microsoft.com/office/drawing/2014/main" id="{6E100623-1F28-4EF2-E128-F11E93257F9D}"/>
              </a:ext>
            </a:extLst>
          </p:cNvPr>
          <p:cNvSpPr/>
          <p:nvPr/>
        </p:nvSpPr>
        <p:spPr>
          <a:xfrm>
            <a:off x="2905242" y="5155185"/>
            <a:ext cx="431309" cy="578097"/>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dirty="0"/>
              <a:t>✓</a:t>
            </a:r>
          </a:p>
          <a:p>
            <a:pPr algn="ctr"/>
            <a:r>
              <a:rPr lang="en-US" dirty="0"/>
              <a:t>✓</a:t>
            </a:r>
          </a:p>
          <a:p>
            <a:pPr algn="ctr"/>
            <a:r>
              <a:rPr lang="en-US" dirty="0"/>
              <a:t>X</a:t>
            </a:r>
          </a:p>
        </p:txBody>
      </p:sp>
      <p:sp>
        <p:nvSpPr>
          <p:cNvPr id="19" name="TextBox 18">
            <a:extLst>
              <a:ext uri="{FF2B5EF4-FFF2-40B4-BE49-F238E27FC236}">
                <a16:creationId xmlns:a16="http://schemas.microsoft.com/office/drawing/2014/main" id="{BBADD727-B77F-2035-A8D0-171CBCF999E1}"/>
              </a:ext>
            </a:extLst>
          </p:cNvPr>
          <p:cNvSpPr txBox="1"/>
          <p:nvPr/>
        </p:nvSpPr>
        <p:spPr>
          <a:xfrm>
            <a:off x="7942109" y="4838416"/>
            <a:ext cx="797013" cy="307777"/>
          </a:xfrm>
          <a:prstGeom prst="rect">
            <a:avLst/>
          </a:prstGeom>
          <a:noFill/>
        </p:spPr>
        <p:txBody>
          <a:bodyPr wrap="none" rtlCol="0">
            <a:spAutoFit/>
          </a:bodyPr>
          <a:lstStyle/>
          <a:p>
            <a:r>
              <a:rPr lang="en-US" sz="1400" dirty="0">
                <a:solidFill>
                  <a:schemeClr val="bg1"/>
                </a:solidFill>
              </a:rPr>
              <a:t>Inbound</a:t>
            </a:r>
          </a:p>
        </p:txBody>
      </p:sp>
      <p:sp>
        <p:nvSpPr>
          <p:cNvPr id="35" name="TextBox 34">
            <a:extLst>
              <a:ext uri="{FF2B5EF4-FFF2-40B4-BE49-F238E27FC236}">
                <a16:creationId xmlns:a16="http://schemas.microsoft.com/office/drawing/2014/main" id="{51A61A53-03F4-32AA-0A19-30CFEFB1BCA3}"/>
              </a:ext>
            </a:extLst>
          </p:cNvPr>
          <p:cNvSpPr txBox="1"/>
          <p:nvPr/>
        </p:nvSpPr>
        <p:spPr>
          <a:xfrm>
            <a:off x="2853915" y="4838416"/>
            <a:ext cx="907621" cy="307777"/>
          </a:xfrm>
          <a:prstGeom prst="rect">
            <a:avLst/>
          </a:prstGeom>
          <a:noFill/>
        </p:spPr>
        <p:txBody>
          <a:bodyPr wrap="none" rtlCol="0">
            <a:spAutoFit/>
          </a:bodyPr>
          <a:lstStyle/>
          <a:p>
            <a:r>
              <a:rPr lang="en-US" sz="1400" dirty="0">
                <a:solidFill>
                  <a:schemeClr val="bg1"/>
                </a:solidFill>
              </a:rPr>
              <a:t>outbound</a:t>
            </a:r>
          </a:p>
        </p:txBody>
      </p:sp>
      <p:sp>
        <p:nvSpPr>
          <p:cNvPr id="36" name="TextBox 35">
            <a:extLst>
              <a:ext uri="{FF2B5EF4-FFF2-40B4-BE49-F238E27FC236}">
                <a16:creationId xmlns:a16="http://schemas.microsoft.com/office/drawing/2014/main" id="{43A1D3F0-1D95-F188-79B4-9DAABA8FFCB6}"/>
              </a:ext>
            </a:extLst>
          </p:cNvPr>
          <p:cNvSpPr txBox="1"/>
          <p:nvPr/>
        </p:nvSpPr>
        <p:spPr>
          <a:xfrm>
            <a:off x="2853915" y="4610484"/>
            <a:ext cx="354584" cy="307777"/>
          </a:xfrm>
          <a:prstGeom prst="rect">
            <a:avLst/>
          </a:prstGeom>
          <a:noFill/>
        </p:spPr>
        <p:txBody>
          <a:bodyPr wrap="none" rtlCol="0">
            <a:spAutoFit/>
          </a:bodyPr>
          <a:lstStyle/>
          <a:p>
            <a:r>
              <a:rPr lang="en-US" sz="1400" dirty="0">
                <a:solidFill>
                  <a:schemeClr val="bg1"/>
                </a:solidFill>
              </a:rPr>
              <a:t>all</a:t>
            </a:r>
          </a:p>
        </p:txBody>
      </p:sp>
      <p:sp>
        <p:nvSpPr>
          <p:cNvPr id="37" name="TextBox 36">
            <a:extLst>
              <a:ext uri="{FF2B5EF4-FFF2-40B4-BE49-F238E27FC236}">
                <a16:creationId xmlns:a16="http://schemas.microsoft.com/office/drawing/2014/main" id="{FC98F87E-4E1C-5B21-E6DE-A20A8AA686A4}"/>
              </a:ext>
            </a:extLst>
          </p:cNvPr>
          <p:cNvSpPr txBox="1"/>
          <p:nvPr/>
        </p:nvSpPr>
        <p:spPr>
          <a:xfrm>
            <a:off x="7942109" y="4610484"/>
            <a:ext cx="903774" cy="307777"/>
          </a:xfrm>
          <a:prstGeom prst="rect">
            <a:avLst/>
          </a:prstGeom>
          <a:noFill/>
        </p:spPr>
        <p:txBody>
          <a:bodyPr wrap="none" rtlCol="0">
            <a:spAutoFit/>
          </a:bodyPr>
          <a:lstStyle/>
          <a:p>
            <a:r>
              <a:rPr lang="en-US" sz="1400" dirty="0">
                <a:solidFill>
                  <a:schemeClr val="bg1"/>
                </a:solidFill>
              </a:rPr>
              <a:t>HTTP/SSH</a:t>
            </a:r>
          </a:p>
        </p:txBody>
      </p:sp>
      <p:sp>
        <p:nvSpPr>
          <p:cNvPr id="38" name="Right Arrow 37">
            <a:extLst>
              <a:ext uri="{FF2B5EF4-FFF2-40B4-BE49-F238E27FC236}">
                <a16:creationId xmlns:a16="http://schemas.microsoft.com/office/drawing/2014/main" id="{F39CFF5C-ADC7-64B0-DEAB-BA70D83B04DB}"/>
              </a:ext>
            </a:extLst>
          </p:cNvPr>
          <p:cNvSpPr/>
          <p:nvPr/>
        </p:nvSpPr>
        <p:spPr>
          <a:xfrm>
            <a:off x="3621321" y="5227392"/>
            <a:ext cx="4132670" cy="428771"/>
          </a:xfrm>
          <a:prstGeom prst="rightArrow">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39" name="Right Arrow 38">
            <a:extLst>
              <a:ext uri="{FF2B5EF4-FFF2-40B4-BE49-F238E27FC236}">
                <a16:creationId xmlns:a16="http://schemas.microsoft.com/office/drawing/2014/main" id="{E080C025-DC21-5153-6D3C-7D1E7AAB9D5C}"/>
              </a:ext>
            </a:extLst>
          </p:cNvPr>
          <p:cNvSpPr/>
          <p:nvPr/>
        </p:nvSpPr>
        <p:spPr>
          <a:xfrm>
            <a:off x="1891103" y="5227391"/>
            <a:ext cx="865632" cy="428771"/>
          </a:xfrm>
          <a:prstGeom prst="rightArrow">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42" name="Right Arrow 41">
            <a:extLst>
              <a:ext uri="{FF2B5EF4-FFF2-40B4-BE49-F238E27FC236}">
                <a16:creationId xmlns:a16="http://schemas.microsoft.com/office/drawing/2014/main" id="{4A14A40E-004B-651A-F49C-9C351DE6B761}"/>
              </a:ext>
            </a:extLst>
          </p:cNvPr>
          <p:cNvSpPr/>
          <p:nvPr/>
        </p:nvSpPr>
        <p:spPr>
          <a:xfrm rot="10800000">
            <a:off x="1891103" y="5728836"/>
            <a:ext cx="7517154" cy="428771"/>
          </a:xfrm>
          <a:prstGeom prst="rightArrow">
            <a:avLst/>
          </a:prstGeom>
          <a:solidFill>
            <a:schemeClr val="accent5">
              <a:lumMod val="60000"/>
              <a:lumOff val="40000"/>
            </a:schemeClr>
          </a:solidFill>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45" name="TextBox 44">
            <a:extLst>
              <a:ext uri="{FF2B5EF4-FFF2-40B4-BE49-F238E27FC236}">
                <a16:creationId xmlns:a16="http://schemas.microsoft.com/office/drawing/2014/main" id="{A74E289F-69D6-45FF-B665-FD1187464794}"/>
              </a:ext>
            </a:extLst>
          </p:cNvPr>
          <p:cNvSpPr txBox="1"/>
          <p:nvPr/>
        </p:nvSpPr>
        <p:spPr>
          <a:xfrm>
            <a:off x="5105601" y="6092614"/>
            <a:ext cx="990399" cy="292388"/>
          </a:xfrm>
          <a:prstGeom prst="rect">
            <a:avLst/>
          </a:prstGeom>
          <a:noFill/>
        </p:spPr>
        <p:txBody>
          <a:bodyPr wrap="none" rtlCol="0">
            <a:spAutoFit/>
          </a:bodyPr>
          <a:lstStyle/>
          <a:p>
            <a:r>
              <a:rPr lang="en-US" dirty="0"/>
              <a:t>Hello World</a:t>
            </a:r>
          </a:p>
        </p:txBody>
      </p:sp>
      <p:sp>
        <p:nvSpPr>
          <p:cNvPr id="15" name="TextBox 14">
            <a:extLst>
              <a:ext uri="{FF2B5EF4-FFF2-40B4-BE49-F238E27FC236}">
                <a16:creationId xmlns:a16="http://schemas.microsoft.com/office/drawing/2014/main" id="{C5E2B3DB-643A-2C13-C9F0-6BACC68ACF04}"/>
              </a:ext>
            </a:extLst>
          </p:cNvPr>
          <p:cNvSpPr txBox="1"/>
          <p:nvPr/>
        </p:nvSpPr>
        <p:spPr>
          <a:xfrm>
            <a:off x="4802093" y="4308642"/>
            <a:ext cx="2463838" cy="369332"/>
          </a:xfrm>
          <a:prstGeom prst="rect">
            <a:avLst/>
          </a:prstGeom>
          <a:noFill/>
        </p:spPr>
        <p:txBody>
          <a:bodyPr wrap="square">
            <a:spAutoFit/>
          </a:bodyPr>
          <a:lstStyle/>
          <a:p>
            <a:r>
              <a:rPr lang="en-US" sz="1800" dirty="0"/>
              <a:t>&gt; Curl 10.0.0.29</a:t>
            </a:r>
          </a:p>
        </p:txBody>
      </p:sp>
      <p:sp>
        <p:nvSpPr>
          <p:cNvPr id="16" name="TextBox 15">
            <a:extLst>
              <a:ext uri="{FF2B5EF4-FFF2-40B4-BE49-F238E27FC236}">
                <a16:creationId xmlns:a16="http://schemas.microsoft.com/office/drawing/2014/main" id="{4E83589A-403D-1E23-1886-DA3758974120}"/>
              </a:ext>
            </a:extLst>
          </p:cNvPr>
          <p:cNvSpPr txBox="1"/>
          <p:nvPr/>
        </p:nvSpPr>
        <p:spPr>
          <a:xfrm>
            <a:off x="9432450" y="4382107"/>
            <a:ext cx="1600118" cy="461665"/>
          </a:xfrm>
          <a:prstGeom prst="rect">
            <a:avLst/>
          </a:prstGeom>
          <a:noFill/>
        </p:spPr>
        <p:txBody>
          <a:bodyPr wrap="none" rtlCol="0">
            <a:spAutoFit/>
          </a:bodyPr>
          <a:lstStyle/>
          <a:p>
            <a:r>
              <a:rPr lang="en-US" sz="1200" dirty="0"/>
              <a:t>Public IP: </a:t>
            </a:r>
            <a:r>
              <a:rPr lang="en-US" sz="1200" b="0" i="0" dirty="0">
                <a:solidFill>
                  <a:srgbClr val="000000"/>
                </a:solidFill>
                <a:effectLst/>
                <a:latin typeface="Times"/>
              </a:rPr>
              <a:t>54.172.17.28</a:t>
            </a:r>
          </a:p>
          <a:p>
            <a:r>
              <a:rPr lang="en-US" sz="1200" dirty="0">
                <a:solidFill>
                  <a:srgbClr val="000000"/>
                </a:solidFill>
                <a:latin typeface="Times"/>
              </a:rPr>
              <a:t>Private IP: </a:t>
            </a:r>
            <a:r>
              <a:rPr lang="en-US" sz="1200" b="0" i="0" dirty="0">
                <a:solidFill>
                  <a:srgbClr val="000000"/>
                </a:solidFill>
                <a:effectLst/>
                <a:latin typeface="Times"/>
              </a:rPr>
              <a:t>10.0.0.29</a:t>
            </a:r>
            <a:endParaRPr lang="en-US" sz="1200" dirty="0"/>
          </a:p>
        </p:txBody>
      </p:sp>
      <p:sp>
        <p:nvSpPr>
          <p:cNvPr id="17" name="TextBox 16">
            <a:extLst>
              <a:ext uri="{FF2B5EF4-FFF2-40B4-BE49-F238E27FC236}">
                <a16:creationId xmlns:a16="http://schemas.microsoft.com/office/drawing/2014/main" id="{D1B81AD2-24E6-8DC1-0506-683EA9415694}"/>
              </a:ext>
            </a:extLst>
          </p:cNvPr>
          <p:cNvSpPr txBox="1"/>
          <p:nvPr/>
        </p:nvSpPr>
        <p:spPr>
          <a:xfrm>
            <a:off x="807437" y="4429807"/>
            <a:ext cx="1754006" cy="461665"/>
          </a:xfrm>
          <a:prstGeom prst="rect">
            <a:avLst/>
          </a:prstGeom>
          <a:noFill/>
        </p:spPr>
        <p:txBody>
          <a:bodyPr wrap="none" rtlCol="0">
            <a:spAutoFit/>
          </a:bodyPr>
          <a:lstStyle/>
          <a:p>
            <a:r>
              <a:rPr lang="en-US" sz="1200" dirty="0"/>
              <a:t>Public IP: </a:t>
            </a:r>
            <a:r>
              <a:rPr lang="en-US" sz="1200" b="0" i="0" dirty="0">
                <a:solidFill>
                  <a:srgbClr val="000000"/>
                </a:solidFill>
                <a:effectLst/>
                <a:latin typeface="Times"/>
              </a:rPr>
              <a:t>54.161.213.242</a:t>
            </a:r>
          </a:p>
          <a:p>
            <a:r>
              <a:rPr lang="en-US" sz="1200" dirty="0">
                <a:solidFill>
                  <a:srgbClr val="000000"/>
                </a:solidFill>
                <a:latin typeface="Times"/>
              </a:rPr>
              <a:t>Private IP: </a:t>
            </a:r>
            <a:r>
              <a:rPr lang="en-US" sz="1200" b="0" i="0" dirty="0">
                <a:solidFill>
                  <a:srgbClr val="000000"/>
                </a:solidFill>
                <a:effectLst/>
                <a:latin typeface="Times"/>
              </a:rPr>
              <a:t>10.0.0.45</a:t>
            </a:r>
            <a:endParaRPr lang="en-US" sz="1200" dirty="0"/>
          </a:p>
        </p:txBody>
      </p:sp>
      <p:sp>
        <p:nvSpPr>
          <p:cNvPr id="18" name="TextBox 17">
            <a:extLst>
              <a:ext uri="{FF2B5EF4-FFF2-40B4-BE49-F238E27FC236}">
                <a16:creationId xmlns:a16="http://schemas.microsoft.com/office/drawing/2014/main" id="{B8BEED71-D71A-320C-1907-90340558417D}"/>
              </a:ext>
            </a:extLst>
          </p:cNvPr>
          <p:cNvSpPr txBox="1"/>
          <p:nvPr/>
        </p:nvSpPr>
        <p:spPr>
          <a:xfrm>
            <a:off x="492134" y="3835165"/>
            <a:ext cx="2143441" cy="767166"/>
          </a:xfrm>
          <a:prstGeom prst="rect">
            <a:avLst/>
          </a:prstGeom>
          <a:noFill/>
        </p:spPr>
        <p:txBody>
          <a:bodyPr wrap="square" rtlCol="0">
            <a:spAutoFit/>
          </a:bodyPr>
          <a:lstStyle/>
          <a:p>
            <a:r>
              <a:rPr lang="en-US" sz="1500" dirty="0"/>
              <a:t>Public Subnet</a:t>
            </a:r>
          </a:p>
          <a:p>
            <a:r>
              <a:rPr lang="en-US" sz="1500" i="1" dirty="0"/>
              <a:t>10.0.0.0/26</a:t>
            </a:r>
          </a:p>
        </p:txBody>
      </p:sp>
    </p:spTree>
    <p:extLst>
      <p:ext uri="{BB962C8B-B14F-4D97-AF65-F5344CB8AC3E}">
        <p14:creationId xmlns:p14="http://schemas.microsoft.com/office/powerpoint/2010/main" val="25300339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E9CF3D05-B24A-19F8-4B41-53BB37E04794}"/>
              </a:ext>
            </a:extLst>
          </p:cNvPr>
          <p:cNvSpPr/>
          <p:nvPr/>
        </p:nvSpPr>
        <p:spPr>
          <a:xfrm>
            <a:off x="338954" y="142696"/>
            <a:ext cx="2561285" cy="1200329"/>
          </a:xfrm>
          <a:prstGeom prst="rect">
            <a:avLst/>
          </a:prstGeom>
        </p:spPr>
        <p:txBody>
          <a:bodyPr wrap="square">
            <a:spAutoFit/>
          </a:bodyPr>
          <a:lstStyle/>
          <a:p>
            <a:r>
              <a:rPr lang="en-US" sz="3600" b="1"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In Client </a:t>
            </a:r>
          </a:p>
          <a:p>
            <a:r>
              <a:rPr lang="en-US" sz="3600" b="1"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Side</a:t>
            </a:r>
          </a:p>
        </p:txBody>
      </p:sp>
      <p:cxnSp>
        <p:nvCxnSpPr>
          <p:cNvPr id="26" name="Straight Connector 25">
            <a:extLst>
              <a:ext uri="{FF2B5EF4-FFF2-40B4-BE49-F238E27FC236}">
                <a16:creationId xmlns:a16="http://schemas.microsoft.com/office/drawing/2014/main" id="{C5E2FAE2-3816-82DE-A413-5334285AA057}"/>
              </a:ext>
            </a:extLst>
          </p:cNvPr>
          <p:cNvCxnSpPr>
            <a:cxnSpLocks/>
          </p:cNvCxnSpPr>
          <p:nvPr/>
        </p:nvCxnSpPr>
        <p:spPr>
          <a:xfrm>
            <a:off x="467101" y="1503254"/>
            <a:ext cx="1102358" cy="0"/>
          </a:xfrm>
          <a:prstGeom prst="line">
            <a:avLst/>
          </a:prstGeom>
          <a:ln w="127000">
            <a:solidFill>
              <a:schemeClr val="bg1"/>
            </a:solidFill>
          </a:ln>
        </p:spPr>
        <p:style>
          <a:lnRef idx="1">
            <a:schemeClr val="accent1"/>
          </a:lnRef>
          <a:fillRef idx="0">
            <a:schemeClr val="accent1"/>
          </a:fillRef>
          <a:effectRef idx="0">
            <a:schemeClr val="accent1"/>
          </a:effectRef>
          <a:fontRef idx="minor">
            <a:schemeClr val="tx1"/>
          </a:fontRef>
        </p:style>
      </p:cxnSp>
      <p:sp>
        <p:nvSpPr>
          <p:cNvPr id="46" name="Rectangle 45">
            <a:extLst>
              <a:ext uri="{FF2B5EF4-FFF2-40B4-BE49-F238E27FC236}">
                <a16:creationId xmlns:a16="http://schemas.microsoft.com/office/drawing/2014/main" id="{0E3352EB-1EA7-A654-37CA-68AF5561B16B}"/>
              </a:ext>
            </a:extLst>
          </p:cNvPr>
          <p:cNvSpPr/>
          <p:nvPr/>
        </p:nvSpPr>
        <p:spPr>
          <a:xfrm>
            <a:off x="4437305" y="1104303"/>
            <a:ext cx="6837741" cy="5090017"/>
          </a:xfrm>
          <a:prstGeom prst="rect">
            <a:avLst/>
          </a:prstGeom>
          <a:solidFill>
            <a:schemeClr val="accent6">
              <a:lumMod val="40000"/>
              <a:lumOff val="60000"/>
            </a:schemeClr>
          </a:solidFill>
          <a:ln>
            <a:solidFill>
              <a:schemeClr val="accent6">
                <a:shade val="15000"/>
              </a:schemeClr>
            </a:solidFill>
            <a:prstDash val="dash"/>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dirty="0"/>
          </a:p>
        </p:txBody>
      </p:sp>
      <p:sp>
        <p:nvSpPr>
          <p:cNvPr id="47" name="Rectangle 46">
            <a:extLst>
              <a:ext uri="{FF2B5EF4-FFF2-40B4-BE49-F238E27FC236}">
                <a16:creationId xmlns:a16="http://schemas.microsoft.com/office/drawing/2014/main" id="{DE4B5E2A-214A-C64C-8BDC-F77C453B8FFA}"/>
              </a:ext>
            </a:extLst>
          </p:cNvPr>
          <p:cNvSpPr/>
          <p:nvPr/>
        </p:nvSpPr>
        <p:spPr>
          <a:xfrm>
            <a:off x="5370278" y="1828849"/>
            <a:ext cx="4610796" cy="3465185"/>
          </a:xfrm>
          <a:prstGeom prst="rect">
            <a:avLst/>
          </a:prstGeom>
          <a:solidFill>
            <a:schemeClr val="accent5">
              <a:lumMod val="40000"/>
              <a:lumOff val="60000"/>
            </a:schemeClr>
          </a:solidFill>
          <a:ln>
            <a:solidFill>
              <a:schemeClr val="accent6">
                <a:shade val="15000"/>
              </a:schemeClr>
            </a:solidFill>
            <a:prstDash val="dash"/>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dirty="0"/>
          </a:p>
        </p:txBody>
      </p:sp>
      <p:pic>
        <p:nvPicPr>
          <p:cNvPr id="48" name="Picture 2" descr="AWS] VPC – IGW – Scriptorium">
            <a:extLst>
              <a:ext uri="{FF2B5EF4-FFF2-40B4-BE49-F238E27FC236}">
                <a16:creationId xmlns:a16="http://schemas.microsoft.com/office/drawing/2014/main" id="{9957CD90-D320-40A4-6552-FBCD818FB6FB}"/>
              </a:ext>
            </a:extLst>
          </p:cNvPr>
          <p:cNvPicPr>
            <a:picLocks noChangeAspect="1" noChangeArrowheads="1"/>
          </p:cNvPicPr>
          <p:nvPr/>
        </p:nvPicPr>
        <p:blipFill>
          <a:blip r:embed="rId3">
            <a:alphaModFix/>
            <a:extLst>
              <a:ext uri="{28A0092B-C50C-407E-A947-70E740481C1C}">
                <a14:useLocalDpi xmlns:a14="http://schemas.microsoft.com/office/drawing/2010/main" val="0"/>
              </a:ext>
            </a:extLst>
          </a:blip>
          <a:srcRect/>
          <a:stretch>
            <a:fillRect/>
          </a:stretch>
        </p:blipFill>
        <p:spPr bwMode="auto">
          <a:xfrm>
            <a:off x="11011666" y="2218547"/>
            <a:ext cx="550049" cy="550049"/>
          </a:xfrm>
          <a:prstGeom prst="rect">
            <a:avLst/>
          </a:prstGeom>
          <a:noFill/>
        </p:spPr>
      </p:pic>
      <p:sp>
        <p:nvSpPr>
          <p:cNvPr id="49" name="TextBox 48">
            <a:extLst>
              <a:ext uri="{FF2B5EF4-FFF2-40B4-BE49-F238E27FC236}">
                <a16:creationId xmlns:a16="http://schemas.microsoft.com/office/drawing/2014/main" id="{8AADC992-0E94-1CA4-20D2-D7556B7C88B4}"/>
              </a:ext>
            </a:extLst>
          </p:cNvPr>
          <p:cNvSpPr txBox="1"/>
          <p:nvPr/>
        </p:nvSpPr>
        <p:spPr>
          <a:xfrm>
            <a:off x="10989244" y="2779458"/>
            <a:ext cx="550049" cy="323165"/>
          </a:xfrm>
          <a:prstGeom prst="rect">
            <a:avLst/>
          </a:prstGeom>
          <a:noFill/>
        </p:spPr>
        <p:txBody>
          <a:bodyPr wrap="square" rtlCol="0">
            <a:spAutoFit/>
          </a:bodyPr>
          <a:lstStyle/>
          <a:p>
            <a:r>
              <a:rPr lang="en-US" sz="1500" dirty="0"/>
              <a:t>IGW</a:t>
            </a:r>
          </a:p>
        </p:txBody>
      </p:sp>
      <p:sp>
        <p:nvSpPr>
          <p:cNvPr id="50" name="TextBox 49">
            <a:extLst>
              <a:ext uri="{FF2B5EF4-FFF2-40B4-BE49-F238E27FC236}">
                <a16:creationId xmlns:a16="http://schemas.microsoft.com/office/drawing/2014/main" id="{6339BF43-3D9B-70A0-EAA6-14FF221D4830}"/>
              </a:ext>
            </a:extLst>
          </p:cNvPr>
          <p:cNvSpPr txBox="1"/>
          <p:nvPr/>
        </p:nvSpPr>
        <p:spPr>
          <a:xfrm>
            <a:off x="4323714" y="593012"/>
            <a:ext cx="8441630" cy="724546"/>
          </a:xfrm>
          <a:prstGeom prst="rect">
            <a:avLst/>
          </a:prstGeom>
          <a:noFill/>
        </p:spPr>
        <p:txBody>
          <a:bodyPr wrap="square">
            <a:spAutoFit/>
          </a:bodyPr>
          <a:lstStyle/>
          <a:p>
            <a:r>
              <a:rPr lang="en-US" sz="1400" dirty="0"/>
              <a:t>VPC</a:t>
            </a:r>
          </a:p>
          <a:p>
            <a:r>
              <a:rPr lang="en-US" sz="1400" i="1" dirty="0"/>
              <a:t>10.0.0.0/16</a:t>
            </a:r>
          </a:p>
        </p:txBody>
      </p:sp>
      <p:sp>
        <p:nvSpPr>
          <p:cNvPr id="51" name="TextBox 50">
            <a:extLst>
              <a:ext uri="{FF2B5EF4-FFF2-40B4-BE49-F238E27FC236}">
                <a16:creationId xmlns:a16="http://schemas.microsoft.com/office/drawing/2014/main" id="{95AE6E74-7DD6-BE2A-E254-F799CEF0278C}"/>
              </a:ext>
            </a:extLst>
          </p:cNvPr>
          <p:cNvSpPr txBox="1"/>
          <p:nvPr/>
        </p:nvSpPr>
        <p:spPr>
          <a:xfrm>
            <a:off x="8748525" y="1738684"/>
            <a:ext cx="2143441" cy="767166"/>
          </a:xfrm>
          <a:prstGeom prst="rect">
            <a:avLst/>
          </a:prstGeom>
          <a:noFill/>
        </p:spPr>
        <p:txBody>
          <a:bodyPr wrap="square" rtlCol="0">
            <a:spAutoFit/>
          </a:bodyPr>
          <a:lstStyle/>
          <a:p>
            <a:r>
              <a:rPr lang="en-US" sz="1500" dirty="0"/>
              <a:t>Public Subnet</a:t>
            </a:r>
          </a:p>
          <a:p>
            <a:r>
              <a:rPr lang="en-US" sz="1500" i="1" dirty="0"/>
              <a:t>10.0.0.0/26</a:t>
            </a:r>
          </a:p>
        </p:txBody>
      </p:sp>
      <p:pic>
        <p:nvPicPr>
          <p:cNvPr id="52" name="Picture 4" descr="AWS Cloud Resource | Network ACL">
            <a:extLst>
              <a:ext uri="{FF2B5EF4-FFF2-40B4-BE49-F238E27FC236}">
                <a16:creationId xmlns:a16="http://schemas.microsoft.com/office/drawing/2014/main" id="{1362BBE3-0285-5821-452D-72197E8E027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186740" y="2206196"/>
            <a:ext cx="550049" cy="550049"/>
          </a:xfrm>
          <a:prstGeom prst="rect">
            <a:avLst/>
          </a:prstGeom>
          <a:noFill/>
          <a:extLst>
            <a:ext uri="{909E8E84-426E-40DD-AFC4-6F175D3DCCD1}">
              <a14:hiddenFill xmlns:a14="http://schemas.microsoft.com/office/drawing/2010/main">
                <a:solidFill>
                  <a:srgbClr val="FFFFFF"/>
                </a:solidFill>
              </a14:hiddenFill>
            </a:ext>
          </a:extLst>
        </p:spPr>
      </p:pic>
      <p:sp>
        <p:nvSpPr>
          <p:cNvPr id="53" name="TextBox 52">
            <a:extLst>
              <a:ext uri="{FF2B5EF4-FFF2-40B4-BE49-F238E27FC236}">
                <a16:creationId xmlns:a16="http://schemas.microsoft.com/office/drawing/2014/main" id="{5F3209BD-3D12-F45D-DC52-FF6337FC2B6E}"/>
              </a:ext>
            </a:extLst>
          </p:cNvPr>
          <p:cNvSpPr txBox="1"/>
          <p:nvPr/>
        </p:nvSpPr>
        <p:spPr>
          <a:xfrm>
            <a:off x="10146705" y="2787100"/>
            <a:ext cx="706586" cy="323165"/>
          </a:xfrm>
          <a:prstGeom prst="rect">
            <a:avLst/>
          </a:prstGeom>
          <a:noFill/>
        </p:spPr>
        <p:txBody>
          <a:bodyPr wrap="square" rtlCol="0">
            <a:spAutoFit/>
          </a:bodyPr>
          <a:lstStyle/>
          <a:p>
            <a:r>
              <a:rPr lang="en-US" sz="1500" dirty="0"/>
              <a:t>NACL</a:t>
            </a:r>
          </a:p>
        </p:txBody>
      </p:sp>
      <p:sp>
        <p:nvSpPr>
          <p:cNvPr id="54" name="Rectangle 53">
            <a:extLst>
              <a:ext uri="{FF2B5EF4-FFF2-40B4-BE49-F238E27FC236}">
                <a16:creationId xmlns:a16="http://schemas.microsoft.com/office/drawing/2014/main" id="{10EA4C1D-4BC0-11B8-FDF7-BC29F1E02853}"/>
              </a:ext>
            </a:extLst>
          </p:cNvPr>
          <p:cNvSpPr/>
          <p:nvPr/>
        </p:nvSpPr>
        <p:spPr>
          <a:xfrm>
            <a:off x="9522037" y="4701225"/>
            <a:ext cx="431309" cy="578097"/>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dirty="0"/>
              <a:t>✓</a:t>
            </a:r>
          </a:p>
          <a:p>
            <a:pPr algn="ctr"/>
            <a:r>
              <a:rPr lang="en-US" dirty="0"/>
              <a:t>✓</a:t>
            </a:r>
          </a:p>
          <a:p>
            <a:pPr algn="ctr"/>
            <a:r>
              <a:rPr lang="en-US" dirty="0"/>
              <a:t>X</a:t>
            </a:r>
          </a:p>
        </p:txBody>
      </p:sp>
      <p:sp>
        <p:nvSpPr>
          <p:cNvPr id="55" name="TextBox 54">
            <a:extLst>
              <a:ext uri="{FF2B5EF4-FFF2-40B4-BE49-F238E27FC236}">
                <a16:creationId xmlns:a16="http://schemas.microsoft.com/office/drawing/2014/main" id="{1B8F56D2-6933-8705-463F-471394E37C82}"/>
              </a:ext>
            </a:extLst>
          </p:cNvPr>
          <p:cNvSpPr txBox="1"/>
          <p:nvPr/>
        </p:nvSpPr>
        <p:spPr>
          <a:xfrm>
            <a:off x="9535607" y="5261508"/>
            <a:ext cx="600074" cy="323165"/>
          </a:xfrm>
          <a:prstGeom prst="rect">
            <a:avLst/>
          </a:prstGeom>
          <a:noFill/>
        </p:spPr>
        <p:txBody>
          <a:bodyPr wrap="square" rtlCol="0">
            <a:spAutoFit/>
          </a:bodyPr>
          <a:lstStyle/>
          <a:p>
            <a:r>
              <a:rPr lang="en-US" sz="1500" dirty="0"/>
              <a:t>SG</a:t>
            </a:r>
          </a:p>
        </p:txBody>
      </p:sp>
      <p:grpSp>
        <p:nvGrpSpPr>
          <p:cNvPr id="56" name="Group 55">
            <a:extLst>
              <a:ext uri="{FF2B5EF4-FFF2-40B4-BE49-F238E27FC236}">
                <a16:creationId xmlns:a16="http://schemas.microsoft.com/office/drawing/2014/main" id="{0AC97500-E223-A7DA-4D6D-124E232325D6}"/>
              </a:ext>
            </a:extLst>
          </p:cNvPr>
          <p:cNvGrpSpPr/>
          <p:nvPr/>
        </p:nvGrpSpPr>
        <p:grpSpPr>
          <a:xfrm>
            <a:off x="8943211" y="2964962"/>
            <a:ext cx="992152" cy="992152"/>
            <a:chOff x="4047121" y="2630488"/>
            <a:chExt cx="2540000" cy="2540000"/>
          </a:xfrm>
        </p:grpSpPr>
        <p:pic>
          <p:nvPicPr>
            <p:cNvPr id="57" name="Picture 6" descr="How To Choose The Right Amazon EC2 Instance Type Watch Now, 58% OFF">
              <a:extLst>
                <a:ext uri="{FF2B5EF4-FFF2-40B4-BE49-F238E27FC236}">
                  <a16:creationId xmlns:a16="http://schemas.microsoft.com/office/drawing/2014/main" id="{C9445DDE-AE12-6F19-93C8-271405EB5A4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47121" y="2630488"/>
              <a:ext cx="2540000" cy="2540000"/>
            </a:xfrm>
            <a:prstGeom prst="rect">
              <a:avLst/>
            </a:prstGeom>
            <a:noFill/>
            <a:extLst>
              <a:ext uri="{909E8E84-426E-40DD-AFC4-6F175D3DCCD1}">
                <a14:hiddenFill xmlns:a14="http://schemas.microsoft.com/office/drawing/2010/main">
                  <a:solidFill>
                    <a:srgbClr val="FFFFFF"/>
                  </a:solidFill>
                </a14:hiddenFill>
              </a:ext>
            </a:extLst>
          </p:spPr>
        </p:pic>
        <p:sp>
          <p:nvSpPr>
            <p:cNvPr id="58" name="TextBox 57">
              <a:extLst>
                <a:ext uri="{FF2B5EF4-FFF2-40B4-BE49-F238E27FC236}">
                  <a16:creationId xmlns:a16="http://schemas.microsoft.com/office/drawing/2014/main" id="{EC895F07-628B-CB96-8BC5-BE0B2BBEDC4F}"/>
                </a:ext>
              </a:extLst>
            </p:cNvPr>
            <p:cNvSpPr txBox="1"/>
            <p:nvPr/>
          </p:nvSpPr>
          <p:spPr>
            <a:xfrm>
              <a:off x="4310204" y="3451786"/>
              <a:ext cx="2013835" cy="1024318"/>
            </a:xfrm>
            <a:prstGeom prst="rect">
              <a:avLst/>
            </a:prstGeom>
            <a:noFill/>
          </p:spPr>
          <p:txBody>
            <a:bodyPr wrap="none" rtlCol="0">
              <a:spAutoFit/>
            </a:bodyPr>
            <a:lstStyle/>
            <a:p>
              <a:r>
                <a:rPr lang="en-US" sz="2000" dirty="0"/>
                <a:t>Client</a:t>
              </a:r>
            </a:p>
          </p:txBody>
        </p:sp>
      </p:grpSp>
      <p:sp>
        <p:nvSpPr>
          <p:cNvPr id="59" name="TextBox 58">
            <a:extLst>
              <a:ext uri="{FF2B5EF4-FFF2-40B4-BE49-F238E27FC236}">
                <a16:creationId xmlns:a16="http://schemas.microsoft.com/office/drawing/2014/main" id="{2AE1F719-FEA0-3B56-DD8D-C5D7A18A5BC9}"/>
              </a:ext>
            </a:extLst>
          </p:cNvPr>
          <p:cNvSpPr txBox="1"/>
          <p:nvPr/>
        </p:nvSpPr>
        <p:spPr>
          <a:xfrm>
            <a:off x="9966916" y="4678564"/>
            <a:ext cx="442750" cy="292388"/>
          </a:xfrm>
          <a:prstGeom prst="rect">
            <a:avLst/>
          </a:prstGeom>
          <a:noFill/>
        </p:spPr>
        <p:txBody>
          <a:bodyPr wrap="none" rtlCol="0">
            <a:spAutoFit/>
          </a:bodyPr>
          <a:lstStyle/>
          <a:p>
            <a:r>
              <a:rPr lang="en-US" dirty="0"/>
              <a:t>SSH</a:t>
            </a:r>
          </a:p>
        </p:txBody>
      </p:sp>
      <p:grpSp>
        <p:nvGrpSpPr>
          <p:cNvPr id="7" name="Group 6">
            <a:extLst>
              <a:ext uri="{FF2B5EF4-FFF2-40B4-BE49-F238E27FC236}">
                <a16:creationId xmlns:a16="http://schemas.microsoft.com/office/drawing/2014/main" id="{308C9EF7-1683-8085-3808-0BC505A39D7E}"/>
              </a:ext>
            </a:extLst>
          </p:cNvPr>
          <p:cNvGrpSpPr/>
          <p:nvPr/>
        </p:nvGrpSpPr>
        <p:grpSpPr>
          <a:xfrm>
            <a:off x="5364030" y="2964962"/>
            <a:ext cx="992152" cy="992152"/>
            <a:chOff x="4047121" y="2630488"/>
            <a:chExt cx="2540000" cy="2540000"/>
          </a:xfrm>
        </p:grpSpPr>
        <p:pic>
          <p:nvPicPr>
            <p:cNvPr id="8" name="Picture 6" descr="How To Choose The Right Amazon EC2 Instance Type Watch Now, 58% OFF">
              <a:extLst>
                <a:ext uri="{FF2B5EF4-FFF2-40B4-BE49-F238E27FC236}">
                  <a16:creationId xmlns:a16="http://schemas.microsoft.com/office/drawing/2014/main" id="{106DEA5B-9CAD-0959-91CC-4D720C9C174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47121" y="2630488"/>
              <a:ext cx="2540000" cy="254000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775D4D16-5C2C-53C3-D95A-98587E261844}"/>
                </a:ext>
              </a:extLst>
            </p:cNvPr>
            <p:cNvSpPr txBox="1"/>
            <p:nvPr/>
          </p:nvSpPr>
          <p:spPr>
            <a:xfrm>
              <a:off x="4242351" y="3451786"/>
              <a:ext cx="2187836" cy="1024318"/>
            </a:xfrm>
            <a:prstGeom prst="rect">
              <a:avLst/>
            </a:prstGeom>
            <a:noFill/>
          </p:spPr>
          <p:txBody>
            <a:bodyPr wrap="none" rtlCol="0">
              <a:spAutoFit/>
            </a:bodyPr>
            <a:lstStyle/>
            <a:p>
              <a:r>
                <a:rPr lang="en-US" sz="2000" dirty="0"/>
                <a:t>Server</a:t>
              </a:r>
            </a:p>
          </p:txBody>
        </p:sp>
      </p:grpSp>
      <p:sp>
        <p:nvSpPr>
          <p:cNvPr id="10" name="Rectangle 9">
            <a:extLst>
              <a:ext uri="{FF2B5EF4-FFF2-40B4-BE49-F238E27FC236}">
                <a16:creationId xmlns:a16="http://schemas.microsoft.com/office/drawing/2014/main" id="{EACC94ED-F609-39B8-0F0F-A1B8653599A9}"/>
              </a:ext>
            </a:extLst>
          </p:cNvPr>
          <p:cNvSpPr/>
          <p:nvPr/>
        </p:nvSpPr>
        <p:spPr>
          <a:xfrm>
            <a:off x="5361833" y="4683172"/>
            <a:ext cx="431309" cy="578097"/>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dirty="0"/>
              <a:t>✓</a:t>
            </a:r>
          </a:p>
          <a:p>
            <a:pPr algn="ctr"/>
            <a:r>
              <a:rPr lang="en-US" dirty="0"/>
              <a:t>✓</a:t>
            </a:r>
          </a:p>
          <a:p>
            <a:pPr algn="ctr"/>
            <a:r>
              <a:rPr lang="en-US" dirty="0"/>
              <a:t>X</a:t>
            </a:r>
          </a:p>
        </p:txBody>
      </p:sp>
      <p:sp>
        <p:nvSpPr>
          <p:cNvPr id="11" name="TextBox 10">
            <a:extLst>
              <a:ext uri="{FF2B5EF4-FFF2-40B4-BE49-F238E27FC236}">
                <a16:creationId xmlns:a16="http://schemas.microsoft.com/office/drawing/2014/main" id="{0D576E40-DA7F-496D-5654-A3531C8A18AF}"/>
              </a:ext>
            </a:extLst>
          </p:cNvPr>
          <p:cNvSpPr txBox="1"/>
          <p:nvPr/>
        </p:nvSpPr>
        <p:spPr>
          <a:xfrm>
            <a:off x="4892915" y="4678564"/>
            <a:ext cx="541238" cy="492443"/>
          </a:xfrm>
          <a:prstGeom prst="rect">
            <a:avLst/>
          </a:prstGeom>
          <a:noFill/>
        </p:spPr>
        <p:txBody>
          <a:bodyPr wrap="none" rtlCol="0">
            <a:spAutoFit/>
          </a:bodyPr>
          <a:lstStyle/>
          <a:p>
            <a:r>
              <a:rPr lang="en-US" dirty="0"/>
              <a:t>SSH</a:t>
            </a:r>
          </a:p>
          <a:p>
            <a:r>
              <a:rPr lang="en-US" dirty="0"/>
              <a:t>HTTP</a:t>
            </a:r>
          </a:p>
        </p:txBody>
      </p:sp>
      <p:sp>
        <p:nvSpPr>
          <p:cNvPr id="12" name="TextBox 11">
            <a:extLst>
              <a:ext uri="{FF2B5EF4-FFF2-40B4-BE49-F238E27FC236}">
                <a16:creationId xmlns:a16="http://schemas.microsoft.com/office/drawing/2014/main" id="{43F54A68-29F8-54CA-947C-D8D07DADD175}"/>
              </a:ext>
            </a:extLst>
          </p:cNvPr>
          <p:cNvSpPr txBox="1"/>
          <p:nvPr/>
        </p:nvSpPr>
        <p:spPr>
          <a:xfrm>
            <a:off x="5343138" y="5261508"/>
            <a:ext cx="600074" cy="323165"/>
          </a:xfrm>
          <a:prstGeom prst="rect">
            <a:avLst/>
          </a:prstGeom>
          <a:noFill/>
        </p:spPr>
        <p:txBody>
          <a:bodyPr wrap="square" rtlCol="0">
            <a:spAutoFit/>
          </a:bodyPr>
          <a:lstStyle/>
          <a:p>
            <a:r>
              <a:rPr lang="en-US" sz="1500" dirty="0"/>
              <a:t>SG</a:t>
            </a:r>
          </a:p>
        </p:txBody>
      </p:sp>
      <p:cxnSp>
        <p:nvCxnSpPr>
          <p:cNvPr id="14" name="Straight Arrow Connector 13">
            <a:extLst>
              <a:ext uri="{FF2B5EF4-FFF2-40B4-BE49-F238E27FC236}">
                <a16:creationId xmlns:a16="http://schemas.microsoft.com/office/drawing/2014/main" id="{380D334B-7106-C098-4247-0AC823173A93}"/>
              </a:ext>
            </a:extLst>
          </p:cNvPr>
          <p:cNvCxnSpPr>
            <a:cxnSpLocks/>
          </p:cNvCxnSpPr>
          <p:nvPr/>
        </p:nvCxnSpPr>
        <p:spPr>
          <a:xfrm flipH="1">
            <a:off x="6356182" y="3437174"/>
            <a:ext cx="2424250"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85607D55-FC8C-EB5A-0062-C12A211E4968}"/>
              </a:ext>
            </a:extLst>
          </p:cNvPr>
          <p:cNvSpPr txBox="1"/>
          <p:nvPr/>
        </p:nvSpPr>
        <p:spPr>
          <a:xfrm>
            <a:off x="6472962" y="3143827"/>
            <a:ext cx="2284600" cy="276999"/>
          </a:xfrm>
          <a:prstGeom prst="rect">
            <a:avLst/>
          </a:prstGeom>
          <a:noFill/>
        </p:spPr>
        <p:txBody>
          <a:bodyPr wrap="none" rtlCol="0">
            <a:spAutoFit/>
          </a:bodyPr>
          <a:lstStyle/>
          <a:p>
            <a:r>
              <a:rPr lang="en-US" sz="1200" dirty="0">
                <a:solidFill>
                  <a:srgbClr val="00B050"/>
                </a:solidFill>
                <a:latin typeface="Amazon Ember" panose="020B0603020204020204" pitchFamily="34" charset="0"/>
                <a:ea typeface="Amazon Ember" panose="020B0603020204020204" pitchFamily="34" charset="0"/>
                <a:cs typeface="Amazon Ember" panose="020B0603020204020204" pitchFamily="34" charset="0"/>
              </a:rPr>
              <a:t>curl &lt;public-IP of web-server&gt;</a:t>
            </a:r>
          </a:p>
        </p:txBody>
      </p:sp>
      <p:sp>
        <p:nvSpPr>
          <p:cNvPr id="2" name="TextBox 1">
            <a:extLst>
              <a:ext uri="{FF2B5EF4-FFF2-40B4-BE49-F238E27FC236}">
                <a16:creationId xmlns:a16="http://schemas.microsoft.com/office/drawing/2014/main" id="{F363BC61-AD8D-ECD0-545D-F5E6074C0FC8}"/>
              </a:ext>
            </a:extLst>
          </p:cNvPr>
          <p:cNvSpPr txBox="1"/>
          <p:nvPr/>
        </p:nvSpPr>
        <p:spPr>
          <a:xfrm>
            <a:off x="5403050" y="3895764"/>
            <a:ext cx="1600118" cy="461665"/>
          </a:xfrm>
          <a:prstGeom prst="rect">
            <a:avLst/>
          </a:prstGeom>
          <a:noFill/>
        </p:spPr>
        <p:txBody>
          <a:bodyPr wrap="none" rtlCol="0">
            <a:spAutoFit/>
          </a:bodyPr>
          <a:lstStyle/>
          <a:p>
            <a:r>
              <a:rPr lang="en-US" sz="1200" dirty="0"/>
              <a:t>Public IP: </a:t>
            </a:r>
            <a:r>
              <a:rPr lang="en-US" sz="1200" b="0" i="0" dirty="0">
                <a:solidFill>
                  <a:srgbClr val="000000"/>
                </a:solidFill>
                <a:effectLst/>
                <a:latin typeface="Times"/>
              </a:rPr>
              <a:t>54.172.17.28</a:t>
            </a:r>
          </a:p>
          <a:p>
            <a:r>
              <a:rPr lang="en-US" sz="1200" dirty="0">
                <a:solidFill>
                  <a:srgbClr val="000000"/>
                </a:solidFill>
                <a:latin typeface="Times"/>
              </a:rPr>
              <a:t>Private IP: </a:t>
            </a:r>
            <a:r>
              <a:rPr lang="en-US" sz="1200" b="0" i="0" dirty="0">
                <a:solidFill>
                  <a:srgbClr val="000000"/>
                </a:solidFill>
                <a:effectLst/>
                <a:latin typeface="Times"/>
              </a:rPr>
              <a:t>10.0.0.29</a:t>
            </a:r>
            <a:endParaRPr lang="en-US" sz="1200" dirty="0"/>
          </a:p>
        </p:txBody>
      </p:sp>
      <p:sp>
        <p:nvSpPr>
          <p:cNvPr id="3" name="TextBox 2">
            <a:extLst>
              <a:ext uri="{FF2B5EF4-FFF2-40B4-BE49-F238E27FC236}">
                <a16:creationId xmlns:a16="http://schemas.microsoft.com/office/drawing/2014/main" id="{C78AA25F-729E-F98D-4324-59A8A2C44914}"/>
              </a:ext>
            </a:extLst>
          </p:cNvPr>
          <p:cNvSpPr txBox="1"/>
          <p:nvPr/>
        </p:nvSpPr>
        <p:spPr>
          <a:xfrm>
            <a:off x="8359192" y="3895763"/>
            <a:ext cx="1754006" cy="461665"/>
          </a:xfrm>
          <a:prstGeom prst="rect">
            <a:avLst/>
          </a:prstGeom>
          <a:noFill/>
        </p:spPr>
        <p:txBody>
          <a:bodyPr wrap="none" rtlCol="0">
            <a:spAutoFit/>
          </a:bodyPr>
          <a:lstStyle/>
          <a:p>
            <a:r>
              <a:rPr lang="en-US" sz="1200" dirty="0"/>
              <a:t>Public IP: </a:t>
            </a:r>
            <a:r>
              <a:rPr lang="en-US" sz="1200" b="0" i="0" dirty="0">
                <a:solidFill>
                  <a:srgbClr val="000000"/>
                </a:solidFill>
                <a:effectLst/>
                <a:latin typeface="Times"/>
              </a:rPr>
              <a:t>54.161.213.242</a:t>
            </a:r>
          </a:p>
          <a:p>
            <a:r>
              <a:rPr lang="en-US" sz="1200" dirty="0">
                <a:solidFill>
                  <a:srgbClr val="000000"/>
                </a:solidFill>
                <a:latin typeface="Times"/>
              </a:rPr>
              <a:t>Private IP: </a:t>
            </a:r>
            <a:r>
              <a:rPr lang="en-US" sz="1200" b="0" i="0" dirty="0">
                <a:solidFill>
                  <a:srgbClr val="000000"/>
                </a:solidFill>
                <a:effectLst/>
                <a:latin typeface="Times"/>
              </a:rPr>
              <a:t>10.0.0.45</a:t>
            </a:r>
            <a:endParaRPr lang="en-US" sz="1200" dirty="0"/>
          </a:p>
        </p:txBody>
      </p:sp>
      <p:pic>
        <p:nvPicPr>
          <p:cNvPr id="13" name="Picture 12">
            <a:extLst>
              <a:ext uri="{FF2B5EF4-FFF2-40B4-BE49-F238E27FC236}">
                <a16:creationId xmlns:a16="http://schemas.microsoft.com/office/drawing/2014/main" id="{F9F212AD-4837-9D82-189A-3E2284166DF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892915" y="5889337"/>
            <a:ext cx="6337300" cy="800100"/>
          </a:xfrm>
          <a:prstGeom prst="rect">
            <a:avLst/>
          </a:prstGeom>
        </p:spPr>
      </p:pic>
      <p:sp>
        <p:nvSpPr>
          <p:cNvPr id="15" name="TextBox 14">
            <a:extLst>
              <a:ext uri="{FF2B5EF4-FFF2-40B4-BE49-F238E27FC236}">
                <a16:creationId xmlns:a16="http://schemas.microsoft.com/office/drawing/2014/main" id="{69BC2AFD-0672-DC06-F107-987FE88E2247}"/>
              </a:ext>
            </a:extLst>
          </p:cNvPr>
          <p:cNvSpPr txBox="1"/>
          <p:nvPr/>
        </p:nvSpPr>
        <p:spPr>
          <a:xfrm>
            <a:off x="341595" y="2033881"/>
            <a:ext cx="2463838" cy="369332"/>
          </a:xfrm>
          <a:prstGeom prst="rect">
            <a:avLst/>
          </a:prstGeom>
          <a:noFill/>
        </p:spPr>
        <p:txBody>
          <a:bodyPr wrap="square">
            <a:spAutoFit/>
          </a:bodyPr>
          <a:lstStyle/>
          <a:p>
            <a:r>
              <a:rPr lang="en-US" sz="1800" dirty="0"/>
              <a:t>&gt; Curl 54.172.17.28</a:t>
            </a:r>
          </a:p>
        </p:txBody>
      </p:sp>
    </p:spTree>
    <p:extLst>
      <p:ext uri="{BB962C8B-B14F-4D97-AF65-F5344CB8AC3E}">
        <p14:creationId xmlns:p14="http://schemas.microsoft.com/office/powerpoint/2010/main" val="9264354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Rectangle 39">
            <a:extLst>
              <a:ext uri="{FF2B5EF4-FFF2-40B4-BE49-F238E27FC236}">
                <a16:creationId xmlns:a16="http://schemas.microsoft.com/office/drawing/2014/main" id="{94DDBBB0-4D1B-6F0F-63C1-9C273F590CCF}"/>
              </a:ext>
            </a:extLst>
          </p:cNvPr>
          <p:cNvSpPr/>
          <p:nvPr/>
        </p:nvSpPr>
        <p:spPr>
          <a:xfrm>
            <a:off x="807437" y="1514946"/>
            <a:ext cx="10328093" cy="2652803"/>
          </a:xfrm>
          <a:prstGeom prst="rect">
            <a:avLst/>
          </a:prstGeom>
          <a:noFill/>
          <a:ln>
            <a:solidFill>
              <a:schemeClr val="accent6">
                <a:lumMod val="40000"/>
                <a:lumOff val="60000"/>
              </a:schemeClr>
            </a:solidFill>
            <a:prstDash val="dash"/>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34B8EDBC-2AAF-9645-E4E4-22EA1B656D03}"/>
              </a:ext>
            </a:extLst>
          </p:cNvPr>
          <p:cNvSpPr/>
          <p:nvPr/>
        </p:nvSpPr>
        <p:spPr>
          <a:xfrm>
            <a:off x="621323" y="257908"/>
            <a:ext cx="1981202" cy="1015663"/>
          </a:xfrm>
          <a:prstGeom prst="rect">
            <a:avLst/>
          </a:prstGeom>
        </p:spPr>
        <p:txBody>
          <a:bodyPr wrap="square">
            <a:spAutoFit/>
          </a:bodyPr>
          <a:lstStyle/>
          <a:p>
            <a:r>
              <a:rPr lang="en-US" sz="6000" b="1"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Q&amp;A</a:t>
            </a:r>
          </a:p>
        </p:txBody>
      </p:sp>
      <p:cxnSp>
        <p:nvCxnSpPr>
          <p:cNvPr id="10" name="Straight Connector 9">
            <a:extLst>
              <a:ext uri="{FF2B5EF4-FFF2-40B4-BE49-F238E27FC236}">
                <a16:creationId xmlns:a16="http://schemas.microsoft.com/office/drawing/2014/main" id="{72150055-4D85-6A54-2EB1-4340B28290BA}"/>
              </a:ext>
            </a:extLst>
          </p:cNvPr>
          <p:cNvCxnSpPr>
            <a:cxnSpLocks/>
          </p:cNvCxnSpPr>
          <p:nvPr/>
        </p:nvCxnSpPr>
        <p:spPr>
          <a:xfrm>
            <a:off x="807437" y="1358548"/>
            <a:ext cx="1102358" cy="0"/>
          </a:xfrm>
          <a:prstGeom prst="line">
            <a:avLst/>
          </a:prstGeom>
          <a:ln w="127000">
            <a:solidFill>
              <a:srgbClr val="FF9900"/>
            </a:solidFill>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ECA4F89E-AF79-FBAF-1B7B-D1310D95BC6B}"/>
              </a:ext>
            </a:extLst>
          </p:cNvPr>
          <p:cNvSpPr/>
          <p:nvPr/>
        </p:nvSpPr>
        <p:spPr>
          <a:xfrm>
            <a:off x="1611924" y="2581480"/>
            <a:ext cx="9595340" cy="1477328"/>
          </a:xfrm>
          <a:prstGeom prst="rect">
            <a:avLst/>
          </a:prstGeom>
        </p:spPr>
        <p:txBody>
          <a:bodyPr wrap="square">
            <a:spAutoFit/>
          </a:bodyPr>
          <a:lstStyle/>
          <a:p>
            <a:r>
              <a:rPr lang="en-US" sz="1800" b="1" dirty="0">
                <a:solidFill>
                  <a:schemeClr val="bg1">
                    <a:lumMod val="95000"/>
                  </a:schemeClr>
                </a:solidFill>
                <a:latin typeface="Amazon Ember" panose="020B0603020204020204" pitchFamily="34" charset="0"/>
                <a:ea typeface="Amazon Ember" panose="020B0603020204020204" pitchFamily="34" charset="0"/>
                <a:cs typeface="Amazon Ember" panose="020B0603020204020204" pitchFamily="34" charset="0"/>
              </a:rPr>
              <a:t>Same response, but the traffic does traverse the internet while making this request. Despite both instances being in the same subnet, using the public IP forces the traffic to go outside the internal AWS network, making a round trip over the internet before returning to the second instance. This route involves extra latency and potential security risks compared to using private IPs.</a:t>
            </a:r>
          </a:p>
        </p:txBody>
      </p:sp>
      <p:sp>
        <p:nvSpPr>
          <p:cNvPr id="20" name="Rectangle 19">
            <a:extLst>
              <a:ext uri="{FF2B5EF4-FFF2-40B4-BE49-F238E27FC236}">
                <a16:creationId xmlns:a16="http://schemas.microsoft.com/office/drawing/2014/main" id="{E33DF379-CDF6-E711-86A5-A0685D484499}"/>
              </a:ext>
            </a:extLst>
          </p:cNvPr>
          <p:cNvSpPr/>
          <p:nvPr/>
        </p:nvSpPr>
        <p:spPr>
          <a:xfrm>
            <a:off x="8164158" y="5155185"/>
            <a:ext cx="431309" cy="578097"/>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dirty="0"/>
              <a:t>✓</a:t>
            </a:r>
          </a:p>
          <a:p>
            <a:pPr algn="ctr"/>
            <a:r>
              <a:rPr lang="en-US" dirty="0"/>
              <a:t>✓</a:t>
            </a:r>
          </a:p>
          <a:p>
            <a:pPr algn="ctr"/>
            <a:r>
              <a:rPr lang="en-US" dirty="0"/>
              <a:t>X</a:t>
            </a:r>
          </a:p>
        </p:txBody>
      </p:sp>
      <p:sp>
        <p:nvSpPr>
          <p:cNvPr id="29" name="Right Arrow 28">
            <a:extLst>
              <a:ext uri="{FF2B5EF4-FFF2-40B4-BE49-F238E27FC236}">
                <a16:creationId xmlns:a16="http://schemas.microsoft.com/office/drawing/2014/main" id="{D4182417-C4C2-39FB-A5D2-0E7F91B52976}"/>
              </a:ext>
            </a:extLst>
          </p:cNvPr>
          <p:cNvSpPr/>
          <p:nvPr/>
        </p:nvSpPr>
        <p:spPr>
          <a:xfrm>
            <a:off x="8669102" y="5227391"/>
            <a:ext cx="865632" cy="428771"/>
          </a:xfrm>
          <a:prstGeom prst="rightArrow">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a:p>
        </p:txBody>
      </p:sp>
      <p:grpSp>
        <p:nvGrpSpPr>
          <p:cNvPr id="3" name="Group 2">
            <a:extLst>
              <a:ext uri="{FF2B5EF4-FFF2-40B4-BE49-F238E27FC236}">
                <a16:creationId xmlns:a16="http://schemas.microsoft.com/office/drawing/2014/main" id="{E583EE90-CA04-DE3F-53D8-C12B5F2037F9}"/>
              </a:ext>
            </a:extLst>
          </p:cNvPr>
          <p:cNvGrpSpPr/>
          <p:nvPr/>
        </p:nvGrpSpPr>
        <p:grpSpPr>
          <a:xfrm>
            <a:off x="807437" y="4923371"/>
            <a:ext cx="992152" cy="992152"/>
            <a:chOff x="4047121" y="2630488"/>
            <a:chExt cx="2540000" cy="2540000"/>
          </a:xfrm>
        </p:grpSpPr>
        <p:pic>
          <p:nvPicPr>
            <p:cNvPr id="4" name="Picture 6" descr="How To Choose The Right Amazon EC2 Instance Type Watch Now, 58% OFF">
              <a:extLst>
                <a:ext uri="{FF2B5EF4-FFF2-40B4-BE49-F238E27FC236}">
                  <a16:creationId xmlns:a16="http://schemas.microsoft.com/office/drawing/2014/main" id="{FAA5836D-5924-9957-1614-19A82725718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47121" y="2630488"/>
              <a:ext cx="2540000" cy="25400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47AA75F2-4374-96A1-1697-CAD883A3340B}"/>
                </a:ext>
              </a:extLst>
            </p:cNvPr>
            <p:cNvSpPr txBox="1"/>
            <p:nvPr/>
          </p:nvSpPr>
          <p:spPr>
            <a:xfrm>
              <a:off x="4310204" y="3451786"/>
              <a:ext cx="2013835" cy="1024318"/>
            </a:xfrm>
            <a:prstGeom prst="rect">
              <a:avLst/>
            </a:prstGeom>
            <a:noFill/>
          </p:spPr>
          <p:txBody>
            <a:bodyPr wrap="none" rtlCol="0">
              <a:spAutoFit/>
            </a:bodyPr>
            <a:lstStyle/>
            <a:p>
              <a:r>
                <a:rPr lang="en-US" sz="2000" dirty="0">
                  <a:solidFill>
                    <a:schemeClr val="bg1">
                      <a:lumMod val="95000"/>
                    </a:schemeClr>
                  </a:solidFill>
                </a:rPr>
                <a:t>Client</a:t>
              </a:r>
            </a:p>
          </p:txBody>
        </p:sp>
      </p:grpSp>
      <p:grpSp>
        <p:nvGrpSpPr>
          <p:cNvPr id="7" name="Group 6">
            <a:extLst>
              <a:ext uri="{FF2B5EF4-FFF2-40B4-BE49-F238E27FC236}">
                <a16:creationId xmlns:a16="http://schemas.microsoft.com/office/drawing/2014/main" id="{FABF9042-C3C8-3D65-7194-0530A4AAE928}"/>
              </a:ext>
            </a:extLst>
          </p:cNvPr>
          <p:cNvGrpSpPr/>
          <p:nvPr/>
        </p:nvGrpSpPr>
        <p:grpSpPr>
          <a:xfrm>
            <a:off x="9694455" y="4923371"/>
            <a:ext cx="992152" cy="992152"/>
            <a:chOff x="4047121" y="2630488"/>
            <a:chExt cx="2540000" cy="2540000"/>
          </a:xfrm>
        </p:grpSpPr>
        <p:pic>
          <p:nvPicPr>
            <p:cNvPr id="8" name="Picture 6" descr="How To Choose The Right Amazon EC2 Instance Type Watch Now, 58% OFF">
              <a:extLst>
                <a:ext uri="{FF2B5EF4-FFF2-40B4-BE49-F238E27FC236}">
                  <a16:creationId xmlns:a16="http://schemas.microsoft.com/office/drawing/2014/main" id="{7FFFFB26-D715-CB5F-BFFB-992282D8653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47121" y="2630488"/>
              <a:ext cx="2540000" cy="2540000"/>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0A3F9C0E-C230-1DE1-BE2B-614F19D6760D}"/>
                </a:ext>
              </a:extLst>
            </p:cNvPr>
            <p:cNvSpPr txBox="1"/>
            <p:nvPr/>
          </p:nvSpPr>
          <p:spPr>
            <a:xfrm>
              <a:off x="4310204" y="3451786"/>
              <a:ext cx="2187836" cy="1024318"/>
            </a:xfrm>
            <a:prstGeom prst="rect">
              <a:avLst/>
            </a:prstGeom>
            <a:noFill/>
          </p:spPr>
          <p:txBody>
            <a:bodyPr wrap="none" rtlCol="0">
              <a:spAutoFit/>
            </a:bodyPr>
            <a:lstStyle/>
            <a:p>
              <a:r>
                <a:rPr lang="en-US" sz="2000" dirty="0">
                  <a:solidFill>
                    <a:schemeClr val="bg1">
                      <a:lumMod val="95000"/>
                    </a:schemeClr>
                  </a:solidFill>
                </a:rPr>
                <a:t>Server</a:t>
              </a:r>
            </a:p>
          </p:txBody>
        </p:sp>
      </p:grpSp>
      <p:sp>
        <p:nvSpPr>
          <p:cNvPr id="13" name="Rectangle 12">
            <a:extLst>
              <a:ext uri="{FF2B5EF4-FFF2-40B4-BE49-F238E27FC236}">
                <a16:creationId xmlns:a16="http://schemas.microsoft.com/office/drawing/2014/main" id="{6E100623-1F28-4EF2-E128-F11E93257F9D}"/>
              </a:ext>
            </a:extLst>
          </p:cNvPr>
          <p:cNvSpPr/>
          <p:nvPr/>
        </p:nvSpPr>
        <p:spPr>
          <a:xfrm>
            <a:off x="2905242" y="5155185"/>
            <a:ext cx="431309" cy="578097"/>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dirty="0"/>
              <a:t>✓</a:t>
            </a:r>
          </a:p>
          <a:p>
            <a:pPr algn="ctr"/>
            <a:r>
              <a:rPr lang="en-US" dirty="0"/>
              <a:t>✓</a:t>
            </a:r>
          </a:p>
          <a:p>
            <a:pPr algn="ctr"/>
            <a:r>
              <a:rPr lang="en-US" dirty="0"/>
              <a:t>X</a:t>
            </a:r>
          </a:p>
        </p:txBody>
      </p:sp>
      <p:sp>
        <p:nvSpPr>
          <p:cNvPr id="19" name="TextBox 18">
            <a:extLst>
              <a:ext uri="{FF2B5EF4-FFF2-40B4-BE49-F238E27FC236}">
                <a16:creationId xmlns:a16="http://schemas.microsoft.com/office/drawing/2014/main" id="{BBADD727-B77F-2035-A8D0-171CBCF999E1}"/>
              </a:ext>
            </a:extLst>
          </p:cNvPr>
          <p:cNvSpPr txBox="1"/>
          <p:nvPr/>
        </p:nvSpPr>
        <p:spPr>
          <a:xfrm>
            <a:off x="8068585" y="4838416"/>
            <a:ext cx="797013" cy="307777"/>
          </a:xfrm>
          <a:prstGeom prst="rect">
            <a:avLst/>
          </a:prstGeom>
          <a:noFill/>
        </p:spPr>
        <p:txBody>
          <a:bodyPr wrap="none" rtlCol="0">
            <a:spAutoFit/>
          </a:bodyPr>
          <a:lstStyle/>
          <a:p>
            <a:r>
              <a:rPr lang="en-US" sz="1400" dirty="0">
                <a:solidFill>
                  <a:schemeClr val="bg1"/>
                </a:solidFill>
              </a:rPr>
              <a:t>Inbound</a:t>
            </a:r>
          </a:p>
        </p:txBody>
      </p:sp>
      <p:sp>
        <p:nvSpPr>
          <p:cNvPr id="35" name="TextBox 34">
            <a:extLst>
              <a:ext uri="{FF2B5EF4-FFF2-40B4-BE49-F238E27FC236}">
                <a16:creationId xmlns:a16="http://schemas.microsoft.com/office/drawing/2014/main" id="{51A61A53-03F4-32AA-0A19-30CFEFB1BCA3}"/>
              </a:ext>
            </a:extLst>
          </p:cNvPr>
          <p:cNvSpPr txBox="1"/>
          <p:nvPr/>
        </p:nvSpPr>
        <p:spPr>
          <a:xfrm>
            <a:off x="2853915" y="4838416"/>
            <a:ext cx="907621" cy="307777"/>
          </a:xfrm>
          <a:prstGeom prst="rect">
            <a:avLst/>
          </a:prstGeom>
          <a:noFill/>
        </p:spPr>
        <p:txBody>
          <a:bodyPr wrap="none" rtlCol="0">
            <a:spAutoFit/>
          </a:bodyPr>
          <a:lstStyle/>
          <a:p>
            <a:r>
              <a:rPr lang="en-US" sz="1400" dirty="0">
                <a:solidFill>
                  <a:schemeClr val="bg1"/>
                </a:solidFill>
              </a:rPr>
              <a:t>outbound</a:t>
            </a:r>
          </a:p>
        </p:txBody>
      </p:sp>
      <p:sp>
        <p:nvSpPr>
          <p:cNvPr id="36" name="TextBox 35">
            <a:extLst>
              <a:ext uri="{FF2B5EF4-FFF2-40B4-BE49-F238E27FC236}">
                <a16:creationId xmlns:a16="http://schemas.microsoft.com/office/drawing/2014/main" id="{43A1D3F0-1D95-F188-79B4-9DAABA8FFCB6}"/>
              </a:ext>
            </a:extLst>
          </p:cNvPr>
          <p:cNvSpPr txBox="1"/>
          <p:nvPr/>
        </p:nvSpPr>
        <p:spPr>
          <a:xfrm>
            <a:off x="2898159" y="5797061"/>
            <a:ext cx="354584" cy="307777"/>
          </a:xfrm>
          <a:prstGeom prst="rect">
            <a:avLst/>
          </a:prstGeom>
          <a:noFill/>
        </p:spPr>
        <p:txBody>
          <a:bodyPr wrap="none" rtlCol="0">
            <a:spAutoFit/>
          </a:bodyPr>
          <a:lstStyle/>
          <a:p>
            <a:r>
              <a:rPr lang="en-US" sz="1400" dirty="0">
                <a:solidFill>
                  <a:schemeClr val="bg1"/>
                </a:solidFill>
              </a:rPr>
              <a:t>all</a:t>
            </a:r>
          </a:p>
        </p:txBody>
      </p:sp>
      <p:sp>
        <p:nvSpPr>
          <p:cNvPr id="37" name="TextBox 36">
            <a:extLst>
              <a:ext uri="{FF2B5EF4-FFF2-40B4-BE49-F238E27FC236}">
                <a16:creationId xmlns:a16="http://schemas.microsoft.com/office/drawing/2014/main" id="{FC98F87E-4E1C-5B21-E6DE-A20A8AA686A4}"/>
              </a:ext>
            </a:extLst>
          </p:cNvPr>
          <p:cNvSpPr txBox="1"/>
          <p:nvPr/>
        </p:nvSpPr>
        <p:spPr>
          <a:xfrm>
            <a:off x="8068585" y="4610484"/>
            <a:ext cx="903774" cy="307777"/>
          </a:xfrm>
          <a:prstGeom prst="rect">
            <a:avLst/>
          </a:prstGeom>
          <a:noFill/>
        </p:spPr>
        <p:txBody>
          <a:bodyPr wrap="none" rtlCol="0">
            <a:spAutoFit/>
          </a:bodyPr>
          <a:lstStyle/>
          <a:p>
            <a:r>
              <a:rPr lang="en-US" sz="1400" dirty="0">
                <a:solidFill>
                  <a:schemeClr val="bg1"/>
                </a:solidFill>
              </a:rPr>
              <a:t>HTTP/SSH</a:t>
            </a:r>
          </a:p>
        </p:txBody>
      </p:sp>
      <p:sp>
        <p:nvSpPr>
          <p:cNvPr id="39" name="Right Arrow 38">
            <a:extLst>
              <a:ext uri="{FF2B5EF4-FFF2-40B4-BE49-F238E27FC236}">
                <a16:creationId xmlns:a16="http://schemas.microsoft.com/office/drawing/2014/main" id="{E080C025-DC21-5153-6D3C-7D1E7AAB9D5C}"/>
              </a:ext>
            </a:extLst>
          </p:cNvPr>
          <p:cNvSpPr/>
          <p:nvPr/>
        </p:nvSpPr>
        <p:spPr>
          <a:xfrm>
            <a:off x="1891103" y="5227391"/>
            <a:ext cx="865632" cy="428771"/>
          </a:xfrm>
          <a:prstGeom prst="rightArrow">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43" name="Right Arrow 42">
            <a:extLst>
              <a:ext uri="{FF2B5EF4-FFF2-40B4-BE49-F238E27FC236}">
                <a16:creationId xmlns:a16="http://schemas.microsoft.com/office/drawing/2014/main" id="{C10157DE-C2E1-FF7B-E922-5A54BEC23988}"/>
              </a:ext>
            </a:extLst>
          </p:cNvPr>
          <p:cNvSpPr/>
          <p:nvPr/>
        </p:nvSpPr>
        <p:spPr>
          <a:xfrm rot="10800000">
            <a:off x="7459600" y="5974659"/>
            <a:ext cx="2075134" cy="428771"/>
          </a:xfrm>
          <a:prstGeom prst="rightArrow">
            <a:avLst/>
          </a:prstGeom>
          <a:solidFill>
            <a:schemeClr val="accent5">
              <a:lumMod val="60000"/>
              <a:lumOff val="40000"/>
            </a:schemeClr>
          </a:solidFill>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45" name="TextBox 44">
            <a:extLst>
              <a:ext uri="{FF2B5EF4-FFF2-40B4-BE49-F238E27FC236}">
                <a16:creationId xmlns:a16="http://schemas.microsoft.com/office/drawing/2014/main" id="{A74E289F-69D6-45FF-B665-FD1187464794}"/>
              </a:ext>
            </a:extLst>
          </p:cNvPr>
          <p:cNvSpPr txBox="1"/>
          <p:nvPr/>
        </p:nvSpPr>
        <p:spPr>
          <a:xfrm>
            <a:off x="2657266" y="6294944"/>
            <a:ext cx="990399" cy="292388"/>
          </a:xfrm>
          <a:prstGeom prst="rect">
            <a:avLst/>
          </a:prstGeom>
          <a:noFill/>
        </p:spPr>
        <p:txBody>
          <a:bodyPr wrap="none" rtlCol="0">
            <a:spAutoFit/>
          </a:bodyPr>
          <a:lstStyle/>
          <a:p>
            <a:r>
              <a:rPr lang="en-US" dirty="0">
                <a:solidFill>
                  <a:schemeClr val="bg1"/>
                </a:solidFill>
              </a:rPr>
              <a:t>Hello World</a:t>
            </a:r>
          </a:p>
        </p:txBody>
      </p:sp>
      <p:sp>
        <p:nvSpPr>
          <p:cNvPr id="9" name="Rectangle 8">
            <a:extLst>
              <a:ext uri="{FF2B5EF4-FFF2-40B4-BE49-F238E27FC236}">
                <a16:creationId xmlns:a16="http://schemas.microsoft.com/office/drawing/2014/main" id="{2B091AD5-0014-BD11-021D-7D150E849B95}"/>
              </a:ext>
            </a:extLst>
          </p:cNvPr>
          <p:cNvSpPr/>
          <p:nvPr/>
        </p:nvSpPr>
        <p:spPr>
          <a:xfrm>
            <a:off x="1611924" y="1518753"/>
            <a:ext cx="9595340" cy="954107"/>
          </a:xfrm>
          <a:prstGeom prst="rect">
            <a:avLst/>
          </a:prstGeom>
        </p:spPr>
        <p:txBody>
          <a:bodyPr wrap="square">
            <a:spAutoFit/>
          </a:bodyPr>
          <a:lstStyle/>
          <a:p>
            <a:r>
              <a:rPr lang="en-US" sz="2800" b="0" i="0" u="none" strike="noStrike" dirty="0">
                <a:solidFill>
                  <a:srgbClr val="FF0000"/>
                </a:solidFill>
                <a:effectLst/>
              </a:rPr>
              <a:t>Q: </a:t>
            </a:r>
            <a:r>
              <a:rPr lang="en-US" sz="2800" b="0" i="1" u="none" strike="noStrike" dirty="0">
                <a:solidFill>
                  <a:srgbClr val="FF0000"/>
                </a:solidFill>
                <a:effectLst/>
              </a:rPr>
              <a:t>Is there any difference in response? Did we traverse the internet while making this request?</a:t>
            </a:r>
            <a:endParaRPr lang="en-US" sz="2800" b="1" dirty="0">
              <a:solidFill>
                <a:srgbClr val="FF0000"/>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14" name="Right Arrow 13">
            <a:extLst>
              <a:ext uri="{FF2B5EF4-FFF2-40B4-BE49-F238E27FC236}">
                <a16:creationId xmlns:a16="http://schemas.microsoft.com/office/drawing/2014/main" id="{E5AA4827-AC99-310B-FF1C-C29BB35239B5}"/>
              </a:ext>
            </a:extLst>
          </p:cNvPr>
          <p:cNvSpPr/>
          <p:nvPr/>
        </p:nvSpPr>
        <p:spPr>
          <a:xfrm>
            <a:off x="3521635" y="5227391"/>
            <a:ext cx="865632" cy="428771"/>
          </a:xfrm>
          <a:prstGeom prst="rightArrow">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a:p>
        </p:txBody>
      </p:sp>
      <p:grpSp>
        <p:nvGrpSpPr>
          <p:cNvPr id="15" name="Group 14">
            <a:extLst>
              <a:ext uri="{FF2B5EF4-FFF2-40B4-BE49-F238E27FC236}">
                <a16:creationId xmlns:a16="http://schemas.microsoft.com/office/drawing/2014/main" id="{114CBA00-C5D9-30AA-147D-8CD319B2DC1F}"/>
              </a:ext>
            </a:extLst>
          </p:cNvPr>
          <p:cNvGrpSpPr/>
          <p:nvPr/>
        </p:nvGrpSpPr>
        <p:grpSpPr>
          <a:xfrm>
            <a:off x="5617497" y="5099885"/>
            <a:ext cx="600074" cy="888103"/>
            <a:chOff x="4263740" y="5211513"/>
            <a:chExt cx="600074" cy="888103"/>
          </a:xfrm>
        </p:grpSpPr>
        <p:pic>
          <p:nvPicPr>
            <p:cNvPr id="16" name="Picture 2" descr="AWS] VPC – IGW – Scriptorium">
              <a:extLst>
                <a:ext uri="{FF2B5EF4-FFF2-40B4-BE49-F238E27FC236}">
                  <a16:creationId xmlns:a16="http://schemas.microsoft.com/office/drawing/2014/main" id="{ED8328FE-090F-CF5E-BB4B-DE51A5F0A7E4}"/>
                </a:ext>
              </a:extLst>
            </p:cNvPr>
            <p:cNvPicPr>
              <a:picLocks noChangeAspect="1" noChangeArrowheads="1"/>
            </p:cNvPicPr>
            <p:nvPr/>
          </p:nvPicPr>
          <p:blipFill>
            <a:blip r:embed="rId4">
              <a:alphaModFix/>
              <a:extLst>
                <a:ext uri="{28A0092B-C50C-407E-A947-70E740481C1C}">
                  <a14:useLocalDpi xmlns:a14="http://schemas.microsoft.com/office/drawing/2010/main" val="0"/>
                </a:ext>
              </a:extLst>
            </a:blip>
            <a:srcRect/>
            <a:stretch>
              <a:fillRect/>
            </a:stretch>
          </p:blipFill>
          <p:spPr bwMode="auto">
            <a:xfrm>
              <a:off x="4263740" y="5211513"/>
              <a:ext cx="600074" cy="600074"/>
            </a:xfrm>
            <a:prstGeom prst="rect">
              <a:avLst/>
            </a:prstGeom>
            <a:noFill/>
          </p:spPr>
        </p:pic>
        <p:sp>
          <p:nvSpPr>
            <p:cNvPr id="17" name="TextBox 16">
              <a:extLst>
                <a:ext uri="{FF2B5EF4-FFF2-40B4-BE49-F238E27FC236}">
                  <a16:creationId xmlns:a16="http://schemas.microsoft.com/office/drawing/2014/main" id="{ABD2B983-A4F8-8970-312F-DDD6F045EDE5}"/>
                </a:ext>
              </a:extLst>
            </p:cNvPr>
            <p:cNvSpPr txBox="1"/>
            <p:nvPr/>
          </p:nvSpPr>
          <p:spPr>
            <a:xfrm>
              <a:off x="4263740" y="5776451"/>
              <a:ext cx="600074" cy="323165"/>
            </a:xfrm>
            <a:prstGeom prst="rect">
              <a:avLst/>
            </a:prstGeom>
            <a:noFill/>
          </p:spPr>
          <p:txBody>
            <a:bodyPr wrap="square" rtlCol="0">
              <a:spAutoFit/>
            </a:bodyPr>
            <a:lstStyle/>
            <a:p>
              <a:r>
                <a:rPr lang="en-US" sz="1500" dirty="0">
                  <a:solidFill>
                    <a:schemeClr val="bg1">
                      <a:lumMod val="95000"/>
                    </a:schemeClr>
                  </a:solidFill>
                </a:rPr>
                <a:t>IGW</a:t>
              </a:r>
            </a:p>
          </p:txBody>
        </p:sp>
      </p:grpSp>
      <p:grpSp>
        <p:nvGrpSpPr>
          <p:cNvPr id="18" name="Group 17">
            <a:extLst>
              <a:ext uri="{FF2B5EF4-FFF2-40B4-BE49-F238E27FC236}">
                <a16:creationId xmlns:a16="http://schemas.microsoft.com/office/drawing/2014/main" id="{43B93DC8-A43F-6638-CD96-4D08FBC02A45}"/>
              </a:ext>
            </a:extLst>
          </p:cNvPr>
          <p:cNvGrpSpPr/>
          <p:nvPr/>
        </p:nvGrpSpPr>
        <p:grpSpPr>
          <a:xfrm>
            <a:off x="4461922" y="5115669"/>
            <a:ext cx="604133" cy="894665"/>
            <a:chOff x="5879099" y="5202594"/>
            <a:chExt cx="604133" cy="894665"/>
          </a:xfrm>
        </p:grpSpPr>
        <p:pic>
          <p:nvPicPr>
            <p:cNvPr id="21" name="Picture 4" descr="AWS Cloud Resource | Network ACL">
              <a:extLst>
                <a:ext uri="{FF2B5EF4-FFF2-40B4-BE49-F238E27FC236}">
                  <a16:creationId xmlns:a16="http://schemas.microsoft.com/office/drawing/2014/main" id="{6528BBB7-CE26-3188-821B-5ED7F9FC239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83158" y="5202594"/>
              <a:ext cx="600074" cy="600074"/>
            </a:xfrm>
            <a:prstGeom prst="rect">
              <a:avLst/>
            </a:prstGeom>
            <a:noFill/>
            <a:extLst>
              <a:ext uri="{909E8E84-426E-40DD-AFC4-6F175D3DCCD1}">
                <a14:hiddenFill xmlns:a14="http://schemas.microsoft.com/office/drawing/2010/main">
                  <a:solidFill>
                    <a:srgbClr val="FFFFFF"/>
                  </a:solidFill>
                </a14:hiddenFill>
              </a:ext>
            </a:extLst>
          </p:spPr>
        </p:pic>
        <p:sp>
          <p:nvSpPr>
            <p:cNvPr id="22" name="TextBox 21">
              <a:extLst>
                <a:ext uri="{FF2B5EF4-FFF2-40B4-BE49-F238E27FC236}">
                  <a16:creationId xmlns:a16="http://schemas.microsoft.com/office/drawing/2014/main" id="{A2A80664-57C7-8E70-7DF0-5A38A8D6CEC5}"/>
                </a:ext>
              </a:extLst>
            </p:cNvPr>
            <p:cNvSpPr txBox="1"/>
            <p:nvPr/>
          </p:nvSpPr>
          <p:spPr>
            <a:xfrm>
              <a:off x="5879099" y="5774094"/>
              <a:ext cx="600074" cy="323165"/>
            </a:xfrm>
            <a:prstGeom prst="rect">
              <a:avLst/>
            </a:prstGeom>
            <a:noFill/>
          </p:spPr>
          <p:txBody>
            <a:bodyPr wrap="square" rtlCol="0">
              <a:spAutoFit/>
            </a:bodyPr>
            <a:lstStyle/>
            <a:p>
              <a:r>
                <a:rPr lang="en-US" sz="1500" dirty="0">
                  <a:solidFill>
                    <a:schemeClr val="bg1">
                      <a:lumMod val="95000"/>
                    </a:schemeClr>
                  </a:solidFill>
                </a:rPr>
                <a:t>NACL</a:t>
              </a:r>
            </a:p>
          </p:txBody>
        </p:sp>
      </p:grpSp>
      <p:grpSp>
        <p:nvGrpSpPr>
          <p:cNvPr id="23" name="Group 22">
            <a:extLst>
              <a:ext uri="{FF2B5EF4-FFF2-40B4-BE49-F238E27FC236}">
                <a16:creationId xmlns:a16="http://schemas.microsoft.com/office/drawing/2014/main" id="{3D230B71-3D35-72A8-4132-3E8E57E640E5}"/>
              </a:ext>
            </a:extLst>
          </p:cNvPr>
          <p:cNvGrpSpPr/>
          <p:nvPr/>
        </p:nvGrpSpPr>
        <p:grpSpPr>
          <a:xfrm>
            <a:off x="6785458" y="5115669"/>
            <a:ext cx="604133" cy="894665"/>
            <a:chOff x="5879099" y="5202594"/>
            <a:chExt cx="604133" cy="894665"/>
          </a:xfrm>
        </p:grpSpPr>
        <p:pic>
          <p:nvPicPr>
            <p:cNvPr id="24" name="Picture 4" descr="AWS Cloud Resource | Network ACL">
              <a:extLst>
                <a:ext uri="{FF2B5EF4-FFF2-40B4-BE49-F238E27FC236}">
                  <a16:creationId xmlns:a16="http://schemas.microsoft.com/office/drawing/2014/main" id="{88CCD40D-896D-EBC5-108D-2B0B6B0E76D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83158" y="5202594"/>
              <a:ext cx="600074" cy="600074"/>
            </a:xfrm>
            <a:prstGeom prst="rect">
              <a:avLst/>
            </a:prstGeom>
            <a:noFill/>
            <a:extLst>
              <a:ext uri="{909E8E84-426E-40DD-AFC4-6F175D3DCCD1}">
                <a14:hiddenFill xmlns:a14="http://schemas.microsoft.com/office/drawing/2010/main">
                  <a:solidFill>
                    <a:srgbClr val="FFFFFF"/>
                  </a:solidFill>
                </a14:hiddenFill>
              </a:ext>
            </a:extLst>
          </p:spPr>
        </p:pic>
        <p:sp>
          <p:nvSpPr>
            <p:cNvPr id="25" name="TextBox 24">
              <a:extLst>
                <a:ext uri="{FF2B5EF4-FFF2-40B4-BE49-F238E27FC236}">
                  <a16:creationId xmlns:a16="http://schemas.microsoft.com/office/drawing/2014/main" id="{5142E94F-3ADC-30BE-A5F0-CA78EC6FACE2}"/>
                </a:ext>
              </a:extLst>
            </p:cNvPr>
            <p:cNvSpPr txBox="1"/>
            <p:nvPr/>
          </p:nvSpPr>
          <p:spPr>
            <a:xfrm>
              <a:off x="5879099" y="5774094"/>
              <a:ext cx="600074" cy="323165"/>
            </a:xfrm>
            <a:prstGeom prst="rect">
              <a:avLst/>
            </a:prstGeom>
            <a:noFill/>
          </p:spPr>
          <p:txBody>
            <a:bodyPr wrap="square" rtlCol="0">
              <a:spAutoFit/>
            </a:bodyPr>
            <a:lstStyle/>
            <a:p>
              <a:r>
                <a:rPr lang="en-US" sz="1500" dirty="0">
                  <a:solidFill>
                    <a:schemeClr val="bg1">
                      <a:lumMod val="95000"/>
                    </a:schemeClr>
                  </a:solidFill>
                </a:rPr>
                <a:t>NACL</a:t>
              </a:r>
            </a:p>
          </p:txBody>
        </p:sp>
      </p:grpSp>
      <p:sp>
        <p:nvSpPr>
          <p:cNvPr id="26" name="Right Arrow 25">
            <a:extLst>
              <a:ext uri="{FF2B5EF4-FFF2-40B4-BE49-F238E27FC236}">
                <a16:creationId xmlns:a16="http://schemas.microsoft.com/office/drawing/2014/main" id="{EE61283C-A304-82EA-8DE8-D56126DAF510}"/>
              </a:ext>
            </a:extLst>
          </p:cNvPr>
          <p:cNvSpPr/>
          <p:nvPr/>
        </p:nvSpPr>
        <p:spPr>
          <a:xfrm>
            <a:off x="5225776" y="5227391"/>
            <a:ext cx="312801" cy="428771"/>
          </a:xfrm>
          <a:prstGeom prst="rightArrow">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7" name="Right Arrow 26">
            <a:extLst>
              <a:ext uri="{FF2B5EF4-FFF2-40B4-BE49-F238E27FC236}">
                <a16:creationId xmlns:a16="http://schemas.microsoft.com/office/drawing/2014/main" id="{7EDDED0B-DDAE-79B5-4525-A9BDDA0D864B}"/>
              </a:ext>
            </a:extLst>
          </p:cNvPr>
          <p:cNvSpPr/>
          <p:nvPr/>
        </p:nvSpPr>
        <p:spPr>
          <a:xfrm>
            <a:off x="6345114" y="5227391"/>
            <a:ext cx="312801" cy="428771"/>
          </a:xfrm>
          <a:prstGeom prst="rightArrow">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8" name="Right Arrow 27">
            <a:extLst>
              <a:ext uri="{FF2B5EF4-FFF2-40B4-BE49-F238E27FC236}">
                <a16:creationId xmlns:a16="http://schemas.microsoft.com/office/drawing/2014/main" id="{15D3D723-156F-33DE-1FD8-BD2BB30070B1}"/>
              </a:ext>
            </a:extLst>
          </p:cNvPr>
          <p:cNvSpPr/>
          <p:nvPr/>
        </p:nvSpPr>
        <p:spPr>
          <a:xfrm>
            <a:off x="7459733" y="5227391"/>
            <a:ext cx="704425" cy="428771"/>
          </a:xfrm>
          <a:prstGeom prst="rightArrow">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174A0165-C20A-C4BF-F7EA-F04336A06C04}"/>
              </a:ext>
            </a:extLst>
          </p:cNvPr>
          <p:cNvSpPr txBox="1"/>
          <p:nvPr/>
        </p:nvSpPr>
        <p:spPr>
          <a:xfrm>
            <a:off x="4348828" y="4852170"/>
            <a:ext cx="907621" cy="307777"/>
          </a:xfrm>
          <a:prstGeom prst="rect">
            <a:avLst/>
          </a:prstGeom>
          <a:noFill/>
        </p:spPr>
        <p:txBody>
          <a:bodyPr wrap="none" rtlCol="0">
            <a:spAutoFit/>
          </a:bodyPr>
          <a:lstStyle/>
          <a:p>
            <a:r>
              <a:rPr lang="en-US" sz="1400" dirty="0">
                <a:solidFill>
                  <a:schemeClr val="bg1"/>
                </a:solidFill>
              </a:rPr>
              <a:t>outbound</a:t>
            </a:r>
          </a:p>
        </p:txBody>
      </p:sp>
      <p:sp>
        <p:nvSpPr>
          <p:cNvPr id="31" name="TextBox 30">
            <a:extLst>
              <a:ext uri="{FF2B5EF4-FFF2-40B4-BE49-F238E27FC236}">
                <a16:creationId xmlns:a16="http://schemas.microsoft.com/office/drawing/2014/main" id="{60C46010-757C-4476-D746-2F9A55C89B16}"/>
              </a:ext>
            </a:extLst>
          </p:cNvPr>
          <p:cNvSpPr txBox="1"/>
          <p:nvPr/>
        </p:nvSpPr>
        <p:spPr>
          <a:xfrm>
            <a:off x="4359797" y="4637824"/>
            <a:ext cx="804323" cy="307777"/>
          </a:xfrm>
          <a:prstGeom prst="rect">
            <a:avLst/>
          </a:prstGeom>
          <a:noFill/>
        </p:spPr>
        <p:txBody>
          <a:bodyPr wrap="none" rtlCol="0">
            <a:spAutoFit/>
          </a:bodyPr>
          <a:lstStyle/>
          <a:p>
            <a:r>
              <a:rPr lang="en-US" sz="1400" dirty="0">
                <a:solidFill>
                  <a:schemeClr val="bg1"/>
                </a:solidFill>
              </a:rPr>
              <a:t>Allow all</a:t>
            </a:r>
          </a:p>
        </p:txBody>
      </p:sp>
      <p:sp>
        <p:nvSpPr>
          <p:cNvPr id="33" name="TextBox 32">
            <a:extLst>
              <a:ext uri="{FF2B5EF4-FFF2-40B4-BE49-F238E27FC236}">
                <a16:creationId xmlns:a16="http://schemas.microsoft.com/office/drawing/2014/main" id="{7E89D2EE-D94B-1C6D-A8CF-E2FB8DE1D67E}"/>
              </a:ext>
            </a:extLst>
          </p:cNvPr>
          <p:cNvSpPr txBox="1"/>
          <p:nvPr/>
        </p:nvSpPr>
        <p:spPr>
          <a:xfrm>
            <a:off x="6665793" y="4852170"/>
            <a:ext cx="793807" cy="307777"/>
          </a:xfrm>
          <a:prstGeom prst="rect">
            <a:avLst/>
          </a:prstGeom>
          <a:noFill/>
        </p:spPr>
        <p:txBody>
          <a:bodyPr wrap="none" rtlCol="0">
            <a:spAutoFit/>
          </a:bodyPr>
          <a:lstStyle/>
          <a:p>
            <a:r>
              <a:rPr lang="en-US" sz="1400" dirty="0">
                <a:solidFill>
                  <a:schemeClr val="bg1"/>
                </a:solidFill>
              </a:rPr>
              <a:t>inbound</a:t>
            </a:r>
          </a:p>
        </p:txBody>
      </p:sp>
      <p:sp>
        <p:nvSpPr>
          <p:cNvPr id="34" name="TextBox 33">
            <a:extLst>
              <a:ext uri="{FF2B5EF4-FFF2-40B4-BE49-F238E27FC236}">
                <a16:creationId xmlns:a16="http://schemas.microsoft.com/office/drawing/2014/main" id="{1683CA2C-95FA-0AC8-C1C0-C38F5927AD6F}"/>
              </a:ext>
            </a:extLst>
          </p:cNvPr>
          <p:cNvSpPr txBox="1"/>
          <p:nvPr/>
        </p:nvSpPr>
        <p:spPr>
          <a:xfrm>
            <a:off x="6655410" y="4637824"/>
            <a:ext cx="804323" cy="307777"/>
          </a:xfrm>
          <a:prstGeom prst="rect">
            <a:avLst/>
          </a:prstGeom>
          <a:noFill/>
        </p:spPr>
        <p:txBody>
          <a:bodyPr wrap="none" rtlCol="0">
            <a:spAutoFit/>
          </a:bodyPr>
          <a:lstStyle/>
          <a:p>
            <a:r>
              <a:rPr lang="en-US" sz="1400" dirty="0">
                <a:solidFill>
                  <a:schemeClr val="bg1"/>
                </a:solidFill>
              </a:rPr>
              <a:t>Allow all</a:t>
            </a:r>
          </a:p>
        </p:txBody>
      </p:sp>
      <p:sp>
        <p:nvSpPr>
          <p:cNvPr id="47" name="Right Arrow 46">
            <a:extLst>
              <a:ext uri="{FF2B5EF4-FFF2-40B4-BE49-F238E27FC236}">
                <a16:creationId xmlns:a16="http://schemas.microsoft.com/office/drawing/2014/main" id="{E4E698F0-46DA-65EF-C521-1741A6FE127D}"/>
              </a:ext>
            </a:extLst>
          </p:cNvPr>
          <p:cNvSpPr/>
          <p:nvPr/>
        </p:nvSpPr>
        <p:spPr>
          <a:xfrm rot="10800000">
            <a:off x="1696826" y="5974657"/>
            <a:ext cx="2690720" cy="428771"/>
          </a:xfrm>
          <a:prstGeom prst="rightArrow">
            <a:avLst/>
          </a:prstGeom>
          <a:solidFill>
            <a:schemeClr val="accent5">
              <a:lumMod val="60000"/>
              <a:lumOff val="40000"/>
            </a:schemeClr>
          </a:solidFill>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FAB8A42E-9B53-99FC-69FF-3899E2E782D1}"/>
              </a:ext>
            </a:extLst>
          </p:cNvPr>
          <p:cNvSpPr txBox="1"/>
          <p:nvPr/>
        </p:nvSpPr>
        <p:spPr>
          <a:xfrm>
            <a:off x="9432450" y="4382107"/>
            <a:ext cx="1600118" cy="461665"/>
          </a:xfrm>
          <a:prstGeom prst="rect">
            <a:avLst/>
          </a:prstGeom>
          <a:noFill/>
        </p:spPr>
        <p:txBody>
          <a:bodyPr wrap="none" rtlCol="0">
            <a:spAutoFit/>
          </a:bodyPr>
          <a:lstStyle/>
          <a:p>
            <a:r>
              <a:rPr lang="en-US" sz="1200" dirty="0">
                <a:solidFill>
                  <a:schemeClr val="bg1"/>
                </a:solidFill>
              </a:rPr>
              <a:t>Public IP: </a:t>
            </a:r>
            <a:r>
              <a:rPr lang="en-US" sz="1200" b="0" i="0" dirty="0">
                <a:solidFill>
                  <a:schemeClr val="bg1"/>
                </a:solidFill>
                <a:effectLst/>
                <a:latin typeface="Times"/>
              </a:rPr>
              <a:t>54.172.17.28</a:t>
            </a:r>
          </a:p>
          <a:p>
            <a:r>
              <a:rPr lang="en-US" sz="1200" dirty="0">
                <a:solidFill>
                  <a:schemeClr val="bg1"/>
                </a:solidFill>
                <a:latin typeface="Times"/>
              </a:rPr>
              <a:t>Private IP: </a:t>
            </a:r>
            <a:r>
              <a:rPr lang="en-US" sz="1200" b="0" i="0" dirty="0">
                <a:solidFill>
                  <a:schemeClr val="bg1"/>
                </a:solidFill>
                <a:effectLst/>
                <a:latin typeface="Times"/>
              </a:rPr>
              <a:t>10.0.0.29</a:t>
            </a:r>
            <a:endParaRPr lang="en-US" sz="1200" dirty="0">
              <a:solidFill>
                <a:schemeClr val="bg1"/>
              </a:solidFill>
            </a:endParaRPr>
          </a:p>
        </p:txBody>
      </p:sp>
      <p:sp>
        <p:nvSpPr>
          <p:cNvPr id="32" name="TextBox 31">
            <a:extLst>
              <a:ext uri="{FF2B5EF4-FFF2-40B4-BE49-F238E27FC236}">
                <a16:creationId xmlns:a16="http://schemas.microsoft.com/office/drawing/2014/main" id="{FE4824A1-FE9D-FC2D-F98D-FFD6C767E7F6}"/>
              </a:ext>
            </a:extLst>
          </p:cNvPr>
          <p:cNvSpPr txBox="1"/>
          <p:nvPr/>
        </p:nvSpPr>
        <p:spPr>
          <a:xfrm>
            <a:off x="807437" y="4429807"/>
            <a:ext cx="1754006" cy="461665"/>
          </a:xfrm>
          <a:prstGeom prst="rect">
            <a:avLst/>
          </a:prstGeom>
          <a:noFill/>
        </p:spPr>
        <p:txBody>
          <a:bodyPr wrap="none" rtlCol="0">
            <a:spAutoFit/>
          </a:bodyPr>
          <a:lstStyle/>
          <a:p>
            <a:r>
              <a:rPr lang="en-US" sz="1200" dirty="0">
                <a:solidFill>
                  <a:schemeClr val="bg1"/>
                </a:solidFill>
              </a:rPr>
              <a:t>Public IP: </a:t>
            </a:r>
            <a:r>
              <a:rPr lang="en-US" sz="1200" b="0" i="0" dirty="0">
                <a:solidFill>
                  <a:schemeClr val="bg1"/>
                </a:solidFill>
                <a:effectLst/>
                <a:latin typeface="Times"/>
              </a:rPr>
              <a:t>54.161.213.242</a:t>
            </a:r>
          </a:p>
          <a:p>
            <a:r>
              <a:rPr lang="en-US" sz="1200" dirty="0">
                <a:solidFill>
                  <a:schemeClr val="bg1"/>
                </a:solidFill>
                <a:latin typeface="Times"/>
              </a:rPr>
              <a:t>Private IP: </a:t>
            </a:r>
            <a:r>
              <a:rPr lang="en-US" sz="1200" b="0" i="0" dirty="0">
                <a:solidFill>
                  <a:schemeClr val="bg1"/>
                </a:solidFill>
                <a:effectLst/>
                <a:latin typeface="Times"/>
              </a:rPr>
              <a:t>10.0.0.45</a:t>
            </a:r>
            <a:endParaRPr lang="en-US" sz="1200" dirty="0">
              <a:solidFill>
                <a:schemeClr val="bg1"/>
              </a:solidFill>
            </a:endParaRPr>
          </a:p>
        </p:txBody>
      </p:sp>
      <p:sp>
        <p:nvSpPr>
          <p:cNvPr id="38" name="TextBox 37">
            <a:extLst>
              <a:ext uri="{FF2B5EF4-FFF2-40B4-BE49-F238E27FC236}">
                <a16:creationId xmlns:a16="http://schemas.microsoft.com/office/drawing/2014/main" id="{FD66878E-90B8-2402-97F6-E9962B28C085}"/>
              </a:ext>
            </a:extLst>
          </p:cNvPr>
          <p:cNvSpPr txBox="1"/>
          <p:nvPr/>
        </p:nvSpPr>
        <p:spPr>
          <a:xfrm>
            <a:off x="4914832" y="4250952"/>
            <a:ext cx="2463838" cy="369332"/>
          </a:xfrm>
          <a:prstGeom prst="rect">
            <a:avLst/>
          </a:prstGeom>
          <a:noFill/>
        </p:spPr>
        <p:txBody>
          <a:bodyPr wrap="square">
            <a:spAutoFit/>
          </a:bodyPr>
          <a:lstStyle/>
          <a:p>
            <a:r>
              <a:rPr lang="en-US" sz="1800" i="1" dirty="0">
                <a:solidFill>
                  <a:schemeClr val="bg1"/>
                </a:solidFill>
              </a:rPr>
              <a:t>&gt; Curl 54.172.17.28</a:t>
            </a:r>
          </a:p>
        </p:txBody>
      </p:sp>
      <p:grpSp>
        <p:nvGrpSpPr>
          <p:cNvPr id="41" name="Group 40">
            <a:extLst>
              <a:ext uri="{FF2B5EF4-FFF2-40B4-BE49-F238E27FC236}">
                <a16:creationId xmlns:a16="http://schemas.microsoft.com/office/drawing/2014/main" id="{9FE6FB9E-AE0A-DA24-A82E-02D2EE358C57}"/>
              </a:ext>
            </a:extLst>
          </p:cNvPr>
          <p:cNvGrpSpPr/>
          <p:nvPr/>
        </p:nvGrpSpPr>
        <p:grpSpPr>
          <a:xfrm>
            <a:off x="6665793" y="5989728"/>
            <a:ext cx="990398" cy="910762"/>
            <a:chOff x="5759434" y="5202594"/>
            <a:chExt cx="990398" cy="910762"/>
          </a:xfrm>
        </p:grpSpPr>
        <p:pic>
          <p:nvPicPr>
            <p:cNvPr id="42" name="Picture 4" descr="AWS Cloud Resource | Network ACL">
              <a:extLst>
                <a:ext uri="{FF2B5EF4-FFF2-40B4-BE49-F238E27FC236}">
                  <a16:creationId xmlns:a16="http://schemas.microsoft.com/office/drawing/2014/main" id="{05A2AB1D-1327-5878-1C2C-32FC000A116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83158" y="5202594"/>
              <a:ext cx="600074" cy="600074"/>
            </a:xfrm>
            <a:prstGeom prst="rect">
              <a:avLst/>
            </a:prstGeom>
            <a:noFill/>
            <a:extLst>
              <a:ext uri="{909E8E84-426E-40DD-AFC4-6F175D3DCCD1}">
                <a14:hiddenFill xmlns:a14="http://schemas.microsoft.com/office/drawing/2010/main">
                  <a:solidFill>
                    <a:srgbClr val="FFFFFF"/>
                  </a:solidFill>
                </a14:hiddenFill>
              </a:ext>
            </a:extLst>
          </p:spPr>
        </p:pic>
        <p:sp>
          <p:nvSpPr>
            <p:cNvPr id="44" name="TextBox 43">
              <a:extLst>
                <a:ext uri="{FF2B5EF4-FFF2-40B4-BE49-F238E27FC236}">
                  <a16:creationId xmlns:a16="http://schemas.microsoft.com/office/drawing/2014/main" id="{4EC53F22-F2DE-15B2-BF10-3F5E3C4ABC44}"/>
                </a:ext>
              </a:extLst>
            </p:cNvPr>
            <p:cNvSpPr txBox="1"/>
            <p:nvPr/>
          </p:nvSpPr>
          <p:spPr>
            <a:xfrm>
              <a:off x="5759434" y="5790191"/>
              <a:ext cx="990398" cy="323165"/>
            </a:xfrm>
            <a:prstGeom prst="rect">
              <a:avLst/>
            </a:prstGeom>
            <a:noFill/>
          </p:spPr>
          <p:txBody>
            <a:bodyPr wrap="square" rtlCol="0">
              <a:spAutoFit/>
            </a:bodyPr>
            <a:lstStyle/>
            <a:p>
              <a:r>
                <a:rPr lang="en-US" sz="1500" dirty="0">
                  <a:solidFill>
                    <a:schemeClr val="bg1">
                      <a:lumMod val="95000"/>
                    </a:schemeClr>
                  </a:solidFill>
                </a:rPr>
                <a:t>outbound</a:t>
              </a:r>
            </a:p>
          </p:txBody>
        </p:sp>
      </p:grpSp>
      <p:grpSp>
        <p:nvGrpSpPr>
          <p:cNvPr id="48" name="Group 47">
            <a:extLst>
              <a:ext uri="{FF2B5EF4-FFF2-40B4-BE49-F238E27FC236}">
                <a16:creationId xmlns:a16="http://schemas.microsoft.com/office/drawing/2014/main" id="{E4896586-4156-8029-206B-12D3F29830E7}"/>
              </a:ext>
            </a:extLst>
          </p:cNvPr>
          <p:cNvGrpSpPr/>
          <p:nvPr/>
        </p:nvGrpSpPr>
        <p:grpSpPr>
          <a:xfrm>
            <a:off x="4359797" y="6010334"/>
            <a:ext cx="907621" cy="903757"/>
            <a:chOff x="5776974" y="5202594"/>
            <a:chExt cx="907621" cy="903757"/>
          </a:xfrm>
        </p:grpSpPr>
        <p:pic>
          <p:nvPicPr>
            <p:cNvPr id="49" name="Picture 4" descr="AWS Cloud Resource | Network ACL">
              <a:extLst>
                <a:ext uri="{FF2B5EF4-FFF2-40B4-BE49-F238E27FC236}">
                  <a16:creationId xmlns:a16="http://schemas.microsoft.com/office/drawing/2014/main" id="{E4699817-EFE7-F42E-9A04-B0746FFF9D7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83158" y="5202594"/>
              <a:ext cx="600074" cy="600074"/>
            </a:xfrm>
            <a:prstGeom prst="rect">
              <a:avLst/>
            </a:prstGeom>
            <a:noFill/>
            <a:extLst>
              <a:ext uri="{909E8E84-426E-40DD-AFC4-6F175D3DCCD1}">
                <a14:hiddenFill xmlns:a14="http://schemas.microsoft.com/office/drawing/2010/main">
                  <a:solidFill>
                    <a:srgbClr val="FFFFFF"/>
                  </a:solidFill>
                </a14:hiddenFill>
              </a:ext>
            </a:extLst>
          </p:spPr>
        </p:pic>
        <p:sp>
          <p:nvSpPr>
            <p:cNvPr id="50" name="TextBox 49">
              <a:extLst>
                <a:ext uri="{FF2B5EF4-FFF2-40B4-BE49-F238E27FC236}">
                  <a16:creationId xmlns:a16="http://schemas.microsoft.com/office/drawing/2014/main" id="{A4922C69-5363-2281-1F49-EB67EFAAB2EE}"/>
                </a:ext>
              </a:extLst>
            </p:cNvPr>
            <p:cNvSpPr txBox="1"/>
            <p:nvPr/>
          </p:nvSpPr>
          <p:spPr>
            <a:xfrm>
              <a:off x="5776974" y="5783186"/>
              <a:ext cx="907621" cy="323165"/>
            </a:xfrm>
            <a:prstGeom prst="rect">
              <a:avLst/>
            </a:prstGeom>
            <a:noFill/>
          </p:spPr>
          <p:txBody>
            <a:bodyPr wrap="square" rtlCol="0">
              <a:spAutoFit/>
            </a:bodyPr>
            <a:lstStyle/>
            <a:p>
              <a:r>
                <a:rPr lang="en-US" sz="1500" dirty="0">
                  <a:solidFill>
                    <a:schemeClr val="bg1">
                      <a:lumMod val="95000"/>
                    </a:schemeClr>
                  </a:solidFill>
                </a:rPr>
                <a:t>inbound</a:t>
              </a:r>
            </a:p>
          </p:txBody>
        </p:sp>
      </p:grpSp>
    </p:spTree>
    <p:extLst>
      <p:ext uri="{BB962C8B-B14F-4D97-AF65-F5344CB8AC3E}">
        <p14:creationId xmlns:p14="http://schemas.microsoft.com/office/powerpoint/2010/main" val="42369429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E9CF3D05-B24A-19F8-4B41-53BB37E04794}"/>
              </a:ext>
            </a:extLst>
          </p:cNvPr>
          <p:cNvSpPr/>
          <p:nvPr/>
        </p:nvSpPr>
        <p:spPr>
          <a:xfrm>
            <a:off x="338954" y="142696"/>
            <a:ext cx="2561285" cy="1200329"/>
          </a:xfrm>
          <a:prstGeom prst="rect">
            <a:avLst/>
          </a:prstGeom>
        </p:spPr>
        <p:txBody>
          <a:bodyPr wrap="square">
            <a:spAutoFit/>
          </a:bodyPr>
          <a:lstStyle/>
          <a:p>
            <a:r>
              <a:rPr lang="en-US" sz="3600" b="1"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In Client </a:t>
            </a:r>
          </a:p>
          <a:p>
            <a:r>
              <a:rPr lang="en-US" sz="3600" b="1"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Side</a:t>
            </a:r>
          </a:p>
        </p:txBody>
      </p:sp>
      <p:cxnSp>
        <p:nvCxnSpPr>
          <p:cNvPr id="26" name="Straight Connector 25">
            <a:extLst>
              <a:ext uri="{FF2B5EF4-FFF2-40B4-BE49-F238E27FC236}">
                <a16:creationId xmlns:a16="http://schemas.microsoft.com/office/drawing/2014/main" id="{C5E2FAE2-3816-82DE-A413-5334285AA057}"/>
              </a:ext>
            </a:extLst>
          </p:cNvPr>
          <p:cNvCxnSpPr>
            <a:cxnSpLocks/>
          </p:cNvCxnSpPr>
          <p:nvPr/>
        </p:nvCxnSpPr>
        <p:spPr>
          <a:xfrm>
            <a:off x="467101" y="1503254"/>
            <a:ext cx="1102358" cy="0"/>
          </a:xfrm>
          <a:prstGeom prst="line">
            <a:avLst/>
          </a:prstGeom>
          <a:ln w="127000">
            <a:solidFill>
              <a:schemeClr val="bg1"/>
            </a:solidFill>
          </a:ln>
        </p:spPr>
        <p:style>
          <a:lnRef idx="1">
            <a:schemeClr val="accent1"/>
          </a:lnRef>
          <a:fillRef idx="0">
            <a:schemeClr val="accent1"/>
          </a:fillRef>
          <a:effectRef idx="0">
            <a:schemeClr val="accent1"/>
          </a:effectRef>
          <a:fontRef idx="minor">
            <a:schemeClr val="tx1"/>
          </a:fontRef>
        </p:style>
      </p:cxnSp>
      <p:sp>
        <p:nvSpPr>
          <p:cNvPr id="46" name="Rectangle 45">
            <a:extLst>
              <a:ext uri="{FF2B5EF4-FFF2-40B4-BE49-F238E27FC236}">
                <a16:creationId xmlns:a16="http://schemas.microsoft.com/office/drawing/2014/main" id="{0E3352EB-1EA7-A654-37CA-68AF5561B16B}"/>
              </a:ext>
            </a:extLst>
          </p:cNvPr>
          <p:cNvSpPr/>
          <p:nvPr/>
        </p:nvSpPr>
        <p:spPr>
          <a:xfrm>
            <a:off x="4437305" y="1104303"/>
            <a:ext cx="6837741" cy="5090017"/>
          </a:xfrm>
          <a:prstGeom prst="rect">
            <a:avLst/>
          </a:prstGeom>
          <a:solidFill>
            <a:schemeClr val="accent6">
              <a:lumMod val="40000"/>
              <a:lumOff val="60000"/>
            </a:schemeClr>
          </a:solidFill>
          <a:ln>
            <a:solidFill>
              <a:schemeClr val="accent6">
                <a:shade val="15000"/>
              </a:schemeClr>
            </a:solidFill>
            <a:prstDash val="dash"/>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dirty="0"/>
          </a:p>
        </p:txBody>
      </p:sp>
      <p:sp>
        <p:nvSpPr>
          <p:cNvPr id="47" name="Rectangle 46">
            <a:extLst>
              <a:ext uri="{FF2B5EF4-FFF2-40B4-BE49-F238E27FC236}">
                <a16:creationId xmlns:a16="http://schemas.microsoft.com/office/drawing/2014/main" id="{DE4B5E2A-214A-C64C-8BDC-F77C453B8FFA}"/>
              </a:ext>
            </a:extLst>
          </p:cNvPr>
          <p:cNvSpPr/>
          <p:nvPr/>
        </p:nvSpPr>
        <p:spPr>
          <a:xfrm>
            <a:off x="5370278" y="1828849"/>
            <a:ext cx="4610796" cy="3465185"/>
          </a:xfrm>
          <a:prstGeom prst="rect">
            <a:avLst/>
          </a:prstGeom>
          <a:solidFill>
            <a:schemeClr val="accent5">
              <a:lumMod val="40000"/>
              <a:lumOff val="60000"/>
            </a:schemeClr>
          </a:solidFill>
          <a:ln>
            <a:solidFill>
              <a:schemeClr val="accent6">
                <a:shade val="15000"/>
              </a:schemeClr>
            </a:solidFill>
            <a:prstDash val="dash"/>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dirty="0"/>
          </a:p>
        </p:txBody>
      </p:sp>
      <p:pic>
        <p:nvPicPr>
          <p:cNvPr id="48" name="Picture 2" descr="AWS] VPC – IGW – Scriptorium">
            <a:extLst>
              <a:ext uri="{FF2B5EF4-FFF2-40B4-BE49-F238E27FC236}">
                <a16:creationId xmlns:a16="http://schemas.microsoft.com/office/drawing/2014/main" id="{9957CD90-D320-40A4-6552-FBCD818FB6FB}"/>
              </a:ext>
            </a:extLst>
          </p:cNvPr>
          <p:cNvPicPr>
            <a:picLocks noChangeAspect="1" noChangeArrowheads="1"/>
          </p:cNvPicPr>
          <p:nvPr/>
        </p:nvPicPr>
        <p:blipFill>
          <a:blip r:embed="rId3">
            <a:alphaModFix/>
            <a:extLst>
              <a:ext uri="{28A0092B-C50C-407E-A947-70E740481C1C}">
                <a14:useLocalDpi xmlns:a14="http://schemas.microsoft.com/office/drawing/2010/main" val="0"/>
              </a:ext>
            </a:extLst>
          </a:blip>
          <a:srcRect/>
          <a:stretch>
            <a:fillRect/>
          </a:stretch>
        </p:blipFill>
        <p:spPr bwMode="auto">
          <a:xfrm>
            <a:off x="11011666" y="2218547"/>
            <a:ext cx="550049" cy="550049"/>
          </a:xfrm>
          <a:prstGeom prst="rect">
            <a:avLst/>
          </a:prstGeom>
          <a:noFill/>
        </p:spPr>
      </p:pic>
      <p:sp>
        <p:nvSpPr>
          <p:cNvPr id="49" name="TextBox 48">
            <a:extLst>
              <a:ext uri="{FF2B5EF4-FFF2-40B4-BE49-F238E27FC236}">
                <a16:creationId xmlns:a16="http://schemas.microsoft.com/office/drawing/2014/main" id="{8AADC992-0E94-1CA4-20D2-D7556B7C88B4}"/>
              </a:ext>
            </a:extLst>
          </p:cNvPr>
          <p:cNvSpPr txBox="1"/>
          <p:nvPr/>
        </p:nvSpPr>
        <p:spPr>
          <a:xfrm>
            <a:off x="10989244" y="2779458"/>
            <a:ext cx="550049" cy="323165"/>
          </a:xfrm>
          <a:prstGeom prst="rect">
            <a:avLst/>
          </a:prstGeom>
          <a:noFill/>
        </p:spPr>
        <p:txBody>
          <a:bodyPr wrap="square" rtlCol="0">
            <a:spAutoFit/>
          </a:bodyPr>
          <a:lstStyle/>
          <a:p>
            <a:r>
              <a:rPr lang="en-US" sz="1500" dirty="0"/>
              <a:t>IGW</a:t>
            </a:r>
          </a:p>
        </p:txBody>
      </p:sp>
      <p:sp>
        <p:nvSpPr>
          <p:cNvPr id="50" name="TextBox 49">
            <a:extLst>
              <a:ext uri="{FF2B5EF4-FFF2-40B4-BE49-F238E27FC236}">
                <a16:creationId xmlns:a16="http://schemas.microsoft.com/office/drawing/2014/main" id="{6339BF43-3D9B-70A0-EAA6-14FF221D4830}"/>
              </a:ext>
            </a:extLst>
          </p:cNvPr>
          <p:cNvSpPr txBox="1"/>
          <p:nvPr/>
        </p:nvSpPr>
        <p:spPr>
          <a:xfrm>
            <a:off x="4323714" y="593012"/>
            <a:ext cx="8441630" cy="724546"/>
          </a:xfrm>
          <a:prstGeom prst="rect">
            <a:avLst/>
          </a:prstGeom>
          <a:noFill/>
        </p:spPr>
        <p:txBody>
          <a:bodyPr wrap="square">
            <a:spAutoFit/>
          </a:bodyPr>
          <a:lstStyle/>
          <a:p>
            <a:r>
              <a:rPr lang="en-US" sz="1400" dirty="0"/>
              <a:t>VPC</a:t>
            </a:r>
          </a:p>
          <a:p>
            <a:r>
              <a:rPr lang="en-US" sz="1400" i="1" dirty="0"/>
              <a:t>10.0.0.0/16</a:t>
            </a:r>
          </a:p>
        </p:txBody>
      </p:sp>
      <p:sp>
        <p:nvSpPr>
          <p:cNvPr id="51" name="TextBox 50">
            <a:extLst>
              <a:ext uri="{FF2B5EF4-FFF2-40B4-BE49-F238E27FC236}">
                <a16:creationId xmlns:a16="http://schemas.microsoft.com/office/drawing/2014/main" id="{95AE6E74-7DD6-BE2A-E254-F799CEF0278C}"/>
              </a:ext>
            </a:extLst>
          </p:cNvPr>
          <p:cNvSpPr txBox="1"/>
          <p:nvPr/>
        </p:nvSpPr>
        <p:spPr>
          <a:xfrm>
            <a:off x="8748525" y="1738684"/>
            <a:ext cx="2143441" cy="767166"/>
          </a:xfrm>
          <a:prstGeom prst="rect">
            <a:avLst/>
          </a:prstGeom>
          <a:noFill/>
        </p:spPr>
        <p:txBody>
          <a:bodyPr wrap="square" rtlCol="0">
            <a:spAutoFit/>
          </a:bodyPr>
          <a:lstStyle/>
          <a:p>
            <a:r>
              <a:rPr lang="en-US" sz="1500" dirty="0"/>
              <a:t>Public Subnet</a:t>
            </a:r>
          </a:p>
          <a:p>
            <a:r>
              <a:rPr lang="en-US" sz="1500" i="1" dirty="0"/>
              <a:t>10.0.0.0/26</a:t>
            </a:r>
          </a:p>
        </p:txBody>
      </p:sp>
      <p:pic>
        <p:nvPicPr>
          <p:cNvPr id="52" name="Picture 4" descr="AWS Cloud Resource | Network ACL">
            <a:extLst>
              <a:ext uri="{FF2B5EF4-FFF2-40B4-BE49-F238E27FC236}">
                <a16:creationId xmlns:a16="http://schemas.microsoft.com/office/drawing/2014/main" id="{1362BBE3-0285-5821-452D-72197E8E027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186740" y="2206196"/>
            <a:ext cx="550049" cy="550049"/>
          </a:xfrm>
          <a:prstGeom prst="rect">
            <a:avLst/>
          </a:prstGeom>
          <a:noFill/>
          <a:extLst>
            <a:ext uri="{909E8E84-426E-40DD-AFC4-6F175D3DCCD1}">
              <a14:hiddenFill xmlns:a14="http://schemas.microsoft.com/office/drawing/2010/main">
                <a:solidFill>
                  <a:srgbClr val="FFFFFF"/>
                </a:solidFill>
              </a14:hiddenFill>
            </a:ext>
          </a:extLst>
        </p:spPr>
      </p:pic>
      <p:sp>
        <p:nvSpPr>
          <p:cNvPr id="53" name="TextBox 52">
            <a:extLst>
              <a:ext uri="{FF2B5EF4-FFF2-40B4-BE49-F238E27FC236}">
                <a16:creationId xmlns:a16="http://schemas.microsoft.com/office/drawing/2014/main" id="{5F3209BD-3D12-F45D-DC52-FF6337FC2B6E}"/>
              </a:ext>
            </a:extLst>
          </p:cNvPr>
          <p:cNvSpPr txBox="1"/>
          <p:nvPr/>
        </p:nvSpPr>
        <p:spPr>
          <a:xfrm>
            <a:off x="10146705" y="2787100"/>
            <a:ext cx="706586" cy="323165"/>
          </a:xfrm>
          <a:prstGeom prst="rect">
            <a:avLst/>
          </a:prstGeom>
          <a:noFill/>
        </p:spPr>
        <p:txBody>
          <a:bodyPr wrap="square" rtlCol="0">
            <a:spAutoFit/>
          </a:bodyPr>
          <a:lstStyle/>
          <a:p>
            <a:r>
              <a:rPr lang="en-US" sz="1500" dirty="0"/>
              <a:t>NACL</a:t>
            </a:r>
          </a:p>
        </p:txBody>
      </p:sp>
      <p:sp>
        <p:nvSpPr>
          <p:cNvPr id="54" name="Rectangle 53">
            <a:extLst>
              <a:ext uri="{FF2B5EF4-FFF2-40B4-BE49-F238E27FC236}">
                <a16:creationId xmlns:a16="http://schemas.microsoft.com/office/drawing/2014/main" id="{10EA4C1D-4BC0-11B8-FDF7-BC29F1E02853}"/>
              </a:ext>
            </a:extLst>
          </p:cNvPr>
          <p:cNvSpPr/>
          <p:nvPr/>
        </p:nvSpPr>
        <p:spPr>
          <a:xfrm>
            <a:off x="9522037" y="4701225"/>
            <a:ext cx="431309" cy="578097"/>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dirty="0"/>
              <a:t>✓</a:t>
            </a:r>
          </a:p>
          <a:p>
            <a:pPr algn="ctr"/>
            <a:r>
              <a:rPr lang="en-US" dirty="0"/>
              <a:t>✓</a:t>
            </a:r>
          </a:p>
          <a:p>
            <a:pPr algn="ctr"/>
            <a:r>
              <a:rPr lang="en-US" dirty="0"/>
              <a:t>X</a:t>
            </a:r>
          </a:p>
        </p:txBody>
      </p:sp>
      <p:sp>
        <p:nvSpPr>
          <p:cNvPr id="55" name="TextBox 54">
            <a:extLst>
              <a:ext uri="{FF2B5EF4-FFF2-40B4-BE49-F238E27FC236}">
                <a16:creationId xmlns:a16="http://schemas.microsoft.com/office/drawing/2014/main" id="{1B8F56D2-6933-8705-463F-471394E37C82}"/>
              </a:ext>
            </a:extLst>
          </p:cNvPr>
          <p:cNvSpPr txBox="1"/>
          <p:nvPr/>
        </p:nvSpPr>
        <p:spPr>
          <a:xfrm>
            <a:off x="9535607" y="5261508"/>
            <a:ext cx="600074" cy="323165"/>
          </a:xfrm>
          <a:prstGeom prst="rect">
            <a:avLst/>
          </a:prstGeom>
          <a:noFill/>
        </p:spPr>
        <p:txBody>
          <a:bodyPr wrap="square" rtlCol="0">
            <a:spAutoFit/>
          </a:bodyPr>
          <a:lstStyle/>
          <a:p>
            <a:r>
              <a:rPr lang="en-US" sz="1500" dirty="0"/>
              <a:t>SG</a:t>
            </a:r>
          </a:p>
        </p:txBody>
      </p:sp>
      <p:grpSp>
        <p:nvGrpSpPr>
          <p:cNvPr id="56" name="Group 55">
            <a:extLst>
              <a:ext uri="{FF2B5EF4-FFF2-40B4-BE49-F238E27FC236}">
                <a16:creationId xmlns:a16="http://schemas.microsoft.com/office/drawing/2014/main" id="{0AC97500-E223-A7DA-4D6D-124E232325D6}"/>
              </a:ext>
            </a:extLst>
          </p:cNvPr>
          <p:cNvGrpSpPr/>
          <p:nvPr/>
        </p:nvGrpSpPr>
        <p:grpSpPr>
          <a:xfrm>
            <a:off x="8943211" y="2964962"/>
            <a:ext cx="992152" cy="992152"/>
            <a:chOff x="4047121" y="2630488"/>
            <a:chExt cx="2540000" cy="2540000"/>
          </a:xfrm>
        </p:grpSpPr>
        <p:pic>
          <p:nvPicPr>
            <p:cNvPr id="57" name="Picture 6" descr="How To Choose The Right Amazon EC2 Instance Type Watch Now, 58% OFF">
              <a:extLst>
                <a:ext uri="{FF2B5EF4-FFF2-40B4-BE49-F238E27FC236}">
                  <a16:creationId xmlns:a16="http://schemas.microsoft.com/office/drawing/2014/main" id="{C9445DDE-AE12-6F19-93C8-271405EB5A4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47121" y="2630488"/>
              <a:ext cx="2540000" cy="2540000"/>
            </a:xfrm>
            <a:prstGeom prst="rect">
              <a:avLst/>
            </a:prstGeom>
            <a:noFill/>
            <a:extLst>
              <a:ext uri="{909E8E84-426E-40DD-AFC4-6F175D3DCCD1}">
                <a14:hiddenFill xmlns:a14="http://schemas.microsoft.com/office/drawing/2010/main">
                  <a:solidFill>
                    <a:srgbClr val="FFFFFF"/>
                  </a:solidFill>
                </a14:hiddenFill>
              </a:ext>
            </a:extLst>
          </p:spPr>
        </p:pic>
        <p:sp>
          <p:nvSpPr>
            <p:cNvPr id="58" name="TextBox 57">
              <a:extLst>
                <a:ext uri="{FF2B5EF4-FFF2-40B4-BE49-F238E27FC236}">
                  <a16:creationId xmlns:a16="http://schemas.microsoft.com/office/drawing/2014/main" id="{EC895F07-628B-CB96-8BC5-BE0B2BBEDC4F}"/>
                </a:ext>
              </a:extLst>
            </p:cNvPr>
            <p:cNvSpPr txBox="1"/>
            <p:nvPr/>
          </p:nvSpPr>
          <p:spPr>
            <a:xfrm>
              <a:off x="4310204" y="3451786"/>
              <a:ext cx="2013835" cy="1024318"/>
            </a:xfrm>
            <a:prstGeom prst="rect">
              <a:avLst/>
            </a:prstGeom>
            <a:noFill/>
          </p:spPr>
          <p:txBody>
            <a:bodyPr wrap="none" rtlCol="0">
              <a:spAutoFit/>
            </a:bodyPr>
            <a:lstStyle/>
            <a:p>
              <a:r>
                <a:rPr lang="en-US" sz="2000" dirty="0"/>
                <a:t>Client</a:t>
              </a:r>
            </a:p>
          </p:txBody>
        </p:sp>
      </p:grpSp>
      <p:sp>
        <p:nvSpPr>
          <p:cNvPr id="59" name="TextBox 58">
            <a:extLst>
              <a:ext uri="{FF2B5EF4-FFF2-40B4-BE49-F238E27FC236}">
                <a16:creationId xmlns:a16="http://schemas.microsoft.com/office/drawing/2014/main" id="{2AE1F719-FEA0-3B56-DD8D-C5D7A18A5BC9}"/>
              </a:ext>
            </a:extLst>
          </p:cNvPr>
          <p:cNvSpPr txBox="1"/>
          <p:nvPr/>
        </p:nvSpPr>
        <p:spPr>
          <a:xfrm>
            <a:off x="9966916" y="4678564"/>
            <a:ext cx="442750" cy="292388"/>
          </a:xfrm>
          <a:prstGeom prst="rect">
            <a:avLst/>
          </a:prstGeom>
          <a:noFill/>
        </p:spPr>
        <p:txBody>
          <a:bodyPr wrap="none" rtlCol="0">
            <a:spAutoFit/>
          </a:bodyPr>
          <a:lstStyle/>
          <a:p>
            <a:r>
              <a:rPr lang="en-US" dirty="0"/>
              <a:t>SSH</a:t>
            </a:r>
          </a:p>
        </p:txBody>
      </p:sp>
      <p:grpSp>
        <p:nvGrpSpPr>
          <p:cNvPr id="7" name="Group 6">
            <a:extLst>
              <a:ext uri="{FF2B5EF4-FFF2-40B4-BE49-F238E27FC236}">
                <a16:creationId xmlns:a16="http://schemas.microsoft.com/office/drawing/2014/main" id="{308C9EF7-1683-8085-3808-0BC505A39D7E}"/>
              </a:ext>
            </a:extLst>
          </p:cNvPr>
          <p:cNvGrpSpPr/>
          <p:nvPr/>
        </p:nvGrpSpPr>
        <p:grpSpPr>
          <a:xfrm>
            <a:off x="5364030" y="2964962"/>
            <a:ext cx="992152" cy="992152"/>
            <a:chOff x="4047121" y="2630488"/>
            <a:chExt cx="2540000" cy="2540000"/>
          </a:xfrm>
        </p:grpSpPr>
        <p:pic>
          <p:nvPicPr>
            <p:cNvPr id="8" name="Picture 6" descr="How To Choose The Right Amazon EC2 Instance Type Watch Now, 58% OFF">
              <a:extLst>
                <a:ext uri="{FF2B5EF4-FFF2-40B4-BE49-F238E27FC236}">
                  <a16:creationId xmlns:a16="http://schemas.microsoft.com/office/drawing/2014/main" id="{106DEA5B-9CAD-0959-91CC-4D720C9C174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47121" y="2630488"/>
              <a:ext cx="2540000" cy="254000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775D4D16-5C2C-53C3-D95A-98587E261844}"/>
                </a:ext>
              </a:extLst>
            </p:cNvPr>
            <p:cNvSpPr txBox="1"/>
            <p:nvPr/>
          </p:nvSpPr>
          <p:spPr>
            <a:xfrm>
              <a:off x="4242351" y="3451786"/>
              <a:ext cx="2187836" cy="1024318"/>
            </a:xfrm>
            <a:prstGeom prst="rect">
              <a:avLst/>
            </a:prstGeom>
            <a:noFill/>
          </p:spPr>
          <p:txBody>
            <a:bodyPr wrap="none" rtlCol="0">
              <a:spAutoFit/>
            </a:bodyPr>
            <a:lstStyle/>
            <a:p>
              <a:r>
                <a:rPr lang="en-US" sz="2000" dirty="0"/>
                <a:t>Server</a:t>
              </a:r>
            </a:p>
          </p:txBody>
        </p:sp>
      </p:grpSp>
      <p:sp>
        <p:nvSpPr>
          <p:cNvPr id="10" name="Rectangle 9">
            <a:extLst>
              <a:ext uri="{FF2B5EF4-FFF2-40B4-BE49-F238E27FC236}">
                <a16:creationId xmlns:a16="http://schemas.microsoft.com/office/drawing/2014/main" id="{EACC94ED-F609-39B8-0F0F-A1B8653599A9}"/>
              </a:ext>
            </a:extLst>
          </p:cNvPr>
          <p:cNvSpPr/>
          <p:nvPr/>
        </p:nvSpPr>
        <p:spPr>
          <a:xfrm>
            <a:off x="5361833" y="4683172"/>
            <a:ext cx="431309" cy="578097"/>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dirty="0"/>
              <a:t>✓</a:t>
            </a:r>
          </a:p>
          <a:p>
            <a:pPr algn="ctr"/>
            <a:r>
              <a:rPr lang="en-US" dirty="0"/>
              <a:t>✓</a:t>
            </a:r>
          </a:p>
          <a:p>
            <a:pPr algn="ctr"/>
            <a:r>
              <a:rPr lang="en-US" dirty="0"/>
              <a:t>X</a:t>
            </a:r>
          </a:p>
        </p:txBody>
      </p:sp>
      <p:sp>
        <p:nvSpPr>
          <p:cNvPr id="11" name="TextBox 10">
            <a:extLst>
              <a:ext uri="{FF2B5EF4-FFF2-40B4-BE49-F238E27FC236}">
                <a16:creationId xmlns:a16="http://schemas.microsoft.com/office/drawing/2014/main" id="{0D576E40-DA7F-496D-5654-A3531C8A18AF}"/>
              </a:ext>
            </a:extLst>
          </p:cNvPr>
          <p:cNvSpPr txBox="1"/>
          <p:nvPr/>
        </p:nvSpPr>
        <p:spPr>
          <a:xfrm>
            <a:off x="4892915" y="4678564"/>
            <a:ext cx="541238" cy="492443"/>
          </a:xfrm>
          <a:prstGeom prst="rect">
            <a:avLst/>
          </a:prstGeom>
          <a:noFill/>
        </p:spPr>
        <p:txBody>
          <a:bodyPr wrap="none" rtlCol="0">
            <a:spAutoFit/>
          </a:bodyPr>
          <a:lstStyle/>
          <a:p>
            <a:r>
              <a:rPr lang="en-US" dirty="0"/>
              <a:t>SSH</a:t>
            </a:r>
          </a:p>
          <a:p>
            <a:r>
              <a:rPr lang="en-US" dirty="0"/>
              <a:t>HTTP</a:t>
            </a:r>
          </a:p>
        </p:txBody>
      </p:sp>
      <p:sp>
        <p:nvSpPr>
          <p:cNvPr id="12" name="TextBox 11">
            <a:extLst>
              <a:ext uri="{FF2B5EF4-FFF2-40B4-BE49-F238E27FC236}">
                <a16:creationId xmlns:a16="http://schemas.microsoft.com/office/drawing/2014/main" id="{43F54A68-29F8-54CA-947C-D8D07DADD175}"/>
              </a:ext>
            </a:extLst>
          </p:cNvPr>
          <p:cNvSpPr txBox="1"/>
          <p:nvPr/>
        </p:nvSpPr>
        <p:spPr>
          <a:xfrm>
            <a:off x="5343138" y="5261508"/>
            <a:ext cx="600074" cy="323165"/>
          </a:xfrm>
          <a:prstGeom prst="rect">
            <a:avLst/>
          </a:prstGeom>
          <a:noFill/>
        </p:spPr>
        <p:txBody>
          <a:bodyPr wrap="square" rtlCol="0">
            <a:spAutoFit/>
          </a:bodyPr>
          <a:lstStyle/>
          <a:p>
            <a:r>
              <a:rPr lang="en-US" sz="1500" dirty="0"/>
              <a:t>SG</a:t>
            </a:r>
          </a:p>
        </p:txBody>
      </p:sp>
      <p:cxnSp>
        <p:nvCxnSpPr>
          <p:cNvPr id="14" name="Straight Arrow Connector 13">
            <a:extLst>
              <a:ext uri="{FF2B5EF4-FFF2-40B4-BE49-F238E27FC236}">
                <a16:creationId xmlns:a16="http://schemas.microsoft.com/office/drawing/2014/main" id="{380D334B-7106-C098-4247-0AC823173A93}"/>
              </a:ext>
            </a:extLst>
          </p:cNvPr>
          <p:cNvCxnSpPr>
            <a:cxnSpLocks/>
          </p:cNvCxnSpPr>
          <p:nvPr/>
        </p:nvCxnSpPr>
        <p:spPr>
          <a:xfrm flipH="1">
            <a:off x="6356182" y="3437174"/>
            <a:ext cx="2424250"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85607D55-FC8C-EB5A-0062-C12A211E4968}"/>
              </a:ext>
            </a:extLst>
          </p:cNvPr>
          <p:cNvSpPr txBox="1"/>
          <p:nvPr/>
        </p:nvSpPr>
        <p:spPr>
          <a:xfrm>
            <a:off x="6472962" y="3143827"/>
            <a:ext cx="2334293" cy="276999"/>
          </a:xfrm>
          <a:prstGeom prst="rect">
            <a:avLst/>
          </a:prstGeom>
          <a:noFill/>
        </p:spPr>
        <p:txBody>
          <a:bodyPr wrap="none" rtlCol="0">
            <a:spAutoFit/>
          </a:bodyPr>
          <a:lstStyle/>
          <a:p>
            <a:r>
              <a:rPr lang="en-US" sz="1200" dirty="0">
                <a:solidFill>
                  <a:srgbClr val="00B050"/>
                </a:solidFill>
                <a:latin typeface="Amazon Ember" panose="020B0603020204020204" pitchFamily="34" charset="0"/>
                <a:ea typeface="Amazon Ember" panose="020B0603020204020204" pitchFamily="34" charset="0"/>
                <a:cs typeface="Amazon Ember" panose="020B0603020204020204" pitchFamily="34" charset="0"/>
              </a:rPr>
              <a:t>ping &lt;public-IP of web-server&gt;</a:t>
            </a:r>
          </a:p>
        </p:txBody>
      </p:sp>
      <p:pic>
        <p:nvPicPr>
          <p:cNvPr id="2" name="Picture 1">
            <a:extLst>
              <a:ext uri="{FF2B5EF4-FFF2-40B4-BE49-F238E27FC236}">
                <a16:creationId xmlns:a16="http://schemas.microsoft.com/office/drawing/2014/main" id="{D08C1A11-A4CE-F3A6-9B3E-04B8AFBEBC4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693875" y="5748038"/>
            <a:ext cx="6324600" cy="965200"/>
          </a:xfrm>
          <a:prstGeom prst="rect">
            <a:avLst/>
          </a:prstGeom>
        </p:spPr>
      </p:pic>
      <p:sp>
        <p:nvSpPr>
          <p:cNvPr id="3" name="TextBox 2">
            <a:extLst>
              <a:ext uri="{FF2B5EF4-FFF2-40B4-BE49-F238E27FC236}">
                <a16:creationId xmlns:a16="http://schemas.microsoft.com/office/drawing/2014/main" id="{74786BB5-3249-44E6-0F33-449FF1B5E507}"/>
              </a:ext>
            </a:extLst>
          </p:cNvPr>
          <p:cNvSpPr txBox="1"/>
          <p:nvPr/>
        </p:nvSpPr>
        <p:spPr>
          <a:xfrm>
            <a:off x="341595" y="2033881"/>
            <a:ext cx="2463838" cy="369332"/>
          </a:xfrm>
          <a:prstGeom prst="rect">
            <a:avLst/>
          </a:prstGeom>
          <a:noFill/>
        </p:spPr>
        <p:txBody>
          <a:bodyPr wrap="square">
            <a:spAutoFit/>
          </a:bodyPr>
          <a:lstStyle/>
          <a:p>
            <a:r>
              <a:rPr lang="en-US" sz="1800" dirty="0"/>
              <a:t>&gt; ping 54.172.17.28</a:t>
            </a:r>
          </a:p>
        </p:txBody>
      </p:sp>
      <p:sp>
        <p:nvSpPr>
          <p:cNvPr id="5" name="TextBox 4">
            <a:extLst>
              <a:ext uri="{FF2B5EF4-FFF2-40B4-BE49-F238E27FC236}">
                <a16:creationId xmlns:a16="http://schemas.microsoft.com/office/drawing/2014/main" id="{1A43DBC8-35BA-D7FC-9F18-1EE7CA8A9CFF}"/>
              </a:ext>
            </a:extLst>
          </p:cNvPr>
          <p:cNvSpPr txBox="1"/>
          <p:nvPr/>
        </p:nvSpPr>
        <p:spPr>
          <a:xfrm>
            <a:off x="5403050" y="3895764"/>
            <a:ext cx="1600118" cy="461665"/>
          </a:xfrm>
          <a:prstGeom prst="rect">
            <a:avLst/>
          </a:prstGeom>
          <a:noFill/>
        </p:spPr>
        <p:txBody>
          <a:bodyPr wrap="none" rtlCol="0">
            <a:spAutoFit/>
          </a:bodyPr>
          <a:lstStyle/>
          <a:p>
            <a:r>
              <a:rPr lang="en-US" sz="1200" dirty="0"/>
              <a:t>Public IP: </a:t>
            </a:r>
            <a:r>
              <a:rPr lang="en-US" sz="1200" b="0" i="0" dirty="0">
                <a:solidFill>
                  <a:srgbClr val="000000"/>
                </a:solidFill>
                <a:effectLst/>
                <a:latin typeface="Times"/>
              </a:rPr>
              <a:t>54.172.17.28</a:t>
            </a:r>
          </a:p>
          <a:p>
            <a:r>
              <a:rPr lang="en-US" sz="1200" dirty="0">
                <a:solidFill>
                  <a:srgbClr val="000000"/>
                </a:solidFill>
                <a:latin typeface="Times"/>
              </a:rPr>
              <a:t>Private IP: </a:t>
            </a:r>
            <a:r>
              <a:rPr lang="en-US" sz="1200" b="0" i="0" dirty="0">
                <a:solidFill>
                  <a:srgbClr val="000000"/>
                </a:solidFill>
                <a:effectLst/>
                <a:latin typeface="Times"/>
              </a:rPr>
              <a:t>10.0.0.29</a:t>
            </a:r>
            <a:endParaRPr lang="en-US" sz="1200" dirty="0"/>
          </a:p>
        </p:txBody>
      </p:sp>
      <p:sp>
        <p:nvSpPr>
          <p:cNvPr id="13" name="TextBox 12">
            <a:extLst>
              <a:ext uri="{FF2B5EF4-FFF2-40B4-BE49-F238E27FC236}">
                <a16:creationId xmlns:a16="http://schemas.microsoft.com/office/drawing/2014/main" id="{91FF754C-1E97-6414-59F3-FBB7E2D57A85}"/>
              </a:ext>
            </a:extLst>
          </p:cNvPr>
          <p:cNvSpPr txBox="1"/>
          <p:nvPr/>
        </p:nvSpPr>
        <p:spPr>
          <a:xfrm>
            <a:off x="8359192" y="3895763"/>
            <a:ext cx="1754006" cy="461665"/>
          </a:xfrm>
          <a:prstGeom prst="rect">
            <a:avLst/>
          </a:prstGeom>
          <a:noFill/>
        </p:spPr>
        <p:txBody>
          <a:bodyPr wrap="none" rtlCol="0">
            <a:spAutoFit/>
          </a:bodyPr>
          <a:lstStyle/>
          <a:p>
            <a:r>
              <a:rPr lang="en-US" sz="1200" dirty="0"/>
              <a:t>Public IP: </a:t>
            </a:r>
            <a:r>
              <a:rPr lang="en-US" sz="1200" b="0" i="0" dirty="0">
                <a:solidFill>
                  <a:srgbClr val="000000"/>
                </a:solidFill>
                <a:effectLst/>
                <a:latin typeface="Times"/>
              </a:rPr>
              <a:t>54.161.213.242</a:t>
            </a:r>
          </a:p>
          <a:p>
            <a:r>
              <a:rPr lang="en-US" sz="1200" dirty="0">
                <a:solidFill>
                  <a:srgbClr val="000000"/>
                </a:solidFill>
                <a:latin typeface="Times"/>
              </a:rPr>
              <a:t>Private IP: </a:t>
            </a:r>
            <a:r>
              <a:rPr lang="en-US" sz="1200" b="0" i="0" dirty="0">
                <a:solidFill>
                  <a:srgbClr val="000000"/>
                </a:solidFill>
                <a:effectLst/>
                <a:latin typeface="Times"/>
              </a:rPr>
              <a:t>10.0.0.45</a:t>
            </a:r>
            <a:endParaRPr lang="en-US" sz="1200" dirty="0"/>
          </a:p>
        </p:txBody>
      </p:sp>
    </p:spTree>
    <p:extLst>
      <p:ext uri="{BB962C8B-B14F-4D97-AF65-F5344CB8AC3E}">
        <p14:creationId xmlns:p14="http://schemas.microsoft.com/office/powerpoint/2010/main" val="33329216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4B8EDBC-2AAF-9645-E4E4-22EA1B656D03}"/>
              </a:ext>
            </a:extLst>
          </p:cNvPr>
          <p:cNvSpPr/>
          <p:nvPr/>
        </p:nvSpPr>
        <p:spPr>
          <a:xfrm>
            <a:off x="621323" y="257908"/>
            <a:ext cx="1981202" cy="1015663"/>
          </a:xfrm>
          <a:prstGeom prst="rect">
            <a:avLst/>
          </a:prstGeom>
        </p:spPr>
        <p:txBody>
          <a:bodyPr wrap="square">
            <a:spAutoFit/>
          </a:bodyPr>
          <a:lstStyle/>
          <a:p>
            <a:r>
              <a:rPr lang="en-US" sz="6000" b="1"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Q&amp;A</a:t>
            </a:r>
          </a:p>
        </p:txBody>
      </p:sp>
      <p:cxnSp>
        <p:nvCxnSpPr>
          <p:cNvPr id="10" name="Straight Connector 9">
            <a:extLst>
              <a:ext uri="{FF2B5EF4-FFF2-40B4-BE49-F238E27FC236}">
                <a16:creationId xmlns:a16="http://schemas.microsoft.com/office/drawing/2014/main" id="{72150055-4D85-6A54-2EB1-4340B28290BA}"/>
              </a:ext>
            </a:extLst>
          </p:cNvPr>
          <p:cNvCxnSpPr>
            <a:cxnSpLocks/>
          </p:cNvCxnSpPr>
          <p:nvPr/>
        </p:nvCxnSpPr>
        <p:spPr>
          <a:xfrm>
            <a:off x="807437" y="1358548"/>
            <a:ext cx="1102358" cy="0"/>
          </a:xfrm>
          <a:prstGeom prst="line">
            <a:avLst/>
          </a:prstGeom>
          <a:ln w="127000">
            <a:solidFill>
              <a:srgbClr val="FF9900"/>
            </a:solidFill>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ECA4F89E-AF79-FBAF-1B7B-D1310D95BC6B}"/>
              </a:ext>
            </a:extLst>
          </p:cNvPr>
          <p:cNvSpPr/>
          <p:nvPr/>
        </p:nvSpPr>
        <p:spPr>
          <a:xfrm>
            <a:off x="1611924" y="2915473"/>
            <a:ext cx="9595340" cy="646331"/>
          </a:xfrm>
          <a:prstGeom prst="rect">
            <a:avLst/>
          </a:prstGeom>
        </p:spPr>
        <p:txBody>
          <a:bodyPr wrap="square">
            <a:spAutoFit/>
          </a:bodyPr>
          <a:lstStyle/>
          <a:p>
            <a:r>
              <a:rPr lang="en-US" sz="1800" b="1" dirty="0">
                <a:solidFill>
                  <a:schemeClr val="bg1">
                    <a:lumMod val="95000"/>
                  </a:schemeClr>
                </a:solidFill>
                <a:latin typeface="Amazon Ember" panose="020B0603020204020204" pitchFamily="34" charset="0"/>
                <a:ea typeface="Amazon Ember" panose="020B0603020204020204" pitchFamily="34" charset="0"/>
                <a:cs typeface="Amazon Ember" panose="020B0603020204020204" pitchFamily="34" charset="0"/>
              </a:rPr>
              <a:t>Pinging the web server does not work because ping requires the ICMP protocol. In the security group of the web server, only SSH &amp; HTTP traffic are allowed.</a:t>
            </a:r>
          </a:p>
        </p:txBody>
      </p:sp>
      <p:sp>
        <p:nvSpPr>
          <p:cNvPr id="20" name="Rectangle 19">
            <a:extLst>
              <a:ext uri="{FF2B5EF4-FFF2-40B4-BE49-F238E27FC236}">
                <a16:creationId xmlns:a16="http://schemas.microsoft.com/office/drawing/2014/main" id="{E33DF379-CDF6-E711-86A5-A0685D484499}"/>
              </a:ext>
            </a:extLst>
          </p:cNvPr>
          <p:cNvSpPr/>
          <p:nvPr/>
        </p:nvSpPr>
        <p:spPr>
          <a:xfrm>
            <a:off x="8164158" y="5155185"/>
            <a:ext cx="431309" cy="578097"/>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dirty="0"/>
              <a:t>✓</a:t>
            </a:r>
          </a:p>
          <a:p>
            <a:pPr algn="ctr"/>
            <a:r>
              <a:rPr lang="en-US" dirty="0"/>
              <a:t>✓</a:t>
            </a:r>
          </a:p>
          <a:p>
            <a:pPr algn="ctr"/>
            <a:r>
              <a:rPr lang="en-US" dirty="0"/>
              <a:t>X</a:t>
            </a:r>
          </a:p>
        </p:txBody>
      </p:sp>
      <p:sp>
        <p:nvSpPr>
          <p:cNvPr id="29" name="Right Arrow 28">
            <a:extLst>
              <a:ext uri="{FF2B5EF4-FFF2-40B4-BE49-F238E27FC236}">
                <a16:creationId xmlns:a16="http://schemas.microsoft.com/office/drawing/2014/main" id="{D4182417-C4C2-39FB-A5D2-0E7F91B52976}"/>
              </a:ext>
            </a:extLst>
          </p:cNvPr>
          <p:cNvSpPr/>
          <p:nvPr/>
        </p:nvSpPr>
        <p:spPr>
          <a:xfrm>
            <a:off x="8669102" y="5227391"/>
            <a:ext cx="865632" cy="428771"/>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p>
        </p:txBody>
      </p:sp>
      <p:grpSp>
        <p:nvGrpSpPr>
          <p:cNvPr id="3" name="Group 2">
            <a:extLst>
              <a:ext uri="{FF2B5EF4-FFF2-40B4-BE49-F238E27FC236}">
                <a16:creationId xmlns:a16="http://schemas.microsoft.com/office/drawing/2014/main" id="{E583EE90-CA04-DE3F-53D8-C12B5F2037F9}"/>
              </a:ext>
            </a:extLst>
          </p:cNvPr>
          <p:cNvGrpSpPr/>
          <p:nvPr/>
        </p:nvGrpSpPr>
        <p:grpSpPr>
          <a:xfrm>
            <a:off x="807437" y="4923371"/>
            <a:ext cx="992152" cy="992152"/>
            <a:chOff x="4047121" y="2630488"/>
            <a:chExt cx="2540000" cy="2540000"/>
          </a:xfrm>
        </p:grpSpPr>
        <p:pic>
          <p:nvPicPr>
            <p:cNvPr id="4" name="Picture 6" descr="How To Choose The Right Amazon EC2 Instance Type Watch Now, 58% OFF">
              <a:extLst>
                <a:ext uri="{FF2B5EF4-FFF2-40B4-BE49-F238E27FC236}">
                  <a16:creationId xmlns:a16="http://schemas.microsoft.com/office/drawing/2014/main" id="{FAA5836D-5924-9957-1614-19A82725718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47121" y="2630488"/>
              <a:ext cx="2540000" cy="25400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47AA75F2-4374-96A1-1697-CAD883A3340B}"/>
                </a:ext>
              </a:extLst>
            </p:cNvPr>
            <p:cNvSpPr txBox="1"/>
            <p:nvPr/>
          </p:nvSpPr>
          <p:spPr>
            <a:xfrm>
              <a:off x="4310204" y="3451786"/>
              <a:ext cx="2013835" cy="1024318"/>
            </a:xfrm>
            <a:prstGeom prst="rect">
              <a:avLst/>
            </a:prstGeom>
            <a:noFill/>
          </p:spPr>
          <p:txBody>
            <a:bodyPr wrap="none" rtlCol="0">
              <a:spAutoFit/>
            </a:bodyPr>
            <a:lstStyle/>
            <a:p>
              <a:r>
                <a:rPr lang="en-US" sz="2000" dirty="0">
                  <a:solidFill>
                    <a:schemeClr val="bg1">
                      <a:lumMod val="95000"/>
                    </a:schemeClr>
                  </a:solidFill>
                </a:rPr>
                <a:t>Client</a:t>
              </a:r>
            </a:p>
          </p:txBody>
        </p:sp>
      </p:grpSp>
      <p:grpSp>
        <p:nvGrpSpPr>
          <p:cNvPr id="7" name="Group 6">
            <a:extLst>
              <a:ext uri="{FF2B5EF4-FFF2-40B4-BE49-F238E27FC236}">
                <a16:creationId xmlns:a16="http://schemas.microsoft.com/office/drawing/2014/main" id="{FABF9042-C3C8-3D65-7194-0530A4AAE928}"/>
              </a:ext>
            </a:extLst>
          </p:cNvPr>
          <p:cNvGrpSpPr/>
          <p:nvPr/>
        </p:nvGrpSpPr>
        <p:grpSpPr>
          <a:xfrm>
            <a:off x="9694455" y="4923371"/>
            <a:ext cx="992152" cy="992152"/>
            <a:chOff x="4047121" y="2630488"/>
            <a:chExt cx="2540000" cy="2540000"/>
          </a:xfrm>
        </p:grpSpPr>
        <p:pic>
          <p:nvPicPr>
            <p:cNvPr id="8" name="Picture 6" descr="How To Choose The Right Amazon EC2 Instance Type Watch Now, 58% OFF">
              <a:extLst>
                <a:ext uri="{FF2B5EF4-FFF2-40B4-BE49-F238E27FC236}">
                  <a16:creationId xmlns:a16="http://schemas.microsoft.com/office/drawing/2014/main" id="{7FFFFB26-D715-CB5F-BFFB-992282D8653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47121" y="2630488"/>
              <a:ext cx="2540000" cy="2540000"/>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0A3F9C0E-C230-1DE1-BE2B-614F19D6760D}"/>
                </a:ext>
              </a:extLst>
            </p:cNvPr>
            <p:cNvSpPr txBox="1"/>
            <p:nvPr/>
          </p:nvSpPr>
          <p:spPr>
            <a:xfrm>
              <a:off x="4310204" y="3451786"/>
              <a:ext cx="2187836" cy="1024318"/>
            </a:xfrm>
            <a:prstGeom prst="rect">
              <a:avLst/>
            </a:prstGeom>
            <a:noFill/>
          </p:spPr>
          <p:txBody>
            <a:bodyPr wrap="none" rtlCol="0">
              <a:spAutoFit/>
            </a:bodyPr>
            <a:lstStyle/>
            <a:p>
              <a:r>
                <a:rPr lang="en-US" sz="2000" dirty="0">
                  <a:solidFill>
                    <a:schemeClr val="bg1">
                      <a:lumMod val="95000"/>
                    </a:schemeClr>
                  </a:solidFill>
                </a:rPr>
                <a:t>Server</a:t>
              </a:r>
            </a:p>
          </p:txBody>
        </p:sp>
      </p:grpSp>
      <p:sp>
        <p:nvSpPr>
          <p:cNvPr id="13" name="Rectangle 12">
            <a:extLst>
              <a:ext uri="{FF2B5EF4-FFF2-40B4-BE49-F238E27FC236}">
                <a16:creationId xmlns:a16="http://schemas.microsoft.com/office/drawing/2014/main" id="{6E100623-1F28-4EF2-E128-F11E93257F9D}"/>
              </a:ext>
            </a:extLst>
          </p:cNvPr>
          <p:cNvSpPr/>
          <p:nvPr/>
        </p:nvSpPr>
        <p:spPr>
          <a:xfrm>
            <a:off x="2769615" y="5155185"/>
            <a:ext cx="431309" cy="578097"/>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dirty="0"/>
              <a:t>✓</a:t>
            </a:r>
          </a:p>
          <a:p>
            <a:pPr algn="ctr"/>
            <a:r>
              <a:rPr lang="en-US" dirty="0"/>
              <a:t>✓</a:t>
            </a:r>
          </a:p>
          <a:p>
            <a:pPr algn="ctr"/>
            <a:r>
              <a:rPr lang="en-US" dirty="0"/>
              <a:t>X</a:t>
            </a:r>
          </a:p>
        </p:txBody>
      </p:sp>
      <p:sp>
        <p:nvSpPr>
          <p:cNvPr id="19" name="TextBox 18">
            <a:extLst>
              <a:ext uri="{FF2B5EF4-FFF2-40B4-BE49-F238E27FC236}">
                <a16:creationId xmlns:a16="http://schemas.microsoft.com/office/drawing/2014/main" id="{BBADD727-B77F-2035-A8D0-171CBCF999E1}"/>
              </a:ext>
            </a:extLst>
          </p:cNvPr>
          <p:cNvSpPr txBox="1"/>
          <p:nvPr/>
        </p:nvSpPr>
        <p:spPr>
          <a:xfrm>
            <a:off x="8068585" y="4838416"/>
            <a:ext cx="797013" cy="307777"/>
          </a:xfrm>
          <a:prstGeom prst="rect">
            <a:avLst/>
          </a:prstGeom>
          <a:noFill/>
        </p:spPr>
        <p:txBody>
          <a:bodyPr wrap="none" rtlCol="0">
            <a:spAutoFit/>
          </a:bodyPr>
          <a:lstStyle/>
          <a:p>
            <a:r>
              <a:rPr lang="en-US" sz="1400" dirty="0">
                <a:solidFill>
                  <a:schemeClr val="bg1"/>
                </a:solidFill>
              </a:rPr>
              <a:t>Inbound</a:t>
            </a:r>
          </a:p>
        </p:txBody>
      </p:sp>
      <p:sp>
        <p:nvSpPr>
          <p:cNvPr id="35" name="TextBox 34">
            <a:extLst>
              <a:ext uri="{FF2B5EF4-FFF2-40B4-BE49-F238E27FC236}">
                <a16:creationId xmlns:a16="http://schemas.microsoft.com/office/drawing/2014/main" id="{51A61A53-03F4-32AA-0A19-30CFEFB1BCA3}"/>
              </a:ext>
            </a:extLst>
          </p:cNvPr>
          <p:cNvSpPr txBox="1"/>
          <p:nvPr/>
        </p:nvSpPr>
        <p:spPr>
          <a:xfrm>
            <a:off x="2628446" y="4838416"/>
            <a:ext cx="907621" cy="307777"/>
          </a:xfrm>
          <a:prstGeom prst="rect">
            <a:avLst/>
          </a:prstGeom>
          <a:noFill/>
        </p:spPr>
        <p:txBody>
          <a:bodyPr wrap="none" rtlCol="0">
            <a:spAutoFit/>
          </a:bodyPr>
          <a:lstStyle/>
          <a:p>
            <a:r>
              <a:rPr lang="en-US" sz="1400" dirty="0">
                <a:solidFill>
                  <a:schemeClr val="bg1"/>
                </a:solidFill>
              </a:rPr>
              <a:t>outbound</a:t>
            </a:r>
          </a:p>
        </p:txBody>
      </p:sp>
      <p:sp>
        <p:nvSpPr>
          <p:cNvPr id="36" name="TextBox 35">
            <a:extLst>
              <a:ext uri="{FF2B5EF4-FFF2-40B4-BE49-F238E27FC236}">
                <a16:creationId xmlns:a16="http://schemas.microsoft.com/office/drawing/2014/main" id="{43A1D3F0-1D95-F188-79B4-9DAABA8FFCB6}"/>
              </a:ext>
            </a:extLst>
          </p:cNvPr>
          <p:cNvSpPr txBox="1"/>
          <p:nvPr/>
        </p:nvSpPr>
        <p:spPr>
          <a:xfrm>
            <a:off x="2762532" y="5797061"/>
            <a:ext cx="354584" cy="307777"/>
          </a:xfrm>
          <a:prstGeom prst="rect">
            <a:avLst/>
          </a:prstGeom>
          <a:noFill/>
        </p:spPr>
        <p:txBody>
          <a:bodyPr wrap="square" rtlCol="0">
            <a:spAutoFit/>
          </a:bodyPr>
          <a:lstStyle/>
          <a:p>
            <a:r>
              <a:rPr lang="en-US" sz="1400" dirty="0">
                <a:solidFill>
                  <a:schemeClr val="bg1"/>
                </a:solidFill>
              </a:rPr>
              <a:t>all</a:t>
            </a:r>
          </a:p>
        </p:txBody>
      </p:sp>
      <p:sp>
        <p:nvSpPr>
          <p:cNvPr id="37" name="TextBox 36">
            <a:extLst>
              <a:ext uri="{FF2B5EF4-FFF2-40B4-BE49-F238E27FC236}">
                <a16:creationId xmlns:a16="http://schemas.microsoft.com/office/drawing/2014/main" id="{FC98F87E-4E1C-5B21-E6DE-A20A8AA686A4}"/>
              </a:ext>
            </a:extLst>
          </p:cNvPr>
          <p:cNvSpPr txBox="1"/>
          <p:nvPr/>
        </p:nvSpPr>
        <p:spPr>
          <a:xfrm>
            <a:off x="8068585" y="4610484"/>
            <a:ext cx="1577676" cy="307777"/>
          </a:xfrm>
          <a:prstGeom prst="rect">
            <a:avLst/>
          </a:prstGeom>
          <a:noFill/>
        </p:spPr>
        <p:txBody>
          <a:bodyPr wrap="none" rtlCol="0">
            <a:spAutoFit/>
          </a:bodyPr>
          <a:lstStyle/>
          <a:p>
            <a:r>
              <a:rPr lang="en-US" sz="1400" b="1" dirty="0">
                <a:solidFill>
                  <a:srgbClr val="FF0000"/>
                </a:solidFill>
              </a:rPr>
              <a:t>Without ICMP rule</a:t>
            </a:r>
          </a:p>
        </p:txBody>
      </p:sp>
      <p:sp>
        <p:nvSpPr>
          <p:cNvPr id="39" name="Right Arrow 38">
            <a:extLst>
              <a:ext uri="{FF2B5EF4-FFF2-40B4-BE49-F238E27FC236}">
                <a16:creationId xmlns:a16="http://schemas.microsoft.com/office/drawing/2014/main" id="{E080C025-DC21-5153-6D3C-7D1E7AAB9D5C}"/>
              </a:ext>
            </a:extLst>
          </p:cNvPr>
          <p:cNvSpPr/>
          <p:nvPr/>
        </p:nvSpPr>
        <p:spPr>
          <a:xfrm>
            <a:off x="1891103" y="5227391"/>
            <a:ext cx="711422" cy="428771"/>
          </a:xfrm>
          <a:prstGeom prst="rightArrow">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45" name="TextBox 44">
            <a:extLst>
              <a:ext uri="{FF2B5EF4-FFF2-40B4-BE49-F238E27FC236}">
                <a16:creationId xmlns:a16="http://schemas.microsoft.com/office/drawing/2014/main" id="{A74E289F-69D6-45FF-B665-FD1187464794}"/>
              </a:ext>
            </a:extLst>
          </p:cNvPr>
          <p:cNvSpPr txBox="1"/>
          <p:nvPr/>
        </p:nvSpPr>
        <p:spPr>
          <a:xfrm>
            <a:off x="5105601" y="7222651"/>
            <a:ext cx="990399" cy="292388"/>
          </a:xfrm>
          <a:prstGeom prst="rect">
            <a:avLst/>
          </a:prstGeom>
          <a:noFill/>
        </p:spPr>
        <p:txBody>
          <a:bodyPr wrap="none" rtlCol="0">
            <a:spAutoFit/>
          </a:bodyPr>
          <a:lstStyle/>
          <a:p>
            <a:r>
              <a:rPr lang="en-US" dirty="0"/>
              <a:t>Hello World</a:t>
            </a:r>
          </a:p>
        </p:txBody>
      </p:sp>
      <p:sp>
        <p:nvSpPr>
          <p:cNvPr id="14" name="Right Arrow 13">
            <a:extLst>
              <a:ext uri="{FF2B5EF4-FFF2-40B4-BE49-F238E27FC236}">
                <a16:creationId xmlns:a16="http://schemas.microsoft.com/office/drawing/2014/main" id="{E5AA4827-AC99-310B-FF1C-C29BB35239B5}"/>
              </a:ext>
            </a:extLst>
          </p:cNvPr>
          <p:cNvSpPr/>
          <p:nvPr/>
        </p:nvSpPr>
        <p:spPr>
          <a:xfrm>
            <a:off x="3398607" y="5227391"/>
            <a:ext cx="728181" cy="428771"/>
          </a:xfrm>
          <a:prstGeom prst="rightArrow">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dirty="0"/>
          </a:p>
        </p:txBody>
      </p:sp>
      <p:grpSp>
        <p:nvGrpSpPr>
          <p:cNvPr id="15" name="Group 14">
            <a:extLst>
              <a:ext uri="{FF2B5EF4-FFF2-40B4-BE49-F238E27FC236}">
                <a16:creationId xmlns:a16="http://schemas.microsoft.com/office/drawing/2014/main" id="{114CBA00-C5D9-30AA-147D-8CD319B2DC1F}"/>
              </a:ext>
            </a:extLst>
          </p:cNvPr>
          <p:cNvGrpSpPr/>
          <p:nvPr/>
        </p:nvGrpSpPr>
        <p:grpSpPr>
          <a:xfrm>
            <a:off x="5617497" y="5099885"/>
            <a:ext cx="600074" cy="888103"/>
            <a:chOff x="4263740" y="5211513"/>
            <a:chExt cx="600074" cy="888103"/>
          </a:xfrm>
        </p:grpSpPr>
        <p:pic>
          <p:nvPicPr>
            <p:cNvPr id="16" name="Picture 2" descr="AWS] VPC – IGW – Scriptorium">
              <a:extLst>
                <a:ext uri="{FF2B5EF4-FFF2-40B4-BE49-F238E27FC236}">
                  <a16:creationId xmlns:a16="http://schemas.microsoft.com/office/drawing/2014/main" id="{ED8328FE-090F-CF5E-BB4B-DE51A5F0A7E4}"/>
                </a:ext>
              </a:extLst>
            </p:cNvPr>
            <p:cNvPicPr>
              <a:picLocks noChangeAspect="1" noChangeArrowheads="1"/>
            </p:cNvPicPr>
            <p:nvPr/>
          </p:nvPicPr>
          <p:blipFill>
            <a:blip r:embed="rId4">
              <a:alphaModFix/>
              <a:extLst>
                <a:ext uri="{28A0092B-C50C-407E-A947-70E740481C1C}">
                  <a14:useLocalDpi xmlns:a14="http://schemas.microsoft.com/office/drawing/2010/main" val="0"/>
                </a:ext>
              </a:extLst>
            </a:blip>
            <a:srcRect/>
            <a:stretch>
              <a:fillRect/>
            </a:stretch>
          </p:blipFill>
          <p:spPr bwMode="auto">
            <a:xfrm>
              <a:off x="4263740" y="5211513"/>
              <a:ext cx="600074" cy="600074"/>
            </a:xfrm>
            <a:prstGeom prst="rect">
              <a:avLst/>
            </a:prstGeom>
            <a:noFill/>
          </p:spPr>
        </p:pic>
        <p:sp>
          <p:nvSpPr>
            <p:cNvPr id="17" name="TextBox 16">
              <a:extLst>
                <a:ext uri="{FF2B5EF4-FFF2-40B4-BE49-F238E27FC236}">
                  <a16:creationId xmlns:a16="http://schemas.microsoft.com/office/drawing/2014/main" id="{ABD2B983-A4F8-8970-312F-DDD6F045EDE5}"/>
                </a:ext>
              </a:extLst>
            </p:cNvPr>
            <p:cNvSpPr txBox="1"/>
            <p:nvPr/>
          </p:nvSpPr>
          <p:spPr>
            <a:xfrm>
              <a:off x="4263740" y="5776451"/>
              <a:ext cx="600074" cy="323165"/>
            </a:xfrm>
            <a:prstGeom prst="rect">
              <a:avLst/>
            </a:prstGeom>
            <a:noFill/>
          </p:spPr>
          <p:txBody>
            <a:bodyPr wrap="square" rtlCol="0">
              <a:spAutoFit/>
            </a:bodyPr>
            <a:lstStyle/>
            <a:p>
              <a:r>
                <a:rPr lang="en-US" sz="1500" dirty="0">
                  <a:solidFill>
                    <a:schemeClr val="bg1">
                      <a:lumMod val="95000"/>
                    </a:schemeClr>
                  </a:solidFill>
                </a:rPr>
                <a:t>IGW</a:t>
              </a:r>
            </a:p>
          </p:txBody>
        </p:sp>
      </p:grpSp>
      <p:grpSp>
        <p:nvGrpSpPr>
          <p:cNvPr id="18" name="Group 17">
            <a:extLst>
              <a:ext uri="{FF2B5EF4-FFF2-40B4-BE49-F238E27FC236}">
                <a16:creationId xmlns:a16="http://schemas.microsoft.com/office/drawing/2014/main" id="{43B93DC8-A43F-6638-CD96-4D08FBC02A45}"/>
              </a:ext>
            </a:extLst>
          </p:cNvPr>
          <p:cNvGrpSpPr/>
          <p:nvPr/>
        </p:nvGrpSpPr>
        <p:grpSpPr>
          <a:xfrm>
            <a:off x="4326700" y="5115669"/>
            <a:ext cx="604133" cy="894665"/>
            <a:chOff x="5879099" y="5202594"/>
            <a:chExt cx="604133" cy="894665"/>
          </a:xfrm>
        </p:grpSpPr>
        <p:pic>
          <p:nvPicPr>
            <p:cNvPr id="21" name="Picture 4" descr="AWS Cloud Resource | Network ACL">
              <a:extLst>
                <a:ext uri="{FF2B5EF4-FFF2-40B4-BE49-F238E27FC236}">
                  <a16:creationId xmlns:a16="http://schemas.microsoft.com/office/drawing/2014/main" id="{6528BBB7-CE26-3188-821B-5ED7F9FC239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83158" y="5202594"/>
              <a:ext cx="600074" cy="600074"/>
            </a:xfrm>
            <a:prstGeom prst="rect">
              <a:avLst/>
            </a:prstGeom>
            <a:noFill/>
            <a:extLst>
              <a:ext uri="{909E8E84-426E-40DD-AFC4-6F175D3DCCD1}">
                <a14:hiddenFill xmlns:a14="http://schemas.microsoft.com/office/drawing/2010/main">
                  <a:solidFill>
                    <a:srgbClr val="FFFFFF"/>
                  </a:solidFill>
                </a14:hiddenFill>
              </a:ext>
            </a:extLst>
          </p:spPr>
        </p:pic>
        <p:sp>
          <p:nvSpPr>
            <p:cNvPr id="22" name="TextBox 21">
              <a:extLst>
                <a:ext uri="{FF2B5EF4-FFF2-40B4-BE49-F238E27FC236}">
                  <a16:creationId xmlns:a16="http://schemas.microsoft.com/office/drawing/2014/main" id="{A2A80664-57C7-8E70-7DF0-5A38A8D6CEC5}"/>
                </a:ext>
              </a:extLst>
            </p:cNvPr>
            <p:cNvSpPr txBox="1"/>
            <p:nvPr/>
          </p:nvSpPr>
          <p:spPr>
            <a:xfrm>
              <a:off x="5879099" y="5774094"/>
              <a:ext cx="600074" cy="323165"/>
            </a:xfrm>
            <a:prstGeom prst="rect">
              <a:avLst/>
            </a:prstGeom>
            <a:noFill/>
          </p:spPr>
          <p:txBody>
            <a:bodyPr wrap="square" rtlCol="0">
              <a:spAutoFit/>
            </a:bodyPr>
            <a:lstStyle/>
            <a:p>
              <a:r>
                <a:rPr lang="en-US" sz="1500" dirty="0">
                  <a:solidFill>
                    <a:schemeClr val="bg1">
                      <a:lumMod val="95000"/>
                    </a:schemeClr>
                  </a:solidFill>
                </a:rPr>
                <a:t>NACL</a:t>
              </a:r>
            </a:p>
          </p:txBody>
        </p:sp>
      </p:grpSp>
      <p:grpSp>
        <p:nvGrpSpPr>
          <p:cNvPr id="23" name="Group 22">
            <a:extLst>
              <a:ext uri="{FF2B5EF4-FFF2-40B4-BE49-F238E27FC236}">
                <a16:creationId xmlns:a16="http://schemas.microsoft.com/office/drawing/2014/main" id="{3D230B71-3D35-72A8-4132-3E8E57E640E5}"/>
              </a:ext>
            </a:extLst>
          </p:cNvPr>
          <p:cNvGrpSpPr/>
          <p:nvPr/>
        </p:nvGrpSpPr>
        <p:grpSpPr>
          <a:xfrm>
            <a:off x="6785458" y="5115669"/>
            <a:ext cx="604133" cy="894665"/>
            <a:chOff x="5879099" y="5202594"/>
            <a:chExt cx="604133" cy="894665"/>
          </a:xfrm>
        </p:grpSpPr>
        <p:pic>
          <p:nvPicPr>
            <p:cNvPr id="24" name="Picture 4" descr="AWS Cloud Resource | Network ACL">
              <a:extLst>
                <a:ext uri="{FF2B5EF4-FFF2-40B4-BE49-F238E27FC236}">
                  <a16:creationId xmlns:a16="http://schemas.microsoft.com/office/drawing/2014/main" id="{88CCD40D-896D-EBC5-108D-2B0B6B0E76D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83158" y="5202594"/>
              <a:ext cx="600074" cy="600074"/>
            </a:xfrm>
            <a:prstGeom prst="rect">
              <a:avLst/>
            </a:prstGeom>
            <a:noFill/>
            <a:extLst>
              <a:ext uri="{909E8E84-426E-40DD-AFC4-6F175D3DCCD1}">
                <a14:hiddenFill xmlns:a14="http://schemas.microsoft.com/office/drawing/2010/main">
                  <a:solidFill>
                    <a:srgbClr val="FFFFFF"/>
                  </a:solidFill>
                </a14:hiddenFill>
              </a:ext>
            </a:extLst>
          </p:spPr>
        </p:pic>
        <p:sp>
          <p:nvSpPr>
            <p:cNvPr id="25" name="TextBox 24">
              <a:extLst>
                <a:ext uri="{FF2B5EF4-FFF2-40B4-BE49-F238E27FC236}">
                  <a16:creationId xmlns:a16="http://schemas.microsoft.com/office/drawing/2014/main" id="{5142E94F-3ADC-30BE-A5F0-CA78EC6FACE2}"/>
                </a:ext>
              </a:extLst>
            </p:cNvPr>
            <p:cNvSpPr txBox="1"/>
            <p:nvPr/>
          </p:nvSpPr>
          <p:spPr>
            <a:xfrm>
              <a:off x="5879099" y="5774094"/>
              <a:ext cx="600074" cy="323165"/>
            </a:xfrm>
            <a:prstGeom prst="rect">
              <a:avLst/>
            </a:prstGeom>
            <a:noFill/>
          </p:spPr>
          <p:txBody>
            <a:bodyPr wrap="square" rtlCol="0">
              <a:spAutoFit/>
            </a:bodyPr>
            <a:lstStyle/>
            <a:p>
              <a:r>
                <a:rPr lang="en-US" sz="1500" dirty="0">
                  <a:solidFill>
                    <a:schemeClr val="bg1">
                      <a:lumMod val="95000"/>
                    </a:schemeClr>
                  </a:solidFill>
                </a:rPr>
                <a:t>NACL</a:t>
              </a:r>
            </a:p>
          </p:txBody>
        </p:sp>
      </p:grpSp>
      <p:sp>
        <p:nvSpPr>
          <p:cNvPr id="26" name="Right Arrow 25">
            <a:extLst>
              <a:ext uri="{FF2B5EF4-FFF2-40B4-BE49-F238E27FC236}">
                <a16:creationId xmlns:a16="http://schemas.microsoft.com/office/drawing/2014/main" id="{EE61283C-A304-82EA-8DE8-D56126DAF510}"/>
              </a:ext>
            </a:extLst>
          </p:cNvPr>
          <p:cNvSpPr/>
          <p:nvPr/>
        </p:nvSpPr>
        <p:spPr>
          <a:xfrm>
            <a:off x="5133695" y="5227391"/>
            <a:ext cx="312801" cy="428771"/>
          </a:xfrm>
          <a:prstGeom prst="rightArrow">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7" name="Right Arrow 26">
            <a:extLst>
              <a:ext uri="{FF2B5EF4-FFF2-40B4-BE49-F238E27FC236}">
                <a16:creationId xmlns:a16="http://schemas.microsoft.com/office/drawing/2014/main" id="{7EDDED0B-DDAE-79B5-4525-A9BDDA0D864B}"/>
              </a:ext>
            </a:extLst>
          </p:cNvPr>
          <p:cNvSpPr/>
          <p:nvPr/>
        </p:nvSpPr>
        <p:spPr>
          <a:xfrm>
            <a:off x="6345114" y="5227391"/>
            <a:ext cx="312801" cy="428771"/>
          </a:xfrm>
          <a:prstGeom prst="rightArrow">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8" name="Right Arrow 27">
            <a:extLst>
              <a:ext uri="{FF2B5EF4-FFF2-40B4-BE49-F238E27FC236}">
                <a16:creationId xmlns:a16="http://schemas.microsoft.com/office/drawing/2014/main" id="{15D3D723-156F-33DE-1FD8-BD2BB30070B1}"/>
              </a:ext>
            </a:extLst>
          </p:cNvPr>
          <p:cNvSpPr/>
          <p:nvPr/>
        </p:nvSpPr>
        <p:spPr>
          <a:xfrm>
            <a:off x="7459733" y="5227391"/>
            <a:ext cx="704425" cy="428771"/>
          </a:xfrm>
          <a:prstGeom prst="rightArrow">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174A0165-C20A-C4BF-F7EA-F04336A06C04}"/>
              </a:ext>
            </a:extLst>
          </p:cNvPr>
          <p:cNvSpPr txBox="1"/>
          <p:nvPr/>
        </p:nvSpPr>
        <p:spPr>
          <a:xfrm>
            <a:off x="4348828" y="4852170"/>
            <a:ext cx="907621" cy="307777"/>
          </a:xfrm>
          <a:prstGeom prst="rect">
            <a:avLst/>
          </a:prstGeom>
          <a:noFill/>
        </p:spPr>
        <p:txBody>
          <a:bodyPr wrap="none" rtlCol="0">
            <a:spAutoFit/>
          </a:bodyPr>
          <a:lstStyle/>
          <a:p>
            <a:r>
              <a:rPr lang="en-US" sz="1400" dirty="0">
                <a:solidFill>
                  <a:schemeClr val="bg1"/>
                </a:solidFill>
              </a:rPr>
              <a:t>outbound</a:t>
            </a:r>
          </a:p>
        </p:txBody>
      </p:sp>
      <p:sp>
        <p:nvSpPr>
          <p:cNvPr id="31" name="TextBox 30">
            <a:extLst>
              <a:ext uri="{FF2B5EF4-FFF2-40B4-BE49-F238E27FC236}">
                <a16:creationId xmlns:a16="http://schemas.microsoft.com/office/drawing/2014/main" id="{60C46010-757C-4476-D746-2F9A55C89B16}"/>
              </a:ext>
            </a:extLst>
          </p:cNvPr>
          <p:cNvSpPr txBox="1"/>
          <p:nvPr/>
        </p:nvSpPr>
        <p:spPr>
          <a:xfrm>
            <a:off x="4224575" y="4637824"/>
            <a:ext cx="804323" cy="307777"/>
          </a:xfrm>
          <a:prstGeom prst="rect">
            <a:avLst/>
          </a:prstGeom>
          <a:noFill/>
        </p:spPr>
        <p:txBody>
          <a:bodyPr wrap="none" rtlCol="0">
            <a:spAutoFit/>
          </a:bodyPr>
          <a:lstStyle/>
          <a:p>
            <a:r>
              <a:rPr lang="en-US" sz="1400" dirty="0">
                <a:solidFill>
                  <a:schemeClr val="bg1"/>
                </a:solidFill>
              </a:rPr>
              <a:t>Allow all</a:t>
            </a:r>
          </a:p>
        </p:txBody>
      </p:sp>
      <p:sp>
        <p:nvSpPr>
          <p:cNvPr id="33" name="TextBox 32">
            <a:extLst>
              <a:ext uri="{FF2B5EF4-FFF2-40B4-BE49-F238E27FC236}">
                <a16:creationId xmlns:a16="http://schemas.microsoft.com/office/drawing/2014/main" id="{7E89D2EE-D94B-1C6D-A8CF-E2FB8DE1D67E}"/>
              </a:ext>
            </a:extLst>
          </p:cNvPr>
          <p:cNvSpPr txBox="1"/>
          <p:nvPr/>
        </p:nvSpPr>
        <p:spPr>
          <a:xfrm>
            <a:off x="6665793" y="4852170"/>
            <a:ext cx="793807" cy="307777"/>
          </a:xfrm>
          <a:prstGeom prst="rect">
            <a:avLst/>
          </a:prstGeom>
          <a:noFill/>
        </p:spPr>
        <p:txBody>
          <a:bodyPr wrap="none" rtlCol="0">
            <a:spAutoFit/>
          </a:bodyPr>
          <a:lstStyle/>
          <a:p>
            <a:r>
              <a:rPr lang="en-US" sz="1400" dirty="0">
                <a:solidFill>
                  <a:schemeClr val="bg1"/>
                </a:solidFill>
              </a:rPr>
              <a:t>inbound</a:t>
            </a:r>
          </a:p>
        </p:txBody>
      </p:sp>
      <p:sp>
        <p:nvSpPr>
          <p:cNvPr id="34" name="TextBox 33">
            <a:extLst>
              <a:ext uri="{FF2B5EF4-FFF2-40B4-BE49-F238E27FC236}">
                <a16:creationId xmlns:a16="http://schemas.microsoft.com/office/drawing/2014/main" id="{1683CA2C-95FA-0AC8-C1C0-C38F5927AD6F}"/>
              </a:ext>
            </a:extLst>
          </p:cNvPr>
          <p:cNvSpPr txBox="1"/>
          <p:nvPr/>
        </p:nvSpPr>
        <p:spPr>
          <a:xfrm>
            <a:off x="6655410" y="4637824"/>
            <a:ext cx="804323" cy="307777"/>
          </a:xfrm>
          <a:prstGeom prst="rect">
            <a:avLst/>
          </a:prstGeom>
          <a:noFill/>
        </p:spPr>
        <p:txBody>
          <a:bodyPr wrap="none" rtlCol="0">
            <a:spAutoFit/>
          </a:bodyPr>
          <a:lstStyle/>
          <a:p>
            <a:r>
              <a:rPr lang="en-US" sz="1400" dirty="0">
                <a:solidFill>
                  <a:schemeClr val="bg1"/>
                </a:solidFill>
              </a:rPr>
              <a:t>Allow all</a:t>
            </a:r>
          </a:p>
        </p:txBody>
      </p:sp>
      <p:sp>
        <p:nvSpPr>
          <p:cNvPr id="2" name="Rectangle 1">
            <a:extLst>
              <a:ext uri="{FF2B5EF4-FFF2-40B4-BE49-F238E27FC236}">
                <a16:creationId xmlns:a16="http://schemas.microsoft.com/office/drawing/2014/main" id="{8EBA60A2-85BF-B3DB-3427-4F868304B40D}"/>
              </a:ext>
            </a:extLst>
          </p:cNvPr>
          <p:cNvSpPr/>
          <p:nvPr/>
        </p:nvSpPr>
        <p:spPr>
          <a:xfrm>
            <a:off x="1611924" y="1677044"/>
            <a:ext cx="9595340" cy="954107"/>
          </a:xfrm>
          <a:prstGeom prst="rect">
            <a:avLst/>
          </a:prstGeom>
        </p:spPr>
        <p:txBody>
          <a:bodyPr wrap="square">
            <a:spAutoFit/>
          </a:bodyPr>
          <a:lstStyle/>
          <a:p>
            <a:r>
              <a:rPr lang="en-US" sz="2800" b="0" i="0" u="none" strike="noStrike" dirty="0">
                <a:solidFill>
                  <a:srgbClr val="FF0000"/>
                </a:solidFill>
                <a:effectLst/>
              </a:rPr>
              <a:t>Q: </a:t>
            </a:r>
            <a:r>
              <a:rPr lang="en-US" sz="2800" b="0" i="1" u="none" strike="noStrike" dirty="0">
                <a:solidFill>
                  <a:srgbClr val="FF0000"/>
                </a:solidFill>
                <a:effectLst/>
              </a:rPr>
              <a:t>Did pinging the web-server work? Why? Hint: What protocol does PING use?</a:t>
            </a:r>
            <a:endParaRPr lang="en-US" sz="2800" b="1" dirty="0">
              <a:solidFill>
                <a:srgbClr val="FF0000"/>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9" name="TextBox 8">
            <a:extLst>
              <a:ext uri="{FF2B5EF4-FFF2-40B4-BE49-F238E27FC236}">
                <a16:creationId xmlns:a16="http://schemas.microsoft.com/office/drawing/2014/main" id="{2490B7A2-45D2-D8A5-AC95-16AF166F68FE}"/>
              </a:ext>
            </a:extLst>
          </p:cNvPr>
          <p:cNvSpPr txBox="1"/>
          <p:nvPr/>
        </p:nvSpPr>
        <p:spPr>
          <a:xfrm>
            <a:off x="7957054" y="5761634"/>
            <a:ext cx="1287992" cy="307777"/>
          </a:xfrm>
          <a:prstGeom prst="rect">
            <a:avLst/>
          </a:prstGeom>
          <a:noFill/>
        </p:spPr>
        <p:txBody>
          <a:bodyPr wrap="square" rtlCol="0">
            <a:spAutoFit/>
          </a:bodyPr>
          <a:lstStyle/>
          <a:p>
            <a:r>
              <a:rPr lang="en-US" sz="1400" dirty="0">
                <a:solidFill>
                  <a:schemeClr val="bg1"/>
                </a:solidFill>
              </a:rPr>
              <a:t>SSH, HTTP</a:t>
            </a:r>
          </a:p>
        </p:txBody>
      </p:sp>
      <p:sp>
        <p:nvSpPr>
          <p:cNvPr id="32" name="TextBox 31">
            <a:extLst>
              <a:ext uri="{FF2B5EF4-FFF2-40B4-BE49-F238E27FC236}">
                <a16:creationId xmlns:a16="http://schemas.microsoft.com/office/drawing/2014/main" id="{40FB3B66-2A4B-DD0D-4FE7-1007AB5B3A13}"/>
              </a:ext>
            </a:extLst>
          </p:cNvPr>
          <p:cNvSpPr txBox="1"/>
          <p:nvPr/>
        </p:nvSpPr>
        <p:spPr>
          <a:xfrm>
            <a:off x="4864081" y="4133304"/>
            <a:ext cx="2463838" cy="369332"/>
          </a:xfrm>
          <a:prstGeom prst="rect">
            <a:avLst/>
          </a:prstGeom>
          <a:noFill/>
        </p:spPr>
        <p:txBody>
          <a:bodyPr wrap="square">
            <a:spAutoFit/>
          </a:bodyPr>
          <a:lstStyle/>
          <a:p>
            <a:r>
              <a:rPr lang="en-US" sz="1800" dirty="0">
                <a:solidFill>
                  <a:schemeClr val="bg1"/>
                </a:solidFill>
              </a:rPr>
              <a:t>&gt; ping 54.172.17.28</a:t>
            </a:r>
          </a:p>
        </p:txBody>
      </p:sp>
      <p:sp>
        <p:nvSpPr>
          <p:cNvPr id="38" name="TextBox 37">
            <a:extLst>
              <a:ext uri="{FF2B5EF4-FFF2-40B4-BE49-F238E27FC236}">
                <a16:creationId xmlns:a16="http://schemas.microsoft.com/office/drawing/2014/main" id="{16AC29FD-608E-15C2-A52B-E0E08C020F71}"/>
              </a:ext>
            </a:extLst>
          </p:cNvPr>
          <p:cNvSpPr txBox="1"/>
          <p:nvPr/>
        </p:nvSpPr>
        <p:spPr>
          <a:xfrm>
            <a:off x="9630557" y="4382107"/>
            <a:ext cx="1600118" cy="461665"/>
          </a:xfrm>
          <a:prstGeom prst="rect">
            <a:avLst/>
          </a:prstGeom>
          <a:noFill/>
        </p:spPr>
        <p:txBody>
          <a:bodyPr wrap="none" rtlCol="0">
            <a:spAutoFit/>
          </a:bodyPr>
          <a:lstStyle/>
          <a:p>
            <a:r>
              <a:rPr lang="en-US" sz="1200" dirty="0">
                <a:solidFill>
                  <a:schemeClr val="bg1"/>
                </a:solidFill>
              </a:rPr>
              <a:t>Public IP: </a:t>
            </a:r>
            <a:r>
              <a:rPr lang="en-US" sz="1200" b="0" i="0" dirty="0">
                <a:solidFill>
                  <a:schemeClr val="bg1"/>
                </a:solidFill>
                <a:effectLst/>
                <a:latin typeface="Times"/>
              </a:rPr>
              <a:t>54.172.17.28</a:t>
            </a:r>
          </a:p>
          <a:p>
            <a:r>
              <a:rPr lang="en-US" sz="1200" dirty="0">
                <a:solidFill>
                  <a:schemeClr val="bg1"/>
                </a:solidFill>
                <a:latin typeface="Times"/>
              </a:rPr>
              <a:t>Private IP: </a:t>
            </a:r>
            <a:r>
              <a:rPr lang="en-US" sz="1200" b="0" i="0" dirty="0">
                <a:solidFill>
                  <a:schemeClr val="bg1"/>
                </a:solidFill>
                <a:effectLst/>
                <a:latin typeface="Times"/>
              </a:rPr>
              <a:t>10.0.0.29</a:t>
            </a:r>
            <a:endParaRPr lang="en-US" sz="1200" dirty="0">
              <a:solidFill>
                <a:schemeClr val="bg1"/>
              </a:solidFill>
            </a:endParaRPr>
          </a:p>
        </p:txBody>
      </p:sp>
      <p:sp>
        <p:nvSpPr>
          <p:cNvPr id="40" name="TextBox 39">
            <a:extLst>
              <a:ext uri="{FF2B5EF4-FFF2-40B4-BE49-F238E27FC236}">
                <a16:creationId xmlns:a16="http://schemas.microsoft.com/office/drawing/2014/main" id="{11DA7904-B797-C238-CBCD-BDE3686F767F}"/>
              </a:ext>
            </a:extLst>
          </p:cNvPr>
          <p:cNvSpPr txBox="1"/>
          <p:nvPr/>
        </p:nvSpPr>
        <p:spPr>
          <a:xfrm>
            <a:off x="807437" y="4429807"/>
            <a:ext cx="1754006" cy="461665"/>
          </a:xfrm>
          <a:prstGeom prst="rect">
            <a:avLst/>
          </a:prstGeom>
          <a:noFill/>
        </p:spPr>
        <p:txBody>
          <a:bodyPr wrap="none" rtlCol="0">
            <a:spAutoFit/>
          </a:bodyPr>
          <a:lstStyle/>
          <a:p>
            <a:r>
              <a:rPr lang="en-US" sz="1200" dirty="0">
                <a:solidFill>
                  <a:schemeClr val="bg1"/>
                </a:solidFill>
              </a:rPr>
              <a:t>Public IP: </a:t>
            </a:r>
            <a:r>
              <a:rPr lang="en-US" sz="1200" b="0" i="0" dirty="0">
                <a:solidFill>
                  <a:schemeClr val="bg1"/>
                </a:solidFill>
                <a:effectLst/>
                <a:latin typeface="Times"/>
              </a:rPr>
              <a:t>54.161.213.242</a:t>
            </a:r>
          </a:p>
          <a:p>
            <a:r>
              <a:rPr lang="en-US" sz="1200" dirty="0">
                <a:solidFill>
                  <a:schemeClr val="bg1"/>
                </a:solidFill>
                <a:latin typeface="Times"/>
              </a:rPr>
              <a:t>Private IP: </a:t>
            </a:r>
            <a:r>
              <a:rPr lang="en-US" sz="1200" b="0" i="0" dirty="0">
                <a:solidFill>
                  <a:schemeClr val="bg1"/>
                </a:solidFill>
                <a:effectLst/>
                <a:latin typeface="Times"/>
              </a:rPr>
              <a:t>10.0.0.45</a:t>
            </a:r>
            <a:endParaRPr lang="en-US" sz="1200" dirty="0">
              <a:solidFill>
                <a:schemeClr val="bg1"/>
              </a:solidFill>
            </a:endParaRPr>
          </a:p>
        </p:txBody>
      </p:sp>
    </p:spTree>
    <p:extLst>
      <p:ext uri="{BB962C8B-B14F-4D97-AF65-F5344CB8AC3E}">
        <p14:creationId xmlns:p14="http://schemas.microsoft.com/office/powerpoint/2010/main" val="23721240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E9CF3D05-B24A-19F8-4B41-53BB37E04794}"/>
              </a:ext>
            </a:extLst>
          </p:cNvPr>
          <p:cNvSpPr/>
          <p:nvPr/>
        </p:nvSpPr>
        <p:spPr>
          <a:xfrm>
            <a:off x="338954" y="142696"/>
            <a:ext cx="2561285" cy="1200329"/>
          </a:xfrm>
          <a:prstGeom prst="rect">
            <a:avLst/>
          </a:prstGeom>
        </p:spPr>
        <p:txBody>
          <a:bodyPr wrap="square">
            <a:spAutoFit/>
          </a:bodyPr>
          <a:lstStyle/>
          <a:p>
            <a:r>
              <a:rPr lang="en-US" sz="3600" b="1"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In Web</a:t>
            </a:r>
          </a:p>
          <a:p>
            <a:r>
              <a:rPr lang="en-US" sz="3600" b="1"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Server</a:t>
            </a:r>
          </a:p>
        </p:txBody>
      </p:sp>
      <p:cxnSp>
        <p:nvCxnSpPr>
          <p:cNvPr id="26" name="Straight Connector 25">
            <a:extLst>
              <a:ext uri="{FF2B5EF4-FFF2-40B4-BE49-F238E27FC236}">
                <a16:creationId xmlns:a16="http://schemas.microsoft.com/office/drawing/2014/main" id="{C5E2FAE2-3816-82DE-A413-5334285AA057}"/>
              </a:ext>
            </a:extLst>
          </p:cNvPr>
          <p:cNvCxnSpPr>
            <a:cxnSpLocks/>
          </p:cNvCxnSpPr>
          <p:nvPr/>
        </p:nvCxnSpPr>
        <p:spPr>
          <a:xfrm>
            <a:off x="467101" y="1503254"/>
            <a:ext cx="1102358" cy="0"/>
          </a:xfrm>
          <a:prstGeom prst="line">
            <a:avLst/>
          </a:prstGeom>
          <a:ln w="127000">
            <a:solidFill>
              <a:schemeClr val="bg1"/>
            </a:solidFill>
          </a:ln>
        </p:spPr>
        <p:style>
          <a:lnRef idx="1">
            <a:schemeClr val="accent1"/>
          </a:lnRef>
          <a:fillRef idx="0">
            <a:schemeClr val="accent1"/>
          </a:fillRef>
          <a:effectRef idx="0">
            <a:schemeClr val="accent1"/>
          </a:effectRef>
          <a:fontRef idx="minor">
            <a:schemeClr val="tx1"/>
          </a:fontRef>
        </p:style>
      </p:cxnSp>
      <p:sp>
        <p:nvSpPr>
          <p:cNvPr id="46" name="Rectangle 45">
            <a:extLst>
              <a:ext uri="{FF2B5EF4-FFF2-40B4-BE49-F238E27FC236}">
                <a16:creationId xmlns:a16="http://schemas.microsoft.com/office/drawing/2014/main" id="{0E3352EB-1EA7-A654-37CA-68AF5561B16B}"/>
              </a:ext>
            </a:extLst>
          </p:cNvPr>
          <p:cNvSpPr/>
          <p:nvPr/>
        </p:nvSpPr>
        <p:spPr>
          <a:xfrm>
            <a:off x="4437305" y="1104303"/>
            <a:ext cx="6837741" cy="5090017"/>
          </a:xfrm>
          <a:prstGeom prst="rect">
            <a:avLst/>
          </a:prstGeom>
          <a:solidFill>
            <a:schemeClr val="accent6">
              <a:lumMod val="40000"/>
              <a:lumOff val="60000"/>
            </a:schemeClr>
          </a:solidFill>
          <a:ln>
            <a:solidFill>
              <a:schemeClr val="accent6">
                <a:shade val="15000"/>
              </a:schemeClr>
            </a:solidFill>
            <a:prstDash val="dash"/>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dirty="0"/>
          </a:p>
        </p:txBody>
      </p:sp>
      <p:sp>
        <p:nvSpPr>
          <p:cNvPr id="47" name="Rectangle 46">
            <a:extLst>
              <a:ext uri="{FF2B5EF4-FFF2-40B4-BE49-F238E27FC236}">
                <a16:creationId xmlns:a16="http://schemas.microsoft.com/office/drawing/2014/main" id="{DE4B5E2A-214A-C64C-8BDC-F77C453B8FFA}"/>
              </a:ext>
            </a:extLst>
          </p:cNvPr>
          <p:cNvSpPr/>
          <p:nvPr/>
        </p:nvSpPr>
        <p:spPr>
          <a:xfrm>
            <a:off x="5370278" y="1828849"/>
            <a:ext cx="4610796" cy="3465185"/>
          </a:xfrm>
          <a:prstGeom prst="rect">
            <a:avLst/>
          </a:prstGeom>
          <a:solidFill>
            <a:schemeClr val="accent5">
              <a:lumMod val="40000"/>
              <a:lumOff val="60000"/>
            </a:schemeClr>
          </a:solidFill>
          <a:ln>
            <a:solidFill>
              <a:schemeClr val="accent6">
                <a:shade val="15000"/>
              </a:schemeClr>
            </a:solidFill>
            <a:prstDash val="dash"/>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dirty="0"/>
          </a:p>
        </p:txBody>
      </p:sp>
      <p:pic>
        <p:nvPicPr>
          <p:cNvPr id="48" name="Picture 2" descr="AWS] VPC – IGW – Scriptorium">
            <a:extLst>
              <a:ext uri="{FF2B5EF4-FFF2-40B4-BE49-F238E27FC236}">
                <a16:creationId xmlns:a16="http://schemas.microsoft.com/office/drawing/2014/main" id="{9957CD90-D320-40A4-6552-FBCD818FB6FB}"/>
              </a:ext>
            </a:extLst>
          </p:cNvPr>
          <p:cNvPicPr>
            <a:picLocks noChangeAspect="1" noChangeArrowheads="1"/>
          </p:cNvPicPr>
          <p:nvPr/>
        </p:nvPicPr>
        <p:blipFill>
          <a:blip r:embed="rId3">
            <a:alphaModFix/>
            <a:extLst>
              <a:ext uri="{28A0092B-C50C-407E-A947-70E740481C1C}">
                <a14:useLocalDpi xmlns:a14="http://schemas.microsoft.com/office/drawing/2010/main" val="0"/>
              </a:ext>
            </a:extLst>
          </a:blip>
          <a:srcRect/>
          <a:stretch>
            <a:fillRect/>
          </a:stretch>
        </p:blipFill>
        <p:spPr bwMode="auto">
          <a:xfrm>
            <a:off x="11011666" y="2218547"/>
            <a:ext cx="550049" cy="550049"/>
          </a:xfrm>
          <a:prstGeom prst="rect">
            <a:avLst/>
          </a:prstGeom>
          <a:noFill/>
        </p:spPr>
      </p:pic>
      <p:sp>
        <p:nvSpPr>
          <p:cNvPr id="49" name="TextBox 48">
            <a:extLst>
              <a:ext uri="{FF2B5EF4-FFF2-40B4-BE49-F238E27FC236}">
                <a16:creationId xmlns:a16="http://schemas.microsoft.com/office/drawing/2014/main" id="{8AADC992-0E94-1CA4-20D2-D7556B7C88B4}"/>
              </a:ext>
            </a:extLst>
          </p:cNvPr>
          <p:cNvSpPr txBox="1"/>
          <p:nvPr/>
        </p:nvSpPr>
        <p:spPr>
          <a:xfrm>
            <a:off x="10989244" y="2779458"/>
            <a:ext cx="550049" cy="323165"/>
          </a:xfrm>
          <a:prstGeom prst="rect">
            <a:avLst/>
          </a:prstGeom>
          <a:noFill/>
        </p:spPr>
        <p:txBody>
          <a:bodyPr wrap="square" rtlCol="0">
            <a:spAutoFit/>
          </a:bodyPr>
          <a:lstStyle/>
          <a:p>
            <a:r>
              <a:rPr lang="en-US" sz="1500" dirty="0"/>
              <a:t>IGW</a:t>
            </a:r>
          </a:p>
        </p:txBody>
      </p:sp>
      <p:sp>
        <p:nvSpPr>
          <p:cNvPr id="50" name="TextBox 49">
            <a:extLst>
              <a:ext uri="{FF2B5EF4-FFF2-40B4-BE49-F238E27FC236}">
                <a16:creationId xmlns:a16="http://schemas.microsoft.com/office/drawing/2014/main" id="{6339BF43-3D9B-70A0-EAA6-14FF221D4830}"/>
              </a:ext>
            </a:extLst>
          </p:cNvPr>
          <p:cNvSpPr txBox="1"/>
          <p:nvPr/>
        </p:nvSpPr>
        <p:spPr>
          <a:xfrm>
            <a:off x="4323714" y="593012"/>
            <a:ext cx="8441630" cy="724546"/>
          </a:xfrm>
          <a:prstGeom prst="rect">
            <a:avLst/>
          </a:prstGeom>
          <a:noFill/>
        </p:spPr>
        <p:txBody>
          <a:bodyPr wrap="square">
            <a:spAutoFit/>
          </a:bodyPr>
          <a:lstStyle/>
          <a:p>
            <a:r>
              <a:rPr lang="en-US" sz="1400" dirty="0"/>
              <a:t>VPC</a:t>
            </a:r>
          </a:p>
          <a:p>
            <a:r>
              <a:rPr lang="en-US" sz="1400" i="1" dirty="0"/>
              <a:t>10.0.0.0/16</a:t>
            </a:r>
          </a:p>
        </p:txBody>
      </p:sp>
      <p:sp>
        <p:nvSpPr>
          <p:cNvPr id="51" name="TextBox 50">
            <a:extLst>
              <a:ext uri="{FF2B5EF4-FFF2-40B4-BE49-F238E27FC236}">
                <a16:creationId xmlns:a16="http://schemas.microsoft.com/office/drawing/2014/main" id="{95AE6E74-7DD6-BE2A-E254-F799CEF0278C}"/>
              </a:ext>
            </a:extLst>
          </p:cNvPr>
          <p:cNvSpPr txBox="1"/>
          <p:nvPr/>
        </p:nvSpPr>
        <p:spPr>
          <a:xfrm>
            <a:off x="8748525" y="1738684"/>
            <a:ext cx="2143441" cy="767166"/>
          </a:xfrm>
          <a:prstGeom prst="rect">
            <a:avLst/>
          </a:prstGeom>
          <a:noFill/>
        </p:spPr>
        <p:txBody>
          <a:bodyPr wrap="square" rtlCol="0">
            <a:spAutoFit/>
          </a:bodyPr>
          <a:lstStyle/>
          <a:p>
            <a:r>
              <a:rPr lang="en-US" sz="1500" dirty="0"/>
              <a:t>Public Subnet</a:t>
            </a:r>
          </a:p>
          <a:p>
            <a:r>
              <a:rPr lang="en-US" sz="1500" i="1" dirty="0"/>
              <a:t>10.0.0.0/26</a:t>
            </a:r>
          </a:p>
        </p:txBody>
      </p:sp>
      <p:pic>
        <p:nvPicPr>
          <p:cNvPr id="52" name="Picture 4" descr="AWS Cloud Resource | Network ACL">
            <a:extLst>
              <a:ext uri="{FF2B5EF4-FFF2-40B4-BE49-F238E27FC236}">
                <a16:creationId xmlns:a16="http://schemas.microsoft.com/office/drawing/2014/main" id="{1362BBE3-0285-5821-452D-72197E8E027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186740" y="2206196"/>
            <a:ext cx="550049" cy="550049"/>
          </a:xfrm>
          <a:prstGeom prst="rect">
            <a:avLst/>
          </a:prstGeom>
          <a:noFill/>
          <a:extLst>
            <a:ext uri="{909E8E84-426E-40DD-AFC4-6F175D3DCCD1}">
              <a14:hiddenFill xmlns:a14="http://schemas.microsoft.com/office/drawing/2010/main">
                <a:solidFill>
                  <a:srgbClr val="FFFFFF"/>
                </a:solidFill>
              </a14:hiddenFill>
            </a:ext>
          </a:extLst>
        </p:spPr>
      </p:pic>
      <p:sp>
        <p:nvSpPr>
          <p:cNvPr id="53" name="TextBox 52">
            <a:extLst>
              <a:ext uri="{FF2B5EF4-FFF2-40B4-BE49-F238E27FC236}">
                <a16:creationId xmlns:a16="http://schemas.microsoft.com/office/drawing/2014/main" id="{5F3209BD-3D12-F45D-DC52-FF6337FC2B6E}"/>
              </a:ext>
            </a:extLst>
          </p:cNvPr>
          <p:cNvSpPr txBox="1"/>
          <p:nvPr/>
        </p:nvSpPr>
        <p:spPr>
          <a:xfrm>
            <a:off x="10146705" y="2787100"/>
            <a:ext cx="706586" cy="323165"/>
          </a:xfrm>
          <a:prstGeom prst="rect">
            <a:avLst/>
          </a:prstGeom>
          <a:noFill/>
        </p:spPr>
        <p:txBody>
          <a:bodyPr wrap="square" rtlCol="0">
            <a:spAutoFit/>
          </a:bodyPr>
          <a:lstStyle/>
          <a:p>
            <a:r>
              <a:rPr lang="en-US" sz="1500" dirty="0"/>
              <a:t>NACL</a:t>
            </a:r>
          </a:p>
        </p:txBody>
      </p:sp>
      <p:sp>
        <p:nvSpPr>
          <p:cNvPr id="54" name="Rectangle 53">
            <a:extLst>
              <a:ext uri="{FF2B5EF4-FFF2-40B4-BE49-F238E27FC236}">
                <a16:creationId xmlns:a16="http://schemas.microsoft.com/office/drawing/2014/main" id="{10EA4C1D-4BC0-11B8-FDF7-BC29F1E02853}"/>
              </a:ext>
            </a:extLst>
          </p:cNvPr>
          <p:cNvSpPr/>
          <p:nvPr/>
        </p:nvSpPr>
        <p:spPr>
          <a:xfrm>
            <a:off x="9522037" y="4701225"/>
            <a:ext cx="431309" cy="578097"/>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dirty="0"/>
              <a:t>✓</a:t>
            </a:r>
          </a:p>
          <a:p>
            <a:pPr algn="ctr"/>
            <a:r>
              <a:rPr lang="en-US" dirty="0"/>
              <a:t>✓</a:t>
            </a:r>
          </a:p>
          <a:p>
            <a:pPr algn="ctr"/>
            <a:r>
              <a:rPr lang="en-US" dirty="0"/>
              <a:t>X</a:t>
            </a:r>
          </a:p>
        </p:txBody>
      </p:sp>
      <p:sp>
        <p:nvSpPr>
          <p:cNvPr id="55" name="TextBox 54">
            <a:extLst>
              <a:ext uri="{FF2B5EF4-FFF2-40B4-BE49-F238E27FC236}">
                <a16:creationId xmlns:a16="http://schemas.microsoft.com/office/drawing/2014/main" id="{1B8F56D2-6933-8705-463F-471394E37C82}"/>
              </a:ext>
            </a:extLst>
          </p:cNvPr>
          <p:cNvSpPr txBox="1"/>
          <p:nvPr/>
        </p:nvSpPr>
        <p:spPr>
          <a:xfrm>
            <a:off x="9535607" y="5261508"/>
            <a:ext cx="600074" cy="323165"/>
          </a:xfrm>
          <a:prstGeom prst="rect">
            <a:avLst/>
          </a:prstGeom>
          <a:noFill/>
        </p:spPr>
        <p:txBody>
          <a:bodyPr wrap="square" rtlCol="0">
            <a:spAutoFit/>
          </a:bodyPr>
          <a:lstStyle/>
          <a:p>
            <a:r>
              <a:rPr lang="en-US" sz="1500" dirty="0"/>
              <a:t>SG</a:t>
            </a:r>
          </a:p>
        </p:txBody>
      </p:sp>
      <p:grpSp>
        <p:nvGrpSpPr>
          <p:cNvPr id="56" name="Group 55">
            <a:extLst>
              <a:ext uri="{FF2B5EF4-FFF2-40B4-BE49-F238E27FC236}">
                <a16:creationId xmlns:a16="http://schemas.microsoft.com/office/drawing/2014/main" id="{0AC97500-E223-A7DA-4D6D-124E232325D6}"/>
              </a:ext>
            </a:extLst>
          </p:cNvPr>
          <p:cNvGrpSpPr/>
          <p:nvPr/>
        </p:nvGrpSpPr>
        <p:grpSpPr>
          <a:xfrm>
            <a:off x="8943211" y="2964962"/>
            <a:ext cx="992152" cy="992152"/>
            <a:chOff x="4047121" y="2630488"/>
            <a:chExt cx="2540000" cy="2540000"/>
          </a:xfrm>
        </p:grpSpPr>
        <p:pic>
          <p:nvPicPr>
            <p:cNvPr id="57" name="Picture 6" descr="How To Choose The Right Amazon EC2 Instance Type Watch Now, 58% OFF">
              <a:extLst>
                <a:ext uri="{FF2B5EF4-FFF2-40B4-BE49-F238E27FC236}">
                  <a16:creationId xmlns:a16="http://schemas.microsoft.com/office/drawing/2014/main" id="{C9445DDE-AE12-6F19-93C8-271405EB5A4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47121" y="2630488"/>
              <a:ext cx="2540000" cy="2540000"/>
            </a:xfrm>
            <a:prstGeom prst="rect">
              <a:avLst/>
            </a:prstGeom>
            <a:noFill/>
            <a:extLst>
              <a:ext uri="{909E8E84-426E-40DD-AFC4-6F175D3DCCD1}">
                <a14:hiddenFill xmlns:a14="http://schemas.microsoft.com/office/drawing/2010/main">
                  <a:solidFill>
                    <a:srgbClr val="FFFFFF"/>
                  </a:solidFill>
                </a14:hiddenFill>
              </a:ext>
            </a:extLst>
          </p:spPr>
        </p:pic>
        <p:sp>
          <p:nvSpPr>
            <p:cNvPr id="58" name="TextBox 57">
              <a:extLst>
                <a:ext uri="{FF2B5EF4-FFF2-40B4-BE49-F238E27FC236}">
                  <a16:creationId xmlns:a16="http://schemas.microsoft.com/office/drawing/2014/main" id="{EC895F07-628B-CB96-8BC5-BE0B2BBEDC4F}"/>
                </a:ext>
              </a:extLst>
            </p:cNvPr>
            <p:cNvSpPr txBox="1"/>
            <p:nvPr/>
          </p:nvSpPr>
          <p:spPr>
            <a:xfrm>
              <a:off x="4310204" y="3451786"/>
              <a:ext cx="2013835" cy="1024318"/>
            </a:xfrm>
            <a:prstGeom prst="rect">
              <a:avLst/>
            </a:prstGeom>
            <a:noFill/>
          </p:spPr>
          <p:txBody>
            <a:bodyPr wrap="none" rtlCol="0">
              <a:spAutoFit/>
            </a:bodyPr>
            <a:lstStyle/>
            <a:p>
              <a:r>
                <a:rPr lang="en-US" sz="2000" dirty="0"/>
                <a:t>Client</a:t>
              </a:r>
            </a:p>
          </p:txBody>
        </p:sp>
      </p:grpSp>
      <p:sp>
        <p:nvSpPr>
          <p:cNvPr id="59" name="TextBox 58">
            <a:extLst>
              <a:ext uri="{FF2B5EF4-FFF2-40B4-BE49-F238E27FC236}">
                <a16:creationId xmlns:a16="http://schemas.microsoft.com/office/drawing/2014/main" id="{2AE1F719-FEA0-3B56-DD8D-C5D7A18A5BC9}"/>
              </a:ext>
            </a:extLst>
          </p:cNvPr>
          <p:cNvSpPr txBox="1"/>
          <p:nvPr/>
        </p:nvSpPr>
        <p:spPr>
          <a:xfrm>
            <a:off x="9966916" y="4678564"/>
            <a:ext cx="442750" cy="292388"/>
          </a:xfrm>
          <a:prstGeom prst="rect">
            <a:avLst/>
          </a:prstGeom>
          <a:noFill/>
        </p:spPr>
        <p:txBody>
          <a:bodyPr wrap="none" rtlCol="0">
            <a:spAutoFit/>
          </a:bodyPr>
          <a:lstStyle/>
          <a:p>
            <a:r>
              <a:rPr lang="en-US" dirty="0"/>
              <a:t>SSH</a:t>
            </a:r>
          </a:p>
        </p:txBody>
      </p:sp>
      <p:grpSp>
        <p:nvGrpSpPr>
          <p:cNvPr id="7" name="Group 6">
            <a:extLst>
              <a:ext uri="{FF2B5EF4-FFF2-40B4-BE49-F238E27FC236}">
                <a16:creationId xmlns:a16="http://schemas.microsoft.com/office/drawing/2014/main" id="{308C9EF7-1683-8085-3808-0BC505A39D7E}"/>
              </a:ext>
            </a:extLst>
          </p:cNvPr>
          <p:cNvGrpSpPr/>
          <p:nvPr/>
        </p:nvGrpSpPr>
        <p:grpSpPr>
          <a:xfrm>
            <a:off x="5364030" y="2964962"/>
            <a:ext cx="992152" cy="992152"/>
            <a:chOff x="4047121" y="2630488"/>
            <a:chExt cx="2540000" cy="2540000"/>
          </a:xfrm>
        </p:grpSpPr>
        <p:pic>
          <p:nvPicPr>
            <p:cNvPr id="8" name="Picture 6" descr="How To Choose The Right Amazon EC2 Instance Type Watch Now, 58% OFF">
              <a:extLst>
                <a:ext uri="{FF2B5EF4-FFF2-40B4-BE49-F238E27FC236}">
                  <a16:creationId xmlns:a16="http://schemas.microsoft.com/office/drawing/2014/main" id="{106DEA5B-9CAD-0959-91CC-4D720C9C174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47121" y="2630488"/>
              <a:ext cx="2540000" cy="254000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775D4D16-5C2C-53C3-D95A-98587E261844}"/>
                </a:ext>
              </a:extLst>
            </p:cNvPr>
            <p:cNvSpPr txBox="1"/>
            <p:nvPr/>
          </p:nvSpPr>
          <p:spPr>
            <a:xfrm>
              <a:off x="4242351" y="3451786"/>
              <a:ext cx="2187836" cy="1024318"/>
            </a:xfrm>
            <a:prstGeom prst="rect">
              <a:avLst/>
            </a:prstGeom>
            <a:noFill/>
          </p:spPr>
          <p:txBody>
            <a:bodyPr wrap="none" rtlCol="0">
              <a:spAutoFit/>
            </a:bodyPr>
            <a:lstStyle/>
            <a:p>
              <a:r>
                <a:rPr lang="en-US" sz="2000" dirty="0"/>
                <a:t>Server</a:t>
              </a:r>
            </a:p>
          </p:txBody>
        </p:sp>
      </p:grpSp>
      <p:sp>
        <p:nvSpPr>
          <p:cNvPr id="10" name="Rectangle 9">
            <a:extLst>
              <a:ext uri="{FF2B5EF4-FFF2-40B4-BE49-F238E27FC236}">
                <a16:creationId xmlns:a16="http://schemas.microsoft.com/office/drawing/2014/main" id="{EACC94ED-F609-39B8-0F0F-A1B8653599A9}"/>
              </a:ext>
            </a:extLst>
          </p:cNvPr>
          <p:cNvSpPr/>
          <p:nvPr/>
        </p:nvSpPr>
        <p:spPr>
          <a:xfrm>
            <a:off x="5361833" y="4683172"/>
            <a:ext cx="431309" cy="578097"/>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dirty="0"/>
              <a:t>✓</a:t>
            </a:r>
          </a:p>
          <a:p>
            <a:pPr algn="ctr"/>
            <a:r>
              <a:rPr lang="en-US" dirty="0"/>
              <a:t>✓</a:t>
            </a:r>
          </a:p>
          <a:p>
            <a:pPr algn="ctr"/>
            <a:r>
              <a:rPr lang="en-US" dirty="0"/>
              <a:t>X</a:t>
            </a:r>
          </a:p>
        </p:txBody>
      </p:sp>
      <p:sp>
        <p:nvSpPr>
          <p:cNvPr id="11" name="TextBox 10">
            <a:extLst>
              <a:ext uri="{FF2B5EF4-FFF2-40B4-BE49-F238E27FC236}">
                <a16:creationId xmlns:a16="http://schemas.microsoft.com/office/drawing/2014/main" id="{0D576E40-DA7F-496D-5654-A3531C8A18AF}"/>
              </a:ext>
            </a:extLst>
          </p:cNvPr>
          <p:cNvSpPr txBox="1"/>
          <p:nvPr/>
        </p:nvSpPr>
        <p:spPr>
          <a:xfrm>
            <a:off x="4892915" y="4678564"/>
            <a:ext cx="541238" cy="492443"/>
          </a:xfrm>
          <a:prstGeom prst="rect">
            <a:avLst/>
          </a:prstGeom>
          <a:noFill/>
        </p:spPr>
        <p:txBody>
          <a:bodyPr wrap="none" rtlCol="0">
            <a:spAutoFit/>
          </a:bodyPr>
          <a:lstStyle/>
          <a:p>
            <a:r>
              <a:rPr lang="en-US" dirty="0"/>
              <a:t>SSH</a:t>
            </a:r>
          </a:p>
          <a:p>
            <a:r>
              <a:rPr lang="en-US" dirty="0"/>
              <a:t>HTTP</a:t>
            </a:r>
          </a:p>
        </p:txBody>
      </p:sp>
      <p:sp>
        <p:nvSpPr>
          <p:cNvPr id="12" name="TextBox 11">
            <a:extLst>
              <a:ext uri="{FF2B5EF4-FFF2-40B4-BE49-F238E27FC236}">
                <a16:creationId xmlns:a16="http://schemas.microsoft.com/office/drawing/2014/main" id="{43F54A68-29F8-54CA-947C-D8D07DADD175}"/>
              </a:ext>
            </a:extLst>
          </p:cNvPr>
          <p:cNvSpPr txBox="1"/>
          <p:nvPr/>
        </p:nvSpPr>
        <p:spPr>
          <a:xfrm>
            <a:off x="5343138" y="5261508"/>
            <a:ext cx="600074" cy="323165"/>
          </a:xfrm>
          <a:prstGeom prst="rect">
            <a:avLst/>
          </a:prstGeom>
          <a:noFill/>
        </p:spPr>
        <p:txBody>
          <a:bodyPr wrap="square" rtlCol="0">
            <a:spAutoFit/>
          </a:bodyPr>
          <a:lstStyle/>
          <a:p>
            <a:r>
              <a:rPr lang="en-US" sz="1500" dirty="0"/>
              <a:t>SG</a:t>
            </a:r>
          </a:p>
        </p:txBody>
      </p:sp>
      <p:cxnSp>
        <p:nvCxnSpPr>
          <p:cNvPr id="14" name="Straight Arrow Connector 13">
            <a:extLst>
              <a:ext uri="{FF2B5EF4-FFF2-40B4-BE49-F238E27FC236}">
                <a16:creationId xmlns:a16="http://schemas.microsoft.com/office/drawing/2014/main" id="{380D334B-7106-C098-4247-0AC823173A93}"/>
              </a:ext>
            </a:extLst>
          </p:cNvPr>
          <p:cNvCxnSpPr>
            <a:cxnSpLocks/>
          </p:cNvCxnSpPr>
          <p:nvPr/>
        </p:nvCxnSpPr>
        <p:spPr>
          <a:xfrm>
            <a:off x="6472962" y="3437174"/>
            <a:ext cx="2470249"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85607D55-FC8C-EB5A-0062-C12A211E4968}"/>
              </a:ext>
            </a:extLst>
          </p:cNvPr>
          <p:cNvSpPr txBox="1"/>
          <p:nvPr/>
        </p:nvSpPr>
        <p:spPr>
          <a:xfrm>
            <a:off x="6472962" y="3143827"/>
            <a:ext cx="2576346" cy="276999"/>
          </a:xfrm>
          <a:prstGeom prst="rect">
            <a:avLst/>
          </a:prstGeom>
          <a:noFill/>
        </p:spPr>
        <p:txBody>
          <a:bodyPr wrap="none" rtlCol="0">
            <a:spAutoFit/>
          </a:bodyPr>
          <a:lstStyle/>
          <a:p>
            <a:r>
              <a:rPr lang="en-US" sz="1200" dirty="0">
                <a:solidFill>
                  <a:srgbClr val="00B050"/>
                </a:solidFill>
                <a:latin typeface="Amazon Ember" panose="020B0603020204020204" pitchFamily="34" charset="0"/>
                <a:ea typeface="Amazon Ember" panose="020B0603020204020204" pitchFamily="34" charset="0"/>
                <a:cs typeface="Amazon Ember" panose="020B0603020204020204" pitchFamily="34" charset="0"/>
              </a:rPr>
              <a:t>curl &lt;private-IP of client instance&gt;</a:t>
            </a:r>
          </a:p>
        </p:txBody>
      </p:sp>
      <p:sp>
        <p:nvSpPr>
          <p:cNvPr id="5" name="TextBox 4">
            <a:extLst>
              <a:ext uri="{FF2B5EF4-FFF2-40B4-BE49-F238E27FC236}">
                <a16:creationId xmlns:a16="http://schemas.microsoft.com/office/drawing/2014/main" id="{5255419D-6BF3-4977-A683-6989A486597D}"/>
              </a:ext>
            </a:extLst>
          </p:cNvPr>
          <p:cNvSpPr txBox="1"/>
          <p:nvPr/>
        </p:nvSpPr>
        <p:spPr>
          <a:xfrm>
            <a:off x="341595" y="2033881"/>
            <a:ext cx="2463838" cy="369332"/>
          </a:xfrm>
          <a:prstGeom prst="rect">
            <a:avLst/>
          </a:prstGeom>
          <a:noFill/>
        </p:spPr>
        <p:txBody>
          <a:bodyPr wrap="square">
            <a:spAutoFit/>
          </a:bodyPr>
          <a:lstStyle/>
          <a:p>
            <a:r>
              <a:rPr lang="en-US" sz="1800" dirty="0"/>
              <a:t>&gt; curl 10.0.0.45</a:t>
            </a:r>
          </a:p>
        </p:txBody>
      </p:sp>
      <p:sp>
        <p:nvSpPr>
          <p:cNvPr id="13" name="TextBox 12">
            <a:extLst>
              <a:ext uri="{FF2B5EF4-FFF2-40B4-BE49-F238E27FC236}">
                <a16:creationId xmlns:a16="http://schemas.microsoft.com/office/drawing/2014/main" id="{2D780B61-9D35-4A61-D42C-1814E244A33E}"/>
              </a:ext>
            </a:extLst>
          </p:cNvPr>
          <p:cNvSpPr txBox="1"/>
          <p:nvPr/>
        </p:nvSpPr>
        <p:spPr>
          <a:xfrm>
            <a:off x="5403050" y="3895764"/>
            <a:ext cx="1600118" cy="461665"/>
          </a:xfrm>
          <a:prstGeom prst="rect">
            <a:avLst/>
          </a:prstGeom>
          <a:noFill/>
        </p:spPr>
        <p:txBody>
          <a:bodyPr wrap="none" rtlCol="0">
            <a:spAutoFit/>
          </a:bodyPr>
          <a:lstStyle/>
          <a:p>
            <a:r>
              <a:rPr lang="en-US" sz="1200" dirty="0"/>
              <a:t>Public IP: </a:t>
            </a:r>
            <a:r>
              <a:rPr lang="en-US" sz="1200" b="0" i="0" dirty="0">
                <a:solidFill>
                  <a:srgbClr val="000000"/>
                </a:solidFill>
                <a:effectLst/>
                <a:latin typeface="Times"/>
              </a:rPr>
              <a:t>54.172.17.28</a:t>
            </a:r>
          </a:p>
          <a:p>
            <a:r>
              <a:rPr lang="en-US" sz="1200" dirty="0">
                <a:solidFill>
                  <a:srgbClr val="000000"/>
                </a:solidFill>
                <a:latin typeface="Times"/>
              </a:rPr>
              <a:t>Private IP: </a:t>
            </a:r>
            <a:r>
              <a:rPr lang="en-US" sz="1200" b="0" i="0" dirty="0">
                <a:solidFill>
                  <a:srgbClr val="000000"/>
                </a:solidFill>
                <a:effectLst/>
                <a:latin typeface="Times"/>
              </a:rPr>
              <a:t>10.0.0.29</a:t>
            </a:r>
            <a:endParaRPr lang="en-US" sz="1200" dirty="0"/>
          </a:p>
        </p:txBody>
      </p:sp>
      <p:sp>
        <p:nvSpPr>
          <p:cNvPr id="15" name="TextBox 14">
            <a:extLst>
              <a:ext uri="{FF2B5EF4-FFF2-40B4-BE49-F238E27FC236}">
                <a16:creationId xmlns:a16="http://schemas.microsoft.com/office/drawing/2014/main" id="{5938F371-DEE4-F530-BF13-C0820355A552}"/>
              </a:ext>
            </a:extLst>
          </p:cNvPr>
          <p:cNvSpPr txBox="1"/>
          <p:nvPr/>
        </p:nvSpPr>
        <p:spPr>
          <a:xfrm>
            <a:off x="8359192" y="3895763"/>
            <a:ext cx="1754006" cy="461665"/>
          </a:xfrm>
          <a:prstGeom prst="rect">
            <a:avLst/>
          </a:prstGeom>
          <a:noFill/>
        </p:spPr>
        <p:txBody>
          <a:bodyPr wrap="none" rtlCol="0">
            <a:spAutoFit/>
          </a:bodyPr>
          <a:lstStyle/>
          <a:p>
            <a:r>
              <a:rPr lang="en-US" sz="1200" dirty="0"/>
              <a:t>Public IP: </a:t>
            </a:r>
            <a:r>
              <a:rPr lang="en-US" sz="1200" b="0" i="0" dirty="0">
                <a:solidFill>
                  <a:srgbClr val="000000"/>
                </a:solidFill>
                <a:effectLst/>
                <a:latin typeface="Times"/>
              </a:rPr>
              <a:t>54.161.213.242</a:t>
            </a:r>
          </a:p>
          <a:p>
            <a:r>
              <a:rPr lang="en-US" sz="1200" dirty="0">
                <a:solidFill>
                  <a:srgbClr val="000000"/>
                </a:solidFill>
                <a:latin typeface="Times"/>
              </a:rPr>
              <a:t>Private IP: </a:t>
            </a:r>
            <a:r>
              <a:rPr lang="en-US" sz="1200" b="0" i="0" dirty="0">
                <a:solidFill>
                  <a:srgbClr val="000000"/>
                </a:solidFill>
                <a:effectLst/>
                <a:latin typeface="Times"/>
              </a:rPr>
              <a:t>10.0.0.45</a:t>
            </a:r>
            <a:endParaRPr lang="en-US" sz="1200" dirty="0"/>
          </a:p>
        </p:txBody>
      </p:sp>
      <p:pic>
        <p:nvPicPr>
          <p:cNvPr id="18" name="Picture 17">
            <a:extLst>
              <a:ext uri="{FF2B5EF4-FFF2-40B4-BE49-F238E27FC236}">
                <a16:creationId xmlns:a16="http://schemas.microsoft.com/office/drawing/2014/main" id="{83CE3E1E-70D7-9B83-6A14-81A2089B8E3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700225" y="5840746"/>
            <a:ext cx="6311900" cy="774700"/>
          </a:xfrm>
          <a:prstGeom prst="rect">
            <a:avLst/>
          </a:prstGeom>
        </p:spPr>
      </p:pic>
    </p:spTree>
    <p:extLst>
      <p:ext uri="{BB962C8B-B14F-4D97-AF65-F5344CB8AC3E}">
        <p14:creationId xmlns:p14="http://schemas.microsoft.com/office/powerpoint/2010/main" val="31680590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4B8EDBC-2AAF-9645-E4E4-22EA1B656D03}"/>
              </a:ext>
            </a:extLst>
          </p:cNvPr>
          <p:cNvSpPr/>
          <p:nvPr/>
        </p:nvSpPr>
        <p:spPr>
          <a:xfrm>
            <a:off x="621323" y="257908"/>
            <a:ext cx="1981202" cy="1015663"/>
          </a:xfrm>
          <a:prstGeom prst="rect">
            <a:avLst/>
          </a:prstGeom>
        </p:spPr>
        <p:txBody>
          <a:bodyPr wrap="square">
            <a:spAutoFit/>
          </a:bodyPr>
          <a:lstStyle/>
          <a:p>
            <a:r>
              <a:rPr lang="en-US" sz="6000" b="1"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Q&amp;A</a:t>
            </a:r>
          </a:p>
        </p:txBody>
      </p:sp>
      <p:cxnSp>
        <p:nvCxnSpPr>
          <p:cNvPr id="10" name="Straight Connector 9">
            <a:extLst>
              <a:ext uri="{FF2B5EF4-FFF2-40B4-BE49-F238E27FC236}">
                <a16:creationId xmlns:a16="http://schemas.microsoft.com/office/drawing/2014/main" id="{72150055-4D85-6A54-2EB1-4340B28290BA}"/>
              </a:ext>
            </a:extLst>
          </p:cNvPr>
          <p:cNvCxnSpPr>
            <a:cxnSpLocks/>
          </p:cNvCxnSpPr>
          <p:nvPr/>
        </p:nvCxnSpPr>
        <p:spPr>
          <a:xfrm>
            <a:off x="807437" y="1358548"/>
            <a:ext cx="1102358" cy="0"/>
          </a:xfrm>
          <a:prstGeom prst="line">
            <a:avLst/>
          </a:prstGeom>
          <a:ln w="127000">
            <a:solidFill>
              <a:srgbClr val="FF9900"/>
            </a:solidFill>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ECA4F89E-AF79-FBAF-1B7B-D1310D95BC6B}"/>
              </a:ext>
            </a:extLst>
          </p:cNvPr>
          <p:cNvSpPr/>
          <p:nvPr/>
        </p:nvSpPr>
        <p:spPr>
          <a:xfrm>
            <a:off x="1611924" y="2915473"/>
            <a:ext cx="9595340" cy="646331"/>
          </a:xfrm>
          <a:prstGeom prst="rect">
            <a:avLst/>
          </a:prstGeom>
        </p:spPr>
        <p:txBody>
          <a:bodyPr wrap="square">
            <a:spAutoFit/>
          </a:bodyPr>
          <a:lstStyle/>
          <a:p>
            <a:r>
              <a:rPr lang="en-US" sz="1800" b="1" dirty="0">
                <a:solidFill>
                  <a:schemeClr val="bg1">
                    <a:lumMod val="95000"/>
                  </a:schemeClr>
                </a:solidFill>
                <a:latin typeface="Amazon Ember" panose="020B0603020204020204" pitchFamily="34" charset="0"/>
                <a:ea typeface="Amazon Ember" panose="020B0603020204020204" pitchFamily="34" charset="0"/>
                <a:cs typeface="Amazon Ember" panose="020B0603020204020204" pitchFamily="34" charset="0"/>
              </a:rPr>
              <a:t>There is no response because, in the security group of the client instance, only SSH traffic is allowed, but the curl command requires the HTTP protocol.</a:t>
            </a:r>
          </a:p>
        </p:txBody>
      </p:sp>
      <p:sp>
        <p:nvSpPr>
          <p:cNvPr id="2" name="Rectangle 1">
            <a:extLst>
              <a:ext uri="{FF2B5EF4-FFF2-40B4-BE49-F238E27FC236}">
                <a16:creationId xmlns:a16="http://schemas.microsoft.com/office/drawing/2014/main" id="{8EBA60A2-85BF-B3DB-3427-4F868304B40D}"/>
              </a:ext>
            </a:extLst>
          </p:cNvPr>
          <p:cNvSpPr/>
          <p:nvPr/>
        </p:nvSpPr>
        <p:spPr>
          <a:xfrm>
            <a:off x="1611924" y="1677044"/>
            <a:ext cx="9595340" cy="954107"/>
          </a:xfrm>
          <a:prstGeom prst="rect">
            <a:avLst/>
          </a:prstGeom>
        </p:spPr>
        <p:txBody>
          <a:bodyPr wrap="square">
            <a:spAutoFit/>
          </a:bodyPr>
          <a:lstStyle/>
          <a:p>
            <a:r>
              <a:rPr lang="en-US" sz="2800" b="0" i="0" u="none" strike="noStrike" dirty="0">
                <a:solidFill>
                  <a:srgbClr val="FF0000"/>
                </a:solidFill>
                <a:effectLst/>
              </a:rPr>
              <a:t>Q: </a:t>
            </a:r>
            <a:r>
              <a:rPr lang="en-US" sz="2800" dirty="0">
                <a:solidFill>
                  <a:srgbClr val="FF0000"/>
                </a:solidFill>
              </a:rPr>
              <a:t>What was the response? If connectivity failed, explain the possible cause. </a:t>
            </a:r>
          </a:p>
        </p:txBody>
      </p:sp>
      <p:sp>
        <p:nvSpPr>
          <p:cNvPr id="38" name="Rectangle 37">
            <a:extLst>
              <a:ext uri="{FF2B5EF4-FFF2-40B4-BE49-F238E27FC236}">
                <a16:creationId xmlns:a16="http://schemas.microsoft.com/office/drawing/2014/main" id="{EC37DCCA-E483-36F5-4B62-1AA2BE712749}"/>
              </a:ext>
            </a:extLst>
          </p:cNvPr>
          <p:cNvSpPr/>
          <p:nvPr/>
        </p:nvSpPr>
        <p:spPr>
          <a:xfrm>
            <a:off x="523664" y="3809060"/>
            <a:ext cx="10683599" cy="2733743"/>
          </a:xfrm>
          <a:prstGeom prst="rect">
            <a:avLst/>
          </a:prstGeom>
          <a:solidFill>
            <a:schemeClr val="accent5">
              <a:lumMod val="40000"/>
              <a:lumOff val="60000"/>
              <a:alpha val="58000"/>
            </a:schemeClr>
          </a:solidFill>
          <a:ln>
            <a:solidFill>
              <a:schemeClr val="accent6">
                <a:shade val="15000"/>
              </a:schemeClr>
            </a:solidFill>
            <a:prstDash val="dash"/>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dirty="0"/>
          </a:p>
        </p:txBody>
      </p:sp>
      <p:sp>
        <p:nvSpPr>
          <p:cNvPr id="40" name="Rectangle 39">
            <a:extLst>
              <a:ext uri="{FF2B5EF4-FFF2-40B4-BE49-F238E27FC236}">
                <a16:creationId xmlns:a16="http://schemas.microsoft.com/office/drawing/2014/main" id="{CB3F55F6-C00B-E1E9-DD46-9EAD5326F45C}"/>
              </a:ext>
            </a:extLst>
          </p:cNvPr>
          <p:cNvSpPr/>
          <p:nvPr/>
        </p:nvSpPr>
        <p:spPr>
          <a:xfrm>
            <a:off x="8037682" y="5155185"/>
            <a:ext cx="431309" cy="578097"/>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dirty="0"/>
              <a:t>✓</a:t>
            </a:r>
          </a:p>
          <a:p>
            <a:pPr algn="ctr"/>
            <a:r>
              <a:rPr lang="en-US" dirty="0"/>
              <a:t>✓</a:t>
            </a:r>
          </a:p>
          <a:p>
            <a:pPr algn="ctr"/>
            <a:r>
              <a:rPr lang="en-US" dirty="0"/>
              <a:t>X</a:t>
            </a:r>
          </a:p>
        </p:txBody>
      </p:sp>
      <p:sp>
        <p:nvSpPr>
          <p:cNvPr id="41" name="Right Arrow 40">
            <a:extLst>
              <a:ext uri="{FF2B5EF4-FFF2-40B4-BE49-F238E27FC236}">
                <a16:creationId xmlns:a16="http://schemas.microsoft.com/office/drawing/2014/main" id="{BBB8D5EB-4793-FDFC-4B01-28601FA11555}"/>
              </a:ext>
            </a:extLst>
          </p:cNvPr>
          <p:cNvSpPr/>
          <p:nvPr/>
        </p:nvSpPr>
        <p:spPr>
          <a:xfrm>
            <a:off x="8542626" y="5227391"/>
            <a:ext cx="865632" cy="428771"/>
          </a:xfrm>
          <a:prstGeom prst="rightArrow">
            <a:avLst/>
          </a:prstGeom>
          <a:solidFill>
            <a:srgbClr val="FF5252"/>
          </a:solidFill>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a:p>
        </p:txBody>
      </p:sp>
      <p:grpSp>
        <p:nvGrpSpPr>
          <p:cNvPr id="42" name="Group 41">
            <a:extLst>
              <a:ext uri="{FF2B5EF4-FFF2-40B4-BE49-F238E27FC236}">
                <a16:creationId xmlns:a16="http://schemas.microsoft.com/office/drawing/2014/main" id="{D5EB1CFE-5978-CF47-EC24-C0CFAF2C8DC7}"/>
              </a:ext>
            </a:extLst>
          </p:cNvPr>
          <p:cNvGrpSpPr/>
          <p:nvPr/>
        </p:nvGrpSpPr>
        <p:grpSpPr>
          <a:xfrm>
            <a:off x="807437" y="4923371"/>
            <a:ext cx="992152" cy="992152"/>
            <a:chOff x="4047121" y="2630488"/>
            <a:chExt cx="2540000" cy="2540000"/>
          </a:xfrm>
        </p:grpSpPr>
        <p:pic>
          <p:nvPicPr>
            <p:cNvPr id="43" name="Picture 6" descr="How To Choose The Right Amazon EC2 Instance Type Watch Now, 58% OFF">
              <a:extLst>
                <a:ext uri="{FF2B5EF4-FFF2-40B4-BE49-F238E27FC236}">
                  <a16:creationId xmlns:a16="http://schemas.microsoft.com/office/drawing/2014/main" id="{29DEE772-B0A4-C7E9-675D-A7D717DDF6F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47121" y="2630488"/>
              <a:ext cx="2540000" cy="2540000"/>
            </a:xfrm>
            <a:prstGeom prst="rect">
              <a:avLst/>
            </a:prstGeom>
            <a:noFill/>
            <a:extLst>
              <a:ext uri="{909E8E84-426E-40DD-AFC4-6F175D3DCCD1}">
                <a14:hiddenFill xmlns:a14="http://schemas.microsoft.com/office/drawing/2010/main">
                  <a:solidFill>
                    <a:srgbClr val="FFFFFF"/>
                  </a:solidFill>
                </a14:hiddenFill>
              </a:ext>
            </a:extLst>
          </p:spPr>
        </p:pic>
        <p:sp>
          <p:nvSpPr>
            <p:cNvPr id="44" name="TextBox 43">
              <a:extLst>
                <a:ext uri="{FF2B5EF4-FFF2-40B4-BE49-F238E27FC236}">
                  <a16:creationId xmlns:a16="http://schemas.microsoft.com/office/drawing/2014/main" id="{B5BE13DE-954A-0505-1C20-F34F2ABC38B1}"/>
                </a:ext>
              </a:extLst>
            </p:cNvPr>
            <p:cNvSpPr txBox="1"/>
            <p:nvPr/>
          </p:nvSpPr>
          <p:spPr>
            <a:xfrm>
              <a:off x="4310204" y="3451786"/>
              <a:ext cx="2187836" cy="1024318"/>
            </a:xfrm>
            <a:prstGeom prst="rect">
              <a:avLst/>
            </a:prstGeom>
            <a:noFill/>
          </p:spPr>
          <p:txBody>
            <a:bodyPr wrap="none" rtlCol="0">
              <a:spAutoFit/>
            </a:bodyPr>
            <a:lstStyle/>
            <a:p>
              <a:r>
                <a:rPr lang="en-US" sz="2000" dirty="0">
                  <a:solidFill>
                    <a:schemeClr val="bg1">
                      <a:lumMod val="95000"/>
                    </a:schemeClr>
                  </a:solidFill>
                </a:rPr>
                <a:t>Server</a:t>
              </a:r>
            </a:p>
          </p:txBody>
        </p:sp>
      </p:grpSp>
      <p:grpSp>
        <p:nvGrpSpPr>
          <p:cNvPr id="46" name="Group 45">
            <a:extLst>
              <a:ext uri="{FF2B5EF4-FFF2-40B4-BE49-F238E27FC236}">
                <a16:creationId xmlns:a16="http://schemas.microsoft.com/office/drawing/2014/main" id="{B5CE2B09-CF42-A8FE-8F1D-83DD2478D10D}"/>
              </a:ext>
            </a:extLst>
          </p:cNvPr>
          <p:cNvGrpSpPr/>
          <p:nvPr/>
        </p:nvGrpSpPr>
        <p:grpSpPr>
          <a:xfrm>
            <a:off x="9567979" y="4923371"/>
            <a:ext cx="992152" cy="992152"/>
            <a:chOff x="4047121" y="2630488"/>
            <a:chExt cx="2540000" cy="2540000"/>
          </a:xfrm>
        </p:grpSpPr>
        <p:pic>
          <p:nvPicPr>
            <p:cNvPr id="47" name="Picture 6" descr="How To Choose The Right Amazon EC2 Instance Type Watch Now, 58% OFF">
              <a:extLst>
                <a:ext uri="{FF2B5EF4-FFF2-40B4-BE49-F238E27FC236}">
                  <a16:creationId xmlns:a16="http://schemas.microsoft.com/office/drawing/2014/main" id="{8A4859F0-7A38-10DF-CD45-B504E45D54A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47121" y="2630488"/>
              <a:ext cx="2540000" cy="2540000"/>
            </a:xfrm>
            <a:prstGeom prst="rect">
              <a:avLst/>
            </a:prstGeom>
            <a:noFill/>
            <a:extLst>
              <a:ext uri="{909E8E84-426E-40DD-AFC4-6F175D3DCCD1}">
                <a14:hiddenFill xmlns:a14="http://schemas.microsoft.com/office/drawing/2010/main">
                  <a:solidFill>
                    <a:srgbClr val="FFFFFF"/>
                  </a:solidFill>
                </a14:hiddenFill>
              </a:ext>
            </a:extLst>
          </p:spPr>
        </p:pic>
        <p:sp>
          <p:nvSpPr>
            <p:cNvPr id="48" name="TextBox 47">
              <a:extLst>
                <a:ext uri="{FF2B5EF4-FFF2-40B4-BE49-F238E27FC236}">
                  <a16:creationId xmlns:a16="http://schemas.microsoft.com/office/drawing/2014/main" id="{E4D5279B-FA8B-4AA8-DF2E-F2807AAA96D4}"/>
                </a:ext>
              </a:extLst>
            </p:cNvPr>
            <p:cNvSpPr txBox="1"/>
            <p:nvPr/>
          </p:nvSpPr>
          <p:spPr>
            <a:xfrm>
              <a:off x="4310204" y="3451786"/>
              <a:ext cx="2013835" cy="1024318"/>
            </a:xfrm>
            <a:prstGeom prst="rect">
              <a:avLst/>
            </a:prstGeom>
            <a:noFill/>
          </p:spPr>
          <p:txBody>
            <a:bodyPr wrap="none" rtlCol="0">
              <a:spAutoFit/>
            </a:bodyPr>
            <a:lstStyle/>
            <a:p>
              <a:r>
                <a:rPr lang="en-US" sz="2000" dirty="0">
                  <a:solidFill>
                    <a:schemeClr val="bg1">
                      <a:lumMod val="95000"/>
                    </a:schemeClr>
                  </a:solidFill>
                </a:rPr>
                <a:t>Client</a:t>
              </a:r>
            </a:p>
          </p:txBody>
        </p:sp>
      </p:grpSp>
      <p:sp>
        <p:nvSpPr>
          <p:cNvPr id="49" name="Rectangle 48">
            <a:extLst>
              <a:ext uri="{FF2B5EF4-FFF2-40B4-BE49-F238E27FC236}">
                <a16:creationId xmlns:a16="http://schemas.microsoft.com/office/drawing/2014/main" id="{44F75D77-421C-B3C7-7541-74602ACEFDCF}"/>
              </a:ext>
            </a:extLst>
          </p:cNvPr>
          <p:cNvSpPr/>
          <p:nvPr/>
        </p:nvSpPr>
        <p:spPr>
          <a:xfrm>
            <a:off x="2905242" y="5155185"/>
            <a:ext cx="431309" cy="578097"/>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dirty="0"/>
              <a:t>✓</a:t>
            </a:r>
          </a:p>
          <a:p>
            <a:pPr algn="ctr"/>
            <a:r>
              <a:rPr lang="en-US" dirty="0"/>
              <a:t>✓</a:t>
            </a:r>
          </a:p>
          <a:p>
            <a:pPr algn="ctr"/>
            <a:r>
              <a:rPr lang="en-US" dirty="0"/>
              <a:t>X</a:t>
            </a:r>
          </a:p>
        </p:txBody>
      </p:sp>
      <p:sp>
        <p:nvSpPr>
          <p:cNvPr id="50" name="TextBox 49">
            <a:extLst>
              <a:ext uri="{FF2B5EF4-FFF2-40B4-BE49-F238E27FC236}">
                <a16:creationId xmlns:a16="http://schemas.microsoft.com/office/drawing/2014/main" id="{CC851FBC-ED5D-0320-F359-83924E077011}"/>
              </a:ext>
            </a:extLst>
          </p:cNvPr>
          <p:cNvSpPr txBox="1"/>
          <p:nvPr/>
        </p:nvSpPr>
        <p:spPr>
          <a:xfrm>
            <a:off x="7942109" y="4838416"/>
            <a:ext cx="797013" cy="307777"/>
          </a:xfrm>
          <a:prstGeom prst="rect">
            <a:avLst/>
          </a:prstGeom>
          <a:noFill/>
        </p:spPr>
        <p:txBody>
          <a:bodyPr wrap="none" rtlCol="0">
            <a:spAutoFit/>
          </a:bodyPr>
          <a:lstStyle/>
          <a:p>
            <a:r>
              <a:rPr lang="en-US" sz="1400" dirty="0">
                <a:solidFill>
                  <a:schemeClr val="bg1"/>
                </a:solidFill>
              </a:rPr>
              <a:t>Inbound</a:t>
            </a:r>
          </a:p>
        </p:txBody>
      </p:sp>
      <p:sp>
        <p:nvSpPr>
          <p:cNvPr id="51" name="TextBox 50">
            <a:extLst>
              <a:ext uri="{FF2B5EF4-FFF2-40B4-BE49-F238E27FC236}">
                <a16:creationId xmlns:a16="http://schemas.microsoft.com/office/drawing/2014/main" id="{CCA36982-6B06-37B3-D731-65107E520BF7}"/>
              </a:ext>
            </a:extLst>
          </p:cNvPr>
          <p:cNvSpPr txBox="1"/>
          <p:nvPr/>
        </p:nvSpPr>
        <p:spPr>
          <a:xfrm>
            <a:off x="2853915" y="4838416"/>
            <a:ext cx="907621" cy="307777"/>
          </a:xfrm>
          <a:prstGeom prst="rect">
            <a:avLst/>
          </a:prstGeom>
          <a:noFill/>
        </p:spPr>
        <p:txBody>
          <a:bodyPr wrap="none" rtlCol="0">
            <a:spAutoFit/>
          </a:bodyPr>
          <a:lstStyle/>
          <a:p>
            <a:r>
              <a:rPr lang="en-US" sz="1400" dirty="0">
                <a:solidFill>
                  <a:schemeClr val="bg1"/>
                </a:solidFill>
              </a:rPr>
              <a:t>outbound</a:t>
            </a:r>
          </a:p>
        </p:txBody>
      </p:sp>
      <p:sp>
        <p:nvSpPr>
          <p:cNvPr id="52" name="TextBox 51">
            <a:extLst>
              <a:ext uri="{FF2B5EF4-FFF2-40B4-BE49-F238E27FC236}">
                <a16:creationId xmlns:a16="http://schemas.microsoft.com/office/drawing/2014/main" id="{3C395CDA-5BE2-311A-9D72-0ED69ADFDEAB}"/>
              </a:ext>
            </a:extLst>
          </p:cNvPr>
          <p:cNvSpPr txBox="1"/>
          <p:nvPr/>
        </p:nvSpPr>
        <p:spPr>
          <a:xfrm>
            <a:off x="2853915" y="4610484"/>
            <a:ext cx="354584" cy="307777"/>
          </a:xfrm>
          <a:prstGeom prst="rect">
            <a:avLst/>
          </a:prstGeom>
          <a:noFill/>
        </p:spPr>
        <p:txBody>
          <a:bodyPr wrap="none" rtlCol="0">
            <a:spAutoFit/>
          </a:bodyPr>
          <a:lstStyle/>
          <a:p>
            <a:r>
              <a:rPr lang="en-US" sz="1400" dirty="0">
                <a:solidFill>
                  <a:schemeClr val="bg1"/>
                </a:solidFill>
              </a:rPr>
              <a:t>all</a:t>
            </a:r>
          </a:p>
        </p:txBody>
      </p:sp>
      <p:sp>
        <p:nvSpPr>
          <p:cNvPr id="53" name="TextBox 52">
            <a:extLst>
              <a:ext uri="{FF2B5EF4-FFF2-40B4-BE49-F238E27FC236}">
                <a16:creationId xmlns:a16="http://schemas.microsoft.com/office/drawing/2014/main" id="{CD0980B1-AD57-FB56-2B65-601420D1F135}"/>
              </a:ext>
            </a:extLst>
          </p:cNvPr>
          <p:cNvSpPr txBox="1"/>
          <p:nvPr/>
        </p:nvSpPr>
        <p:spPr>
          <a:xfrm>
            <a:off x="7942109" y="4610484"/>
            <a:ext cx="460382" cy="307777"/>
          </a:xfrm>
          <a:prstGeom prst="rect">
            <a:avLst/>
          </a:prstGeom>
          <a:noFill/>
        </p:spPr>
        <p:txBody>
          <a:bodyPr wrap="none" rtlCol="0">
            <a:spAutoFit/>
          </a:bodyPr>
          <a:lstStyle/>
          <a:p>
            <a:r>
              <a:rPr lang="en-US" sz="1400" dirty="0">
                <a:solidFill>
                  <a:schemeClr val="bg1"/>
                </a:solidFill>
              </a:rPr>
              <a:t>SSH</a:t>
            </a:r>
          </a:p>
        </p:txBody>
      </p:sp>
      <p:sp>
        <p:nvSpPr>
          <p:cNvPr id="54" name="Right Arrow 53">
            <a:extLst>
              <a:ext uri="{FF2B5EF4-FFF2-40B4-BE49-F238E27FC236}">
                <a16:creationId xmlns:a16="http://schemas.microsoft.com/office/drawing/2014/main" id="{2D6C34C1-3F27-2C27-302F-BAFBB978F91E}"/>
              </a:ext>
            </a:extLst>
          </p:cNvPr>
          <p:cNvSpPr/>
          <p:nvPr/>
        </p:nvSpPr>
        <p:spPr>
          <a:xfrm>
            <a:off x="3621321" y="5227392"/>
            <a:ext cx="4132670" cy="428771"/>
          </a:xfrm>
          <a:prstGeom prst="rightArrow">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55" name="Right Arrow 54">
            <a:extLst>
              <a:ext uri="{FF2B5EF4-FFF2-40B4-BE49-F238E27FC236}">
                <a16:creationId xmlns:a16="http://schemas.microsoft.com/office/drawing/2014/main" id="{A778CC86-6AA3-0929-078C-6FC4ACF35F14}"/>
              </a:ext>
            </a:extLst>
          </p:cNvPr>
          <p:cNvSpPr/>
          <p:nvPr/>
        </p:nvSpPr>
        <p:spPr>
          <a:xfrm>
            <a:off x="1891103" y="5227391"/>
            <a:ext cx="865632" cy="428771"/>
          </a:xfrm>
          <a:prstGeom prst="rightArrow">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7685DAC3-759E-0958-A17C-8183FC01436A}"/>
              </a:ext>
            </a:extLst>
          </p:cNvPr>
          <p:cNvSpPr txBox="1"/>
          <p:nvPr/>
        </p:nvSpPr>
        <p:spPr>
          <a:xfrm>
            <a:off x="4633544" y="4084440"/>
            <a:ext cx="2463838" cy="369332"/>
          </a:xfrm>
          <a:prstGeom prst="rect">
            <a:avLst/>
          </a:prstGeom>
          <a:noFill/>
        </p:spPr>
        <p:txBody>
          <a:bodyPr wrap="square">
            <a:spAutoFit/>
          </a:bodyPr>
          <a:lstStyle/>
          <a:p>
            <a:r>
              <a:rPr lang="en-US" sz="1800" dirty="0">
                <a:solidFill>
                  <a:schemeClr val="bg1"/>
                </a:solidFill>
              </a:rPr>
              <a:t>&gt; curl 10.0.0.45</a:t>
            </a:r>
          </a:p>
        </p:txBody>
      </p:sp>
      <p:sp>
        <p:nvSpPr>
          <p:cNvPr id="4" name="TextBox 3">
            <a:extLst>
              <a:ext uri="{FF2B5EF4-FFF2-40B4-BE49-F238E27FC236}">
                <a16:creationId xmlns:a16="http://schemas.microsoft.com/office/drawing/2014/main" id="{3159D20B-7355-B2DA-F63A-644139E0401B}"/>
              </a:ext>
            </a:extLst>
          </p:cNvPr>
          <p:cNvSpPr txBox="1"/>
          <p:nvPr/>
        </p:nvSpPr>
        <p:spPr>
          <a:xfrm>
            <a:off x="763979" y="4382107"/>
            <a:ext cx="1600118" cy="461665"/>
          </a:xfrm>
          <a:prstGeom prst="rect">
            <a:avLst/>
          </a:prstGeom>
          <a:noFill/>
        </p:spPr>
        <p:txBody>
          <a:bodyPr wrap="none" rtlCol="0">
            <a:spAutoFit/>
          </a:bodyPr>
          <a:lstStyle/>
          <a:p>
            <a:r>
              <a:rPr lang="en-US" sz="1200" dirty="0">
                <a:solidFill>
                  <a:schemeClr val="bg1"/>
                </a:solidFill>
              </a:rPr>
              <a:t>Public IP: </a:t>
            </a:r>
            <a:r>
              <a:rPr lang="en-US" sz="1200" b="0" i="0" dirty="0">
                <a:solidFill>
                  <a:schemeClr val="bg1"/>
                </a:solidFill>
                <a:effectLst/>
                <a:latin typeface="Times"/>
              </a:rPr>
              <a:t>54.172.17.28</a:t>
            </a:r>
          </a:p>
          <a:p>
            <a:r>
              <a:rPr lang="en-US" sz="1200" dirty="0">
                <a:solidFill>
                  <a:schemeClr val="bg1"/>
                </a:solidFill>
                <a:latin typeface="Times"/>
              </a:rPr>
              <a:t>Private IP: </a:t>
            </a:r>
            <a:r>
              <a:rPr lang="en-US" sz="1200" b="0" i="0" dirty="0">
                <a:solidFill>
                  <a:schemeClr val="bg1"/>
                </a:solidFill>
                <a:effectLst/>
                <a:latin typeface="Times"/>
              </a:rPr>
              <a:t>10.0.0.29</a:t>
            </a:r>
            <a:endParaRPr lang="en-US" sz="1200" dirty="0">
              <a:solidFill>
                <a:schemeClr val="bg1"/>
              </a:solidFill>
            </a:endParaRPr>
          </a:p>
        </p:txBody>
      </p:sp>
      <p:sp>
        <p:nvSpPr>
          <p:cNvPr id="6" name="TextBox 5">
            <a:extLst>
              <a:ext uri="{FF2B5EF4-FFF2-40B4-BE49-F238E27FC236}">
                <a16:creationId xmlns:a16="http://schemas.microsoft.com/office/drawing/2014/main" id="{9C0CE4EB-C1B2-768D-3F4D-9F54F9B57A13}"/>
              </a:ext>
            </a:extLst>
          </p:cNvPr>
          <p:cNvSpPr txBox="1"/>
          <p:nvPr/>
        </p:nvSpPr>
        <p:spPr>
          <a:xfrm>
            <a:off x="9453256" y="4429807"/>
            <a:ext cx="1754006" cy="461665"/>
          </a:xfrm>
          <a:prstGeom prst="rect">
            <a:avLst/>
          </a:prstGeom>
          <a:noFill/>
        </p:spPr>
        <p:txBody>
          <a:bodyPr wrap="none" rtlCol="0">
            <a:spAutoFit/>
          </a:bodyPr>
          <a:lstStyle/>
          <a:p>
            <a:r>
              <a:rPr lang="en-US" sz="1200" dirty="0">
                <a:solidFill>
                  <a:schemeClr val="bg1"/>
                </a:solidFill>
              </a:rPr>
              <a:t>Public IP: </a:t>
            </a:r>
            <a:r>
              <a:rPr lang="en-US" sz="1200" b="0" i="0" dirty="0">
                <a:solidFill>
                  <a:schemeClr val="bg1"/>
                </a:solidFill>
                <a:effectLst/>
                <a:latin typeface="Times"/>
              </a:rPr>
              <a:t>54.161.213.242</a:t>
            </a:r>
          </a:p>
          <a:p>
            <a:r>
              <a:rPr lang="en-US" sz="1200" dirty="0">
                <a:solidFill>
                  <a:schemeClr val="bg1"/>
                </a:solidFill>
                <a:latin typeface="Times"/>
              </a:rPr>
              <a:t>Private IP: </a:t>
            </a:r>
            <a:r>
              <a:rPr lang="en-US" sz="1200" b="0" i="0" dirty="0">
                <a:solidFill>
                  <a:schemeClr val="bg1"/>
                </a:solidFill>
                <a:effectLst/>
                <a:latin typeface="Times"/>
              </a:rPr>
              <a:t>10.0.0.45</a:t>
            </a:r>
            <a:endParaRPr lang="en-US" sz="1200" dirty="0">
              <a:solidFill>
                <a:schemeClr val="bg1"/>
              </a:solidFill>
            </a:endParaRPr>
          </a:p>
        </p:txBody>
      </p:sp>
      <p:sp>
        <p:nvSpPr>
          <p:cNvPr id="7" name="TextBox 6">
            <a:extLst>
              <a:ext uri="{FF2B5EF4-FFF2-40B4-BE49-F238E27FC236}">
                <a16:creationId xmlns:a16="http://schemas.microsoft.com/office/drawing/2014/main" id="{54015F0C-9844-7098-C760-556DBF4A3165}"/>
              </a:ext>
            </a:extLst>
          </p:cNvPr>
          <p:cNvSpPr txBox="1"/>
          <p:nvPr/>
        </p:nvSpPr>
        <p:spPr>
          <a:xfrm>
            <a:off x="9960847" y="3732823"/>
            <a:ext cx="2143441" cy="767166"/>
          </a:xfrm>
          <a:prstGeom prst="rect">
            <a:avLst/>
          </a:prstGeom>
          <a:noFill/>
        </p:spPr>
        <p:txBody>
          <a:bodyPr wrap="square" rtlCol="0">
            <a:spAutoFit/>
          </a:bodyPr>
          <a:lstStyle/>
          <a:p>
            <a:r>
              <a:rPr lang="en-US" sz="1500" dirty="0"/>
              <a:t>Public Subnet</a:t>
            </a:r>
          </a:p>
          <a:p>
            <a:r>
              <a:rPr lang="en-US" sz="1500" i="1" dirty="0"/>
              <a:t>10.0.0.0/26</a:t>
            </a:r>
          </a:p>
        </p:txBody>
      </p:sp>
    </p:spTree>
    <p:extLst>
      <p:ext uri="{BB962C8B-B14F-4D97-AF65-F5344CB8AC3E}">
        <p14:creationId xmlns:p14="http://schemas.microsoft.com/office/powerpoint/2010/main" val="30019954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F9900"/>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BD63074-6DB5-934F-BAE1-C6B7E6D2F0A6}"/>
              </a:ext>
            </a:extLst>
          </p:cNvPr>
          <p:cNvSpPr/>
          <p:nvPr/>
        </p:nvSpPr>
        <p:spPr>
          <a:xfrm>
            <a:off x="811369" y="3706566"/>
            <a:ext cx="9011504" cy="1015663"/>
          </a:xfrm>
          <a:prstGeom prst="rect">
            <a:avLst/>
          </a:prstGeom>
        </p:spPr>
        <p:txBody>
          <a:bodyPr wrap="square">
            <a:spAutoFit/>
          </a:bodyPr>
          <a:lstStyle/>
          <a:p>
            <a:r>
              <a:rPr lang="en-US" sz="6000" b="1"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Bonus points</a:t>
            </a:r>
          </a:p>
        </p:txBody>
      </p:sp>
      <p:cxnSp>
        <p:nvCxnSpPr>
          <p:cNvPr id="10" name="Straight Connector 9">
            <a:extLst>
              <a:ext uri="{FF2B5EF4-FFF2-40B4-BE49-F238E27FC236}">
                <a16:creationId xmlns:a16="http://schemas.microsoft.com/office/drawing/2014/main" id="{C087130E-13BC-B540-A8AA-8FEAA9754DC4}"/>
              </a:ext>
            </a:extLst>
          </p:cNvPr>
          <p:cNvCxnSpPr>
            <a:cxnSpLocks/>
          </p:cNvCxnSpPr>
          <p:nvPr/>
        </p:nvCxnSpPr>
        <p:spPr>
          <a:xfrm>
            <a:off x="934260" y="5041881"/>
            <a:ext cx="1102358" cy="0"/>
          </a:xfrm>
          <a:prstGeom prst="line">
            <a:avLst/>
          </a:prstGeom>
          <a:ln w="127000">
            <a:solidFill>
              <a:srgbClr val="FF99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700475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C087130E-13BC-B540-A8AA-8FEAA9754DC4}"/>
              </a:ext>
            </a:extLst>
          </p:cNvPr>
          <p:cNvCxnSpPr>
            <a:cxnSpLocks/>
          </p:cNvCxnSpPr>
          <p:nvPr/>
        </p:nvCxnSpPr>
        <p:spPr>
          <a:xfrm>
            <a:off x="934260" y="5041881"/>
            <a:ext cx="1102358" cy="0"/>
          </a:xfrm>
          <a:prstGeom prst="line">
            <a:avLst/>
          </a:prstGeom>
          <a:ln w="127000">
            <a:solidFill>
              <a:srgbClr val="FF9900"/>
            </a:solidFill>
          </a:ln>
        </p:spPr>
        <p:style>
          <a:lnRef idx="1">
            <a:schemeClr val="accent1"/>
          </a:lnRef>
          <a:fillRef idx="0">
            <a:schemeClr val="accent1"/>
          </a:fillRef>
          <a:effectRef idx="0">
            <a:schemeClr val="accent1"/>
          </a:effectRef>
          <a:fontRef idx="minor">
            <a:schemeClr val="tx1"/>
          </a:fontRef>
        </p:style>
      </p:cxnSp>
      <p:pic>
        <p:nvPicPr>
          <p:cNvPr id="29" name="Picture 28">
            <a:extLst>
              <a:ext uri="{FF2B5EF4-FFF2-40B4-BE49-F238E27FC236}">
                <a16:creationId xmlns:a16="http://schemas.microsoft.com/office/drawing/2014/main" id="{9E07A594-6ED1-F67C-EFDB-119BF782C59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5634" y="1914745"/>
            <a:ext cx="11432537" cy="3671975"/>
          </a:xfrm>
          <a:prstGeom prst="rect">
            <a:avLst/>
          </a:prstGeom>
        </p:spPr>
      </p:pic>
      <p:sp>
        <p:nvSpPr>
          <p:cNvPr id="2" name="TextBox 1">
            <a:extLst>
              <a:ext uri="{FF2B5EF4-FFF2-40B4-BE49-F238E27FC236}">
                <a16:creationId xmlns:a16="http://schemas.microsoft.com/office/drawing/2014/main" id="{DD401F6C-6471-2F40-A4A0-9379F3ADDF37}"/>
              </a:ext>
            </a:extLst>
          </p:cNvPr>
          <p:cNvSpPr txBox="1"/>
          <p:nvPr/>
        </p:nvSpPr>
        <p:spPr>
          <a:xfrm>
            <a:off x="917327" y="238547"/>
            <a:ext cx="2060629" cy="292388"/>
          </a:xfrm>
          <a:prstGeom prst="rect">
            <a:avLst/>
          </a:prstGeom>
          <a:noFill/>
        </p:spPr>
        <p:txBody>
          <a:bodyPr wrap="none" rtlCol="0">
            <a:spAutoFit/>
          </a:bodyPr>
          <a:lstStyle/>
          <a:p>
            <a:r>
              <a:rPr lang="en-US" dirty="0"/>
              <a:t>&gt; </a:t>
            </a:r>
            <a:r>
              <a:rPr lang="en-US" dirty="0" err="1"/>
              <a:t>sudo</a:t>
            </a:r>
            <a:r>
              <a:rPr lang="en-US" dirty="0"/>
              <a:t> yum install </a:t>
            </a:r>
            <a:r>
              <a:rPr lang="en-US" dirty="0" err="1"/>
              <a:t>tcpdump</a:t>
            </a:r>
            <a:endParaRPr lang="en-US" dirty="0"/>
          </a:p>
        </p:txBody>
      </p:sp>
      <p:sp>
        <p:nvSpPr>
          <p:cNvPr id="3" name="TextBox 2">
            <a:extLst>
              <a:ext uri="{FF2B5EF4-FFF2-40B4-BE49-F238E27FC236}">
                <a16:creationId xmlns:a16="http://schemas.microsoft.com/office/drawing/2014/main" id="{BD9ED57C-80A9-90FA-FB08-67C4C44EEBC0}"/>
              </a:ext>
            </a:extLst>
          </p:cNvPr>
          <p:cNvSpPr txBox="1"/>
          <p:nvPr/>
        </p:nvSpPr>
        <p:spPr>
          <a:xfrm>
            <a:off x="917327" y="657160"/>
            <a:ext cx="3983270" cy="292388"/>
          </a:xfrm>
          <a:prstGeom prst="rect">
            <a:avLst/>
          </a:prstGeom>
          <a:noFill/>
        </p:spPr>
        <p:txBody>
          <a:bodyPr wrap="none" rtlCol="0">
            <a:spAutoFit/>
          </a:bodyPr>
          <a:lstStyle/>
          <a:p>
            <a:r>
              <a:rPr lang="en-US" dirty="0"/>
              <a:t>&gt; </a:t>
            </a:r>
            <a:r>
              <a:rPr lang="en-US" dirty="0" err="1"/>
              <a:t>sudo</a:t>
            </a:r>
            <a:r>
              <a:rPr lang="en-US" dirty="0"/>
              <a:t> </a:t>
            </a:r>
            <a:r>
              <a:rPr lang="en-US" dirty="0" err="1"/>
              <a:t>tcpdump</a:t>
            </a:r>
            <a:r>
              <a:rPr lang="en-US" dirty="0"/>
              <a:t> host 10.0.0.29 and port 80 –w </a:t>
            </a:r>
            <a:r>
              <a:rPr lang="en-US" dirty="0" err="1"/>
              <a:t>file.pcap</a:t>
            </a:r>
            <a:endParaRPr lang="en-US" dirty="0"/>
          </a:p>
        </p:txBody>
      </p:sp>
      <p:sp>
        <p:nvSpPr>
          <p:cNvPr id="4" name="TextBox 3">
            <a:extLst>
              <a:ext uri="{FF2B5EF4-FFF2-40B4-BE49-F238E27FC236}">
                <a16:creationId xmlns:a16="http://schemas.microsoft.com/office/drawing/2014/main" id="{33A234A3-903E-3B58-34F4-D8AC9E0AD976}"/>
              </a:ext>
            </a:extLst>
          </p:cNvPr>
          <p:cNvSpPr txBox="1"/>
          <p:nvPr/>
        </p:nvSpPr>
        <p:spPr>
          <a:xfrm>
            <a:off x="6335993" y="911159"/>
            <a:ext cx="1252266" cy="292388"/>
          </a:xfrm>
          <a:prstGeom prst="rect">
            <a:avLst/>
          </a:prstGeom>
          <a:noFill/>
        </p:spPr>
        <p:txBody>
          <a:bodyPr wrap="none" rtlCol="0">
            <a:spAutoFit/>
          </a:bodyPr>
          <a:lstStyle/>
          <a:p>
            <a:r>
              <a:rPr lang="en-US" dirty="0"/>
              <a:t>&gt; Curl 10.0.0.29</a:t>
            </a:r>
          </a:p>
        </p:txBody>
      </p:sp>
      <p:sp>
        <p:nvSpPr>
          <p:cNvPr id="5" name="TextBox 4">
            <a:extLst>
              <a:ext uri="{FF2B5EF4-FFF2-40B4-BE49-F238E27FC236}">
                <a16:creationId xmlns:a16="http://schemas.microsoft.com/office/drawing/2014/main" id="{20100869-766C-067F-F3A6-31864C0FD1DB}"/>
              </a:ext>
            </a:extLst>
          </p:cNvPr>
          <p:cNvSpPr txBox="1"/>
          <p:nvPr/>
        </p:nvSpPr>
        <p:spPr>
          <a:xfrm>
            <a:off x="6335993" y="1139759"/>
            <a:ext cx="1252266" cy="292388"/>
          </a:xfrm>
          <a:prstGeom prst="rect">
            <a:avLst/>
          </a:prstGeom>
          <a:noFill/>
        </p:spPr>
        <p:txBody>
          <a:bodyPr wrap="none" rtlCol="0">
            <a:spAutoFit/>
          </a:bodyPr>
          <a:lstStyle/>
          <a:p>
            <a:r>
              <a:rPr lang="en-US" dirty="0"/>
              <a:t>&gt; Curl 10.0.0.29</a:t>
            </a:r>
          </a:p>
        </p:txBody>
      </p:sp>
      <p:sp>
        <p:nvSpPr>
          <p:cNvPr id="7" name="TextBox 6">
            <a:extLst>
              <a:ext uri="{FF2B5EF4-FFF2-40B4-BE49-F238E27FC236}">
                <a16:creationId xmlns:a16="http://schemas.microsoft.com/office/drawing/2014/main" id="{C8E9ADBD-6113-6EBD-8A2A-4DF9DF0ACEDB}"/>
              </a:ext>
            </a:extLst>
          </p:cNvPr>
          <p:cNvSpPr txBox="1"/>
          <p:nvPr/>
        </p:nvSpPr>
        <p:spPr>
          <a:xfrm>
            <a:off x="917327" y="1537484"/>
            <a:ext cx="1713674" cy="292388"/>
          </a:xfrm>
          <a:prstGeom prst="rect">
            <a:avLst/>
          </a:prstGeom>
          <a:noFill/>
        </p:spPr>
        <p:txBody>
          <a:bodyPr wrap="none" rtlCol="0">
            <a:spAutoFit/>
          </a:bodyPr>
          <a:lstStyle/>
          <a:p>
            <a:r>
              <a:rPr lang="en-US" dirty="0"/>
              <a:t>&gt; </a:t>
            </a:r>
            <a:r>
              <a:rPr lang="en-US" dirty="0" err="1"/>
              <a:t>tcpdump</a:t>
            </a:r>
            <a:r>
              <a:rPr lang="en-US" dirty="0"/>
              <a:t> –r </a:t>
            </a:r>
            <a:r>
              <a:rPr lang="en-US" dirty="0" err="1"/>
              <a:t>file.pcap</a:t>
            </a:r>
            <a:endParaRPr lang="en-US" dirty="0"/>
          </a:p>
        </p:txBody>
      </p:sp>
      <p:sp>
        <p:nvSpPr>
          <p:cNvPr id="8" name="TextBox 7">
            <a:extLst>
              <a:ext uri="{FF2B5EF4-FFF2-40B4-BE49-F238E27FC236}">
                <a16:creationId xmlns:a16="http://schemas.microsoft.com/office/drawing/2014/main" id="{D244448A-E1F4-4337-74AD-1EF8D0526C3C}"/>
              </a:ext>
            </a:extLst>
          </p:cNvPr>
          <p:cNvSpPr txBox="1"/>
          <p:nvPr/>
        </p:nvSpPr>
        <p:spPr>
          <a:xfrm>
            <a:off x="6335993" y="1413664"/>
            <a:ext cx="1252266" cy="292388"/>
          </a:xfrm>
          <a:prstGeom prst="rect">
            <a:avLst/>
          </a:prstGeom>
          <a:noFill/>
        </p:spPr>
        <p:txBody>
          <a:bodyPr wrap="none" rtlCol="0">
            <a:spAutoFit/>
          </a:bodyPr>
          <a:lstStyle/>
          <a:p>
            <a:r>
              <a:rPr lang="en-US" dirty="0"/>
              <a:t>&gt; Curl 10.0.0.29</a:t>
            </a:r>
          </a:p>
        </p:txBody>
      </p:sp>
    </p:spTree>
    <p:extLst>
      <p:ext uri="{BB962C8B-B14F-4D97-AF65-F5344CB8AC3E}">
        <p14:creationId xmlns:p14="http://schemas.microsoft.com/office/powerpoint/2010/main" val="2818511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4B8EDBC-2AAF-9645-E4E4-22EA1B656D03}"/>
              </a:ext>
            </a:extLst>
          </p:cNvPr>
          <p:cNvSpPr/>
          <p:nvPr/>
        </p:nvSpPr>
        <p:spPr>
          <a:xfrm>
            <a:off x="621323" y="257908"/>
            <a:ext cx="1981202" cy="1015663"/>
          </a:xfrm>
          <a:prstGeom prst="rect">
            <a:avLst/>
          </a:prstGeom>
        </p:spPr>
        <p:txBody>
          <a:bodyPr wrap="square">
            <a:spAutoFit/>
          </a:bodyPr>
          <a:lstStyle/>
          <a:p>
            <a:r>
              <a:rPr lang="en-US" sz="6000" b="1"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Q&amp;A</a:t>
            </a:r>
          </a:p>
        </p:txBody>
      </p:sp>
      <p:cxnSp>
        <p:nvCxnSpPr>
          <p:cNvPr id="10" name="Straight Connector 9">
            <a:extLst>
              <a:ext uri="{FF2B5EF4-FFF2-40B4-BE49-F238E27FC236}">
                <a16:creationId xmlns:a16="http://schemas.microsoft.com/office/drawing/2014/main" id="{72150055-4D85-6A54-2EB1-4340B28290BA}"/>
              </a:ext>
            </a:extLst>
          </p:cNvPr>
          <p:cNvCxnSpPr>
            <a:cxnSpLocks/>
          </p:cNvCxnSpPr>
          <p:nvPr/>
        </p:nvCxnSpPr>
        <p:spPr>
          <a:xfrm>
            <a:off x="807437" y="1358548"/>
            <a:ext cx="1102358" cy="0"/>
          </a:xfrm>
          <a:prstGeom prst="line">
            <a:avLst/>
          </a:prstGeom>
          <a:ln w="127000">
            <a:solidFill>
              <a:srgbClr val="FF9900"/>
            </a:solidFill>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ECA4F89E-AF79-FBAF-1B7B-D1310D95BC6B}"/>
              </a:ext>
            </a:extLst>
          </p:cNvPr>
          <p:cNvSpPr/>
          <p:nvPr/>
        </p:nvSpPr>
        <p:spPr>
          <a:xfrm>
            <a:off x="1611924" y="2915473"/>
            <a:ext cx="9595340" cy="923330"/>
          </a:xfrm>
          <a:prstGeom prst="rect">
            <a:avLst/>
          </a:prstGeom>
        </p:spPr>
        <p:txBody>
          <a:bodyPr wrap="square">
            <a:spAutoFit/>
          </a:bodyPr>
          <a:lstStyle/>
          <a:p>
            <a:r>
              <a:rPr lang="en-US" sz="1800" b="1" dirty="0">
                <a:solidFill>
                  <a:schemeClr val="bg1">
                    <a:lumMod val="95000"/>
                  </a:schemeClr>
                </a:solidFill>
                <a:latin typeface="Amazon Ember" panose="020B0603020204020204" pitchFamily="34" charset="0"/>
                <a:ea typeface="Amazon Ember" panose="020B0603020204020204" pitchFamily="34" charset="0"/>
                <a:cs typeface="Amazon Ember" panose="020B0603020204020204" pitchFamily="34" charset="0"/>
              </a:rPr>
              <a:t>Client instance initiates the three-way handshake by sending the first SYN packet. This is typical for HTTP requests, where the client starts the process to establish a TCP connection.</a:t>
            </a:r>
          </a:p>
        </p:txBody>
      </p:sp>
      <p:sp>
        <p:nvSpPr>
          <p:cNvPr id="2" name="Rectangle 1">
            <a:extLst>
              <a:ext uri="{FF2B5EF4-FFF2-40B4-BE49-F238E27FC236}">
                <a16:creationId xmlns:a16="http://schemas.microsoft.com/office/drawing/2014/main" id="{8EBA60A2-85BF-B3DB-3427-4F868304B40D}"/>
              </a:ext>
            </a:extLst>
          </p:cNvPr>
          <p:cNvSpPr/>
          <p:nvPr/>
        </p:nvSpPr>
        <p:spPr>
          <a:xfrm>
            <a:off x="1611924" y="1677044"/>
            <a:ext cx="9595340" cy="523220"/>
          </a:xfrm>
          <a:prstGeom prst="rect">
            <a:avLst/>
          </a:prstGeom>
        </p:spPr>
        <p:txBody>
          <a:bodyPr wrap="square">
            <a:spAutoFit/>
          </a:bodyPr>
          <a:lstStyle/>
          <a:p>
            <a:r>
              <a:rPr lang="en-US" sz="2800" b="0" i="0" u="none" strike="noStrike" dirty="0">
                <a:solidFill>
                  <a:srgbClr val="FF0000"/>
                </a:solidFill>
                <a:effectLst/>
              </a:rPr>
              <a:t>Q: </a:t>
            </a:r>
            <a:r>
              <a:rPr lang="en-US" sz="2800" dirty="0">
                <a:solidFill>
                  <a:srgbClr val="FF0000"/>
                </a:solidFill>
              </a:rPr>
              <a:t>Who initiates the TCP three-way handshake?</a:t>
            </a:r>
          </a:p>
        </p:txBody>
      </p:sp>
      <p:grpSp>
        <p:nvGrpSpPr>
          <p:cNvPr id="3" name="Group 2">
            <a:extLst>
              <a:ext uri="{FF2B5EF4-FFF2-40B4-BE49-F238E27FC236}">
                <a16:creationId xmlns:a16="http://schemas.microsoft.com/office/drawing/2014/main" id="{CD0267A9-4207-2407-FD57-301FD095ADCD}"/>
              </a:ext>
            </a:extLst>
          </p:cNvPr>
          <p:cNvGrpSpPr/>
          <p:nvPr/>
        </p:nvGrpSpPr>
        <p:grpSpPr>
          <a:xfrm>
            <a:off x="807437" y="4923371"/>
            <a:ext cx="992152" cy="992152"/>
            <a:chOff x="4047121" y="2630488"/>
            <a:chExt cx="2540000" cy="2540000"/>
          </a:xfrm>
        </p:grpSpPr>
        <p:pic>
          <p:nvPicPr>
            <p:cNvPr id="4" name="Picture 6" descr="How To Choose The Right Amazon EC2 Instance Type Watch Now, 58% OFF">
              <a:extLst>
                <a:ext uri="{FF2B5EF4-FFF2-40B4-BE49-F238E27FC236}">
                  <a16:creationId xmlns:a16="http://schemas.microsoft.com/office/drawing/2014/main" id="{3B25C615-1458-7728-9601-DAA43C1FCBB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47121" y="2630488"/>
              <a:ext cx="2540000" cy="25400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F7FD53F4-DA48-91ED-4986-B46904B4BF57}"/>
                </a:ext>
              </a:extLst>
            </p:cNvPr>
            <p:cNvSpPr txBox="1"/>
            <p:nvPr/>
          </p:nvSpPr>
          <p:spPr>
            <a:xfrm>
              <a:off x="4310204" y="3451786"/>
              <a:ext cx="2013835" cy="1024318"/>
            </a:xfrm>
            <a:prstGeom prst="rect">
              <a:avLst/>
            </a:prstGeom>
            <a:noFill/>
          </p:spPr>
          <p:txBody>
            <a:bodyPr wrap="none" rtlCol="0">
              <a:spAutoFit/>
            </a:bodyPr>
            <a:lstStyle/>
            <a:p>
              <a:r>
                <a:rPr lang="en-US" sz="2000" dirty="0">
                  <a:solidFill>
                    <a:schemeClr val="bg1">
                      <a:lumMod val="95000"/>
                    </a:schemeClr>
                  </a:solidFill>
                </a:rPr>
                <a:t>Client</a:t>
              </a:r>
            </a:p>
          </p:txBody>
        </p:sp>
      </p:grpSp>
      <p:grpSp>
        <p:nvGrpSpPr>
          <p:cNvPr id="7" name="Group 6">
            <a:extLst>
              <a:ext uri="{FF2B5EF4-FFF2-40B4-BE49-F238E27FC236}">
                <a16:creationId xmlns:a16="http://schemas.microsoft.com/office/drawing/2014/main" id="{361FFA11-8BD1-9C54-B07E-CE8457BF3F18}"/>
              </a:ext>
            </a:extLst>
          </p:cNvPr>
          <p:cNvGrpSpPr/>
          <p:nvPr/>
        </p:nvGrpSpPr>
        <p:grpSpPr>
          <a:xfrm>
            <a:off x="9694455" y="4923371"/>
            <a:ext cx="992152" cy="992152"/>
            <a:chOff x="4047121" y="2630488"/>
            <a:chExt cx="2540000" cy="2540000"/>
          </a:xfrm>
        </p:grpSpPr>
        <p:pic>
          <p:nvPicPr>
            <p:cNvPr id="8" name="Picture 6" descr="How To Choose The Right Amazon EC2 Instance Type Watch Now, 58% OFF">
              <a:extLst>
                <a:ext uri="{FF2B5EF4-FFF2-40B4-BE49-F238E27FC236}">
                  <a16:creationId xmlns:a16="http://schemas.microsoft.com/office/drawing/2014/main" id="{DACD6A7D-8F30-E648-9BE6-A9501C6AF45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47121" y="2630488"/>
              <a:ext cx="2540000" cy="254000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55A4BD92-E4A8-B5B5-C03C-7F1935E0FF4E}"/>
                </a:ext>
              </a:extLst>
            </p:cNvPr>
            <p:cNvSpPr txBox="1"/>
            <p:nvPr/>
          </p:nvSpPr>
          <p:spPr>
            <a:xfrm>
              <a:off x="4310204" y="3451786"/>
              <a:ext cx="2187836" cy="1024318"/>
            </a:xfrm>
            <a:prstGeom prst="rect">
              <a:avLst/>
            </a:prstGeom>
            <a:noFill/>
          </p:spPr>
          <p:txBody>
            <a:bodyPr wrap="none" rtlCol="0">
              <a:spAutoFit/>
            </a:bodyPr>
            <a:lstStyle/>
            <a:p>
              <a:r>
                <a:rPr lang="en-US" sz="2000" dirty="0">
                  <a:solidFill>
                    <a:schemeClr val="bg1">
                      <a:lumMod val="95000"/>
                    </a:schemeClr>
                  </a:solidFill>
                </a:rPr>
                <a:t>Server</a:t>
              </a:r>
            </a:p>
          </p:txBody>
        </p:sp>
      </p:grpSp>
      <p:sp>
        <p:nvSpPr>
          <p:cNvPr id="12" name="TextBox 11">
            <a:extLst>
              <a:ext uri="{FF2B5EF4-FFF2-40B4-BE49-F238E27FC236}">
                <a16:creationId xmlns:a16="http://schemas.microsoft.com/office/drawing/2014/main" id="{F0F0214E-1ACE-EFDE-4291-62067136C13C}"/>
              </a:ext>
            </a:extLst>
          </p:cNvPr>
          <p:cNvSpPr txBox="1"/>
          <p:nvPr/>
        </p:nvSpPr>
        <p:spPr>
          <a:xfrm>
            <a:off x="9630557" y="4382107"/>
            <a:ext cx="1600118" cy="461665"/>
          </a:xfrm>
          <a:prstGeom prst="rect">
            <a:avLst/>
          </a:prstGeom>
          <a:noFill/>
        </p:spPr>
        <p:txBody>
          <a:bodyPr wrap="none" rtlCol="0">
            <a:spAutoFit/>
          </a:bodyPr>
          <a:lstStyle/>
          <a:p>
            <a:r>
              <a:rPr lang="en-US" sz="1200" dirty="0">
                <a:solidFill>
                  <a:schemeClr val="bg1"/>
                </a:solidFill>
              </a:rPr>
              <a:t>Public IP: </a:t>
            </a:r>
            <a:r>
              <a:rPr lang="en-US" sz="1200" b="0" i="0" dirty="0">
                <a:solidFill>
                  <a:schemeClr val="bg1"/>
                </a:solidFill>
                <a:effectLst/>
                <a:latin typeface="Times"/>
              </a:rPr>
              <a:t>54.172.17.28</a:t>
            </a:r>
          </a:p>
          <a:p>
            <a:r>
              <a:rPr lang="en-US" sz="1200" dirty="0">
                <a:solidFill>
                  <a:schemeClr val="bg1"/>
                </a:solidFill>
                <a:latin typeface="Times"/>
              </a:rPr>
              <a:t>Private IP: </a:t>
            </a:r>
            <a:r>
              <a:rPr lang="en-US" sz="1200" b="0" i="0" dirty="0">
                <a:solidFill>
                  <a:schemeClr val="bg1"/>
                </a:solidFill>
                <a:effectLst/>
                <a:latin typeface="Times"/>
              </a:rPr>
              <a:t>10.0.0.29</a:t>
            </a:r>
            <a:endParaRPr lang="en-US" sz="1200" dirty="0">
              <a:solidFill>
                <a:schemeClr val="bg1"/>
              </a:solidFill>
            </a:endParaRPr>
          </a:p>
        </p:txBody>
      </p:sp>
      <p:sp>
        <p:nvSpPr>
          <p:cNvPr id="13" name="TextBox 12">
            <a:extLst>
              <a:ext uri="{FF2B5EF4-FFF2-40B4-BE49-F238E27FC236}">
                <a16:creationId xmlns:a16="http://schemas.microsoft.com/office/drawing/2014/main" id="{1B5E2549-07E1-2B4D-354B-5BAC2D495900}"/>
              </a:ext>
            </a:extLst>
          </p:cNvPr>
          <p:cNvSpPr txBox="1"/>
          <p:nvPr/>
        </p:nvSpPr>
        <p:spPr>
          <a:xfrm>
            <a:off x="807437" y="4429807"/>
            <a:ext cx="1754006" cy="461665"/>
          </a:xfrm>
          <a:prstGeom prst="rect">
            <a:avLst/>
          </a:prstGeom>
          <a:noFill/>
        </p:spPr>
        <p:txBody>
          <a:bodyPr wrap="none" rtlCol="0">
            <a:spAutoFit/>
          </a:bodyPr>
          <a:lstStyle/>
          <a:p>
            <a:r>
              <a:rPr lang="en-US" sz="1200" dirty="0">
                <a:solidFill>
                  <a:schemeClr val="bg1"/>
                </a:solidFill>
              </a:rPr>
              <a:t>Public IP: </a:t>
            </a:r>
            <a:r>
              <a:rPr lang="en-US" sz="1200" b="0" i="0" dirty="0">
                <a:solidFill>
                  <a:schemeClr val="bg1"/>
                </a:solidFill>
                <a:effectLst/>
                <a:latin typeface="Times"/>
              </a:rPr>
              <a:t>54.161.213.242</a:t>
            </a:r>
          </a:p>
          <a:p>
            <a:r>
              <a:rPr lang="en-US" sz="1200" dirty="0">
                <a:solidFill>
                  <a:schemeClr val="bg1"/>
                </a:solidFill>
                <a:latin typeface="Times"/>
              </a:rPr>
              <a:t>Private IP: </a:t>
            </a:r>
            <a:r>
              <a:rPr lang="en-US" sz="1200" b="0" i="0" dirty="0">
                <a:solidFill>
                  <a:schemeClr val="bg1"/>
                </a:solidFill>
                <a:effectLst/>
                <a:latin typeface="Times"/>
              </a:rPr>
              <a:t>10.0.0.45</a:t>
            </a:r>
            <a:endParaRPr lang="en-US" sz="1200" dirty="0">
              <a:solidFill>
                <a:schemeClr val="bg1"/>
              </a:solidFill>
            </a:endParaRPr>
          </a:p>
        </p:txBody>
      </p:sp>
      <p:sp>
        <p:nvSpPr>
          <p:cNvPr id="15" name="Right Arrow 14">
            <a:extLst>
              <a:ext uri="{FF2B5EF4-FFF2-40B4-BE49-F238E27FC236}">
                <a16:creationId xmlns:a16="http://schemas.microsoft.com/office/drawing/2014/main" id="{E9F2A081-2CE0-DE9C-8EAF-42BC0037C71E}"/>
              </a:ext>
            </a:extLst>
          </p:cNvPr>
          <p:cNvSpPr/>
          <p:nvPr/>
        </p:nvSpPr>
        <p:spPr>
          <a:xfrm>
            <a:off x="3117850" y="4135546"/>
            <a:ext cx="5956300" cy="767403"/>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SYN</a:t>
            </a:r>
          </a:p>
        </p:txBody>
      </p:sp>
      <p:sp>
        <p:nvSpPr>
          <p:cNvPr id="19" name="Right Arrow 18">
            <a:extLst>
              <a:ext uri="{FF2B5EF4-FFF2-40B4-BE49-F238E27FC236}">
                <a16:creationId xmlns:a16="http://schemas.microsoft.com/office/drawing/2014/main" id="{74A55A72-11B6-8FD9-5D6D-1FEDFCA45F93}"/>
              </a:ext>
            </a:extLst>
          </p:cNvPr>
          <p:cNvSpPr/>
          <p:nvPr/>
        </p:nvSpPr>
        <p:spPr>
          <a:xfrm flipH="1">
            <a:off x="3117850" y="4940405"/>
            <a:ext cx="5956300" cy="767403"/>
          </a:xfrm>
          <a:prstGeom prst="rightArrow">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SYN-ACK</a:t>
            </a:r>
          </a:p>
        </p:txBody>
      </p:sp>
      <p:sp>
        <p:nvSpPr>
          <p:cNvPr id="20" name="Right Arrow 19">
            <a:extLst>
              <a:ext uri="{FF2B5EF4-FFF2-40B4-BE49-F238E27FC236}">
                <a16:creationId xmlns:a16="http://schemas.microsoft.com/office/drawing/2014/main" id="{AD11C237-D23E-B9F4-B40F-0C5098B1F9E6}"/>
              </a:ext>
            </a:extLst>
          </p:cNvPr>
          <p:cNvSpPr/>
          <p:nvPr/>
        </p:nvSpPr>
        <p:spPr>
          <a:xfrm>
            <a:off x="3117850" y="5748446"/>
            <a:ext cx="5956300" cy="767403"/>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ACK</a:t>
            </a:r>
          </a:p>
        </p:txBody>
      </p:sp>
    </p:spTree>
    <p:extLst>
      <p:ext uri="{BB962C8B-B14F-4D97-AF65-F5344CB8AC3E}">
        <p14:creationId xmlns:p14="http://schemas.microsoft.com/office/powerpoint/2010/main" val="30627356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3">
            <a:extLst>
              <a:ext uri="{FF2B5EF4-FFF2-40B4-BE49-F238E27FC236}">
                <a16:creationId xmlns:a16="http://schemas.microsoft.com/office/drawing/2014/main" id="{9083BBB4-6458-3C40-905C-B92D2CA81527}"/>
              </a:ext>
            </a:extLst>
          </p:cNvPr>
          <p:cNvSpPr txBox="1">
            <a:spLocks/>
          </p:cNvSpPr>
          <p:nvPr/>
        </p:nvSpPr>
        <p:spPr>
          <a:xfrm>
            <a:off x="1159801" y="3545310"/>
            <a:ext cx="7823778" cy="721880"/>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400" dirty="0"/>
              <a:t>Demo Video: </a:t>
            </a:r>
            <a:r>
              <a:rPr lang="en-US" sz="2400" dirty="0">
                <a:hlinkClick r:id="rId3"/>
              </a:rPr>
              <a:t>https://broadcast.amazon.com/videos/1176703</a:t>
            </a:r>
            <a:endParaRPr lang="en-US" sz="2400" dirty="0"/>
          </a:p>
        </p:txBody>
      </p:sp>
      <p:cxnSp>
        <p:nvCxnSpPr>
          <p:cNvPr id="15" name="Straight Connector 14">
            <a:extLst>
              <a:ext uri="{FF2B5EF4-FFF2-40B4-BE49-F238E27FC236}">
                <a16:creationId xmlns:a16="http://schemas.microsoft.com/office/drawing/2014/main" id="{825831A9-B4A0-BC49-A54C-89C192381579}"/>
              </a:ext>
            </a:extLst>
          </p:cNvPr>
          <p:cNvCxnSpPr>
            <a:cxnSpLocks/>
          </p:cNvCxnSpPr>
          <p:nvPr/>
        </p:nvCxnSpPr>
        <p:spPr>
          <a:xfrm>
            <a:off x="1218793" y="4447299"/>
            <a:ext cx="8326260" cy="0"/>
          </a:xfrm>
          <a:prstGeom prst="line">
            <a:avLst/>
          </a:prstGeom>
          <a:ln w="149225">
            <a:solidFill>
              <a:srgbClr val="FF99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870661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4B8EDBC-2AAF-9645-E4E4-22EA1B656D03}"/>
              </a:ext>
            </a:extLst>
          </p:cNvPr>
          <p:cNvSpPr/>
          <p:nvPr/>
        </p:nvSpPr>
        <p:spPr>
          <a:xfrm>
            <a:off x="621323" y="257908"/>
            <a:ext cx="1981202" cy="1015663"/>
          </a:xfrm>
          <a:prstGeom prst="rect">
            <a:avLst/>
          </a:prstGeom>
        </p:spPr>
        <p:txBody>
          <a:bodyPr wrap="square">
            <a:spAutoFit/>
          </a:bodyPr>
          <a:lstStyle/>
          <a:p>
            <a:r>
              <a:rPr lang="en-US" sz="6000" b="1"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Q&amp;A</a:t>
            </a:r>
          </a:p>
        </p:txBody>
      </p:sp>
      <p:cxnSp>
        <p:nvCxnSpPr>
          <p:cNvPr id="10" name="Straight Connector 9">
            <a:extLst>
              <a:ext uri="{FF2B5EF4-FFF2-40B4-BE49-F238E27FC236}">
                <a16:creationId xmlns:a16="http://schemas.microsoft.com/office/drawing/2014/main" id="{72150055-4D85-6A54-2EB1-4340B28290BA}"/>
              </a:ext>
            </a:extLst>
          </p:cNvPr>
          <p:cNvCxnSpPr>
            <a:cxnSpLocks/>
          </p:cNvCxnSpPr>
          <p:nvPr/>
        </p:nvCxnSpPr>
        <p:spPr>
          <a:xfrm>
            <a:off x="807437" y="1358548"/>
            <a:ext cx="1102358" cy="0"/>
          </a:xfrm>
          <a:prstGeom prst="line">
            <a:avLst/>
          </a:prstGeom>
          <a:ln w="127000">
            <a:solidFill>
              <a:srgbClr val="FF9900"/>
            </a:solidFill>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ECA4F89E-AF79-FBAF-1B7B-D1310D95BC6B}"/>
              </a:ext>
            </a:extLst>
          </p:cNvPr>
          <p:cNvSpPr/>
          <p:nvPr/>
        </p:nvSpPr>
        <p:spPr>
          <a:xfrm>
            <a:off x="1611924" y="2450232"/>
            <a:ext cx="9595340" cy="830997"/>
          </a:xfrm>
          <a:prstGeom prst="rect">
            <a:avLst/>
          </a:prstGeom>
        </p:spPr>
        <p:txBody>
          <a:bodyPr wrap="square">
            <a:spAutoFit/>
          </a:bodyPr>
          <a:lstStyle/>
          <a:p>
            <a:r>
              <a:rPr lang="en-US" sz="1800" b="1" dirty="0">
                <a:solidFill>
                  <a:schemeClr val="bg1">
                    <a:lumMod val="95000"/>
                  </a:schemeClr>
                </a:solidFill>
                <a:latin typeface="Amazon Ember" panose="020B0603020204020204" pitchFamily="34" charset="0"/>
                <a:ea typeface="Amazon Ember" panose="020B0603020204020204" pitchFamily="34" charset="0"/>
                <a:cs typeface="Amazon Ember" panose="020B0603020204020204" pitchFamily="34" charset="0"/>
              </a:rPr>
              <a:t>“In its simplest form, HTTP is a client/server, one-request/one-response protocol.”</a:t>
            </a:r>
          </a:p>
          <a:p>
            <a:endParaRPr lang="en-US" sz="1800" b="1" dirty="0">
              <a:solidFill>
                <a:schemeClr val="bg1">
                  <a:lumMod val="95000"/>
                </a:schemeClr>
              </a:solidFill>
              <a:latin typeface="Amazon Ember" panose="020B0603020204020204" pitchFamily="34" charset="0"/>
              <a:ea typeface="Amazon Ember" panose="020B0603020204020204" pitchFamily="34" charset="0"/>
              <a:cs typeface="Amazon Ember" panose="020B0603020204020204" pitchFamily="34" charset="0"/>
            </a:endParaRPr>
          </a:p>
          <a:p>
            <a:r>
              <a:rPr lang="en-US" sz="1200" b="1" i="1" dirty="0">
                <a:solidFill>
                  <a:schemeClr val="bg1">
                    <a:lumMod val="95000"/>
                  </a:schemeClr>
                </a:solidFill>
                <a:latin typeface="Amazon Ember" panose="020B0603020204020204" pitchFamily="34" charset="0"/>
                <a:ea typeface="Amazon Ember" panose="020B0603020204020204" pitchFamily="34" charset="0"/>
                <a:cs typeface="Amazon Ember" panose="020B0603020204020204" pitchFamily="34" charset="0"/>
              </a:rPr>
              <a:t>								- 2017 Nemeth </a:t>
            </a:r>
            <a:r>
              <a:rPr lang="en-US" sz="1200" b="1" i="1" dirty="0" err="1">
                <a:solidFill>
                  <a:schemeClr val="bg1">
                    <a:lumMod val="95000"/>
                  </a:schemeClr>
                </a:solidFill>
                <a:latin typeface="Amazon Ember" panose="020B0603020204020204" pitchFamily="34" charset="0"/>
                <a:ea typeface="Amazon Ember" panose="020B0603020204020204" pitchFamily="34" charset="0"/>
                <a:cs typeface="Amazon Ember" panose="020B0603020204020204" pitchFamily="34" charset="0"/>
              </a:rPr>
              <a:t>Evi</a:t>
            </a:r>
            <a:r>
              <a:rPr lang="en-US" sz="1200" b="1" i="1" dirty="0">
                <a:solidFill>
                  <a:schemeClr val="bg1">
                    <a:lumMod val="95000"/>
                  </a:schemeClr>
                </a:solidFill>
                <a:latin typeface="Amazon Ember" panose="020B0603020204020204" pitchFamily="34" charset="0"/>
                <a:ea typeface="Amazon Ember" panose="020B0603020204020204" pitchFamily="34" charset="0"/>
                <a:cs typeface="Amazon Ember" panose="020B0603020204020204" pitchFamily="34" charset="0"/>
              </a:rPr>
              <a:t> </a:t>
            </a:r>
            <a:r>
              <a:rPr lang="en-US" sz="1200" b="1" i="1" dirty="0" err="1">
                <a:solidFill>
                  <a:schemeClr val="bg1">
                    <a:lumMod val="95000"/>
                  </a:schemeClr>
                </a:solidFill>
                <a:latin typeface="Amazon Ember" panose="020B0603020204020204" pitchFamily="34" charset="0"/>
                <a:ea typeface="Amazon Ember" panose="020B0603020204020204" pitchFamily="34" charset="0"/>
                <a:cs typeface="Amazon Ember" panose="020B0603020204020204" pitchFamily="34" charset="0"/>
              </a:rPr>
              <a:t>etal</a:t>
            </a:r>
            <a:r>
              <a:rPr lang="en-US" sz="1200" b="1" i="1" dirty="0">
                <a:solidFill>
                  <a:schemeClr val="bg1">
                    <a:lumMod val="95000"/>
                  </a:schemeClr>
                </a:solidFill>
                <a:latin typeface="Amazon Ember" panose="020B0603020204020204" pitchFamily="34" charset="0"/>
                <a:ea typeface="Amazon Ember" panose="020B0603020204020204" pitchFamily="34" charset="0"/>
                <a:cs typeface="Amazon Ember" panose="020B0603020204020204" pitchFamily="34" charset="0"/>
              </a:rPr>
              <a:t> - UNIX and Linux System Administration Handbook[5thED]_</a:t>
            </a:r>
            <a:r>
              <a:rPr lang="en-US" sz="1200" b="1" i="1" dirty="0" err="1">
                <a:solidFill>
                  <a:schemeClr val="bg1">
                    <a:lumMod val="95000"/>
                  </a:schemeClr>
                </a:solidFill>
                <a:latin typeface="Amazon Ember" panose="020B0603020204020204" pitchFamily="34" charset="0"/>
                <a:ea typeface="Amazon Ember" panose="020B0603020204020204" pitchFamily="34" charset="0"/>
                <a:cs typeface="Amazon Ember" panose="020B0603020204020204" pitchFamily="34" charset="0"/>
              </a:rPr>
              <a:t>Rell</a:t>
            </a:r>
            <a:r>
              <a:rPr lang="en-US" sz="1200" b="1" i="1" dirty="0">
                <a:solidFill>
                  <a:schemeClr val="bg1">
                    <a:lumMod val="95000"/>
                  </a:schemeClr>
                </a:solidFill>
                <a:latin typeface="Amazon Ember" panose="020B0603020204020204" pitchFamily="34" charset="0"/>
                <a:ea typeface="Amazon Ember" panose="020B0603020204020204" pitchFamily="34" charset="0"/>
                <a:cs typeface="Amazon Ember" panose="020B0603020204020204" pitchFamily="34" charset="0"/>
              </a:rPr>
              <a:t>, P675</a:t>
            </a:r>
          </a:p>
        </p:txBody>
      </p:sp>
      <p:sp>
        <p:nvSpPr>
          <p:cNvPr id="2" name="Rectangle 1">
            <a:extLst>
              <a:ext uri="{FF2B5EF4-FFF2-40B4-BE49-F238E27FC236}">
                <a16:creationId xmlns:a16="http://schemas.microsoft.com/office/drawing/2014/main" id="{8EBA60A2-85BF-B3DB-3427-4F868304B40D}"/>
              </a:ext>
            </a:extLst>
          </p:cNvPr>
          <p:cNvSpPr/>
          <p:nvPr/>
        </p:nvSpPr>
        <p:spPr>
          <a:xfrm>
            <a:off x="1611924" y="1677044"/>
            <a:ext cx="9595340" cy="523220"/>
          </a:xfrm>
          <a:prstGeom prst="rect">
            <a:avLst/>
          </a:prstGeom>
        </p:spPr>
        <p:txBody>
          <a:bodyPr wrap="square">
            <a:spAutoFit/>
          </a:bodyPr>
          <a:lstStyle/>
          <a:p>
            <a:r>
              <a:rPr lang="en-US" sz="2800" b="0" i="0" u="none" strike="noStrike" dirty="0">
                <a:solidFill>
                  <a:srgbClr val="FF0000"/>
                </a:solidFill>
                <a:effectLst/>
              </a:rPr>
              <a:t>Q: </a:t>
            </a:r>
            <a:r>
              <a:rPr lang="en-US" sz="2800" dirty="0">
                <a:solidFill>
                  <a:srgbClr val="FF0000"/>
                </a:solidFill>
              </a:rPr>
              <a:t>What is the HTTP request method?</a:t>
            </a:r>
          </a:p>
        </p:txBody>
      </p:sp>
      <p:graphicFrame>
        <p:nvGraphicFramePr>
          <p:cNvPr id="4" name="Table 3">
            <a:extLst>
              <a:ext uri="{FF2B5EF4-FFF2-40B4-BE49-F238E27FC236}">
                <a16:creationId xmlns:a16="http://schemas.microsoft.com/office/drawing/2014/main" id="{3B4EBA56-F213-9DC3-3110-C1F80C23F4D0}"/>
              </a:ext>
            </a:extLst>
          </p:cNvPr>
          <p:cNvGraphicFramePr>
            <a:graphicFrameLocks noGrp="1"/>
          </p:cNvGraphicFramePr>
          <p:nvPr>
            <p:extLst>
              <p:ext uri="{D42A27DB-BD31-4B8C-83A1-F6EECF244321}">
                <p14:modId xmlns:p14="http://schemas.microsoft.com/office/powerpoint/2010/main" val="338449086"/>
              </p:ext>
            </p:extLst>
          </p:nvPr>
        </p:nvGraphicFramePr>
        <p:xfrm>
          <a:off x="2602525" y="3505324"/>
          <a:ext cx="6722206" cy="3043968"/>
        </p:xfrm>
        <a:graphic>
          <a:graphicData uri="http://schemas.openxmlformats.org/drawingml/2006/table">
            <a:tbl>
              <a:tblPr firstRow="1" bandRow="1">
                <a:tableStyleId>{5C22544A-7EE6-4342-B048-85BDC9FD1C3A}</a:tableStyleId>
              </a:tblPr>
              <a:tblGrid>
                <a:gridCol w="3361103">
                  <a:extLst>
                    <a:ext uri="{9D8B030D-6E8A-4147-A177-3AD203B41FA5}">
                      <a16:colId xmlns:a16="http://schemas.microsoft.com/office/drawing/2014/main" val="3201085670"/>
                    </a:ext>
                  </a:extLst>
                </a:gridCol>
                <a:gridCol w="3361103">
                  <a:extLst>
                    <a:ext uri="{9D8B030D-6E8A-4147-A177-3AD203B41FA5}">
                      <a16:colId xmlns:a16="http://schemas.microsoft.com/office/drawing/2014/main" val="2439780874"/>
                    </a:ext>
                  </a:extLst>
                </a:gridCol>
              </a:tblGrid>
              <a:tr h="0">
                <a:tc>
                  <a:txBody>
                    <a:bodyPr/>
                    <a:lstStyle/>
                    <a:p>
                      <a:r>
                        <a:rPr lang="en-US" sz="1500" dirty="0"/>
                        <a:t>Verb</a:t>
                      </a:r>
                    </a:p>
                  </a:txBody>
                  <a:tcPr marL="75625" marR="75625" marT="37812" marB="37812"/>
                </a:tc>
                <a:tc>
                  <a:txBody>
                    <a:bodyPr/>
                    <a:lstStyle/>
                    <a:p>
                      <a:r>
                        <a:rPr lang="en-US" sz="1500" dirty="0"/>
                        <a:t>Purpose</a:t>
                      </a:r>
                    </a:p>
                  </a:txBody>
                  <a:tcPr marL="75625" marR="75625" marT="37812" marB="37812"/>
                </a:tc>
                <a:extLst>
                  <a:ext uri="{0D108BD9-81ED-4DB2-BD59-A6C34878D82A}">
                    <a16:rowId xmlns:a16="http://schemas.microsoft.com/office/drawing/2014/main" val="1287878177"/>
                  </a:ext>
                </a:extLst>
              </a:tr>
              <a:tr h="302499">
                <a:tc>
                  <a:txBody>
                    <a:bodyPr/>
                    <a:lstStyle/>
                    <a:p>
                      <a:r>
                        <a:rPr lang="en-US" sz="1500" dirty="0"/>
                        <a:t>GET </a:t>
                      </a:r>
                    </a:p>
                  </a:txBody>
                  <a:tcPr marL="75625" marR="75625" marT="37812" marB="37812"/>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0" b="0" kern="1200" dirty="0">
                          <a:solidFill>
                            <a:schemeClr val="dk1"/>
                          </a:solidFill>
                          <a:effectLst/>
                          <a:latin typeface="+mn-lt"/>
                          <a:ea typeface="+mn-ea"/>
                          <a:cs typeface="+mn-cs"/>
                        </a:rPr>
                        <a:t>Retrieves the specified resource</a:t>
                      </a:r>
                      <a:endParaRPr lang="en-US" sz="1500" b="0" dirty="0"/>
                    </a:p>
                  </a:txBody>
                  <a:tcPr marL="75625" marR="75625" marT="37812" marB="37812"/>
                </a:tc>
                <a:extLst>
                  <a:ext uri="{0D108BD9-81ED-4DB2-BD59-A6C34878D82A}">
                    <a16:rowId xmlns:a16="http://schemas.microsoft.com/office/drawing/2014/main" val="629495928"/>
                  </a:ext>
                </a:extLst>
              </a:tr>
              <a:tr h="529374">
                <a:tc>
                  <a:txBody>
                    <a:bodyPr/>
                    <a:lstStyle/>
                    <a:p>
                      <a:r>
                        <a:rPr lang="en-US" sz="1500" dirty="0"/>
                        <a:t>HEAD</a:t>
                      </a:r>
                    </a:p>
                  </a:txBody>
                  <a:tcPr marL="75625" marR="75625" marT="37812" marB="37812"/>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0" b="0" kern="1200" dirty="0">
                          <a:solidFill>
                            <a:schemeClr val="dk1"/>
                          </a:solidFill>
                          <a:effectLst/>
                          <a:latin typeface="+mn-lt"/>
                          <a:ea typeface="+mn-ea"/>
                          <a:cs typeface="+mn-cs"/>
                        </a:rPr>
                        <a:t>Like GET, but requests no payload; retrieves metadata only </a:t>
                      </a:r>
                      <a:endParaRPr lang="en-US" sz="1500" b="0" dirty="0"/>
                    </a:p>
                  </a:txBody>
                  <a:tcPr marL="75625" marR="75625" marT="37812" marB="37812"/>
                </a:tc>
                <a:extLst>
                  <a:ext uri="{0D108BD9-81ED-4DB2-BD59-A6C34878D82A}">
                    <a16:rowId xmlns:a16="http://schemas.microsoft.com/office/drawing/2014/main" val="844897269"/>
                  </a:ext>
                </a:extLst>
              </a:tr>
              <a:tr h="302499">
                <a:tc>
                  <a:txBody>
                    <a:bodyPr/>
                    <a:lstStyle/>
                    <a:p>
                      <a:r>
                        <a:rPr lang="en-US" sz="1500" dirty="0"/>
                        <a:t>DELETE</a:t>
                      </a:r>
                    </a:p>
                  </a:txBody>
                  <a:tcPr marL="75625" marR="75625" marT="37812" marB="37812"/>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0" b="0" kern="1200" dirty="0">
                          <a:solidFill>
                            <a:schemeClr val="dk1"/>
                          </a:solidFill>
                          <a:effectLst/>
                          <a:latin typeface="+mn-lt"/>
                          <a:ea typeface="+mn-ea"/>
                          <a:cs typeface="+mn-cs"/>
                        </a:rPr>
                        <a:t>Deletes the specified resource</a:t>
                      </a:r>
                      <a:endParaRPr lang="en-US" sz="1500" b="0" dirty="0"/>
                    </a:p>
                  </a:txBody>
                  <a:tcPr marL="75625" marR="75625" marT="37812" marB="37812"/>
                </a:tc>
                <a:extLst>
                  <a:ext uri="{0D108BD9-81ED-4DB2-BD59-A6C34878D82A}">
                    <a16:rowId xmlns:a16="http://schemas.microsoft.com/office/drawing/2014/main" val="825698245"/>
                  </a:ext>
                </a:extLst>
              </a:tr>
              <a:tr h="529374">
                <a:tc>
                  <a:txBody>
                    <a:bodyPr/>
                    <a:lstStyle/>
                    <a:p>
                      <a:r>
                        <a:rPr lang="en-US" sz="1500" dirty="0"/>
                        <a:t>POST</a:t>
                      </a:r>
                    </a:p>
                  </a:txBody>
                  <a:tcPr marL="75625" marR="75625" marT="37812" marB="37812"/>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0" b="0" kern="1200" dirty="0">
                          <a:solidFill>
                            <a:schemeClr val="dk1"/>
                          </a:solidFill>
                          <a:effectLst/>
                          <a:latin typeface="+mn-lt"/>
                          <a:ea typeface="+mn-ea"/>
                          <a:cs typeface="+mn-cs"/>
                        </a:rPr>
                        <a:t>Applies request data to the given resource</a:t>
                      </a:r>
                      <a:endParaRPr lang="en-US" sz="1500" b="0" dirty="0"/>
                    </a:p>
                  </a:txBody>
                  <a:tcPr marL="75625" marR="75625" marT="37812" marB="37812"/>
                </a:tc>
                <a:extLst>
                  <a:ext uri="{0D108BD9-81ED-4DB2-BD59-A6C34878D82A}">
                    <a16:rowId xmlns:a16="http://schemas.microsoft.com/office/drawing/2014/main" val="1812905756"/>
                  </a:ext>
                </a:extLst>
              </a:tr>
              <a:tr h="529374">
                <a:tc>
                  <a:txBody>
                    <a:bodyPr/>
                    <a:lstStyle/>
                    <a:p>
                      <a:r>
                        <a:rPr lang="en-US" sz="1500" dirty="0"/>
                        <a:t>PUT</a:t>
                      </a:r>
                    </a:p>
                  </a:txBody>
                  <a:tcPr marL="75625" marR="75625" marT="37812" marB="37812"/>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0" b="0" kern="1200" dirty="0">
                          <a:solidFill>
                            <a:schemeClr val="dk1"/>
                          </a:solidFill>
                          <a:effectLst/>
                          <a:latin typeface="+mn-lt"/>
                          <a:ea typeface="+mn-ea"/>
                          <a:cs typeface="+mn-cs"/>
                        </a:rPr>
                        <a:t>Similar to POST, but implies replacement of existing contents </a:t>
                      </a:r>
                      <a:endParaRPr lang="en-US" sz="1500" b="0" dirty="0"/>
                    </a:p>
                  </a:txBody>
                  <a:tcPr marL="75625" marR="75625" marT="37812" marB="37812"/>
                </a:tc>
                <a:extLst>
                  <a:ext uri="{0D108BD9-81ED-4DB2-BD59-A6C34878D82A}">
                    <a16:rowId xmlns:a16="http://schemas.microsoft.com/office/drawing/2014/main" val="21298602"/>
                  </a:ext>
                </a:extLst>
              </a:tr>
              <a:tr h="529374">
                <a:tc>
                  <a:txBody>
                    <a:bodyPr/>
                    <a:lstStyle/>
                    <a:p>
                      <a:r>
                        <a:rPr lang="en-US" sz="1500" dirty="0"/>
                        <a:t>OPTIONS</a:t>
                      </a:r>
                    </a:p>
                  </a:txBody>
                  <a:tcPr marL="75625" marR="75625" marT="37812" marB="37812"/>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0" b="0" dirty="0"/>
                        <a:t>S</a:t>
                      </a:r>
                      <a:r>
                        <a:rPr lang="en-US" sz="1500" b="0" kern="1200" dirty="0">
                          <a:solidFill>
                            <a:schemeClr val="dk1"/>
                          </a:solidFill>
                          <a:effectLst/>
                          <a:latin typeface="+mn-lt"/>
                          <a:ea typeface="+mn-ea"/>
                          <a:cs typeface="+mn-cs"/>
                        </a:rPr>
                        <a:t>hows what methods the server supports for the specified path </a:t>
                      </a:r>
                      <a:endParaRPr lang="en-US" sz="1500" b="0" dirty="0"/>
                    </a:p>
                  </a:txBody>
                  <a:tcPr marL="75625" marR="75625" marT="37812" marB="37812"/>
                </a:tc>
                <a:extLst>
                  <a:ext uri="{0D108BD9-81ED-4DB2-BD59-A6C34878D82A}">
                    <a16:rowId xmlns:a16="http://schemas.microsoft.com/office/drawing/2014/main" val="373442840"/>
                  </a:ext>
                </a:extLst>
              </a:tr>
            </a:tbl>
          </a:graphicData>
        </a:graphic>
      </p:graphicFrame>
    </p:spTree>
    <p:extLst>
      <p:ext uri="{BB962C8B-B14F-4D97-AF65-F5344CB8AC3E}">
        <p14:creationId xmlns:p14="http://schemas.microsoft.com/office/powerpoint/2010/main" val="29684561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4B8EDBC-2AAF-9645-E4E4-22EA1B656D03}"/>
              </a:ext>
            </a:extLst>
          </p:cNvPr>
          <p:cNvSpPr/>
          <p:nvPr/>
        </p:nvSpPr>
        <p:spPr>
          <a:xfrm>
            <a:off x="621323" y="257908"/>
            <a:ext cx="1981202" cy="1015663"/>
          </a:xfrm>
          <a:prstGeom prst="rect">
            <a:avLst/>
          </a:prstGeom>
        </p:spPr>
        <p:txBody>
          <a:bodyPr wrap="square">
            <a:spAutoFit/>
          </a:bodyPr>
          <a:lstStyle/>
          <a:p>
            <a:r>
              <a:rPr lang="en-US" sz="6000" b="1"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Q&amp;A</a:t>
            </a:r>
          </a:p>
        </p:txBody>
      </p:sp>
      <p:cxnSp>
        <p:nvCxnSpPr>
          <p:cNvPr id="10" name="Straight Connector 9">
            <a:extLst>
              <a:ext uri="{FF2B5EF4-FFF2-40B4-BE49-F238E27FC236}">
                <a16:creationId xmlns:a16="http://schemas.microsoft.com/office/drawing/2014/main" id="{72150055-4D85-6A54-2EB1-4340B28290BA}"/>
              </a:ext>
            </a:extLst>
          </p:cNvPr>
          <p:cNvCxnSpPr>
            <a:cxnSpLocks/>
          </p:cNvCxnSpPr>
          <p:nvPr/>
        </p:nvCxnSpPr>
        <p:spPr>
          <a:xfrm>
            <a:off x="807437" y="1358548"/>
            <a:ext cx="1102358" cy="0"/>
          </a:xfrm>
          <a:prstGeom prst="line">
            <a:avLst/>
          </a:prstGeom>
          <a:ln w="127000">
            <a:solidFill>
              <a:srgbClr val="FF9900"/>
            </a:solidFill>
          </a:ln>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8EBA60A2-85BF-B3DB-3427-4F868304B40D}"/>
              </a:ext>
            </a:extLst>
          </p:cNvPr>
          <p:cNvSpPr/>
          <p:nvPr/>
        </p:nvSpPr>
        <p:spPr>
          <a:xfrm>
            <a:off x="1611924" y="1677044"/>
            <a:ext cx="9595340" cy="954107"/>
          </a:xfrm>
          <a:prstGeom prst="rect">
            <a:avLst/>
          </a:prstGeom>
        </p:spPr>
        <p:txBody>
          <a:bodyPr wrap="square">
            <a:spAutoFit/>
          </a:bodyPr>
          <a:lstStyle/>
          <a:p>
            <a:r>
              <a:rPr lang="en-US" sz="2800" b="0" i="0" u="none" strike="noStrike" dirty="0">
                <a:solidFill>
                  <a:srgbClr val="FF0000"/>
                </a:solidFill>
                <a:effectLst/>
              </a:rPr>
              <a:t>Q: </a:t>
            </a:r>
            <a:r>
              <a:rPr lang="en-US" sz="2800" dirty="0">
                <a:solidFill>
                  <a:srgbClr val="FF0000"/>
                </a:solidFill>
              </a:rPr>
              <a:t>How is the connection closed between the two peers? (What TCP flags do you see?)</a:t>
            </a:r>
          </a:p>
        </p:txBody>
      </p:sp>
      <p:sp>
        <p:nvSpPr>
          <p:cNvPr id="6" name="TextBox 5">
            <a:extLst>
              <a:ext uri="{FF2B5EF4-FFF2-40B4-BE49-F238E27FC236}">
                <a16:creationId xmlns:a16="http://schemas.microsoft.com/office/drawing/2014/main" id="{82E2F738-717A-36FC-1735-1492932675B5}"/>
              </a:ext>
            </a:extLst>
          </p:cNvPr>
          <p:cNvSpPr txBox="1"/>
          <p:nvPr/>
        </p:nvSpPr>
        <p:spPr>
          <a:xfrm>
            <a:off x="1611924" y="2631151"/>
            <a:ext cx="10043047" cy="1015663"/>
          </a:xfrm>
          <a:prstGeom prst="rect">
            <a:avLst/>
          </a:prstGeom>
          <a:noFill/>
        </p:spPr>
        <p:txBody>
          <a:bodyPr wrap="square">
            <a:spAutoFit/>
          </a:bodyPr>
          <a:lstStyle/>
          <a:p>
            <a:r>
              <a:rPr lang="en-US" sz="600" dirty="0">
                <a:solidFill>
                  <a:srgbClr val="38FF36"/>
                </a:solidFill>
                <a:effectLst/>
                <a:highlight>
                  <a:srgbClr val="000000"/>
                </a:highlight>
                <a:latin typeface="Menlo" panose="020B0609030804020204" pitchFamily="49" charset="0"/>
              </a:rPr>
              <a:t>[ec2-user@ip-10-0-0-29 ~]$ </a:t>
            </a:r>
            <a:r>
              <a:rPr lang="en-US" sz="600" dirty="0" err="1">
                <a:solidFill>
                  <a:srgbClr val="38FF36"/>
                </a:solidFill>
                <a:effectLst/>
                <a:highlight>
                  <a:srgbClr val="000000"/>
                </a:highlight>
                <a:latin typeface="Menlo" panose="020B0609030804020204" pitchFamily="49" charset="0"/>
              </a:rPr>
              <a:t>tcpdump</a:t>
            </a:r>
            <a:r>
              <a:rPr lang="en-US" sz="600" dirty="0">
                <a:solidFill>
                  <a:srgbClr val="38FF36"/>
                </a:solidFill>
                <a:effectLst/>
                <a:highlight>
                  <a:srgbClr val="000000"/>
                </a:highlight>
                <a:latin typeface="Menlo" panose="020B0609030804020204" pitchFamily="49" charset="0"/>
              </a:rPr>
              <a:t> -r </a:t>
            </a:r>
            <a:r>
              <a:rPr lang="en-US" sz="600" dirty="0" err="1">
                <a:solidFill>
                  <a:srgbClr val="38FF36"/>
                </a:solidFill>
                <a:effectLst/>
                <a:highlight>
                  <a:srgbClr val="000000"/>
                </a:highlight>
                <a:latin typeface="Menlo" panose="020B0609030804020204" pitchFamily="49" charset="0"/>
              </a:rPr>
              <a:t>file.pcap</a:t>
            </a:r>
            <a:endParaRPr lang="en-US" sz="600" dirty="0">
              <a:solidFill>
                <a:srgbClr val="38FF36"/>
              </a:solidFill>
              <a:effectLst/>
              <a:highlight>
                <a:srgbClr val="000000"/>
              </a:highlight>
              <a:latin typeface="Menlo" panose="020B0609030804020204" pitchFamily="49" charset="0"/>
            </a:endParaRPr>
          </a:p>
          <a:p>
            <a:r>
              <a:rPr lang="en-US" sz="600" dirty="0">
                <a:solidFill>
                  <a:srgbClr val="38FF36"/>
                </a:solidFill>
                <a:effectLst/>
                <a:highlight>
                  <a:srgbClr val="000000"/>
                </a:highlight>
                <a:latin typeface="Menlo" panose="020B0609030804020204" pitchFamily="49" charset="0"/>
              </a:rPr>
              <a:t>reading from file </a:t>
            </a:r>
            <a:r>
              <a:rPr lang="en-US" sz="600" dirty="0" err="1">
                <a:solidFill>
                  <a:srgbClr val="38FF36"/>
                </a:solidFill>
                <a:effectLst/>
                <a:highlight>
                  <a:srgbClr val="000000"/>
                </a:highlight>
                <a:latin typeface="Menlo" panose="020B0609030804020204" pitchFamily="49" charset="0"/>
              </a:rPr>
              <a:t>file.pcap</a:t>
            </a:r>
            <a:r>
              <a:rPr lang="en-US" sz="600" dirty="0">
                <a:solidFill>
                  <a:srgbClr val="38FF36"/>
                </a:solidFill>
                <a:effectLst/>
                <a:highlight>
                  <a:srgbClr val="000000"/>
                </a:highlight>
                <a:latin typeface="Menlo" panose="020B0609030804020204" pitchFamily="49" charset="0"/>
              </a:rPr>
              <a:t>, link-type EN10MB (Ethernet), snapshot length 262144</a:t>
            </a:r>
          </a:p>
          <a:p>
            <a:r>
              <a:rPr lang="en-US" sz="600" dirty="0">
                <a:solidFill>
                  <a:srgbClr val="38FF36"/>
                </a:solidFill>
                <a:effectLst/>
                <a:highlight>
                  <a:srgbClr val="000000"/>
                </a:highlight>
                <a:latin typeface="Menlo" panose="020B0609030804020204" pitchFamily="49" charset="0"/>
              </a:rPr>
              <a:t>22:27:49.963156 IP 10.0.0.45.56178 &gt; ip-10-0-0-29.ec2.internal.http: Flags [S], seq 1328722462, win 62727, options [</a:t>
            </a:r>
            <a:r>
              <a:rPr lang="en-US" sz="600" dirty="0" err="1">
                <a:solidFill>
                  <a:srgbClr val="38FF36"/>
                </a:solidFill>
                <a:effectLst/>
                <a:highlight>
                  <a:srgbClr val="000000"/>
                </a:highlight>
                <a:latin typeface="Menlo" panose="020B0609030804020204" pitchFamily="49" charset="0"/>
              </a:rPr>
              <a:t>mss</a:t>
            </a:r>
            <a:r>
              <a:rPr lang="en-US" sz="600" dirty="0">
                <a:solidFill>
                  <a:srgbClr val="38FF36"/>
                </a:solidFill>
                <a:effectLst/>
                <a:highlight>
                  <a:srgbClr val="000000"/>
                </a:highlight>
                <a:latin typeface="Menlo" panose="020B0609030804020204" pitchFamily="49" charset="0"/>
              </a:rPr>
              <a:t> 8961,sackOK,TS </a:t>
            </a:r>
            <a:r>
              <a:rPr lang="en-US" sz="600" dirty="0" err="1">
                <a:solidFill>
                  <a:srgbClr val="38FF36"/>
                </a:solidFill>
                <a:effectLst/>
                <a:highlight>
                  <a:srgbClr val="000000"/>
                </a:highlight>
                <a:latin typeface="Menlo" panose="020B0609030804020204" pitchFamily="49" charset="0"/>
              </a:rPr>
              <a:t>val</a:t>
            </a:r>
            <a:r>
              <a:rPr lang="en-US" sz="600" dirty="0">
                <a:solidFill>
                  <a:srgbClr val="38FF36"/>
                </a:solidFill>
                <a:effectLst/>
                <a:highlight>
                  <a:srgbClr val="000000"/>
                </a:highlight>
                <a:latin typeface="Menlo" panose="020B0609030804020204" pitchFamily="49" charset="0"/>
              </a:rPr>
              <a:t> 3544704136 </a:t>
            </a:r>
            <a:r>
              <a:rPr lang="en-US" sz="600" dirty="0" err="1">
                <a:solidFill>
                  <a:srgbClr val="38FF36"/>
                </a:solidFill>
                <a:effectLst/>
                <a:highlight>
                  <a:srgbClr val="000000"/>
                </a:highlight>
                <a:latin typeface="Menlo" panose="020B0609030804020204" pitchFamily="49" charset="0"/>
              </a:rPr>
              <a:t>ecr</a:t>
            </a:r>
            <a:r>
              <a:rPr lang="en-US" sz="600" dirty="0">
                <a:solidFill>
                  <a:srgbClr val="38FF36"/>
                </a:solidFill>
                <a:effectLst/>
                <a:highlight>
                  <a:srgbClr val="000000"/>
                </a:highlight>
                <a:latin typeface="Menlo" panose="020B0609030804020204" pitchFamily="49" charset="0"/>
              </a:rPr>
              <a:t> 0,nop,wscale 7], length 0</a:t>
            </a:r>
          </a:p>
          <a:p>
            <a:r>
              <a:rPr lang="en-US" sz="600" dirty="0">
                <a:solidFill>
                  <a:srgbClr val="38FF36"/>
                </a:solidFill>
                <a:effectLst/>
                <a:highlight>
                  <a:srgbClr val="000000"/>
                </a:highlight>
                <a:latin typeface="Menlo" panose="020B0609030804020204" pitchFamily="49" charset="0"/>
              </a:rPr>
              <a:t>22:27:49.963372 IP ip-10-0-0-29.ec2.internal.http &gt; 10.0.0.45.56178: Flags [S.], seq 3959967355, ack 1328722463, win 62643, options [</a:t>
            </a:r>
            <a:r>
              <a:rPr lang="en-US" sz="600" dirty="0" err="1">
                <a:solidFill>
                  <a:srgbClr val="38FF36"/>
                </a:solidFill>
                <a:effectLst/>
                <a:highlight>
                  <a:srgbClr val="000000"/>
                </a:highlight>
                <a:latin typeface="Menlo" panose="020B0609030804020204" pitchFamily="49" charset="0"/>
              </a:rPr>
              <a:t>mss</a:t>
            </a:r>
            <a:r>
              <a:rPr lang="en-US" sz="600" dirty="0">
                <a:solidFill>
                  <a:srgbClr val="38FF36"/>
                </a:solidFill>
                <a:effectLst/>
                <a:highlight>
                  <a:srgbClr val="000000"/>
                </a:highlight>
                <a:latin typeface="Menlo" panose="020B0609030804020204" pitchFamily="49" charset="0"/>
              </a:rPr>
              <a:t> 8961,sackOK,TS </a:t>
            </a:r>
            <a:r>
              <a:rPr lang="en-US" sz="600" dirty="0" err="1">
                <a:solidFill>
                  <a:srgbClr val="38FF36"/>
                </a:solidFill>
                <a:effectLst/>
                <a:highlight>
                  <a:srgbClr val="000000"/>
                </a:highlight>
                <a:latin typeface="Menlo" panose="020B0609030804020204" pitchFamily="49" charset="0"/>
              </a:rPr>
              <a:t>val</a:t>
            </a:r>
            <a:r>
              <a:rPr lang="en-US" sz="600" dirty="0">
                <a:solidFill>
                  <a:srgbClr val="38FF36"/>
                </a:solidFill>
                <a:effectLst/>
                <a:highlight>
                  <a:srgbClr val="000000"/>
                </a:highlight>
                <a:latin typeface="Menlo" panose="020B0609030804020204" pitchFamily="49" charset="0"/>
              </a:rPr>
              <a:t> 3473054081 </a:t>
            </a:r>
            <a:r>
              <a:rPr lang="en-US" sz="600" dirty="0" err="1">
                <a:solidFill>
                  <a:srgbClr val="38FF36"/>
                </a:solidFill>
                <a:effectLst/>
                <a:highlight>
                  <a:srgbClr val="000000"/>
                </a:highlight>
                <a:latin typeface="Menlo" panose="020B0609030804020204" pitchFamily="49" charset="0"/>
              </a:rPr>
              <a:t>ecr</a:t>
            </a:r>
            <a:r>
              <a:rPr lang="en-US" sz="600" dirty="0">
                <a:solidFill>
                  <a:srgbClr val="38FF36"/>
                </a:solidFill>
                <a:effectLst/>
                <a:highlight>
                  <a:srgbClr val="000000"/>
                </a:highlight>
                <a:latin typeface="Menlo" panose="020B0609030804020204" pitchFamily="49" charset="0"/>
              </a:rPr>
              <a:t> 3544704136,nop,wscale 7], length 0</a:t>
            </a:r>
          </a:p>
          <a:p>
            <a:r>
              <a:rPr lang="en-US" sz="600" dirty="0">
                <a:solidFill>
                  <a:srgbClr val="38FF36"/>
                </a:solidFill>
                <a:effectLst/>
                <a:highlight>
                  <a:srgbClr val="000000"/>
                </a:highlight>
                <a:latin typeface="Menlo" panose="020B0609030804020204" pitchFamily="49" charset="0"/>
              </a:rPr>
              <a:t>22:27:49.963757 IP 10.0.0.45.56178 &gt; ip-10-0-0-29.ec2.internal.http: Flags [.], ack 1, win 491, options [</a:t>
            </a:r>
            <a:r>
              <a:rPr lang="en-US" sz="600" dirty="0" err="1">
                <a:solidFill>
                  <a:srgbClr val="38FF36"/>
                </a:solidFill>
                <a:effectLst/>
                <a:highlight>
                  <a:srgbClr val="000000"/>
                </a:highlight>
                <a:latin typeface="Menlo" panose="020B0609030804020204" pitchFamily="49" charset="0"/>
              </a:rPr>
              <a:t>nop,nop,TS</a:t>
            </a:r>
            <a:r>
              <a:rPr lang="en-US" sz="600" dirty="0">
                <a:solidFill>
                  <a:srgbClr val="38FF36"/>
                </a:solidFill>
                <a:effectLst/>
                <a:highlight>
                  <a:srgbClr val="000000"/>
                </a:highlight>
                <a:latin typeface="Menlo" panose="020B0609030804020204" pitchFamily="49" charset="0"/>
              </a:rPr>
              <a:t> </a:t>
            </a:r>
            <a:r>
              <a:rPr lang="en-US" sz="600" dirty="0" err="1">
                <a:solidFill>
                  <a:srgbClr val="38FF36"/>
                </a:solidFill>
                <a:effectLst/>
                <a:highlight>
                  <a:srgbClr val="000000"/>
                </a:highlight>
                <a:latin typeface="Menlo" panose="020B0609030804020204" pitchFamily="49" charset="0"/>
              </a:rPr>
              <a:t>val</a:t>
            </a:r>
            <a:r>
              <a:rPr lang="en-US" sz="600" dirty="0">
                <a:solidFill>
                  <a:srgbClr val="38FF36"/>
                </a:solidFill>
                <a:effectLst/>
                <a:highlight>
                  <a:srgbClr val="000000"/>
                </a:highlight>
                <a:latin typeface="Menlo" panose="020B0609030804020204" pitchFamily="49" charset="0"/>
              </a:rPr>
              <a:t> 3544704137 </a:t>
            </a:r>
            <a:r>
              <a:rPr lang="en-US" sz="600" dirty="0" err="1">
                <a:solidFill>
                  <a:srgbClr val="38FF36"/>
                </a:solidFill>
                <a:effectLst/>
                <a:highlight>
                  <a:srgbClr val="000000"/>
                </a:highlight>
                <a:latin typeface="Menlo" panose="020B0609030804020204" pitchFamily="49" charset="0"/>
              </a:rPr>
              <a:t>ecr</a:t>
            </a:r>
            <a:r>
              <a:rPr lang="en-US" sz="600" dirty="0">
                <a:solidFill>
                  <a:srgbClr val="38FF36"/>
                </a:solidFill>
                <a:effectLst/>
                <a:highlight>
                  <a:srgbClr val="000000"/>
                </a:highlight>
                <a:latin typeface="Menlo" panose="020B0609030804020204" pitchFamily="49" charset="0"/>
              </a:rPr>
              <a:t> 3473054081], length 0</a:t>
            </a:r>
          </a:p>
          <a:p>
            <a:r>
              <a:rPr lang="en-US" sz="600" dirty="0">
                <a:solidFill>
                  <a:srgbClr val="38FF36"/>
                </a:solidFill>
                <a:effectLst/>
                <a:highlight>
                  <a:srgbClr val="000000"/>
                </a:highlight>
                <a:latin typeface="Menlo" panose="020B0609030804020204" pitchFamily="49" charset="0"/>
              </a:rPr>
              <a:t>22:27:49.963757 IP 10.0.0.45.56178 &gt; ip-10-0-0-29.ec2.internal.http: Flags [P.], seq 1:73, ack 1, win 491, options [</a:t>
            </a:r>
            <a:r>
              <a:rPr lang="en-US" sz="600" dirty="0" err="1">
                <a:solidFill>
                  <a:srgbClr val="38FF36"/>
                </a:solidFill>
                <a:effectLst/>
                <a:highlight>
                  <a:srgbClr val="000000"/>
                </a:highlight>
                <a:latin typeface="Menlo" panose="020B0609030804020204" pitchFamily="49" charset="0"/>
              </a:rPr>
              <a:t>nop,nop,TS</a:t>
            </a:r>
            <a:r>
              <a:rPr lang="en-US" sz="600" dirty="0">
                <a:solidFill>
                  <a:srgbClr val="38FF36"/>
                </a:solidFill>
                <a:effectLst/>
                <a:highlight>
                  <a:srgbClr val="000000"/>
                </a:highlight>
                <a:latin typeface="Menlo" panose="020B0609030804020204" pitchFamily="49" charset="0"/>
              </a:rPr>
              <a:t> </a:t>
            </a:r>
            <a:r>
              <a:rPr lang="en-US" sz="600" dirty="0" err="1">
                <a:solidFill>
                  <a:srgbClr val="38FF36"/>
                </a:solidFill>
                <a:effectLst/>
                <a:highlight>
                  <a:srgbClr val="000000"/>
                </a:highlight>
                <a:latin typeface="Menlo" panose="020B0609030804020204" pitchFamily="49" charset="0"/>
              </a:rPr>
              <a:t>val</a:t>
            </a:r>
            <a:r>
              <a:rPr lang="en-US" sz="600" dirty="0">
                <a:solidFill>
                  <a:srgbClr val="38FF36"/>
                </a:solidFill>
                <a:effectLst/>
                <a:highlight>
                  <a:srgbClr val="000000"/>
                </a:highlight>
                <a:latin typeface="Menlo" panose="020B0609030804020204" pitchFamily="49" charset="0"/>
              </a:rPr>
              <a:t> 3544704137 </a:t>
            </a:r>
            <a:r>
              <a:rPr lang="en-US" sz="600" dirty="0" err="1">
                <a:solidFill>
                  <a:srgbClr val="38FF36"/>
                </a:solidFill>
                <a:effectLst/>
                <a:highlight>
                  <a:srgbClr val="000000"/>
                </a:highlight>
                <a:latin typeface="Menlo" panose="020B0609030804020204" pitchFamily="49" charset="0"/>
              </a:rPr>
              <a:t>ecr</a:t>
            </a:r>
            <a:r>
              <a:rPr lang="en-US" sz="600" dirty="0">
                <a:solidFill>
                  <a:srgbClr val="38FF36"/>
                </a:solidFill>
                <a:effectLst/>
                <a:highlight>
                  <a:srgbClr val="000000"/>
                </a:highlight>
                <a:latin typeface="Menlo" panose="020B0609030804020204" pitchFamily="49" charset="0"/>
              </a:rPr>
              <a:t> 3473054081], length 72: HTTP: GET / HTTP/1.1</a:t>
            </a:r>
          </a:p>
          <a:p>
            <a:r>
              <a:rPr lang="en-US" sz="600" dirty="0">
                <a:solidFill>
                  <a:srgbClr val="38FF36"/>
                </a:solidFill>
                <a:effectLst/>
                <a:highlight>
                  <a:srgbClr val="000000"/>
                </a:highlight>
                <a:latin typeface="Menlo" panose="020B0609030804020204" pitchFamily="49" charset="0"/>
              </a:rPr>
              <a:t>22:27:49.963781 IP ip-10-0-0-29.ec2.internal.http &gt; 10.0.0.45.56178: Flags [.], ack 73, win 489, options [</a:t>
            </a:r>
            <a:r>
              <a:rPr lang="en-US" sz="600" dirty="0" err="1">
                <a:solidFill>
                  <a:srgbClr val="38FF36"/>
                </a:solidFill>
                <a:effectLst/>
                <a:highlight>
                  <a:srgbClr val="000000"/>
                </a:highlight>
                <a:latin typeface="Menlo" panose="020B0609030804020204" pitchFamily="49" charset="0"/>
              </a:rPr>
              <a:t>nop,nop,TS</a:t>
            </a:r>
            <a:r>
              <a:rPr lang="en-US" sz="600" dirty="0">
                <a:solidFill>
                  <a:srgbClr val="38FF36"/>
                </a:solidFill>
                <a:effectLst/>
                <a:highlight>
                  <a:srgbClr val="000000"/>
                </a:highlight>
                <a:latin typeface="Menlo" panose="020B0609030804020204" pitchFamily="49" charset="0"/>
              </a:rPr>
              <a:t> </a:t>
            </a:r>
            <a:r>
              <a:rPr lang="en-US" sz="600" dirty="0" err="1">
                <a:solidFill>
                  <a:srgbClr val="38FF36"/>
                </a:solidFill>
                <a:effectLst/>
                <a:highlight>
                  <a:srgbClr val="000000"/>
                </a:highlight>
                <a:latin typeface="Menlo" panose="020B0609030804020204" pitchFamily="49" charset="0"/>
              </a:rPr>
              <a:t>val</a:t>
            </a:r>
            <a:r>
              <a:rPr lang="en-US" sz="600" dirty="0">
                <a:solidFill>
                  <a:srgbClr val="38FF36"/>
                </a:solidFill>
                <a:effectLst/>
                <a:highlight>
                  <a:srgbClr val="000000"/>
                </a:highlight>
                <a:latin typeface="Menlo" panose="020B0609030804020204" pitchFamily="49" charset="0"/>
              </a:rPr>
              <a:t> 3473054082 </a:t>
            </a:r>
            <a:r>
              <a:rPr lang="en-US" sz="600" dirty="0" err="1">
                <a:solidFill>
                  <a:srgbClr val="38FF36"/>
                </a:solidFill>
                <a:effectLst/>
                <a:highlight>
                  <a:srgbClr val="000000"/>
                </a:highlight>
                <a:latin typeface="Menlo" panose="020B0609030804020204" pitchFamily="49" charset="0"/>
              </a:rPr>
              <a:t>ecr</a:t>
            </a:r>
            <a:r>
              <a:rPr lang="en-US" sz="600" dirty="0">
                <a:solidFill>
                  <a:srgbClr val="38FF36"/>
                </a:solidFill>
                <a:effectLst/>
                <a:highlight>
                  <a:srgbClr val="000000"/>
                </a:highlight>
                <a:latin typeface="Menlo" panose="020B0609030804020204" pitchFamily="49" charset="0"/>
              </a:rPr>
              <a:t> 3544704137], length 0</a:t>
            </a:r>
          </a:p>
          <a:p>
            <a:r>
              <a:rPr lang="en-US" sz="600" dirty="0">
                <a:solidFill>
                  <a:srgbClr val="38FF36"/>
                </a:solidFill>
                <a:effectLst/>
                <a:highlight>
                  <a:srgbClr val="000000"/>
                </a:highlight>
                <a:latin typeface="Menlo" panose="020B0609030804020204" pitchFamily="49" charset="0"/>
              </a:rPr>
              <a:t>22:27:49.964123 IP ip-10-0-0-29.ec2.internal.http &gt; 10.0.0.45.56178: Flags [P.], seq 1:270, ack 73, win 489, options [</a:t>
            </a:r>
            <a:r>
              <a:rPr lang="en-US" sz="600" dirty="0" err="1">
                <a:solidFill>
                  <a:srgbClr val="38FF36"/>
                </a:solidFill>
                <a:effectLst/>
                <a:highlight>
                  <a:srgbClr val="000000"/>
                </a:highlight>
                <a:latin typeface="Menlo" panose="020B0609030804020204" pitchFamily="49" charset="0"/>
              </a:rPr>
              <a:t>nop,nop,TS</a:t>
            </a:r>
            <a:r>
              <a:rPr lang="en-US" sz="600" dirty="0">
                <a:solidFill>
                  <a:srgbClr val="38FF36"/>
                </a:solidFill>
                <a:effectLst/>
                <a:highlight>
                  <a:srgbClr val="000000"/>
                </a:highlight>
                <a:latin typeface="Menlo" panose="020B0609030804020204" pitchFamily="49" charset="0"/>
              </a:rPr>
              <a:t> </a:t>
            </a:r>
            <a:r>
              <a:rPr lang="en-US" sz="600" dirty="0" err="1">
                <a:solidFill>
                  <a:srgbClr val="38FF36"/>
                </a:solidFill>
                <a:effectLst/>
                <a:highlight>
                  <a:srgbClr val="000000"/>
                </a:highlight>
                <a:latin typeface="Menlo" panose="020B0609030804020204" pitchFamily="49" charset="0"/>
              </a:rPr>
              <a:t>val</a:t>
            </a:r>
            <a:r>
              <a:rPr lang="en-US" sz="600" dirty="0">
                <a:solidFill>
                  <a:srgbClr val="38FF36"/>
                </a:solidFill>
                <a:effectLst/>
                <a:highlight>
                  <a:srgbClr val="000000"/>
                </a:highlight>
                <a:latin typeface="Menlo" panose="020B0609030804020204" pitchFamily="49" charset="0"/>
              </a:rPr>
              <a:t> 3473054082 </a:t>
            </a:r>
            <a:r>
              <a:rPr lang="en-US" sz="600" dirty="0" err="1">
                <a:solidFill>
                  <a:srgbClr val="38FF36"/>
                </a:solidFill>
                <a:effectLst/>
                <a:highlight>
                  <a:srgbClr val="000000"/>
                </a:highlight>
                <a:latin typeface="Menlo" panose="020B0609030804020204" pitchFamily="49" charset="0"/>
              </a:rPr>
              <a:t>ecr</a:t>
            </a:r>
            <a:r>
              <a:rPr lang="en-US" sz="600" dirty="0">
                <a:solidFill>
                  <a:srgbClr val="38FF36"/>
                </a:solidFill>
                <a:effectLst/>
                <a:highlight>
                  <a:srgbClr val="000000"/>
                </a:highlight>
                <a:latin typeface="Menlo" panose="020B0609030804020204" pitchFamily="49" charset="0"/>
              </a:rPr>
              <a:t> 3544704137], length 269: HTTP: HTTP/1.1 200 OK</a:t>
            </a:r>
          </a:p>
          <a:p>
            <a:r>
              <a:rPr lang="en-US" sz="600" dirty="0">
                <a:solidFill>
                  <a:srgbClr val="38FF36"/>
                </a:solidFill>
                <a:effectLst/>
                <a:highlight>
                  <a:srgbClr val="000000"/>
                </a:highlight>
                <a:latin typeface="Menlo" panose="020B0609030804020204" pitchFamily="49" charset="0"/>
              </a:rPr>
              <a:t>22:27:49.964541 IP 10.0.0.45.56178 &gt; ip-10-0-0-29.ec2.internal.http: Flags [.], ack 270, win 489, options [</a:t>
            </a:r>
            <a:r>
              <a:rPr lang="en-US" sz="600" dirty="0" err="1">
                <a:solidFill>
                  <a:srgbClr val="38FF36"/>
                </a:solidFill>
                <a:effectLst/>
                <a:highlight>
                  <a:srgbClr val="000000"/>
                </a:highlight>
                <a:latin typeface="Menlo" panose="020B0609030804020204" pitchFamily="49" charset="0"/>
              </a:rPr>
              <a:t>nop,nop,TS</a:t>
            </a:r>
            <a:r>
              <a:rPr lang="en-US" sz="600" dirty="0">
                <a:solidFill>
                  <a:srgbClr val="38FF36"/>
                </a:solidFill>
                <a:effectLst/>
                <a:highlight>
                  <a:srgbClr val="000000"/>
                </a:highlight>
                <a:latin typeface="Menlo" panose="020B0609030804020204" pitchFamily="49" charset="0"/>
              </a:rPr>
              <a:t> </a:t>
            </a:r>
            <a:r>
              <a:rPr lang="en-US" sz="600" dirty="0" err="1">
                <a:solidFill>
                  <a:srgbClr val="38FF36"/>
                </a:solidFill>
                <a:effectLst/>
                <a:highlight>
                  <a:srgbClr val="000000"/>
                </a:highlight>
                <a:latin typeface="Menlo" panose="020B0609030804020204" pitchFamily="49" charset="0"/>
              </a:rPr>
              <a:t>val</a:t>
            </a:r>
            <a:r>
              <a:rPr lang="en-US" sz="600" dirty="0">
                <a:solidFill>
                  <a:srgbClr val="38FF36"/>
                </a:solidFill>
                <a:effectLst/>
                <a:highlight>
                  <a:srgbClr val="000000"/>
                </a:highlight>
                <a:latin typeface="Menlo" panose="020B0609030804020204" pitchFamily="49" charset="0"/>
              </a:rPr>
              <a:t> 3544704138 </a:t>
            </a:r>
            <a:r>
              <a:rPr lang="en-US" sz="600" dirty="0" err="1">
                <a:solidFill>
                  <a:srgbClr val="38FF36"/>
                </a:solidFill>
                <a:effectLst/>
                <a:highlight>
                  <a:srgbClr val="000000"/>
                </a:highlight>
                <a:latin typeface="Menlo" panose="020B0609030804020204" pitchFamily="49" charset="0"/>
              </a:rPr>
              <a:t>ecr</a:t>
            </a:r>
            <a:r>
              <a:rPr lang="en-US" sz="600" dirty="0">
                <a:solidFill>
                  <a:srgbClr val="38FF36"/>
                </a:solidFill>
                <a:effectLst/>
                <a:highlight>
                  <a:srgbClr val="000000"/>
                </a:highlight>
                <a:latin typeface="Menlo" panose="020B0609030804020204" pitchFamily="49" charset="0"/>
              </a:rPr>
              <a:t> 3473054082], length 0</a:t>
            </a:r>
          </a:p>
          <a:p>
            <a:r>
              <a:rPr lang="en-US" sz="600" dirty="0">
                <a:solidFill>
                  <a:srgbClr val="38FF36"/>
                </a:solidFill>
                <a:effectLst/>
                <a:highlight>
                  <a:srgbClr val="000000"/>
                </a:highlight>
                <a:latin typeface="Menlo" panose="020B0609030804020204" pitchFamily="49" charset="0"/>
              </a:rPr>
              <a:t>22:27:49.964707 IP 10.0.0.45.56178 &gt; ip-10-0-0-29.ec2.internal.http: Flags [F.], seq 73, ack 270, win 489, options [</a:t>
            </a:r>
            <a:r>
              <a:rPr lang="en-US" sz="600" dirty="0" err="1">
                <a:solidFill>
                  <a:srgbClr val="38FF36"/>
                </a:solidFill>
                <a:effectLst/>
                <a:highlight>
                  <a:srgbClr val="000000"/>
                </a:highlight>
                <a:latin typeface="Menlo" panose="020B0609030804020204" pitchFamily="49" charset="0"/>
              </a:rPr>
              <a:t>nop,nop,TS</a:t>
            </a:r>
            <a:r>
              <a:rPr lang="en-US" sz="600" dirty="0">
                <a:solidFill>
                  <a:srgbClr val="38FF36"/>
                </a:solidFill>
                <a:effectLst/>
                <a:highlight>
                  <a:srgbClr val="000000"/>
                </a:highlight>
                <a:latin typeface="Menlo" panose="020B0609030804020204" pitchFamily="49" charset="0"/>
              </a:rPr>
              <a:t> </a:t>
            </a:r>
            <a:r>
              <a:rPr lang="en-US" sz="600" dirty="0" err="1">
                <a:solidFill>
                  <a:srgbClr val="38FF36"/>
                </a:solidFill>
                <a:effectLst/>
                <a:highlight>
                  <a:srgbClr val="000000"/>
                </a:highlight>
                <a:latin typeface="Menlo" panose="020B0609030804020204" pitchFamily="49" charset="0"/>
              </a:rPr>
              <a:t>val</a:t>
            </a:r>
            <a:r>
              <a:rPr lang="en-US" sz="600" dirty="0">
                <a:solidFill>
                  <a:srgbClr val="38FF36"/>
                </a:solidFill>
                <a:effectLst/>
                <a:highlight>
                  <a:srgbClr val="000000"/>
                </a:highlight>
                <a:latin typeface="Menlo" panose="020B0609030804020204" pitchFamily="49" charset="0"/>
              </a:rPr>
              <a:t> 3544704138 </a:t>
            </a:r>
            <a:r>
              <a:rPr lang="en-US" sz="600" dirty="0" err="1">
                <a:solidFill>
                  <a:srgbClr val="38FF36"/>
                </a:solidFill>
                <a:effectLst/>
                <a:highlight>
                  <a:srgbClr val="000000"/>
                </a:highlight>
                <a:latin typeface="Menlo" panose="020B0609030804020204" pitchFamily="49" charset="0"/>
              </a:rPr>
              <a:t>ecr</a:t>
            </a:r>
            <a:r>
              <a:rPr lang="en-US" sz="600" dirty="0">
                <a:solidFill>
                  <a:srgbClr val="38FF36"/>
                </a:solidFill>
                <a:effectLst/>
                <a:highlight>
                  <a:srgbClr val="000000"/>
                </a:highlight>
                <a:latin typeface="Menlo" panose="020B0609030804020204" pitchFamily="49" charset="0"/>
              </a:rPr>
              <a:t> 3473054082], length 0</a:t>
            </a:r>
          </a:p>
        </p:txBody>
      </p:sp>
      <p:grpSp>
        <p:nvGrpSpPr>
          <p:cNvPr id="7" name="Group 6">
            <a:extLst>
              <a:ext uri="{FF2B5EF4-FFF2-40B4-BE49-F238E27FC236}">
                <a16:creationId xmlns:a16="http://schemas.microsoft.com/office/drawing/2014/main" id="{A12D4563-24C3-636B-D2D3-D02E451133D9}"/>
              </a:ext>
            </a:extLst>
          </p:cNvPr>
          <p:cNvGrpSpPr/>
          <p:nvPr/>
        </p:nvGrpSpPr>
        <p:grpSpPr>
          <a:xfrm>
            <a:off x="807437" y="4923371"/>
            <a:ext cx="992152" cy="992152"/>
            <a:chOff x="4047121" y="2630488"/>
            <a:chExt cx="2540000" cy="2540000"/>
          </a:xfrm>
        </p:grpSpPr>
        <p:pic>
          <p:nvPicPr>
            <p:cNvPr id="8" name="Picture 6" descr="How To Choose The Right Amazon EC2 Instance Type Watch Now, 58% OFF">
              <a:extLst>
                <a:ext uri="{FF2B5EF4-FFF2-40B4-BE49-F238E27FC236}">
                  <a16:creationId xmlns:a16="http://schemas.microsoft.com/office/drawing/2014/main" id="{463E2EDA-04BC-0508-1E40-21A79635839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47121" y="2630488"/>
              <a:ext cx="2540000" cy="254000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12AA12F1-D722-D724-5B08-F130FF5B1E76}"/>
                </a:ext>
              </a:extLst>
            </p:cNvPr>
            <p:cNvSpPr txBox="1"/>
            <p:nvPr/>
          </p:nvSpPr>
          <p:spPr>
            <a:xfrm>
              <a:off x="4310204" y="3451786"/>
              <a:ext cx="2013835" cy="1024318"/>
            </a:xfrm>
            <a:prstGeom prst="rect">
              <a:avLst/>
            </a:prstGeom>
            <a:noFill/>
          </p:spPr>
          <p:txBody>
            <a:bodyPr wrap="none" rtlCol="0">
              <a:spAutoFit/>
            </a:bodyPr>
            <a:lstStyle/>
            <a:p>
              <a:r>
                <a:rPr lang="en-US" sz="2000" dirty="0">
                  <a:solidFill>
                    <a:schemeClr val="bg1">
                      <a:lumMod val="95000"/>
                    </a:schemeClr>
                  </a:solidFill>
                </a:rPr>
                <a:t>Client</a:t>
              </a:r>
            </a:p>
          </p:txBody>
        </p:sp>
      </p:grpSp>
      <p:grpSp>
        <p:nvGrpSpPr>
          <p:cNvPr id="12" name="Group 11">
            <a:extLst>
              <a:ext uri="{FF2B5EF4-FFF2-40B4-BE49-F238E27FC236}">
                <a16:creationId xmlns:a16="http://schemas.microsoft.com/office/drawing/2014/main" id="{618DE8BF-F693-57F7-A258-363AEFC73E99}"/>
              </a:ext>
            </a:extLst>
          </p:cNvPr>
          <p:cNvGrpSpPr/>
          <p:nvPr/>
        </p:nvGrpSpPr>
        <p:grpSpPr>
          <a:xfrm>
            <a:off x="9694455" y="4923371"/>
            <a:ext cx="992152" cy="992152"/>
            <a:chOff x="4047121" y="2630488"/>
            <a:chExt cx="2540000" cy="2540000"/>
          </a:xfrm>
        </p:grpSpPr>
        <p:pic>
          <p:nvPicPr>
            <p:cNvPr id="13" name="Picture 6" descr="How To Choose The Right Amazon EC2 Instance Type Watch Now, 58% OFF">
              <a:extLst>
                <a:ext uri="{FF2B5EF4-FFF2-40B4-BE49-F238E27FC236}">
                  <a16:creationId xmlns:a16="http://schemas.microsoft.com/office/drawing/2014/main" id="{F64CE175-544D-6D15-72EA-EA990700058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47121" y="2630488"/>
              <a:ext cx="2540000" cy="2540000"/>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1AAA9E26-8692-6762-ECD8-AC93FCFB9528}"/>
                </a:ext>
              </a:extLst>
            </p:cNvPr>
            <p:cNvSpPr txBox="1"/>
            <p:nvPr/>
          </p:nvSpPr>
          <p:spPr>
            <a:xfrm>
              <a:off x="4310204" y="3451786"/>
              <a:ext cx="2187836" cy="1024318"/>
            </a:xfrm>
            <a:prstGeom prst="rect">
              <a:avLst/>
            </a:prstGeom>
            <a:noFill/>
          </p:spPr>
          <p:txBody>
            <a:bodyPr wrap="none" rtlCol="0">
              <a:spAutoFit/>
            </a:bodyPr>
            <a:lstStyle/>
            <a:p>
              <a:r>
                <a:rPr lang="en-US" sz="2000" dirty="0">
                  <a:solidFill>
                    <a:schemeClr val="bg1">
                      <a:lumMod val="95000"/>
                    </a:schemeClr>
                  </a:solidFill>
                </a:rPr>
                <a:t>Server</a:t>
              </a:r>
            </a:p>
          </p:txBody>
        </p:sp>
      </p:grpSp>
      <p:sp>
        <p:nvSpPr>
          <p:cNvPr id="15" name="TextBox 14">
            <a:extLst>
              <a:ext uri="{FF2B5EF4-FFF2-40B4-BE49-F238E27FC236}">
                <a16:creationId xmlns:a16="http://schemas.microsoft.com/office/drawing/2014/main" id="{10A86109-5197-26B6-FBD4-A5328A349EAE}"/>
              </a:ext>
            </a:extLst>
          </p:cNvPr>
          <p:cNvSpPr txBox="1"/>
          <p:nvPr/>
        </p:nvSpPr>
        <p:spPr>
          <a:xfrm>
            <a:off x="9630557" y="4382107"/>
            <a:ext cx="1600118" cy="461665"/>
          </a:xfrm>
          <a:prstGeom prst="rect">
            <a:avLst/>
          </a:prstGeom>
          <a:noFill/>
        </p:spPr>
        <p:txBody>
          <a:bodyPr wrap="none" rtlCol="0">
            <a:spAutoFit/>
          </a:bodyPr>
          <a:lstStyle/>
          <a:p>
            <a:r>
              <a:rPr lang="en-US" sz="1200" dirty="0">
                <a:solidFill>
                  <a:schemeClr val="bg1"/>
                </a:solidFill>
              </a:rPr>
              <a:t>Public IP: </a:t>
            </a:r>
            <a:r>
              <a:rPr lang="en-US" sz="1200" b="0" i="0" dirty="0">
                <a:solidFill>
                  <a:schemeClr val="bg1"/>
                </a:solidFill>
                <a:effectLst/>
                <a:latin typeface="Times"/>
              </a:rPr>
              <a:t>54.172.17.28</a:t>
            </a:r>
          </a:p>
          <a:p>
            <a:r>
              <a:rPr lang="en-US" sz="1200" dirty="0">
                <a:solidFill>
                  <a:schemeClr val="bg1"/>
                </a:solidFill>
                <a:latin typeface="Times"/>
              </a:rPr>
              <a:t>Private IP: </a:t>
            </a:r>
            <a:r>
              <a:rPr lang="en-US" sz="1200" b="0" i="0" dirty="0">
                <a:solidFill>
                  <a:schemeClr val="bg1"/>
                </a:solidFill>
                <a:effectLst/>
                <a:latin typeface="Times"/>
              </a:rPr>
              <a:t>10.0.0.29</a:t>
            </a:r>
            <a:endParaRPr lang="en-US" sz="1200" dirty="0">
              <a:solidFill>
                <a:schemeClr val="bg1"/>
              </a:solidFill>
            </a:endParaRPr>
          </a:p>
        </p:txBody>
      </p:sp>
      <p:sp>
        <p:nvSpPr>
          <p:cNvPr id="16" name="TextBox 15">
            <a:extLst>
              <a:ext uri="{FF2B5EF4-FFF2-40B4-BE49-F238E27FC236}">
                <a16:creationId xmlns:a16="http://schemas.microsoft.com/office/drawing/2014/main" id="{07E72E25-08C5-F73B-7D58-3F45F34405D0}"/>
              </a:ext>
            </a:extLst>
          </p:cNvPr>
          <p:cNvSpPr txBox="1"/>
          <p:nvPr/>
        </p:nvSpPr>
        <p:spPr>
          <a:xfrm>
            <a:off x="807437" y="4429807"/>
            <a:ext cx="1754006" cy="461665"/>
          </a:xfrm>
          <a:prstGeom prst="rect">
            <a:avLst/>
          </a:prstGeom>
          <a:noFill/>
        </p:spPr>
        <p:txBody>
          <a:bodyPr wrap="none" rtlCol="0">
            <a:spAutoFit/>
          </a:bodyPr>
          <a:lstStyle/>
          <a:p>
            <a:r>
              <a:rPr lang="en-US" sz="1200" dirty="0">
                <a:solidFill>
                  <a:schemeClr val="bg1"/>
                </a:solidFill>
              </a:rPr>
              <a:t>Public IP: </a:t>
            </a:r>
            <a:r>
              <a:rPr lang="en-US" sz="1200" b="0" i="0" dirty="0">
                <a:solidFill>
                  <a:schemeClr val="bg1"/>
                </a:solidFill>
                <a:effectLst/>
                <a:latin typeface="Times"/>
              </a:rPr>
              <a:t>54.161.213.242</a:t>
            </a:r>
          </a:p>
          <a:p>
            <a:r>
              <a:rPr lang="en-US" sz="1200" dirty="0">
                <a:solidFill>
                  <a:schemeClr val="bg1"/>
                </a:solidFill>
                <a:latin typeface="Times"/>
              </a:rPr>
              <a:t>Private IP: </a:t>
            </a:r>
            <a:r>
              <a:rPr lang="en-US" sz="1200" b="0" i="0" dirty="0">
                <a:solidFill>
                  <a:schemeClr val="bg1"/>
                </a:solidFill>
                <a:effectLst/>
                <a:latin typeface="Times"/>
              </a:rPr>
              <a:t>10.0.0.45</a:t>
            </a:r>
            <a:endParaRPr lang="en-US" sz="1200" dirty="0">
              <a:solidFill>
                <a:schemeClr val="bg1"/>
              </a:solidFill>
            </a:endParaRPr>
          </a:p>
        </p:txBody>
      </p:sp>
      <p:sp>
        <p:nvSpPr>
          <p:cNvPr id="17" name="Right Arrow 16">
            <a:extLst>
              <a:ext uri="{FF2B5EF4-FFF2-40B4-BE49-F238E27FC236}">
                <a16:creationId xmlns:a16="http://schemas.microsoft.com/office/drawing/2014/main" id="{6F29B7C6-8155-4ECA-00B1-C3035845A340}"/>
              </a:ext>
            </a:extLst>
          </p:cNvPr>
          <p:cNvSpPr/>
          <p:nvPr/>
        </p:nvSpPr>
        <p:spPr>
          <a:xfrm>
            <a:off x="3117850" y="3865333"/>
            <a:ext cx="5956300" cy="302028"/>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 SYN</a:t>
            </a:r>
          </a:p>
        </p:txBody>
      </p:sp>
      <p:sp>
        <p:nvSpPr>
          <p:cNvPr id="18" name="Right Arrow 17">
            <a:extLst>
              <a:ext uri="{FF2B5EF4-FFF2-40B4-BE49-F238E27FC236}">
                <a16:creationId xmlns:a16="http://schemas.microsoft.com/office/drawing/2014/main" id="{37172639-16F3-3C90-57F5-106362A9B598}"/>
              </a:ext>
            </a:extLst>
          </p:cNvPr>
          <p:cNvSpPr/>
          <p:nvPr/>
        </p:nvSpPr>
        <p:spPr>
          <a:xfrm flipH="1">
            <a:off x="3117850" y="4143865"/>
            <a:ext cx="5956300" cy="302028"/>
          </a:xfrm>
          <a:prstGeom prst="rightArrow">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 SYN-ACK</a:t>
            </a:r>
          </a:p>
        </p:txBody>
      </p:sp>
      <p:sp>
        <p:nvSpPr>
          <p:cNvPr id="20" name="Right Arrow 19">
            <a:extLst>
              <a:ext uri="{FF2B5EF4-FFF2-40B4-BE49-F238E27FC236}">
                <a16:creationId xmlns:a16="http://schemas.microsoft.com/office/drawing/2014/main" id="{FEB9C91B-1459-0176-708B-CB521B1D605D}"/>
              </a:ext>
            </a:extLst>
          </p:cNvPr>
          <p:cNvSpPr/>
          <p:nvPr/>
        </p:nvSpPr>
        <p:spPr>
          <a:xfrm>
            <a:off x="3117850" y="4442849"/>
            <a:ext cx="5956300" cy="302028"/>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 ACK</a:t>
            </a:r>
          </a:p>
        </p:txBody>
      </p:sp>
      <p:sp>
        <p:nvSpPr>
          <p:cNvPr id="21" name="Right Arrow 20">
            <a:extLst>
              <a:ext uri="{FF2B5EF4-FFF2-40B4-BE49-F238E27FC236}">
                <a16:creationId xmlns:a16="http://schemas.microsoft.com/office/drawing/2014/main" id="{EB36C8AB-F5E7-BFBF-779F-AF3BBC3C3798}"/>
              </a:ext>
            </a:extLst>
          </p:cNvPr>
          <p:cNvSpPr/>
          <p:nvPr/>
        </p:nvSpPr>
        <p:spPr>
          <a:xfrm>
            <a:off x="3117850" y="4721981"/>
            <a:ext cx="5956300" cy="302028"/>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 Push data</a:t>
            </a:r>
          </a:p>
        </p:txBody>
      </p:sp>
      <p:sp>
        <p:nvSpPr>
          <p:cNvPr id="22" name="Right Arrow 21">
            <a:extLst>
              <a:ext uri="{FF2B5EF4-FFF2-40B4-BE49-F238E27FC236}">
                <a16:creationId xmlns:a16="http://schemas.microsoft.com/office/drawing/2014/main" id="{25723F2F-303A-EE0E-1D0F-A285318D69B5}"/>
              </a:ext>
            </a:extLst>
          </p:cNvPr>
          <p:cNvSpPr/>
          <p:nvPr/>
        </p:nvSpPr>
        <p:spPr>
          <a:xfrm flipH="1">
            <a:off x="3117850" y="5019764"/>
            <a:ext cx="5956300" cy="302028"/>
          </a:xfrm>
          <a:prstGeom prst="rightArrow">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 ACK</a:t>
            </a:r>
          </a:p>
        </p:txBody>
      </p:sp>
      <p:sp>
        <p:nvSpPr>
          <p:cNvPr id="23" name="Right Arrow 22">
            <a:extLst>
              <a:ext uri="{FF2B5EF4-FFF2-40B4-BE49-F238E27FC236}">
                <a16:creationId xmlns:a16="http://schemas.microsoft.com/office/drawing/2014/main" id="{F0439B21-39AF-5C14-7CF4-5BDA93F50ECE}"/>
              </a:ext>
            </a:extLst>
          </p:cNvPr>
          <p:cNvSpPr/>
          <p:nvPr/>
        </p:nvSpPr>
        <p:spPr>
          <a:xfrm flipH="1">
            <a:off x="3117850" y="5298896"/>
            <a:ext cx="5956300" cy="302028"/>
          </a:xfrm>
          <a:prstGeom prst="rightArrow">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 Push data</a:t>
            </a:r>
          </a:p>
        </p:txBody>
      </p:sp>
      <p:sp>
        <p:nvSpPr>
          <p:cNvPr id="24" name="Right Arrow 23">
            <a:extLst>
              <a:ext uri="{FF2B5EF4-FFF2-40B4-BE49-F238E27FC236}">
                <a16:creationId xmlns:a16="http://schemas.microsoft.com/office/drawing/2014/main" id="{991554CF-55B3-2349-FF7C-8893F67ACBEE}"/>
              </a:ext>
            </a:extLst>
          </p:cNvPr>
          <p:cNvSpPr/>
          <p:nvPr/>
        </p:nvSpPr>
        <p:spPr>
          <a:xfrm>
            <a:off x="3117850" y="5597880"/>
            <a:ext cx="5956300" cy="302028"/>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 ACK</a:t>
            </a:r>
          </a:p>
        </p:txBody>
      </p:sp>
      <p:sp>
        <p:nvSpPr>
          <p:cNvPr id="25" name="Right Arrow 24">
            <a:extLst>
              <a:ext uri="{FF2B5EF4-FFF2-40B4-BE49-F238E27FC236}">
                <a16:creationId xmlns:a16="http://schemas.microsoft.com/office/drawing/2014/main" id="{4D139F21-25DD-7081-D001-56B039B04190}"/>
              </a:ext>
            </a:extLst>
          </p:cNvPr>
          <p:cNvSpPr/>
          <p:nvPr/>
        </p:nvSpPr>
        <p:spPr>
          <a:xfrm>
            <a:off x="3117850" y="5877013"/>
            <a:ext cx="5956300" cy="302028"/>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[F.] Finish Connection</a:t>
            </a:r>
          </a:p>
        </p:txBody>
      </p:sp>
    </p:spTree>
    <p:extLst>
      <p:ext uri="{BB962C8B-B14F-4D97-AF65-F5344CB8AC3E}">
        <p14:creationId xmlns:p14="http://schemas.microsoft.com/office/powerpoint/2010/main" val="36683884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9AB9ABD-F103-BE47-971D-47422A607B83}"/>
              </a:ext>
            </a:extLst>
          </p:cNvPr>
          <p:cNvSpPr/>
          <p:nvPr/>
        </p:nvSpPr>
        <p:spPr>
          <a:xfrm>
            <a:off x="811369" y="3706566"/>
            <a:ext cx="9011504" cy="1015663"/>
          </a:xfrm>
          <a:prstGeom prst="rect">
            <a:avLst/>
          </a:prstGeom>
        </p:spPr>
        <p:txBody>
          <a:bodyPr wrap="square">
            <a:spAutoFit/>
          </a:bodyPr>
          <a:lstStyle/>
          <a:p>
            <a:r>
              <a:rPr lang="en-US" sz="6000" b="1"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Thank You!</a:t>
            </a:r>
          </a:p>
        </p:txBody>
      </p:sp>
      <p:cxnSp>
        <p:nvCxnSpPr>
          <p:cNvPr id="7" name="Straight Connector 6">
            <a:extLst>
              <a:ext uri="{FF2B5EF4-FFF2-40B4-BE49-F238E27FC236}">
                <a16:creationId xmlns:a16="http://schemas.microsoft.com/office/drawing/2014/main" id="{66C135CE-6D31-9049-835B-23C5D972E14E}"/>
              </a:ext>
            </a:extLst>
          </p:cNvPr>
          <p:cNvCxnSpPr>
            <a:cxnSpLocks/>
          </p:cNvCxnSpPr>
          <p:nvPr/>
        </p:nvCxnSpPr>
        <p:spPr>
          <a:xfrm>
            <a:off x="934260" y="5041881"/>
            <a:ext cx="1102358" cy="0"/>
          </a:xfrm>
          <a:prstGeom prst="line">
            <a:avLst/>
          </a:prstGeom>
          <a:ln w="127000">
            <a:solidFill>
              <a:srgbClr val="FF9900"/>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1AE862C0-7AC1-D441-947C-1B629CFC80E8}"/>
              </a:ext>
            </a:extLst>
          </p:cNvPr>
          <p:cNvSpPr/>
          <p:nvPr/>
        </p:nvSpPr>
        <p:spPr>
          <a:xfrm>
            <a:off x="875883" y="5570561"/>
            <a:ext cx="2877711" cy="738664"/>
          </a:xfrm>
          <a:prstGeom prst="rect">
            <a:avLst/>
          </a:prstGeom>
          <a:ln>
            <a:noFill/>
          </a:ln>
        </p:spPr>
        <p:txBody>
          <a:bodyPr wrap="none">
            <a:spAutoFit/>
          </a:bodyPr>
          <a:lstStyle/>
          <a:p>
            <a:r>
              <a:rPr lang="en-US" sz="24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Networking Project</a:t>
            </a:r>
          </a:p>
          <a:p>
            <a:r>
              <a:rPr lang="en-US" sz="18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Jason Zhang</a:t>
            </a:r>
          </a:p>
        </p:txBody>
      </p:sp>
    </p:spTree>
    <p:extLst>
      <p:ext uri="{BB962C8B-B14F-4D97-AF65-F5344CB8AC3E}">
        <p14:creationId xmlns:p14="http://schemas.microsoft.com/office/powerpoint/2010/main" val="11378070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24AD662-852F-AA4F-A9E2-D4C19FB51F58}"/>
              </a:ext>
            </a:extLst>
          </p:cNvPr>
          <p:cNvSpPr/>
          <p:nvPr/>
        </p:nvSpPr>
        <p:spPr>
          <a:xfrm>
            <a:off x="310380" y="258285"/>
            <a:ext cx="2936403" cy="646331"/>
          </a:xfrm>
          <a:prstGeom prst="rect">
            <a:avLst/>
          </a:prstGeom>
        </p:spPr>
        <p:txBody>
          <a:bodyPr wrap="square">
            <a:spAutoFit/>
          </a:bodyPr>
          <a:lstStyle/>
          <a:p>
            <a:r>
              <a:rPr lang="en-US" sz="3600" b="1" dirty="0">
                <a:solidFill>
                  <a:srgbClr val="232F3E"/>
                </a:solidFill>
                <a:latin typeface="Amazon Ember" panose="020B0603020204020204" pitchFamily="34" charset="0"/>
                <a:ea typeface="Amazon Ember" panose="020B0603020204020204" pitchFamily="34" charset="0"/>
                <a:cs typeface="Amazon Ember" panose="020B0603020204020204" pitchFamily="34" charset="0"/>
              </a:rPr>
              <a:t>VPC –Set up</a:t>
            </a:r>
          </a:p>
        </p:txBody>
      </p:sp>
      <p:cxnSp>
        <p:nvCxnSpPr>
          <p:cNvPr id="7" name="Straight Connector 6">
            <a:extLst>
              <a:ext uri="{FF2B5EF4-FFF2-40B4-BE49-F238E27FC236}">
                <a16:creationId xmlns:a16="http://schemas.microsoft.com/office/drawing/2014/main" id="{BBD50980-617A-CF42-9BF4-FAB8C7F94370}"/>
              </a:ext>
            </a:extLst>
          </p:cNvPr>
          <p:cNvCxnSpPr>
            <a:cxnSpLocks/>
          </p:cNvCxnSpPr>
          <p:nvPr/>
        </p:nvCxnSpPr>
        <p:spPr>
          <a:xfrm>
            <a:off x="438527" y="989641"/>
            <a:ext cx="1102358" cy="0"/>
          </a:xfrm>
          <a:prstGeom prst="line">
            <a:avLst/>
          </a:prstGeom>
          <a:ln w="12700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4C55F675-EF22-4F43-8ECA-CA4D1F5C4117}"/>
              </a:ext>
            </a:extLst>
          </p:cNvPr>
          <p:cNvSpPr/>
          <p:nvPr/>
        </p:nvSpPr>
        <p:spPr>
          <a:xfrm>
            <a:off x="4897002" y="1870652"/>
            <a:ext cx="5258963" cy="3914774"/>
          </a:xfrm>
          <a:prstGeom prst="rect">
            <a:avLst/>
          </a:prstGeom>
          <a:solidFill>
            <a:schemeClr val="accent6">
              <a:lumMod val="40000"/>
              <a:lumOff val="60000"/>
            </a:schemeClr>
          </a:solidFill>
          <a:ln>
            <a:solidFill>
              <a:schemeClr val="accent6">
                <a:shade val="15000"/>
              </a:schemeClr>
            </a:solidFill>
            <a:prstDash val="dash"/>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7820A4C7-09CF-CF90-9370-B5BABCA66FD7}"/>
              </a:ext>
            </a:extLst>
          </p:cNvPr>
          <p:cNvSpPr txBox="1"/>
          <p:nvPr/>
        </p:nvSpPr>
        <p:spPr>
          <a:xfrm>
            <a:off x="4815063" y="1380955"/>
            <a:ext cx="1412719" cy="553998"/>
          </a:xfrm>
          <a:prstGeom prst="rect">
            <a:avLst/>
          </a:prstGeom>
          <a:noFill/>
        </p:spPr>
        <p:txBody>
          <a:bodyPr wrap="square" rtlCol="0">
            <a:spAutoFit/>
          </a:bodyPr>
          <a:lstStyle/>
          <a:p>
            <a:r>
              <a:rPr lang="en-US" sz="1500" dirty="0"/>
              <a:t>VPC</a:t>
            </a:r>
          </a:p>
          <a:p>
            <a:r>
              <a:rPr lang="en-US" sz="1500" i="1" dirty="0"/>
              <a:t>10.0.0.0/16</a:t>
            </a:r>
          </a:p>
        </p:txBody>
      </p:sp>
      <p:sp>
        <p:nvSpPr>
          <p:cNvPr id="5" name="Rectangle 4">
            <a:extLst>
              <a:ext uri="{FF2B5EF4-FFF2-40B4-BE49-F238E27FC236}">
                <a16:creationId xmlns:a16="http://schemas.microsoft.com/office/drawing/2014/main" id="{2055E9A4-41AD-4B78-72E8-C6CD45755559}"/>
              </a:ext>
            </a:extLst>
          </p:cNvPr>
          <p:cNvSpPr/>
          <p:nvPr/>
        </p:nvSpPr>
        <p:spPr>
          <a:xfrm>
            <a:off x="5422165" y="2570365"/>
            <a:ext cx="3094777" cy="2325841"/>
          </a:xfrm>
          <a:prstGeom prst="rect">
            <a:avLst/>
          </a:prstGeom>
          <a:solidFill>
            <a:schemeClr val="accent5">
              <a:lumMod val="40000"/>
              <a:lumOff val="60000"/>
            </a:schemeClr>
          </a:solidFill>
          <a:ln>
            <a:solidFill>
              <a:schemeClr val="accent6">
                <a:shade val="15000"/>
              </a:schemeClr>
            </a:solidFill>
            <a:prstDash val="dash"/>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08A2D8A3-BA7A-411A-AAB6-526488A54EE8}"/>
              </a:ext>
            </a:extLst>
          </p:cNvPr>
          <p:cNvSpPr txBox="1"/>
          <p:nvPr/>
        </p:nvSpPr>
        <p:spPr>
          <a:xfrm>
            <a:off x="7291078" y="2568080"/>
            <a:ext cx="1547855" cy="553998"/>
          </a:xfrm>
          <a:prstGeom prst="rect">
            <a:avLst/>
          </a:prstGeom>
          <a:noFill/>
        </p:spPr>
        <p:txBody>
          <a:bodyPr wrap="square" rtlCol="0">
            <a:spAutoFit/>
          </a:bodyPr>
          <a:lstStyle/>
          <a:p>
            <a:r>
              <a:rPr lang="en-US" sz="1500" dirty="0"/>
              <a:t>Public Subnet</a:t>
            </a:r>
          </a:p>
          <a:p>
            <a:r>
              <a:rPr lang="en-US" sz="1500" i="1" dirty="0"/>
              <a:t>10.0.0.0/26</a:t>
            </a:r>
          </a:p>
        </p:txBody>
      </p:sp>
      <p:pic>
        <p:nvPicPr>
          <p:cNvPr id="12" name="Picture 2" descr="AWS] VPC – IGW – Scriptorium">
            <a:extLst>
              <a:ext uri="{FF2B5EF4-FFF2-40B4-BE49-F238E27FC236}">
                <a16:creationId xmlns:a16="http://schemas.microsoft.com/office/drawing/2014/main" id="{9966C1AD-7EC7-50DA-2A4C-1B8DAD08F75F}"/>
              </a:ext>
            </a:extLst>
          </p:cNvPr>
          <p:cNvPicPr>
            <a:picLocks noChangeAspect="1" noChangeArrowheads="1"/>
          </p:cNvPicPr>
          <p:nvPr/>
        </p:nvPicPr>
        <p:blipFill>
          <a:blip r:embed="rId3">
            <a:alphaModFix/>
            <a:extLst>
              <a:ext uri="{28A0092B-C50C-407E-A947-70E740481C1C}">
                <a14:useLocalDpi xmlns:a14="http://schemas.microsoft.com/office/drawing/2010/main" val="0"/>
              </a:ext>
            </a:extLst>
          </a:blip>
          <a:srcRect/>
          <a:stretch>
            <a:fillRect/>
          </a:stretch>
        </p:blipFill>
        <p:spPr bwMode="auto">
          <a:xfrm>
            <a:off x="9855928" y="2675287"/>
            <a:ext cx="600074" cy="600074"/>
          </a:xfrm>
          <a:prstGeom prst="rect">
            <a:avLst/>
          </a:prstGeom>
          <a:noFill/>
        </p:spPr>
      </p:pic>
      <p:sp>
        <p:nvSpPr>
          <p:cNvPr id="13" name="TextBox 12">
            <a:extLst>
              <a:ext uri="{FF2B5EF4-FFF2-40B4-BE49-F238E27FC236}">
                <a16:creationId xmlns:a16="http://schemas.microsoft.com/office/drawing/2014/main" id="{BC02E246-8FBC-5E61-BFB1-6BAA6136A81D}"/>
              </a:ext>
            </a:extLst>
          </p:cNvPr>
          <p:cNvSpPr txBox="1"/>
          <p:nvPr/>
        </p:nvSpPr>
        <p:spPr>
          <a:xfrm>
            <a:off x="9855928" y="3240225"/>
            <a:ext cx="600074" cy="323165"/>
          </a:xfrm>
          <a:prstGeom prst="rect">
            <a:avLst/>
          </a:prstGeom>
          <a:noFill/>
        </p:spPr>
        <p:txBody>
          <a:bodyPr wrap="square" rtlCol="0">
            <a:spAutoFit/>
          </a:bodyPr>
          <a:lstStyle/>
          <a:p>
            <a:r>
              <a:rPr lang="en-US" sz="1500" dirty="0"/>
              <a:t>IGW</a:t>
            </a:r>
          </a:p>
        </p:txBody>
      </p:sp>
      <p:graphicFrame>
        <p:nvGraphicFramePr>
          <p:cNvPr id="16" name="Table 15">
            <a:extLst>
              <a:ext uri="{FF2B5EF4-FFF2-40B4-BE49-F238E27FC236}">
                <a16:creationId xmlns:a16="http://schemas.microsoft.com/office/drawing/2014/main" id="{952F5EDC-EDCE-4EE8-42BF-DBDC94AF3E7D}"/>
              </a:ext>
            </a:extLst>
          </p:cNvPr>
          <p:cNvGraphicFramePr>
            <a:graphicFrameLocks noGrp="1"/>
          </p:cNvGraphicFramePr>
          <p:nvPr>
            <p:extLst>
              <p:ext uri="{D42A27DB-BD31-4B8C-83A1-F6EECF244321}">
                <p14:modId xmlns:p14="http://schemas.microsoft.com/office/powerpoint/2010/main" val="2022367261"/>
              </p:ext>
            </p:extLst>
          </p:nvPr>
        </p:nvGraphicFramePr>
        <p:xfrm>
          <a:off x="223389" y="2185563"/>
          <a:ext cx="3777110" cy="969353"/>
        </p:xfrm>
        <a:graphic>
          <a:graphicData uri="http://schemas.openxmlformats.org/drawingml/2006/table">
            <a:tbl>
              <a:tblPr firstRow="1" bandRow="1">
                <a:tableStyleId>{5C22544A-7EE6-4342-B048-85BDC9FD1C3A}</a:tableStyleId>
              </a:tblPr>
              <a:tblGrid>
                <a:gridCol w="1888555">
                  <a:extLst>
                    <a:ext uri="{9D8B030D-6E8A-4147-A177-3AD203B41FA5}">
                      <a16:colId xmlns:a16="http://schemas.microsoft.com/office/drawing/2014/main" val="2460093809"/>
                    </a:ext>
                  </a:extLst>
                </a:gridCol>
                <a:gridCol w="1888555">
                  <a:extLst>
                    <a:ext uri="{9D8B030D-6E8A-4147-A177-3AD203B41FA5}">
                      <a16:colId xmlns:a16="http://schemas.microsoft.com/office/drawing/2014/main" val="651085325"/>
                    </a:ext>
                  </a:extLst>
                </a:gridCol>
              </a:tblGrid>
              <a:tr h="291263">
                <a:tc>
                  <a:txBody>
                    <a:bodyPr/>
                    <a:lstStyle/>
                    <a:p>
                      <a:r>
                        <a:rPr lang="en-US" sz="1300" dirty="0"/>
                        <a:t>Destination</a:t>
                      </a:r>
                    </a:p>
                  </a:txBody>
                  <a:tcPr marL="63969" marR="63969" marT="31985" marB="31985"/>
                </a:tc>
                <a:tc>
                  <a:txBody>
                    <a:bodyPr/>
                    <a:lstStyle/>
                    <a:p>
                      <a:r>
                        <a:rPr lang="en-US" sz="1300" dirty="0"/>
                        <a:t>Target</a:t>
                      </a:r>
                    </a:p>
                  </a:txBody>
                  <a:tcPr marL="63969" marR="63969" marT="31985" marB="31985"/>
                </a:tc>
                <a:extLst>
                  <a:ext uri="{0D108BD9-81ED-4DB2-BD59-A6C34878D82A}">
                    <a16:rowId xmlns:a16="http://schemas.microsoft.com/office/drawing/2014/main" val="1042835415"/>
                  </a:ext>
                </a:extLst>
              </a:tr>
              <a:tr h="339045">
                <a:tc>
                  <a:txBody>
                    <a:bodyPr/>
                    <a:lstStyle/>
                    <a:p>
                      <a:r>
                        <a:rPr lang="en-US" sz="1300" b="1" dirty="0"/>
                        <a:t>0.0.0.0/0</a:t>
                      </a:r>
                    </a:p>
                  </a:txBody>
                  <a:tcPr marL="63969" marR="63969" marT="31985" marB="31985"/>
                </a:tc>
                <a:tc>
                  <a:txBody>
                    <a:bodyPr/>
                    <a:lstStyle/>
                    <a:p>
                      <a:r>
                        <a:rPr lang="en-US" sz="1300" b="1" dirty="0" err="1"/>
                        <a:t>Igw</a:t>
                      </a:r>
                      <a:r>
                        <a:rPr lang="en-US" sz="1300" b="1" dirty="0"/>
                        <a:t>-&lt;</a:t>
                      </a:r>
                      <a:r>
                        <a:rPr lang="en-US" sz="1300" b="1" dirty="0" err="1"/>
                        <a:t>igwID</a:t>
                      </a:r>
                      <a:r>
                        <a:rPr lang="en-US" sz="1300" b="1" dirty="0"/>
                        <a:t>&gt;</a:t>
                      </a:r>
                    </a:p>
                  </a:txBody>
                  <a:tcPr marL="63969" marR="63969" marT="31985" marB="31985"/>
                </a:tc>
                <a:extLst>
                  <a:ext uri="{0D108BD9-81ED-4DB2-BD59-A6C34878D82A}">
                    <a16:rowId xmlns:a16="http://schemas.microsoft.com/office/drawing/2014/main" val="2975820781"/>
                  </a:ext>
                </a:extLst>
              </a:tr>
              <a:tr h="339045">
                <a:tc>
                  <a:txBody>
                    <a:bodyPr/>
                    <a:lstStyle/>
                    <a:p>
                      <a:r>
                        <a:rPr lang="en-US" sz="1300" b="1" dirty="0"/>
                        <a:t>&lt;VPC IPv4 CIDR&gt;</a:t>
                      </a:r>
                    </a:p>
                  </a:txBody>
                  <a:tcPr marL="63969" marR="63969" marT="31985" marB="31985"/>
                </a:tc>
                <a:tc>
                  <a:txBody>
                    <a:bodyPr/>
                    <a:lstStyle/>
                    <a:p>
                      <a:r>
                        <a:rPr lang="en-US" sz="1300" b="1" dirty="0"/>
                        <a:t>local</a:t>
                      </a:r>
                    </a:p>
                  </a:txBody>
                  <a:tcPr marL="63969" marR="63969" marT="31985" marB="31985"/>
                </a:tc>
                <a:extLst>
                  <a:ext uri="{0D108BD9-81ED-4DB2-BD59-A6C34878D82A}">
                    <a16:rowId xmlns:a16="http://schemas.microsoft.com/office/drawing/2014/main" val="192636264"/>
                  </a:ext>
                </a:extLst>
              </a:tr>
            </a:tbl>
          </a:graphicData>
        </a:graphic>
      </p:graphicFrame>
      <p:sp>
        <p:nvSpPr>
          <p:cNvPr id="17" name="TextBox 16">
            <a:extLst>
              <a:ext uri="{FF2B5EF4-FFF2-40B4-BE49-F238E27FC236}">
                <a16:creationId xmlns:a16="http://schemas.microsoft.com/office/drawing/2014/main" id="{2081428A-9DED-64DA-1CFD-C311718857F4}"/>
              </a:ext>
            </a:extLst>
          </p:cNvPr>
          <p:cNvSpPr txBox="1"/>
          <p:nvPr/>
        </p:nvSpPr>
        <p:spPr>
          <a:xfrm>
            <a:off x="141990" y="1759079"/>
            <a:ext cx="1654612" cy="400110"/>
          </a:xfrm>
          <a:prstGeom prst="rect">
            <a:avLst/>
          </a:prstGeom>
          <a:noFill/>
        </p:spPr>
        <p:txBody>
          <a:bodyPr wrap="square" rtlCol="0">
            <a:spAutoFit/>
          </a:bodyPr>
          <a:lstStyle/>
          <a:p>
            <a:r>
              <a:rPr lang="en-US" sz="2000" b="1" dirty="0"/>
              <a:t>Route Table:</a:t>
            </a:r>
          </a:p>
        </p:txBody>
      </p:sp>
      <p:sp>
        <p:nvSpPr>
          <p:cNvPr id="19" name="TextBox 18">
            <a:extLst>
              <a:ext uri="{FF2B5EF4-FFF2-40B4-BE49-F238E27FC236}">
                <a16:creationId xmlns:a16="http://schemas.microsoft.com/office/drawing/2014/main" id="{A0D3759E-093E-9AFB-C66D-237C32914F0D}"/>
              </a:ext>
            </a:extLst>
          </p:cNvPr>
          <p:cNvSpPr txBox="1"/>
          <p:nvPr/>
        </p:nvSpPr>
        <p:spPr>
          <a:xfrm>
            <a:off x="141990" y="4083259"/>
            <a:ext cx="3858509" cy="1231106"/>
          </a:xfrm>
          <a:prstGeom prst="rect">
            <a:avLst/>
          </a:prstGeom>
          <a:noFill/>
        </p:spPr>
        <p:txBody>
          <a:bodyPr wrap="square" rtlCol="0">
            <a:spAutoFit/>
          </a:bodyPr>
          <a:lstStyle/>
          <a:p>
            <a:r>
              <a:rPr lang="en-US" sz="2000" b="1" dirty="0"/>
              <a:t>Default NACL:</a:t>
            </a:r>
          </a:p>
          <a:p>
            <a:endParaRPr lang="en-US" sz="1800" dirty="0">
              <a:solidFill>
                <a:schemeClr val="bg1"/>
              </a:solidFill>
            </a:endParaRPr>
          </a:p>
          <a:p>
            <a:r>
              <a:rPr lang="en-US" sz="1800" dirty="0">
                <a:solidFill>
                  <a:schemeClr val="bg1"/>
                </a:solidFill>
              </a:rPr>
              <a:t>Allow </a:t>
            </a:r>
            <a:r>
              <a:rPr lang="en-US" sz="1800" b="1" dirty="0">
                <a:solidFill>
                  <a:srgbClr val="C00000"/>
                </a:solidFill>
              </a:rPr>
              <a:t>ALL</a:t>
            </a:r>
            <a:r>
              <a:rPr lang="en-US" sz="1800" dirty="0">
                <a:solidFill>
                  <a:schemeClr val="bg1"/>
                </a:solidFill>
              </a:rPr>
              <a:t> traffic to flow </a:t>
            </a:r>
            <a:r>
              <a:rPr lang="en-US" sz="1800" dirty="0">
                <a:solidFill>
                  <a:srgbClr val="C00000"/>
                </a:solidFill>
              </a:rPr>
              <a:t>in and out </a:t>
            </a:r>
            <a:r>
              <a:rPr lang="en-US" sz="1800" dirty="0">
                <a:solidFill>
                  <a:schemeClr val="bg1"/>
                </a:solidFill>
              </a:rPr>
              <a:t>of the subnets with which it is associated</a:t>
            </a:r>
          </a:p>
        </p:txBody>
      </p:sp>
      <p:pic>
        <p:nvPicPr>
          <p:cNvPr id="23" name="Picture 4" descr="AWS Cloud Resource | Network ACL">
            <a:extLst>
              <a:ext uri="{FF2B5EF4-FFF2-40B4-BE49-F238E27FC236}">
                <a16:creationId xmlns:a16="http://schemas.microsoft.com/office/drawing/2014/main" id="{9E5DCAB4-0651-3394-DAB5-8FCF4E4F7FA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74237" y="4297500"/>
            <a:ext cx="600074" cy="600074"/>
          </a:xfrm>
          <a:prstGeom prst="rect">
            <a:avLst/>
          </a:prstGeom>
          <a:noFill/>
          <a:extLst>
            <a:ext uri="{909E8E84-426E-40DD-AFC4-6F175D3DCCD1}">
              <a14:hiddenFill xmlns:a14="http://schemas.microsoft.com/office/drawing/2010/main">
                <a:solidFill>
                  <a:srgbClr val="FFFFFF"/>
                </a:solidFill>
              </a14:hiddenFill>
            </a:ext>
          </a:extLst>
        </p:spPr>
      </p:pic>
      <p:sp>
        <p:nvSpPr>
          <p:cNvPr id="24" name="TextBox 23">
            <a:extLst>
              <a:ext uri="{FF2B5EF4-FFF2-40B4-BE49-F238E27FC236}">
                <a16:creationId xmlns:a16="http://schemas.microsoft.com/office/drawing/2014/main" id="{A7358E29-9510-61D3-E419-94B33A09E34D}"/>
              </a:ext>
            </a:extLst>
          </p:cNvPr>
          <p:cNvSpPr txBox="1"/>
          <p:nvPr/>
        </p:nvSpPr>
        <p:spPr>
          <a:xfrm>
            <a:off x="9570178" y="4869000"/>
            <a:ext cx="600074" cy="323165"/>
          </a:xfrm>
          <a:prstGeom prst="rect">
            <a:avLst/>
          </a:prstGeom>
          <a:noFill/>
        </p:spPr>
        <p:txBody>
          <a:bodyPr wrap="square" rtlCol="0">
            <a:spAutoFit/>
          </a:bodyPr>
          <a:lstStyle/>
          <a:p>
            <a:r>
              <a:rPr lang="en-US" sz="1500" dirty="0"/>
              <a:t>NACL</a:t>
            </a:r>
          </a:p>
        </p:txBody>
      </p:sp>
      <p:sp>
        <p:nvSpPr>
          <p:cNvPr id="30" name="Right Arrow 29">
            <a:extLst>
              <a:ext uri="{FF2B5EF4-FFF2-40B4-BE49-F238E27FC236}">
                <a16:creationId xmlns:a16="http://schemas.microsoft.com/office/drawing/2014/main" id="{EB3E25EA-E2BA-C9EA-A322-E4C529F0CE00}"/>
              </a:ext>
            </a:extLst>
          </p:cNvPr>
          <p:cNvSpPr/>
          <p:nvPr/>
        </p:nvSpPr>
        <p:spPr>
          <a:xfrm>
            <a:off x="8548550" y="2823228"/>
            <a:ext cx="1289032" cy="52169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3" name="Picture 32">
            <a:extLst>
              <a:ext uri="{FF2B5EF4-FFF2-40B4-BE49-F238E27FC236}">
                <a16:creationId xmlns:a16="http://schemas.microsoft.com/office/drawing/2014/main" id="{2F1ABF58-36B9-9FEB-A1A6-3D81BAC86B3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482812" y="1136950"/>
            <a:ext cx="1180726" cy="1022239"/>
          </a:xfrm>
          <a:prstGeom prst="rect">
            <a:avLst/>
          </a:prstGeom>
        </p:spPr>
      </p:pic>
      <p:sp>
        <p:nvSpPr>
          <p:cNvPr id="34" name="Bent Arrow 33">
            <a:extLst>
              <a:ext uri="{FF2B5EF4-FFF2-40B4-BE49-F238E27FC236}">
                <a16:creationId xmlns:a16="http://schemas.microsoft.com/office/drawing/2014/main" id="{763DDA8A-3687-3533-BBBB-352928BB49FE}"/>
              </a:ext>
            </a:extLst>
          </p:cNvPr>
          <p:cNvSpPr/>
          <p:nvPr/>
        </p:nvSpPr>
        <p:spPr>
          <a:xfrm rot="16200000" flipV="1">
            <a:off x="10418766" y="2291172"/>
            <a:ext cx="942109" cy="814016"/>
          </a:xfrm>
          <a:prstGeom prst="ben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7358272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blinds(horizontal)">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blinds(horizontal)">
                                      <p:cBhvr>
                                        <p:cTn id="15" dur="500"/>
                                        <p:tgtEl>
                                          <p:spTgt spid="8"/>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blinds(horizontal)">
                                      <p:cBhvr>
                                        <p:cTn id="18" dur="500"/>
                                        <p:tgtEl>
                                          <p:spTgt spid="5"/>
                                        </p:tgtEl>
                                      </p:cBhvr>
                                    </p:animEffect>
                                  </p:childTnLst>
                                </p:cTn>
                              </p:par>
                            </p:childTnLst>
                          </p:cTn>
                        </p:par>
                      </p:childTnLst>
                    </p:cTn>
                  </p:par>
                  <p:par>
                    <p:cTn id="19" fill="hold">
                      <p:stCondLst>
                        <p:cond delay="indefinite"/>
                      </p:stCondLst>
                      <p:childTnLst>
                        <p:par>
                          <p:cTn id="20" fill="hold">
                            <p:stCondLst>
                              <p:cond delay="0"/>
                            </p:stCondLst>
                            <p:childTnLst>
                              <p:par>
                                <p:cTn id="21" presetID="5" presetClass="entr" presetSubtype="10" fill="hold" nodeType="click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checkerboard(across)">
                                      <p:cBhvr>
                                        <p:cTn id="23" dur="500"/>
                                        <p:tgtEl>
                                          <p:spTgt spid="12"/>
                                        </p:tgtEl>
                                      </p:cBhvr>
                                    </p:animEffect>
                                  </p:childTnLst>
                                </p:cTn>
                              </p:par>
                              <p:par>
                                <p:cTn id="24" presetID="5" presetClass="entr" presetSubtype="10" fill="hold" grpId="0" nodeType="with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checkerboard(across)">
                                      <p:cBhvr>
                                        <p:cTn id="26" dur="500"/>
                                        <p:tgtEl>
                                          <p:spTgt spid="13"/>
                                        </p:tgtEl>
                                      </p:cBhvr>
                                    </p:animEffect>
                                  </p:childTnLst>
                                </p:cTn>
                              </p:par>
                            </p:childTnLst>
                          </p:cTn>
                        </p:par>
                      </p:childTnLst>
                    </p:cTn>
                  </p:par>
                  <p:par>
                    <p:cTn id="27" fill="hold">
                      <p:stCondLst>
                        <p:cond delay="indefinite"/>
                      </p:stCondLst>
                      <p:childTnLst>
                        <p:par>
                          <p:cTn id="28" fill="hold">
                            <p:stCondLst>
                              <p:cond delay="0"/>
                            </p:stCondLst>
                            <p:childTnLst>
                              <p:par>
                                <p:cTn id="29" presetID="5" presetClass="entr" presetSubtype="10" fill="hold" grpId="0" nodeType="clickEffect">
                                  <p:stCondLst>
                                    <p:cond delay="0"/>
                                  </p:stCondLst>
                                  <p:childTnLst>
                                    <p:set>
                                      <p:cBhvr>
                                        <p:cTn id="30" dur="1" fill="hold">
                                          <p:stCondLst>
                                            <p:cond delay="0"/>
                                          </p:stCondLst>
                                        </p:cTn>
                                        <p:tgtEl>
                                          <p:spTgt spid="17"/>
                                        </p:tgtEl>
                                        <p:attrNameLst>
                                          <p:attrName>style.visibility</p:attrName>
                                        </p:attrNameLst>
                                      </p:cBhvr>
                                      <p:to>
                                        <p:strVal val="visible"/>
                                      </p:to>
                                    </p:set>
                                    <p:animEffect transition="in" filter="checkerboard(across)">
                                      <p:cBhvr>
                                        <p:cTn id="31" dur="500"/>
                                        <p:tgtEl>
                                          <p:spTgt spid="17"/>
                                        </p:tgtEl>
                                      </p:cBhvr>
                                    </p:animEffect>
                                  </p:childTnLst>
                                </p:cTn>
                              </p:par>
                              <p:par>
                                <p:cTn id="32" presetID="5" presetClass="entr" presetSubtype="10" fill="hold" nodeType="withEffect">
                                  <p:stCondLst>
                                    <p:cond delay="0"/>
                                  </p:stCondLst>
                                  <p:childTnLst>
                                    <p:set>
                                      <p:cBhvr>
                                        <p:cTn id="33" dur="1" fill="hold">
                                          <p:stCondLst>
                                            <p:cond delay="0"/>
                                          </p:stCondLst>
                                        </p:cTn>
                                        <p:tgtEl>
                                          <p:spTgt spid="16"/>
                                        </p:tgtEl>
                                        <p:attrNameLst>
                                          <p:attrName>style.visibility</p:attrName>
                                        </p:attrNameLst>
                                      </p:cBhvr>
                                      <p:to>
                                        <p:strVal val="visible"/>
                                      </p:to>
                                    </p:set>
                                    <p:animEffect transition="in" filter="checkerboard(across)">
                                      <p:cBhvr>
                                        <p:cTn id="34" dur="500"/>
                                        <p:tgtEl>
                                          <p:spTgt spid="16"/>
                                        </p:tgtEl>
                                      </p:cBhvr>
                                    </p:animEffect>
                                  </p:childTnLst>
                                </p:cTn>
                              </p:par>
                            </p:childTnLst>
                          </p:cTn>
                        </p:par>
                      </p:childTnLst>
                    </p:cTn>
                  </p:par>
                  <p:par>
                    <p:cTn id="35" fill="hold">
                      <p:stCondLst>
                        <p:cond delay="indefinite"/>
                      </p:stCondLst>
                      <p:childTnLst>
                        <p:par>
                          <p:cTn id="36" fill="hold">
                            <p:stCondLst>
                              <p:cond delay="0"/>
                            </p:stCondLst>
                            <p:childTnLst>
                              <p:par>
                                <p:cTn id="37" presetID="9" presetClass="entr" presetSubtype="0" fill="hold" grpId="0" nodeType="clickEffect">
                                  <p:stCondLst>
                                    <p:cond delay="0"/>
                                  </p:stCondLst>
                                  <p:childTnLst>
                                    <p:set>
                                      <p:cBhvr>
                                        <p:cTn id="38" dur="1" fill="hold">
                                          <p:stCondLst>
                                            <p:cond delay="0"/>
                                          </p:stCondLst>
                                        </p:cTn>
                                        <p:tgtEl>
                                          <p:spTgt spid="19"/>
                                        </p:tgtEl>
                                        <p:attrNameLst>
                                          <p:attrName>style.visibility</p:attrName>
                                        </p:attrNameLst>
                                      </p:cBhvr>
                                      <p:to>
                                        <p:strVal val="visible"/>
                                      </p:to>
                                    </p:set>
                                    <p:animEffect transition="in" filter="dissolve">
                                      <p:cBhvr>
                                        <p:cTn id="39" dur="500"/>
                                        <p:tgtEl>
                                          <p:spTgt spid="19"/>
                                        </p:tgtEl>
                                      </p:cBhvr>
                                    </p:animEffect>
                                  </p:childTnLst>
                                </p:cTn>
                              </p:par>
                              <p:par>
                                <p:cTn id="40" presetID="9" presetClass="entr" presetSubtype="0" fill="hold" nodeType="withEffect">
                                  <p:stCondLst>
                                    <p:cond delay="0"/>
                                  </p:stCondLst>
                                  <p:childTnLst>
                                    <p:set>
                                      <p:cBhvr>
                                        <p:cTn id="41" dur="1" fill="hold">
                                          <p:stCondLst>
                                            <p:cond delay="0"/>
                                          </p:stCondLst>
                                        </p:cTn>
                                        <p:tgtEl>
                                          <p:spTgt spid="23"/>
                                        </p:tgtEl>
                                        <p:attrNameLst>
                                          <p:attrName>style.visibility</p:attrName>
                                        </p:attrNameLst>
                                      </p:cBhvr>
                                      <p:to>
                                        <p:strVal val="visible"/>
                                      </p:to>
                                    </p:set>
                                    <p:animEffect transition="in" filter="dissolve">
                                      <p:cBhvr>
                                        <p:cTn id="42" dur="500"/>
                                        <p:tgtEl>
                                          <p:spTgt spid="23"/>
                                        </p:tgtEl>
                                      </p:cBhvr>
                                    </p:animEffect>
                                  </p:childTnLst>
                                </p:cTn>
                              </p:par>
                              <p:par>
                                <p:cTn id="43" presetID="9" presetClass="entr" presetSubtype="0" fill="hold" grpId="0" nodeType="withEffect">
                                  <p:stCondLst>
                                    <p:cond delay="0"/>
                                  </p:stCondLst>
                                  <p:childTnLst>
                                    <p:set>
                                      <p:cBhvr>
                                        <p:cTn id="44" dur="1" fill="hold">
                                          <p:stCondLst>
                                            <p:cond delay="0"/>
                                          </p:stCondLst>
                                        </p:cTn>
                                        <p:tgtEl>
                                          <p:spTgt spid="24"/>
                                        </p:tgtEl>
                                        <p:attrNameLst>
                                          <p:attrName>style.visibility</p:attrName>
                                        </p:attrNameLst>
                                      </p:cBhvr>
                                      <p:to>
                                        <p:strVal val="visible"/>
                                      </p:to>
                                    </p:set>
                                    <p:animEffect transition="in" filter="dissolve">
                                      <p:cBhvr>
                                        <p:cTn id="45" dur="500"/>
                                        <p:tgtEl>
                                          <p:spTgt spid="24"/>
                                        </p:tgtEl>
                                      </p:cBhvr>
                                    </p:animEffect>
                                  </p:childTnLst>
                                </p:cTn>
                              </p:par>
                            </p:childTnLst>
                          </p:cTn>
                        </p:par>
                      </p:childTnLst>
                    </p:cTn>
                  </p:par>
                  <p:par>
                    <p:cTn id="46" fill="hold">
                      <p:stCondLst>
                        <p:cond delay="indefinite"/>
                      </p:stCondLst>
                      <p:childTnLst>
                        <p:par>
                          <p:cTn id="47" fill="hold">
                            <p:stCondLst>
                              <p:cond delay="0"/>
                            </p:stCondLst>
                            <p:childTnLst>
                              <p:par>
                                <p:cTn id="48" presetID="3" presetClass="entr" presetSubtype="10" fill="hold" grpId="0" nodeType="clickEffect">
                                  <p:stCondLst>
                                    <p:cond delay="0"/>
                                  </p:stCondLst>
                                  <p:childTnLst>
                                    <p:set>
                                      <p:cBhvr>
                                        <p:cTn id="49" dur="1" fill="hold">
                                          <p:stCondLst>
                                            <p:cond delay="0"/>
                                          </p:stCondLst>
                                        </p:cTn>
                                        <p:tgtEl>
                                          <p:spTgt spid="30"/>
                                        </p:tgtEl>
                                        <p:attrNameLst>
                                          <p:attrName>style.visibility</p:attrName>
                                        </p:attrNameLst>
                                      </p:cBhvr>
                                      <p:to>
                                        <p:strVal val="visible"/>
                                      </p:to>
                                    </p:set>
                                    <p:animEffect transition="in" filter="blinds(horizontal)">
                                      <p:cBhvr>
                                        <p:cTn id="50" dur="500"/>
                                        <p:tgtEl>
                                          <p:spTgt spid="30"/>
                                        </p:tgtEl>
                                      </p:cBhvr>
                                    </p:animEffect>
                                  </p:childTnLst>
                                </p:cTn>
                              </p:par>
                              <p:par>
                                <p:cTn id="51" presetID="3" presetClass="entr" presetSubtype="10" fill="hold" grpId="0" nodeType="withEffect">
                                  <p:stCondLst>
                                    <p:cond delay="0"/>
                                  </p:stCondLst>
                                  <p:childTnLst>
                                    <p:set>
                                      <p:cBhvr>
                                        <p:cTn id="52" dur="1" fill="hold">
                                          <p:stCondLst>
                                            <p:cond delay="0"/>
                                          </p:stCondLst>
                                        </p:cTn>
                                        <p:tgtEl>
                                          <p:spTgt spid="34"/>
                                        </p:tgtEl>
                                        <p:attrNameLst>
                                          <p:attrName>style.visibility</p:attrName>
                                        </p:attrNameLst>
                                      </p:cBhvr>
                                      <p:to>
                                        <p:strVal val="visible"/>
                                      </p:to>
                                    </p:set>
                                    <p:animEffect transition="in" filter="blinds(horizontal)">
                                      <p:cBhvr>
                                        <p:cTn id="53" dur="500"/>
                                        <p:tgtEl>
                                          <p:spTgt spid="34"/>
                                        </p:tgtEl>
                                      </p:cBhvr>
                                    </p:animEffect>
                                  </p:childTnLst>
                                </p:cTn>
                              </p:par>
                              <p:par>
                                <p:cTn id="54" presetID="3" presetClass="entr" presetSubtype="10" fill="hold" nodeType="withEffect">
                                  <p:stCondLst>
                                    <p:cond delay="0"/>
                                  </p:stCondLst>
                                  <p:childTnLst>
                                    <p:set>
                                      <p:cBhvr>
                                        <p:cTn id="55" dur="1" fill="hold">
                                          <p:stCondLst>
                                            <p:cond delay="0"/>
                                          </p:stCondLst>
                                        </p:cTn>
                                        <p:tgtEl>
                                          <p:spTgt spid="33"/>
                                        </p:tgtEl>
                                        <p:attrNameLst>
                                          <p:attrName>style.visibility</p:attrName>
                                        </p:attrNameLst>
                                      </p:cBhvr>
                                      <p:to>
                                        <p:strVal val="visible"/>
                                      </p:to>
                                    </p:set>
                                    <p:animEffect transition="in" filter="blinds(horizontal)">
                                      <p:cBhvr>
                                        <p:cTn id="56"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p:bldP spid="5" grpId="0" animBg="1"/>
      <p:bldP spid="8" grpId="0"/>
      <p:bldP spid="13" grpId="0"/>
      <p:bldP spid="17" grpId="0"/>
      <p:bldP spid="19" grpId="0"/>
      <p:bldP spid="24" grpId="0"/>
      <p:bldP spid="30" grpId="0" animBg="1"/>
      <p:bldP spid="3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24AD662-852F-AA4F-A9E2-D4C19FB51F58}"/>
              </a:ext>
            </a:extLst>
          </p:cNvPr>
          <p:cNvSpPr/>
          <p:nvPr/>
        </p:nvSpPr>
        <p:spPr>
          <a:xfrm>
            <a:off x="310380" y="258285"/>
            <a:ext cx="2561285" cy="646331"/>
          </a:xfrm>
          <a:prstGeom prst="rect">
            <a:avLst/>
          </a:prstGeom>
        </p:spPr>
        <p:txBody>
          <a:bodyPr wrap="square">
            <a:spAutoFit/>
          </a:bodyPr>
          <a:lstStyle/>
          <a:p>
            <a:r>
              <a:rPr lang="en-US" sz="3600" b="1" dirty="0">
                <a:solidFill>
                  <a:srgbClr val="232F3E"/>
                </a:solidFill>
                <a:latin typeface="Amazon Ember" panose="020B0603020204020204" pitchFamily="34" charset="0"/>
                <a:ea typeface="Amazon Ember" panose="020B0603020204020204" pitchFamily="34" charset="0"/>
                <a:cs typeface="Amazon Ember" panose="020B0603020204020204" pitchFamily="34" charset="0"/>
              </a:rPr>
              <a:t>VPC</a:t>
            </a:r>
          </a:p>
        </p:txBody>
      </p:sp>
      <p:cxnSp>
        <p:nvCxnSpPr>
          <p:cNvPr id="7" name="Straight Connector 6">
            <a:extLst>
              <a:ext uri="{FF2B5EF4-FFF2-40B4-BE49-F238E27FC236}">
                <a16:creationId xmlns:a16="http://schemas.microsoft.com/office/drawing/2014/main" id="{BBD50980-617A-CF42-9BF4-FAB8C7F94370}"/>
              </a:ext>
            </a:extLst>
          </p:cNvPr>
          <p:cNvCxnSpPr>
            <a:cxnSpLocks/>
          </p:cNvCxnSpPr>
          <p:nvPr/>
        </p:nvCxnSpPr>
        <p:spPr>
          <a:xfrm>
            <a:off x="438527" y="989641"/>
            <a:ext cx="1102358" cy="0"/>
          </a:xfrm>
          <a:prstGeom prst="line">
            <a:avLst/>
          </a:prstGeom>
          <a:ln w="12700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08996EC-F6D1-7E48-9654-3F71167BDB47}"/>
              </a:ext>
            </a:extLst>
          </p:cNvPr>
          <p:cNvSpPr txBox="1"/>
          <p:nvPr/>
        </p:nvSpPr>
        <p:spPr>
          <a:xfrm>
            <a:off x="0" y="1074667"/>
            <a:ext cx="4045528" cy="5632311"/>
          </a:xfrm>
          <a:prstGeom prst="rect">
            <a:avLst/>
          </a:prstGeom>
          <a:noFill/>
        </p:spPr>
        <p:txBody>
          <a:bodyPr wrap="square" rtlCol="0">
            <a:spAutoFit/>
          </a:bodyPr>
          <a:lstStyle/>
          <a:p>
            <a:pPr marL="285750" indent="-285750">
              <a:buFont typeface="Arial" panose="020B0604020202020204" pitchFamily="34" charset="0"/>
              <a:buChar char="•"/>
            </a:pPr>
            <a:r>
              <a:rPr lang="en-US" sz="2000" dirty="0">
                <a:solidFill>
                  <a:schemeClr val="tx1">
                    <a:lumMod val="75000"/>
                    <a:lumOff val="25000"/>
                  </a:schemeClr>
                </a:solidFill>
              </a:rPr>
              <a:t>Max </a:t>
            </a:r>
            <a:r>
              <a:rPr lang="en-US" sz="2000" b="1" dirty="0">
                <a:solidFill>
                  <a:schemeClr val="tx1">
                    <a:lumMod val="75000"/>
                    <a:lumOff val="25000"/>
                  </a:schemeClr>
                </a:solidFill>
              </a:rPr>
              <a:t>5</a:t>
            </a:r>
            <a:r>
              <a:rPr lang="en-US" sz="2000" dirty="0">
                <a:solidFill>
                  <a:schemeClr val="tx1">
                    <a:lumMod val="75000"/>
                    <a:lumOff val="25000"/>
                  </a:schemeClr>
                </a:solidFill>
              </a:rPr>
              <a:t> CIDR / VPC</a:t>
            </a:r>
          </a:p>
          <a:p>
            <a:pPr marL="625969" lvl="1" indent="-285750">
              <a:buFont typeface="Arial" panose="020B0604020202020204" pitchFamily="34" charset="0"/>
              <a:buChar char="•"/>
            </a:pPr>
            <a:r>
              <a:rPr lang="en-US" sz="2000" dirty="0">
                <a:solidFill>
                  <a:schemeClr val="tx1">
                    <a:lumMod val="75000"/>
                    <a:lumOff val="25000"/>
                  </a:schemeClr>
                </a:solidFill>
              </a:rPr>
              <a:t>Min CIDR / 28 (16)</a:t>
            </a:r>
          </a:p>
          <a:p>
            <a:pPr marL="625969" lvl="1" indent="-285750">
              <a:buFont typeface="Arial" panose="020B0604020202020204" pitchFamily="34" charset="0"/>
              <a:buChar char="•"/>
            </a:pPr>
            <a:r>
              <a:rPr lang="en-US" sz="2000" dirty="0">
                <a:solidFill>
                  <a:schemeClr val="tx1">
                    <a:lumMod val="75000"/>
                    <a:lumOff val="25000"/>
                  </a:schemeClr>
                </a:solidFill>
              </a:rPr>
              <a:t>Max CIDR /16 (65536)</a:t>
            </a:r>
          </a:p>
          <a:p>
            <a:endParaRPr lang="en-US" sz="2000" dirty="0">
              <a:solidFill>
                <a:schemeClr val="tx1">
                  <a:lumMod val="75000"/>
                  <a:lumOff val="25000"/>
                </a:schemeClr>
              </a:solidFill>
            </a:endParaRPr>
          </a:p>
          <a:p>
            <a:pPr marL="285750" indent="-285750">
              <a:buFont typeface="Arial" panose="020B0604020202020204" pitchFamily="34" charset="0"/>
              <a:buChar char="•"/>
            </a:pPr>
            <a:r>
              <a:rPr lang="en-US" sz="2000" dirty="0">
                <a:solidFill>
                  <a:schemeClr val="tx1">
                    <a:lumMod val="75000"/>
                    <a:lumOff val="25000"/>
                  </a:schemeClr>
                </a:solidFill>
              </a:rPr>
              <a:t>Do not overlap with other VPC while peering</a:t>
            </a:r>
          </a:p>
          <a:p>
            <a:endParaRPr lang="en-US" sz="2000" dirty="0">
              <a:solidFill>
                <a:schemeClr val="tx1">
                  <a:lumMod val="75000"/>
                  <a:lumOff val="25000"/>
                </a:schemeClr>
              </a:solidFill>
            </a:endParaRPr>
          </a:p>
          <a:p>
            <a:pPr marL="285750" indent="-285750">
              <a:buFont typeface="Arial" panose="020B0604020202020204" pitchFamily="34" charset="0"/>
              <a:buChar char="•"/>
            </a:pPr>
            <a:r>
              <a:rPr lang="en-US" sz="2000" dirty="0">
                <a:solidFill>
                  <a:schemeClr val="tx1">
                    <a:lumMod val="75000"/>
                    <a:lumOff val="25000"/>
                  </a:schemeClr>
                </a:solidFill>
              </a:rPr>
              <a:t>Private IP only allow</a:t>
            </a:r>
          </a:p>
          <a:p>
            <a:pPr marL="625969" lvl="1" indent="-285750">
              <a:buFont typeface="Arial" panose="020B0604020202020204" pitchFamily="34" charset="0"/>
              <a:buChar char="•"/>
            </a:pPr>
            <a:r>
              <a:rPr lang="en-US" sz="2000" b="1" dirty="0">
                <a:solidFill>
                  <a:schemeClr val="tx1">
                    <a:lumMod val="75000"/>
                    <a:lumOff val="25000"/>
                  </a:schemeClr>
                </a:solidFill>
              </a:rPr>
              <a:t>10.0.0.0 – 10.255.255.255 </a:t>
            </a:r>
          </a:p>
          <a:p>
            <a:pPr marL="625969" lvl="1" indent="-285750">
              <a:buFont typeface="Arial" panose="020B0604020202020204" pitchFamily="34" charset="0"/>
              <a:buChar char="•"/>
            </a:pPr>
            <a:r>
              <a:rPr lang="en-US" sz="2000" b="1" dirty="0">
                <a:solidFill>
                  <a:schemeClr val="tx1">
                    <a:lumMod val="75000"/>
                    <a:lumOff val="25000"/>
                  </a:schemeClr>
                </a:solidFill>
              </a:rPr>
              <a:t>172.16.0.0 – 172.31.255.255 </a:t>
            </a:r>
          </a:p>
          <a:p>
            <a:pPr marL="625969" lvl="1" indent="-285750">
              <a:buFont typeface="Arial" panose="020B0604020202020204" pitchFamily="34" charset="0"/>
              <a:buChar char="•"/>
            </a:pPr>
            <a:r>
              <a:rPr lang="en-US" sz="2000" b="1" dirty="0">
                <a:solidFill>
                  <a:schemeClr val="tx1">
                    <a:lumMod val="75000"/>
                    <a:lumOff val="25000"/>
                  </a:schemeClr>
                </a:solidFill>
              </a:rPr>
              <a:t>192.168.0.0 – 192.168.255.255</a:t>
            </a:r>
          </a:p>
          <a:p>
            <a:pPr lvl="1"/>
            <a:r>
              <a:rPr lang="en-US" sz="2000" dirty="0">
                <a:solidFill>
                  <a:schemeClr val="tx1">
                    <a:lumMod val="75000"/>
                    <a:lumOff val="25000"/>
                  </a:schemeClr>
                </a:solidFill>
              </a:rPr>
              <a:t> </a:t>
            </a:r>
          </a:p>
          <a:p>
            <a:pPr marL="285750" indent="-285750">
              <a:buFont typeface="Arial" panose="020B0604020202020204" pitchFamily="34" charset="0"/>
              <a:buChar char="•"/>
            </a:pPr>
            <a:r>
              <a:rPr lang="en-US" sz="2000" b="1" dirty="0">
                <a:solidFill>
                  <a:schemeClr val="tx1">
                    <a:lumMod val="75000"/>
                    <a:lumOff val="25000"/>
                  </a:schemeClr>
                </a:solidFill>
              </a:rPr>
              <a:t>5 reserves IPs (F4L1)</a:t>
            </a:r>
          </a:p>
          <a:p>
            <a:pPr marL="625969" lvl="1" indent="-285750">
              <a:buFont typeface="Arial" panose="020B0604020202020204" pitchFamily="34" charset="0"/>
              <a:buChar char="•"/>
            </a:pPr>
            <a:r>
              <a:rPr lang="en-US" sz="2000" dirty="0">
                <a:solidFill>
                  <a:schemeClr val="tx1">
                    <a:lumMod val="75000"/>
                    <a:lumOff val="25000"/>
                  </a:schemeClr>
                </a:solidFill>
              </a:rPr>
              <a:t>10.0.0.0</a:t>
            </a:r>
          </a:p>
          <a:p>
            <a:pPr marL="625969" lvl="1" indent="-285750">
              <a:buFont typeface="Arial" panose="020B0604020202020204" pitchFamily="34" charset="0"/>
              <a:buChar char="•"/>
            </a:pPr>
            <a:r>
              <a:rPr lang="en-US" sz="2000" dirty="0">
                <a:solidFill>
                  <a:schemeClr val="tx1">
                    <a:lumMod val="75000"/>
                    <a:lumOff val="25000"/>
                  </a:schemeClr>
                </a:solidFill>
              </a:rPr>
              <a:t>10.0.0.1</a:t>
            </a:r>
          </a:p>
          <a:p>
            <a:pPr marL="625969" lvl="1" indent="-285750">
              <a:buFont typeface="Arial" panose="020B0604020202020204" pitchFamily="34" charset="0"/>
              <a:buChar char="•"/>
            </a:pPr>
            <a:r>
              <a:rPr lang="en-US" sz="2000" dirty="0">
                <a:solidFill>
                  <a:schemeClr val="tx1">
                    <a:lumMod val="75000"/>
                    <a:lumOff val="25000"/>
                  </a:schemeClr>
                </a:solidFill>
              </a:rPr>
              <a:t>10.0.0.2</a:t>
            </a:r>
          </a:p>
          <a:p>
            <a:pPr marL="625969" lvl="1" indent="-285750">
              <a:buFont typeface="Arial" panose="020B0604020202020204" pitchFamily="34" charset="0"/>
              <a:buChar char="•"/>
            </a:pPr>
            <a:r>
              <a:rPr lang="en-US" sz="2000" dirty="0">
                <a:solidFill>
                  <a:schemeClr val="tx1">
                    <a:lumMod val="75000"/>
                    <a:lumOff val="25000"/>
                  </a:schemeClr>
                </a:solidFill>
              </a:rPr>
              <a:t>10.0.0.3</a:t>
            </a:r>
          </a:p>
          <a:p>
            <a:pPr marL="625969" lvl="1" indent="-285750">
              <a:buFont typeface="Arial" panose="020B0604020202020204" pitchFamily="34" charset="0"/>
              <a:buChar char="•"/>
            </a:pPr>
            <a:r>
              <a:rPr lang="en-US" sz="2000" dirty="0">
                <a:solidFill>
                  <a:schemeClr val="tx1">
                    <a:lumMod val="75000"/>
                    <a:lumOff val="25000"/>
                  </a:schemeClr>
                </a:solidFill>
              </a:rPr>
              <a:t>10.0.0.255</a:t>
            </a:r>
          </a:p>
        </p:txBody>
      </p:sp>
      <p:sp>
        <p:nvSpPr>
          <p:cNvPr id="21" name="Rectangle 20">
            <a:extLst>
              <a:ext uri="{FF2B5EF4-FFF2-40B4-BE49-F238E27FC236}">
                <a16:creationId xmlns:a16="http://schemas.microsoft.com/office/drawing/2014/main" id="{DE23EE4B-259F-49BC-A197-BAAD0A106ED7}"/>
              </a:ext>
            </a:extLst>
          </p:cNvPr>
          <p:cNvSpPr/>
          <p:nvPr/>
        </p:nvSpPr>
        <p:spPr>
          <a:xfrm>
            <a:off x="5631293" y="989641"/>
            <a:ext cx="5258963" cy="3914774"/>
          </a:xfrm>
          <a:prstGeom prst="rect">
            <a:avLst/>
          </a:prstGeom>
          <a:solidFill>
            <a:schemeClr val="accent6">
              <a:lumMod val="40000"/>
              <a:lumOff val="60000"/>
            </a:schemeClr>
          </a:solidFill>
          <a:ln>
            <a:solidFill>
              <a:schemeClr val="accent6">
                <a:shade val="15000"/>
              </a:schemeClr>
            </a:solidFill>
            <a:prstDash val="dash"/>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29D8CA88-98C5-C8D0-1ACA-F73442EB4A77}"/>
              </a:ext>
            </a:extLst>
          </p:cNvPr>
          <p:cNvSpPr txBox="1"/>
          <p:nvPr/>
        </p:nvSpPr>
        <p:spPr>
          <a:xfrm>
            <a:off x="5549354" y="499944"/>
            <a:ext cx="1412719" cy="553998"/>
          </a:xfrm>
          <a:prstGeom prst="rect">
            <a:avLst/>
          </a:prstGeom>
          <a:noFill/>
        </p:spPr>
        <p:txBody>
          <a:bodyPr wrap="square" rtlCol="0">
            <a:spAutoFit/>
          </a:bodyPr>
          <a:lstStyle/>
          <a:p>
            <a:r>
              <a:rPr lang="en-US" sz="1500" dirty="0"/>
              <a:t>VPC</a:t>
            </a:r>
          </a:p>
          <a:p>
            <a:r>
              <a:rPr lang="en-US" sz="1500" i="1" dirty="0" err="1"/>
              <a:t>x.x.x.x</a:t>
            </a:r>
            <a:r>
              <a:rPr lang="en-US" sz="1500" i="1" dirty="0"/>
              <a:t>/16 ~ /28</a:t>
            </a:r>
          </a:p>
        </p:txBody>
      </p:sp>
      <p:sp>
        <p:nvSpPr>
          <p:cNvPr id="2" name="TextBox 1">
            <a:extLst>
              <a:ext uri="{FF2B5EF4-FFF2-40B4-BE49-F238E27FC236}">
                <a16:creationId xmlns:a16="http://schemas.microsoft.com/office/drawing/2014/main" id="{9FA3A9F7-A05A-F52D-58D2-2285F8C02F61}"/>
              </a:ext>
            </a:extLst>
          </p:cNvPr>
          <p:cNvSpPr txBox="1"/>
          <p:nvPr/>
        </p:nvSpPr>
        <p:spPr>
          <a:xfrm>
            <a:off x="5631293" y="5865613"/>
            <a:ext cx="5577168" cy="692497"/>
          </a:xfrm>
          <a:prstGeom prst="rect">
            <a:avLst/>
          </a:prstGeom>
          <a:noFill/>
        </p:spPr>
        <p:txBody>
          <a:bodyPr wrap="none" rtlCol="0">
            <a:spAutoFit/>
          </a:bodyPr>
          <a:lstStyle/>
          <a:p>
            <a:r>
              <a:rPr lang="en-US" b="1" dirty="0"/>
              <a:t>Example</a:t>
            </a:r>
            <a:r>
              <a:rPr lang="en-US" dirty="0"/>
              <a:t>: if need 29 IP address, /27 = 32 IPs, 32 - 5 = 27 &lt; 29, thus subnet mask </a:t>
            </a:r>
          </a:p>
          <a:p>
            <a:r>
              <a:rPr lang="en-US" dirty="0"/>
              <a:t>should be /26</a:t>
            </a:r>
          </a:p>
          <a:p>
            <a:endParaRPr lang="en-US" dirty="0"/>
          </a:p>
        </p:txBody>
      </p:sp>
    </p:spTree>
    <p:extLst>
      <p:ext uri="{BB962C8B-B14F-4D97-AF65-F5344CB8AC3E}">
        <p14:creationId xmlns:p14="http://schemas.microsoft.com/office/powerpoint/2010/main" val="35629435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linds(horizontal)">
                                      <p:cBhvr>
                                        <p:cTn id="7" dur="500"/>
                                        <p:tgtEl>
                                          <p:spTgt spid="6">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6">
                                            <p:txEl>
                                              <p:pRg st="1" end="1"/>
                                            </p:txEl>
                                          </p:spTgt>
                                        </p:tgtEl>
                                        <p:attrNameLst>
                                          <p:attrName>style.visibility</p:attrName>
                                        </p:attrNameLst>
                                      </p:cBhvr>
                                      <p:to>
                                        <p:strVal val="visible"/>
                                      </p:to>
                                    </p:set>
                                    <p:animEffect transition="in" filter="blinds(horizontal)">
                                      <p:cBhvr>
                                        <p:cTn id="10" dur="500"/>
                                        <p:tgtEl>
                                          <p:spTgt spid="6">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animEffect transition="in" filter="blinds(horizontal)">
                                      <p:cBhvr>
                                        <p:cTn id="13" dur="500"/>
                                        <p:tgtEl>
                                          <p:spTgt spid="6">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6">
                                            <p:txEl>
                                              <p:pRg st="4" end="4"/>
                                            </p:txEl>
                                          </p:spTgt>
                                        </p:tgtEl>
                                        <p:attrNameLst>
                                          <p:attrName>style.visibility</p:attrName>
                                        </p:attrNameLst>
                                      </p:cBhvr>
                                      <p:to>
                                        <p:strVal val="visible"/>
                                      </p:to>
                                    </p:set>
                                    <p:animEffect transition="in" filter="blinds(horizontal)">
                                      <p:cBhvr>
                                        <p:cTn id="18" dur="500"/>
                                        <p:tgtEl>
                                          <p:spTgt spid="6">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6">
                                            <p:txEl>
                                              <p:pRg st="6" end="6"/>
                                            </p:txEl>
                                          </p:spTgt>
                                        </p:tgtEl>
                                        <p:attrNameLst>
                                          <p:attrName>style.visibility</p:attrName>
                                        </p:attrNameLst>
                                      </p:cBhvr>
                                      <p:to>
                                        <p:strVal val="visible"/>
                                      </p:to>
                                    </p:set>
                                    <p:animEffect transition="in" filter="blinds(horizontal)">
                                      <p:cBhvr>
                                        <p:cTn id="23" dur="500"/>
                                        <p:tgtEl>
                                          <p:spTgt spid="6">
                                            <p:txEl>
                                              <p:pRg st="6" end="6"/>
                                            </p:txEl>
                                          </p:spTgt>
                                        </p:tgtEl>
                                      </p:cBhvr>
                                    </p:animEffect>
                                  </p:childTnLst>
                                </p:cTn>
                              </p:par>
                              <p:par>
                                <p:cTn id="24" presetID="3" presetClass="entr" presetSubtype="10" fill="hold" nodeType="withEffect">
                                  <p:stCondLst>
                                    <p:cond delay="0"/>
                                  </p:stCondLst>
                                  <p:childTnLst>
                                    <p:set>
                                      <p:cBhvr>
                                        <p:cTn id="25" dur="1" fill="hold">
                                          <p:stCondLst>
                                            <p:cond delay="0"/>
                                          </p:stCondLst>
                                        </p:cTn>
                                        <p:tgtEl>
                                          <p:spTgt spid="6">
                                            <p:txEl>
                                              <p:pRg st="7" end="7"/>
                                            </p:txEl>
                                          </p:spTgt>
                                        </p:tgtEl>
                                        <p:attrNameLst>
                                          <p:attrName>style.visibility</p:attrName>
                                        </p:attrNameLst>
                                      </p:cBhvr>
                                      <p:to>
                                        <p:strVal val="visible"/>
                                      </p:to>
                                    </p:set>
                                    <p:animEffect transition="in" filter="blinds(horizontal)">
                                      <p:cBhvr>
                                        <p:cTn id="26" dur="500"/>
                                        <p:tgtEl>
                                          <p:spTgt spid="6">
                                            <p:txEl>
                                              <p:pRg st="7" end="7"/>
                                            </p:txEl>
                                          </p:spTgt>
                                        </p:tgtEl>
                                      </p:cBhvr>
                                    </p:animEffect>
                                  </p:childTnLst>
                                </p:cTn>
                              </p:par>
                              <p:par>
                                <p:cTn id="27" presetID="3" presetClass="entr" presetSubtype="10" fill="hold" nodeType="withEffect">
                                  <p:stCondLst>
                                    <p:cond delay="0"/>
                                  </p:stCondLst>
                                  <p:childTnLst>
                                    <p:set>
                                      <p:cBhvr>
                                        <p:cTn id="28" dur="1" fill="hold">
                                          <p:stCondLst>
                                            <p:cond delay="0"/>
                                          </p:stCondLst>
                                        </p:cTn>
                                        <p:tgtEl>
                                          <p:spTgt spid="6">
                                            <p:txEl>
                                              <p:pRg st="8" end="8"/>
                                            </p:txEl>
                                          </p:spTgt>
                                        </p:tgtEl>
                                        <p:attrNameLst>
                                          <p:attrName>style.visibility</p:attrName>
                                        </p:attrNameLst>
                                      </p:cBhvr>
                                      <p:to>
                                        <p:strVal val="visible"/>
                                      </p:to>
                                    </p:set>
                                    <p:animEffect transition="in" filter="blinds(horizontal)">
                                      <p:cBhvr>
                                        <p:cTn id="29" dur="500"/>
                                        <p:tgtEl>
                                          <p:spTgt spid="6">
                                            <p:txEl>
                                              <p:pRg st="8" end="8"/>
                                            </p:txEl>
                                          </p:spTgt>
                                        </p:tgtEl>
                                      </p:cBhvr>
                                    </p:animEffect>
                                  </p:childTnLst>
                                </p:cTn>
                              </p:par>
                              <p:par>
                                <p:cTn id="30" presetID="3" presetClass="entr" presetSubtype="10" fill="hold" nodeType="withEffect">
                                  <p:stCondLst>
                                    <p:cond delay="0"/>
                                  </p:stCondLst>
                                  <p:childTnLst>
                                    <p:set>
                                      <p:cBhvr>
                                        <p:cTn id="31" dur="1" fill="hold">
                                          <p:stCondLst>
                                            <p:cond delay="0"/>
                                          </p:stCondLst>
                                        </p:cTn>
                                        <p:tgtEl>
                                          <p:spTgt spid="6">
                                            <p:txEl>
                                              <p:pRg st="9" end="9"/>
                                            </p:txEl>
                                          </p:spTgt>
                                        </p:tgtEl>
                                        <p:attrNameLst>
                                          <p:attrName>style.visibility</p:attrName>
                                        </p:attrNameLst>
                                      </p:cBhvr>
                                      <p:to>
                                        <p:strVal val="visible"/>
                                      </p:to>
                                    </p:set>
                                    <p:animEffect transition="in" filter="blinds(horizontal)">
                                      <p:cBhvr>
                                        <p:cTn id="32" dur="500"/>
                                        <p:tgtEl>
                                          <p:spTgt spid="6">
                                            <p:txEl>
                                              <p:pRg st="9" end="9"/>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6">
                                            <p:txEl>
                                              <p:pRg st="11" end="11"/>
                                            </p:txEl>
                                          </p:spTgt>
                                        </p:tgtEl>
                                        <p:attrNameLst>
                                          <p:attrName>style.visibility</p:attrName>
                                        </p:attrNameLst>
                                      </p:cBhvr>
                                      <p:to>
                                        <p:strVal val="visible"/>
                                      </p:to>
                                    </p:set>
                                    <p:animEffect transition="in" filter="blinds(horizontal)">
                                      <p:cBhvr>
                                        <p:cTn id="37" dur="500"/>
                                        <p:tgtEl>
                                          <p:spTgt spid="6">
                                            <p:txEl>
                                              <p:pRg st="11" end="11"/>
                                            </p:txEl>
                                          </p:spTgt>
                                        </p:tgtEl>
                                      </p:cBhvr>
                                    </p:animEffect>
                                  </p:childTnLst>
                                </p:cTn>
                              </p:par>
                              <p:par>
                                <p:cTn id="38" presetID="3" presetClass="entr" presetSubtype="10" fill="hold" nodeType="withEffect">
                                  <p:stCondLst>
                                    <p:cond delay="0"/>
                                  </p:stCondLst>
                                  <p:childTnLst>
                                    <p:set>
                                      <p:cBhvr>
                                        <p:cTn id="39" dur="1" fill="hold">
                                          <p:stCondLst>
                                            <p:cond delay="0"/>
                                          </p:stCondLst>
                                        </p:cTn>
                                        <p:tgtEl>
                                          <p:spTgt spid="6">
                                            <p:txEl>
                                              <p:pRg st="12" end="12"/>
                                            </p:txEl>
                                          </p:spTgt>
                                        </p:tgtEl>
                                        <p:attrNameLst>
                                          <p:attrName>style.visibility</p:attrName>
                                        </p:attrNameLst>
                                      </p:cBhvr>
                                      <p:to>
                                        <p:strVal val="visible"/>
                                      </p:to>
                                    </p:set>
                                    <p:animEffect transition="in" filter="blinds(horizontal)">
                                      <p:cBhvr>
                                        <p:cTn id="40" dur="500"/>
                                        <p:tgtEl>
                                          <p:spTgt spid="6">
                                            <p:txEl>
                                              <p:pRg st="12" end="12"/>
                                            </p:txEl>
                                          </p:spTgt>
                                        </p:tgtEl>
                                      </p:cBhvr>
                                    </p:animEffect>
                                  </p:childTnLst>
                                </p:cTn>
                              </p:par>
                              <p:par>
                                <p:cTn id="41" presetID="3" presetClass="entr" presetSubtype="10" fill="hold" nodeType="withEffect">
                                  <p:stCondLst>
                                    <p:cond delay="0"/>
                                  </p:stCondLst>
                                  <p:childTnLst>
                                    <p:set>
                                      <p:cBhvr>
                                        <p:cTn id="42" dur="1" fill="hold">
                                          <p:stCondLst>
                                            <p:cond delay="0"/>
                                          </p:stCondLst>
                                        </p:cTn>
                                        <p:tgtEl>
                                          <p:spTgt spid="6">
                                            <p:txEl>
                                              <p:pRg st="13" end="13"/>
                                            </p:txEl>
                                          </p:spTgt>
                                        </p:tgtEl>
                                        <p:attrNameLst>
                                          <p:attrName>style.visibility</p:attrName>
                                        </p:attrNameLst>
                                      </p:cBhvr>
                                      <p:to>
                                        <p:strVal val="visible"/>
                                      </p:to>
                                    </p:set>
                                    <p:animEffect transition="in" filter="blinds(horizontal)">
                                      <p:cBhvr>
                                        <p:cTn id="43" dur="500"/>
                                        <p:tgtEl>
                                          <p:spTgt spid="6">
                                            <p:txEl>
                                              <p:pRg st="13" end="13"/>
                                            </p:txEl>
                                          </p:spTgt>
                                        </p:tgtEl>
                                      </p:cBhvr>
                                    </p:animEffect>
                                  </p:childTnLst>
                                </p:cTn>
                              </p:par>
                              <p:par>
                                <p:cTn id="44" presetID="3" presetClass="entr" presetSubtype="10" fill="hold" nodeType="withEffect">
                                  <p:stCondLst>
                                    <p:cond delay="0"/>
                                  </p:stCondLst>
                                  <p:childTnLst>
                                    <p:set>
                                      <p:cBhvr>
                                        <p:cTn id="45" dur="1" fill="hold">
                                          <p:stCondLst>
                                            <p:cond delay="0"/>
                                          </p:stCondLst>
                                        </p:cTn>
                                        <p:tgtEl>
                                          <p:spTgt spid="6">
                                            <p:txEl>
                                              <p:pRg st="14" end="14"/>
                                            </p:txEl>
                                          </p:spTgt>
                                        </p:tgtEl>
                                        <p:attrNameLst>
                                          <p:attrName>style.visibility</p:attrName>
                                        </p:attrNameLst>
                                      </p:cBhvr>
                                      <p:to>
                                        <p:strVal val="visible"/>
                                      </p:to>
                                    </p:set>
                                    <p:animEffect transition="in" filter="blinds(horizontal)">
                                      <p:cBhvr>
                                        <p:cTn id="46" dur="500"/>
                                        <p:tgtEl>
                                          <p:spTgt spid="6">
                                            <p:txEl>
                                              <p:pRg st="14" end="14"/>
                                            </p:txEl>
                                          </p:spTgt>
                                        </p:tgtEl>
                                      </p:cBhvr>
                                    </p:animEffect>
                                  </p:childTnLst>
                                </p:cTn>
                              </p:par>
                              <p:par>
                                <p:cTn id="47" presetID="3" presetClass="entr" presetSubtype="10" fill="hold" nodeType="withEffect">
                                  <p:stCondLst>
                                    <p:cond delay="0"/>
                                  </p:stCondLst>
                                  <p:childTnLst>
                                    <p:set>
                                      <p:cBhvr>
                                        <p:cTn id="48" dur="1" fill="hold">
                                          <p:stCondLst>
                                            <p:cond delay="0"/>
                                          </p:stCondLst>
                                        </p:cTn>
                                        <p:tgtEl>
                                          <p:spTgt spid="6">
                                            <p:txEl>
                                              <p:pRg st="15" end="15"/>
                                            </p:txEl>
                                          </p:spTgt>
                                        </p:tgtEl>
                                        <p:attrNameLst>
                                          <p:attrName>style.visibility</p:attrName>
                                        </p:attrNameLst>
                                      </p:cBhvr>
                                      <p:to>
                                        <p:strVal val="visible"/>
                                      </p:to>
                                    </p:set>
                                    <p:animEffect transition="in" filter="blinds(horizontal)">
                                      <p:cBhvr>
                                        <p:cTn id="49" dur="500"/>
                                        <p:tgtEl>
                                          <p:spTgt spid="6">
                                            <p:txEl>
                                              <p:pRg st="15" end="15"/>
                                            </p:txEl>
                                          </p:spTgt>
                                        </p:tgtEl>
                                      </p:cBhvr>
                                    </p:animEffect>
                                  </p:childTnLst>
                                </p:cTn>
                              </p:par>
                              <p:par>
                                <p:cTn id="50" presetID="3" presetClass="entr" presetSubtype="10" fill="hold" nodeType="withEffect">
                                  <p:stCondLst>
                                    <p:cond delay="0"/>
                                  </p:stCondLst>
                                  <p:childTnLst>
                                    <p:set>
                                      <p:cBhvr>
                                        <p:cTn id="51" dur="1" fill="hold">
                                          <p:stCondLst>
                                            <p:cond delay="0"/>
                                          </p:stCondLst>
                                        </p:cTn>
                                        <p:tgtEl>
                                          <p:spTgt spid="6">
                                            <p:txEl>
                                              <p:pRg st="16" end="16"/>
                                            </p:txEl>
                                          </p:spTgt>
                                        </p:tgtEl>
                                        <p:attrNameLst>
                                          <p:attrName>style.visibility</p:attrName>
                                        </p:attrNameLst>
                                      </p:cBhvr>
                                      <p:to>
                                        <p:strVal val="visible"/>
                                      </p:to>
                                    </p:set>
                                    <p:animEffect transition="in" filter="blinds(horizontal)">
                                      <p:cBhvr>
                                        <p:cTn id="52" dur="500"/>
                                        <p:tgtEl>
                                          <p:spTgt spid="6">
                                            <p:txEl>
                                              <p:pRg st="16" end="16"/>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2"/>
                                        </p:tgtEl>
                                        <p:attrNameLst>
                                          <p:attrName>style.visibility</p:attrName>
                                        </p:attrNameLst>
                                      </p:cBhvr>
                                      <p:to>
                                        <p:strVal val="visible"/>
                                      </p:to>
                                    </p:set>
                                    <p:animEffect transition="in" filter="blinds(horizontal)">
                                      <p:cBhvr>
                                        <p:cTn id="5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6730B981-765A-037D-D8CD-CBFBFC2AA91F}"/>
              </a:ext>
            </a:extLst>
          </p:cNvPr>
          <p:cNvGrpSpPr/>
          <p:nvPr/>
        </p:nvGrpSpPr>
        <p:grpSpPr>
          <a:xfrm>
            <a:off x="4267200" y="321972"/>
            <a:ext cx="6096000" cy="4389986"/>
            <a:chOff x="5458691" y="411768"/>
            <a:chExt cx="6096000" cy="4389986"/>
          </a:xfrm>
        </p:grpSpPr>
        <p:sp>
          <p:nvSpPr>
            <p:cNvPr id="3" name="Rectangle 2">
              <a:extLst>
                <a:ext uri="{FF2B5EF4-FFF2-40B4-BE49-F238E27FC236}">
                  <a16:creationId xmlns:a16="http://schemas.microsoft.com/office/drawing/2014/main" id="{264710A4-D0DB-FEAC-F40D-7DB04B8AF882}"/>
                </a:ext>
              </a:extLst>
            </p:cNvPr>
            <p:cNvSpPr/>
            <p:nvPr/>
          </p:nvSpPr>
          <p:spPr>
            <a:xfrm>
              <a:off x="5562020" y="886980"/>
              <a:ext cx="5258963" cy="3914774"/>
            </a:xfrm>
            <a:prstGeom prst="rect">
              <a:avLst/>
            </a:prstGeom>
            <a:solidFill>
              <a:schemeClr val="accent6">
                <a:lumMod val="40000"/>
                <a:lumOff val="60000"/>
              </a:schemeClr>
            </a:solidFill>
            <a:ln>
              <a:solidFill>
                <a:schemeClr val="accent6">
                  <a:shade val="15000"/>
                </a:schemeClr>
              </a:solidFill>
              <a:prstDash val="dash"/>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774E0A22-F180-2455-476F-4305A60F5D34}"/>
                </a:ext>
              </a:extLst>
            </p:cNvPr>
            <p:cNvSpPr/>
            <p:nvPr/>
          </p:nvSpPr>
          <p:spPr>
            <a:xfrm>
              <a:off x="6087183" y="1586693"/>
              <a:ext cx="3094777" cy="2325841"/>
            </a:xfrm>
            <a:prstGeom prst="rect">
              <a:avLst/>
            </a:prstGeom>
            <a:solidFill>
              <a:schemeClr val="accent5">
                <a:lumMod val="40000"/>
                <a:lumOff val="60000"/>
              </a:schemeClr>
            </a:solidFill>
            <a:ln>
              <a:solidFill>
                <a:schemeClr val="accent6">
                  <a:shade val="15000"/>
                </a:schemeClr>
              </a:solidFill>
              <a:prstDash val="dash"/>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a:p>
          </p:txBody>
        </p:sp>
        <p:pic>
          <p:nvPicPr>
            <p:cNvPr id="5" name="Picture 2" descr="AWS] VPC – IGW – Scriptorium">
              <a:extLst>
                <a:ext uri="{FF2B5EF4-FFF2-40B4-BE49-F238E27FC236}">
                  <a16:creationId xmlns:a16="http://schemas.microsoft.com/office/drawing/2014/main" id="{A860BF14-4F1C-C2E0-EEE1-006307E22C0D}"/>
                </a:ext>
              </a:extLst>
            </p:cNvPr>
            <p:cNvPicPr>
              <a:picLocks noChangeAspect="1" noChangeArrowheads="1"/>
            </p:cNvPicPr>
            <p:nvPr/>
          </p:nvPicPr>
          <p:blipFill>
            <a:blip r:embed="rId3">
              <a:alphaModFix/>
              <a:extLst>
                <a:ext uri="{28A0092B-C50C-407E-A947-70E740481C1C}">
                  <a14:useLocalDpi xmlns:a14="http://schemas.microsoft.com/office/drawing/2010/main" val="0"/>
                </a:ext>
              </a:extLst>
            </a:blip>
            <a:srcRect/>
            <a:stretch>
              <a:fillRect/>
            </a:stretch>
          </p:blipFill>
          <p:spPr bwMode="auto">
            <a:xfrm>
              <a:off x="10520946" y="1691615"/>
              <a:ext cx="600074" cy="600074"/>
            </a:xfrm>
            <a:prstGeom prst="rect">
              <a:avLst/>
            </a:prstGeom>
            <a:noFill/>
          </p:spPr>
        </p:pic>
        <p:sp>
          <p:nvSpPr>
            <p:cNvPr id="6" name="TextBox 5">
              <a:extLst>
                <a:ext uri="{FF2B5EF4-FFF2-40B4-BE49-F238E27FC236}">
                  <a16:creationId xmlns:a16="http://schemas.microsoft.com/office/drawing/2014/main" id="{EC1852A8-BE4A-307D-0B65-19649694C0D0}"/>
                </a:ext>
              </a:extLst>
            </p:cNvPr>
            <p:cNvSpPr txBox="1"/>
            <p:nvPr/>
          </p:nvSpPr>
          <p:spPr>
            <a:xfrm>
              <a:off x="10520946" y="2256553"/>
              <a:ext cx="600074" cy="323165"/>
            </a:xfrm>
            <a:prstGeom prst="rect">
              <a:avLst/>
            </a:prstGeom>
            <a:noFill/>
          </p:spPr>
          <p:txBody>
            <a:bodyPr wrap="square" rtlCol="0">
              <a:spAutoFit/>
            </a:bodyPr>
            <a:lstStyle/>
            <a:p>
              <a:r>
                <a:rPr lang="en-US" sz="1500" dirty="0"/>
                <a:t>IGW</a:t>
              </a:r>
            </a:p>
          </p:txBody>
        </p:sp>
        <p:sp>
          <p:nvSpPr>
            <p:cNvPr id="7" name="TextBox 6">
              <a:extLst>
                <a:ext uri="{FF2B5EF4-FFF2-40B4-BE49-F238E27FC236}">
                  <a16:creationId xmlns:a16="http://schemas.microsoft.com/office/drawing/2014/main" id="{F2020123-64CA-8DC3-485F-CD1E61DC4B9B}"/>
                </a:ext>
              </a:extLst>
            </p:cNvPr>
            <p:cNvSpPr txBox="1"/>
            <p:nvPr/>
          </p:nvSpPr>
          <p:spPr>
            <a:xfrm>
              <a:off x="5458691" y="411768"/>
              <a:ext cx="6096000" cy="523220"/>
            </a:xfrm>
            <a:prstGeom prst="rect">
              <a:avLst/>
            </a:prstGeom>
            <a:noFill/>
          </p:spPr>
          <p:txBody>
            <a:bodyPr wrap="square">
              <a:spAutoFit/>
            </a:bodyPr>
            <a:lstStyle/>
            <a:p>
              <a:r>
                <a:rPr lang="en-US" sz="1400" dirty="0"/>
                <a:t>VPC</a:t>
              </a:r>
            </a:p>
            <a:p>
              <a:r>
                <a:rPr lang="en-US" sz="1400" i="1" dirty="0"/>
                <a:t>10.0.0.0/16</a:t>
              </a:r>
            </a:p>
          </p:txBody>
        </p:sp>
        <p:sp>
          <p:nvSpPr>
            <p:cNvPr id="8" name="TextBox 7">
              <a:extLst>
                <a:ext uri="{FF2B5EF4-FFF2-40B4-BE49-F238E27FC236}">
                  <a16:creationId xmlns:a16="http://schemas.microsoft.com/office/drawing/2014/main" id="{FB1B4112-0DCA-408F-1C22-0C0CFC460381}"/>
                </a:ext>
              </a:extLst>
            </p:cNvPr>
            <p:cNvSpPr txBox="1"/>
            <p:nvPr/>
          </p:nvSpPr>
          <p:spPr>
            <a:xfrm>
              <a:off x="7956096" y="1584408"/>
              <a:ext cx="1547855" cy="553998"/>
            </a:xfrm>
            <a:prstGeom prst="rect">
              <a:avLst/>
            </a:prstGeom>
            <a:noFill/>
          </p:spPr>
          <p:txBody>
            <a:bodyPr wrap="square" rtlCol="0">
              <a:spAutoFit/>
            </a:bodyPr>
            <a:lstStyle/>
            <a:p>
              <a:r>
                <a:rPr lang="en-US" sz="1500" dirty="0"/>
                <a:t>Public Subnet</a:t>
              </a:r>
            </a:p>
            <a:p>
              <a:r>
                <a:rPr lang="en-US" sz="1500" i="1" dirty="0"/>
                <a:t>10.0.0.0/26</a:t>
              </a:r>
            </a:p>
          </p:txBody>
        </p:sp>
        <p:pic>
          <p:nvPicPr>
            <p:cNvPr id="9" name="Picture 4" descr="AWS Cloud Resource | Network ACL">
              <a:extLst>
                <a:ext uri="{FF2B5EF4-FFF2-40B4-BE49-F238E27FC236}">
                  <a16:creationId xmlns:a16="http://schemas.microsoft.com/office/drawing/2014/main" id="{1FA573BA-0CAF-D6EE-1688-A5075A52D33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14716" y="1682696"/>
              <a:ext cx="600074" cy="600074"/>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90826BBD-7EDB-E58D-647D-279C835DB3C9}"/>
                </a:ext>
              </a:extLst>
            </p:cNvPr>
            <p:cNvSpPr txBox="1"/>
            <p:nvPr/>
          </p:nvSpPr>
          <p:spPr>
            <a:xfrm>
              <a:off x="9710657" y="2254196"/>
              <a:ext cx="600074" cy="323165"/>
            </a:xfrm>
            <a:prstGeom prst="rect">
              <a:avLst/>
            </a:prstGeom>
            <a:noFill/>
          </p:spPr>
          <p:txBody>
            <a:bodyPr wrap="square" rtlCol="0">
              <a:spAutoFit/>
            </a:bodyPr>
            <a:lstStyle/>
            <a:p>
              <a:r>
                <a:rPr lang="en-US" sz="1500" dirty="0"/>
                <a:t>NACL</a:t>
              </a:r>
            </a:p>
          </p:txBody>
        </p:sp>
      </p:grpSp>
      <p:sp>
        <p:nvSpPr>
          <p:cNvPr id="11" name="Rectangle 10">
            <a:extLst>
              <a:ext uri="{FF2B5EF4-FFF2-40B4-BE49-F238E27FC236}">
                <a16:creationId xmlns:a16="http://schemas.microsoft.com/office/drawing/2014/main" id="{5B4098DE-97B4-79F7-A200-DF69E38D585E}"/>
              </a:ext>
            </a:extLst>
          </p:cNvPr>
          <p:cNvSpPr/>
          <p:nvPr/>
        </p:nvSpPr>
        <p:spPr>
          <a:xfrm>
            <a:off x="338954" y="142696"/>
            <a:ext cx="3820810" cy="1200329"/>
          </a:xfrm>
          <a:prstGeom prst="rect">
            <a:avLst/>
          </a:prstGeom>
        </p:spPr>
        <p:txBody>
          <a:bodyPr wrap="square">
            <a:spAutoFit/>
          </a:bodyPr>
          <a:lstStyle/>
          <a:p>
            <a:r>
              <a:rPr lang="en-US" sz="3600" b="1"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Web </a:t>
            </a:r>
          </a:p>
          <a:p>
            <a:r>
              <a:rPr lang="en-US" sz="3600" b="1"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Server – Set up</a:t>
            </a:r>
          </a:p>
        </p:txBody>
      </p:sp>
      <p:cxnSp>
        <p:nvCxnSpPr>
          <p:cNvPr id="12" name="Straight Connector 11">
            <a:extLst>
              <a:ext uri="{FF2B5EF4-FFF2-40B4-BE49-F238E27FC236}">
                <a16:creationId xmlns:a16="http://schemas.microsoft.com/office/drawing/2014/main" id="{B15E0CA0-1F77-3955-969B-E1F4FB0E3BD3}"/>
              </a:ext>
            </a:extLst>
          </p:cNvPr>
          <p:cNvCxnSpPr>
            <a:cxnSpLocks/>
          </p:cNvCxnSpPr>
          <p:nvPr/>
        </p:nvCxnSpPr>
        <p:spPr>
          <a:xfrm>
            <a:off x="467101" y="1503254"/>
            <a:ext cx="1102358" cy="0"/>
          </a:xfrm>
          <a:prstGeom prst="line">
            <a:avLst/>
          </a:prstGeom>
          <a:ln w="127000">
            <a:solidFill>
              <a:srgbClr val="FF9900"/>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BF6A80C0-12A7-D86E-8C37-CCAACA4D4B43}"/>
              </a:ext>
            </a:extLst>
          </p:cNvPr>
          <p:cNvSpPr txBox="1"/>
          <p:nvPr/>
        </p:nvSpPr>
        <p:spPr>
          <a:xfrm>
            <a:off x="386053" y="1999301"/>
            <a:ext cx="1804405" cy="400110"/>
          </a:xfrm>
          <a:prstGeom prst="rect">
            <a:avLst/>
          </a:prstGeom>
          <a:noFill/>
        </p:spPr>
        <p:txBody>
          <a:bodyPr wrap="none" rtlCol="0">
            <a:spAutoFit/>
          </a:bodyPr>
          <a:lstStyle/>
          <a:p>
            <a:r>
              <a:rPr lang="en-US" sz="2000" dirty="0">
                <a:solidFill>
                  <a:schemeClr val="bg1"/>
                </a:solidFill>
              </a:rPr>
              <a:t>Security Group:</a:t>
            </a:r>
          </a:p>
        </p:txBody>
      </p:sp>
      <p:sp>
        <p:nvSpPr>
          <p:cNvPr id="14" name="Rectangle 13">
            <a:extLst>
              <a:ext uri="{FF2B5EF4-FFF2-40B4-BE49-F238E27FC236}">
                <a16:creationId xmlns:a16="http://schemas.microsoft.com/office/drawing/2014/main" id="{C8EC3E35-9020-9E25-1A27-1D6CC7B2B89D}"/>
              </a:ext>
            </a:extLst>
          </p:cNvPr>
          <p:cNvSpPr/>
          <p:nvPr/>
        </p:nvSpPr>
        <p:spPr>
          <a:xfrm>
            <a:off x="7538532" y="3217435"/>
            <a:ext cx="431309" cy="578097"/>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dirty="0"/>
              <a:t>✓</a:t>
            </a:r>
          </a:p>
          <a:p>
            <a:pPr algn="ctr"/>
            <a:r>
              <a:rPr lang="en-US" dirty="0"/>
              <a:t>✓</a:t>
            </a:r>
          </a:p>
          <a:p>
            <a:pPr algn="ctr"/>
            <a:r>
              <a:rPr lang="en-US" dirty="0"/>
              <a:t>X</a:t>
            </a:r>
          </a:p>
        </p:txBody>
      </p:sp>
      <p:sp>
        <p:nvSpPr>
          <p:cNvPr id="15" name="TextBox 14">
            <a:extLst>
              <a:ext uri="{FF2B5EF4-FFF2-40B4-BE49-F238E27FC236}">
                <a16:creationId xmlns:a16="http://schemas.microsoft.com/office/drawing/2014/main" id="{A861AF35-640A-9F59-3EBD-16E68DB45C6C}"/>
              </a:ext>
            </a:extLst>
          </p:cNvPr>
          <p:cNvSpPr txBox="1"/>
          <p:nvPr/>
        </p:nvSpPr>
        <p:spPr>
          <a:xfrm>
            <a:off x="7551391" y="3795532"/>
            <a:ext cx="600074" cy="323165"/>
          </a:xfrm>
          <a:prstGeom prst="rect">
            <a:avLst/>
          </a:prstGeom>
          <a:noFill/>
        </p:spPr>
        <p:txBody>
          <a:bodyPr wrap="square" rtlCol="0">
            <a:spAutoFit/>
          </a:bodyPr>
          <a:lstStyle/>
          <a:p>
            <a:r>
              <a:rPr lang="en-US" sz="1500" dirty="0"/>
              <a:t>SG</a:t>
            </a:r>
          </a:p>
        </p:txBody>
      </p:sp>
      <p:graphicFrame>
        <p:nvGraphicFramePr>
          <p:cNvPr id="16" name="Table 15">
            <a:extLst>
              <a:ext uri="{FF2B5EF4-FFF2-40B4-BE49-F238E27FC236}">
                <a16:creationId xmlns:a16="http://schemas.microsoft.com/office/drawing/2014/main" id="{F662E434-8030-97E6-854C-5CBBA7926430}"/>
              </a:ext>
            </a:extLst>
          </p:cNvPr>
          <p:cNvGraphicFramePr>
            <a:graphicFrameLocks noGrp="1"/>
          </p:cNvGraphicFramePr>
          <p:nvPr>
            <p:extLst>
              <p:ext uri="{D42A27DB-BD31-4B8C-83A1-F6EECF244321}">
                <p14:modId xmlns:p14="http://schemas.microsoft.com/office/powerpoint/2010/main" val="2853067145"/>
              </p:ext>
            </p:extLst>
          </p:nvPr>
        </p:nvGraphicFramePr>
        <p:xfrm>
          <a:off x="454713" y="2749613"/>
          <a:ext cx="3451059" cy="984738"/>
        </p:xfrm>
        <a:graphic>
          <a:graphicData uri="http://schemas.openxmlformats.org/drawingml/2006/table">
            <a:tbl>
              <a:tblPr firstRow="1" bandRow="1">
                <a:tableStyleId>{5C22544A-7EE6-4342-B048-85BDC9FD1C3A}</a:tableStyleId>
              </a:tblPr>
              <a:tblGrid>
                <a:gridCol w="1150353">
                  <a:extLst>
                    <a:ext uri="{9D8B030D-6E8A-4147-A177-3AD203B41FA5}">
                      <a16:colId xmlns:a16="http://schemas.microsoft.com/office/drawing/2014/main" val="1680224079"/>
                    </a:ext>
                  </a:extLst>
                </a:gridCol>
                <a:gridCol w="1150353">
                  <a:extLst>
                    <a:ext uri="{9D8B030D-6E8A-4147-A177-3AD203B41FA5}">
                      <a16:colId xmlns:a16="http://schemas.microsoft.com/office/drawing/2014/main" val="3453805020"/>
                    </a:ext>
                  </a:extLst>
                </a:gridCol>
                <a:gridCol w="1150353">
                  <a:extLst>
                    <a:ext uri="{9D8B030D-6E8A-4147-A177-3AD203B41FA5}">
                      <a16:colId xmlns:a16="http://schemas.microsoft.com/office/drawing/2014/main" val="2765914060"/>
                    </a:ext>
                  </a:extLst>
                </a:gridCol>
              </a:tblGrid>
              <a:tr h="320858">
                <a:tc>
                  <a:txBody>
                    <a:bodyPr/>
                    <a:lstStyle/>
                    <a:p>
                      <a:r>
                        <a:rPr lang="en-US" sz="1400" dirty="0"/>
                        <a:t>Type</a:t>
                      </a:r>
                    </a:p>
                  </a:txBody>
                  <a:tcPr marL="38824" marR="38824" marT="19412" marB="19412"/>
                </a:tc>
                <a:tc>
                  <a:txBody>
                    <a:bodyPr/>
                    <a:lstStyle/>
                    <a:p>
                      <a:r>
                        <a:rPr lang="en-US" sz="1400" dirty="0"/>
                        <a:t>Port</a:t>
                      </a:r>
                    </a:p>
                  </a:txBody>
                  <a:tcPr marL="38824" marR="38824" marT="19412" marB="19412"/>
                </a:tc>
                <a:tc>
                  <a:txBody>
                    <a:bodyPr/>
                    <a:lstStyle/>
                    <a:p>
                      <a:r>
                        <a:rPr lang="en-US" sz="1400" dirty="0"/>
                        <a:t>Source</a:t>
                      </a:r>
                    </a:p>
                  </a:txBody>
                  <a:tcPr marL="38824" marR="38824" marT="19412" marB="19412"/>
                </a:tc>
                <a:extLst>
                  <a:ext uri="{0D108BD9-81ED-4DB2-BD59-A6C34878D82A}">
                    <a16:rowId xmlns:a16="http://schemas.microsoft.com/office/drawing/2014/main" val="2419575538"/>
                  </a:ext>
                </a:extLst>
              </a:tr>
              <a:tr h="331940">
                <a:tc>
                  <a:txBody>
                    <a:bodyPr/>
                    <a:lstStyle/>
                    <a:p>
                      <a:r>
                        <a:rPr lang="en-US" sz="1400" dirty="0"/>
                        <a:t>SSH</a:t>
                      </a:r>
                    </a:p>
                  </a:txBody>
                  <a:tcPr marL="38824" marR="38824" marT="19412" marB="19412"/>
                </a:tc>
                <a:tc>
                  <a:txBody>
                    <a:bodyPr/>
                    <a:lstStyle/>
                    <a:p>
                      <a:r>
                        <a:rPr lang="en-US" sz="1400" dirty="0"/>
                        <a:t>22</a:t>
                      </a:r>
                    </a:p>
                  </a:txBody>
                  <a:tcPr marL="38824" marR="38824" marT="19412" marB="19412"/>
                </a:tc>
                <a:tc>
                  <a:txBody>
                    <a:bodyPr/>
                    <a:lstStyle/>
                    <a:p>
                      <a:r>
                        <a:rPr lang="en-US" sz="1400" dirty="0"/>
                        <a:t>0.0.0.0/0</a:t>
                      </a:r>
                    </a:p>
                  </a:txBody>
                  <a:tcPr marL="38824" marR="38824" marT="19412" marB="19412"/>
                </a:tc>
                <a:extLst>
                  <a:ext uri="{0D108BD9-81ED-4DB2-BD59-A6C34878D82A}">
                    <a16:rowId xmlns:a16="http://schemas.microsoft.com/office/drawing/2014/main" val="767821079"/>
                  </a:ext>
                </a:extLst>
              </a:tr>
              <a:tr h="331940">
                <a:tc>
                  <a:txBody>
                    <a:bodyPr/>
                    <a:lstStyle/>
                    <a:p>
                      <a:r>
                        <a:rPr lang="en-US" sz="1400" dirty="0"/>
                        <a:t>HTTP</a:t>
                      </a:r>
                    </a:p>
                  </a:txBody>
                  <a:tcPr marL="38824" marR="38824" marT="19412" marB="19412"/>
                </a:tc>
                <a:tc>
                  <a:txBody>
                    <a:bodyPr/>
                    <a:lstStyle/>
                    <a:p>
                      <a:r>
                        <a:rPr lang="en-US" sz="1400" dirty="0"/>
                        <a:t>80</a:t>
                      </a:r>
                    </a:p>
                  </a:txBody>
                  <a:tcPr marL="38824" marR="38824" marT="19412" marB="19412"/>
                </a:tc>
                <a:tc>
                  <a:txBody>
                    <a:bodyPr/>
                    <a:lstStyle/>
                    <a:p>
                      <a:r>
                        <a:rPr lang="en-US" sz="1400" dirty="0"/>
                        <a:t>0.0.0.0/0</a:t>
                      </a:r>
                    </a:p>
                  </a:txBody>
                  <a:tcPr marL="38824" marR="38824" marT="19412" marB="19412"/>
                </a:tc>
                <a:extLst>
                  <a:ext uri="{0D108BD9-81ED-4DB2-BD59-A6C34878D82A}">
                    <a16:rowId xmlns:a16="http://schemas.microsoft.com/office/drawing/2014/main" val="131612359"/>
                  </a:ext>
                </a:extLst>
              </a:tr>
            </a:tbl>
          </a:graphicData>
        </a:graphic>
      </p:graphicFrame>
      <p:sp>
        <p:nvSpPr>
          <p:cNvPr id="17" name="TextBox 16">
            <a:extLst>
              <a:ext uri="{FF2B5EF4-FFF2-40B4-BE49-F238E27FC236}">
                <a16:creationId xmlns:a16="http://schemas.microsoft.com/office/drawing/2014/main" id="{696C8C03-DD5B-1BED-05F1-DC20DAB3A969}"/>
              </a:ext>
            </a:extLst>
          </p:cNvPr>
          <p:cNvSpPr txBox="1"/>
          <p:nvPr/>
        </p:nvSpPr>
        <p:spPr>
          <a:xfrm>
            <a:off x="386053" y="2516965"/>
            <a:ext cx="797013" cy="307777"/>
          </a:xfrm>
          <a:prstGeom prst="rect">
            <a:avLst/>
          </a:prstGeom>
          <a:noFill/>
        </p:spPr>
        <p:txBody>
          <a:bodyPr wrap="none" rtlCol="0">
            <a:spAutoFit/>
          </a:bodyPr>
          <a:lstStyle/>
          <a:p>
            <a:r>
              <a:rPr lang="en-US" sz="1400" dirty="0">
                <a:solidFill>
                  <a:schemeClr val="bg1"/>
                </a:solidFill>
              </a:rPr>
              <a:t>Inbound</a:t>
            </a:r>
          </a:p>
        </p:txBody>
      </p:sp>
      <p:graphicFrame>
        <p:nvGraphicFramePr>
          <p:cNvPr id="18" name="Table 17">
            <a:extLst>
              <a:ext uri="{FF2B5EF4-FFF2-40B4-BE49-F238E27FC236}">
                <a16:creationId xmlns:a16="http://schemas.microsoft.com/office/drawing/2014/main" id="{8AB7D20D-EDCD-1E8B-B376-44AB6CAE0EA1}"/>
              </a:ext>
            </a:extLst>
          </p:cNvPr>
          <p:cNvGraphicFramePr>
            <a:graphicFrameLocks noGrp="1"/>
          </p:cNvGraphicFramePr>
          <p:nvPr>
            <p:extLst>
              <p:ext uri="{D42A27DB-BD31-4B8C-83A1-F6EECF244321}">
                <p14:modId xmlns:p14="http://schemas.microsoft.com/office/powerpoint/2010/main" val="1492789646"/>
              </p:ext>
            </p:extLst>
          </p:nvPr>
        </p:nvGraphicFramePr>
        <p:xfrm>
          <a:off x="454713" y="4226720"/>
          <a:ext cx="3451059" cy="652798"/>
        </p:xfrm>
        <a:graphic>
          <a:graphicData uri="http://schemas.openxmlformats.org/drawingml/2006/table">
            <a:tbl>
              <a:tblPr firstRow="1" bandRow="1">
                <a:tableStyleId>{5C22544A-7EE6-4342-B048-85BDC9FD1C3A}</a:tableStyleId>
              </a:tblPr>
              <a:tblGrid>
                <a:gridCol w="1150353">
                  <a:extLst>
                    <a:ext uri="{9D8B030D-6E8A-4147-A177-3AD203B41FA5}">
                      <a16:colId xmlns:a16="http://schemas.microsoft.com/office/drawing/2014/main" val="1680224079"/>
                    </a:ext>
                  </a:extLst>
                </a:gridCol>
                <a:gridCol w="1150353">
                  <a:extLst>
                    <a:ext uri="{9D8B030D-6E8A-4147-A177-3AD203B41FA5}">
                      <a16:colId xmlns:a16="http://schemas.microsoft.com/office/drawing/2014/main" val="3453805020"/>
                    </a:ext>
                  </a:extLst>
                </a:gridCol>
                <a:gridCol w="1150353">
                  <a:extLst>
                    <a:ext uri="{9D8B030D-6E8A-4147-A177-3AD203B41FA5}">
                      <a16:colId xmlns:a16="http://schemas.microsoft.com/office/drawing/2014/main" val="2765914060"/>
                    </a:ext>
                  </a:extLst>
                </a:gridCol>
              </a:tblGrid>
              <a:tr h="320858">
                <a:tc>
                  <a:txBody>
                    <a:bodyPr/>
                    <a:lstStyle/>
                    <a:p>
                      <a:r>
                        <a:rPr lang="en-US" sz="1400" dirty="0"/>
                        <a:t>Type</a:t>
                      </a:r>
                    </a:p>
                  </a:txBody>
                  <a:tcPr marL="38824" marR="38824" marT="19412" marB="19412"/>
                </a:tc>
                <a:tc>
                  <a:txBody>
                    <a:bodyPr/>
                    <a:lstStyle/>
                    <a:p>
                      <a:r>
                        <a:rPr lang="en-US" sz="1400" dirty="0"/>
                        <a:t>Port</a:t>
                      </a:r>
                    </a:p>
                  </a:txBody>
                  <a:tcPr marL="38824" marR="38824" marT="19412" marB="19412"/>
                </a:tc>
                <a:tc>
                  <a:txBody>
                    <a:bodyPr/>
                    <a:lstStyle/>
                    <a:p>
                      <a:r>
                        <a:rPr lang="en-US" sz="1400" dirty="0"/>
                        <a:t>Source</a:t>
                      </a:r>
                    </a:p>
                  </a:txBody>
                  <a:tcPr marL="38824" marR="38824" marT="19412" marB="19412"/>
                </a:tc>
                <a:extLst>
                  <a:ext uri="{0D108BD9-81ED-4DB2-BD59-A6C34878D82A}">
                    <a16:rowId xmlns:a16="http://schemas.microsoft.com/office/drawing/2014/main" val="2419575538"/>
                  </a:ext>
                </a:extLst>
              </a:tr>
              <a:tr h="331940">
                <a:tc>
                  <a:txBody>
                    <a:bodyPr/>
                    <a:lstStyle/>
                    <a:p>
                      <a:r>
                        <a:rPr lang="en-US" sz="1400" dirty="0"/>
                        <a:t>All traffic</a:t>
                      </a:r>
                    </a:p>
                  </a:txBody>
                  <a:tcPr marL="38824" marR="38824" marT="19412" marB="19412"/>
                </a:tc>
                <a:tc>
                  <a:txBody>
                    <a:bodyPr/>
                    <a:lstStyle/>
                    <a:p>
                      <a:r>
                        <a:rPr lang="en-US" sz="1400" dirty="0"/>
                        <a:t>All</a:t>
                      </a:r>
                    </a:p>
                  </a:txBody>
                  <a:tcPr marL="38824" marR="38824" marT="19412" marB="19412"/>
                </a:tc>
                <a:tc>
                  <a:txBody>
                    <a:bodyPr/>
                    <a:lstStyle/>
                    <a:p>
                      <a:r>
                        <a:rPr lang="en-US" sz="1400" dirty="0"/>
                        <a:t>0.0.0.0/0</a:t>
                      </a:r>
                    </a:p>
                  </a:txBody>
                  <a:tcPr marL="38824" marR="38824" marT="19412" marB="19412"/>
                </a:tc>
                <a:extLst>
                  <a:ext uri="{0D108BD9-81ED-4DB2-BD59-A6C34878D82A}">
                    <a16:rowId xmlns:a16="http://schemas.microsoft.com/office/drawing/2014/main" val="767821079"/>
                  </a:ext>
                </a:extLst>
              </a:tr>
            </a:tbl>
          </a:graphicData>
        </a:graphic>
      </p:graphicFrame>
      <p:sp>
        <p:nvSpPr>
          <p:cNvPr id="19" name="TextBox 18">
            <a:extLst>
              <a:ext uri="{FF2B5EF4-FFF2-40B4-BE49-F238E27FC236}">
                <a16:creationId xmlns:a16="http://schemas.microsoft.com/office/drawing/2014/main" id="{008126E6-9B4C-429B-B01A-F05081C0E983}"/>
              </a:ext>
            </a:extLst>
          </p:cNvPr>
          <p:cNvSpPr txBox="1"/>
          <p:nvPr/>
        </p:nvSpPr>
        <p:spPr>
          <a:xfrm>
            <a:off x="386053" y="3994072"/>
            <a:ext cx="907621" cy="307777"/>
          </a:xfrm>
          <a:prstGeom prst="rect">
            <a:avLst/>
          </a:prstGeom>
          <a:noFill/>
        </p:spPr>
        <p:txBody>
          <a:bodyPr wrap="none" rtlCol="0">
            <a:spAutoFit/>
          </a:bodyPr>
          <a:lstStyle/>
          <a:p>
            <a:r>
              <a:rPr lang="en-US" sz="1400" dirty="0">
                <a:solidFill>
                  <a:schemeClr val="bg1"/>
                </a:solidFill>
              </a:rPr>
              <a:t>outbound</a:t>
            </a:r>
          </a:p>
        </p:txBody>
      </p:sp>
      <p:grpSp>
        <p:nvGrpSpPr>
          <p:cNvPr id="20" name="Group 19">
            <a:extLst>
              <a:ext uri="{FF2B5EF4-FFF2-40B4-BE49-F238E27FC236}">
                <a16:creationId xmlns:a16="http://schemas.microsoft.com/office/drawing/2014/main" id="{51080237-D967-AAF0-758E-0A4A73EFB32E}"/>
              </a:ext>
            </a:extLst>
          </p:cNvPr>
          <p:cNvGrpSpPr/>
          <p:nvPr/>
        </p:nvGrpSpPr>
        <p:grpSpPr>
          <a:xfrm>
            <a:off x="5267313" y="2166757"/>
            <a:ext cx="992152" cy="992152"/>
            <a:chOff x="4047121" y="2630488"/>
            <a:chExt cx="2540000" cy="2540000"/>
          </a:xfrm>
        </p:grpSpPr>
        <p:pic>
          <p:nvPicPr>
            <p:cNvPr id="21" name="Picture 6" descr="How To Choose The Right Amazon EC2 Instance Type Watch Now, 58% OFF">
              <a:extLst>
                <a:ext uri="{FF2B5EF4-FFF2-40B4-BE49-F238E27FC236}">
                  <a16:creationId xmlns:a16="http://schemas.microsoft.com/office/drawing/2014/main" id="{79674849-7D1C-728E-53AB-A9311FB3F5B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47121" y="2630488"/>
              <a:ext cx="2540000" cy="2540000"/>
            </a:xfrm>
            <a:prstGeom prst="rect">
              <a:avLst/>
            </a:prstGeom>
            <a:noFill/>
            <a:extLst>
              <a:ext uri="{909E8E84-426E-40DD-AFC4-6F175D3DCCD1}">
                <a14:hiddenFill xmlns:a14="http://schemas.microsoft.com/office/drawing/2010/main">
                  <a:solidFill>
                    <a:srgbClr val="FFFFFF"/>
                  </a:solidFill>
                </a14:hiddenFill>
              </a:ext>
            </a:extLst>
          </p:spPr>
        </p:pic>
        <p:sp>
          <p:nvSpPr>
            <p:cNvPr id="22" name="TextBox 21">
              <a:extLst>
                <a:ext uri="{FF2B5EF4-FFF2-40B4-BE49-F238E27FC236}">
                  <a16:creationId xmlns:a16="http://schemas.microsoft.com/office/drawing/2014/main" id="{1118E45E-31C3-FE19-8940-8508F058186B}"/>
                </a:ext>
              </a:extLst>
            </p:cNvPr>
            <p:cNvSpPr txBox="1"/>
            <p:nvPr/>
          </p:nvSpPr>
          <p:spPr>
            <a:xfrm>
              <a:off x="4618339" y="3477615"/>
              <a:ext cx="778882" cy="544076"/>
            </a:xfrm>
            <a:prstGeom prst="rect">
              <a:avLst/>
            </a:prstGeom>
            <a:noFill/>
          </p:spPr>
          <p:txBody>
            <a:bodyPr wrap="none" rtlCol="0">
              <a:spAutoFit/>
            </a:bodyPr>
            <a:lstStyle/>
            <a:p>
              <a:r>
                <a:rPr lang="en-US" sz="2000" dirty="0"/>
                <a:t>EC2</a:t>
              </a:r>
            </a:p>
          </p:txBody>
        </p:sp>
      </p:grpSp>
      <p:sp>
        <p:nvSpPr>
          <p:cNvPr id="23" name="TextBox 22">
            <a:extLst>
              <a:ext uri="{FF2B5EF4-FFF2-40B4-BE49-F238E27FC236}">
                <a16:creationId xmlns:a16="http://schemas.microsoft.com/office/drawing/2014/main" id="{DA315870-2D0E-B099-8D02-7BA4D2094864}"/>
              </a:ext>
            </a:extLst>
          </p:cNvPr>
          <p:cNvSpPr txBox="1"/>
          <p:nvPr/>
        </p:nvSpPr>
        <p:spPr>
          <a:xfrm>
            <a:off x="7982700" y="3330295"/>
            <a:ext cx="541238" cy="492443"/>
          </a:xfrm>
          <a:prstGeom prst="rect">
            <a:avLst/>
          </a:prstGeom>
          <a:noFill/>
        </p:spPr>
        <p:txBody>
          <a:bodyPr wrap="none" rtlCol="0">
            <a:spAutoFit/>
          </a:bodyPr>
          <a:lstStyle/>
          <a:p>
            <a:r>
              <a:rPr lang="en-US" dirty="0"/>
              <a:t>SSH</a:t>
            </a:r>
          </a:p>
          <a:p>
            <a:r>
              <a:rPr lang="en-US" dirty="0"/>
              <a:t>HTTP</a:t>
            </a:r>
          </a:p>
        </p:txBody>
      </p:sp>
      <p:pic>
        <p:nvPicPr>
          <p:cNvPr id="24" name="Picture 23">
            <a:extLst>
              <a:ext uri="{FF2B5EF4-FFF2-40B4-BE49-F238E27FC236}">
                <a16:creationId xmlns:a16="http://schemas.microsoft.com/office/drawing/2014/main" id="{3DD57332-750E-CDB4-343E-CB794D6F0E7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238718" y="5165760"/>
            <a:ext cx="1567842" cy="1370268"/>
          </a:xfrm>
          <a:prstGeom prst="rect">
            <a:avLst/>
          </a:prstGeom>
        </p:spPr>
      </p:pic>
      <p:cxnSp>
        <p:nvCxnSpPr>
          <p:cNvPr id="27" name="Straight Connector 26">
            <a:extLst>
              <a:ext uri="{FF2B5EF4-FFF2-40B4-BE49-F238E27FC236}">
                <a16:creationId xmlns:a16="http://schemas.microsoft.com/office/drawing/2014/main" id="{FED78B87-DF18-1FFE-B4DF-D9294CFAA5D7}"/>
              </a:ext>
            </a:extLst>
          </p:cNvPr>
          <p:cNvCxnSpPr>
            <a:cxnSpLocks/>
          </p:cNvCxnSpPr>
          <p:nvPr/>
        </p:nvCxnSpPr>
        <p:spPr>
          <a:xfrm flipV="1">
            <a:off x="11125200" y="1999301"/>
            <a:ext cx="0" cy="3085317"/>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C3A99A1-D9A5-DCE0-7484-4CF527441D36}"/>
              </a:ext>
            </a:extLst>
          </p:cNvPr>
          <p:cNvCxnSpPr/>
          <p:nvPr/>
        </p:nvCxnSpPr>
        <p:spPr>
          <a:xfrm flipH="1">
            <a:off x="9929529" y="1999301"/>
            <a:ext cx="1195671" cy="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80749E29-0358-1EBD-62DF-324D24A22785}"/>
              </a:ext>
            </a:extLst>
          </p:cNvPr>
          <p:cNvCxnSpPr>
            <a:cxnSpLocks/>
          </p:cNvCxnSpPr>
          <p:nvPr/>
        </p:nvCxnSpPr>
        <p:spPr>
          <a:xfrm flipH="1">
            <a:off x="8151465" y="1928963"/>
            <a:ext cx="367701"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4AB2F2B2-DE41-526A-C858-9B3384707597}"/>
              </a:ext>
            </a:extLst>
          </p:cNvPr>
          <p:cNvCxnSpPr>
            <a:cxnSpLocks/>
          </p:cNvCxnSpPr>
          <p:nvPr/>
        </p:nvCxnSpPr>
        <p:spPr>
          <a:xfrm flipV="1">
            <a:off x="8162192" y="1928963"/>
            <a:ext cx="0" cy="1401332"/>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DB51312D-5906-D46C-CF48-29C99433AE9E}"/>
              </a:ext>
            </a:extLst>
          </p:cNvPr>
          <p:cNvCxnSpPr>
            <a:cxnSpLocks/>
          </p:cNvCxnSpPr>
          <p:nvPr/>
        </p:nvCxnSpPr>
        <p:spPr>
          <a:xfrm flipV="1">
            <a:off x="8815633" y="2399411"/>
            <a:ext cx="0" cy="1267616"/>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48F2C268-690A-8FAF-6C61-96319326A4E0}"/>
              </a:ext>
            </a:extLst>
          </p:cNvPr>
          <p:cNvCxnSpPr>
            <a:cxnSpLocks/>
          </p:cNvCxnSpPr>
          <p:nvPr/>
        </p:nvCxnSpPr>
        <p:spPr>
          <a:xfrm flipH="1">
            <a:off x="9119240" y="1928963"/>
            <a:ext cx="210215"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74F344B3-0890-849B-97D2-4D1CCF731A50}"/>
              </a:ext>
            </a:extLst>
          </p:cNvPr>
          <p:cNvCxnSpPr>
            <a:cxnSpLocks/>
          </p:cNvCxnSpPr>
          <p:nvPr/>
        </p:nvCxnSpPr>
        <p:spPr>
          <a:xfrm flipH="1">
            <a:off x="8444977" y="3678741"/>
            <a:ext cx="367701"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83A72273-C422-2EE8-F837-F31C35CFC874}"/>
              </a:ext>
            </a:extLst>
          </p:cNvPr>
          <p:cNvSpPr txBox="1"/>
          <p:nvPr/>
        </p:nvSpPr>
        <p:spPr>
          <a:xfrm>
            <a:off x="5056119" y="3188016"/>
            <a:ext cx="1600118" cy="461665"/>
          </a:xfrm>
          <a:prstGeom prst="rect">
            <a:avLst/>
          </a:prstGeom>
          <a:noFill/>
        </p:spPr>
        <p:txBody>
          <a:bodyPr wrap="none" rtlCol="0">
            <a:spAutoFit/>
          </a:bodyPr>
          <a:lstStyle/>
          <a:p>
            <a:r>
              <a:rPr lang="en-US" sz="1200" dirty="0"/>
              <a:t>Public IP: </a:t>
            </a:r>
            <a:r>
              <a:rPr lang="en-US" sz="1200" b="0" i="0" dirty="0">
                <a:solidFill>
                  <a:srgbClr val="000000"/>
                </a:solidFill>
                <a:effectLst/>
                <a:latin typeface="Times"/>
              </a:rPr>
              <a:t>54.172.17.28</a:t>
            </a:r>
          </a:p>
          <a:p>
            <a:r>
              <a:rPr lang="en-US" sz="1200" dirty="0">
                <a:solidFill>
                  <a:srgbClr val="000000"/>
                </a:solidFill>
                <a:latin typeface="Times"/>
              </a:rPr>
              <a:t>Private IP: </a:t>
            </a:r>
            <a:r>
              <a:rPr lang="en-US" sz="1200" b="0" i="0" dirty="0">
                <a:solidFill>
                  <a:srgbClr val="000000"/>
                </a:solidFill>
                <a:effectLst/>
                <a:latin typeface="Times"/>
              </a:rPr>
              <a:t>10.0.0.29</a:t>
            </a:r>
            <a:endParaRPr lang="en-US" sz="1200" dirty="0"/>
          </a:p>
        </p:txBody>
      </p:sp>
    </p:spTree>
    <p:extLst>
      <p:ext uri="{BB962C8B-B14F-4D97-AF65-F5344CB8AC3E}">
        <p14:creationId xmlns:p14="http://schemas.microsoft.com/office/powerpoint/2010/main" val="42315269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blinds(horizontal)">
                                      <p:cBhvr>
                                        <p:cTn id="7" dur="500"/>
                                        <p:tgtEl>
                                          <p:spTgt spid="3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blinds(horizontal)">
                                      <p:cBhvr>
                                        <p:cTn id="12" dur="500"/>
                                        <p:tgtEl>
                                          <p:spTgt spid="20"/>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blinds(horizontal)">
                                      <p:cBhvr>
                                        <p:cTn id="17" dur="500"/>
                                        <p:tgtEl>
                                          <p:spTgt spid="14"/>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15"/>
                                        </p:tgtEl>
                                        <p:attrNameLst>
                                          <p:attrName>style.visibility</p:attrName>
                                        </p:attrNameLst>
                                      </p:cBhvr>
                                      <p:to>
                                        <p:strVal val="visible"/>
                                      </p:to>
                                    </p:set>
                                    <p:animEffect transition="in" filter="blinds(horizontal)">
                                      <p:cBhvr>
                                        <p:cTn id="20" dur="500"/>
                                        <p:tgtEl>
                                          <p:spTgt spid="15"/>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blinds(horizontal)">
                                      <p:cBhvr>
                                        <p:cTn id="23" dur="500"/>
                                        <p:tgtEl>
                                          <p:spTgt spid="13"/>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17"/>
                                        </p:tgtEl>
                                        <p:attrNameLst>
                                          <p:attrName>style.visibility</p:attrName>
                                        </p:attrNameLst>
                                      </p:cBhvr>
                                      <p:to>
                                        <p:strVal val="visible"/>
                                      </p:to>
                                    </p:set>
                                    <p:animEffect transition="in" filter="blinds(horizontal)">
                                      <p:cBhvr>
                                        <p:cTn id="26" dur="500"/>
                                        <p:tgtEl>
                                          <p:spTgt spid="17"/>
                                        </p:tgtEl>
                                      </p:cBhvr>
                                    </p:animEffect>
                                  </p:childTnLst>
                                </p:cTn>
                              </p:par>
                              <p:par>
                                <p:cTn id="27" presetID="3" presetClass="entr" presetSubtype="10" fill="hold" nodeType="withEffect">
                                  <p:stCondLst>
                                    <p:cond delay="0"/>
                                  </p:stCondLst>
                                  <p:childTnLst>
                                    <p:set>
                                      <p:cBhvr>
                                        <p:cTn id="28" dur="1" fill="hold">
                                          <p:stCondLst>
                                            <p:cond delay="0"/>
                                          </p:stCondLst>
                                        </p:cTn>
                                        <p:tgtEl>
                                          <p:spTgt spid="16"/>
                                        </p:tgtEl>
                                        <p:attrNameLst>
                                          <p:attrName>style.visibility</p:attrName>
                                        </p:attrNameLst>
                                      </p:cBhvr>
                                      <p:to>
                                        <p:strVal val="visible"/>
                                      </p:to>
                                    </p:set>
                                    <p:animEffect transition="in" filter="blinds(horizontal)">
                                      <p:cBhvr>
                                        <p:cTn id="29" dur="500"/>
                                        <p:tgtEl>
                                          <p:spTgt spid="16"/>
                                        </p:tgtEl>
                                      </p:cBhvr>
                                    </p:animEffect>
                                  </p:childTnLst>
                                </p:cTn>
                              </p:par>
                              <p:par>
                                <p:cTn id="30" presetID="3" presetClass="entr" presetSubtype="10" fill="hold" grpId="0" nodeType="withEffect">
                                  <p:stCondLst>
                                    <p:cond delay="0"/>
                                  </p:stCondLst>
                                  <p:childTnLst>
                                    <p:set>
                                      <p:cBhvr>
                                        <p:cTn id="31" dur="1" fill="hold">
                                          <p:stCondLst>
                                            <p:cond delay="0"/>
                                          </p:stCondLst>
                                        </p:cTn>
                                        <p:tgtEl>
                                          <p:spTgt spid="19"/>
                                        </p:tgtEl>
                                        <p:attrNameLst>
                                          <p:attrName>style.visibility</p:attrName>
                                        </p:attrNameLst>
                                      </p:cBhvr>
                                      <p:to>
                                        <p:strVal val="visible"/>
                                      </p:to>
                                    </p:set>
                                    <p:animEffect transition="in" filter="blinds(horizontal)">
                                      <p:cBhvr>
                                        <p:cTn id="32" dur="500"/>
                                        <p:tgtEl>
                                          <p:spTgt spid="19"/>
                                        </p:tgtEl>
                                      </p:cBhvr>
                                    </p:animEffect>
                                  </p:childTnLst>
                                </p:cTn>
                              </p:par>
                              <p:par>
                                <p:cTn id="33" presetID="3" presetClass="entr" presetSubtype="10" fill="hold" nodeType="withEffect">
                                  <p:stCondLst>
                                    <p:cond delay="0"/>
                                  </p:stCondLst>
                                  <p:childTnLst>
                                    <p:set>
                                      <p:cBhvr>
                                        <p:cTn id="34" dur="1" fill="hold">
                                          <p:stCondLst>
                                            <p:cond delay="0"/>
                                          </p:stCondLst>
                                        </p:cTn>
                                        <p:tgtEl>
                                          <p:spTgt spid="18"/>
                                        </p:tgtEl>
                                        <p:attrNameLst>
                                          <p:attrName>style.visibility</p:attrName>
                                        </p:attrNameLst>
                                      </p:cBhvr>
                                      <p:to>
                                        <p:strVal val="visible"/>
                                      </p:to>
                                    </p:set>
                                    <p:animEffect transition="in" filter="blinds(horizontal)">
                                      <p:cBhvr>
                                        <p:cTn id="35" dur="500"/>
                                        <p:tgtEl>
                                          <p:spTgt spid="18"/>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grpId="0" nodeType="clickEffect">
                                  <p:stCondLst>
                                    <p:cond delay="0"/>
                                  </p:stCondLst>
                                  <p:childTnLst>
                                    <p:set>
                                      <p:cBhvr>
                                        <p:cTn id="39" dur="1" fill="hold">
                                          <p:stCondLst>
                                            <p:cond delay="0"/>
                                          </p:stCondLst>
                                        </p:cTn>
                                        <p:tgtEl>
                                          <p:spTgt spid="23"/>
                                        </p:tgtEl>
                                        <p:attrNameLst>
                                          <p:attrName>style.visibility</p:attrName>
                                        </p:attrNameLst>
                                      </p:cBhvr>
                                      <p:to>
                                        <p:strVal val="visible"/>
                                      </p:to>
                                    </p:set>
                                    <p:animEffect transition="in" filter="blinds(horizontal)">
                                      <p:cBhvr>
                                        <p:cTn id="40" dur="500"/>
                                        <p:tgtEl>
                                          <p:spTgt spid="23"/>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nodeType="clickEffect">
                                  <p:stCondLst>
                                    <p:cond delay="0"/>
                                  </p:stCondLst>
                                  <p:childTnLst>
                                    <p:set>
                                      <p:cBhvr>
                                        <p:cTn id="44" dur="1" fill="hold">
                                          <p:stCondLst>
                                            <p:cond delay="0"/>
                                          </p:stCondLst>
                                        </p:cTn>
                                        <p:tgtEl>
                                          <p:spTgt spid="27"/>
                                        </p:tgtEl>
                                        <p:attrNameLst>
                                          <p:attrName>style.visibility</p:attrName>
                                        </p:attrNameLst>
                                      </p:cBhvr>
                                      <p:to>
                                        <p:strVal val="visible"/>
                                      </p:to>
                                    </p:set>
                                    <p:animEffect transition="in" filter="blinds(horizontal)">
                                      <p:cBhvr>
                                        <p:cTn id="45" dur="500"/>
                                        <p:tgtEl>
                                          <p:spTgt spid="27"/>
                                        </p:tgtEl>
                                      </p:cBhvr>
                                    </p:animEffect>
                                  </p:childTnLst>
                                </p:cTn>
                              </p:par>
                              <p:par>
                                <p:cTn id="46" presetID="3" presetClass="entr" presetSubtype="10" fill="hold" nodeType="withEffect">
                                  <p:stCondLst>
                                    <p:cond delay="0"/>
                                  </p:stCondLst>
                                  <p:childTnLst>
                                    <p:set>
                                      <p:cBhvr>
                                        <p:cTn id="47" dur="1" fill="hold">
                                          <p:stCondLst>
                                            <p:cond delay="0"/>
                                          </p:stCondLst>
                                        </p:cTn>
                                        <p:tgtEl>
                                          <p:spTgt spid="28"/>
                                        </p:tgtEl>
                                        <p:attrNameLst>
                                          <p:attrName>style.visibility</p:attrName>
                                        </p:attrNameLst>
                                      </p:cBhvr>
                                      <p:to>
                                        <p:strVal val="visible"/>
                                      </p:to>
                                    </p:set>
                                    <p:animEffect transition="in" filter="blinds(horizontal)">
                                      <p:cBhvr>
                                        <p:cTn id="48" dur="500"/>
                                        <p:tgtEl>
                                          <p:spTgt spid="28"/>
                                        </p:tgtEl>
                                      </p:cBhvr>
                                    </p:animEffect>
                                  </p:childTnLst>
                                </p:cTn>
                              </p:par>
                              <p:par>
                                <p:cTn id="49" presetID="3" presetClass="entr" presetSubtype="10" fill="hold" nodeType="withEffect">
                                  <p:stCondLst>
                                    <p:cond delay="0"/>
                                  </p:stCondLst>
                                  <p:childTnLst>
                                    <p:set>
                                      <p:cBhvr>
                                        <p:cTn id="50" dur="1" fill="hold">
                                          <p:stCondLst>
                                            <p:cond delay="0"/>
                                          </p:stCondLst>
                                        </p:cTn>
                                        <p:tgtEl>
                                          <p:spTgt spid="24"/>
                                        </p:tgtEl>
                                        <p:attrNameLst>
                                          <p:attrName>style.visibility</p:attrName>
                                        </p:attrNameLst>
                                      </p:cBhvr>
                                      <p:to>
                                        <p:strVal val="visible"/>
                                      </p:to>
                                    </p:set>
                                    <p:animEffect transition="in" filter="blinds(horizontal)">
                                      <p:cBhvr>
                                        <p:cTn id="51" dur="500"/>
                                        <p:tgtEl>
                                          <p:spTgt spid="24"/>
                                        </p:tgtEl>
                                      </p:cBhvr>
                                    </p:animEffect>
                                  </p:childTnLst>
                                </p:cTn>
                              </p:par>
                            </p:childTnLst>
                          </p:cTn>
                        </p:par>
                      </p:childTnLst>
                    </p:cTn>
                  </p:par>
                  <p:par>
                    <p:cTn id="52" fill="hold">
                      <p:stCondLst>
                        <p:cond delay="indefinite"/>
                      </p:stCondLst>
                      <p:childTnLst>
                        <p:par>
                          <p:cTn id="53" fill="hold">
                            <p:stCondLst>
                              <p:cond delay="0"/>
                            </p:stCondLst>
                            <p:childTnLst>
                              <p:par>
                                <p:cTn id="54" presetID="3" presetClass="entr" presetSubtype="10" fill="hold" nodeType="clickEffect">
                                  <p:stCondLst>
                                    <p:cond delay="0"/>
                                  </p:stCondLst>
                                  <p:childTnLst>
                                    <p:set>
                                      <p:cBhvr>
                                        <p:cTn id="55" dur="1" fill="hold">
                                          <p:stCondLst>
                                            <p:cond delay="0"/>
                                          </p:stCondLst>
                                        </p:cTn>
                                        <p:tgtEl>
                                          <p:spTgt spid="32"/>
                                        </p:tgtEl>
                                        <p:attrNameLst>
                                          <p:attrName>style.visibility</p:attrName>
                                        </p:attrNameLst>
                                      </p:cBhvr>
                                      <p:to>
                                        <p:strVal val="visible"/>
                                      </p:to>
                                    </p:set>
                                    <p:animEffect transition="in" filter="blinds(horizontal)">
                                      <p:cBhvr>
                                        <p:cTn id="56" dur="500"/>
                                        <p:tgtEl>
                                          <p:spTgt spid="32"/>
                                        </p:tgtEl>
                                      </p:cBhvr>
                                    </p:animEffect>
                                  </p:childTnLst>
                                </p:cTn>
                              </p:par>
                              <p:par>
                                <p:cTn id="57" presetID="3" presetClass="entr" presetSubtype="10" fill="hold" nodeType="withEffect">
                                  <p:stCondLst>
                                    <p:cond delay="0"/>
                                  </p:stCondLst>
                                  <p:childTnLst>
                                    <p:set>
                                      <p:cBhvr>
                                        <p:cTn id="58" dur="1" fill="hold">
                                          <p:stCondLst>
                                            <p:cond delay="0"/>
                                          </p:stCondLst>
                                        </p:cTn>
                                        <p:tgtEl>
                                          <p:spTgt spid="29"/>
                                        </p:tgtEl>
                                        <p:attrNameLst>
                                          <p:attrName>style.visibility</p:attrName>
                                        </p:attrNameLst>
                                      </p:cBhvr>
                                      <p:to>
                                        <p:strVal val="visible"/>
                                      </p:to>
                                    </p:set>
                                    <p:animEffect transition="in" filter="blinds(horizontal)">
                                      <p:cBhvr>
                                        <p:cTn id="59" dur="500"/>
                                        <p:tgtEl>
                                          <p:spTgt spid="29"/>
                                        </p:tgtEl>
                                      </p:cBhvr>
                                    </p:animEffect>
                                  </p:childTnLst>
                                </p:cTn>
                              </p:par>
                              <p:par>
                                <p:cTn id="60" presetID="3" presetClass="entr" presetSubtype="10" fill="hold" nodeType="withEffect">
                                  <p:stCondLst>
                                    <p:cond delay="0"/>
                                  </p:stCondLst>
                                  <p:childTnLst>
                                    <p:set>
                                      <p:cBhvr>
                                        <p:cTn id="61" dur="1" fill="hold">
                                          <p:stCondLst>
                                            <p:cond delay="0"/>
                                          </p:stCondLst>
                                        </p:cTn>
                                        <p:tgtEl>
                                          <p:spTgt spid="30"/>
                                        </p:tgtEl>
                                        <p:attrNameLst>
                                          <p:attrName>style.visibility</p:attrName>
                                        </p:attrNameLst>
                                      </p:cBhvr>
                                      <p:to>
                                        <p:strVal val="visible"/>
                                      </p:to>
                                    </p:set>
                                    <p:animEffect transition="in" filter="blinds(horizontal)">
                                      <p:cBhvr>
                                        <p:cTn id="62" dur="500"/>
                                        <p:tgtEl>
                                          <p:spTgt spid="30"/>
                                        </p:tgtEl>
                                      </p:cBhvr>
                                    </p:animEffect>
                                  </p:childTnLst>
                                </p:cTn>
                              </p:par>
                              <p:par>
                                <p:cTn id="63" presetID="3" presetClass="entr" presetSubtype="10" fill="hold" nodeType="withEffect">
                                  <p:stCondLst>
                                    <p:cond delay="0"/>
                                  </p:stCondLst>
                                  <p:childTnLst>
                                    <p:set>
                                      <p:cBhvr>
                                        <p:cTn id="64" dur="1" fill="hold">
                                          <p:stCondLst>
                                            <p:cond delay="0"/>
                                          </p:stCondLst>
                                        </p:cTn>
                                        <p:tgtEl>
                                          <p:spTgt spid="31"/>
                                        </p:tgtEl>
                                        <p:attrNameLst>
                                          <p:attrName>style.visibility</p:attrName>
                                        </p:attrNameLst>
                                      </p:cBhvr>
                                      <p:to>
                                        <p:strVal val="visible"/>
                                      </p:to>
                                    </p:set>
                                    <p:animEffect transition="in" filter="blinds(horizontal)">
                                      <p:cBhvr>
                                        <p:cTn id="65" dur="500"/>
                                        <p:tgtEl>
                                          <p:spTgt spid="31"/>
                                        </p:tgtEl>
                                      </p:cBhvr>
                                    </p:animEffect>
                                  </p:childTnLst>
                                </p:cTn>
                              </p:par>
                              <p:par>
                                <p:cTn id="66" presetID="3" presetClass="entr" presetSubtype="10" fill="hold" nodeType="withEffect">
                                  <p:stCondLst>
                                    <p:cond delay="0"/>
                                  </p:stCondLst>
                                  <p:childTnLst>
                                    <p:set>
                                      <p:cBhvr>
                                        <p:cTn id="67" dur="1" fill="hold">
                                          <p:stCondLst>
                                            <p:cond delay="0"/>
                                          </p:stCondLst>
                                        </p:cTn>
                                        <p:tgtEl>
                                          <p:spTgt spid="33"/>
                                        </p:tgtEl>
                                        <p:attrNameLst>
                                          <p:attrName>style.visibility</p:attrName>
                                        </p:attrNameLst>
                                      </p:cBhvr>
                                      <p:to>
                                        <p:strVal val="visible"/>
                                      </p:to>
                                    </p:set>
                                    <p:animEffect transition="in" filter="blinds(horizontal)">
                                      <p:cBhvr>
                                        <p:cTn id="68"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animBg="1"/>
      <p:bldP spid="15" grpId="0"/>
      <p:bldP spid="17" grpId="0"/>
      <p:bldP spid="19" grpId="0"/>
      <p:bldP spid="23" grpId="0"/>
      <p:bldP spid="3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6B6F41EE-33B1-CDFC-D958-3AAF5A24443A}"/>
              </a:ext>
            </a:extLst>
          </p:cNvPr>
          <p:cNvGrpSpPr/>
          <p:nvPr/>
        </p:nvGrpSpPr>
        <p:grpSpPr>
          <a:xfrm>
            <a:off x="4267200" y="321972"/>
            <a:ext cx="6096000" cy="4389986"/>
            <a:chOff x="5458691" y="411768"/>
            <a:chExt cx="6096000" cy="4389986"/>
          </a:xfrm>
        </p:grpSpPr>
        <p:sp>
          <p:nvSpPr>
            <p:cNvPr id="26" name="Rectangle 25">
              <a:extLst>
                <a:ext uri="{FF2B5EF4-FFF2-40B4-BE49-F238E27FC236}">
                  <a16:creationId xmlns:a16="http://schemas.microsoft.com/office/drawing/2014/main" id="{6576F3FE-F8A2-3BA5-EB04-FE2FAFEA6B13}"/>
                </a:ext>
              </a:extLst>
            </p:cNvPr>
            <p:cNvSpPr/>
            <p:nvPr/>
          </p:nvSpPr>
          <p:spPr>
            <a:xfrm>
              <a:off x="5562020" y="886980"/>
              <a:ext cx="5258963" cy="3914774"/>
            </a:xfrm>
            <a:prstGeom prst="rect">
              <a:avLst/>
            </a:prstGeom>
            <a:solidFill>
              <a:schemeClr val="accent6">
                <a:lumMod val="40000"/>
                <a:lumOff val="60000"/>
              </a:schemeClr>
            </a:solidFill>
            <a:ln>
              <a:solidFill>
                <a:schemeClr val="accent6">
                  <a:shade val="15000"/>
                </a:schemeClr>
              </a:solidFill>
              <a:prstDash val="dash"/>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F9938E35-3DAD-EDAF-5EF9-D42088970512}"/>
                </a:ext>
              </a:extLst>
            </p:cNvPr>
            <p:cNvSpPr/>
            <p:nvPr/>
          </p:nvSpPr>
          <p:spPr>
            <a:xfrm>
              <a:off x="6087183" y="1586693"/>
              <a:ext cx="3094777" cy="2325841"/>
            </a:xfrm>
            <a:prstGeom prst="rect">
              <a:avLst/>
            </a:prstGeom>
            <a:solidFill>
              <a:schemeClr val="accent5">
                <a:lumMod val="40000"/>
                <a:lumOff val="60000"/>
              </a:schemeClr>
            </a:solidFill>
            <a:ln>
              <a:solidFill>
                <a:schemeClr val="accent6">
                  <a:shade val="15000"/>
                </a:schemeClr>
              </a:solidFill>
              <a:prstDash val="dash"/>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a:p>
          </p:txBody>
        </p:sp>
        <p:pic>
          <p:nvPicPr>
            <p:cNvPr id="35" name="Picture 2" descr="AWS] VPC – IGW – Scriptorium">
              <a:extLst>
                <a:ext uri="{FF2B5EF4-FFF2-40B4-BE49-F238E27FC236}">
                  <a16:creationId xmlns:a16="http://schemas.microsoft.com/office/drawing/2014/main" id="{993A6A7B-83D5-E713-DC51-F4FF77A505B8}"/>
                </a:ext>
              </a:extLst>
            </p:cNvPr>
            <p:cNvPicPr>
              <a:picLocks noChangeAspect="1" noChangeArrowheads="1"/>
            </p:cNvPicPr>
            <p:nvPr/>
          </p:nvPicPr>
          <p:blipFill>
            <a:blip r:embed="rId3">
              <a:alphaModFix/>
              <a:extLst>
                <a:ext uri="{28A0092B-C50C-407E-A947-70E740481C1C}">
                  <a14:useLocalDpi xmlns:a14="http://schemas.microsoft.com/office/drawing/2010/main" val="0"/>
                </a:ext>
              </a:extLst>
            </a:blip>
            <a:srcRect/>
            <a:stretch>
              <a:fillRect/>
            </a:stretch>
          </p:blipFill>
          <p:spPr bwMode="auto">
            <a:xfrm>
              <a:off x="10520946" y="1691615"/>
              <a:ext cx="600074" cy="600074"/>
            </a:xfrm>
            <a:prstGeom prst="rect">
              <a:avLst/>
            </a:prstGeom>
            <a:noFill/>
          </p:spPr>
        </p:pic>
        <p:sp>
          <p:nvSpPr>
            <p:cNvPr id="36" name="TextBox 35">
              <a:extLst>
                <a:ext uri="{FF2B5EF4-FFF2-40B4-BE49-F238E27FC236}">
                  <a16:creationId xmlns:a16="http://schemas.microsoft.com/office/drawing/2014/main" id="{90CD1487-081E-3EC9-96EB-F4134DAFCFA0}"/>
                </a:ext>
              </a:extLst>
            </p:cNvPr>
            <p:cNvSpPr txBox="1"/>
            <p:nvPr/>
          </p:nvSpPr>
          <p:spPr>
            <a:xfrm>
              <a:off x="10520946" y="2256553"/>
              <a:ext cx="600074" cy="323165"/>
            </a:xfrm>
            <a:prstGeom prst="rect">
              <a:avLst/>
            </a:prstGeom>
            <a:noFill/>
          </p:spPr>
          <p:txBody>
            <a:bodyPr wrap="square" rtlCol="0">
              <a:spAutoFit/>
            </a:bodyPr>
            <a:lstStyle/>
            <a:p>
              <a:r>
                <a:rPr lang="en-US" sz="1500" dirty="0"/>
                <a:t>IGW</a:t>
              </a:r>
            </a:p>
          </p:txBody>
        </p:sp>
        <p:sp>
          <p:nvSpPr>
            <p:cNvPr id="37" name="TextBox 36">
              <a:extLst>
                <a:ext uri="{FF2B5EF4-FFF2-40B4-BE49-F238E27FC236}">
                  <a16:creationId xmlns:a16="http://schemas.microsoft.com/office/drawing/2014/main" id="{C9117AD5-13FD-9655-332A-0B77E4CD3C14}"/>
                </a:ext>
              </a:extLst>
            </p:cNvPr>
            <p:cNvSpPr txBox="1"/>
            <p:nvPr/>
          </p:nvSpPr>
          <p:spPr>
            <a:xfrm>
              <a:off x="5458691" y="411768"/>
              <a:ext cx="6096000" cy="523220"/>
            </a:xfrm>
            <a:prstGeom prst="rect">
              <a:avLst/>
            </a:prstGeom>
            <a:noFill/>
          </p:spPr>
          <p:txBody>
            <a:bodyPr wrap="square">
              <a:spAutoFit/>
            </a:bodyPr>
            <a:lstStyle/>
            <a:p>
              <a:r>
                <a:rPr lang="en-US" sz="1400" dirty="0"/>
                <a:t>VPC</a:t>
              </a:r>
            </a:p>
            <a:p>
              <a:r>
                <a:rPr lang="en-US" sz="1400" i="1" dirty="0"/>
                <a:t>10.0.0.0/16</a:t>
              </a:r>
            </a:p>
          </p:txBody>
        </p:sp>
        <p:sp>
          <p:nvSpPr>
            <p:cNvPr id="38" name="TextBox 37">
              <a:extLst>
                <a:ext uri="{FF2B5EF4-FFF2-40B4-BE49-F238E27FC236}">
                  <a16:creationId xmlns:a16="http://schemas.microsoft.com/office/drawing/2014/main" id="{E4EEDE8C-F045-CF27-404D-EF3DA685495E}"/>
                </a:ext>
              </a:extLst>
            </p:cNvPr>
            <p:cNvSpPr txBox="1"/>
            <p:nvPr/>
          </p:nvSpPr>
          <p:spPr>
            <a:xfrm>
              <a:off x="7956096" y="1584408"/>
              <a:ext cx="1547855" cy="553998"/>
            </a:xfrm>
            <a:prstGeom prst="rect">
              <a:avLst/>
            </a:prstGeom>
            <a:noFill/>
          </p:spPr>
          <p:txBody>
            <a:bodyPr wrap="square" rtlCol="0">
              <a:spAutoFit/>
            </a:bodyPr>
            <a:lstStyle/>
            <a:p>
              <a:r>
                <a:rPr lang="en-US" sz="1500" dirty="0"/>
                <a:t>Public Subnet</a:t>
              </a:r>
            </a:p>
            <a:p>
              <a:r>
                <a:rPr lang="en-US" sz="1500" i="1" dirty="0"/>
                <a:t>10.0.0.0/26</a:t>
              </a:r>
            </a:p>
          </p:txBody>
        </p:sp>
        <p:pic>
          <p:nvPicPr>
            <p:cNvPr id="39" name="Picture 4" descr="AWS Cloud Resource | Network ACL">
              <a:extLst>
                <a:ext uri="{FF2B5EF4-FFF2-40B4-BE49-F238E27FC236}">
                  <a16:creationId xmlns:a16="http://schemas.microsoft.com/office/drawing/2014/main" id="{B8B860EF-CD67-5762-2D46-C263BE21305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14716" y="1682696"/>
              <a:ext cx="600074" cy="600074"/>
            </a:xfrm>
            <a:prstGeom prst="rect">
              <a:avLst/>
            </a:prstGeom>
            <a:noFill/>
            <a:extLst>
              <a:ext uri="{909E8E84-426E-40DD-AFC4-6F175D3DCCD1}">
                <a14:hiddenFill xmlns:a14="http://schemas.microsoft.com/office/drawing/2010/main">
                  <a:solidFill>
                    <a:srgbClr val="FFFFFF"/>
                  </a:solidFill>
                </a14:hiddenFill>
              </a:ext>
            </a:extLst>
          </p:spPr>
        </p:pic>
        <p:sp>
          <p:nvSpPr>
            <p:cNvPr id="40" name="TextBox 39">
              <a:extLst>
                <a:ext uri="{FF2B5EF4-FFF2-40B4-BE49-F238E27FC236}">
                  <a16:creationId xmlns:a16="http://schemas.microsoft.com/office/drawing/2014/main" id="{2767BCF7-A362-C587-3DFD-0DDD7525E639}"/>
                </a:ext>
              </a:extLst>
            </p:cNvPr>
            <p:cNvSpPr txBox="1"/>
            <p:nvPr/>
          </p:nvSpPr>
          <p:spPr>
            <a:xfrm>
              <a:off x="9710657" y="2254196"/>
              <a:ext cx="600074" cy="323165"/>
            </a:xfrm>
            <a:prstGeom prst="rect">
              <a:avLst/>
            </a:prstGeom>
            <a:noFill/>
          </p:spPr>
          <p:txBody>
            <a:bodyPr wrap="square" rtlCol="0">
              <a:spAutoFit/>
            </a:bodyPr>
            <a:lstStyle/>
            <a:p>
              <a:r>
                <a:rPr lang="en-US" sz="1500" dirty="0"/>
                <a:t>NACL</a:t>
              </a:r>
            </a:p>
          </p:txBody>
        </p:sp>
      </p:grpSp>
      <p:sp>
        <p:nvSpPr>
          <p:cNvPr id="41" name="Rectangle 40">
            <a:extLst>
              <a:ext uri="{FF2B5EF4-FFF2-40B4-BE49-F238E27FC236}">
                <a16:creationId xmlns:a16="http://schemas.microsoft.com/office/drawing/2014/main" id="{612A4CCA-B74A-0BA1-6CF4-93099D7C4E6B}"/>
              </a:ext>
            </a:extLst>
          </p:cNvPr>
          <p:cNvSpPr/>
          <p:nvPr/>
        </p:nvSpPr>
        <p:spPr>
          <a:xfrm>
            <a:off x="338954" y="142696"/>
            <a:ext cx="3297867" cy="1200329"/>
          </a:xfrm>
          <a:prstGeom prst="rect">
            <a:avLst/>
          </a:prstGeom>
        </p:spPr>
        <p:txBody>
          <a:bodyPr wrap="square">
            <a:spAutoFit/>
          </a:bodyPr>
          <a:lstStyle/>
          <a:p>
            <a:r>
              <a:rPr lang="en-US" sz="3600" b="1"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Web </a:t>
            </a:r>
          </a:p>
          <a:p>
            <a:r>
              <a:rPr lang="en-US" sz="3600" b="1"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Server - </a:t>
            </a:r>
            <a:r>
              <a:rPr lang="en-US" sz="1800" b="1"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Connect</a:t>
            </a:r>
          </a:p>
        </p:txBody>
      </p:sp>
      <p:cxnSp>
        <p:nvCxnSpPr>
          <p:cNvPr id="42" name="Straight Connector 41">
            <a:extLst>
              <a:ext uri="{FF2B5EF4-FFF2-40B4-BE49-F238E27FC236}">
                <a16:creationId xmlns:a16="http://schemas.microsoft.com/office/drawing/2014/main" id="{71A5446F-051C-5C1A-8F0E-5A464C86DE6A}"/>
              </a:ext>
            </a:extLst>
          </p:cNvPr>
          <p:cNvCxnSpPr>
            <a:cxnSpLocks/>
          </p:cNvCxnSpPr>
          <p:nvPr/>
        </p:nvCxnSpPr>
        <p:spPr>
          <a:xfrm>
            <a:off x="467101" y="1503254"/>
            <a:ext cx="1102358" cy="0"/>
          </a:xfrm>
          <a:prstGeom prst="line">
            <a:avLst/>
          </a:prstGeom>
          <a:ln w="127000">
            <a:solidFill>
              <a:srgbClr val="FF9900"/>
            </a:solidFill>
          </a:ln>
        </p:spPr>
        <p:style>
          <a:lnRef idx="1">
            <a:schemeClr val="accent1"/>
          </a:lnRef>
          <a:fillRef idx="0">
            <a:schemeClr val="accent1"/>
          </a:fillRef>
          <a:effectRef idx="0">
            <a:schemeClr val="accent1"/>
          </a:effectRef>
          <a:fontRef idx="minor">
            <a:schemeClr val="tx1"/>
          </a:fontRef>
        </p:style>
      </p:cxnSp>
      <p:sp>
        <p:nvSpPr>
          <p:cNvPr id="43" name="Rectangle 42">
            <a:extLst>
              <a:ext uri="{FF2B5EF4-FFF2-40B4-BE49-F238E27FC236}">
                <a16:creationId xmlns:a16="http://schemas.microsoft.com/office/drawing/2014/main" id="{90490BB2-0A81-551B-3FB5-0E28B3165C77}"/>
              </a:ext>
            </a:extLst>
          </p:cNvPr>
          <p:cNvSpPr/>
          <p:nvPr/>
        </p:nvSpPr>
        <p:spPr>
          <a:xfrm>
            <a:off x="7538532" y="3217435"/>
            <a:ext cx="431309" cy="578097"/>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dirty="0"/>
              <a:t>✓</a:t>
            </a:r>
          </a:p>
          <a:p>
            <a:pPr algn="ctr"/>
            <a:r>
              <a:rPr lang="en-US" dirty="0"/>
              <a:t>✓</a:t>
            </a:r>
          </a:p>
          <a:p>
            <a:pPr algn="ctr"/>
            <a:r>
              <a:rPr lang="en-US" dirty="0"/>
              <a:t>X</a:t>
            </a:r>
          </a:p>
        </p:txBody>
      </p:sp>
      <p:sp>
        <p:nvSpPr>
          <p:cNvPr id="44" name="TextBox 43">
            <a:extLst>
              <a:ext uri="{FF2B5EF4-FFF2-40B4-BE49-F238E27FC236}">
                <a16:creationId xmlns:a16="http://schemas.microsoft.com/office/drawing/2014/main" id="{CF5EF3BB-5882-59A2-8E6D-0003057BB39A}"/>
              </a:ext>
            </a:extLst>
          </p:cNvPr>
          <p:cNvSpPr txBox="1"/>
          <p:nvPr/>
        </p:nvSpPr>
        <p:spPr>
          <a:xfrm>
            <a:off x="7551391" y="3795532"/>
            <a:ext cx="600074" cy="323165"/>
          </a:xfrm>
          <a:prstGeom prst="rect">
            <a:avLst/>
          </a:prstGeom>
          <a:noFill/>
        </p:spPr>
        <p:txBody>
          <a:bodyPr wrap="square" rtlCol="0">
            <a:spAutoFit/>
          </a:bodyPr>
          <a:lstStyle/>
          <a:p>
            <a:r>
              <a:rPr lang="en-US" sz="1500" dirty="0"/>
              <a:t>SG</a:t>
            </a:r>
          </a:p>
        </p:txBody>
      </p:sp>
      <p:grpSp>
        <p:nvGrpSpPr>
          <p:cNvPr id="45" name="Group 44">
            <a:extLst>
              <a:ext uri="{FF2B5EF4-FFF2-40B4-BE49-F238E27FC236}">
                <a16:creationId xmlns:a16="http://schemas.microsoft.com/office/drawing/2014/main" id="{B94D95C5-1298-9A34-55A1-BA196086240C}"/>
              </a:ext>
            </a:extLst>
          </p:cNvPr>
          <p:cNvGrpSpPr/>
          <p:nvPr/>
        </p:nvGrpSpPr>
        <p:grpSpPr>
          <a:xfrm>
            <a:off x="5267313" y="2166757"/>
            <a:ext cx="992152" cy="992152"/>
            <a:chOff x="4047121" y="2630488"/>
            <a:chExt cx="2540000" cy="2540000"/>
          </a:xfrm>
        </p:grpSpPr>
        <p:pic>
          <p:nvPicPr>
            <p:cNvPr id="46" name="Picture 6" descr="How To Choose The Right Amazon EC2 Instance Type Watch Now, 58% OFF">
              <a:extLst>
                <a:ext uri="{FF2B5EF4-FFF2-40B4-BE49-F238E27FC236}">
                  <a16:creationId xmlns:a16="http://schemas.microsoft.com/office/drawing/2014/main" id="{4F22B14B-FF5F-32E9-5F8B-E228D98BDAD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47121" y="2630488"/>
              <a:ext cx="2540000" cy="2540000"/>
            </a:xfrm>
            <a:prstGeom prst="rect">
              <a:avLst/>
            </a:prstGeom>
            <a:noFill/>
            <a:extLst>
              <a:ext uri="{909E8E84-426E-40DD-AFC4-6F175D3DCCD1}">
                <a14:hiddenFill xmlns:a14="http://schemas.microsoft.com/office/drawing/2010/main">
                  <a:solidFill>
                    <a:srgbClr val="FFFFFF"/>
                  </a:solidFill>
                </a14:hiddenFill>
              </a:ext>
            </a:extLst>
          </p:spPr>
        </p:pic>
        <p:sp>
          <p:nvSpPr>
            <p:cNvPr id="47" name="TextBox 46">
              <a:extLst>
                <a:ext uri="{FF2B5EF4-FFF2-40B4-BE49-F238E27FC236}">
                  <a16:creationId xmlns:a16="http://schemas.microsoft.com/office/drawing/2014/main" id="{3C0C8A3F-15DC-158A-851C-FA28DDCAA358}"/>
                </a:ext>
              </a:extLst>
            </p:cNvPr>
            <p:cNvSpPr txBox="1"/>
            <p:nvPr/>
          </p:nvSpPr>
          <p:spPr>
            <a:xfrm>
              <a:off x="4618339" y="3477615"/>
              <a:ext cx="778882" cy="544076"/>
            </a:xfrm>
            <a:prstGeom prst="rect">
              <a:avLst/>
            </a:prstGeom>
            <a:noFill/>
          </p:spPr>
          <p:txBody>
            <a:bodyPr wrap="none" rtlCol="0">
              <a:spAutoFit/>
            </a:bodyPr>
            <a:lstStyle/>
            <a:p>
              <a:r>
                <a:rPr lang="en-US" sz="2000" dirty="0"/>
                <a:t>EC2</a:t>
              </a:r>
            </a:p>
          </p:txBody>
        </p:sp>
      </p:grpSp>
      <p:sp>
        <p:nvSpPr>
          <p:cNvPr id="48" name="TextBox 47">
            <a:extLst>
              <a:ext uri="{FF2B5EF4-FFF2-40B4-BE49-F238E27FC236}">
                <a16:creationId xmlns:a16="http://schemas.microsoft.com/office/drawing/2014/main" id="{AF5DE903-674B-15BA-2800-6C136CBEED32}"/>
              </a:ext>
            </a:extLst>
          </p:cNvPr>
          <p:cNvSpPr txBox="1"/>
          <p:nvPr/>
        </p:nvSpPr>
        <p:spPr>
          <a:xfrm>
            <a:off x="7982700" y="3330295"/>
            <a:ext cx="541238" cy="492443"/>
          </a:xfrm>
          <a:prstGeom prst="rect">
            <a:avLst/>
          </a:prstGeom>
          <a:noFill/>
        </p:spPr>
        <p:txBody>
          <a:bodyPr wrap="none" rtlCol="0">
            <a:spAutoFit/>
          </a:bodyPr>
          <a:lstStyle/>
          <a:p>
            <a:r>
              <a:rPr lang="en-US" dirty="0"/>
              <a:t>SSH</a:t>
            </a:r>
          </a:p>
          <a:p>
            <a:r>
              <a:rPr lang="en-US" dirty="0"/>
              <a:t>HTTP</a:t>
            </a:r>
          </a:p>
        </p:txBody>
      </p:sp>
      <p:pic>
        <p:nvPicPr>
          <p:cNvPr id="49" name="Picture 48">
            <a:extLst>
              <a:ext uri="{FF2B5EF4-FFF2-40B4-BE49-F238E27FC236}">
                <a16:creationId xmlns:a16="http://schemas.microsoft.com/office/drawing/2014/main" id="{07725ACE-DE01-EF6A-72D8-E2CA1A2A0BE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238718" y="5165760"/>
            <a:ext cx="1567842" cy="1370268"/>
          </a:xfrm>
          <a:prstGeom prst="rect">
            <a:avLst/>
          </a:prstGeom>
        </p:spPr>
      </p:pic>
      <p:cxnSp>
        <p:nvCxnSpPr>
          <p:cNvPr id="50" name="Straight Connector 49">
            <a:extLst>
              <a:ext uri="{FF2B5EF4-FFF2-40B4-BE49-F238E27FC236}">
                <a16:creationId xmlns:a16="http://schemas.microsoft.com/office/drawing/2014/main" id="{46CD4A8B-8CFC-9F6E-473C-3D7830A2A1D6}"/>
              </a:ext>
            </a:extLst>
          </p:cNvPr>
          <p:cNvCxnSpPr>
            <a:cxnSpLocks/>
          </p:cNvCxnSpPr>
          <p:nvPr/>
        </p:nvCxnSpPr>
        <p:spPr>
          <a:xfrm flipV="1">
            <a:off x="11125200" y="1999301"/>
            <a:ext cx="0" cy="3085317"/>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63D5AAF4-ECF0-E2A7-CFCC-D09E9F585B9B}"/>
              </a:ext>
            </a:extLst>
          </p:cNvPr>
          <p:cNvCxnSpPr/>
          <p:nvPr/>
        </p:nvCxnSpPr>
        <p:spPr>
          <a:xfrm flipH="1">
            <a:off x="9929529" y="1999301"/>
            <a:ext cx="1195671" cy="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58060245-5612-1428-005F-03A872B314E5}"/>
              </a:ext>
            </a:extLst>
          </p:cNvPr>
          <p:cNvCxnSpPr>
            <a:cxnSpLocks/>
          </p:cNvCxnSpPr>
          <p:nvPr/>
        </p:nvCxnSpPr>
        <p:spPr>
          <a:xfrm flipV="1">
            <a:off x="8815633" y="2399411"/>
            <a:ext cx="0" cy="1267616"/>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026D4167-4F02-5651-BDA6-34810B42D6B7}"/>
              </a:ext>
            </a:extLst>
          </p:cNvPr>
          <p:cNvCxnSpPr>
            <a:cxnSpLocks/>
          </p:cNvCxnSpPr>
          <p:nvPr/>
        </p:nvCxnSpPr>
        <p:spPr>
          <a:xfrm flipH="1">
            <a:off x="9119240" y="1928963"/>
            <a:ext cx="210215"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0839AB1C-DB03-FE62-AC88-252F5CEB349D}"/>
              </a:ext>
            </a:extLst>
          </p:cNvPr>
          <p:cNvCxnSpPr>
            <a:cxnSpLocks/>
          </p:cNvCxnSpPr>
          <p:nvPr/>
        </p:nvCxnSpPr>
        <p:spPr>
          <a:xfrm flipH="1">
            <a:off x="8444977" y="3678741"/>
            <a:ext cx="367701" cy="0"/>
          </a:xfrm>
          <a:prstGeom prst="line">
            <a:avLst/>
          </a:prstGeom>
          <a:ln w="25400"/>
        </p:spPr>
        <p:style>
          <a:lnRef idx="1">
            <a:schemeClr val="accent1"/>
          </a:lnRef>
          <a:fillRef idx="0">
            <a:schemeClr val="accent1"/>
          </a:fillRef>
          <a:effectRef idx="0">
            <a:schemeClr val="accent1"/>
          </a:effectRef>
          <a:fontRef idx="minor">
            <a:schemeClr val="tx1"/>
          </a:fontRef>
        </p:style>
      </p:cxnSp>
      <p:pic>
        <p:nvPicPr>
          <p:cNvPr id="58" name="Picture 57">
            <a:extLst>
              <a:ext uri="{FF2B5EF4-FFF2-40B4-BE49-F238E27FC236}">
                <a16:creationId xmlns:a16="http://schemas.microsoft.com/office/drawing/2014/main" id="{C0DB1F32-C228-5CF0-67D7-AA3C702DA15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75687" y="2526016"/>
            <a:ext cx="3698534" cy="1236492"/>
          </a:xfrm>
          <a:prstGeom prst="rect">
            <a:avLst/>
          </a:prstGeom>
        </p:spPr>
      </p:pic>
      <p:sp>
        <p:nvSpPr>
          <p:cNvPr id="61" name="TextBox 60">
            <a:extLst>
              <a:ext uri="{FF2B5EF4-FFF2-40B4-BE49-F238E27FC236}">
                <a16:creationId xmlns:a16="http://schemas.microsoft.com/office/drawing/2014/main" id="{61C73A5E-DEB1-1BE5-E4A2-5FDD197B8E05}"/>
              </a:ext>
            </a:extLst>
          </p:cNvPr>
          <p:cNvSpPr txBox="1"/>
          <p:nvPr/>
        </p:nvSpPr>
        <p:spPr>
          <a:xfrm>
            <a:off x="5056119" y="3188016"/>
            <a:ext cx="1600118" cy="461665"/>
          </a:xfrm>
          <a:prstGeom prst="rect">
            <a:avLst/>
          </a:prstGeom>
          <a:noFill/>
        </p:spPr>
        <p:txBody>
          <a:bodyPr wrap="none" rtlCol="0">
            <a:spAutoFit/>
          </a:bodyPr>
          <a:lstStyle/>
          <a:p>
            <a:r>
              <a:rPr lang="en-US" sz="1200" dirty="0"/>
              <a:t>Public IP: </a:t>
            </a:r>
            <a:r>
              <a:rPr lang="en-US" sz="1200" b="0" i="0" dirty="0">
                <a:solidFill>
                  <a:srgbClr val="000000"/>
                </a:solidFill>
                <a:effectLst/>
                <a:latin typeface="Times"/>
              </a:rPr>
              <a:t>54.172.17.28</a:t>
            </a:r>
          </a:p>
          <a:p>
            <a:r>
              <a:rPr lang="en-US" sz="1200" dirty="0">
                <a:solidFill>
                  <a:srgbClr val="000000"/>
                </a:solidFill>
                <a:latin typeface="Times"/>
              </a:rPr>
              <a:t>Private IP: </a:t>
            </a:r>
            <a:r>
              <a:rPr lang="en-US" sz="1200" b="0" i="0" dirty="0">
                <a:solidFill>
                  <a:srgbClr val="000000"/>
                </a:solidFill>
                <a:effectLst/>
                <a:latin typeface="Times"/>
              </a:rPr>
              <a:t>10.0.0.29</a:t>
            </a:r>
            <a:endParaRPr lang="en-US" sz="1200" dirty="0"/>
          </a:p>
        </p:txBody>
      </p:sp>
      <p:sp>
        <p:nvSpPr>
          <p:cNvPr id="64" name="TextBox 63">
            <a:extLst>
              <a:ext uri="{FF2B5EF4-FFF2-40B4-BE49-F238E27FC236}">
                <a16:creationId xmlns:a16="http://schemas.microsoft.com/office/drawing/2014/main" id="{CB8AE0CE-DDF5-B256-F3CE-027E91E34EDA}"/>
              </a:ext>
            </a:extLst>
          </p:cNvPr>
          <p:cNvSpPr txBox="1"/>
          <p:nvPr/>
        </p:nvSpPr>
        <p:spPr>
          <a:xfrm>
            <a:off x="98670" y="2161067"/>
            <a:ext cx="2463838" cy="369332"/>
          </a:xfrm>
          <a:prstGeom prst="rect">
            <a:avLst/>
          </a:prstGeom>
          <a:noFill/>
        </p:spPr>
        <p:txBody>
          <a:bodyPr wrap="square">
            <a:spAutoFit/>
          </a:bodyPr>
          <a:lstStyle/>
          <a:p>
            <a:r>
              <a:rPr lang="en-US" sz="1800" dirty="0"/>
              <a:t>http://54.172.17.28/</a:t>
            </a:r>
          </a:p>
        </p:txBody>
      </p:sp>
    </p:spTree>
    <p:extLst>
      <p:ext uri="{BB962C8B-B14F-4D97-AF65-F5344CB8AC3E}">
        <p14:creationId xmlns:p14="http://schemas.microsoft.com/office/powerpoint/2010/main" val="28639543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4B8EDBC-2AAF-9645-E4E4-22EA1B656D03}"/>
              </a:ext>
            </a:extLst>
          </p:cNvPr>
          <p:cNvSpPr/>
          <p:nvPr/>
        </p:nvSpPr>
        <p:spPr>
          <a:xfrm>
            <a:off x="621323" y="257908"/>
            <a:ext cx="1981202" cy="1015663"/>
          </a:xfrm>
          <a:prstGeom prst="rect">
            <a:avLst/>
          </a:prstGeom>
        </p:spPr>
        <p:txBody>
          <a:bodyPr wrap="square">
            <a:spAutoFit/>
          </a:bodyPr>
          <a:lstStyle/>
          <a:p>
            <a:r>
              <a:rPr lang="en-US" sz="6000" b="1"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Q&amp;A</a:t>
            </a:r>
          </a:p>
        </p:txBody>
      </p:sp>
      <p:sp>
        <p:nvSpPr>
          <p:cNvPr id="9" name="Rectangle 8">
            <a:extLst>
              <a:ext uri="{FF2B5EF4-FFF2-40B4-BE49-F238E27FC236}">
                <a16:creationId xmlns:a16="http://schemas.microsoft.com/office/drawing/2014/main" id="{3E6302F5-E4A3-10FC-8789-0A9D39846DB9}"/>
              </a:ext>
            </a:extLst>
          </p:cNvPr>
          <p:cNvSpPr/>
          <p:nvPr/>
        </p:nvSpPr>
        <p:spPr>
          <a:xfrm>
            <a:off x="1611924" y="1951179"/>
            <a:ext cx="9595340" cy="523220"/>
          </a:xfrm>
          <a:prstGeom prst="rect">
            <a:avLst/>
          </a:prstGeom>
        </p:spPr>
        <p:txBody>
          <a:bodyPr wrap="square">
            <a:spAutoFit/>
          </a:bodyPr>
          <a:lstStyle/>
          <a:p>
            <a:r>
              <a:rPr lang="en-US" sz="2800" b="0" i="0" u="none" strike="noStrike" dirty="0">
                <a:solidFill>
                  <a:srgbClr val="FF0000"/>
                </a:solidFill>
                <a:effectLst/>
              </a:rPr>
              <a:t>Q: how does the EC2 instance know its way out to the internet?</a:t>
            </a:r>
            <a:endParaRPr lang="en-US" sz="2800" b="1" dirty="0">
              <a:solidFill>
                <a:srgbClr val="FF0000"/>
              </a:solidFill>
              <a:latin typeface="Amazon Ember" panose="020B0603020204020204" pitchFamily="34" charset="0"/>
              <a:ea typeface="Amazon Ember" panose="020B0603020204020204" pitchFamily="34" charset="0"/>
              <a:cs typeface="Amazon Ember" panose="020B0603020204020204" pitchFamily="34" charset="0"/>
            </a:endParaRPr>
          </a:p>
        </p:txBody>
      </p:sp>
      <p:cxnSp>
        <p:nvCxnSpPr>
          <p:cNvPr id="10" name="Straight Connector 9">
            <a:extLst>
              <a:ext uri="{FF2B5EF4-FFF2-40B4-BE49-F238E27FC236}">
                <a16:creationId xmlns:a16="http://schemas.microsoft.com/office/drawing/2014/main" id="{72150055-4D85-6A54-2EB1-4340B28290BA}"/>
              </a:ext>
            </a:extLst>
          </p:cNvPr>
          <p:cNvCxnSpPr>
            <a:cxnSpLocks/>
          </p:cNvCxnSpPr>
          <p:nvPr/>
        </p:nvCxnSpPr>
        <p:spPr>
          <a:xfrm>
            <a:off x="807437" y="1358548"/>
            <a:ext cx="1102358" cy="0"/>
          </a:xfrm>
          <a:prstGeom prst="line">
            <a:avLst/>
          </a:prstGeom>
          <a:ln w="127000">
            <a:solidFill>
              <a:srgbClr val="FF9900"/>
            </a:solidFill>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ECA4F89E-AF79-FBAF-1B7B-D1310D95BC6B}"/>
              </a:ext>
            </a:extLst>
          </p:cNvPr>
          <p:cNvSpPr/>
          <p:nvPr/>
        </p:nvSpPr>
        <p:spPr>
          <a:xfrm>
            <a:off x="1611924" y="2915473"/>
            <a:ext cx="9595340" cy="1200329"/>
          </a:xfrm>
          <a:prstGeom prst="rect">
            <a:avLst/>
          </a:prstGeom>
        </p:spPr>
        <p:txBody>
          <a:bodyPr wrap="square">
            <a:spAutoFit/>
          </a:bodyPr>
          <a:lstStyle/>
          <a:p>
            <a:r>
              <a:rPr lang="en-US" sz="1800" b="1" dirty="0">
                <a:solidFill>
                  <a:schemeClr val="bg1">
                    <a:lumMod val="95000"/>
                  </a:schemeClr>
                </a:solidFill>
                <a:latin typeface="Amazon Ember" panose="020B0603020204020204" pitchFamily="34" charset="0"/>
                <a:ea typeface="Amazon Ember" panose="020B0603020204020204" pitchFamily="34" charset="0"/>
                <a:cs typeface="Amazon Ember" panose="020B0603020204020204" pitchFamily="34" charset="0"/>
              </a:rPr>
              <a:t>From the VPC section, we need to set up an Internet gateway for the public subnet. Since the EC2 instance is in the public subnet, it can access the Internet. However, the EC2 instance still needs to determine which protocols can be accessed. Therefore, we need to set up inbound rules in the security group to allow SSH or HTTP access.</a:t>
            </a:r>
          </a:p>
        </p:txBody>
      </p:sp>
      <p:pic>
        <p:nvPicPr>
          <p:cNvPr id="14" name="Picture 13">
            <a:extLst>
              <a:ext uri="{FF2B5EF4-FFF2-40B4-BE49-F238E27FC236}">
                <a16:creationId xmlns:a16="http://schemas.microsoft.com/office/drawing/2014/main" id="{B5A989AA-8500-2746-1BB7-8EBC61BCB69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11924" y="4899287"/>
            <a:ext cx="1373400" cy="1200329"/>
          </a:xfrm>
          <a:prstGeom prst="rect">
            <a:avLst/>
          </a:prstGeom>
        </p:spPr>
      </p:pic>
      <p:grpSp>
        <p:nvGrpSpPr>
          <p:cNvPr id="28" name="Group 27">
            <a:extLst>
              <a:ext uri="{FF2B5EF4-FFF2-40B4-BE49-F238E27FC236}">
                <a16:creationId xmlns:a16="http://schemas.microsoft.com/office/drawing/2014/main" id="{D9EDF93C-4C2E-046B-20B4-948B993F67DD}"/>
              </a:ext>
            </a:extLst>
          </p:cNvPr>
          <p:cNvGrpSpPr/>
          <p:nvPr/>
        </p:nvGrpSpPr>
        <p:grpSpPr>
          <a:xfrm>
            <a:off x="4181400" y="5209156"/>
            <a:ext cx="600074" cy="888103"/>
            <a:chOff x="4263740" y="5211513"/>
            <a:chExt cx="600074" cy="888103"/>
          </a:xfrm>
        </p:grpSpPr>
        <p:pic>
          <p:nvPicPr>
            <p:cNvPr id="15" name="Picture 2" descr="AWS] VPC – IGW – Scriptorium">
              <a:extLst>
                <a:ext uri="{FF2B5EF4-FFF2-40B4-BE49-F238E27FC236}">
                  <a16:creationId xmlns:a16="http://schemas.microsoft.com/office/drawing/2014/main" id="{CBD17DEA-44D7-55A7-A3C9-2CF186C0CD9F}"/>
                </a:ext>
              </a:extLst>
            </p:cNvPr>
            <p:cNvPicPr>
              <a:picLocks noChangeAspect="1" noChangeArrowheads="1"/>
            </p:cNvPicPr>
            <p:nvPr/>
          </p:nvPicPr>
          <p:blipFill>
            <a:blip r:embed="rId4">
              <a:alphaModFix/>
              <a:extLst>
                <a:ext uri="{28A0092B-C50C-407E-A947-70E740481C1C}">
                  <a14:useLocalDpi xmlns:a14="http://schemas.microsoft.com/office/drawing/2010/main" val="0"/>
                </a:ext>
              </a:extLst>
            </a:blip>
            <a:srcRect/>
            <a:stretch>
              <a:fillRect/>
            </a:stretch>
          </p:blipFill>
          <p:spPr bwMode="auto">
            <a:xfrm>
              <a:off x="4263740" y="5211513"/>
              <a:ext cx="600074" cy="600074"/>
            </a:xfrm>
            <a:prstGeom prst="rect">
              <a:avLst/>
            </a:prstGeom>
            <a:noFill/>
          </p:spPr>
        </p:pic>
        <p:sp>
          <p:nvSpPr>
            <p:cNvPr id="16" name="TextBox 15">
              <a:extLst>
                <a:ext uri="{FF2B5EF4-FFF2-40B4-BE49-F238E27FC236}">
                  <a16:creationId xmlns:a16="http://schemas.microsoft.com/office/drawing/2014/main" id="{AFE9C047-81F1-68B7-0D8C-A064DA0380DD}"/>
                </a:ext>
              </a:extLst>
            </p:cNvPr>
            <p:cNvSpPr txBox="1"/>
            <p:nvPr/>
          </p:nvSpPr>
          <p:spPr>
            <a:xfrm>
              <a:off x="4263740" y="5776451"/>
              <a:ext cx="600074" cy="323165"/>
            </a:xfrm>
            <a:prstGeom prst="rect">
              <a:avLst/>
            </a:prstGeom>
            <a:noFill/>
          </p:spPr>
          <p:txBody>
            <a:bodyPr wrap="square" rtlCol="0">
              <a:spAutoFit/>
            </a:bodyPr>
            <a:lstStyle/>
            <a:p>
              <a:r>
                <a:rPr lang="en-US" sz="1500" dirty="0">
                  <a:solidFill>
                    <a:schemeClr val="bg1">
                      <a:lumMod val="95000"/>
                    </a:schemeClr>
                  </a:solidFill>
                </a:rPr>
                <a:t>IGW</a:t>
              </a:r>
            </a:p>
          </p:txBody>
        </p:sp>
      </p:grpSp>
      <p:grpSp>
        <p:nvGrpSpPr>
          <p:cNvPr id="27" name="Group 26">
            <a:extLst>
              <a:ext uri="{FF2B5EF4-FFF2-40B4-BE49-F238E27FC236}">
                <a16:creationId xmlns:a16="http://schemas.microsoft.com/office/drawing/2014/main" id="{469C9670-CABC-C8F6-5587-62F24E295875}"/>
              </a:ext>
            </a:extLst>
          </p:cNvPr>
          <p:cNvGrpSpPr/>
          <p:nvPr/>
        </p:nvGrpSpPr>
        <p:grpSpPr>
          <a:xfrm>
            <a:off x="5879099" y="5202594"/>
            <a:ext cx="604133" cy="894665"/>
            <a:chOff x="5879099" y="5202594"/>
            <a:chExt cx="604133" cy="894665"/>
          </a:xfrm>
        </p:grpSpPr>
        <p:pic>
          <p:nvPicPr>
            <p:cNvPr id="17" name="Picture 4" descr="AWS Cloud Resource | Network ACL">
              <a:extLst>
                <a:ext uri="{FF2B5EF4-FFF2-40B4-BE49-F238E27FC236}">
                  <a16:creationId xmlns:a16="http://schemas.microsoft.com/office/drawing/2014/main" id="{183FA60B-1788-FA5E-05FF-0FC4AF7ADD7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83158" y="5202594"/>
              <a:ext cx="600074" cy="600074"/>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6BA327AB-A1F7-7B1E-CBA9-0786F1C69660}"/>
                </a:ext>
              </a:extLst>
            </p:cNvPr>
            <p:cNvSpPr txBox="1"/>
            <p:nvPr/>
          </p:nvSpPr>
          <p:spPr>
            <a:xfrm>
              <a:off x="5879099" y="5774094"/>
              <a:ext cx="600074" cy="323165"/>
            </a:xfrm>
            <a:prstGeom prst="rect">
              <a:avLst/>
            </a:prstGeom>
            <a:noFill/>
          </p:spPr>
          <p:txBody>
            <a:bodyPr wrap="square" rtlCol="0">
              <a:spAutoFit/>
            </a:bodyPr>
            <a:lstStyle/>
            <a:p>
              <a:r>
                <a:rPr lang="en-US" sz="1500" dirty="0">
                  <a:solidFill>
                    <a:schemeClr val="bg1">
                      <a:lumMod val="95000"/>
                    </a:schemeClr>
                  </a:solidFill>
                </a:rPr>
                <a:t>NACL</a:t>
              </a:r>
            </a:p>
          </p:txBody>
        </p:sp>
      </p:grpSp>
      <p:sp>
        <p:nvSpPr>
          <p:cNvPr id="20" name="Rectangle 19">
            <a:extLst>
              <a:ext uri="{FF2B5EF4-FFF2-40B4-BE49-F238E27FC236}">
                <a16:creationId xmlns:a16="http://schemas.microsoft.com/office/drawing/2014/main" id="{E33DF379-CDF6-E711-86A5-A0685D484499}"/>
              </a:ext>
            </a:extLst>
          </p:cNvPr>
          <p:cNvSpPr/>
          <p:nvPr/>
        </p:nvSpPr>
        <p:spPr>
          <a:xfrm>
            <a:off x="7523591" y="5233490"/>
            <a:ext cx="431309" cy="578097"/>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dirty="0"/>
              <a:t>✓</a:t>
            </a:r>
          </a:p>
          <a:p>
            <a:pPr algn="ctr"/>
            <a:r>
              <a:rPr lang="en-US" dirty="0"/>
              <a:t>✓</a:t>
            </a:r>
          </a:p>
          <a:p>
            <a:pPr algn="ctr"/>
            <a:r>
              <a:rPr lang="en-US" dirty="0"/>
              <a:t>X</a:t>
            </a:r>
          </a:p>
        </p:txBody>
      </p:sp>
      <p:sp>
        <p:nvSpPr>
          <p:cNvPr id="21" name="TextBox 20">
            <a:extLst>
              <a:ext uri="{FF2B5EF4-FFF2-40B4-BE49-F238E27FC236}">
                <a16:creationId xmlns:a16="http://schemas.microsoft.com/office/drawing/2014/main" id="{2502FA26-5752-1768-459D-F0D9F2CA6B76}"/>
              </a:ext>
            </a:extLst>
          </p:cNvPr>
          <p:cNvSpPr txBox="1"/>
          <p:nvPr/>
        </p:nvSpPr>
        <p:spPr>
          <a:xfrm>
            <a:off x="7967759" y="5346350"/>
            <a:ext cx="541238" cy="492443"/>
          </a:xfrm>
          <a:prstGeom prst="rect">
            <a:avLst/>
          </a:prstGeom>
          <a:noFill/>
        </p:spPr>
        <p:txBody>
          <a:bodyPr wrap="none" rtlCol="0">
            <a:spAutoFit/>
          </a:bodyPr>
          <a:lstStyle/>
          <a:p>
            <a:r>
              <a:rPr lang="en-US" dirty="0">
                <a:solidFill>
                  <a:schemeClr val="bg1">
                    <a:lumMod val="95000"/>
                  </a:schemeClr>
                </a:solidFill>
              </a:rPr>
              <a:t>SSH</a:t>
            </a:r>
          </a:p>
          <a:p>
            <a:r>
              <a:rPr lang="en-US" dirty="0">
                <a:solidFill>
                  <a:schemeClr val="bg1">
                    <a:lumMod val="95000"/>
                  </a:schemeClr>
                </a:solidFill>
              </a:rPr>
              <a:t>HTTP</a:t>
            </a:r>
          </a:p>
        </p:txBody>
      </p:sp>
      <p:grpSp>
        <p:nvGrpSpPr>
          <p:cNvPr id="22" name="Group 21">
            <a:extLst>
              <a:ext uri="{FF2B5EF4-FFF2-40B4-BE49-F238E27FC236}">
                <a16:creationId xmlns:a16="http://schemas.microsoft.com/office/drawing/2014/main" id="{2B934D46-097F-2B49-03AB-68ABB7F40CF9}"/>
              </a:ext>
            </a:extLst>
          </p:cNvPr>
          <p:cNvGrpSpPr/>
          <p:nvPr/>
        </p:nvGrpSpPr>
        <p:grpSpPr>
          <a:xfrm>
            <a:off x="9815827" y="4982734"/>
            <a:ext cx="992152" cy="992152"/>
            <a:chOff x="4047121" y="2630488"/>
            <a:chExt cx="2540000" cy="2540000"/>
          </a:xfrm>
        </p:grpSpPr>
        <p:pic>
          <p:nvPicPr>
            <p:cNvPr id="23" name="Picture 6" descr="How To Choose The Right Amazon EC2 Instance Type Watch Now, 58% OFF">
              <a:extLst>
                <a:ext uri="{FF2B5EF4-FFF2-40B4-BE49-F238E27FC236}">
                  <a16:creationId xmlns:a16="http://schemas.microsoft.com/office/drawing/2014/main" id="{C89428A0-DBB3-D27C-3806-895AD65E8FB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47121" y="2630488"/>
              <a:ext cx="2540000" cy="2540000"/>
            </a:xfrm>
            <a:prstGeom prst="rect">
              <a:avLst/>
            </a:prstGeom>
            <a:noFill/>
            <a:extLst>
              <a:ext uri="{909E8E84-426E-40DD-AFC4-6F175D3DCCD1}">
                <a14:hiddenFill xmlns:a14="http://schemas.microsoft.com/office/drawing/2010/main">
                  <a:solidFill>
                    <a:srgbClr val="FFFFFF"/>
                  </a:solidFill>
                </a14:hiddenFill>
              </a:ext>
            </a:extLst>
          </p:spPr>
        </p:pic>
        <p:sp>
          <p:nvSpPr>
            <p:cNvPr id="24" name="TextBox 23">
              <a:extLst>
                <a:ext uri="{FF2B5EF4-FFF2-40B4-BE49-F238E27FC236}">
                  <a16:creationId xmlns:a16="http://schemas.microsoft.com/office/drawing/2014/main" id="{76F5699B-6B73-2369-2AF5-F4D7F9BFE34F}"/>
                </a:ext>
              </a:extLst>
            </p:cNvPr>
            <p:cNvSpPr txBox="1"/>
            <p:nvPr/>
          </p:nvSpPr>
          <p:spPr>
            <a:xfrm>
              <a:off x="4223202" y="3441172"/>
              <a:ext cx="2187836" cy="1024318"/>
            </a:xfrm>
            <a:prstGeom prst="rect">
              <a:avLst/>
            </a:prstGeom>
            <a:noFill/>
          </p:spPr>
          <p:txBody>
            <a:bodyPr wrap="none" rtlCol="0">
              <a:spAutoFit/>
            </a:bodyPr>
            <a:lstStyle/>
            <a:p>
              <a:r>
                <a:rPr lang="en-US" sz="2000" dirty="0">
                  <a:solidFill>
                    <a:schemeClr val="bg1">
                      <a:lumMod val="95000"/>
                    </a:schemeClr>
                  </a:solidFill>
                </a:rPr>
                <a:t>Server</a:t>
              </a:r>
            </a:p>
          </p:txBody>
        </p:sp>
      </p:grpSp>
      <p:sp>
        <p:nvSpPr>
          <p:cNvPr id="25" name="Right Arrow 24">
            <a:extLst>
              <a:ext uri="{FF2B5EF4-FFF2-40B4-BE49-F238E27FC236}">
                <a16:creationId xmlns:a16="http://schemas.microsoft.com/office/drawing/2014/main" id="{D70BE13E-EF4B-461E-4044-EA19B41381CB}"/>
              </a:ext>
            </a:extLst>
          </p:cNvPr>
          <p:cNvSpPr/>
          <p:nvPr/>
        </p:nvSpPr>
        <p:spPr>
          <a:xfrm>
            <a:off x="3232612" y="5320400"/>
            <a:ext cx="865632" cy="428771"/>
          </a:xfrm>
          <a:prstGeom prst="rightArrow">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6" name="Right Arrow 25">
            <a:extLst>
              <a:ext uri="{FF2B5EF4-FFF2-40B4-BE49-F238E27FC236}">
                <a16:creationId xmlns:a16="http://schemas.microsoft.com/office/drawing/2014/main" id="{D36B58B2-230E-0CBD-5923-92A3B77DFAED}"/>
              </a:ext>
            </a:extLst>
          </p:cNvPr>
          <p:cNvSpPr/>
          <p:nvPr/>
        </p:nvSpPr>
        <p:spPr>
          <a:xfrm>
            <a:off x="4903368" y="5320400"/>
            <a:ext cx="865632" cy="428771"/>
          </a:xfrm>
          <a:prstGeom prst="rightArrow">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9" name="Right Arrow 28">
            <a:extLst>
              <a:ext uri="{FF2B5EF4-FFF2-40B4-BE49-F238E27FC236}">
                <a16:creationId xmlns:a16="http://schemas.microsoft.com/office/drawing/2014/main" id="{D4182417-C4C2-39FB-A5D2-0E7F91B52976}"/>
              </a:ext>
            </a:extLst>
          </p:cNvPr>
          <p:cNvSpPr/>
          <p:nvPr/>
        </p:nvSpPr>
        <p:spPr>
          <a:xfrm>
            <a:off x="6607990" y="5320400"/>
            <a:ext cx="865632" cy="428771"/>
          </a:xfrm>
          <a:prstGeom prst="rightArrow">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30" name="Right Arrow 29">
            <a:extLst>
              <a:ext uri="{FF2B5EF4-FFF2-40B4-BE49-F238E27FC236}">
                <a16:creationId xmlns:a16="http://schemas.microsoft.com/office/drawing/2014/main" id="{6CF5DFC5-329F-198A-603E-1C0EC3A60760}"/>
              </a:ext>
            </a:extLst>
          </p:cNvPr>
          <p:cNvSpPr/>
          <p:nvPr/>
        </p:nvSpPr>
        <p:spPr>
          <a:xfrm>
            <a:off x="8662568" y="5324449"/>
            <a:ext cx="865632" cy="428771"/>
          </a:xfrm>
          <a:prstGeom prst="rightArrow">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34" name="TextBox 33">
            <a:extLst>
              <a:ext uri="{FF2B5EF4-FFF2-40B4-BE49-F238E27FC236}">
                <a16:creationId xmlns:a16="http://schemas.microsoft.com/office/drawing/2014/main" id="{114497DB-B9D8-953E-301B-B7A5A2085BA6}"/>
              </a:ext>
            </a:extLst>
          </p:cNvPr>
          <p:cNvSpPr txBox="1"/>
          <p:nvPr/>
        </p:nvSpPr>
        <p:spPr>
          <a:xfrm>
            <a:off x="7531764" y="5802668"/>
            <a:ext cx="600074" cy="323165"/>
          </a:xfrm>
          <a:prstGeom prst="rect">
            <a:avLst/>
          </a:prstGeom>
          <a:noFill/>
        </p:spPr>
        <p:txBody>
          <a:bodyPr wrap="square" rtlCol="0">
            <a:spAutoFit/>
          </a:bodyPr>
          <a:lstStyle/>
          <a:p>
            <a:r>
              <a:rPr lang="en-US" sz="1500" dirty="0">
                <a:solidFill>
                  <a:schemeClr val="bg1">
                    <a:lumMod val="95000"/>
                  </a:schemeClr>
                </a:solidFill>
              </a:rPr>
              <a:t>SG</a:t>
            </a:r>
          </a:p>
        </p:txBody>
      </p:sp>
      <p:sp>
        <p:nvSpPr>
          <p:cNvPr id="35" name="Right Arrow 34">
            <a:extLst>
              <a:ext uri="{FF2B5EF4-FFF2-40B4-BE49-F238E27FC236}">
                <a16:creationId xmlns:a16="http://schemas.microsoft.com/office/drawing/2014/main" id="{EDF2E45E-9A95-276F-191B-1A817C68D450}"/>
              </a:ext>
            </a:extLst>
          </p:cNvPr>
          <p:cNvSpPr/>
          <p:nvPr/>
        </p:nvSpPr>
        <p:spPr>
          <a:xfrm rot="10800000">
            <a:off x="6607989" y="6044598"/>
            <a:ext cx="3052202" cy="428771"/>
          </a:xfrm>
          <a:prstGeom prst="rightArrow">
            <a:avLst/>
          </a:prstGeom>
          <a:solidFill>
            <a:schemeClr val="accent5">
              <a:lumMod val="60000"/>
              <a:lumOff val="40000"/>
            </a:schemeClr>
          </a:solidFill>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36" name="Right Arrow 35">
            <a:extLst>
              <a:ext uri="{FF2B5EF4-FFF2-40B4-BE49-F238E27FC236}">
                <a16:creationId xmlns:a16="http://schemas.microsoft.com/office/drawing/2014/main" id="{11AD13F0-D60C-2840-01DB-EDA3E26A15EB}"/>
              </a:ext>
            </a:extLst>
          </p:cNvPr>
          <p:cNvSpPr/>
          <p:nvPr/>
        </p:nvSpPr>
        <p:spPr>
          <a:xfrm rot="10800000">
            <a:off x="3202223" y="6044598"/>
            <a:ext cx="2638136" cy="428771"/>
          </a:xfrm>
          <a:prstGeom prst="rightArrow">
            <a:avLst/>
          </a:prstGeom>
          <a:solidFill>
            <a:schemeClr val="accent5">
              <a:lumMod val="60000"/>
              <a:lumOff val="40000"/>
            </a:schemeClr>
          </a:solidFill>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009E41FC-FE6C-33BB-D9DE-6CD0BC89651B}"/>
              </a:ext>
            </a:extLst>
          </p:cNvPr>
          <p:cNvSpPr txBox="1"/>
          <p:nvPr/>
        </p:nvSpPr>
        <p:spPr>
          <a:xfrm>
            <a:off x="5771734" y="6413993"/>
            <a:ext cx="990399" cy="292388"/>
          </a:xfrm>
          <a:prstGeom prst="rect">
            <a:avLst/>
          </a:prstGeom>
          <a:noFill/>
        </p:spPr>
        <p:txBody>
          <a:bodyPr wrap="none" rtlCol="0">
            <a:spAutoFit/>
          </a:bodyPr>
          <a:lstStyle/>
          <a:p>
            <a:r>
              <a:rPr lang="en-US" dirty="0">
                <a:solidFill>
                  <a:schemeClr val="bg1">
                    <a:lumMod val="95000"/>
                  </a:schemeClr>
                </a:solidFill>
              </a:rPr>
              <a:t>Hello World</a:t>
            </a:r>
          </a:p>
        </p:txBody>
      </p:sp>
      <p:sp>
        <p:nvSpPr>
          <p:cNvPr id="3" name="TextBox 2">
            <a:extLst>
              <a:ext uri="{FF2B5EF4-FFF2-40B4-BE49-F238E27FC236}">
                <a16:creationId xmlns:a16="http://schemas.microsoft.com/office/drawing/2014/main" id="{E70760F6-BCAA-8413-7F4F-91D0F720D9EE}"/>
              </a:ext>
            </a:extLst>
          </p:cNvPr>
          <p:cNvSpPr txBox="1"/>
          <p:nvPr/>
        </p:nvSpPr>
        <p:spPr>
          <a:xfrm>
            <a:off x="9764859" y="5954388"/>
            <a:ext cx="1600118" cy="461665"/>
          </a:xfrm>
          <a:prstGeom prst="rect">
            <a:avLst/>
          </a:prstGeom>
          <a:noFill/>
        </p:spPr>
        <p:txBody>
          <a:bodyPr wrap="none" rtlCol="0">
            <a:spAutoFit/>
          </a:bodyPr>
          <a:lstStyle/>
          <a:p>
            <a:r>
              <a:rPr lang="en-US" sz="1200" dirty="0">
                <a:solidFill>
                  <a:schemeClr val="bg1"/>
                </a:solidFill>
              </a:rPr>
              <a:t>Public IP: </a:t>
            </a:r>
            <a:r>
              <a:rPr lang="en-US" sz="1200" b="0" i="0" dirty="0">
                <a:solidFill>
                  <a:schemeClr val="bg1"/>
                </a:solidFill>
                <a:effectLst/>
                <a:latin typeface="Times"/>
              </a:rPr>
              <a:t>54.172.17.28</a:t>
            </a:r>
          </a:p>
          <a:p>
            <a:r>
              <a:rPr lang="en-US" sz="1200" dirty="0">
                <a:solidFill>
                  <a:schemeClr val="bg1"/>
                </a:solidFill>
                <a:latin typeface="Times"/>
              </a:rPr>
              <a:t>Private IP: </a:t>
            </a:r>
            <a:r>
              <a:rPr lang="en-US" sz="1200" b="0" i="0" dirty="0">
                <a:solidFill>
                  <a:schemeClr val="bg1"/>
                </a:solidFill>
                <a:effectLst/>
                <a:latin typeface="Times"/>
              </a:rPr>
              <a:t>10.0.0.29</a:t>
            </a:r>
            <a:endParaRPr lang="en-US" sz="1200" dirty="0">
              <a:solidFill>
                <a:schemeClr val="bg1"/>
              </a:solidFill>
            </a:endParaRPr>
          </a:p>
        </p:txBody>
      </p:sp>
      <p:sp>
        <p:nvSpPr>
          <p:cNvPr id="4" name="TextBox 3">
            <a:extLst>
              <a:ext uri="{FF2B5EF4-FFF2-40B4-BE49-F238E27FC236}">
                <a16:creationId xmlns:a16="http://schemas.microsoft.com/office/drawing/2014/main" id="{01573C67-02F6-7A8F-15C7-18D36EC9ABA0}"/>
              </a:ext>
            </a:extLst>
          </p:cNvPr>
          <p:cNvSpPr txBox="1"/>
          <p:nvPr/>
        </p:nvSpPr>
        <p:spPr>
          <a:xfrm>
            <a:off x="4947217" y="4731292"/>
            <a:ext cx="2463838" cy="369332"/>
          </a:xfrm>
          <a:prstGeom prst="rect">
            <a:avLst/>
          </a:prstGeom>
          <a:noFill/>
        </p:spPr>
        <p:txBody>
          <a:bodyPr wrap="square">
            <a:spAutoFit/>
          </a:bodyPr>
          <a:lstStyle/>
          <a:p>
            <a:r>
              <a:rPr lang="en-US" sz="1800" dirty="0">
                <a:solidFill>
                  <a:schemeClr val="bg1"/>
                </a:solidFill>
              </a:rPr>
              <a:t>http://54.172.17.28/</a:t>
            </a:r>
          </a:p>
        </p:txBody>
      </p:sp>
    </p:spTree>
    <p:extLst>
      <p:ext uri="{BB962C8B-B14F-4D97-AF65-F5344CB8AC3E}">
        <p14:creationId xmlns:p14="http://schemas.microsoft.com/office/powerpoint/2010/main" val="5996642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E9CF3D05-B24A-19F8-4B41-53BB37E04794}"/>
              </a:ext>
            </a:extLst>
          </p:cNvPr>
          <p:cNvSpPr/>
          <p:nvPr/>
        </p:nvSpPr>
        <p:spPr>
          <a:xfrm>
            <a:off x="338954" y="142696"/>
            <a:ext cx="3080107" cy="1200329"/>
          </a:xfrm>
          <a:prstGeom prst="rect">
            <a:avLst/>
          </a:prstGeom>
        </p:spPr>
        <p:txBody>
          <a:bodyPr wrap="square">
            <a:spAutoFit/>
          </a:bodyPr>
          <a:lstStyle/>
          <a:p>
            <a:r>
              <a:rPr lang="en-US" sz="3600" b="1"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Client </a:t>
            </a:r>
          </a:p>
          <a:p>
            <a:r>
              <a:rPr lang="en-US" sz="3600" b="1"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Side – Set up</a:t>
            </a:r>
          </a:p>
        </p:txBody>
      </p:sp>
      <p:cxnSp>
        <p:nvCxnSpPr>
          <p:cNvPr id="26" name="Straight Connector 25">
            <a:extLst>
              <a:ext uri="{FF2B5EF4-FFF2-40B4-BE49-F238E27FC236}">
                <a16:creationId xmlns:a16="http://schemas.microsoft.com/office/drawing/2014/main" id="{C5E2FAE2-3816-82DE-A413-5334285AA057}"/>
              </a:ext>
            </a:extLst>
          </p:cNvPr>
          <p:cNvCxnSpPr>
            <a:cxnSpLocks/>
          </p:cNvCxnSpPr>
          <p:nvPr/>
        </p:nvCxnSpPr>
        <p:spPr>
          <a:xfrm>
            <a:off x="467101" y="1503254"/>
            <a:ext cx="1102358" cy="0"/>
          </a:xfrm>
          <a:prstGeom prst="line">
            <a:avLst/>
          </a:prstGeom>
          <a:ln w="127000">
            <a:solidFill>
              <a:schemeClr val="bg1"/>
            </a:solidFill>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A9007422-E0EB-8B7A-6564-270945338B8F}"/>
              </a:ext>
            </a:extLst>
          </p:cNvPr>
          <p:cNvSpPr txBox="1"/>
          <p:nvPr/>
        </p:nvSpPr>
        <p:spPr>
          <a:xfrm>
            <a:off x="386053" y="1999301"/>
            <a:ext cx="1804405" cy="400110"/>
          </a:xfrm>
          <a:prstGeom prst="rect">
            <a:avLst/>
          </a:prstGeom>
          <a:noFill/>
        </p:spPr>
        <p:txBody>
          <a:bodyPr wrap="none" rtlCol="0">
            <a:spAutoFit/>
          </a:bodyPr>
          <a:lstStyle/>
          <a:p>
            <a:r>
              <a:rPr lang="en-US" sz="2000" dirty="0">
                <a:solidFill>
                  <a:schemeClr val="bg1"/>
                </a:solidFill>
              </a:rPr>
              <a:t>Security Group:</a:t>
            </a:r>
          </a:p>
        </p:txBody>
      </p:sp>
      <p:graphicFrame>
        <p:nvGraphicFramePr>
          <p:cNvPr id="38" name="Table 37">
            <a:extLst>
              <a:ext uri="{FF2B5EF4-FFF2-40B4-BE49-F238E27FC236}">
                <a16:creationId xmlns:a16="http://schemas.microsoft.com/office/drawing/2014/main" id="{694E6A4E-316F-9F72-C611-4CA380813CEB}"/>
              </a:ext>
            </a:extLst>
          </p:cNvPr>
          <p:cNvGraphicFramePr>
            <a:graphicFrameLocks noGrp="1"/>
          </p:cNvGraphicFramePr>
          <p:nvPr>
            <p:extLst>
              <p:ext uri="{D42A27DB-BD31-4B8C-83A1-F6EECF244321}">
                <p14:modId xmlns:p14="http://schemas.microsoft.com/office/powerpoint/2010/main" val="3693976854"/>
              </p:ext>
            </p:extLst>
          </p:nvPr>
        </p:nvGraphicFramePr>
        <p:xfrm>
          <a:off x="454713" y="2749613"/>
          <a:ext cx="3451059" cy="652798"/>
        </p:xfrm>
        <a:graphic>
          <a:graphicData uri="http://schemas.openxmlformats.org/drawingml/2006/table">
            <a:tbl>
              <a:tblPr firstRow="1" bandRow="1">
                <a:tableStyleId>{5C22544A-7EE6-4342-B048-85BDC9FD1C3A}</a:tableStyleId>
              </a:tblPr>
              <a:tblGrid>
                <a:gridCol w="1150353">
                  <a:extLst>
                    <a:ext uri="{9D8B030D-6E8A-4147-A177-3AD203B41FA5}">
                      <a16:colId xmlns:a16="http://schemas.microsoft.com/office/drawing/2014/main" val="1680224079"/>
                    </a:ext>
                  </a:extLst>
                </a:gridCol>
                <a:gridCol w="1150353">
                  <a:extLst>
                    <a:ext uri="{9D8B030D-6E8A-4147-A177-3AD203B41FA5}">
                      <a16:colId xmlns:a16="http://schemas.microsoft.com/office/drawing/2014/main" val="3453805020"/>
                    </a:ext>
                  </a:extLst>
                </a:gridCol>
                <a:gridCol w="1150353">
                  <a:extLst>
                    <a:ext uri="{9D8B030D-6E8A-4147-A177-3AD203B41FA5}">
                      <a16:colId xmlns:a16="http://schemas.microsoft.com/office/drawing/2014/main" val="2765914060"/>
                    </a:ext>
                  </a:extLst>
                </a:gridCol>
              </a:tblGrid>
              <a:tr h="320858">
                <a:tc>
                  <a:txBody>
                    <a:bodyPr/>
                    <a:lstStyle/>
                    <a:p>
                      <a:r>
                        <a:rPr lang="en-US" sz="1400" dirty="0"/>
                        <a:t>Type</a:t>
                      </a:r>
                    </a:p>
                  </a:txBody>
                  <a:tcPr marL="38824" marR="38824" marT="19412" marB="19412"/>
                </a:tc>
                <a:tc>
                  <a:txBody>
                    <a:bodyPr/>
                    <a:lstStyle/>
                    <a:p>
                      <a:r>
                        <a:rPr lang="en-US" sz="1400" dirty="0"/>
                        <a:t>Port</a:t>
                      </a:r>
                    </a:p>
                  </a:txBody>
                  <a:tcPr marL="38824" marR="38824" marT="19412" marB="19412"/>
                </a:tc>
                <a:tc>
                  <a:txBody>
                    <a:bodyPr/>
                    <a:lstStyle/>
                    <a:p>
                      <a:r>
                        <a:rPr lang="en-US" sz="1400" dirty="0"/>
                        <a:t>Source</a:t>
                      </a:r>
                    </a:p>
                  </a:txBody>
                  <a:tcPr marL="38824" marR="38824" marT="19412" marB="19412"/>
                </a:tc>
                <a:extLst>
                  <a:ext uri="{0D108BD9-81ED-4DB2-BD59-A6C34878D82A}">
                    <a16:rowId xmlns:a16="http://schemas.microsoft.com/office/drawing/2014/main" val="2419575538"/>
                  </a:ext>
                </a:extLst>
              </a:tr>
              <a:tr h="331940">
                <a:tc>
                  <a:txBody>
                    <a:bodyPr/>
                    <a:lstStyle/>
                    <a:p>
                      <a:r>
                        <a:rPr lang="en-US" sz="1400" dirty="0"/>
                        <a:t>SSH</a:t>
                      </a:r>
                    </a:p>
                  </a:txBody>
                  <a:tcPr marL="38824" marR="38824" marT="19412" marB="19412"/>
                </a:tc>
                <a:tc>
                  <a:txBody>
                    <a:bodyPr/>
                    <a:lstStyle/>
                    <a:p>
                      <a:r>
                        <a:rPr lang="en-US" sz="1400" dirty="0"/>
                        <a:t>22</a:t>
                      </a:r>
                    </a:p>
                  </a:txBody>
                  <a:tcPr marL="38824" marR="38824" marT="19412" marB="19412"/>
                </a:tc>
                <a:tc>
                  <a:txBody>
                    <a:bodyPr/>
                    <a:lstStyle/>
                    <a:p>
                      <a:r>
                        <a:rPr lang="en-US" sz="1400" dirty="0"/>
                        <a:t>0.0.0.0/0</a:t>
                      </a:r>
                    </a:p>
                  </a:txBody>
                  <a:tcPr marL="38824" marR="38824" marT="19412" marB="19412"/>
                </a:tc>
                <a:extLst>
                  <a:ext uri="{0D108BD9-81ED-4DB2-BD59-A6C34878D82A}">
                    <a16:rowId xmlns:a16="http://schemas.microsoft.com/office/drawing/2014/main" val="767821079"/>
                  </a:ext>
                </a:extLst>
              </a:tr>
            </a:tbl>
          </a:graphicData>
        </a:graphic>
      </p:graphicFrame>
      <p:sp>
        <p:nvSpPr>
          <p:cNvPr id="39" name="TextBox 38">
            <a:extLst>
              <a:ext uri="{FF2B5EF4-FFF2-40B4-BE49-F238E27FC236}">
                <a16:creationId xmlns:a16="http://schemas.microsoft.com/office/drawing/2014/main" id="{E6F72EC8-EA9B-D227-8490-16596903D9A0}"/>
              </a:ext>
            </a:extLst>
          </p:cNvPr>
          <p:cNvSpPr txBox="1"/>
          <p:nvPr/>
        </p:nvSpPr>
        <p:spPr>
          <a:xfrm>
            <a:off x="386053" y="2516965"/>
            <a:ext cx="797013" cy="307777"/>
          </a:xfrm>
          <a:prstGeom prst="rect">
            <a:avLst/>
          </a:prstGeom>
          <a:noFill/>
        </p:spPr>
        <p:txBody>
          <a:bodyPr wrap="none" rtlCol="0">
            <a:spAutoFit/>
          </a:bodyPr>
          <a:lstStyle/>
          <a:p>
            <a:r>
              <a:rPr lang="en-US" sz="1400" dirty="0">
                <a:solidFill>
                  <a:schemeClr val="bg1"/>
                </a:solidFill>
              </a:rPr>
              <a:t>Inbound</a:t>
            </a:r>
          </a:p>
        </p:txBody>
      </p:sp>
      <p:graphicFrame>
        <p:nvGraphicFramePr>
          <p:cNvPr id="40" name="Table 39">
            <a:extLst>
              <a:ext uri="{FF2B5EF4-FFF2-40B4-BE49-F238E27FC236}">
                <a16:creationId xmlns:a16="http://schemas.microsoft.com/office/drawing/2014/main" id="{DC8574CB-6D56-F979-F25B-820847497E8F}"/>
              </a:ext>
            </a:extLst>
          </p:cNvPr>
          <p:cNvGraphicFramePr>
            <a:graphicFrameLocks noGrp="1"/>
          </p:cNvGraphicFramePr>
          <p:nvPr>
            <p:extLst>
              <p:ext uri="{D42A27DB-BD31-4B8C-83A1-F6EECF244321}">
                <p14:modId xmlns:p14="http://schemas.microsoft.com/office/powerpoint/2010/main" val="3401768850"/>
              </p:ext>
            </p:extLst>
          </p:nvPr>
        </p:nvGraphicFramePr>
        <p:xfrm>
          <a:off x="454713" y="4226720"/>
          <a:ext cx="3451059" cy="652798"/>
        </p:xfrm>
        <a:graphic>
          <a:graphicData uri="http://schemas.openxmlformats.org/drawingml/2006/table">
            <a:tbl>
              <a:tblPr firstRow="1" bandRow="1">
                <a:tableStyleId>{5C22544A-7EE6-4342-B048-85BDC9FD1C3A}</a:tableStyleId>
              </a:tblPr>
              <a:tblGrid>
                <a:gridCol w="1150353">
                  <a:extLst>
                    <a:ext uri="{9D8B030D-6E8A-4147-A177-3AD203B41FA5}">
                      <a16:colId xmlns:a16="http://schemas.microsoft.com/office/drawing/2014/main" val="1680224079"/>
                    </a:ext>
                  </a:extLst>
                </a:gridCol>
                <a:gridCol w="1150353">
                  <a:extLst>
                    <a:ext uri="{9D8B030D-6E8A-4147-A177-3AD203B41FA5}">
                      <a16:colId xmlns:a16="http://schemas.microsoft.com/office/drawing/2014/main" val="3453805020"/>
                    </a:ext>
                  </a:extLst>
                </a:gridCol>
                <a:gridCol w="1150353">
                  <a:extLst>
                    <a:ext uri="{9D8B030D-6E8A-4147-A177-3AD203B41FA5}">
                      <a16:colId xmlns:a16="http://schemas.microsoft.com/office/drawing/2014/main" val="2765914060"/>
                    </a:ext>
                  </a:extLst>
                </a:gridCol>
              </a:tblGrid>
              <a:tr h="320858">
                <a:tc>
                  <a:txBody>
                    <a:bodyPr/>
                    <a:lstStyle/>
                    <a:p>
                      <a:r>
                        <a:rPr lang="en-US" sz="1400" dirty="0"/>
                        <a:t>Type</a:t>
                      </a:r>
                    </a:p>
                  </a:txBody>
                  <a:tcPr marL="38824" marR="38824" marT="19412" marB="19412"/>
                </a:tc>
                <a:tc>
                  <a:txBody>
                    <a:bodyPr/>
                    <a:lstStyle/>
                    <a:p>
                      <a:r>
                        <a:rPr lang="en-US" sz="1400" dirty="0"/>
                        <a:t>Port</a:t>
                      </a:r>
                    </a:p>
                  </a:txBody>
                  <a:tcPr marL="38824" marR="38824" marT="19412" marB="19412"/>
                </a:tc>
                <a:tc>
                  <a:txBody>
                    <a:bodyPr/>
                    <a:lstStyle/>
                    <a:p>
                      <a:r>
                        <a:rPr lang="en-US" sz="1400" dirty="0"/>
                        <a:t>Source</a:t>
                      </a:r>
                    </a:p>
                  </a:txBody>
                  <a:tcPr marL="38824" marR="38824" marT="19412" marB="19412"/>
                </a:tc>
                <a:extLst>
                  <a:ext uri="{0D108BD9-81ED-4DB2-BD59-A6C34878D82A}">
                    <a16:rowId xmlns:a16="http://schemas.microsoft.com/office/drawing/2014/main" val="2419575538"/>
                  </a:ext>
                </a:extLst>
              </a:tr>
              <a:tr h="331940">
                <a:tc>
                  <a:txBody>
                    <a:bodyPr/>
                    <a:lstStyle/>
                    <a:p>
                      <a:r>
                        <a:rPr lang="en-US" sz="1400" dirty="0"/>
                        <a:t>All traffic</a:t>
                      </a:r>
                    </a:p>
                  </a:txBody>
                  <a:tcPr marL="38824" marR="38824" marT="19412" marB="19412"/>
                </a:tc>
                <a:tc>
                  <a:txBody>
                    <a:bodyPr/>
                    <a:lstStyle/>
                    <a:p>
                      <a:r>
                        <a:rPr lang="en-US" sz="1400" dirty="0"/>
                        <a:t>All</a:t>
                      </a:r>
                    </a:p>
                  </a:txBody>
                  <a:tcPr marL="38824" marR="38824" marT="19412" marB="19412"/>
                </a:tc>
                <a:tc>
                  <a:txBody>
                    <a:bodyPr/>
                    <a:lstStyle/>
                    <a:p>
                      <a:r>
                        <a:rPr lang="en-US" sz="1400" dirty="0"/>
                        <a:t>0.0.0.0/0</a:t>
                      </a:r>
                    </a:p>
                  </a:txBody>
                  <a:tcPr marL="38824" marR="38824" marT="19412" marB="19412"/>
                </a:tc>
                <a:extLst>
                  <a:ext uri="{0D108BD9-81ED-4DB2-BD59-A6C34878D82A}">
                    <a16:rowId xmlns:a16="http://schemas.microsoft.com/office/drawing/2014/main" val="767821079"/>
                  </a:ext>
                </a:extLst>
              </a:tr>
            </a:tbl>
          </a:graphicData>
        </a:graphic>
      </p:graphicFrame>
      <p:sp>
        <p:nvSpPr>
          <p:cNvPr id="41" name="TextBox 40">
            <a:extLst>
              <a:ext uri="{FF2B5EF4-FFF2-40B4-BE49-F238E27FC236}">
                <a16:creationId xmlns:a16="http://schemas.microsoft.com/office/drawing/2014/main" id="{CD8D7C9D-46E2-02E6-0B45-307C6F5714AC}"/>
              </a:ext>
            </a:extLst>
          </p:cNvPr>
          <p:cNvSpPr txBox="1"/>
          <p:nvPr/>
        </p:nvSpPr>
        <p:spPr>
          <a:xfrm>
            <a:off x="386053" y="3994072"/>
            <a:ext cx="907621" cy="307777"/>
          </a:xfrm>
          <a:prstGeom prst="rect">
            <a:avLst/>
          </a:prstGeom>
          <a:noFill/>
        </p:spPr>
        <p:txBody>
          <a:bodyPr wrap="none" rtlCol="0">
            <a:spAutoFit/>
          </a:bodyPr>
          <a:lstStyle/>
          <a:p>
            <a:r>
              <a:rPr lang="en-US" sz="1400" dirty="0">
                <a:solidFill>
                  <a:schemeClr val="bg1"/>
                </a:solidFill>
              </a:rPr>
              <a:t>outbound</a:t>
            </a:r>
          </a:p>
        </p:txBody>
      </p:sp>
      <p:grpSp>
        <p:nvGrpSpPr>
          <p:cNvPr id="45" name="Group 44">
            <a:extLst>
              <a:ext uri="{FF2B5EF4-FFF2-40B4-BE49-F238E27FC236}">
                <a16:creationId xmlns:a16="http://schemas.microsoft.com/office/drawing/2014/main" id="{C24E1D60-886E-D357-5A4D-9C6EB124056B}"/>
              </a:ext>
            </a:extLst>
          </p:cNvPr>
          <p:cNvGrpSpPr/>
          <p:nvPr/>
        </p:nvGrpSpPr>
        <p:grpSpPr>
          <a:xfrm>
            <a:off x="4267200" y="321972"/>
            <a:ext cx="6096000" cy="4389986"/>
            <a:chOff x="5458691" y="411768"/>
            <a:chExt cx="6096000" cy="4389986"/>
          </a:xfrm>
        </p:grpSpPr>
        <p:sp>
          <p:nvSpPr>
            <p:cNvPr id="46" name="Rectangle 45">
              <a:extLst>
                <a:ext uri="{FF2B5EF4-FFF2-40B4-BE49-F238E27FC236}">
                  <a16:creationId xmlns:a16="http://schemas.microsoft.com/office/drawing/2014/main" id="{0E3352EB-1EA7-A654-37CA-68AF5561B16B}"/>
                </a:ext>
              </a:extLst>
            </p:cNvPr>
            <p:cNvSpPr/>
            <p:nvPr/>
          </p:nvSpPr>
          <p:spPr>
            <a:xfrm>
              <a:off x="5562020" y="886980"/>
              <a:ext cx="5258963" cy="3914774"/>
            </a:xfrm>
            <a:prstGeom prst="rect">
              <a:avLst/>
            </a:prstGeom>
            <a:solidFill>
              <a:schemeClr val="accent6">
                <a:lumMod val="40000"/>
                <a:lumOff val="60000"/>
              </a:schemeClr>
            </a:solidFill>
            <a:ln>
              <a:solidFill>
                <a:schemeClr val="accent6">
                  <a:shade val="15000"/>
                </a:schemeClr>
              </a:solidFill>
              <a:prstDash val="dash"/>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dirty="0"/>
            </a:p>
          </p:txBody>
        </p:sp>
        <p:sp>
          <p:nvSpPr>
            <p:cNvPr id="47" name="Rectangle 46">
              <a:extLst>
                <a:ext uri="{FF2B5EF4-FFF2-40B4-BE49-F238E27FC236}">
                  <a16:creationId xmlns:a16="http://schemas.microsoft.com/office/drawing/2014/main" id="{DE4B5E2A-214A-C64C-8BDC-F77C453B8FFA}"/>
                </a:ext>
              </a:extLst>
            </p:cNvPr>
            <p:cNvSpPr/>
            <p:nvPr/>
          </p:nvSpPr>
          <p:spPr>
            <a:xfrm>
              <a:off x="6087183" y="1586693"/>
              <a:ext cx="3094777" cy="2325841"/>
            </a:xfrm>
            <a:prstGeom prst="rect">
              <a:avLst/>
            </a:prstGeom>
            <a:solidFill>
              <a:schemeClr val="accent5">
                <a:lumMod val="40000"/>
                <a:lumOff val="60000"/>
              </a:schemeClr>
            </a:solidFill>
            <a:ln>
              <a:solidFill>
                <a:schemeClr val="accent6">
                  <a:shade val="15000"/>
                </a:schemeClr>
              </a:solidFill>
              <a:prstDash val="dash"/>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a:p>
          </p:txBody>
        </p:sp>
        <p:pic>
          <p:nvPicPr>
            <p:cNvPr id="48" name="Picture 2" descr="AWS] VPC – IGW – Scriptorium">
              <a:extLst>
                <a:ext uri="{FF2B5EF4-FFF2-40B4-BE49-F238E27FC236}">
                  <a16:creationId xmlns:a16="http://schemas.microsoft.com/office/drawing/2014/main" id="{9957CD90-D320-40A4-6552-FBCD818FB6FB}"/>
                </a:ext>
              </a:extLst>
            </p:cNvPr>
            <p:cNvPicPr>
              <a:picLocks noChangeAspect="1" noChangeArrowheads="1"/>
            </p:cNvPicPr>
            <p:nvPr/>
          </p:nvPicPr>
          <p:blipFill>
            <a:blip r:embed="rId3">
              <a:alphaModFix/>
              <a:extLst>
                <a:ext uri="{28A0092B-C50C-407E-A947-70E740481C1C}">
                  <a14:useLocalDpi xmlns:a14="http://schemas.microsoft.com/office/drawing/2010/main" val="0"/>
                </a:ext>
              </a:extLst>
            </a:blip>
            <a:srcRect/>
            <a:stretch>
              <a:fillRect/>
            </a:stretch>
          </p:blipFill>
          <p:spPr bwMode="auto">
            <a:xfrm>
              <a:off x="10520946" y="1691615"/>
              <a:ext cx="600074" cy="600074"/>
            </a:xfrm>
            <a:prstGeom prst="rect">
              <a:avLst/>
            </a:prstGeom>
            <a:noFill/>
          </p:spPr>
        </p:pic>
        <p:sp>
          <p:nvSpPr>
            <p:cNvPr id="49" name="TextBox 48">
              <a:extLst>
                <a:ext uri="{FF2B5EF4-FFF2-40B4-BE49-F238E27FC236}">
                  <a16:creationId xmlns:a16="http://schemas.microsoft.com/office/drawing/2014/main" id="{8AADC992-0E94-1CA4-20D2-D7556B7C88B4}"/>
                </a:ext>
              </a:extLst>
            </p:cNvPr>
            <p:cNvSpPr txBox="1"/>
            <p:nvPr/>
          </p:nvSpPr>
          <p:spPr>
            <a:xfrm>
              <a:off x="10520946" y="2256553"/>
              <a:ext cx="600074" cy="323165"/>
            </a:xfrm>
            <a:prstGeom prst="rect">
              <a:avLst/>
            </a:prstGeom>
            <a:noFill/>
          </p:spPr>
          <p:txBody>
            <a:bodyPr wrap="square" rtlCol="0">
              <a:spAutoFit/>
            </a:bodyPr>
            <a:lstStyle/>
            <a:p>
              <a:r>
                <a:rPr lang="en-US" sz="1500" dirty="0"/>
                <a:t>IGW</a:t>
              </a:r>
            </a:p>
          </p:txBody>
        </p:sp>
        <p:sp>
          <p:nvSpPr>
            <p:cNvPr id="50" name="TextBox 49">
              <a:extLst>
                <a:ext uri="{FF2B5EF4-FFF2-40B4-BE49-F238E27FC236}">
                  <a16:creationId xmlns:a16="http://schemas.microsoft.com/office/drawing/2014/main" id="{6339BF43-3D9B-70A0-EAA6-14FF221D4830}"/>
                </a:ext>
              </a:extLst>
            </p:cNvPr>
            <p:cNvSpPr txBox="1"/>
            <p:nvPr/>
          </p:nvSpPr>
          <p:spPr>
            <a:xfrm>
              <a:off x="5458691" y="411768"/>
              <a:ext cx="6096000" cy="523220"/>
            </a:xfrm>
            <a:prstGeom prst="rect">
              <a:avLst/>
            </a:prstGeom>
            <a:noFill/>
          </p:spPr>
          <p:txBody>
            <a:bodyPr wrap="square">
              <a:spAutoFit/>
            </a:bodyPr>
            <a:lstStyle/>
            <a:p>
              <a:r>
                <a:rPr lang="en-US" sz="1400" dirty="0"/>
                <a:t>VPC</a:t>
              </a:r>
            </a:p>
            <a:p>
              <a:r>
                <a:rPr lang="en-US" sz="1400" i="1" dirty="0"/>
                <a:t>10.0.0.0/16</a:t>
              </a:r>
            </a:p>
          </p:txBody>
        </p:sp>
        <p:sp>
          <p:nvSpPr>
            <p:cNvPr id="51" name="TextBox 50">
              <a:extLst>
                <a:ext uri="{FF2B5EF4-FFF2-40B4-BE49-F238E27FC236}">
                  <a16:creationId xmlns:a16="http://schemas.microsoft.com/office/drawing/2014/main" id="{95AE6E74-7DD6-BE2A-E254-F799CEF0278C}"/>
                </a:ext>
              </a:extLst>
            </p:cNvPr>
            <p:cNvSpPr txBox="1"/>
            <p:nvPr/>
          </p:nvSpPr>
          <p:spPr>
            <a:xfrm>
              <a:off x="7956096" y="1584408"/>
              <a:ext cx="1547855" cy="553998"/>
            </a:xfrm>
            <a:prstGeom prst="rect">
              <a:avLst/>
            </a:prstGeom>
            <a:noFill/>
          </p:spPr>
          <p:txBody>
            <a:bodyPr wrap="square" rtlCol="0">
              <a:spAutoFit/>
            </a:bodyPr>
            <a:lstStyle/>
            <a:p>
              <a:r>
                <a:rPr lang="en-US" sz="1500" dirty="0"/>
                <a:t>Public Subnet</a:t>
              </a:r>
            </a:p>
            <a:p>
              <a:r>
                <a:rPr lang="en-US" sz="1500" i="1" dirty="0"/>
                <a:t>10.0.0.0/26</a:t>
              </a:r>
            </a:p>
          </p:txBody>
        </p:sp>
        <p:pic>
          <p:nvPicPr>
            <p:cNvPr id="52" name="Picture 4" descr="AWS Cloud Resource | Network ACL">
              <a:extLst>
                <a:ext uri="{FF2B5EF4-FFF2-40B4-BE49-F238E27FC236}">
                  <a16:creationId xmlns:a16="http://schemas.microsoft.com/office/drawing/2014/main" id="{1362BBE3-0285-5821-452D-72197E8E027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14716" y="1682696"/>
              <a:ext cx="600074" cy="600074"/>
            </a:xfrm>
            <a:prstGeom prst="rect">
              <a:avLst/>
            </a:prstGeom>
            <a:noFill/>
            <a:extLst>
              <a:ext uri="{909E8E84-426E-40DD-AFC4-6F175D3DCCD1}">
                <a14:hiddenFill xmlns:a14="http://schemas.microsoft.com/office/drawing/2010/main">
                  <a:solidFill>
                    <a:srgbClr val="FFFFFF"/>
                  </a:solidFill>
                </a14:hiddenFill>
              </a:ext>
            </a:extLst>
          </p:spPr>
        </p:pic>
        <p:sp>
          <p:nvSpPr>
            <p:cNvPr id="53" name="TextBox 52">
              <a:extLst>
                <a:ext uri="{FF2B5EF4-FFF2-40B4-BE49-F238E27FC236}">
                  <a16:creationId xmlns:a16="http://schemas.microsoft.com/office/drawing/2014/main" id="{5F3209BD-3D12-F45D-DC52-FF6337FC2B6E}"/>
                </a:ext>
              </a:extLst>
            </p:cNvPr>
            <p:cNvSpPr txBox="1"/>
            <p:nvPr/>
          </p:nvSpPr>
          <p:spPr>
            <a:xfrm>
              <a:off x="9710657" y="2254196"/>
              <a:ext cx="600074" cy="323165"/>
            </a:xfrm>
            <a:prstGeom prst="rect">
              <a:avLst/>
            </a:prstGeom>
            <a:noFill/>
          </p:spPr>
          <p:txBody>
            <a:bodyPr wrap="square" rtlCol="0">
              <a:spAutoFit/>
            </a:bodyPr>
            <a:lstStyle/>
            <a:p>
              <a:r>
                <a:rPr lang="en-US" sz="1500" dirty="0"/>
                <a:t>NACL</a:t>
              </a:r>
            </a:p>
          </p:txBody>
        </p:sp>
      </p:grpSp>
      <p:sp>
        <p:nvSpPr>
          <p:cNvPr id="54" name="Rectangle 53">
            <a:extLst>
              <a:ext uri="{FF2B5EF4-FFF2-40B4-BE49-F238E27FC236}">
                <a16:creationId xmlns:a16="http://schemas.microsoft.com/office/drawing/2014/main" id="{10EA4C1D-4BC0-11B8-FDF7-BC29F1E02853}"/>
              </a:ext>
            </a:extLst>
          </p:cNvPr>
          <p:cNvSpPr/>
          <p:nvPr/>
        </p:nvSpPr>
        <p:spPr>
          <a:xfrm>
            <a:off x="7538532" y="3217435"/>
            <a:ext cx="431309" cy="578097"/>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dirty="0"/>
              <a:t>✓</a:t>
            </a:r>
          </a:p>
          <a:p>
            <a:pPr algn="ctr"/>
            <a:r>
              <a:rPr lang="en-US" dirty="0"/>
              <a:t>✓</a:t>
            </a:r>
          </a:p>
          <a:p>
            <a:pPr algn="ctr"/>
            <a:r>
              <a:rPr lang="en-US" dirty="0"/>
              <a:t>X</a:t>
            </a:r>
          </a:p>
        </p:txBody>
      </p:sp>
      <p:sp>
        <p:nvSpPr>
          <p:cNvPr id="55" name="TextBox 54">
            <a:extLst>
              <a:ext uri="{FF2B5EF4-FFF2-40B4-BE49-F238E27FC236}">
                <a16:creationId xmlns:a16="http://schemas.microsoft.com/office/drawing/2014/main" id="{1B8F56D2-6933-8705-463F-471394E37C82}"/>
              </a:ext>
            </a:extLst>
          </p:cNvPr>
          <p:cNvSpPr txBox="1"/>
          <p:nvPr/>
        </p:nvSpPr>
        <p:spPr>
          <a:xfrm>
            <a:off x="7551391" y="3795532"/>
            <a:ext cx="600074" cy="323165"/>
          </a:xfrm>
          <a:prstGeom prst="rect">
            <a:avLst/>
          </a:prstGeom>
          <a:noFill/>
        </p:spPr>
        <p:txBody>
          <a:bodyPr wrap="square" rtlCol="0">
            <a:spAutoFit/>
          </a:bodyPr>
          <a:lstStyle/>
          <a:p>
            <a:r>
              <a:rPr lang="en-US" sz="1500" dirty="0"/>
              <a:t>SG</a:t>
            </a:r>
          </a:p>
        </p:txBody>
      </p:sp>
      <p:grpSp>
        <p:nvGrpSpPr>
          <p:cNvPr id="56" name="Group 55">
            <a:extLst>
              <a:ext uri="{FF2B5EF4-FFF2-40B4-BE49-F238E27FC236}">
                <a16:creationId xmlns:a16="http://schemas.microsoft.com/office/drawing/2014/main" id="{0AC97500-E223-A7DA-4D6D-124E232325D6}"/>
              </a:ext>
            </a:extLst>
          </p:cNvPr>
          <p:cNvGrpSpPr/>
          <p:nvPr/>
        </p:nvGrpSpPr>
        <p:grpSpPr>
          <a:xfrm>
            <a:off x="5267313" y="2166757"/>
            <a:ext cx="992152" cy="992152"/>
            <a:chOff x="4047121" y="2630488"/>
            <a:chExt cx="2540000" cy="2540000"/>
          </a:xfrm>
        </p:grpSpPr>
        <p:pic>
          <p:nvPicPr>
            <p:cNvPr id="57" name="Picture 6" descr="How To Choose The Right Amazon EC2 Instance Type Watch Now, 58% OFF">
              <a:extLst>
                <a:ext uri="{FF2B5EF4-FFF2-40B4-BE49-F238E27FC236}">
                  <a16:creationId xmlns:a16="http://schemas.microsoft.com/office/drawing/2014/main" id="{C9445DDE-AE12-6F19-93C8-271405EB5A4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47121" y="2630488"/>
              <a:ext cx="2540000" cy="2540000"/>
            </a:xfrm>
            <a:prstGeom prst="rect">
              <a:avLst/>
            </a:prstGeom>
            <a:noFill/>
            <a:extLst>
              <a:ext uri="{909E8E84-426E-40DD-AFC4-6F175D3DCCD1}">
                <a14:hiddenFill xmlns:a14="http://schemas.microsoft.com/office/drawing/2010/main">
                  <a:solidFill>
                    <a:srgbClr val="FFFFFF"/>
                  </a:solidFill>
                </a14:hiddenFill>
              </a:ext>
            </a:extLst>
          </p:spPr>
        </p:pic>
        <p:sp>
          <p:nvSpPr>
            <p:cNvPr id="58" name="TextBox 57">
              <a:extLst>
                <a:ext uri="{FF2B5EF4-FFF2-40B4-BE49-F238E27FC236}">
                  <a16:creationId xmlns:a16="http://schemas.microsoft.com/office/drawing/2014/main" id="{EC895F07-628B-CB96-8BC5-BE0B2BBEDC4F}"/>
                </a:ext>
              </a:extLst>
            </p:cNvPr>
            <p:cNvSpPr txBox="1"/>
            <p:nvPr/>
          </p:nvSpPr>
          <p:spPr>
            <a:xfrm>
              <a:off x="4618339" y="3477615"/>
              <a:ext cx="778882" cy="544076"/>
            </a:xfrm>
            <a:prstGeom prst="rect">
              <a:avLst/>
            </a:prstGeom>
            <a:noFill/>
          </p:spPr>
          <p:txBody>
            <a:bodyPr wrap="none" rtlCol="0">
              <a:spAutoFit/>
            </a:bodyPr>
            <a:lstStyle/>
            <a:p>
              <a:r>
                <a:rPr lang="en-US" sz="2000" dirty="0"/>
                <a:t>EC2</a:t>
              </a:r>
            </a:p>
          </p:txBody>
        </p:sp>
      </p:grpSp>
      <p:sp>
        <p:nvSpPr>
          <p:cNvPr id="59" name="TextBox 58">
            <a:extLst>
              <a:ext uri="{FF2B5EF4-FFF2-40B4-BE49-F238E27FC236}">
                <a16:creationId xmlns:a16="http://schemas.microsoft.com/office/drawing/2014/main" id="{2AE1F719-FEA0-3B56-DD8D-C5D7A18A5BC9}"/>
              </a:ext>
            </a:extLst>
          </p:cNvPr>
          <p:cNvSpPr txBox="1"/>
          <p:nvPr/>
        </p:nvSpPr>
        <p:spPr>
          <a:xfrm>
            <a:off x="7982700" y="3330295"/>
            <a:ext cx="442750" cy="292388"/>
          </a:xfrm>
          <a:prstGeom prst="rect">
            <a:avLst/>
          </a:prstGeom>
          <a:noFill/>
        </p:spPr>
        <p:txBody>
          <a:bodyPr wrap="none" rtlCol="0">
            <a:spAutoFit/>
          </a:bodyPr>
          <a:lstStyle/>
          <a:p>
            <a:r>
              <a:rPr lang="en-US" dirty="0"/>
              <a:t>SSH</a:t>
            </a:r>
          </a:p>
        </p:txBody>
      </p:sp>
      <p:pic>
        <p:nvPicPr>
          <p:cNvPr id="60" name="Picture 59">
            <a:extLst>
              <a:ext uri="{FF2B5EF4-FFF2-40B4-BE49-F238E27FC236}">
                <a16:creationId xmlns:a16="http://schemas.microsoft.com/office/drawing/2014/main" id="{2BE4DBEC-C3A7-7F18-9D7E-D7FE30D6256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238718" y="5165760"/>
            <a:ext cx="1567842" cy="1370268"/>
          </a:xfrm>
          <a:prstGeom prst="rect">
            <a:avLst/>
          </a:prstGeom>
        </p:spPr>
      </p:pic>
      <p:cxnSp>
        <p:nvCxnSpPr>
          <p:cNvPr id="61" name="Straight Connector 60">
            <a:extLst>
              <a:ext uri="{FF2B5EF4-FFF2-40B4-BE49-F238E27FC236}">
                <a16:creationId xmlns:a16="http://schemas.microsoft.com/office/drawing/2014/main" id="{B6D5F491-27DD-C5EF-3342-244644F61CDE}"/>
              </a:ext>
            </a:extLst>
          </p:cNvPr>
          <p:cNvCxnSpPr>
            <a:cxnSpLocks/>
          </p:cNvCxnSpPr>
          <p:nvPr/>
        </p:nvCxnSpPr>
        <p:spPr>
          <a:xfrm flipV="1">
            <a:off x="11125200" y="1999301"/>
            <a:ext cx="0" cy="3085317"/>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21565D11-6DDB-1534-A46E-1FB8129000AF}"/>
              </a:ext>
            </a:extLst>
          </p:cNvPr>
          <p:cNvCxnSpPr/>
          <p:nvPr/>
        </p:nvCxnSpPr>
        <p:spPr>
          <a:xfrm flipH="1">
            <a:off x="9929529" y="1999301"/>
            <a:ext cx="1195671" cy="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EFC7DF77-7C7D-4B57-18C0-C26945CB9405}"/>
              </a:ext>
            </a:extLst>
          </p:cNvPr>
          <p:cNvCxnSpPr>
            <a:cxnSpLocks/>
          </p:cNvCxnSpPr>
          <p:nvPr/>
        </p:nvCxnSpPr>
        <p:spPr>
          <a:xfrm flipH="1">
            <a:off x="8151465" y="1928963"/>
            <a:ext cx="367701"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2F6FB605-BDC6-400D-1CA8-40EC1115D911}"/>
              </a:ext>
            </a:extLst>
          </p:cNvPr>
          <p:cNvCxnSpPr>
            <a:cxnSpLocks/>
          </p:cNvCxnSpPr>
          <p:nvPr/>
        </p:nvCxnSpPr>
        <p:spPr>
          <a:xfrm flipV="1">
            <a:off x="8162192" y="1928963"/>
            <a:ext cx="0" cy="1401332"/>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05312676-56A6-0D38-874D-CD6FB641A0B2}"/>
              </a:ext>
            </a:extLst>
          </p:cNvPr>
          <p:cNvCxnSpPr>
            <a:cxnSpLocks/>
          </p:cNvCxnSpPr>
          <p:nvPr/>
        </p:nvCxnSpPr>
        <p:spPr>
          <a:xfrm flipH="1">
            <a:off x="9119240" y="1928963"/>
            <a:ext cx="210215"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68" name="TextBox 67">
            <a:extLst>
              <a:ext uri="{FF2B5EF4-FFF2-40B4-BE49-F238E27FC236}">
                <a16:creationId xmlns:a16="http://schemas.microsoft.com/office/drawing/2014/main" id="{32172A70-677A-E3BC-3147-F0F95418B355}"/>
              </a:ext>
            </a:extLst>
          </p:cNvPr>
          <p:cNvSpPr txBox="1"/>
          <p:nvPr/>
        </p:nvSpPr>
        <p:spPr>
          <a:xfrm>
            <a:off x="5056119" y="3188016"/>
            <a:ext cx="1754006" cy="461665"/>
          </a:xfrm>
          <a:prstGeom prst="rect">
            <a:avLst/>
          </a:prstGeom>
          <a:noFill/>
        </p:spPr>
        <p:txBody>
          <a:bodyPr wrap="none" rtlCol="0">
            <a:spAutoFit/>
          </a:bodyPr>
          <a:lstStyle/>
          <a:p>
            <a:r>
              <a:rPr lang="en-US" sz="1200" dirty="0"/>
              <a:t>Public IP: </a:t>
            </a:r>
            <a:r>
              <a:rPr lang="en-US" sz="1200" b="0" i="0" dirty="0">
                <a:solidFill>
                  <a:srgbClr val="000000"/>
                </a:solidFill>
                <a:effectLst/>
                <a:latin typeface="Times"/>
              </a:rPr>
              <a:t>54.161.213.242</a:t>
            </a:r>
          </a:p>
          <a:p>
            <a:r>
              <a:rPr lang="en-US" sz="1200" dirty="0">
                <a:solidFill>
                  <a:srgbClr val="000000"/>
                </a:solidFill>
                <a:latin typeface="Times"/>
              </a:rPr>
              <a:t>Private IP: </a:t>
            </a:r>
            <a:r>
              <a:rPr lang="en-US" sz="1200" b="0" i="0" dirty="0">
                <a:solidFill>
                  <a:srgbClr val="000000"/>
                </a:solidFill>
                <a:effectLst/>
                <a:latin typeface="Times"/>
              </a:rPr>
              <a:t>10.0.0.45</a:t>
            </a:r>
            <a:endParaRPr lang="en-US" sz="1200" dirty="0"/>
          </a:p>
        </p:txBody>
      </p:sp>
    </p:spTree>
    <p:extLst>
      <p:ext uri="{BB962C8B-B14F-4D97-AF65-F5344CB8AC3E}">
        <p14:creationId xmlns:p14="http://schemas.microsoft.com/office/powerpoint/2010/main" val="12620904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6"/>
                                        </p:tgtEl>
                                        <p:attrNameLst>
                                          <p:attrName>style.visibility</p:attrName>
                                        </p:attrNameLst>
                                      </p:cBhvr>
                                      <p:to>
                                        <p:strVal val="visible"/>
                                      </p:to>
                                    </p:set>
                                    <p:animEffect transition="in" filter="blinds(horizontal)">
                                      <p:cBhvr>
                                        <p:cTn id="7" dur="500"/>
                                        <p:tgtEl>
                                          <p:spTgt spid="5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4"/>
                                        </p:tgtEl>
                                        <p:attrNameLst>
                                          <p:attrName>style.visibility</p:attrName>
                                        </p:attrNameLst>
                                      </p:cBhvr>
                                      <p:to>
                                        <p:strVal val="visible"/>
                                      </p:to>
                                    </p:set>
                                    <p:animEffect transition="in" filter="blinds(horizontal)">
                                      <p:cBhvr>
                                        <p:cTn id="12" dur="500"/>
                                        <p:tgtEl>
                                          <p:spTgt spid="54"/>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55"/>
                                        </p:tgtEl>
                                        <p:attrNameLst>
                                          <p:attrName>style.visibility</p:attrName>
                                        </p:attrNameLst>
                                      </p:cBhvr>
                                      <p:to>
                                        <p:strVal val="visible"/>
                                      </p:to>
                                    </p:set>
                                    <p:animEffect transition="in" filter="blinds(horizontal)">
                                      <p:cBhvr>
                                        <p:cTn id="15" dur="500"/>
                                        <p:tgtEl>
                                          <p:spTgt spid="55"/>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59"/>
                                        </p:tgtEl>
                                        <p:attrNameLst>
                                          <p:attrName>style.visibility</p:attrName>
                                        </p:attrNameLst>
                                      </p:cBhvr>
                                      <p:to>
                                        <p:strVal val="visible"/>
                                      </p:to>
                                    </p:set>
                                    <p:animEffect transition="in" filter="blinds(horizontal)">
                                      <p:cBhvr>
                                        <p:cTn id="20" dur="500"/>
                                        <p:tgtEl>
                                          <p:spTgt spid="59"/>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61"/>
                                        </p:tgtEl>
                                        <p:attrNameLst>
                                          <p:attrName>style.visibility</p:attrName>
                                        </p:attrNameLst>
                                      </p:cBhvr>
                                      <p:to>
                                        <p:strVal val="visible"/>
                                      </p:to>
                                    </p:set>
                                    <p:animEffect transition="in" filter="blinds(horizontal)">
                                      <p:cBhvr>
                                        <p:cTn id="25" dur="500"/>
                                        <p:tgtEl>
                                          <p:spTgt spid="61"/>
                                        </p:tgtEl>
                                      </p:cBhvr>
                                    </p:animEffect>
                                  </p:childTnLst>
                                </p:cTn>
                              </p:par>
                              <p:par>
                                <p:cTn id="26" presetID="3" presetClass="entr" presetSubtype="10" fill="hold" nodeType="withEffect">
                                  <p:stCondLst>
                                    <p:cond delay="0"/>
                                  </p:stCondLst>
                                  <p:childTnLst>
                                    <p:set>
                                      <p:cBhvr>
                                        <p:cTn id="27" dur="1" fill="hold">
                                          <p:stCondLst>
                                            <p:cond delay="0"/>
                                          </p:stCondLst>
                                        </p:cTn>
                                        <p:tgtEl>
                                          <p:spTgt spid="62"/>
                                        </p:tgtEl>
                                        <p:attrNameLst>
                                          <p:attrName>style.visibility</p:attrName>
                                        </p:attrNameLst>
                                      </p:cBhvr>
                                      <p:to>
                                        <p:strVal val="visible"/>
                                      </p:to>
                                    </p:set>
                                    <p:animEffect transition="in" filter="blinds(horizontal)">
                                      <p:cBhvr>
                                        <p:cTn id="28" dur="500"/>
                                        <p:tgtEl>
                                          <p:spTgt spid="62"/>
                                        </p:tgtEl>
                                      </p:cBhvr>
                                    </p:animEffect>
                                  </p:childTnLst>
                                </p:cTn>
                              </p:par>
                              <p:par>
                                <p:cTn id="29" presetID="3" presetClass="entr" presetSubtype="10" fill="hold" nodeType="withEffect">
                                  <p:stCondLst>
                                    <p:cond delay="0"/>
                                  </p:stCondLst>
                                  <p:childTnLst>
                                    <p:set>
                                      <p:cBhvr>
                                        <p:cTn id="30" dur="1" fill="hold">
                                          <p:stCondLst>
                                            <p:cond delay="0"/>
                                          </p:stCondLst>
                                        </p:cTn>
                                        <p:tgtEl>
                                          <p:spTgt spid="60"/>
                                        </p:tgtEl>
                                        <p:attrNameLst>
                                          <p:attrName>style.visibility</p:attrName>
                                        </p:attrNameLst>
                                      </p:cBhvr>
                                      <p:to>
                                        <p:strVal val="visible"/>
                                      </p:to>
                                    </p:set>
                                    <p:animEffect transition="in" filter="blinds(horizontal)">
                                      <p:cBhvr>
                                        <p:cTn id="31" dur="500"/>
                                        <p:tgtEl>
                                          <p:spTgt spid="60"/>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nodeType="clickEffect">
                                  <p:stCondLst>
                                    <p:cond delay="0"/>
                                  </p:stCondLst>
                                  <p:childTnLst>
                                    <p:set>
                                      <p:cBhvr>
                                        <p:cTn id="35" dur="1" fill="hold">
                                          <p:stCondLst>
                                            <p:cond delay="0"/>
                                          </p:stCondLst>
                                        </p:cTn>
                                        <p:tgtEl>
                                          <p:spTgt spid="66"/>
                                        </p:tgtEl>
                                        <p:attrNameLst>
                                          <p:attrName>style.visibility</p:attrName>
                                        </p:attrNameLst>
                                      </p:cBhvr>
                                      <p:to>
                                        <p:strVal val="visible"/>
                                      </p:to>
                                    </p:set>
                                    <p:animEffect transition="in" filter="blinds(horizontal)">
                                      <p:cBhvr>
                                        <p:cTn id="36" dur="500"/>
                                        <p:tgtEl>
                                          <p:spTgt spid="66"/>
                                        </p:tgtEl>
                                      </p:cBhvr>
                                    </p:animEffect>
                                  </p:childTnLst>
                                </p:cTn>
                              </p:par>
                              <p:par>
                                <p:cTn id="37" presetID="3" presetClass="entr" presetSubtype="10" fill="hold" nodeType="withEffect">
                                  <p:stCondLst>
                                    <p:cond delay="0"/>
                                  </p:stCondLst>
                                  <p:childTnLst>
                                    <p:set>
                                      <p:cBhvr>
                                        <p:cTn id="38" dur="1" fill="hold">
                                          <p:stCondLst>
                                            <p:cond delay="0"/>
                                          </p:stCondLst>
                                        </p:cTn>
                                        <p:tgtEl>
                                          <p:spTgt spid="63"/>
                                        </p:tgtEl>
                                        <p:attrNameLst>
                                          <p:attrName>style.visibility</p:attrName>
                                        </p:attrNameLst>
                                      </p:cBhvr>
                                      <p:to>
                                        <p:strVal val="visible"/>
                                      </p:to>
                                    </p:set>
                                    <p:animEffect transition="in" filter="blinds(horizontal)">
                                      <p:cBhvr>
                                        <p:cTn id="39" dur="500"/>
                                        <p:tgtEl>
                                          <p:spTgt spid="63"/>
                                        </p:tgtEl>
                                      </p:cBhvr>
                                    </p:animEffect>
                                  </p:childTnLst>
                                </p:cTn>
                              </p:par>
                              <p:par>
                                <p:cTn id="40" presetID="3" presetClass="entr" presetSubtype="10" fill="hold" nodeType="withEffect">
                                  <p:stCondLst>
                                    <p:cond delay="0"/>
                                  </p:stCondLst>
                                  <p:childTnLst>
                                    <p:set>
                                      <p:cBhvr>
                                        <p:cTn id="41" dur="1" fill="hold">
                                          <p:stCondLst>
                                            <p:cond delay="0"/>
                                          </p:stCondLst>
                                        </p:cTn>
                                        <p:tgtEl>
                                          <p:spTgt spid="64"/>
                                        </p:tgtEl>
                                        <p:attrNameLst>
                                          <p:attrName>style.visibility</p:attrName>
                                        </p:attrNameLst>
                                      </p:cBhvr>
                                      <p:to>
                                        <p:strVal val="visible"/>
                                      </p:to>
                                    </p:set>
                                    <p:animEffect transition="in" filter="blinds(horizontal)">
                                      <p:cBhvr>
                                        <p:cTn id="42" dur="500"/>
                                        <p:tgtEl>
                                          <p:spTgt spid="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P spid="55" grpId="0"/>
      <p:bldP spid="5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E9CF3D05-B24A-19F8-4B41-53BB37E04794}"/>
              </a:ext>
            </a:extLst>
          </p:cNvPr>
          <p:cNvSpPr/>
          <p:nvPr/>
        </p:nvSpPr>
        <p:spPr>
          <a:xfrm>
            <a:off x="338954" y="142696"/>
            <a:ext cx="2561285" cy="1200329"/>
          </a:xfrm>
          <a:prstGeom prst="rect">
            <a:avLst/>
          </a:prstGeom>
        </p:spPr>
        <p:txBody>
          <a:bodyPr wrap="square">
            <a:spAutoFit/>
          </a:bodyPr>
          <a:lstStyle/>
          <a:p>
            <a:r>
              <a:rPr lang="en-US" sz="3600" b="1"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In Client </a:t>
            </a:r>
          </a:p>
          <a:p>
            <a:r>
              <a:rPr lang="en-US" sz="3600" b="1"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Side</a:t>
            </a:r>
          </a:p>
        </p:txBody>
      </p:sp>
      <p:cxnSp>
        <p:nvCxnSpPr>
          <p:cNvPr id="26" name="Straight Connector 25">
            <a:extLst>
              <a:ext uri="{FF2B5EF4-FFF2-40B4-BE49-F238E27FC236}">
                <a16:creationId xmlns:a16="http://schemas.microsoft.com/office/drawing/2014/main" id="{C5E2FAE2-3816-82DE-A413-5334285AA057}"/>
              </a:ext>
            </a:extLst>
          </p:cNvPr>
          <p:cNvCxnSpPr>
            <a:cxnSpLocks/>
          </p:cNvCxnSpPr>
          <p:nvPr/>
        </p:nvCxnSpPr>
        <p:spPr>
          <a:xfrm>
            <a:off x="467101" y="1503254"/>
            <a:ext cx="1102358" cy="0"/>
          </a:xfrm>
          <a:prstGeom prst="line">
            <a:avLst/>
          </a:prstGeom>
          <a:ln w="127000">
            <a:solidFill>
              <a:schemeClr val="bg1"/>
            </a:solidFill>
          </a:ln>
        </p:spPr>
        <p:style>
          <a:lnRef idx="1">
            <a:schemeClr val="accent1"/>
          </a:lnRef>
          <a:fillRef idx="0">
            <a:schemeClr val="accent1"/>
          </a:fillRef>
          <a:effectRef idx="0">
            <a:schemeClr val="accent1"/>
          </a:effectRef>
          <a:fontRef idx="minor">
            <a:schemeClr val="tx1"/>
          </a:fontRef>
        </p:style>
      </p:cxnSp>
      <p:sp>
        <p:nvSpPr>
          <p:cNvPr id="46" name="Rectangle 45">
            <a:extLst>
              <a:ext uri="{FF2B5EF4-FFF2-40B4-BE49-F238E27FC236}">
                <a16:creationId xmlns:a16="http://schemas.microsoft.com/office/drawing/2014/main" id="{0E3352EB-1EA7-A654-37CA-68AF5561B16B}"/>
              </a:ext>
            </a:extLst>
          </p:cNvPr>
          <p:cNvSpPr/>
          <p:nvPr/>
        </p:nvSpPr>
        <p:spPr>
          <a:xfrm>
            <a:off x="4437305" y="1104303"/>
            <a:ext cx="6837741" cy="5090017"/>
          </a:xfrm>
          <a:prstGeom prst="rect">
            <a:avLst/>
          </a:prstGeom>
          <a:solidFill>
            <a:schemeClr val="accent6">
              <a:lumMod val="40000"/>
              <a:lumOff val="60000"/>
            </a:schemeClr>
          </a:solidFill>
          <a:ln>
            <a:solidFill>
              <a:schemeClr val="accent6">
                <a:shade val="15000"/>
              </a:schemeClr>
            </a:solidFill>
            <a:prstDash val="dash"/>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dirty="0"/>
          </a:p>
        </p:txBody>
      </p:sp>
      <p:sp>
        <p:nvSpPr>
          <p:cNvPr id="47" name="Rectangle 46">
            <a:extLst>
              <a:ext uri="{FF2B5EF4-FFF2-40B4-BE49-F238E27FC236}">
                <a16:creationId xmlns:a16="http://schemas.microsoft.com/office/drawing/2014/main" id="{DE4B5E2A-214A-C64C-8BDC-F77C453B8FFA}"/>
              </a:ext>
            </a:extLst>
          </p:cNvPr>
          <p:cNvSpPr/>
          <p:nvPr/>
        </p:nvSpPr>
        <p:spPr>
          <a:xfrm>
            <a:off x="5370278" y="1828849"/>
            <a:ext cx="4610796" cy="3465185"/>
          </a:xfrm>
          <a:prstGeom prst="rect">
            <a:avLst/>
          </a:prstGeom>
          <a:solidFill>
            <a:schemeClr val="accent5">
              <a:lumMod val="40000"/>
              <a:lumOff val="60000"/>
            </a:schemeClr>
          </a:solidFill>
          <a:ln>
            <a:solidFill>
              <a:schemeClr val="accent6">
                <a:shade val="15000"/>
              </a:schemeClr>
            </a:solidFill>
            <a:prstDash val="dash"/>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dirty="0"/>
          </a:p>
        </p:txBody>
      </p:sp>
      <p:pic>
        <p:nvPicPr>
          <p:cNvPr id="48" name="Picture 2" descr="AWS] VPC – IGW – Scriptorium">
            <a:extLst>
              <a:ext uri="{FF2B5EF4-FFF2-40B4-BE49-F238E27FC236}">
                <a16:creationId xmlns:a16="http://schemas.microsoft.com/office/drawing/2014/main" id="{9957CD90-D320-40A4-6552-FBCD818FB6FB}"/>
              </a:ext>
            </a:extLst>
          </p:cNvPr>
          <p:cNvPicPr>
            <a:picLocks noChangeAspect="1" noChangeArrowheads="1"/>
          </p:cNvPicPr>
          <p:nvPr/>
        </p:nvPicPr>
        <p:blipFill>
          <a:blip r:embed="rId3">
            <a:alphaModFix/>
            <a:extLst>
              <a:ext uri="{28A0092B-C50C-407E-A947-70E740481C1C}">
                <a14:useLocalDpi xmlns:a14="http://schemas.microsoft.com/office/drawing/2010/main" val="0"/>
              </a:ext>
            </a:extLst>
          </a:blip>
          <a:srcRect/>
          <a:stretch>
            <a:fillRect/>
          </a:stretch>
        </p:blipFill>
        <p:spPr bwMode="auto">
          <a:xfrm>
            <a:off x="11011666" y="2218547"/>
            <a:ext cx="550049" cy="550049"/>
          </a:xfrm>
          <a:prstGeom prst="rect">
            <a:avLst/>
          </a:prstGeom>
          <a:noFill/>
        </p:spPr>
      </p:pic>
      <p:sp>
        <p:nvSpPr>
          <p:cNvPr id="49" name="TextBox 48">
            <a:extLst>
              <a:ext uri="{FF2B5EF4-FFF2-40B4-BE49-F238E27FC236}">
                <a16:creationId xmlns:a16="http://schemas.microsoft.com/office/drawing/2014/main" id="{8AADC992-0E94-1CA4-20D2-D7556B7C88B4}"/>
              </a:ext>
            </a:extLst>
          </p:cNvPr>
          <p:cNvSpPr txBox="1"/>
          <p:nvPr/>
        </p:nvSpPr>
        <p:spPr>
          <a:xfrm>
            <a:off x="10989244" y="2779458"/>
            <a:ext cx="550049" cy="323165"/>
          </a:xfrm>
          <a:prstGeom prst="rect">
            <a:avLst/>
          </a:prstGeom>
          <a:noFill/>
        </p:spPr>
        <p:txBody>
          <a:bodyPr wrap="square" rtlCol="0">
            <a:spAutoFit/>
          </a:bodyPr>
          <a:lstStyle/>
          <a:p>
            <a:r>
              <a:rPr lang="en-US" sz="1500" dirty="0"/>
              <a:t>IGW</a:t>
            </a:r>
          </a:p>
        </p:txBody>
      </p:sp>
      <p:sp>
        <p:nvSpPr>
          <p:cNvPr id="50" name="TextBox 49">
            <a:extLst>
              <a:ext uri="{FF2B5EF4-FFF2-40B4-BE49-F238E27FC236}">
                <a16:creationId xmlns:a16="http://schemas.microsoft.com/office/drawing/2014/main" id="{6339BF43-3D9B-70A0-EAA6-14FF221D4830}"/>
              </a:ext>
            </a:extLst>
          </p:cNvPr>
          <p:cNvSpPr txBox="1"/>
          <p:nvPr/>
        </p:nvSpPr>
        <p:spPr>
          <a:xfrm>
            <a:off x="4323714" y="593012"/>
            <a:ext cx="8441630" cy="724546"/>
          </a:xfrm>
          <a:prstGeom prst="rect">
            <a:avLst/>
          </a:prstGeom>
          <a:noFill/>
        </p:spPr>
        <p:txBody>
          <a:bodyPr wrap="square">
            <a:spAutoFit/>
          </a:bodyPr>
          <a:lstStyle/>
          <a:p>
            <a:r>
              <a:rPr lang="en-US" sz="1400" dirty="0"/>
              <a:t>VPC</a:t>
            </a:r>
          </a:p>
          <a:p>
            <a:r>
              <a:rPr lang="en-US" sz="1400" i="1" dirty="0"/>
              <a:t>10.0.0.0/16</a:t>
            </a:r>
          </a:p>
        </p:txBody>
      </p:sp>
      <p:sp>
        <p:nvSpPr>
          <p:cNvPr id="51" name="TextBox 50">
            <a:extLst>
              <a:ext uri="{FF2B5EF4-FFF2-40B4-BE49-F238E27FC236}">
                <a16:creationId xmlns:a16="http://schemas.microsoft.com/office/drawing/2014/main" id="{95AE6E74-7DD6-BE2A-E254-F799CEF0278C}"/>
              </a:ext>
            </a:extLst>
          </p:cNvPr>
          <p:cNvSpPr txBox="1"/>
          <p:nvPr/>
        </p:nvSpPr>
        <p:spPr>
          <a:xfrm>
            <a:off x="8748525" y="1738684"/>
            <a:ext cx="2143441" cy="767166"/>
          </a:xfrm>
          <a:prstGeom prst="rect">
            <a:avLst/>
          </a:prstGeom>
          <a:noFill/>
        </p:spPr>
        <p:txBody>
          <a:bodyPr wrap="square" rtlCol="0">
            <a:spAutoFit/>
          </a:bodyPr>
          <a:lstStyle/>
          <a:p>
            <a:r>
              <a:rPr lang="en-US" sz="1500" dirty="0"/>
              <a:t>Public Subnet</a:t>
            </a:r>
          </a:p>
          <a:p>
            <a:r>
              <a:rPr lang="en-US" sz="1500" i="1" dirty="0"/>
              <a:t>10.0.0.0/26</a:t>
            </a:r>
          </a:p>
        </p:txBody>
      </p:sp>
      <p:pic>
        <p:nvPicPr>
          <p:cNvPr id="52" name="Picture 4" descr="AWS Cloud Resource | Network ACL">
            <a:extLst>
              <a:ext uri="{FF2B5EF4-FFF2-40B4-BE49-F238E27FC236}">
                <a16:creationId xmlns:a16="http://schemas.microsoft.com/office/drawing/2014/main" id="{1362BBE3-0285-5821-452D-72197E8E027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186740" y="2206196"/>
            <a:ext cx="550049" cy="550049"/>
          </a:xfrm>
          <a:prstGeom prst="rect">
            <a:avLst/>
          </a:prstGeom>
          <a:noFill/>
          <a:extLst>
            <a:ext uri="{909E8E84-426E-40DD-AFC4-6F175D3DCCD1}">
              <a14:hiddenFill xmlns:a14="http://schemas.microsoft.com/office/drawing/2010/main">
                <a:solidFill>
                  <a:srgbClr val="FFFFFF"/>
                </a:solidFill>
              </a14:hiddenFill>
            </a:ext>
          </a:extLst>
        </p:spPr>
      </p:pic>
      <p:sp>
        <p:nvSpPr>
          <p:cNvPr id="53" name="TextBox 52">
            <a:extLst>
              <a:ext uri="{FF2B5EF4-FFF2-40B4-BE49-F238E27FC236}">
                <a16:creationId xmlns:a16="http://schemas.microsoft.com/office/drawing/2014/main" id="{5F3209BD-3D12-F45D-DC52-FF6337FC2B6E}"/>
              </a:ext>
            </a:extLst>
          </p:cNvPr>
          <p:cNvSpPr txBox="1"/>
          <p:nvPr/>
        </p:nvSpPr>
        <p:spPr>
          <a:xfrm>
            <a:off x="10146705" y="2787100"/>
            <a:ext cx="706586" cy="323165"/>
          </a:xfrm>
          <a:prstGeom prst="rect">
            <a:avLst/>
          </a:prstGeom>
          <a:noFill/>
        </p:spPr>
        <p:txBody>
          <a:bodyPr wrap="square" rtlCol="0">
            <a:spAutoFit/>
          </a:bodyPr>
          <a:lstStyle/>
          <a:p>
            <a:r>
              <a:rPr lang="en-US" sz="1500" dirty="0"/>
              <a:t>NACL</a:t>
            </a:r>
          </a:p>
        </p:txBody>
      </p:sp>
      <p:sp>
        <p:nvSpPr>
          <p:cNvPr id="54" name="Rectangle 53">
            <a:extLst>
              <a:ext uri="{FF2B5EF4-FFF2-40B4-BE49-F238E27FC236}">
                <a16:creationId xmlns:a16="http://schemas.microsoft.com/office/drawing/2014/main" id="{10EA4C1D-4BC0-11B8-FDF7-BC29F1E02853}"/>
              </a:ext>
            </a:extLst>
          </p:cNvPr>
          <p:cNvSpPr/>
          <p:nvPr/>
        </p:nvSpPr>
        <p:spPr>
          <a:xfrm>
            <a:off x="9522037" y="4701225"/>
            <a:ext cx="431309" cy="578097"/>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dirty="0"/>
              <a:t>✓</a:t>
            </a:r>
          </a:p>
          <a:p>
            <a:pPr algn="ctr"/>
            <a:r>
              <a:rPr lang="en-US" dirty="0"/>
              <a:t>✓</a:t>
            </a:r>
          </a:p>
          <a:p>
            <a:pPr algn="ctr"/>
            <a:r>
              <a:rPr lang="en-US" dirty="0"/>
              <a:t>X</a:t>
            </a:r>
          </a:p>
        </p:txBody>
      </p:sp>
      <p:sp>
        <p:nvSpPr>
          <p:cNvPr id="55" name="TextBox 54">
            <a:extLst>
              <a:ext uri="{FF2B5EF4-FFF2-40B4-BE49-F238E27FC236}">
                <a16:creationId xmlns:a16="http://schemas.microsoft.com/office/drawing/2014/main" id="{1B8F56D2-6933-8705-463F-471394E37C82}"/>
              </a:ext>
            </a:extLst>
          </p:cNvPr>
          <p:cNvSpPr txBox="1"/>
          <p:nvPr/>
        </p:nvSpPr>
        <p:spPr>
          <a:xfrm>
            <a:off x="9535607" y="5261508"/>
            <a:ext cx="600074" cy="323165"/>
          </a:xfrm>
          <a:prstGeom prst="rect">
            <a:avLst/>
          </a:prstGeom>
          <a:noFill/>
        </p:spPr>
        <p:txBody>
          <a:bodyPr wrap="square" rtlCol="0">
            <a:spAutoFit/>
          </a:bodyPr>
          <a:lstStyle/>
          <a:p>
            <a:r>
              <a:rPr lang="en-US" sz="1500" dirty="0"/>
              <a:t>SG</a:t>
            </a:r>
          </a:p>
        </p:txBody>
      </p:sp>
      <p:grpSp>
        <p:nvGrpSpPr>
          <p:cNvPr id="56" name="Group 55">
            <a:extLst>
              <a:ext uri="{FF2B5EF4-FFF2-40B4-BE49-F238E27FC236}">
                <a16:creationId xmlns:a16="http://schemas.microsoft.com/office/drawing/2014/main" id="{0AC97500-E223-A7DA-4D6D-124E232325D6}"/>
              </a:ext>
            </a:extLst>
          </p:cNvPr>
          <p:cNvGrpSpPr/>
          <p:nvPr/>
        </p:nvGrpSpPr>
        <p:grpSpPr>
          <a:xfrm>
            <a:off x="8943211" y="2964962"/>
            <a:ext cx="992152" cy="992152"/>
            <a:chOff x="4047121" y="2630488"/>
            <a:chExt cx="2540000" cy="2540000"/>
          </a:xfrm>
        </p:grpSpPr>
        <p:pic>
          <p:nvPicPr>
            <p:cNvPr id="57" name="Picture 6" descr="How To Choose The Right Amazon EC2 Instance Type Watch Now, 58% OFF">
              <a:extLst>
                <a:ext uri="{FF2B5EF4-FFF2-40B4-BE49-F238E27FC236}">
                  <a16:creationId xmlns:a16="http://schemas.microsoft.com/office/drawing/2014/main" id="{C9445DDE-AE12-6F19-93C8-271405EB5A4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47121" y="2630488"/>
              <a:ext cx="2540000" cy="2540000"/>
            </a:xfrm>
            <a:prstGeom prst="rect">
              <a:avLst/>
            </a:prstGeom>
            <a:noFill/>
            <a:extLst>
              <a:ext uri="{909E8E84-426E-40DD-AFC4-6F175D3DCCD1}">
                <a14:hiddenFill xmlns:a14="http://schemas.microsoft.com/office/drawing/2010/main">
                  <a:solidFill>
                    <a:srgbClr val="FFFFFF"/>
                  </a:solidFill>
                </a14:hiddenFill>
              </a:ext>
            </a:extLst>
          </p:spPr>
        </p:pic>
        <p:sp>
          <p:nvSpPr>
            <p:cNvPr id="58" name="TextBox 57">
              <a:extLst>
                <a:ext uri="{FF2B5EF4-FFF2-40B4-BE49-F238E27FC236}">
                  <a16:creationId xmlns:a16="http://schemas.microsoft.com/office/drawing/2014/main" id="{EC895F07-628B-CB96-8BC5-BE0B2BBEDC4F}"/>
                </a:ext>
              </a:extLst>
            </p:cNvPr>
            <p:cNvSpPr txBox="1"/>
            <p:nvPr/>
          </p:nvSpPr>
          <p:spPr>
            <a:xfrm>
              <a:off x="4310204" y="3451786"/>
              <a:ext cx="2013835" cy="1024318"/>
            </a:xfrm>
            <a:prstGeom prst="rect">
              <a:avLst/>
            </a:prstGeom>
            <a:noFill/>
          </p:spPr>
          <p:txBody>
            <a:bodyPr wrap="none" rtlCol="0">
              <a:spAutoFit/>
            </a:bodyPr>
            <a:lstStyle/>
            <a:p>
              <a:r>
                <a:rPr lang="en-US" sz="2000" dirty="0"/>
                <a:t>Client</a:t>
              </a:r>
            </a:p>
          </p:txBody>
        </p:sp>
      </p:grpSp>
      <p:sp>
        <p:nvSpPr>
          <p:cNvPr id="59" name="TextBox 58">
            <a:extLst>
              <a:ext uri="{FF2B5EF4-FFF2-40B4-BE49-F238E27FC236}">
                <a16:creationId xmlns:a16="http://schemas.microsoft.com/office/drawing/2014/main" id="{2AE1F719-FEA0-3B56-DD8D-C5D7A18A5BC9}"/>
              </a:ext>
            </a:extLst>
          </p:cNvPr>
          <p:cNvSpPr txBox="1"/>
          <p:nvPr/>
        </p:nvSpPr>
        <p:spPr>
          <a:xfrm>
            <a:off x="9966916" y="4678564"/>
            <a:ext cx="442750" cy="292388"/>
          </a:xfrm>
          <a:prstGeom prst="rect">
            <a:avLst/>
          </a:prstGeom>
          <a:noFill/>
        </p:spPr>
        <p:txBody>
          <a:bodyPr wrap="none" rtlCol="0">
            <a:spAutoFit/>
          </a:bodyPr>
          <a:lstStyle/>
          <a:p>
            <a:r>
              <a:rPr lang="en-US" dirty="0"/>
              <a:t>SSH</a:t>
            </a:r>
          </a:p>
        </p:txBody>
      </p:sp>
      <p:grpSp>
        <p:nvGrpSpPr>
          <p:cNvPr id="7" name="Group 6">
            <a:extLst>
              <a:ext uri="{FF2B5EF4-FFF2-40B4-BE49-F238E27FC236}">
                <a16:creationId xmlns:a16="http://schemas.microsoft.com/office/drawing/2014/main" id="{308C9EF7-1683-8085-3808-0BC505A39D7E}"/>
              </a:ext>
            </a:extLst>
          </p:cNvPr>
          <p:cNvGrpSpPr/>
          <p:nvPr/>
        </p:nvGrpSpPr>
        <p:grpSpPr>
          <a:xfrm>
            <a:off x="5364030" y="2964962"/>
            <a:ext cx="992152" cy="992152"/>
            <a:chOff x="4047121" y="2630488"/>
            <a:chExt cx="2540000" cy="2540000"/>
          </a:xfrm>
        </p:grpSpPr>
        <p:pic>
          <p:nvPicPr>
            <p:cNvPr id="8" name="Picture 6" descr="How To Choose The Right Amazon EC2 Instance Type Watch Now, 58% OFF">
              <a:extLst>
                <a:ext uri="{FF2B5EF4-FFF2-40B4-BE49-F238E27FC236}">
                  <a16:creationId xmlns:a16="http://schemas.microsoft.com/office/drawing/2014/main" id="{106DEA5B-9CAD-0959-91CC-4D720C9C174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47121" y="2630488"/>
              <a:ext cx="2540000" cy="254000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775D4D16-5C2C-53C3-D95A-98587E261844}"/>
                </a:ext>
              </a:extLst>
            </p:cNvPr>
            <p:cNvSpPr txBox="1"/>
            <p:nvPr/>
          </p:nvSpPr>
          <p:spPr>
            <a:xfrm>
              <a:off x="4242351" y="3451786"/>
              <a:ext cx="2187836" cy="1024318"/>
            </a:xfrm>
            <a:prstGeom prst="rect">
              <a:avLst/>
            </a:prstGeom>
            <a:noFill/>
          </p:spPr>
          <p:txBody>
            <a:bodyPr wrap="none" rtlCol="0">
              <a:spAutoFit/>
            </a:bodyPr>
            <a:lstStyle/>
            <a:p>
              <a:r>
                <a:rPr lang="en-US" sz="2000" dirty="0"/>
                <a:t>Server</a:t>
              </a:r>
            </a:p>
          </p:txBody>
        </p:sp>
      </p:grpSp>
      <p:sp>
        <p:nvSpPr>
          <p:cNvPr id="10" name="Rectangle 9">
            <a:extLst>
              <a:ext uri="{FF2B5EF4-FFF2-40B4-BE49-F238E27FC236}">
                <a16:creationId xmlns:a16="http://schemas.microsoft.com/office/drawing/2014/main" id="{EACC94ED-F609-39B8-0F0F-A1B8653599A9}"/>
              </a:ext>
            </a:extLst>
          </p:cNvPr>
          <p:cNvSpPr/>
          <p:nvPr/>
        </p:nvSpPr>
        <p:spPr>
          <a:xfrm>
            <a:off x="5361833" y="4683172"/>
            <a:ext cx="431309" cy="578097"/>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dirty="0"/>
              <a:t>✓</a:t>
            </a:r>
          </a:p>
          <a:p>
            <a:pPr algn="ctr"/>
            <a:r>
              <a:rPr lang="en-US" dirty="0"/>
              <a:t>✓</a:t>
            </a:r>
          </a:p>
          <a:p>
            <a:pPr algn="ctr"/>
            <a:r>
              <a:rPr lang="en-US" dirty="0"/>
              <a:t>X</a:t>
            </a:r>
          </a:p>
        </p:txBody>
      </p:sp>
      <p:sp>
        <p:nvSpPr>
          <p:cNvPr id="11" name="TextBox 10">
            <a:extLst>
              <a:ext uri="{FF2B5EF4-FFF2-40B4-BE49-F238E27FC236}">
                <a16:creationId xmlns:a16="http://schemas.microsoft.com/office/drawing/2014/main" id="{0D576E40-DA7F-496D-5654-A3531C8A18AF}"/>
              </a:ext>
            </a:extLst>
          </p:cNvPr>
          <p:cNvSpPr txBox="1"/>
          <p:nvPr/>
        </p:nvSpPr>
        <p:spPr>
          <a:xfrm>
            <a:off x="4892915" y="4678564"/>
            <a:ext cx="541238" cy="492443"/>
          </a:xfrm>
          <a:prstGeom prst="rect">
            <a:avLst/>
          </a:prstGeom>
          <a:noFill/>
        </p:spPr>
        <p:txBody>
          <a:bodyPr wrap="none" rtlCol="0">
            <a:spAutoFit/>
          </a:bodyPr>
          <a:lstStyle/>
          <a:p>
            <a:r>
              <a:rPr lang="en-US" dirty="0"/>
              <a:t>SSH</a:t>
            </a:r>
          </a:p>
          <a:p>
            <a:r>
              <a:rPr lang="en-US" dirty="0"/>
              <a:t>HTTP</a:t>
            </a:r>
          </a:p>
        </p:txBody>
      </p:sp>
      <p:sp>
        <p:nvSpPr>
          <p:cNvPr id="12" name="TextBox 11">
            <a:extLst>
              <a:ext uri="{FF2B5EF4-FFF2-40B4-BE49-F238E27FC236}">
                <a16:creationId xmlns:a16="http://schemas.microsoft.com/office/drawing/2014/main" id="{43F54A68-29F8-54CA-947C-D8D07DADD175}"/>
              </a:ext>
            </a:extLst>
          </p:cNvPr>
          <p:cNvSpPr txBox="1"/>
          <p:nvPr/>
        </p:nvSpPr>
        <p:spPr>
          <a:xfrm>
            <a:off x="5343138" y="5261508"/>
            <a:ext cx="600074" cy="323165"/>
          </a:xfrm>
          <a:prstGeom prst="rect">
            <a:avLst/>
          </a:prstGeom>
          <a:noFill/>
        </p:spPr>
        <p:txBody>
          <a:bodyPr wrap="square" rtlCol="0">
            <a:spAutoFit/>
          </a:bodyPr>
          <a:lstStyle/>
          <a:p>
            <a:r>
              <a:rPr lang="en-US" sz="1500" dirty="0"/>
              <a:t>SG</a:t>
            </a:r>
          </a:p>
        </p:txBody>
      </p:sp>
      <p:cxnSp>
        <p:nvCxnSpPr>
          <p:cNvPr id="14" name="Straight Arrow Connector 13">
            <a:extLst>
              <a:ext uri="{FF2B5EF4-FFF2-40B4-BE49-F238E27FC236}">
                <a16:creationId xmlns:a16="http://schemas.microsoft.com/office/drawing/2014/main" id="{380D334B-7106-C098-4247-0AC823173A93}"/>
              </a:ext>
            </a:extLst>
          </p:cNvPr>
          <p:cNvCxnSpPr>
            <a:cxnSpLocks/>
          </p:cNvCxnSpPr>
          <p:nvPr/>
        </p:nvCxnSpPr>
        <p:spPr>
          <a:xfrm flipH="1">
            <a:off x="6356182" y="3437174"/>
            <a:ext cx="2424250"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85607D55-FC8C-EB5A-0062-C12A211E4968}"/>
              </a:ext>
            </a:extLst>
          </p:cNvPr>
          <p:cNvSpPr txBox="1"/>
          <p:nvPr/>
        </p:nvSpPr>
        <p:spPr>
          <a:xfrm>
            <a:off x="6472962" y="3143827"/>
            <a:ext cx="2436886" cy="276999"/>
          </a:xfrm>
          <a:prstGeom prst="rect">
            <a:avLst/>
          </a:prstGeom>
          <a:noFill/>
        </p:spPr>
        <p:txBody>
          <a:bodyPr wrap="none" rtlCol="0">
            <a:spAutoFit/>
          </a:bodyPr>
          <a:lstStyle/>
          <a:p>
            <a:r>
              <a:rPr lang="en-US" sz="1200" dirty="0">
                <a:solidFill>
                  <a:srgbClr val="00B050"/>
                </a:solidFill>
                <a:latin typeface="Amazon Ember" panose="020B0603020204020204" pitchFamily="34" charset="0"/>
                <a:ea typeface="Amazon Ember" panose="020B0603020204020204" pitchFamily="34" charset="0"/>
                <a:cs typeface="Amazon Ember" panose="020B0603020204020204" pitchFamily="34" charset="0"/>
              </a:rPr>
              <a:t>curl &lt;private-IP of web-server&gt;</a:t>
            </a:r>
          </a:p>
        </p:txBody>
      </p:sp>
      <p:pic>
        <p:nvPicPr>
          <p:cNvPr id="18" name="Picture 17">
            <a:extLst>
              <a:ext uri="{FF2B5EF4-FFF2-40B4-BE49-F238E27FC236}">
                <a16:creationId xmlns:a16="http://schemas.microsoft.com/office/drawing/2014/main" id="{A5A9AB1F-4C22-43BE-6336-1062158DA9D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214509" y="5932011"/>
            <a:ext cx="5809226" cy="679305"/>
          </a:xfrm>
          <a:prstGeom prst="rect">
            <a:avLst/>
          </a:prstGeom>
        </p:spPr>
      </p:pic>
      <p:sp>
        <p:nvSpPr>
          <p:cNvPr id="21" name="TextBox 20">
            <a:extLst>
              <a:ext uri="{FF2B5EF4-FFF2-40B4-BE49-F238E27FC236}">
                <a16:creationId xmlns:a16="http://schemas.microsoft.com/office/drawing/2014/main" id="{D6F06D46-C780-D8DC-ECCC-348B9F18E513}"/>
              </a:ext>
            </a:extLst>
          </p:cNvPr>
          <p:cNvSpPr txBox="1"/>
          <p:nvPr/>
        </p:nvSpPr>
        <p:spPr>
          <a:xfrm>
            <a:off x="341595" y="2033881"/>
            <a:ext cx="2463838" cy="369332"/>
          </a:xfrm>
          <a:prstGeom prst="rect">
            <a:avLst/>
          </a:prstGeom>
          <a:noFill/>
        </p:spPr>
        <p:txBody>
          <a:bodyPr wrap="square">
            <a:spAutoFit/>
          </a:bodyPr>
          <a:lstStyle/>
          <a:p>
            <a:r>
              <a:rPr lang="en-US" sz="1800" dirty="0"/>
              <a:t>&gt; Curl 10.0.0.29</a:t>
            </a:r>
          </a:p>
        </p:txBody>
      </p:sp>
      <p:sp>
        <p:nvSpPr>
          <p:cNvPr id="22" name="TextBox 21">
            <a:extLst>
              <a:ext uri="{FF2B5EF4-FFF2-40B4-BE49-F238E27FC236}">
                <a16:creationId xmlns:a16="http://schemas.microsoft.com/office/drawing/2014/main" id="{1BF84402-E8D8-CDA3-1F17-A5772FD4C2F2}"/>
              </a:ext>
            </a:extLst>
          </p:cNvPr>
          <p:cNvSpPr txBox="1"/>
          <p:nvPr/>
        </p:nvSpPr>
        <p:spPr>
          <a:xfrm>
            <a:off x="5403050" y="3895764"/>
            <a:ext cx="1600118" cy="461665"/>
          </a:xfrm>
          <a:prstGeom prst="rect">
            <a:avLst/>
          </a:prstGeom>
          <a:noFill/>
        </p:spPr>
        <p:txBody>
          <a:bodyPr wrap="none" rtlCol="0">
            <a:spAutoFit/>
          </a:bodyPr>
          <a:lstStyle/>
          <a:p>
            <a:r>
              <a:rPr lang="en-US" sz="1200" dirty="0"/>
              <a:t>Public IP: </a:t>
            </a:r>
            <a:r>
              <a:rPr lang="en-US" sz="1200" b="0" i="0" dirty="0">
                <a:solidFill>
                  <a:srgbClr val="000000"/>
                </a:solidFill>
                <a:effectLst/>
                <a:latin typeface="Times"/>
              </a:rPr>
              <a:t>54.172.17.28</a:t>
            </a:r>
          </a:p>
          <a:p>
            <a:r>
              <a:rPr lang="en-US" sz="1200" dirty="0">
                <a:solidFill>
                  <a:srgbClr val="000000"/>
                </a:solidFill>
                <a:latin typeface="Times"/>
              </a:rPr>
              <a:t>Private IP: </a:t>
            </a:r>
            <a:r>
              <a:rPr lang="en-US" sz="1200" b="0" i="0" dirty="0">
                <a:solidFill>
                  <a:srgbClr val="000000"/>
                </a:solidFill>
                <a:effectLst/>
                <a:latin typeface="Times"/>
              </a:rPr>
              <a:t>10.0.0.29</a:t>
            </a:r>
            <a:endParaRPr lang="en-US" sz="1200" dirty="0"/>
          </a:p>
        </p:txBody>
      </p:sp>
      <p:sp>
        <p:nvSpPr>
          <p:cNvPr id="23" name="TextBox 22">
            <a:extLst>
              <a:ext uri="{FF2B5EF4-FFF2-40B4-BE49-F238E27FC236}">
                <a16:creationId xmlns:a16="http://schemas.microsoft.com/office/drawing/2014/main" id="{3BEAA310-C708-6CA1-4943-4BC84F85F827}"/>
              </a:ext>
            </a:extLst>
          </p:cNvPr>
          <p:cNvSpPr txBox="1"/>
          <p:nvPr/>
        </p:nvSpPr>
        <p:spPr>
          <a:xfrm>
            <a:off x="8359192" y="3895763"/>
            <a:ext cx="1754006" cy="461665"/>
          </a:xfrm>
          <a:prstGeom prst="rect">
            <a:avLst/>
          </a:prstGeom>
          <a:noFill/>
        </p:spPr>
        <p:txBody>
          <a:bodyPr wrap="none" rtlCol="0">
            <a:spAutoFit/>
          </a:bodyPr>
          <a:lstStyle/>
          <a:p>
            <a:r>
              <a:rPr lang="en-US" sz="1200" dirty="0"/>
              <a:t>Public IP: </a:t>
            </a:r>
            <a:r>
              <a:rPr lang="en-US" sz="1200" b="0" i="0" dirty="0">
                <a:solidFill>
                  <a:srgbClr val="000000"/>
                </a:solidFill>
                <a:effectLst/>
                <a:latin typeface="Times"/>
              </a:rPr>
              <a:t>54.161.213.242</a:t>
            </a:r>
          </a:p>
          <a:p>
            <a:r>
              <a:rPr lang="en-US" sz="1200" dirty="0">
                <a:solidFill>
                  <a:srgbClr val="000000"/>
                </a:solidFill>
                <a:latin typeface="Times"/>
              </a:rPr>
              <a:t>Private IP: </a:t>
            </a:r>
            <a:r>
              <a:rPr lang="en-US" sz="1200" b="0" i="0" dirty="0">
                <a:solidFill>
                  <a:srgbClr val="000000"/>
                </a:solidFill>
                <a:effectLst/>
                <a:latin typeface="Times"/>
              </a:rPr>
              <a:t>10.0.0.45</a:t>
            </a:r>
            <a:endParaRPr lang="en-US" sz="1200" dirty="0"/>
          </a:p>
        </p:txBody>
      </p:sp>
    </p:spTree>
    <p:extLst>
      <p:ext uri="{BB962C8B-B14F-4D97-AF65-F5344CB8AC3E}">
        <p14:creationId xmlns:p14="http://schemas.microsoft.com/office/powerpoint/2010/main" val="421659572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COUNT" val="25"/>
  <p:tag name="ARTICULATE_PROJECT_OPEN" val="0"/>
</p:tagLst>
</file>

<file path=ppt/theme/theme1.xml><?xml version="1.0" encoding="utf-8"?>
<a:theme xmlns:a="http://schemas.openxmlformats.org/drawingml/2006/main" name="2_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Section slide smile - squid ink">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3_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2D31D666D56EE14EA9B52764B4508099" ma:contentTypeVersion="1" ma:contentTypeDescription="Create a new document." ma:contentTypeScope="" ma:versionID="b9b1c41f9aef09831e5c70ffe0619462">
  <xsd:schema xmlns:xsd="http://www.w3.org/2001/XMLSchema" xmlns:xs="http://www.w3.org/2001/XMLSchema" xmlns:p="http://schemas.microsoft.com/office/2006/metadata/properties" xmlns:ns2="6d3a64c5-a7a4-452d-bff7-04d5f6fec492" targetNamespace="http://schemas.microsoft.com/office/2006/metadata/properties" ma:root="true" ma:fieldsID="52a5b491925dd422410ec3e6ff999dd9" ns2:_="">
    <xsd:import namespace="6d3a64c5-a7a4-452d-bff7-04d5f6fec492"/>
    <xsd:element name="properties">
      <xsd:complexType>
        <xsd:sequence>
          <xsd:element name="documentManagement">
            <xsd:complexType>
              <xsd:all>
                <xsd:element ref="ns2: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d3a64c5-a7a4-452d-bff7-04d5f6fec492"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157F4ED-CC21-4BEE-82C5-9622FC7B7D46}">
  <ds:schemaRefs>
    <ds:schemaRef ds:uri="http://schemas.microsoft.com/sharepoint/v3/contenttype/forms"/>
  </ds:schemaRefs>
</ds:datastoreItem>
</file>

<file path=customXml/itemProps2.xml><?xml version="1.0" encoding="utf-8"?>
<ds:datastoreItem xmlns:ds="http://schemas.openxmlformats.org/officeDocument/2006/customXml" ds:itemID="{FC0FCA72-E144-4B54-A2FA-05CAD2104453}">
  <ds:schemaRef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purl.org/dc/terms/"/>
    <ds:schemaRef ds:uri="http://purl.org/dc/dcmitype/"/>
    <ds:schemaRef ds:uri="http://schemas.openxmlformats.org/package/2006/metadata/core-properties"/>
    <ds:schemaRef ds:uri="6d3a64c5-a7a4-452d-bff7-04d5f6fec492"/>
    <ds:schemaRef ds:uri="http://www.w3.org/XML/1998/namespace"/>
  </ds:schemaRefs>
</ds:datastoreItem>
</file>

<file path=customXml/itemProps3.xml><?xml version="1.0" encoding="utf-8"?>
<ds:datastoreItem xmlns:ds="http://schemas.openxmlformats.org/officeDocument/2006/customXml" ds:itemID="{D9239CC3-D0D9-4909-8ABC-373A626B08D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d3a64c5-a7a4-452d-bff7-04d5f6fec49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66185</TotalTime>
  <Words>1947</Words>
  <Application>Microsoft Macintosh PowerPoint</Application>
  <PresentationFormat>Widescreen</PresentationFormat>
  <Paragraphs>495</Paragraphs>
  <Slides>22</Slides>
  <Notes>22</Notes>
  <HiddenSlides>0</HiddenSlides>
  <MMClips>0</MMClips>
  <ScaleCrop>false</ScaleCrop>
  <HeadingPairs>
    <vt:vector size="6" baseType="variant">
      <vt:variant>
        <vt:lpstr>Fonts Used</vt:lpstr>
      </vt:variant>
      <vt:variant>
        <vt:i4>7</vt:i4>
      </vt:variant>
      <vt:variant>
        <vt:lpstr>Theme</vt:lpstr>
      </vt:variant>
      <vt:variant>
        <vt:i4>4</vt:i4>
      </vt:variant>
      <vt:variant>
        <vt:lpstr>Slide Titles</vt:lpstr>
      </vt:variant>
      <vt:variant>
        <vt:i4>22</vt:i4>
      </vt:variant>
    </vt:vector>
  </HeadingPairs>
  <TitlesOfParts>
    <vt:vector size="33" baseType="lpstr">
      <vt:lpstr>-webkit-standard</vt:lpstr>
      <vt:lpstr>Amazon Ember</vt:lpstr>
      <vt:lpstr>Amazon Ember Light</vt:lpstr>
      <vt:lpstr>Arial</vt:lpstr>
      <vt:lpstr>Calibri</vt:lpstr>
      <vt:lpstr>Menlo</vt:lpstr>
      <vt:lpstr>Times</vt:lpstr>
      <vt:lpstr>2_Custom Design</vt:lpstr>
      <vt:lpstr>Section slide smile - squid ink</vt:lpstr>
      <vt:lpstr>Custom Design</vt:lpstr>
      <vt:lpstr>3_Custom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Beatrice Kennedy</dc:creator>
  <cp:lastModifiedBy>Zhang, Jason</cp:lastModifiedBy>
  <cp:revision>1357</cp:revision>
  <cp:lastPrinted>2019-04-05T23:40:51Z</cp:lastPrinted>
  <dcterms:created xsi:type="dcterms:W3CDTF">2015-05-05T16:46:37Z</dcterms:created>
  <dcterms:modified xsi:type="dcterms:W3CDTF">2024-07-22T16:01:23Z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BA4BF974-20C1-44DB-A727-DD5E5BD494DE</vt:lpwstr>
  </property>
  <property fmtid="{D5CDD505-2E9C-101B-9397-08002B2CF9AE}" pid="3" name="ArticulatePath">
    <vt:lpwstr>Amazon inSTALLments Landscape 17x11_11-15-16</vt:lpwstr>
  </property>
  <property fmtid="{D5CDD505-2E9C-101B-9397-08002B2CF9AE}" pid="4" name="ContentTypeId">
    <vt:lpwstr>0x0101002D31D666D56EE14EA9B52764B4508099</vt:lpwstr>
  </property>
</Properties>
</file>