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3" r:id="rId4"/>
    <p:sldId id="260" r:id="rId5"/>
    <p:sldId id="259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9D95"/>
    <a:srgbClr val="1C265E"/>
    <a:srgbClr val="675EFF"/>
    <a:srgbClr val="1D1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6"/>
    <p:restoredTop sz="94731"/>
  </p:normalViewPr>
  <p:slideViewPr>
    <p:cSldViewPr snapToGrid="0" snapToObjects="1" showGuides="1">
      <p:cViewPr>
        <p:scale>
          <a:sx n="105" d="100"/>
          <a:sy n="105" d="100"/>
        </p:scale>
        <p:origin x="848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CE9A-8803-4843-B643-220B6A95BD1C}" type="datetimeFigureOut">
              <a:rPr kumimoji="1" lang="ko-Kore-KR" altLang="en-US" smtClean="0"/>
              <a:t>2020. 11. 12.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5DE80-7D09-3247-8D6F-88BDFDC700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637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5DE80-7D09-3247-8D6F-88BDFDC700A4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778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5DE80-7D09-3247-8D6F-88BDFDC700A4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70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613B8-C6BD-074C-9355-D349312A0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E00157-2F13-6B48-AD13-1F5A94407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78393-C5A2-1146-B57B-A9304972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937D-1800-3745-89F9-537BCCAF9581}" type="datetimeFigureOut">
              <a:rPr kumimoji="1" lang="ko-Kore-KR" altLang="en-US" smtClean="0"/>
              <a:t>2020. 11. 12.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E2037-DCB1-2946-AE68-3E83A25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60E4F-693C-0548-9706-780CE31A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FF4F-7CE4-9246-B34E-07C76A46B3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521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60CAD-5389-A34A-9E85-5FCF2388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165777-1F22-684C-8109-37B405D14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27529-FFE9-C445-A780-3C991500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937D-1800-3745-89F9-537BCCAF9581}" type="datetimeFigureOut">
              <a:rPr kumimoji="1" lang="ko-Kore-KR" altLang="en-US" smtClean="0"/>
              <a:t>2020. 11. 12.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02D01-BF7C-1B42-8C5A-58F3F305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42210-4250-0840-B9C2-504F4E89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FF4F-7CE4-9246-B34E-07C76A46B3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192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CF118D-0B02-F644-91F7-93E217FC6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44FCB-D6D6-D747-8A37-180C35963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EC604-72E1-EA4F-909B-B8EE2C10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937D-1800-3745-89F9-537BCCAF9581}" type="datetimeFigureOut">
              <a:rPr kumimoji="1" lang="ko-Kore-KR" altLang="en-US" smtClean="0"/>
              <a:t>2020. 11. 12.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CFB91-6ADF-A24C-8366-53AD07A7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F379B-BBF8-EA4D-BF6D-4C3CB784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FF4F-7CE4-9246-B34E-07C76A46B3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129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0BAFE-C82F-6A4E-A32F-20F59E58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BB171-E51B-5142-AD09-6C04431A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11AB3-8BFE-1E41-B51F-399C3AC6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937D-1800-3745-89F9-537BCCAF9581}" type="datetimeFigureOut">
              <a:rPr kumimoji="1" lang="ko-Kore-KR" altLang="en-US" smtClean="0"/>
              <a:t>2020. 11. 12.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0AC0F-15E4-FA49-96EE-A16C35CD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07FF7-6613-AB4D-8A2D-37C1F64E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FF4F-7CE4-9246-B34E-07C76A46B3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126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D7474-761C-1040-8CDD-A5B094FB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E1B90-5050-E04E-B10D-FC93BFAF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83B49-7906-5044-BA90-D6D4F49B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937D-1800-3745-89F9-537BCCAF9581}" type="datetimeFigureOut">
              <a:rPr kumimoji="1" lang="ko-Kore-KR" altLang="en-US" smtClean="0"/>
              <a:t>2020. 11. 12.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E5FC7-B2AB-D543-8DC5-C6595374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0810E-20F5-0744-9C34-533B4A16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FF4F-7CE4-9246-B34E-07C76A46B3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720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D18A-9538-5D4B-956C-4009E16A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7743E-7D7B-854E-B2E5-C62EA77CA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9DE3BC-38ED-BC4B-9390-CB813447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C6EBB-17AA-114B-B89B-FB9AB558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937D-1800-3745-89F9-537BCCAF9581}" type="datetimeFigureOut">
              <a:rPr kumimoji="1" lang="ko-Kore-KR" altLang="en-US" smtClean="0"/>
              <a:t>2020. 11. 12.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4A466-C4FF-EA4A-8B89-B777C07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D4AFBB-A125-6E47-978D-7043A3EC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FF4F-7CE4-9246-B34E-07C76A46B3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58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46304-06AC-5B47-B806-224E835E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D8946-6A32-E24F-9CE4-3D0644E2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78CCF2-B9FD-F34B-955B-32C882E22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A98B05-FBEB-D54A-A239-B04A64F8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0C704D-F204-A44D-B130-0E7927AA1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FEFE80-F7B1-4C40-B9E7-7352E56C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937D-1800-3745-89F9-537BCCAF9581}" type="datetimeFigureOut">
              <a:rPr kumimoji="1" lang="ko-Kore-KR" altLang="en-US" smtClean="0"/>
              <a:t>2020. 11. 12.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910D0-FED7-DE4F-9437-2D275677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32525D-DB89-3847-8EA0-AFC7F975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FF4F-7CE4-9246-B34E-07C76A46B3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853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7373C-21EC-A340-B541-F575352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F5064A-AD0E-144C-A0C0-CF0462F3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937D-1800-3745-89F9-537BCCAF9581}" type="datetimeFigureOut">
              <a:rPr kumimoji="1" lang="ko-Kore-KR" altLang="en-US" smtClean="0"/>
              <a:t>2020. 11. 12.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7FFD84-1833-4344-80E6-8981652A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1346E4-BEC2-EF4D-B035-AF4E3FEF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FF4F-7CE4-9246-B34E-07C76A46B3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329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0F7FD8-EC46-B049-B3FE-DF21E76A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937D-1800-3745-89F9-537BCCAF9581}" type="datetimeFigureOut">
              <a:rPr kumimoji="1" lang="ko-Kore-KR" altLang="en-US" smtClean="0"/>
              <a:t>2020. 11. 12.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EB06B5-E300-CE4A-9933-13E8104F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E5138C-9DD6-8745-A349-D412505A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FF4F-7CE4-9246-B34E-07C76A46B3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199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FBE16-D274-D34D-933A-D2DAAC1A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6AEA0-9648-B548-ABB9-6914B9E5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3271AD-EEE4-C149-829C-F7A70932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BF023-0DE7-9A46-AE32-741AA6E0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937D-1800-3745-89F9-537BCCAF9581}" type="datetimeFigureOut">
              <a:rPr kumimoji="1" lang="ko-Kore-KR" altLang="en-US" smtClean="0"/>
              <a:t>2020. 11. 12.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82793-3175-EB41-8A59-262486C5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F2F928-3DC8-C74D-921E-067CDE6D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FF4F-7CE4-9246-B34E-07C76A46B3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531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238AB-F9BD-5B48-B61F-100CFF91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7082C1-670A-0A4B-AEC4-475C730D4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EA6B9-D7AD-5043-975C-104C851B8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4D044C-5290-BC4C-A704-A8CD8427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937D-1800-3745-89F9-537BCCAF9581}" type="datetimeFigureOut">
              <a:rPr kumimoji="1" lang="ko-Kore-KR" altLang="en-US" smtClean="0"/>
              <a:t>2020. 11. 12.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6F6EA-65D0-2B44-A750-47F62D32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01FDD-1255-F541-926A-734ECBD5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FF4F-7CE4-9246-B34E-07C76A46B3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792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E1186B-0D40-3346-A1FD-A5181E9F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90725C-4CCD-E04C-9765-46EDDB0C2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745B4-D515-0845-922A-5946F6117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6937D-1800-3745-89F9-537BCCAF9581}" type="datetimeFigureOut">
              <a:rPr kumimoji="1" lang="ko-Kore-KR" altLang="en-US" smtClean="0"/>
              <a:t>2020. 11. 12.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91D64-754B-DF4F-8037-6C4A9E622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2A6DF-AD9B-8746-A70A-80EF2CC61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FF4F-7CE4-9246-B34E-07C76A46B3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931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pt.org/w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Mash-Up-10-2d94745cf6014adfb5e95ddc33dd32d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59E799-0396-7A46-A1EB-CFA678C81242}"/>
              </a:ext>
            </a:extLst>
          </p:cNvPr>
          <p:cNvSpPr txBox="1"/>
          <p:nvPr/>
        </p:nvSpPr>
        <p:spPr>
          <a:xfrm>
            <a:off x="6819956" y="4421450"/>
            <a:ext cx="4616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얼만큼 알고 있니</a:t>
            </a:r>
            <a:r>
              <a:rPr kumimoji="1" lang="en-US" altLang="ko-KR" sz="32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b="1" dirty="0">
                <a:solidFill>
                  <a:schemeClr val="bg2">
                    <a:lumMod val="25000"/>
                  </a:scheme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IT</a:t>
            </a:r>
            <a:r>
              <a:rPr kumimoji="1" lang="ko-KR" altLang="en-US" sz="2000" b="1" dirty="0">
                <a:solidFill>
                  <a:schemeClr val="bg2">
                    <a:lumMod val="25000"/>
                  </a:scheme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관련 동아리 편</a:t>
            </a:r>
            <a:endParaRPr kumimoji="1" lang="en-US" altLang="ko-KR" sz="2000" b="1" dirty="0">
              <a:solidFill>
                <a:schemeClr val="bg2">
                  <a:lumMod val="25000"/>
                </a:schemeClr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D4F76BB-7237-C149-9197-717C6CF89C8A}"/>
              </a:ext>
            </a:extLst>
          </p:cNvPr>
          <p:cNvCxnSpPr>
            <a:cxnSpLocks/>
          </p:cNvCxnSpPr>
          <p:nvPr/>
        </p:nvCxnSpPr>
        <p:spPr>
          <a:xfrm>
            <a:off x="231648" y="6523771"/>
            <a:ext cx="11728704" cy="0"/>
          </a:xfrm>
          <a:prstGeom prst="line">
            <a:avLst/>
          </a:prstGeom>
          <a:ln w="6350">
            <a:solidFill>
              <a:srgbClr val="1D1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07D36B2-6260-2042-896C-E1B3A76DF0E1}"/>
              </a:ext>
            </a:extLst>
          </p:cNvPr>
          <p:cNvGrpSpPr/>
          <p:nvPr/>
        </p:nvGrpSpPr>
        <p:grpSpPr>
          <a:xfrm>
            <a:off x="512047" y="40173"/>
            <a:ext cx="11167906" cy="584775"/>
            <a:chOff x="512048" y="40173"/>
            <a:chExt cx="11167906" cy="584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76E6847-9FF3-3642-8B3B-89C72A805C12}"/>
                </a:ext>
              </a:extLst>
            </p:cNvPr>
            <p:cNvGrpSpPr/>
            <p:nvPr/>
          </p:nvGrpSpPr>
          <p:grpSpPr>
            <a:xfrm>
              <a:off x="512048" y="291329"/>
              <a:ext cx="4480366" cy="90000"/>
              <a:chOff x="512048" y="291329"/>
              <a:chExt cx="4480366" cy="9000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3CA77D2-0653-3D49-941B-156BF7A154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048" y="336331"/>
                <a:ext cx="4435366" cy="0"/>
              </a:xfrm>
              <a:prstGeom prst="line">
                <a:avLst/>
              </a:prstGeom>
              <a:ln w="6350">
                <a:solidFill>
                  <a:srgbClr val="1D1F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1B0C386-31F3-134E-89BB-456523852A20}"/>
                  </a:ext>
                </a:extLst>
              </p:cNvPr>
              <p:cNvSpPr/>
              <p:nvPr/>
            </p:nvSpPr>
            <p:spPr>
              <a:xfrm>
                <a:off x="512048" y="291329"/>
                <a:ext cx="90000" cy="90000"/>
              </a:xfrm>
              <a:prstGeom prst="ellipse">
                <a:avLst/>
              </a:prstGeom>
              <a:solidFill>
                <a:srgbClr val="1D1F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C5B065C-5601-C24C-861E-D5DA288840AD}"/>
                </a:ext>
              </a:extLst>
            </p:cNvPr>
            <p:cNvGrpSpPr/>
            <p:nvPr/>
          </p:nvGrpSpPr>
          <p:grpSpPr>
            <a:xfrm rot="10800000">
              <a:off x="7199588" y="291329"/>
              <a:ext cx="4480366" cy="90000"/>
              <a:chOff x="512048" y="291329"/>
              <a:chExt cx="4480366" cy="90000"/>
            </a:xfrm>
          </p:grpSpPr>
          <p:cxnSp>
            <p:nvCxnSpPr>
              <p:cNvPr id="9" name="직선 연결선[R] 8">
                <a:extLst>
                  <a:ext uri="{FF2B5EF4-FFF2-40B4-BE49-F238E27FC236}">
                    <a16:creationId xmlns:a16="http://schemas.microsoft.com/office/drawing/2014/main" id="{83B29505-A3A6-B246-A091-BFF01DAA5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048" y="336331"/>
                <a:ext cx="4435366" cy="0"/>
              </a:xfrm>
              <a:prstGeom prst="line">
                <a:avLst/>
              </a:prstGeom>
              <a:ln w="6350">
                <a:solidFill>
                  <a:srgbClr val="1D1F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BC648DE-744E-0E43-9EA1-242258170522}"/>
                  </a:ext>
                </a:extLst>
              </p:cNvPr>
              <p:cNvSpPr/>
              <p:nvPr/>
            </p:nvSpPr>
            <p:spPr>
              <a:xfrm>
                <a:off x="512048" y="291329"/>
                <a:ext cx="90000" cy="90000"/>
              </a:xfrm>
              <a:prstGeom prst="ellipse">
                <a:avLst/>
              </a:prstGeom>
              <a:solidFill>
                <a:srgbClr val="1D1F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479FE1-FC97-9E4D-987A-1CF0482DEB10}"/>
                </a:ext>
              </a:extLst>
            </p:cNvPr>
            <p:cNvSpPr txBox="1"/>
            <p:nvPr/>
          </p:nvSpPr>
          <p:spPr>
            <a:xfrm>
              <a:off x="5405787" y="40173"/>
              <a:ext cx="14141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600" dirty="0">
                  <a:solidFill>
                    <a:srgbClr val="1D1F1B">
                      <a:alpha val="60000"/>
                    </a:srgbClr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CMD </a:t>
              </a:r>
              <a:r>
                <a:rPr kumimoji="1" lang="ko-KR" altLang="en-US" sz="1600" dirty="0">
                  <a:solidFill>
                    <a:srgbClr val="1D1F1B">
                      <a:alpha val="60000"/>
                    </a:srgbClr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정규 세션</a:t>
              </a:r>
              <a:endParaRPr kumimoji="1" lang="en-US" altLang="ko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  <a:p>
              <a:pPr algn="ctr"/>
              <a:r>
                <a:rPr kumimoji="1" lang="ko-KR" altLang="en-US" sz="1600" dirty="0">
                  <a:solidFill>
                    <a:srgbClr val="1D1F1B">
                      <a:alpha val="60000"/>
                    </a:srgbClr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그 두번째</a:t>
              </a:r>
              <a:endParaRPr kumimoji="1" lang="ko-Kore-KR" altLang="en-US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</p:grp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EF3B0C9-122F-5E4E-887D-35E696CE817D}"/>
              </a:ext>
            </a:extLst>
          </p:cNvPr>
          <p:cNvSpPr/>
          <p:nvPr/>
        </p:nvSpPr>
        <p:spPr>
          <a:xfrm>
            <a:off x="6819956" y="3802622"/>
            <a:ext cx="1609344" cy="584776"/>
          </a:xfrm>
          <a:prstGeom prst="roundRect">
            <a:avLst/>
          </a:prstGeom>
          <a:solidFill>
            <a:srgbClr val="1D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ko-Kore-KR" sz="2800" dirty="0">
                <a:latin typeface="TmonMonsori Black" panose="02000A03000000000000" pitchFamily="2" charset="-127"/>
                <a:ea typeface="TmonMonsori Black" panose="02000A03000000000000" pitchFamily="2" charset="-127"/>
              </a:rPr>
              <a:t>2020</a:t>
            </a:r>
            <a:endParaRPr kumimoji="1" lang="ko-Kore-KR" altLang="en-US" sz="2800" dirty="0"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E442F-7441-4447-9038-E35385E661E8}"/>
              </a:ext>
            </a:extLst>
          </p:cNvPr>
          <p:cNvSpPr txBox="1"/>
          <p:nvPr/>
        </p:nvSpPr>
        <p:spPr>
          <a:xfrm>
            <a:off x="8803454" y="5086253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solidFill>
                  <a:schemeClr val="bg2">
                    <a:lumMod val="25000"/>
                    <a:alpha val="59000"/>
                  </a:scheme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컴퓨터교육과</a:t>
            </a:r>
            <a:r>
              <a:rPr kumimoji="1" lang="ko-KR" altLang="en-US" dirty="0">
                <a:solidFill>
                  <a:schemeClr val="bg2">
                    <a:lumMod val="25000"/>
                    <a:alpha val="59000"/>
                  </a:scheme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ko-Kore-KR" altLang="en-US" dirty="0">
                <a:solidFill>
                  <a:schemeClr val="bg2">
                    <a:lumMod val="25000"/>
                    <a:alpha val="59000"/>
                  </a:scheme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김태현</a:t>
            </a:r>
            <a:r>
              <a:rPr kumimoji="1" lang="ko-KR" altLang="en-US" dirty="0">
                <a:solidFill>
                  <a:schemeClr val="bg2">
                    <a:lumMod val="25000"/>
                    <a:alpha val="59000"/>
                  </a:scheme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2">
                    <a:lumMod val="25000"/>
                    <a:alpha val="59000"/>
                  </a:scheme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정유찬</a:t>
            </a:r>
            <a:endParaRPr kumimoji="1" lang="ko-Kore-KR" altLang="en-US" dirty="0">
              <a:solidFill>
                <a:schemeClr val="bg2">
                  <a:lumMod val="25000"/>
                  <a:alpha val="59000"/>
                </a:schemeClr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8A11B5-C518-3241-A455-684E36A40CDB}"/>
              </a:ext>
            </a:extLst>
          </p:cNvPr>
          <p:cNvSpPr txBox="1"/>
          <p:nvPr/>
        </p:nvSpPr>
        <p:spPr>
          <a:xfrm>
            <a:off x="5181600" y="149562"/>
            <a:ext cx="18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ore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{</a:t>
            </a:r>
            <a:r>
              <a:rPr kumimoji="1"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}</a:t>
            </a:r>
            <a:endParaRPr kumimoji="1"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58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4111770-3226-8D4C-A52F-6B0FDD39DA97}"/>
              </a:ext>
            </a:extLst>
          </p:cNvPr>
          <p:cNvSpPr txBox="1"/>
          <p:nvPr/>
        </p:nvSpPr>
        <p:spPr>
          <a:xfrm>
            <a:off x="5181600" y="149562"/>
            <a:ext cx="18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ore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{</a:t>
            </a:r>
            <a:r>
              <a:rPr kumimoji="1"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}</a:t>
            </a:r>
            <a:endParaRPr kumimoji="1"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D4F76BB-7237-C149-9197-717C6CF89C8A}"/>
              </a:ext>
            </a:extLst>
          </p:cNvPr>
          <p:cNvCxnSpPr>
            <a:cxnSpLocks/>
          </p:cNvCxnSpPr>
          <p:nvPr/>
        </p:nvCxnSpPr>
        <p:spPr>
          <a:xfrm>
            <a:off x="231648" y="6523771"/>
            <a:ext cx="11728704" cy="0"/>
          </a:xfrm>
          <a:prstGeom prst="line">
            <a:avLst/>
          </a:prstGeom>
          <a:ln w="6350">
            <a:solidFill>
              <a:srgbClr val="1D1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6E6847-9FF3-3642-8B3B-89C72A805C12}"/>
              </a:ext>
            </a:extLst>
          </p:cNvPr>
          <p:cNvGrpSpPr/>
          <p:nvPr/>
        </p:nvGrpSpPr>
        <p:grpSpPr>
          <a:xfrm>
            <a:off x="512047" y="291329"/>
            <a:ext cx="4480366" cy="90000"/>
            <a:chOff x="512048" y="291329"/>
            <a:chExt cx="4480366" cy="90000"/>
          </a:xfrm>
        </p:grpSpPr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A3CA77D2-0653-3D49-941B-156BF7A1540F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B0C386-31F3-134E-89BB-456523852A20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5B065C-5601-C24C-861E-D5DA288840AD}"/>
              </a:ext>
            </a:extLst>
          </p:cNvPr>
          <p:cNvGrpSpPr/>
          <p:nvPr/>
        </p:nvGrpSpPr>
        <p:grpSpPr>
          <a:xfrm rot="10800000">
            <a:off x="7199587" y="291329"/>
            <a:ext cx="4480366" cy="90000"/>
            <a:chOff x="512048" y="291329"/>
            <a:chExt cx="4480366" cy="90000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3B29505-A3A6-B246-A091-BFF01DAA5439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C648DE-744E-0E43-9EA1-242258170522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6479FE1-FC97-9E4D-987A-1CF0482DEB10}"/>
              </a:ext>
            </a:extLst>
          </p:cNvPr>
          <p:cNvSpPr txBox="1"/>
          <p:nvPr/>
        </p:nvSpPr>
        <p:spPr>
          <a:xfrm>
            <a:off x="5268346" y="164951"/>
            <a:ext cx="1655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07</a:t>
            </a:r>
            <a:r>
              <a:rPr kumimoji="1" lang="ko-KR" altLang="en-US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SW</a:t>
            </a:r>
            <a:r>
              <a:rPr kumimoji="1" lang="ko-KR" altLang="en-US" sz="1600" dirty="0" err="1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마에스트로</a:t>
            </a:r>
            <a:endParaRPr kumimoji="1" lang="ko-Kore-KR" altLang="en-US" sz="1600" dirty="0">
              <a:solidFill>
                <a:srgbClr val="1D1F1B">
                  <a:alpha val="60000"/>
                </a:srgbClr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B0B62-ED87-024B-AD53-68C16DDCA009}"/>
              </a:ext>
            </a:extLst>
          </p:cNvPr>
          <p:cNvSpPr txBox="1"/>
          <p:nvPr/>
        </p:nvSpPr>
        <p:spPr>
          <a:xfrm>
            <a:off x="512047" y="1379943"/>
            <a:ext cx="505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요약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SW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인재를 양성하는 정부지원 사업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C6E2E-C311-FA4E-B909-6DD697ED93D1}"/>
              </a:ext>
            </a:extLst>
          </p:cNvPr>
          <p:cNvSpPr txBox="1"/>
          <p:nvPr/>
        </p:nvSpPr>
        <p:spPr>
          <a:xfrm>
            <a:off x="512047" y="2017171"/>
            <a:ext cx="7143302" cy="1792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주요 프로젝트</a:t>
            </a:r>
            <a:endParaRPr kumimoji="1" lang="en-US" altLang="ko-KR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딥러닝을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통한 영아 자세 모니터링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딥러닝을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활용한 </a:t>
            </a: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몰입형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모의 면접 서비스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귀가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(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막차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의 모든 것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–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교통 정보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킥고잉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타다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택시 등 모든 것 연동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68E4C-C569-0342-A3F4-C2D81D1CF97B}"/>
              </a:ext>
            </a:extLst>
          </p:cNvPr>
          <p:cNvSpPr txBox="1"/>
          <p:nvPr/>
        </p:nvSpPr>
        <p:spPr>
          <a:xfrm>
            <a:off x="512047" y="3983848"/>
            <a:ext cx="489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11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기 활동 진행중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2020.01.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~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2020.12.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FDE7F-D4AD-EB4A-B582-0B71A46FDF19}"/>
              </a:ext>
            </a:extLst>
          </p:cNvPr>
          <p:cNvSpPr txBox="1"/>
          <p:nvPr/>
        </p:nvSpPr>
        <p:spPr>
          <a:xfrm>
            <a:off x="512047" y="4508104"/>
            <a:ext cx="4969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모집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1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월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~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ko-KR" altLang="en-US" sz="24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수료식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12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월</a:t>
            </a:r>
            <a:b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</a:b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(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인증 중 상위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10%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다음해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1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월 해외 연수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E3C6C5-DC9F-E14B-9C07-E4CEFB8D31A8}"/>
              </a:ext>
            </a:extLst>
          </p:cNvPr>
          <p:cNvGrpSpPr/>
          <p:nvPr/>
        </p:nvGrpSpPr>
        <p:grpSpPr>
          <a:xfrm>
            <a:off x="507657" y="6037236"/>
            <a:ext cx="4334083" cy="369332"/>
            <a:chOff x="1642173" y="1069548"/>
            <a:chExt cx="4334083" cy="42561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D006760-BC6D-834C-B3DA-43AD2178E3B0}"/>
                </a:ext>
              </a:extLst>
            </p:cNvPr>
            <p:cNvSpPr/>
            <p:nvPr/>
          </p:nvSpPr>
          <p:spPr>
            <a:xfrm>
              <a:off x="3555722" y="1069548"/>
              <a:ext cx="2420534" cy="425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ore-KR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https://</a:t>
              </a:r>
              <a:r>
                <a:rPr lang="en-US" altLang="ko-Kore-KR" dirty="0" err="1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swmaestro.org</a:t>
              </a:r>
              <a:r>
                <a:rPr lang="en-US" altLang="ko-Kore-KR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/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629365-5C6E-8F43-8FDB-2B9F5034E3C7}"/>
                </a:ext>
              </a:extLst>
            </p:cNvPr>
            <p:cNvSpPr txBox="1"/>
            <p:nvPr/>
          </p:nvSpPr>
          <p:spPr>
            <a:xfrm>
              <a:off x="1642173" y="1069548"/>
              <a:ext cx="1829347" cy="425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소마 공식 홈페이지</a:t>
              </a:r>
              <a:endParaRPr kumimoji="1" lang="ko-Kore-KR" altLang="en-US" dirty="0"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72D46D96-D51B-B947-8C8B-3DCE11BA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630" y="1450468"/>
            <a:ext cx="6181344" cy="1749817"/>
          </a:xfrm>
          <a:prstGeom prst="rect">
            <a:avLst/>
          </a:prstGeom>
          <a:effectLst>
            <a:outerShdw blurRad="190500" dist="50800" dir="5400000" algn="ctr" rotWithShape="0">
              <a:schemeClr val="tx1">
                <a:alpha val="8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05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4111770-3226-8D4C-A52F-6B0FDD39DA97}"/>
              </a:ext>
            </a:extLst>
          </p:cNvPr>
          <p:cNvSpPr txBox="1"/>
          <p:nvPr/>
        </p:nvSpPr>
        <p:spPr>
          <a:xfrm>
            <a:off x="5181600" y="149562"/>
            <a:ext cx="18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ore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{</a:t>
            </a:r>
            <a:r>
              <a:rPr kumimoji="1"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}</a:t>
            </a:r>
            <a:endParaRPr kumimoji="1"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D4F76BB-7237-C149-9197-717C6CF89C8A}"/>
              </a:ext>
            </a:extLst>
          </p:cNvPr>
          <p:cNvCxnSpPr>
            <a:cxnSpLocks/>
          </p:cNvCxnSpPr>
          <p:nvPr/>
        </p:nvCxnSpPr>
        <p:spPr>
          <a:xfrm>
            <a:off x="231648" y="6523771"/>
            <a:ext cx="11728704" cy="0"/>
          </a:xfrm>
          <a:prstGeom prst="line">
            <a:avLst/>
          </a:prstGeom>
          <a:ln w="6350">
            <a:solidFill>
              <a:srgbClr val="1D1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6E6847-9FF3-3642-8B3B-89C72A805C12}"/>
              </a:ext>
            </a:extLst>
          </p:cNvPr>
          <p:cNvGrpSpPr/>
          <p:nvPr/>
        </p:nvGrpSpPr>
        <p:grpSpPr>
          <a:xfrm>
            <a:off x="512047" y="291329"/>
            <a:ext cx="4480366" cy="90000"/>
            <a:chOff x="512048" y="291329"/>
            <a:chExt cx="4480366" cy="90000"/>
          </a:xfrm>
        </p:grpSpPr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A3CA77D2-0653-3D49-941B-156BF7A1540F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B0C386-31F3-134E-89BB-456523852A20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5B065C-5601-C24C-861E-D5DA288840AD}"/>
              </a:ext>
            </a:extLst>
          </p:cNvPr>
          <p:cNvGrpSpPr/>
          <p:nvPr/>
        </p:nvGrpSpPr>
        <p:grpSpPr>
          <a:xfrm rot="10800000">
            <a:off x="7199587" y="291329"/>
            <a:ext cx="4480366" cy="90000"/>
            <a:chOff x="512048" y="291329"/>
            <a:chExt cx="4480366" cy="90000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3B29505-A3A6-B246-A091-BFF01DAA5439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C648DE-744E-0E43-9EA1-242258170522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6479FE1-FC97-9E4D-987A-1CF0482DEB10}"/>
              </a:ext>
            </a:extLst>
          </p:cNvPr>
          <p:cNvSpPr txBox="1"/>
          <p:nvPr/>
        </p:nvSpPr>
        <p:spPr>
          <a:xfrm>
            <a:off x="5544352" y="164951"/>
            <a:ext cx="1103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08</a:t>
            </a:r>
            <a:r>
              <a:rPr kumimoji="1" lang="ko-KR" altLang="en-US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SSAFY</a:t>
            </a:r>
            <a:endParaRPr kumimoji="1" lang="ko-Kore-KR" altLang="en-US" sz="1600" dirty="0">
              <a:solidFill>
                <a:srgbClr val="1D1F1B">
                  <a:alpha val="60000"/>
                </a:srgbClr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B0B62-ED87-024B-AD53-68C16DDCA009}"/>
              </a:ext>
            </a:extLst>
          </p:cNvPr>
          <p:cNvSpPr txBox="1"/>
          <p:nvPr/>
        </p:nvSpPr>
        <p:spPr>
          <a:xfrm>
            <a:off x="512047" y="1379943"/>
            <a:ext cx="370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요약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삼성 청년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SW 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아카데미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C6E2E-C311-FA4E-B909-6DD697ED93D1}"/>
              </a:ext>
            </a:extLst>
          </p:cNvPr>
          <p:cNvSpPr txBox="1"/>
          <p:nvPr/>
        </p:nvSpPr>
        <p:spPr>
          <a:xfrm>
            <a:off x="512047" y="2017171"/>
            <a:ext cx="5763437" cy="2254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특징</a:t>
            </a:r>
            <a:endParaRPr kumimoji="1" lang="en-US" altLang="ko-KR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교육기간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1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년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/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b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</a:b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상반기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코딩 교육 중심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/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하반기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프로젝트 중심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전국 네 개의 지역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서울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대전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광주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구미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SSAFY DAY : 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면접 특강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자소서 특강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취업 컨설팅 등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68E4C-C569-0342-A3F4-C2D81D1CF97B}"/>
              </a:ext>
            </a:extLst>
          </p:cNvPr>
          <p:cNvSpPr txBox="1"/>
          <p:nvPr/>
        </p:nvSpPr>
        <p:spPr>
          <a:xfrm>
            <a:off x="512047" y="4538878"/>
            <a:ext cx="5312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올해 모집 종료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2020.10.26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~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2020.11.09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E3C6C5-DC9F-E14B-9C07-E4CEFB8D31A8}"/>
              </a:ext>
            </a:extLst>
          </p:cNvPr>
          <p:cNvGrpSpPr/>
          <p:nvPr/>
        </p:nvGrpSpPr>
        <p:grpSpPr>
          <a:xfrm>
            <a:off x="507657" y="6016874"/>
            <a:ext cx="3946486" cy="369332"/>
            <a:chOff x="1642173" y="1069548"/>
            <a:chExt cx="3946486" cy="42561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D006760-BC6D-834C-B3DA-43AD2178E3B0}"/>
                </a:ext>
              </a:extLst>
            </p:cNvPr>
            <p:cNvSpPr/>
            <p:nvPr/>
          </p:nvSpPr>
          <p:spPr>
            <a:xfrm>
              <a:off x="3734177" y="1069548"/>
              <a:ext cx="1854482" cy="425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ore-KR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https://</a:t>
              </a:r>
              <a:r>
                <a:rPr lang="en-US" altLang="ko-Kore-KR" dirty="0" err="1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ssafy.com</a:t>
              </a:r>
              <a:endParaRPr lang="en-US" altLang="ko-Kore-KR" dirty="0">
                <a:solidFill>
                  <a:srgbClr val="675EFF"/>
                </a:solidFill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629365-5C6E-8F43-8FDB-2B9F5034E3C7}"/>
                </a:ext>
              </a:extLst>
            </p:cNvPr>
            <p:cNvSpPr txBox="1"/>
            <p:nvPr/>
          </p:nvSpPr>
          <p:spPr>
            <a:xfrm>
              <a:off x="1642173" y="1069548"/>
              <a:ext cx="2154501" cy="425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SSAFY</a:t>
              </a:r>
              <a:r>
                <a:rPr kumimoji="1" lang="ko-KR" altLang="en-US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 공식 홈페이지</a:t>
              </a:r>
              <a:endParaRPr kumimoji="1" lang="ko-Kore-KR" altLang="en-US" dirty="0"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FCAE57-8F34-B141-92BB-A0817F820230}"/>
              </a:ext>
            </a:extLst>
          </p:cNvPr>
          <p:cNvGrpSpPr/>
          <p:nvPr/>
        </p:nvGrpSpPr>
        <p:grpSpPr>
          <a:xfrm>
            <a:off x="4594557" y="6016874"/>
            <a:ext cx="2408431" cy="369332"/>
            <a:chOff x="2480429" y="1069548"/>
            <a:chExt cx="2408431" cy="42561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9653B79-5411-364F-BC27-E9FF3136E2DE}"/>
                </a:ext>
              </a:extLst>
            </p:cNvPr>
            <p:cNvSpPr/>
            <p:nvPr/>
          </p:nvSpPr>
          <p:spPr>
            <a:xfrm>
              <a:off x="3575295" y="1069548"/>
              <a:ext cx="1313565" cy="425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ore-KR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@</a:t>
              </a:r>
              <a:r>
                <a:rPr lang="en-US" altLang="ko-Kore-KR" dirty="0" err="1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hellossafy</a:t>
              </a:r>
              <a:endParaRPr lang="en-US" altLang="ko-Kore-KR" dirty="0">
                <a:solidFill>
                  <a:srgbClr val="675EFF"/>
                </a:solidFill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4E080C-A16A-C94F-8A8E-C8415118C89B}"/>
                </a:ext>
              </a:extLst>
            </p:cNvPr>
            <p:cNvSpPr txBox="1"/>
            <p:nvPr/>
          </p:nvSpPr>
          <p:spPr>
            <a:xfrm>
              <a:off x="2480429" y="1069548"/>
              <a:ext cx="1138581" cy="425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Instagram</a:t>
              </a:r>
              <a:endParaRPr kumimoji="1" lang="ko-Kore-KR" altLang="en-US" dirty="0"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17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4111770-3226-8D4C-A52F-6B0FDD39DA97}"/>
              </a:ext>
            </a:extLst>
          </p:cNvPr>
          <p:cNvSpPr txBox="1"/>
          <p:nvPr/>
        </p:nvSpPr>
        <p:spPr>
          <a:xfrm>
            <a:off x="5181600" y="149562"/>
            <a:ext cx="18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ore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{</a:t>
            </a:r>
            <a:r>
              <a:rPr kumimoji="1"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}</a:t>
            </a:r>
            <a:endParaRPr kumimoji="1"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D4F76BB-7237-C149-9197-717C6CF89C8A}"/>
              </a:ext>
            </a:extLst>
          </p:cNvPr>
          <p:cNvCxnSpPr>
            <a:cxnSpLocks/>
          </p:cNvCxnSpPr>
          <p:nvPr/>
        </p:nvCxnSpPr>
        <p:spPr>
          <a:xfrm>
            <a:off x="231648" y="6523771"/>
            <a:ext cx="11728704" cy="0"/>
          </a:xfrm>
          <a:prstGeom prst="line">
            <a:avLst/>
          </a:prstGeom>
          <a:ln w="6350">
            <a:solidFill>
              <a:srgbClr val="1D1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6E6847-9FF3-3642-8B3B-89C72A805C12}"/>
              </a:ext>
            </a:extLst>
          </p:cNvPr>
          <p:cNvGrpSpPr/>
          <p:nvPr/>
        </p:nvGrpSpPr>
        <p:grpSpPr>
          <a:xfrm>
            <a:off x="512047" y="291329"/>
            <a:ext cx="4480366" cy="90000"/>
            <a:chOff x="512048" y="291329"/>
            <a:chExt cx="4480366" cy="90000"/>
          </a:xfrm>
        </p:grpSpPr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A3CA77D2-0653-3D49-941B-156BF7A1540F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B0C386-31F3-134E-89BB-456523852A20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5B065C-5601-C24C-861E-D5DA288840AD}"/>
              </a:ext>
            </a:extLst>
          </p:cNvPr>
          <p:cNvGrpSpPr/>
          <p:nvPr/>
        </p:nvGrpSpPr>
        <p:grpSpPr>
          <a:xfrm rot="10800000">
            <a:off x="7199587" y="291329"/>
            <a:ext cx="4480366" cy="90000"/>
            <a:chOff x="512048" y="291329"/>
            <a:chExt cx="4480366" cy="90000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3B29505-A3A6-B246-A091-BFF01DAA5439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C648DE-744E-0E43-9EA1-242258170522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6479FE1-FC97-9E4D-987A-1CF0482DEB10}"/>
              </a:ext>
            </a:extLst>
          </p:cNvPr>
          <p:cNvSpPr txBox="1"/>
          <p:nvPr/>
        </p:nvSpPr>
        <p:spPr>
          <a:xfrm>
            <a:off x="5679870" y="164951"/>
            <a:ext cx="83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09</a:t>
            </a:r>
            <a:r>
              <a:rPr kumimoji="1" lang="ko-KR" altLang="en-US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ore-KR" sz="1600" dirty="0" err="1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BoB</a:t>
            </a:r>
            <a:endParaRPr kumimoji="1" lang="ko-Kore-KR" altLang="en-US" sz="1600" dirty="0">
              <a:solidFill>
                <a:srgbClr val="1D1F1B">
                  <a:alpha val="60000"/>
                </a:srgbClr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B0B62-ED87-024B-AD53-68C16DDCA009}"/>
              </a:ext>
            </a:extLst>
          </p:cNvPr>
          <p:cNvSpPr txBox="1"/>
          <p:nvPr/>
        </p:nvSpPr>
        <p:spPr>
          <a:xfrm>
            <a:off x="512047" y="904251"/>
            <a:ext cx="4759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요약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Best of Best</a:t>
            </a:r>
            <a:b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</a:b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     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(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차세대 </a:t>
            </a:r>
            <a:r>
              <a:rPr kumimoji="1" lang="ko-KR" altLang="en-US" sz="24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보안리더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양성 프로그램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C6E2E-C311-FA4E-B909-6DD697ED93D1}"/>
              </a:ext>
            </a:extLst>
          </p:cNvPr>
          <p:cNvSpPr txBox="1"/>
          <p:nvPr/>
        </p:nvSpPr>
        <p:spPr>
          <a:xfrm>
            <a:off x="512047" y="1812522"/>
            <a:ext cx="2348720" cy="2254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교육 안내</a:t>
            </a:r>
            <a:endParaRPr kumimoji="1" lang="en-US" altLang="ko-KR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보안 취약점 분석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디지털 </a:t>
            </a: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포렌식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개념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보안 컨설팅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보안제품 개발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68E4C-C569-0342-A3F4-C2D81D1CF97B}"/>
              </a:ext>
            </a:extLst>
          </p:cNvPr>
          <p:cNvSpPr txBox="1"/>
          <p:nvPr/>
        </p:nvSpPr>
        <p:spPr>
          <a:xfrm>
            <a:off x="512047" y="4261581"/>
            <a:ext cx="6290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혜택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학습 공간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기숙사 지원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수강료 무료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국외 연수</a:t>
            </a:r>
            <a:b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</a:b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       그랑프리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(BEST 10 </a:t>
            </a:r>
            <a:r>
              <a:rPr kumimoji="1" lang="ko-KR" altLang="en-US" sz="24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인증자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특전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E3C6C5-DC9F-E14B-9C07-E4CEFB8D31A8}"/>
              </a:ext>
            </a:extLst>
          </p:cNvPr>
          <p:cNvGrpSpPr/>
          <p:nvPr/>
        </p:nvGrpSpPr>
        <p:grpSpPr>
          <a:xfrm>
            <a:off x="507657" y="6073479"/>
            <a:ext cx="4265068" cy="369332"/>
            <a:chOff x="1642173" y="1069548"/>
            <a:chExt cx="4265068" cy="42561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D006760-BC6D-834C-B3DA-43AD2178E3B0}"/>
                </a:ext>
              </a:extLst>
            </p:cNvPr>
            <p:cNvSpPr/>
            <p:nvPr/>
          </p:nvSpPr>
          <p:spPr>
            <a:xfrm>
              <a:off x="3467214" y="1069548"/>
              <a:ext cx="2440027" cy="425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ore-KR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https://</a:t>
              </a:r>
              <a:r>
                <a:rPr lang="en-US" altLang="ko-Kore-KR" dirty="0" err="1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www.kitribob.kr</a:t>
              </a:r>
              <a:endParaRPr lang="en-US" altLang="ko-Kore-KR" dirty="0">
                <a:solidFill>
                  <a:srgbClr val="675EFF"/>
                </a:solidFill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629365-5C6E-8F43-8FDB-2B9F5034E3C7}"/>
                </a:ext>
              </a:extLst>
            </p:cNvPr>
            <p:cNvSpPr txBox="1"/>
            <p:nvPr/>
          </p:nvSpPr>
          <p:spPr>
            <a:xfrm>
              <a:off x="1642173" y="1069548"/>
              <a:ext cx="1850186" cy="425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latin typeface="BM HANNA Air" panose="020B0600000101010101" pitchFamily="34" charset="-127"/>
                  <a:ea typeface="BM HANNA Air" panose="020B0600000101010101" pitchFamily="34" charset="-127"/>
                </a:rPr>
                <a:t>BoB</a:t>
              </a:r>
              <a:r>
                <a:rPr kumimoji="1" lang="ko-KR" altLang="en-US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 공식 홈페이지</a:t>
              </a:r>
              <a:endParaRPr kumimoji="1" lang="ko-Kore-KR" altLang="en-US" dirty="0"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</p:grpSp>
      <p:pic>
        <p:nvPicPr>
          <p:cNvPr id="26" name="Picture 2" descr="교육생 모집 안내">
            <a:extLst>
              <a:ext uri="{FF2B5EF4-FFF2-40B4-BE49-F238E27FC236}">
                <a16:creationId xmlns:a16="http://schemas.microsoft.com/office/drawing/2014/main" id="{D34CE7C9-DB16-A042-8DC9-4DAF0D478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565" y="734974"/>
            <a:ext cx="3811547" cy="5388051"/>
          </a:xfrm>
          <a:prstGeom prst="rect">
            <a:avLst/>
          </a:prstGeom>
          <a:noFill/>
          <a:effectLst>
            <a:outerShdw blurRad="190500" dist="50800" dir="5400000" algn="ctr" rotWithShape="0">
              <a:schemeClr val="tx1">
                <a:alpha val="8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D5DC38B-EC29-1A42-9AB0-D41B39745C8F}"/>
              </a:ext>
            </a:extLst>
          </p:cNvPr>
          <p:cNvSpPr txBox="1"/>
          <p:nvPr/>
        </p:nvSpPr>
        <p:spPr>
          <a:xfrm>
            <a:off x="512047" y="5247102"/>
            <a:ext cx="471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모집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5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월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(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원서접수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),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6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월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(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합격자 선발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08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4111770-3226-8D4C-A52F-6B0FDD39DA97}"/>
              </a:ext>
            </a:extLst>
          </p:cNvPr>
          <p:cNvSpPr txBox="1"/>
          <p:nvPr/>
        </p:nvSpPr>
        <p:spPr>
          <a:xfrm>
            <a:off x="5181600" y="149562"/>
            <a:ext cx="18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ore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{</a:t>
            </a:r>
            <a:r>
              <a:rPr kumimoji="1"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}</a:t>
            </a:r>
            <a:endParaRPr kumimoji="1"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D4F76BB-7237-C149-9197-717C6CF89C8A}"/>
              </a:ext>
            </a:extLst>
          </p:cNvPr>
          <p:cNvCxnSpPr>
            <a:cxnSpLocks/>
          </p:cNvCxnSpPr>
          <p:nvPr/>
        </p:nvCxnSpPr>
        <p:spPr>
          <a:xfrm>
            <a:off x="231648" y="6523771"/>
            <a:ext cx="11728704" cy="0"/>
          </a:xfrm>
          <a:prstGeom prst="line">
            <a:avLst/>
          </a:prstGeom>
          <a:ln w="6350">
            <a:solidFill>
              <a:srgbClr val="1D1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6E6847-9FF3-3642-8B3B-89C72A805C12}"/>
              </a:ext>
            </a:extLst>
          </p:cNvPr>
          <p:cNvGrpSpPr/>
          <p:nvPr/>
        </p:nvGrpSpPr>
        <p:grpSpPr>
          <a:xfrm>
            <a:off x="512047" y="291329"/>
            <a:ext cx="4480366" cy="90000"/>
            <a:chOff x="512048" y="291329"/>
            <a:chExt cx="4480366" cy="90000"/>
          </a:xfrm>
        </p:grpSpPr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A3CA77D2-0653-3D49-941B-156BF7A1540F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B0C386-31F3-134E-89BB-456523852A20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5B065C-5601-C24C-861E-D5DA288840AD}"/>
              </a:ext>
            </a:extLst>
          </p:cNvPr>
          <p:cNvGrpSpPr/>
          <p:nvPr/>
        </p:nvGrpSpPr>
        <p:grpSpPr>
          <a:xfrm rot="10800000">
            <a:off x="7199587" y="291329"/>
            <a:ext cx="4480366" cy="90000"/>
            <a:chOff x="512048" y="291329"/>
            <a:chExt cx="4480366" cy="90000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3B29505-A3A6-B246-A091-BFF01DAA5439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C648DE-744E-0E43-9EA1-242258170522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6479FE1-FC97-9E4D-987A-1CF0482DEB10}"/>
              </a:ext>
            </a:extLst>
          </p:cNvPr>
          <p:cNvSpPr txBox="1"/>
          <p:nvPr/>
        </p:nvSpPr>
        <p:spPr>
          <a:xfrm>
            <a:off x="5627773" y="164951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1</a:t>
            </a:r>
            <a:r>
              <a:rPr kumimoji="1" lang="en-US" altLang="ko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0</a:t>
            </a:r>
            <a:r>
              <a:rPr kumimoji="1" lang="ko-KR" altLang="en-US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ko-Kore-KR" altLang="en-US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한이음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B0B62-ED87-024B-AD53-68C16DDCA009}"/>
              </a:ext>
            </a:extLst>
          </p:cNvPr>
          <p:cNvSpPr txBox="1"/>
          <p:nvPr/>
        </p:nvSpPr>
        <p:spPr>
          <a:xfrm>
            <a:off x="512047" y="1488311"/>
            <a:ext cx="7701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요약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ko-KR" altLang="en-US" sz="24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한이음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ICT 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멘토링</a:t>
            </a:r>
            <a:b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</a:b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      대학생 </a:t>
            </a:r>
            <a:r>
              <a:rPr kumimoji="1" lang="ko-KR" altLang="en-US" sz="24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멘티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지도교수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ko-KR" altLang="en-US" sz="24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기업전문가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ICT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멘토가 팀을 이루어 </a:t>
            </a:r>
            <a:b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</a:b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      현업 실무 기술이 반영된 프로젝트 수행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C6E2E-C311-FA4E-B909-6DD697ED93D1}"/>
              </a:ext>
            </a:extLst>
          </p:cNvPr>
          <p:cNvSpPr txBox="1"/>
          <p:nvPr/>
        </p:nvSpPr>
        <p:spPr>
          <a:xfrm>
            <a:off x="512047" y="2944220"/>
            <a:ext cx="3995966" cy="1792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주요 프로젝트</a:t>
            </a:r>
            <a:endParaRPr kumimoji="1" lang="en-US" altLang="ko-KR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IoT</a:t>
            </a: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를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이용한 </a:t>
            </a: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차량정보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전송 및 활용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소상공인을 위한 </a:t>
            </a: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스마트창고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차량의 사각지대 충돌방지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E3C6C5-DC9F-E14B-9C07-E4CEFB8D31A8}"/>
              </a:ext>
            </a:extLst>
          </p:cNvPr>
          <p:cNvGrpSpPr/>
          <p:nvPr/>
        </p:nvGrpSpPr>
        <p:grpSpPr>
          <a:xfrm>
            <a:off x="507657" y="6073479"/>
            <a:ext cx="4749022" cy="369332"/>
            <a:chOff x="1642173" y="1069548"/>
            <a:chExt cx="4749022" cy="42561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D006760-BC6D-834C-B3DA-43AD2178E3B0}"/>
                </a:ext>
              </a:extLst>
            </p:cNvPr>
            <p:cNvSpPr/>
            <p:nvPr/>
          </p:nvSpPr>
          <p:spPr>
            <a:xfrm>
              <a:off x="3644546" y="1069548"/>
              <a:ext cx="2746649" cy="425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ore-KR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https://</a:t>
              </a:r>
              <a:r>
                <a:rPr lang="en-US" altLang="ko-Kore-KR" dirty="0" err="1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www.</a:t>
              </a:r>
              <a:r>
                <a:rPr lang="en-US" altLang="ko-KR" dirty="0" err="1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hanium.or.</a:t>
              </a:r>
              <a:r>
                <a:rPr lang="en-US" altLang="ko-Kore-KR" dirty="0" err="1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kr</a:t>
              </a:r>
              <a:r>
                <a:rPr lang="en-US" altLang="ko-KR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/</a:t>
              </a:r>
              <a:endParaRPr lang="en-US" altLang="ko-Kore-KR" dirty="0">
                <a:solidFill>
                  <a:srgbClr val="675EFF"/>
                </a:solidFill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629365-5C6E-8F43-8FDB-2B9F5034E3C7}"/>
                </a:ext>
              </a:extLst>
            </p:cNvPr>
            <p:cNvSpPr txBox="1"/>
            <p:nvPr/>
          </p:nvSpPr>
          <p:spPr>
            <a:xfrm>
              <a:off x="1642173" y="1069548"/>
              <a:ext cx="2008883" cy="425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>
                  <a:latin typeface="BM HANNA Air" panose="020B0600000101010101" pitchFamily="34" charset="-127"/>
                  <a:ea typeface="BM HANNA Air" panose="020B0600000101010101" pitchFamily="34" charset="-127"/>
                </a:rPr>
                <a:t>한이음</a:t>
              </a:r>
              <a:r>
                <a:rPr kumimoji="1" lang="ko-KR" altLang="en-US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 공식 홈페이지</a:t>
              </a:r>
              <a:endParaRPr kumimoji="1" lang="ko-Kore-KR" altLang="en-US" dirty="0"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87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4111770-3226-8D4C-A52F-6B0FDD39DA97}"/>
              </a:ext>
            </a:extLst>
          </p:cNvPr>
          <p:cNvSpPr txBox="1"/>
          <p:nvPr/>
        </p:nvSpPr>
        <p:spPr>
          <a:xfrm>
            <a:off x="5181600" y="149562"/>
            <a:ext cx="18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ore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{</a:t>
            </a:r>
            <a:r>
              <a:rPr kumimoji="1"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}</a:t>
            </a:r>
            <a:endParaRPr kumimoji="1"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D4F76BB-7237-C149-9197-717C6CF89C8A}"/>
              </a:ext>
            </a:extLst>
          </p:cNvPr>
          <p:cNvCxnSpPr>
            <a:cxnSpLocks/>
          </p:cNvCxnSpPr>
          <p:nvPr/>
        </p:nvCxnSpPr>
        <p:spPr>
          <a:xfrm>
            <a:off x="231648" y="6523771"/>
            <a:ext cx="11728704" cy="0"/>
          </a:xfrm>
          <a:prstGeom prst="line">
            <a:avLst/>
          </a:prstGeom>
          <a:ln w="6350">
            <a:solidFill>
              <a:srgbClr val="1D1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6E6847-9FF3-3642-8B3B-89C72A805C12}"/>
              </a:ext>
            </a:extLst>
          </p:cNvPr>
          <p:cNvGrpSpPr/>
          <p:nvPr/>
        </p:nvGrpSpPr>
        <p:grpSpPr>
          <a:xfrm>
            <a:off x="512047" y="291329"/>
            <a:ext cx="4480366" cy="90000"/>
            <a:chOff x="512048" y="291329"/>
            <a:chExt cx="4480366" cy="90000"/>
          </a:xfrm>
        </p:grpSpPr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A3CA77D2-0653-3D49-941B-156BF7A1540F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B0C386-31F3-134E-89BB-456523852A20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5B065C-5601-C24C-861E-D5DA288840AD}"/>
              </a:ext>
            </a:extLst>
          </p:cNvPr>
          <p:cNvGrpSpPr/>
          <p:nvPr/>
        </p:nvGrpSpPr>
        <p:grpSpPr>
          <a:xfrm rot="10800000">
            <a:off x="7199587" y="291329"/>
            <a:ext cx="4480366" cy="90000"/>
            <a:chOff x="512048" y="291329"/>
            <a:chExt cx="4480366" cy="90000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3B29505-A3A6-B246-A091-BFF01DAA5439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C648DE-744E-0E43-9EA1-242258170522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6479FE1-FC97-9E4D-987A-1CF0482DEB10}"/>
              </a:ext>
            </a:extLst>
          </p:cNvPr>
          <p:cNvSpPr txBox="1"/>
          <p:nvPr/>
        </p:nvSpPr>
        <p:spPr>
          <a:xfrm>
            <a:off x="5725555" y="164951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+</a:t>
            </a:r>
            <a:r>
              <a:rPr kumimoji="1" lang="ko-KR" altLang="en-US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ore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CMD</a:t>
            </a:r>
            <a:endParaRPr kumimoji="1" lang="ko-Kore-KR" altLang="en-US" sz="1600" dirty="0">
              <a:solidFill>
                <a:srgbClr val="1D1F1B">
                  <a:alpha val="60000"/>
                </a:srgbClr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B0B62-ED87-024B-AD53-68C16DDCA009}"/>
              </a:ext>
            </a:extLst>
          </p:cNvPr>
          <p:cNvSpPr txBox="1"/>
          <p:nvPr/>
        </p:nvSpPr>
        <p:spPr>
          <a:xfrm>
            <a:off x="512047" y="1488311"/>
            <a:ext cx="686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요약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 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앞으로의 발전 가능성이 기대되는 차세대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IT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동아리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C6E2E-C311-FA4E-B909-6DD697ED93D1}"/>
              </a:ext>
            </a:extLst>
          </p:cNvPr>
          <p:cNvSpPr txBox="1"/>
          <p:nvPr/>
        </p:nvSpPr>
        <p:spPr>
          <a:xfrm>
            <a:off x="512047" y="3235378"/>
            <a:ext cx="2912977" cy="1792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활동</a:t>
            </a:r>
            <a:endParaRPr kumimoji="1" lang="en-US" altLang="ko-KR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팀 별 프로젝트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컴에듀니온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행사 주도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다양한 주제의 정규 세션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E3C6C5-DC9F-E14B-9C07-E4CEFB8D31A8}"/>
              </a:ext>
            </a:extLst>
          </p:cNvPr>
          <p:cNvGrpSpPr/>
          <p:nvPr/>
        </p:nvGrpSpPr>
        <p:grpSpPr>
          <a:xfrm>
            <a:off x="507657" y="6073479"/>
            <a:ext cx="2905184" cy="369332"/>
            <a:chOff x="1642173" y="1069548"/>
            <a:chExt cx="2905184" cy="42561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D006760-BC6D-834C-B3DA-43AD2178E3B0}"/>
                </a:ext>
              </a:extLst>
            </p:cNvPr>
            <p:cNvSpPr/>
            <p:nvPr/>
          </p:nvSpPr>
          <p:spPr>
            <a:xfrm>
              <a:off x="3644546" y="1069548"/>
              <a:ext cx="902811" cy="425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ore-KR" altLang="en-US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준비중</a:t>
              </a:r>
              <a:r>
                <a:rPr lang="en-US" altLang="ko-Kore-KR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…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629365-5C6E-8F43-8FDB-2B9F5034E3C7}"/>
                </a:ext>
              </a:extLst>
            </p:cNvPr>
            <p:cNvSpPr txBox="1"/>
            <p:nvPr/>
          </p:nvSpPr>
          <p:spPr>
            <a:xfrm>
              <a:off x="1642173" y="1069548"/>
              <a:ext cx="1906291" cy="425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CMD</a:t>
              </a:r>
              <a:r>
                <a:rPr kumimoji="1" lang="ko-KR" altLang="en-US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 공식 홈페이지</a:t>
              </a:r>
              <a:endParaRPr kumimoji="1" lang="ko-Kore-KR" altLang="en-US" dirty="0"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099719-34DF-B64B-BC4B-A0A81D885CC8}"/>
              </a:ext>
            </a:extLst>
          </p:cNvPr>
          <p:cNvSpPr txBox="1"/>
          <p:nvPr/>
        </p:nvSpPr>
        <p:spPr>
          <a:xfrm>
            <a:off x="507657" y="2030936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자격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 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성균관대학교 컴퓨터교육과 재학생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BC41BD-13AD-A64C-8560-61B958C16CB4}"/>
              </a:ext>
            </a:extLst>
          </p:cNvPr>
          <p:cNvSpPr txBox="1"/>
          <p:nvPr/>
        </p:nvSpPr>
        <p:spPr>
          <a:xfrm>
            <a:off x="507656" y="2633157"/>
            <a:ext cx="942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혜택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ko-KR" altLang="en-US" sz="24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킹은석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교수님의 지원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ko-KR" altLang="en-US" sz="24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짱님의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교육 커리큘럼 제공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멘토님들의 경험과 조언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431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4111770-3226-8D4C-A52F-6B0FDD39DA97}"/>
              </a:ext>
            </a:extLst>
          </p:cNvPr>
          <p:cNvSpPr txBox="1"/>
          <p:nvPr/>
        </p:nvSpPr>
        <p:spPr>
          <a:xfrm>
            <a:off x="5181600" y="149562"/>
            <a:ext cx="18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ore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{</a:t>
            </a:r>
            <a:r>
              <a:rPr kumimoji="1"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}</a:t>
            </a:r>
            <a:endParaRPr kumimoji="1"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D4F76BB-7237-C149-9197-717C6CF89C8A}"/>
              </a:ext>
            </a:extLst>
          </p:cNvPr>
          <p:cNvCxnSpPr>
            <a:cxnSpLocks/>
          </p:cNvCxnSpPr>
          <p:nvPr/>
        </p:nvCxnSpPr>
        <p:spPr>
          <a:xfrm>
            <a:off x="231648" y="6523771"/>
            <a:ext cx="11728704" cy="0"/>
          </a:xfrm>
          <a:prstGeom prst="line">
            <a:avLst/>
          </a:prstGeom>
          <a:ln w="6350">
            <a:solidFill>
              <a:srgbClr val="1D1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6E6847-9FF3-3642-8B3B-89C72A805C12}"/>
              </a:ext>
            </a:extLst>
          </p:cNvPr>
          <p:cNvGrpSpPr/>
          <p:nvPr/>
        </p:nvGrpSpPr>
        <p:grpSpPr>
          <a:xfrm>
            <a:off x="512047" y="291329"/>
            <a:ext cx="4480366" cy="90000"/>
            <a:chOff x="512048" y="291329"/>
            <a:chExt cx="4480366" cy="90000"/>
          </a:xfrm>
        </p:grpSpPr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A3CA77D2-0653-3D49-941B-156BF7A1540F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B0C386-31F3-134E-89BB-456523852A20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5B065C-5601-C24C-861E-D5DA288840AD}"/>
              </a:ext>
            </a:extLst>
          </p:cNvPr>
          <p:cNvGrpSpPr/>
          <p:nvPr/>
        </p:nvGrpSpPr>
        <p:grpSpPr>
          <a:xfrm rot="10800000">
            <a:off x="7199587" y="291329"/>
            <a:ext cx="4480366" cy="90000"/>
            <a:chOff x="512048" y="291329"/>
            <a:chExt cx="4480366" cy="90000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3B29505-A3A6-B246-A091-BFF01DAA5439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C648DE-744E-0E43-9EA1-242258170522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6479FE1-FC97-9E4D-987A-1CF0482DEB10}"/>
              </a:ext>
            </a:extLst>
          </p:cNvPr>
          <p:cNvSpPr txBox="1"/>
          <p:nvPr/>
        </p:nvSpPr>
        <p:spPr>
          <a:xfrm>
            <a:off x="5749599" y="164951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마무리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E430AD-7B59-B742-979A-8254B5E88EFD}"/>
              </a:ext>
            </a:extLst>
          </p:cNvPr>
          <p:cNvSpPr txBox="1"/>
          <p:nvPr/>
        </p:nvSpPr>
        <p:spPr>
          <a:xfrm>
            <a:off x="5011809" y="2900577"/>
            <a:ext cx="21877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5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Thanks</a:t>
            </a:r>
            <a:endParaRPr kumimoji="1" lang="ko-Kore-KR" altLang="en-US" sz="5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2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D4F76BB-7237-C149-9197-717C6CF89C8A}"/>
              </a:ext>
            </a:extLst>
          </p:cNvPr>
          <p:cNvCxnSpPr>
            <a:cxnSpLocks/>
          </p:cNvCxnSpPr>
          <p:nvPr/>
        </p:nvCxnSpPr>
        <p:spPr>
          <a:xfrm>
            <a:off x="231648" y="6523771"/>
            <a:ext cx="11728704" cy="0"/>
          </a:xfrm>
          <a:prstGeom prst="line">
            <a:avLst/>
          </a:prstGeom>
          <a:ln w="6350">
            <a:solidFill>
              <a:srgbClr val="1D1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BD072E-29FA-9D46-B7AF-CA54FFB17406}"/>
              </a:ext>
            </a:extLst>
          </p:cNvPr>
          <p:cNvGrpSpPr/>
          <p:nvPr/>
        </p:nvGrpSpPr>
        <p:grpSpPr>
          <a:xfrm>
            <a:off x="512047" y="149562"/>
            <a:ext cx="11167906" cy="369332"/>
            <a:chOff x="512047" y="149562"/>
            <a:chExt cx="11167906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111770-3226-8D4C-A52F-6B0FDD39DA97}"/>
                </a:ext>
              </a:extLst>
            </p:cNvPr>
            <p:cNvSpPr txBox="1"/>
            <p:nvPr/>
          </p:nvSpPr>
          <p:spPr>
            <a:xfrm>
              <a:off x="5181600" y="149562"/>
              <a:ext cx="1882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ko-Kore-KR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{</a:t>
              </a:r>
              <a:r>
                <a:rPr kumimoji="1" lang="en-US" altLang="ko-KR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}</a:t>
              </a:r>
              <a:endParaRPr kumimoji="1" lang="ko-Kore-KR" altLang="en-US" dirty="0"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7D36B2-6260-2042-896C-E1B3A76DF0E1}"/>
                </a:ext>
              </a:extLst>
            </p:cNvPr>
            <p:cNvGrpSpPr/>
            <p:nvPr/>
          </p:nvGrpSpPr>
          <p:grpSpPr>
            <a:xfrm>
              <a:off x="512047" y="164951"/>
              <a:ext cx="11167906" cy="338554"/>
              <a:chOff x="512048" y="164951"/>
              <a:chExt cx="11167906" cy="338554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476E6847-9FF3-3642-8B3B-89C72A805C12}"/>
                  </a:ext>
                </a:extLst>
              </p:cNvPr>
              <p:cNvGrpSpPr/>
              <p:nvPr/>
            </p:nvGrpSpPr>
            <p:grpSpPr>
              <a:xfrm>
                <a:off x="512048" y="291329"/>
                <a:ext cx="4480366" cy="90000"/>
                <a:chOff x="512048" y="291329"/>
                <a:chExt cx="4480366" cy="90000"/>
              </a:xfrm>
            </p:grpSpPr>
            <p:cxnSp>
              <p:nvCxnSpPr>
                <p:cNvPr id="6" name="직선 연결선[R] 5">
                  <a:extLst>
                    <a:ext uri="{FF2B5EF4-FFF2-40B4-BE49-F238E27FC236}">
                      <a16:creationId xmlns:a16="http://schemas.microsoft.com/office/drawing/2014/main" id="{A3CA77D2-0653-3D49-941B-156BF7A154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48" y="336331"/>
                  <a:ext cx="4435366" cy="0"/>
                </a:xfrm>
                <a:prstGeom prst="line">
                  <a:avLst/>
                </a:prstGeom>
                <a:ln w="6350">
                  <a:solidFill>
                    <a:srgbClr val="1D1F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11B0C386-31F3-134E-89BB-456523852A20}"/>
                    </a:ext>
                  </a:extLst>
                </p:cNvPr>
                <p:cNvSpPr/>
                <p:nvPr/>
              </p:nvSpPr>
              <p:spPr>
                <a:xfrm>
                  <a:off x="512048" y="291329"/>
                  <a:ext cx="90000" cy="90000"/>
                </a:xfrm>
                <a:prstGeom prst="ellipse">
                  <a:avLst/>
                </a:prstGeom>
                <a:solidFill>
                  <a:srgbClr val="1D1F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C5B065C-5601-C24C-861E-D5DA288840AD}"/>
                  </a:ext>
                </a:extLst>
              </p:cNvPr>
              <p:cNvGrpSpPr/>
              <p:nvPr/>
            </p:nvGrpSpPr>
            <p:grpSpPr>
              <a:xfrm rot="10800000">
                <a:off x="7199588" y="291329"/>
                <a:ext cx="4480366" cy="90000"/>
                <a:chOff x="512048" y="291329"/>
                <a:chExt cx="4480366" cy="90000"/>
              </a:xfrm>
            </p:grpSpPr>
            <p:cxnSp>
              <p:nvCxnSpPr>
                <p:cNvPr id="9" name="직선 연결선[R] 8">
                  <a:extLst>
                    <a:ext uri="{FF2B5EF4-FFF2-40B4-BE49-F238E27FC236}">
                      <a16:creationId xmlns:a16="http://schemas.microsoft.com/office/drawing/2014/main" id="{83B29505-A3A6-B246-A091-BFF01DAA5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48" y="336331"/>
                  <a:ext cx="4435366" cy="0"/>
                </a:xfrm>
                <a:prstGeom prst="line">
                  <a:avLst/>
                </a:prstGeom>
                <a:ln w="6350">
                  <a:solidFill>
                    <a:srgbClr val="1D1F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5BC648DE-744E-0E43-9EA1-242258170522}"/>
                    </a:ext>
                  </a:extLst>
                </p:cNvPr>
                <p:cNvSpPr/>
                <p:nvPr/>
              </p:nvSpPr>
              <p:spPr>
                <a:xfrm>
                  <a:off x="512048" y="291329"/>
                  <a:ext cx="90000" cy="90000"/>
                </a:xfrm>
                <a:prstGeom prst="ellipse">
                  <a:avLst/>
                </a:prstGeom>
                <a:solidFill>
                  <a:srgbClr val="1D1F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479FE1-FC97-9E4D-987A-1CF0482DEB10}"/>
                  </a:ext>
                </a:extLst>
              </p:cNvPr>
              <p:cNvSpPr txBox="1"/>
              <p:nvPr/>
            </p:nvSpPr>
            <p:spPr>
              <a:xfrm>
                <a:off x="5757607" y="164951"/>
                <a:ext cx="676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ore-KR" altLang="en-US" sz="1600" dirty="0">
                    <a:solidFill>
                      <a:srgbClr val="1D1F1B">
                        <a:alpha val="60000"/>
                      </a:srgbClr>
                    </a:solidFill>
                    <a:latin typeface="BM HANNA Air" panose="020B0600000101010101" pitchFamily="34" charset="-127"/>
                    <a:ea typeface="BM HANNA Air" panose="020B0600000101010101" pitchFamily="34" charset="-127"/>
                  </a:rPr>
                  <a:t>인트로</a:t>
                </a:r>
              </a:p>
            </p:txBody>
          </p:sp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A86557-563E-7A4F-A292-580EE8F4E22B}"/>
              </a:ext>
            </a:extLst>
          </p:cNvPr>
          <p:cNvSpPr/>
          <p:nvPr/>
        </p:nvSpPr>
        <p:spPr>
          <a:xfrm>
            <a:off x="2263935" y="2513226"/>
            <a:ext cx="768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4A4A4A"/>
                </a:solidFill>
                <a:effectLst/>
                <a:latin typeface="BM HANNA Air" panose="020B0600000101010101" pitchFamily="34" charset="-127"/>
                <a:ea typeface="BM HANNA Air" panose="020B0600000101010101" pitchFamily="34" charset="-127"/>
              </a:rPr>
              <a:t>우물 안 개구리가 되지 말자</a:t>
            </a:r>
            <a:endParaRPr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61C6DE-ED91-0640-82BC-33093D0783D4}"/>
              </a:ext>
            </a:extLst>
          </p:cNvPr>
          <p:cNvSpPr/>
          <p:nvPr/>
        </p:nvSpPr>
        <p:spPr>
          <a:xfrm>
            <a:off x="2263935" y="3239337"/>
            <a:ext cx="768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지원하는 과정에서 본인의 부족함을 느껴보자</a:t>
            </a:r>
            <a:endParaRPr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F8B430-B4A1-4049-B2D4-6A52C9921A3A}"/>
              </a:ext>
            </a:extLst>
          </p:cNvPr>
          <p:cNvSpPr/>
          <p:nvPr/>
        </p:nvSpPr>
        <p:spPr>
          <a:xfrm>
            <a:off x="2263935" y="3949006"/>
            <a:ext cx="768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프로젝트 활동을 경험할 수 있는 좋은 경험</a:t>
            </a:r>
            <a:endParaRPr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4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D4F76BB-7237-C149-9197-717C6CF89C8A}"/>
              </a:ext>
            </a:extLst>
          </p:cNvPr>
          <p:cNvCxnSpPr>
            <a:cxnSpLocks/>
          </p:cNvCxnSpPr>
          <p:nvPr/>
        </p:nvCxnSpPr>
        <p:spPr>
          <a:xfrm>
            <a:off x="231648" y="6523771"/>
            <a:ext cx="11728704" cy="0"/>
          </a:xfrm>
          <a:prstGeom prst="line">
            <a:avLst/>
          </a:prstGeom>
          <a:ln w="6350">
            <a:solidFill>
              <a:srgbClr val="1D1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BD072E-29FA-9D46-B7AF-CA54FFB17406}"/>
              </a:ext>
            </a:extLst>
          </p:cNvPr>
          <p:cNvGrpSpPr/>
          <p:nvPr/>
        </p:nvGrpSpPr>
        <p:grpSpPr>
          <a:xfrm>
            <a:off x="512047" y="149562"/>
            <a:ext cx="11167906" cy="369332"/>
            <a:chOff x="512047" y="149562"/>
            <a:chExt cx="11167906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111770-3226-8D4C-A52F-6B0FDD39DA97}"/>
                </a:ext>
              </a:extLst>
            </p:cNvPr>
            <p:cNvSpPr txBox="1"/>
            <p:nvPr/>
          </p:nvSpPr>
          <p:spPr>
            <a:xfrm>
              <a:off x="5181600" y="149562"/>
              <a:ext cx="1882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ko-Kore-KR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{</a:t>
              </a:r>
              <a:r>
                <a:rPr kumimoji="1" lang="en-US" altLang="ko-KR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}</a:t>
              </a:r>
              <a:endParaRPr kumimoji="1" lang="ko-Kore-KR" altLang="en-US" dirty="0"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7D36B2-6260-2042-896C-E1B3A76DF0E1}"/>
                </a:ext>
              </a:extLst>
            </p:cNvPr>
            <p:cNvGrpSpPr/>
            <p:nvPr/>
          </p:nvGrpSpPr>
          <p:grpSpPr>
            <a:xfrm>
              <a:off x="512047" y="164951"/>
              <a:ext cx="11167906" cy="338554"/>
              <a:chOff x="512048" y="164951"/>
              <a:chExt cx="11167906" cy="338554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476E6847-9FF3-3642-8B3B-89C72A805C12}"/>
                  </a:ext>
                </a:extLst>
              </p:cNvPr>
              <p:cNvGrpSpPr/>
              <p:nvPr/>
            </p:nvGrpSpPr>
            <p:grpSpPr>
              <a:xfrm>
                <a:off x="512048" y="291329"/>
                <a:ext cx="4480366" cy="90000"/>
                <a:chOff x="512048" y="291329"/>
                <a:chExt cx="4480366" cy="90000"/>
              </a:xfrm>
            </p:grpSpPr>
            <p:cxnSp>
              <p:nvCxnSpPr>
                <p:cNvPr id="6" name="직선 연결선[R] 5">
                  <a:extLst>
                    <a:ext uri="{FF2B5EF4-FFF2-40B4-BE49-F238E27FC236}">
                      <a16:creationId xmlns:a16="http://schemas.microsoft.com/office/drawing/2014/main" id="{A3CA77D2-0653-3D49-941B-156BF7A154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48" y="336331"/>
                  <a:ext cx="4435366" cy="0"/>
                </a:xfrm>
                <a:prstGeom prst="line">
                  <a:avLst/>
                </a:prstGeom>
                <a:ln w="6350">
                  <a:solidFill>
                    <a:srgbClr val="1D1F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11B0C386-31F3-134E-89BB-456523852A20}"/>
                    </a:ext>
                  </a:extLst>
                </p:cNvPr>
                <p:cNvSpPr/>
                <p:nvPr/>
              </p:nvSpPr>
              <p:spPr>
                <a:xfrm>
                  <a:off x="512048" y="291329"/>
                  <a:ext cx="90000" cy="90000"/>
                </a:xfrm>
                <a:prstGeom prst="ellipse">
                  <a:avLst/>
                </a:prstGeom>
                <a:solidFill>
                  <a:srgbClr val="1D1F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C5B065C-5601-C24C-861E-D5DA288840AD}"/>
                  </a:ext>
                </a:extLst>
              </p:cNvPr>
              <p:cNvGrpSpPr/>
              <p:nvPr/>
            </p:nvGrpSpPr>
            <p:grpSpPr>
              <a:xfrm rot="10800000">
                <a:off x="7199588" y="291329"/>
                <a:ext cx="4480366" cy="90000"/>
                <a:chOff x="512048" y="291329"/>
                <a:chExt cx="4480366" cy="90000"/>
              </a:xfrm>
            </p:grpSpPr>
            <p:cxnSp>
              <p:nvCxnSpPr>
                <p:cNvPr id="9" name="직선 연결선[R] 8">
                  <a:extLst>
                    <a:ext uri="{FF2B5EF4-FFF2-40B4-BE49-F238E27FC236}">
                      <a16:creationId xmlns:a16="http://schemas.microsoft.com/office/drawing/2014/main" id="{83B29505-A3A6-B246-A091-BFF01DAA5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48" y="336331"/>
                  <a:ext cx="4435366" cy="0"/>
                </a:xfrm>
                <a:prstGeom prst="line">
                  <a:avLst/>
                </a:prstGeom>
                <a:ln w="6350">
                  <a:solidFill>
                    <a:srgbClr val="1D1F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5BC648DE-744E-0E43-9EA1-242258170522}"/>
                    </a:ext>
                  </a:extLst>
                </p:cNvPr>
                <p:cNvSpPr/>
                <p:nvPr/>
              </p:nvSpPr>
              <p:spPr>
                <a:xfrm>
                  <a:off x="512048" y="291329"/>
                  <a:ext cx="90000" cy="90000"/>
                </a:xfrm>
                <a:prstGeom prst="ellipse">
                  <a:avLst/>
                </a:prstGeom>
                <a:solidFill>
                  <a:srgbClr val="1D1F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479FE1-FC97-9E4D-987A-1CF0482DEB10}"/>
                  </a:ext>
                </a:extLst>
              </p:cNvPr>
              <p:cNvSpPr txBox="1"/>
              <p:nvPr/>
            </p:nvSpPr>
            <p:spPr>
              <a:xfrm>
                <a:off x="5747989" y="164951"/>
                <a:ext cx="6960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ore-KR" altLang="en-US" sz="1600" dirty="0">
                    <a:solidFill>
                      <a:srgbClr val="1D1F1B">
                        <a:alpha val="60000"/>
                      </a:srgbClr>
                    </a:solidFill>
                    <a:latin typeface="BM HANNA Air" panose="020B0600000101010101" pitchFamily="34" charset="-127"/>
                    <a:ea typeface="BM HANNA Air" panose="020B0600000101010101" pitchFamily="34" charset="-127"/>
                  </a:rPr>
                  <a:t>공통점</a:t>
                </a:r>
              </a:p>
            </p:txBody>
          </p:sp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A86557-563E-7A4F-A292-580EE8F4E22B}"/>
              </a:ext>
            </a:extLst>
          </p:cNvPr>
          <p:cNvSpPr/>
          <p:nvPr/>
        </p:nvSpPr>
        <p:spPr>
          <a:xfrm>
            <a:off x="2263935" y="2081162"/>
            <a:ext cx="7688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프로젝트</a:t>
            </a:r>
            <a:r>
              <a:rPr lang="ko-KR" altLang="en-US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형식의 활동 진행</a:t>
            </a:r>
            <a:br>
              <a:rPr lang="en-US" altLang="ko-KR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</a:br>
            <a:r>
              <a:rPr lang="ko-KR" altLang="en-US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기획자</a:t>
            </a:r>
            <a:r>
              <a:rPr lang="en-US" altLang="ko-KR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lang="ko-KR" altLang="en-US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디자이너</a:t>
            </a:r>
            <a:r>
              <a:rPr lang="en-US" altLang="ko-KR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lang="ko-KR" altLang="en-US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개발자가 협업을 하여 하나의 완성된 결과물을 출시</a:t>
            </a:r>
            <a:endParaRPr lang="en-US" altLang="ko-KR" dirty="0">
              <a:solidFill>
                <a:srgbClr val="4A4A4A"/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61C6DE-ED91-0640-82BC-33093D0783D4}"/>
              </a:ext>
            </a:extLst>
          </p:cNvPr>
          <p:cNvSpPr/>
          <p:nvPr/>
        </p:nvSpPr>
        <p:spPr>
          <a:xfrm>
            <a:off x="2263935" y="3245381"/>
            <a:ext cx="7688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서류 지원 </a:t>
            </a:r>
            <a:r>
              <a:rPr lang="en-US" altLang="ko-KR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+</a:t>
            </a:r>
            <a:r>
              <a:rPr lang="ko-KR" altLang="en-US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면접 진행</a:t>
            </a:r>
            <a:br>
              <a:rPr lang="en-US" altLang="ko-KR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</a:br>
            <a:r>
              <a:rPr lang="ko-KR" altLang="en-US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서류 지원 시 포트폴리오가 있으면 좋다</a:t>
            </a:r>
            <a:r>
              <a:rPr lang="en-US" altLang="ko-KR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.</a:t>
            </a:r>
            <a:r>
              <a:rPr lang="ko-KR" altLang="en-US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하지만 없어도 지원해봐라</a:t>
            </a:r>
            <a:endParaRPr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F8B430-B4A1-4049-B2D4-6A52C9921A3A}"/>
              </a:ext>
            </a:extLst>
          </p:cNvPr>
          <p:cNvSpPr/>
          <p:nvPr/>
        </p:nvSpPr>
        <p:spPr>
          <a:xfrm>
            <a:off x="2254453" y="4472332"/>
            <a:ext cx="7688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인맥 </a:t>
            </a:r>
            <a:r>
              <a:rPr lang="en-US" altLang="ko-KR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+</a:t>
            </a:r>
            <a:r>
              <a:rPr lang="ko-KR" altLang="en-US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경험</a:t>
            </a:r>
            <a:br>
              <a:rPr lang="en-US" altLang="ko-KR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</a:br>
            <a:r>
              <a:rPr lang="ko-KR" altLang="en-US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잘하는 사람들을 만날 수 있는 좋은 경험</a:t>
            </a:r>
            <a:endParaRPr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56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4111770-3226-8D4C-A52F-6B0FDD39DA97}"/>
              </a:ext>
            </a:extLst>
          </p:cNvPr>
          <p:cNvSpPr txBox="1"/>
          <p:nvPr/>
        </p:nvSpPr>
        <p:spPr>
          <a:xfrm>
            <a:off x="5181600" y="149562"/>
            <a:ext cx="18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ore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{</a:t>
            </a:r>
            <a:r>
              <a:rPr kumimoji="1"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}</a:t>
            </a:r>
            <a:endParaRPr kumimoji="1"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D4F76BB-7237-C149-9197-717C6CF89C8A}"/>
              </a:ext>
            </a:extLst>
          </p:cNvPr>
          <p:cNvCxnSpPr>
            <a:cxnSpLocks/>
          </p:cNvCxnSpPr>
          <p:nvPr/>
        </p:nvCxnSpPr>
        <p:spPr>
          <a:xfrm>
            <a:off x="231648" y="6523771"/>
            <a:ext cx="11728704" cy="0"/>
          </a:xfrm>
          <a:prstGeom prst="line">
            <a:avLst/>
          </a:prstGeom>
          <a:ln w="6350">
            <a:solidFill>
              <a:srgbClr val="1D1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6E6847-9FF3-3642-8B3B-89C72A805C12}"/>
              </a:ext>
            </a:extLst>
          </p:cNvPr>
          <p:cNvGrpSpPr/>
          <p:nvPr/>
        </p:nvGrpSpPr>
        <p:grpSpPr>
          <a:xfrm>
            <a:off x="512047" y="291329"/>
            <a:ext cx="4480366" cy="90000"/>
            <a:chOff x="512048" y="291329"/>
            <a:chExt cx="4480366" cy="90000"/>
          </a:xfrm>
        </p:grpSpPr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A3CA77D2-0653-3D49-941B-156BF7A1540F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B0C386-31F3-134E-89BB-456523852A20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5B065C-5601-C24C-861E-D5DA288840AD}"/>
              </a:ext>
            </a:extLst>
          </p:cNvPr>
          <p:cNvGrpSpPr/>
          <p:nvPr/>
        </p:nvGrpSpPr>
        <p:grpSpPr>
          <a:xfrm rot="10800000">
            <a:off x="7199587" y="291329"/>
            <a:ext cx="4480366" cy="90000"/>
            <a:chOff x="512048" y="291329"/>
            <a:chExt cx="4480366" cy="90000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3B29505-A3A6-B246-A091-BFF01DAA5439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C648DE-744E-0E43-9EA1-242258170522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6479FE1-FC97-9E4D-987A-1CF0482DEB10}"/>
              </a:ext>
            </a:extLst>
          </p:cNvPr>
          <p:cNvSpPr txBox="1"/>
          <p:nvPr/>
        </p:nvSpPr>
        <p:spPr>
          <a:xfrm>
            <a:off x="5624109" y="164951"/>
            <a:ext cx="943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0</a:t>
            </a:r>
            <a:r>
              <a:rPr kumimoji="1" lang="en-US" altLang="ko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1</a:t>
            </a:r>
            <a:r>
              <a:rPr kumimoji="1" lang="en-US" altLang="ko-Kore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YAPP</a:t>
            </a:r>
            <a:endParaRPr kumimoji="1" lang="ko-Kore-KR" altLang="en-US" sz="1600" dirty="0">
              <a:solidFill>
                <a:srgbClr val="1D1F1B">
                  <a:alpha val="60000"/>
                </a:srgbClr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pic>
        <p:nvPicPr>
          <p:cNvPr id="2050" name="Picture 2" descr="작은 아이디어를 통해 세상을 크게 변화시키는 대학생 연합 기업형 IT 동아리, YAPP">
            <a:extLst>
              <a:ext uri="{FF2B5EF4-FFF2-40B4-BE49-F238E27FC236}">
                <a16:creationId xmlns:a16="http://schemas.microsoft.com/office/drawing/2014/main" id="{6A3461FC-BC3D-A943-ACBF-E8A0EAB64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47" y="621011"/>
            <a:ext cx="2172683" cy="66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9DB3803-5D8C-9A49-8294-1FF502B516BE}"/>
              </a:ext>
            </a:extLst>
          </p:cNvPr>
          <p:cNvGrpSpPr/>
          <p:nvPr/>
        </p:nvGrpSpPr>
        <p:grpSpPr>
          <a:xfrm>
            <a:off x="8049345" y="6102289"/>
            <a:ext cx="3911007" cy="369332"/>
            <a:chOff x="1529205" y="1069548"/>
            <a:chExt cx="3911007" cy="42561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34F15F4-F5A8-BC4D-95F1-0A4560EEC962}"/>
                </a:ext>
              </a:extLst>
            </p:cNvPr>
            <p:cNvSpPr/>
            <p:nvPr/>
          </p:nvSpPr>
          <p:spPr>
            <a:xfrm>
              <a:off x="3555722" y="1069548"/>
              <a:ext cx="1884490" cy="425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ore-KR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http://</a:t>
              </a:r>
              <a:r>
                <a:rPr lang="en-US" altLang="ko-Kore-KR" dirty="0" err="1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yapp.co.kr</a:t>
              </a:r>
              <a:r>
                <a:rPr lang="en-US" altLang="ko-Kore-KR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/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561A2B-B1E3-0C4E-B10B-7C9557B2B853}"/>
                </a:ext>
              </a:extLst>
            </p:cNvPr>
            <p:cNvSpPr txBox="1"/>
            <p:nvPr/>
          </p:nvSpPr>
          <p:spPr>
            <a:xfrm>
              <a:off x="1529205" y="1069548"/>
              <a:ext cx="2015103" cy="425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YAPP</a:t>
              </a:r>
              <a:r>
                <a:rPr kumimoji="1" lang="ko-KR" altLang="en-US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 공식 홈페이지</a:t>
              </a:r>
              <a:endParaRPr kumimoji="1" lang="ko-Kore-KR" altLang="en-US" dirty="0"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78039F-CA09-BF4D-88E4-649CEAD2D090}"/>
              </a:ext>
            </a:extLst>
          </p:cNvPr>
          <p:cNvSpPr/>
          <p:nvPr/>
        </p:nvSpPr>
        <p:spPr>
          <a:xfrm>
            <a:off x="602047" y="1325236"/>
            <a:ext cx="719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4A4A4A"/>
                </a:solidFill>
                <a:effectLst/>
                <a:latin typeface="BM HANNA Air" panose="020B0600000101010101" pitchFamily="34" charset="-127"/>
                <a:ea typeface="BM HANNA Air" panose="020B0600000101010101" pitchFamily="34" charset="-127"/>
              </a:rPr>
              <a:t>기존에 없던 새로운 가치를 만들기 위해 노력하는 대학생 연합 기업형 </a:t>
            </a:r>
            <a:r>
              <a:rPr lang="en-US" altLang="ko-Kore-KR" b="0" i="0" dirty="0">
                <a:solidFill>
                  <a:srgbClr val="4A4A4A"/>
                </a:solidFill>
                <a:effectLst/>
                <a:latin typeface="BM HANNA Air" panose="020B0600000101010101" pitchFamily="34" charset="-127"/>
                <a:ea typeface="BM HANNA Air" panose="020B0600000101010101" pitchFamily="34" charset="-127"/>
              </a:rPr>
              <a:t>IT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BM HANNA Air" panose="020B0600000101010101" pitchFamily="34" charset="-127"/>
                <a:ea typeface="BM HANNA Air" panose="020B0600000101010101" pitchFamily="34" charset="-127"/>
              </a:rPr>
              <a:t>동아리</a:t>
            </a:r>
            <a:endParaRPr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18395-AAEC-A446-8DFB-18AE59E7840B}"/>
              </a:ext>
            </a:extLst>
          </p:cNvPr>
          <p:cNvSpPr txBox="1"/>
          <p:nvPr/>
        </p:nvSpPr>
        <p:spPr>
          <a:xfrm>
            <a:off x="557047" y="1762663"/>
            <a:ext cx="5781391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활동 내용</a:t>
            </a:r>
            <a:endParaRPr kumimoji="1" lang="en-US" altLang="ko-KR" sz="2400" b="1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두 번의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1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박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2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일 </a:t>
            </a:r>
            <a:r>
              <a:rPr kumimoji="1" lang="en-US" altLang="ko-KR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devCamp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(</a:t>
            </a: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해커톤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형식 행사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현직자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선배의 조언을 들을 수 있는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Homecoming Day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매주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1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회 서울 지역에서 정기 세션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OB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초청 강연 또는 테마 세션 진행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ore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각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종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MT, 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번개 운동회 등 </a:t>
            </a: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친목활동</a:t>
            </a:r>
            <a:endParaRPr kumimoji="1" lang="ko-Kore-KR" altLang="en-US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6A49E-3BD5-9E40-ACEC-A56E22F5EDC0}"/>
              </a:ext>
            </a:extLst>
          </p:cNvPr>
          <p:cNvSpPr txBox="1"/>
          <p:nvPr/>
        </p:nvSpPr>
        <p:spPr>
          <a:xfrm>
            <a:off x="602047" y="4757199"/>
            <a:ext cx="4315605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모집 및 활동</a:t>
            </a:r>
            <a:endParaRPr kumimoji="1" lang="en-US" altLang="ko-KR" sz="2400" b="1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매년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6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₩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7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월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12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₩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1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월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/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6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개월 동안 활동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12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월이니까 곧 모집 예정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DCFD65-23BE-B446-9D5D-DE2B5E282DBE}"/>
              </a:ext>
            </a:extLst>
          </p:cNvPr>
          <p:cNvSpPr txBox="1"/>
          <p:nvPr/>
        </p:nvSpPr>
        <p:spPr>
          <a:xfrm>
            <a:off x="6866539" y="2904082"/>
            <a:ext cx="3791204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추가 사항</a:t>
            </a:r>
            <a:endParaRPr kumimoji="1" lang="en-US" altLang="ko-KR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현재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17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기 활동 중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지원방법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(1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차 서류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/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2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차 면접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개발자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디자이너는 포트폴리오*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279596-6F78-084B-BA87-ABDD02A6374B}"/>
              </a:ext>
            </a:extLst>
          </p:cNvPr>
          <p:cNvSpPr txBox="1"/>
          <p:nvPr/>
        </p:nvSpPr>
        <p:spPr>
          <a:xfrm>
            <a:off x="6866539" y="1765377"/>
            <a:ext cx="3182112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지원 분야</a:t>
            </a:r>
            <a:endParaRPr kumimoji="1" lang="en-US" altLang="ko-KR" sz="2400" b="1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기획자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/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개발자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/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디자이너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2234A44-85D3-0A42-B835-4D8DFEBFB1D7}"/>
              </a:ext>
            </a:extLst>
          </p:cNvPr>
          <p:cNvGrpSpPr/>
          <p:nvPr/>
        </p:nvGrpSpPr>
        <p:grpSpPr>
          <a:xfrm>
            <a:off x="7099918" y="5775859"/>
            <a:ext cx="4860434" cy="371432"/>
            <a:chOff x="6906751" y="5552015"/>
            <a:chExt cx="4860434" cy="3714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374CF5E-7668-2145-AC26-B18B0B463D55}"/>
                </a:ext>
              </a:extLst>
            </p:cNvPr>
            <p:cNvSpPr/>
            <p:nvPr/>
          </p:nvSpPr>
          <p:spPr>
            <a:xfrm>
              <a:off x="7852844" y="5554115"/>
              <a:ext cx="3914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ore-KR" altLang="en-US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https://www.facebook.com/yapp.co.kr/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D13B48-320B-C64A-8065-07FB927FBD54}"/>
                </a:ext>
              </a:extLst>
            </p:cNvPr>
            <p:cNvSpPr txBox="1"/>
            <p:nvPr/>
          </p:nvSpPr>
          <p:spPr>
            <a:xfrm>
              <a:off x="6906751" y="5552015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페이스북</a:t>
              </a:r>
              <a:endParaRPr kumimoji="1" lang="ko-Kore-KR" altLang="en-US" dirty="0"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64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4111770-3226-8D4C-A52F-6B0FDD39DA97}"/>
              </a:ext>
            </a:extLst>
          </p:cNvPr>
          <p:cNvSpPr txBox="1"/>
          <p:nvPr/>
        </p:nvSpPr>
        <p:spPr>
          <a:xfrm>
            <a:off x="5181600" y="149562"/>
            <a:ext cx="18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ore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{</a:t>
            </a:r>
            <a:r>
              <a:rPr kumimoji="1"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}</a:t>
            </a:r>
            <a:endParaRPr kumimoji="1"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D4F76BB-7237-C149-9197-717C6CF89C8A}"/>
              </a:ext>
            </a:extLst>
          </p:cNvPr>
          <p:cNvCxnSpPr>
            <a:cxnSpLocks/>
          </p:cNvCxnSpPr>
          <p:nvPr/>
        </p:nvCxnSpPr>
        <p:spPr>
          <a:xfrm>
            <a:off x="231648" y="6523771"/>
            <a:ext cx="11728704" cy="0"/>
          </a:xfrm>
          <a:prstGeom prst="line">
            <a:avLst/>
          </a:prstGeom>
          <a:ln w="6350">
            <a:solidFill>
              <a:srgbClr val="1D1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6E6847-9FF3-3642-8B3B-89C72A805C12}"/>
              </a:ext>
            </a:extLst>
          </p:cNvPr>
          <p:cNvGrpSpPr/>
          <p:nvPr/>
        </p:nvGrpSpPr>
        <p:grpSpPr>
          <a:xfrm>
            <a:off x="512047" y="291329"/>
            <a:ext cx="4480366" cy="90000"/>
            <a:chOff x="512048" y="291329"/>
            <a:chExt cx="4480366" cy="90000"/>
          </a:xfrm>
        </p:grpSpPr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A3CA77D2-0653-3D49-941B-156BF7A1540F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B0C386-31F3-134E-89BB-456523852A20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5B065C-5601-C24C-861E-D5DA288840AD}"/>
              </a:ext>
            </a:extLst>
          </p:cNvPr>
          <p:cNvGrpSpPr/>
          <p:nvPr/>
        </p:nvGrpSpPr>
        <p:grpSpPr>
          <a:xfrm rot="10800000">
            <a:off x="7199587" y="291329"/>
            <a:ext cx="4480366" cy="90000"/>
            <a:chOff x="512048" y="291329"/>
            <a:chExt cx="4480366" cy="90000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3B29505-A3A6-B246-A091-BFF01DAA5439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C648DE-744E-0E43-9EA1-242258170522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6479FE1-FC97-9E4D-987A-1CF0482DEB10}"/>
              </a:ext>
            </a:extLst>
          </p:cNvPr>
          <p:cNvSpPr txBox="1"/>
          <p:nvPr/>
        </p:nvSpPr>
        <p:spPr>
          <a:xfrm>
            <a:off x="5598109" y="164951"/>
            <a:ext cx="995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02 SOPT</a:t>
            </a:r>
            <a:endParaRPr kumimoji="1" lang="ko-Kore-KR" altLang="en-US" sz="1600" dirty="0">
              <a:solidFill>
                <a:srgbClr val="1D1F1B">
                  <a:alpha val="60000"/>
                </a:srgbClr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F18227-C745-464B-8211-384BCA75CD13}"/>
              </a:ext>
            </a:extLst>
          </p:cNvPr>
          <p:cNvGrpSpPr/>
          <p:nvPr/>
        </p:nvGrpSpPr>
        <p:grpSpPr>
          <a:xfrm>
            <a:off x="7872052" y="6158279"/>
            <a:ext cx="4088300" cy="320490"/>
            <a:chOff x="1529205" y="1069548"/>
            <a:chExt cx="4088300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B5F21A0-E626-E044-819D-36A74E3E8239}"/>
                </a:ext>
              </a:extLst>
            </p:cNvPr>
            <p:cNvSpPr/>
            <p:nvPr/>
          </p:nvSpPr>
          <p:spPr>
            <a:xfrm>
              <a:off x="3555722" y="1069548"/>
              <a:ext cx="2061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ore-KR" altLang="en-US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http://sopt.org/wp/</a:t>
              </a:r>
              <a:endParaRPr lang="en-US" altLang="ko-Kore-KR" dirty="0">
                <a:solidFill>
                  <a:srgbClr val="675EFF"/>
                </a:solidFill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DFA4CC-1DC1-6A4D-8E6A-58043805597F}"/>
                </a:ext>
              </a:extLst>
            </p:cNvPr>
            <p:cNvSpPr txBox="1"/>
            <p:nvPr/>
          </p:nvSpPr>
          <p:spPr>
            <a:xfrm>
              <a:off x="1529205" y="1069548"/>
              <a:ext cx="2026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SOPT</a:t>
              </a:r>
              <a:r>
                <a:rPr kumimoji="1" lang="ko-KR" altLang="en-US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 공식 홈페이지</a:t>
              </a:r>
              <a:endParaRPr kumimoji="1" lang="ko-Kore-KR" altLang="en-US" dirty="0"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</p:grpSp>
      <p:pic>
        <p:nvPicPr>
          <p:cNvPr id="1028" name="Picture 4" descr="SOPT">
            <a:extLst>
              <a:ext uri="{FF2B5EF4-FFF2-40B4-BE49-F238E27FC236}">
                <a16:creationId xmlns:a16="http://schemas.microsoft.com/office/drawing/2014/main" id="{01DA2892-155E-BA41-9DC4-710B204D5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47" y="581710"/>
            <a:ext cx="2036064" cy="76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AAA4EA-58AB-2A46-B6E0-9FBAE4E95566}"/>
              </a:ext>
            </a:extLst>
          </p:cNvPr>
          <p:cNvSpPr/>
          <p:nvPr/>
        </p:nvSpPr>
        <p:spPr>
          <a:xfrm>
            <a:off x="602047" y="1391562"/>
            <a:ext cx="768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A4A4A"/>
                </a:solidFill>
                <a:effectLst/>
                <a:latin typeface="BM HANNA Air" panose="020B0600000101010101" pitchFamily="34" charset="-127"/>
                <a:ea typeface="BM HANNA Air" panose="020B0600000101010101" pitchFamily="34" charset="-127"/>
              </a:rPr>
              <a:t>TRY WITH IMPACT ON SOPT |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BM HANNA Air" panose="020B0600000101010101" pitchFamily="34" charset="-127"/>
                <a:ea typeface="BM HANNA Air" panose="020B0600000101010101" pitchFamily="34" charset="-127"/>
              </a:rPr>
              <a:t>대학생 연합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BM HANNA Air" panose="020B0600000101010101" pitchFamily="34" charset="-127"/>
                <a:ea typeface="BM HANNA Air" panose="020B0600000101010101" pitchFamily="34" charset="-127"/>
              </a:rPr>
              <a:t>IT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BM HANNA Air" panose="020B0600000101010101" pitchFamily="34" charset="-127"/>
                <a:ea typeface="BM HANNA Air" panose="020B0600000101010101" pitchFamily="34" charset="-127"/>
              </a:rPr>
              <a:t> 벤처 창업 동아리</a:t>
            </a:r>
            <a:endParaRPr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03EF6F-FF3D-2B4C-A8A4-33B981D0F142}"/>
              </a:ext>
            </a:extLst>
          </p:cNvPr>
          <p:cNvSpPr txBox="1"/>
          <p:nvPr/>
        </p:nvSpPr>
        <p:spPr>
          <a:xfrm>
            <a:off x="557047" y="2144287"/>
            <a:ext cx="6038833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활동 내용</a:t>
            </a:r>
            <a:endParaRPr kumimoji="1" lang="en-US" altLang="ko-KR" sz="2400" b="1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매주 토요일에 진행되는 세미나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해커톤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기획 경선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(PM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들의 </a:t>
            </a: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기획안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발표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APP JAM(</a:t>
            </a: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앱잼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 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기획자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개발자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디자이너가 모여 </a:t>
            </a:r>
            <a:b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</a:b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3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주간 하나의 웹 또는 앱 서비스를 완성하는 프로젝트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오프라인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소풍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홈커밍데이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MT,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컨퍼런스 등의 </a:t>
            </a: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친목활동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10AA69-4C0E-164F-8CEB-02C65EC94D3F}"/>
              </a:ext>
            </a:extLst>
          </p:cNvPr>
          <p:cNvSpPr txBox="1"/>
          <p:nvPr/>
        </p:nvSpPr>
        <p:spPr>
          <a:xfrm>
            <a:off x="557047" y="4905417"/>
            <a:ext cx="4930581" cy="869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지원 분야</a:t>
            </a:r>
            <a:endParaRPr kumimoji="1" lang="en-US" altLang="ko-KR" sz="2400" b="1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기획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/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서버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/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Android / iOS / 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디자인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/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Web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355444-EDB6-2548-8EA0-827BD1049D94}"/>
              </a:ext>
            </a:extLst>
          </p:cNvPr>
          <p:cNvSpPr txBox="1"/>
          <p:nvPr/>
        </p:nvSpPr>
        <p:spPr>
          <a:xfrm>
            <a:off x="6805817" y="2144287"/>
            <a:ext cx="5222905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모집</a:t>
            </a:r>
            <a:endParaRPr kumimoji="1" lang="en-US" altLang="ko-KR" sz="2400" b="1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연간 상반기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(2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월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/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하반기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(9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월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2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번 모집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1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차 지원서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(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공통 문항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+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파트별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문항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/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2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차 면접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F6F46B-BD87-9E4E-A6DC-F8627C83E902}"/>
              </a:ext>
            </a:extLst>
          </p:cNvPr>
          <p:cNvSpPr txBox="1"/>
          <p:nvPr/>
        </p:nvSpPr>
        <p:spPr>
          <a:xfrm>
            <a:off x="6805817" y="3621357"/>
            <a:ext cx="4451697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추가 사항</a:t>
            </a:r>
            <a:endParaRPr kumimoji="1" lang="en-US" altLang="ko-KR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현재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27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기 활동 중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활동 했던 인원들이 있어 조언 가능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17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4111770-3226-8D4C-A52F-6B0FDD39DA97}"/>
              </a:ext>
            </a:extLst>
          </p:cNvPr>
          <p:cNvSpPr txBox="1"/>
          <p:nvPr/>
        </p:nvSpPr>
        <p:spPr>
          <a:xfrm>
            <a:off x="5181600" y="149562"/>
            <a:ext cx="18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ore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{</a:t>
            </a:r>
            <a:r>
              <a:rPr kumimoji="1"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}</a:t>
            </a:r>
            <a:endParaRPr kumimoji="1"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D4F76BB-7237-C149-9197-717C6CF89C8A}"/>
              </a:ext>
            </a:extLst>
          </p:cNvPr>
          <p:cNvCxnSpPr>
            <a:cxnSpLocks/>
          </p:cNvCxnSpPr>
          <p:nvPr/>
        </p:nvCxnSpPr>
        <p:spPr>
          <a:xfrm>
            <a:off x="231648" y="6523771"/>
            <a:ext cx="11728704" cy="0"/>
          </a:xfrm>
          <a:prstGeom prst="line">
            <a:avLst/>
          </a:prstGeom>
          <a:ln w="6350">
            <a:solidFill>
              <a:srgbClr val="1D1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6E6847-9FF3-3642-8B3B-89C72A805C12}"/>
              </a:ext>
            </a:extLst>
          </p:cNvPr>
          <p:cNvGrpSpPr/>
          <p:nvPr/>
        </p:nvGrpSpPr>
        <p:grpSpPr>
          <a:xfrm>
            <a:off x="512047" y="291329"/>
            <a:ext cx="4480366" cy="90000"/>
            <a:chOff x="512048" y="291329"/>
            <a:chExt cx="4480366" cy="90000"/>
          </a:xfrm>
        </p:grpSpPr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A3CA77D2-0653-3D49-941B-156BF7A1540F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B0C386-31F3-134E-89BB-456523852A20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5B065C-5601-C24C-861E-D5DA288840AD}"/>
              </a:ext>
            </a:extLst>
          </p:cNvPr>
          <p:cNvGrpSpPr/>
          <p:nvPr/>
        </p:nvGrpSpPr>
        <p:grpSpPr>
          <a:xfrm rot="10800000">
            <a:off x="7199587" y="291329"/>
            <a:ext cx="4480366" cy="90000"/>
            <a:chOff x="512048" y="291329"/>
            <a:chExt cx="4480366" cy="90000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3B29505-A3A6-B246-A091-BFF01DAA5439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C648DE-744E-0E43-9EA1-242258170522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6479FE1-FC97-9E4D-987A-1CF0482DEB10}"/>
              </a:ext>
            </a:extLst>
          </p:cNvPr>
          <p:cNvSpPr txBox="1"/>
          <p:nvPr/>
        </p:nvSpPr>
        <p:spPr>
          <a:xfrm>
            <a:off x="5406552" y="164951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03 NEXTERS</a:t>
            </a:r>
            <a:endParaRPr kumimoji="1" lang="ko-Kore-KR" altLang="en-US" sz="1600" dirty="0">
              <a:solidFill>
                <a:srgbClr val="1D1F1B">
                  <a:alpha val="60000"/>
                </a:srgbClr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AFCE7F8-C76A-1647-8930-1559848C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7" y="638810"/>
            <a:ext cx="2717800" cy="8255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47D3BE-0A6F-294F-A6CC-85003490AB6D}"/>
              </a:ext>
            </a:extLst>
          </p:cNvPr>
          <p:cNvSpPr/>
          <p:nvPr/>
        </p:nvSpPr>
        <p:spPr>
          <a:xfrm>
            <a:off x="602047" y="1537125"/>
            <a:ext cx="7688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A4A4A"/>
                </a:solidFill>
                <a:effectLst/>
                <a:latin typeface="BM HANNA Air" panose="020B0600000101010101" pitchFamily="34" charset="-127"/>
                <a:ea typeface="BM HANNA Air" panose="020B0600000101010101" pitchFamily="34" charset="-127"/>
              </a:rPr>
              <a:t>IT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BM HANNA Air" panose="020B0600000101010101" pitchFamily="34" charset="-127"/>
                <a:ea typeface="BM HANNA Air" panose="020B0600000101010101" pitchFamily="34" charset="-127"/>
              </a:rPr>
              <a:t>생태계의 주인공인 개발자와 디자이너를 위한 모임</a:t>
            </a:r>
            <a:endParaRPr lang="en-US" altLang="ko-KR" b="0" i="0" dirty="0">
              <a:solidFill>
                <a:srgbClr val="4A4A4A"/>
              </a:solidFill>
              <a:effectLst/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r>
              <a:rPr lang="ko-KR" altLang="en-US" dirty="0">
                <a:solidFill>
                  <a:srgbClr val="4A4A4A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수도권 인근의 대학생들과 직장인들이 주로 활동</a:t>
            </a:r>
            <a:endParaRPr lang="en-US" altLang="ko-KR" dirty="0">
              <a:solidFill>
                <a:srgbClr val="4A4A4A"/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84C65368-22BA-7D43-B2C3-14387EB8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44" y="2346699"/>
            <a:ext cx="11589912" cy="23278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A7A80B-99E9-EB46-95B7-1FB43DC924D1}"/>
              </a:ext>
            </a:extLst>
          </p:cNvPr>
          <p:cNvSpPr txBox="1"/>
          <p:nvPr/>
        </p:nvSpPr>
        <p:spPr>
          <a:xfrm>
            <a:off x="602047" y="4674545"/>
            <a:ext cx="2058577" cy="869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지원 분야</a:t>
            </a:r>
            <a:endParaRPr kumimoji="1" lang="en-US" altLang="ko-KR" sz="2400" b="1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개발자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/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지원자</a:t>
            </a:r>
            <a:endParaRPr kumimoji="1" lang="en-US" altLang="ko-KR" sz="2000" dirty="0">
              <a:solidFill>
                <a:srgbClr val="1C265E"/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B50AA2-F908-A14E-B877-145B89DD9070}"/>
              </a:ext>
            </a:extLst>
          </p:cNvPr>
          <p:cNvSpPr txBox="1"/>
          <p:nvPr/>
        </p:nvSpPr>
        <p:spPr>
          <a:xfrm>
            <a:off x="3023797" y="4655308"/>
            <a:ext cx="5266763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모집</a:t>
            </a:r>
            <a:endParaRPr kumimoji="1" lang="en-US" altLang="ko-KR" sz="2400" b="1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18</a:t>
            </a:r>
            <a:r>
              <a:rPr kumimoji="1" lang="ko-KR" altLang="en-US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기 지원중 </a:t>
            </a:r>
            <a:r>
              <a:rPr kumimoji="1" lang="en-US" altLang="ko-KR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(</a:t>
            </a:r>
            <a:r>
              <a:rPr kumimoji="1" lang="ko-KR" altLang="en-US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서류접수 중 </a:t>
            </a:r>
            <a:r>
              <a:rPr kumimoji="1" lang="en-US" altLang="ko-KR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11.11(</a:t>
            </a:r>
            <a:r>
              <a:rPr kumimoji="1" lang="ko-KR" altLang="en-US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수</a:t>
            </a:r>
            <a:r>
              <a:rPr kumimoji="1" lang="en-US" altLang="ko-KR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  <a:r>
              <a:rPr kumimoji="1" lang="ko-KR" altLang="en-US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~</a:t>
            </a:r>
            <a:r>
              <a:rPr kumimoji="1" lang="ko-KR" altLang="en-US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11.22(</a:t>
            </a:r>
            <a:r>
              <a:rPr kumimoji="1" lang="ko-KR" altLang="en-US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일</a:t>
            </a:r>
            <a:r>
              <a:rPr kumimoji="1" lang="en-US" altLang="ko-KR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))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1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차 서류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(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지원동기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+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프로젝트 경험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/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2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차 면접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8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주간의 정규 활동 진행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4D0054-D324-D64B-BDFA-B39FC1143330}"/>
              </a:ext>
            </a:extLst>
          </p:cNvPr>
          <p:cNvGrpSpPr/>
          <p:nvPr/>
        </p:nvGrpSpPr>
        <p:grpSpPr>
          <a:xfrm>
            <a:off x="7185756" y="6158280"/>
            <a:ext cx="5006244" cy="369332"/>
            <a:chOff x="1096394" y="1069548"/>
            <a:chExt cx="5006244" cy="42561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A7AE7E1-4A19-464B-8B3F-A85AD384AC89}"/>
                </a:ext>
              </a:extLst>
            </p:cNvPr>
            <p:cNvSpPr/>
            <p:nvPr/>
          </p:nvSpPr>
          <p:spPr>
            <a:xfrm>
              <a:off x="3555722" y="1069548"/>
              <a:ext cx="2546916" cy="425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ore-KR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http://</a:t>
              </a:r>
              <a:r>
                <a:rPr lang="en-US" altLang="ko-Kore-KR" dirty="0" err="1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teamnexters.com</a:t>
              </a:r>
              <a:r>
                <a:rPr lang="en-US" altLang="ko-Kore-KR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/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E208E1-F394-AB41-ABE8-EF0D150D52CB}"/>
                </a:ext>
              </a:extLst>
            </p:cNvPr>
            <p:cNvSpPr txBox="1"/>
            <p:nvPr/>
          </p:nvSpPr>
          <p:spPr>
            <a:xfrm>
              <a:off x="1096394" y="1069548"/>
              <a:ext cx="2459328" cy="425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NEXTERS</a:t>
              </a:r>
              <a:r>
                <a:rPr kumimoji="1" lang="ko-KR" altLang="en-US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 공식 홈페이지</a:t>
              </a:r>
              <a:endParaRPr kumimoji="1" lang="ko-Kore-KR" altLang="en-US" dirty="0"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5A6C93-18AD-C440-9B5F-14C5F3774F98}"/>
              </a:ext>
            </a:extLst>
          </p:cNvPr>
          <p:cNvSpPr txBox="1"/>
          <p:nvPr/>
        </p:nvSpPr>
        <p:spPr>
          <a:xfrm>
            <a:off x="8387981" y="4655308"/>
            <a:ext cx="2885726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활동</a:t>
            </a:r>
            <a:endParaRPr kumimoji="1" lang="en-US" altLang="ko-KR" sz="2400" b="1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토요일 세션</a:t>
            </a:r>
            <a:endParaRPr kumimoji="1" lang="en-US" altLang="ko-KR" sz="2000" dirty="0">
              <a:solidFill>
                <a:srgbClr val="1C265E"/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프로젝트</a:t>
            </a:r>
            <a:r>
              <a:rPr kumimoji="1" lang="en-US" altLang="ko-KR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공모전</a:t>
            </a:r>
            <a:r>
              <a:rPr kumimoji="1" lang="en-US" altLang="ko-KR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스터디</a:t>
            </a:r>
            <a:endParaRPr kumimoji="1" lang="en-US" altLang="ko-KR" sz="2000" dirty="0">
              <a:solidFill>
                <a:srgbClr val="1C265E"/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92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4111770-3226-8D4C-A52F-6B0FDD39DA97}"/>
              </a:ext>
            </a:extLst>
          </p:cNvPr>
          <p:cNvSpPr txBox="1"/>
          <p:nvPr/>
        </p:nvSpPr>
        <p:spPr>
          <a:xfrm>
            <a:off x="5181600" y="149562"/>
            <a:ext cx="18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ore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{</a:t>
            </a:r>
            <a:r>
              <a:rPr kumimoji="1"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}</a:t>
            </a:r>
            <a:endParaRPr kumimoji="1"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D4F76BB-7237-C149-9197-717C6CF89C8A}"/>
              </a:ext>
            </a:extLst>
          </p:cNvPr>
          <p:cNvCxnSpPr>
            <a:cxnSpLocks/>
          </p:cNvCxnSpPr>
          <p:nvPr/>
        </p:nvCxnSpPr>
        <p:spPr>
          <a:xfrm>
            <a:off x="231648" y="6523771"/>
            <a:ext cx="11728704" cy="0"/>
          </a:xfrm>
          <a:prstGeom prst="line">
            <a:avLst/>
          </a:prstGeom>
          <a:ln w="6350">
            <a:solidFill>
              <a:srgbClr val="1D1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6E6847-9FF3-3642-8B3B-89C72A805C12}"/>
              </a:ext>
            </a:extLst>
          </p:cNvPr>
          <p:cNvGrpSpPr/>
          <p:nvPr/>
        </p:nvGrpSpPr>
        <p:grpSpPr>
          <a:xfrm>
            <a:off x="512047" y="291329"/>
            <a:ext cx="4480366" cy="90000"/>
            <a:chOff x="512048" y="291329"/>
            <a:chExt cx="4480366" cy="90000"/>
          </a:xfrm>
        </p:grpSpPr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A3CA77D2-0653-3D49-941B-156BF7A1540F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B0C386-31F3-134E-89BB-456523852A20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5B065C-5601-C24C-861E-D5DA288840AD}"/>
              </a:ext>
            </a:extLst>
          </p:cNvPr>
          <p:cNvGrpSpPr/>
          <p:nvPr/>
        </p:nvGrpSpPr>
        <p:grpSpPr>
          <a:xfrm rot="10800000">
            <a:off x="7199587" y="291329"/>
            <a:ext cx="4480366" cy="90000"/>
            <a:chOff x="512048" y="291329"/>
            <a:chExt cx="4480366" cy="90000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3B29505-A3A6-B246-A091-BFF01DAA5439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C648DE-744E-0E43-9EA1-242258170522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6479FE1-FC97-9E4D-987A-1CF0482DEB10}"/>
              </a:ext>
            </a:extLst>
          </p:cNvPr>
          <p:cNvSpPr txBox="1"/>
          <p:nvPr/>
        </p:nvSpPr>
        <p:spPr>
          <a:xfrm>
            <a:off x="5509947" y="164951"/>
            <a:ext cx="117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04 </a:t>
            </a:r>
            <a:r>
              <a:rPr kumimoji="1" lang="ko-KR" altLang="en-US" sz="1600" dirty="0" err="1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메이커스</a:t>
            </a:r>
            <a:endParaRPr kumimoji="1" lang="ko-Kore-KR" altLang="en-US" sz="1600" dirty="0">
              <a:solidFill>
                <a:srgbClr val="1D1F1B">
                  <a:alpha val="60000"/>
                </a:srgbClr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E8E511-EF96-994F-ABFC-EFC7C3FC2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7" y="670052"/>
            <a:ext cx="2714177" cy="548140"/>
          </a:xfrm>
          <a:prstGeom prst="rect">
            <a:avLst/>
          </a:prstGeom>
          <a:solidFill>
            <a:srgbClr val="A69D95"/>
          </a:solidFill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1F0A3B-C5DE-3E4E-8734-270EA4C2B4FA}"/>
              </a:ext>
            </a:extLst>
          </p:cNvPr>
          <p:cNvSpPr/>
          <p:nvPr/>
        </p:nvSpPr>
        <p:spPr>
          <a:xfrm>
            <a:off x="602047" y="1325236"/>
            <a:ext cx="719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4A4A4A"/>
                </a:solidFill>
                <a:effectLst/>
                <a:latin typeface="BM HANNA Air" panose="020B0600000101010101" pitchFamily="34" charset="-127"/>
                <a:ea typeface="BM HANNA Air" panose="020B0600000101010101" pitchFamily="34" charset="-127"/>
              </a:rPr>
              <a:t>프리미엄 앱 런칭 동아리</a:t>
            </a:r>
            <a:endParaRPr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2B183-3B1F-AC41-93EA-CDACC6304D61}"/>
              </a:ext>
            </a:extLst>
          </p:cNvPr>
          <p:cNvSpPr txBox="1"/>
          <p:nvPr/>
        </p:nvSpPr>
        <p:spPr>
          <a:xfrm>
            <a:off x="6368192" y="1946263"/>
            <a:ext cx="4007828" cy="2254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활동</a:t>
            </a:r>
            <a:endParaRPr kumimoji="1" lang="en-US" altLang="ko-KR" sz="2400" b="1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3</a:t>
            </a:r>
            <a:r>
              <a:rPr kumimoji="1" lang="ko-KR" altLang="en-US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개월간 </a:t>
            </a:r>
            <a:r>
              <a:rPr kumimoji="1" lang="ko-KR" altLang="en-US" sz="2000" dirty="0" err="1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수익형</a:t>
            </a:r>
            <a:r>
              <a:rPr kumimoji="1" lang="ko-KR" altLang="en-US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앱을 만들어 런칭</a:t>
            </a:r>
            <a:endParaRPr kumimoji="1" lang="en-US" altLang="ko-KR" sz="2000" dirty="0">
              <a:solidFill>
                <a:srgbClr val="1C265E"/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그룹내 유닛을 이루어 </a:t>
            </a:r>
            <a:r>
              <a:rPr kumimoji="1" lang="ko-KR" altLang="en-US" sz="2000" dirty="0" err="1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해커톤</a:t>
            </a:r>
            <a:r>
              <a:rPr kumimoji="1" lang="en-US" altLang="ko-KR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/</a:t>
            </a:r>
            <a:r>
              <a:rPr kumimoji="1" lang="ko-KR" altLang="en-US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공모전</a:t>
            </a:r>
            <a:endParaRPr kumimoji="1" lang="en-US" altLang="ko-KR" sz="2000" dirty="0">
              <a:solidFill>
                <a:srgbClr val="1C265E"/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다양한 네트워크 행사</a:t>
            </a:r>
            <a:br>
              <a:rPr kumimoji="1" lang="en-US" altLang="ko-KR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</a:br>
            <a:r>
              <a:rPr kumimoji="1" lang="en-US" altLang="ko-KR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(MT,</a:t>
            </a:r>
            <a:r>
              <a:rPr kumimoji="1" lang="ko-KR" altLang="en-US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ko-KR" altLang="en-US" sz="2000" dirty="0" err="1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해커톤</a:t>
            </a:r>
            <a:r>
              <a:rPr kumimoji="1" lang="en-US" altLang="ko-KR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ko-KR" altLang="en-US" sz="2000" dirty="0" err="1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홈커밍데이</a:t>
            </a:r>
            <a:r>
              <a:rPr kumimoji="1" lang="en-US" altLang="ko-KR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ko-KR" altLang="en-US" sz="2000" dirty="0" err="1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데모데이</a:t>
            </a:r>
            <a:r>
              <a:rPr kumimoji="1" lang="en-US" altLang="ko-KR" sz="2000" dirty="0">
                <a:solidFill>
                  <a:srgbClr val="1C265E"/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8BCEF-F9F3-DB44-AA34-0D0F3E1A6737}"/>
              </a:ext>
            </a:extLst>
          </p:cNvPr>
          <p:cNvSpPr txBox="1"/>
          <p:nvPr/>
        </p:nvSpPr>
        <p:spPr>
          <a:xfrm>
            <a:off x="557047" y="1946263"/>
            <a:ext cx="5266763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모집</a:t>
            </a:r>
            <a:endParaRPr kumimoji="1" lang="en-US" altLang="ko-KR" sz="2400" b="1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6</a:t>
            </a:r>
            <a:r>
              <a:rPr kumimoji="1" lang="ko-KR" altLang="en-US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기 사전 예약 </a:t>
            </a:r>
            <a:r>
              <a:rPr kumimoji="1" lang="en-US" altLang="ko-KR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(11</a:t>
            </a:r>
            <a:r>
              <a:rPr kumimoji="1" lang="ko-KR" altLang="en-US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월 </a:t>
            </a:r>
            <a:r>
              <a:rPr kumimoji="1" lang="en-US" altLang="ko-KR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or</a:t>
            </a:r>
            <a:r>
              <a:rPr kumimoji="1" lang="ko-KR" altLang="en-US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12</a:t>
            </a:r>
            <a:r>
              <a:rPr kumimoji="1" lang="ko-KR" altLang="en-US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월 공식 모집 진행</a:t>
            </a:r>
            <a:r>
              <a:rPr kumimoji="1" lang="en-US" altLang="ko-KR" sz="20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연간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2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번 모집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(6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월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/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12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월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서류 접수 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+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면접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AD862D1-6328-4B46-8DEA-30B1329C6CBA}"/>
              </a:ext>
            </a:extLst>
          </p:cNvPr>
          <p:cNvGrpSpPr/>
          <p:nvPr/>
        </p:nvGrpSpPr>
        <p:grpSpPr>
          <a:xfrm>
            <a:off x="7064588" y="6158280"/>
            <a:ext cx="5006244" cy="369332"/>
            <a:chOff x="1096394" y="1069548"/>
            <a:chExt cx="5006244" cy="42561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AE4CC83-932D-4044-B03F-68DDF7EDDD60}"/>
                </a:ext>
              </a:extLst>
            </p:cNvPr>
            <p:cNvSpPr/>
            <p:nvPr/>
          </p:nvSpPr>
          <p:spPr>
            <a:xfrm>
              <a:off x="3555722" y="1069548"/>
              <a:ext cx="2546916" cy="425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ore-KR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https://</a:t>
              </a:r>
              <a:r>
                <a:rPr lang="en-US" altLang="ko-Kore-KR" dirty="0" err="1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www.makeus.in</a:t>
              </a:r>
              <a:r>
                <a:rPr lang="en-US" altLang="ko-Kore-KR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/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08E964-9259-D749-A8E1-B8D5A1153600}"/>
                </a:ext>
              </a:extLst>
            </p:cNvPr>
            <p:cNvSpPr txBox="1"/>
            <p:nvPr/>
          </p:nvSpPr>
          <p:spPr>
            <a:xfrm>
              <a:off x="1096394" y="1069548"/>
              <a:ext cx="2210862" cy="425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>
                  <a:latin typeface="BM HANNA Air" panose="020B0600000101010101" pitchFamily="34" charset="-127"/>
                  <a:ea typeface="BM HANNA Air" panose="020B0600000101010101" pitchFamily="34" charset="-127"/>
                </a:rPr>
                <a:t>메이커스</a:t>
              </a:r>
              <a:r>
                <a:rPr kumimoji="1" lang="ko-KR" altLang="en-US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 공식 홈페이지</a:t>
              </a:r>
              <a:endParaRPr kumimoji="1" lang="ko-Kore-KR" altLang="en-US" dirty="0"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</p:grpSp>
      <p:pic>
        <p:nvPicPr>
          <p:cNvPr id="4" name="그림 3" descr="사진, 다른, 많은, 묶음이(가) 표시된 사진&#10;&#10;자동 생성된 설명">
            <a:extLst>
              <a:ext uri="{FF2B5EF4-FFF2-40B4-BE49-F238E27FC236}">
                <a16:creationId xmlns:a16="http://schemas.microsoft.com/office/drawing/2014/main" id="{22BC208C-9EDF-4543-B654-00DC4AB3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4" y="3927075"/>
            <a:ext cx="5091600" cy="2343319"/>
          </a:xfrm>
          <a:prstGeom prst="rect">
            <a:avLst/>
          </a:prstGeom>
          <a:effectLst>
            <a:outerShdw blurRad="190500" dist="50800" dir="5400000" algn="ctr" rotWithShape="0">
              <a:schemeClr val="tx1">
                <a:alpha val="8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93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4111770-3226-8D4C-A52F-6B0FDD39DA97}"/>
              </a:ext>
            </a:extLst>
          </p:cNvPr>
          <p:cNvSpPr txBox="1"/>
          <p:nvPr/>
        </p:nvSpPr>
        <p:spPr>
          <a:xfrm>
            <a:off x="5181600" y="149562"/>
            <a:ext cx="18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ore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{</a:t>
            </a:r>
            <a:r>
              <a:rPr kumimoji="1"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}</a:t>
            </a:r>
            <a:endParaRPr kumimoji="1"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D4F76BB-7237-C149-9197-717C6CF89C8A}"/>
              </a:ext>
            </a:extLst>
          </p:cNvPr>
          <p:cNvCxnSpPr>
            <a:cxnSpLocks/>
          </p:cNvCxnSpPr>
          <p:nvPr/>
        </p:nvCxnSpPr>
        <p:spPr>
          <a:xfrm>
            <a:off x="231648" y="6523771"/>
            <a:ext cx="11728704" cy="0"/>
          </a:xfrm>
          <a:prstGeom prst="line">
            <a:avLst/>
          </a:prstGeom>
          <a:ln w="6350">
            <a:solidFill>
              <a:srgbClr val="1D1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6E6847-9FF3-3642-8B3B-89C72A805C12}"/>
              </a:ext>
            </a:extLst>
          </p:cNvPr>
          <p:cNvGrpSpPr/>
          <p:nvPr/>
        </p:nvGrpSpPr>
        <p:grpSpPr>
          <a:xfrm>
            <a:off x="512047" y="291329"/>
            <a:ext cx="4480366" cy="90000"/>
            <a:chOff x="512048" y="291329"/>
            <a:chExt cx="4480366" cy="90000"/>
          </a:xfrm>
        </p:grpSpPr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A3CA77D2-0653-3D49-941B-156BF7A1540F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B0C386-31F3-134E-89BB-456523852A20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5B065C-5601-C24C-861E-D5DA288840AD}"/>
              </a:ext>
            </a:extLst>
          </p:cNvPr>
          <p:cNvGrpSpPr/>
          <p:nvPr/>
        </p:nvGrpSpPr>
        <p:grpSpPr>
          <a:xfrm rot="10800000">
            <a:off x="7199587" y="291329"/>
            <a:ext cx="4480366" cy="90000"/>
            <a:chOff x="512048" y="291329"/>
            <a:chExt cx="4480366" cy="90000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3B29505-A3A6-B246-A091-BFF01DAA5439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C648DE-744E-0E43-9EA1-242258170522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6479FE1-FC97-9E4D-987A-1CF0482DEB10}"/>
              </a:ext>
            </a:extLst>
          </p:cNvPr>
          <p:cNvSpPr txBox="1"/>
          <p:nvPr/>
        </p:nvSpPr>
        <p:spPr>
          <a:xfrm>
            <a:off x="5469809" y="164951"/>
            <a:ext cx="1252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05 Mash-Up</a:t>
            </a:r>
            <a:endParaRPr kumimoji="1" lang="ko-Kore-KR" altLang="en-US" sz="1600" dirty="0">
              <a:solidFill>
                <a:srgbClr val="1D1F1B">
                  <a:alpha val="60000"/>
                </a:srgbClr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4AC616D-1D00-AD46-8A51-6B01A467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7" y="521942"/>
            <a:ext cx="2095500" cy="812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A6504F-C1A1-5E4B-A292-F220EDEA68AD}"/>
              </a:ext>
            </a:extLst>
          </p:cNvPr>
          <p:cNvSpPr txBox="1"/>
          <p:nvPr/>
        </p:nvSpPr>
        <p:spPr>
          <a:xfrm>
            <a:off x="512047" y="1350361"/>
            <a:ext cx="9389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개발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디자인에 관심과 열정이 있는 사람들이 모인 단체</a:t>
            </a:r>
            <a:endParaRPr kumimoji="1" lang="en-US" altLang="ko-KR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r>
              <a:rPr kumimoji="1" lang="ko-Kore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활동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기간 동안 프로젝트 팀을 이뤄 서비스를 출시하는 것을 목표로 하는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IT 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단체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7D95A-44A4-254D-9899-1E0C94023A63}"/>
              </a:ext>
            </a:extLst>
          </p:cNvPr>
          <p:cNvSpPr txBox="1"/>
          <p:nvPr/>
        </p:nvSpPr>
        <p:spPr>
          <a:xfrm>
            <a:off x="5181600" y="2252221"/>
            <a:ext cx="3448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모집 및 활동</a:t>
            </a:r>
            <a:endParaRPr kumimoji="1" lang="en-US" altLang="ko-KR" sz="2400" b="1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r>
              <a:rPr kumimoji="1" lang="ko-KR" altLang="en-US" sz="24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모집 </a:t>
            </a:r>
            <a:r>
              <a:rPr kumimoji="1" lang="en-US" altLang="ko-KR" sz="24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4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10</a:t>
            </a:r>
            <a:r>
              <a:rPr kumimoji="1" lang="ko-KR" altLang="en-US" sz="24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기 모집 중 </a:t>
            </a:r>
            <a:r>
              <a:rPr kumimoji="1" lang="en-US" altLang="ko-KR" sz="2400" dirty="0">
                <a:highlight>
                  <a:srgbClr val="FFFF00"/>
                </a:highlight>
                <a:latin typeface="BM HANNA Air" panose="020B0600000101010101" pitchFamily="34" charset="-127"/>
                <a:ea typeface="BM HANNA Air" panose="020B0600000101010101" pitchFamily="34" charset="-127"/>
              </a:rPr>
              <a:t>(~11/15)</a:t>
            </a:r>
            <a:b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</a:b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활동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11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월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28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일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~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5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월 중순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70D14-10CB-B345-B177-E8268C1D46B3}"/>
              </a:ext>
            </a:extLst>
          </p:cNvPr>
          <p:cNvSpPr txBox="1"/>
          <p:nvPr/>
        </p:nvSpPr>
        <p:spPr>
          <a:xfrm>
            <a:off x="512047" y="2246581"/>
            <a:ext cx="2870016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지원 분야</a:t>
            </a:r>
            <a:endParaRPr kumimoji="1" lang="en-US" altLang="ko-KR" sz="2400" b="1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UX/UI Design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Android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iOS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Backend (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노드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,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스프링</a:t>
            </a: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Web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7F6DFDA-E6D2-BD41-AD40-0B9B6201078E}"/>
              </a:ext>
            </a:extLst>
          </p:cNvPr>
          <p:cNvGrpSpPr/>
          <p:nvPr/>
        </p:nvGrpSpPr>
        <p:grpSpPr>
          <a:xfrm>
            <a:off x="5181600" y="3643650"/>
            <a:ext cx="5151132" cy="646331"/>
            <a:chOff x="5181600" y="3598139"/>
            <a:chExt cx="5151132" cy="64633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1D560A9-0485-324E-A9F9-CD7B5CB55A10}"/>
                </a:ext>
              </a:extLst>
            </p:cNvPr>
            <p:cNvSpPr/>
            <p:nvPr/>
          </p:nvSpPr>
          <p:spPr>
            <a:xfrm>
              <a:off x="6443484" y="3598139"/>
              <a:ext cx="38892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ore-KR" altLang="en-US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https://www.notion.so/Mash-Up-10-2d94745cf6014adfb5e95ddc33dd32dd</a:t>
              </a:r>
              <a:endParaRPr lang="en-US" altLang="ko-Kore-KR" dirty="0">
                <a:solidFill>
                  <a:srgbClr val="675EFF"/>
                </a:solidFill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10AE5D-D54E-7C4A-84D4-5153EF52796F}"/>
                </a:ext>
              </a:extLst>
            </p:cNvPr>
            <p:cNvSpPr txBox="1"/>
            <p:nvPr/>
          </p:nvSpPr>
          <p:spPr>
            <a:xfrm>
              <a:off x="5181600" y="37417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b="1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지원 링크</a:t>
              </a:r>
              <a:endParaRPr kumimoji="1" lang="ko-Kore-KR" altLang="en-US" sz="2400" b="1" dirty="0"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EA4FD37-C876-1F40-A5F5-FC79EA902399}"/>
              </a:ext>
            </a:extLst>
          </p:cNvPr>
          <p:cNvSpPr txBox="1"/>
          <p:nvPr/>
        </p:nvSpPr>
        <p:spPr>
          <a:xfrm>
            <a:off x="557047" y="5127413"/>
            <a:ext cx="5341527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BM HANNA Air" panose="020B0600000101010101" pitchFamily="34" charset="-127"/>
                <a:ea typeface="BM HANNA Air" panose="020B0600000101010101" pitchFamily="34" charset="-127"/>
              </a:rPr>
              <a:t>활동 내용</a:t>
            </a:r>
            <a:endParaRPr kumimoji="1" lang="en-US" altLang="ko-KR" sz="2400" b="1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매주 팀 별 스터디 진행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짝수 주에는 전체 모임의 세미나 및 네트워킹 진행</a:t>
            </a:r>
            <a:endParaRPr kumimoji="1" lang="ko-Kore-KR" altLang="en-US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E16622-C068-3B45-9212-974F290F276C}"/>
              </a:ext>
            </a:extLst>
          </p:cNvPr>
          <p:cNvGrpSpPr/>
          <p:nvPr/>
        </p:nvGrpSpPr>
        <p:grpSpPr>
          <a:xfrm>
            <a:off x="7229906" y="6037236"/>
            <a:ext cx="4867920" cy="369332"/>
            <a:chOff x="1245810" y="1069548"/>
            <a:chExt cx="4867920" cy="42561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7FAF670-A357-E647-85A0-0DB18E771F75}"/>
                </a:ext>
              </a:extLst>
            </p:cNvPr>
            <p:cNvSpPr/>
            <p:nvPr/>
          </p:nvSpPr>
          <p:spPr>
            <a:xfrm>
              <a:off x="3555722" y="1069548"/>
              <a:ext cx="2558008" cy="425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ore-KR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https://</a:t>
              </a:r>
              <a:r>
                <a:rPr lang="en-US" altLang="ko-Kore-KR" dirty="0" err="1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www.mash-up.it</a:t>
              </a:r>
              <a:r>
                <a:rPr lang="en-US" altLang="ko-Kore-KR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/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4908CD-F607-844C-B752-1E45B9D6919F}"/>
                </a:ext>
              </a:extLst>
            </p:cNvPr>
            <p:cNvSpPr txBox="1"/>
            <p:nvPr/>
          </p:nvSpPr>
          <p:spPr>
            <a:xfrm>
              <a:off x="1245810" y="1069548"/>
              <a:ext cx="2316403" cy="425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Mash-Up</a:t>
              </a:r>
              <a:r>
                <a:rPr kumimoji="1" lang="ko-KR" altLang="en-US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 공식 홈페이지</a:t>
              </a:r>
              <a:endParaRPr kumimoji="1" lang="ko-Kore-KR" altLang="en-US" dirty="0"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15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4111770-3226-8D4C-A52F-6B0FDD39DA97}"/>
              </a:ext>
            </a:extLst>
          </p:cNvPr>
          <p:cNvSpPr txBox="1"/>
          <p:nvPr/>
        </p:nvSpPr>
        <p:spPr>
          <a:xfrm>
            <a:off x="5181600" y="149562"/>
            <a:ext cx="18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ore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{</a:t>
            </a:r>
            <a:r>
              <a:rPr kumimoji="1"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}</a:t>
            </a:r>
            <a:endParaRPr kumimoji="1" lang="ko-Kore-KR" alt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D4F76BB-7237-C149-9197-717C6CF89C8A}"/>
              </a:ext>
            </a:extLst>
          </p:cNvPr>
          <p:cNvCxnSpPr>
            <a:cxnSpLocks/>
          </p:cNvCxnSpPr>
          <p:nvPr/>
        </p:nvCxnSpPr>
        <p:spPr>
          <a:xfrm>
            <a:off x="231648" y="6523771"/>
            <a:ext cx="11728704" cy="0"/>
          </a:xfrm>
          <a:prstGeom prst="line">
            <a:avLst/>
          </a:prstGeom>
          <a:ln w="6350">
            <a:solidFill>
              <a:srgbClr val="1D1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6E6847-9FF3-3642-8B3B-89C72A805C12}"/>
              </a:ext>
            </a:extLst>
          </p:cNvPr>
          <p:cNvGrpSpPr/>
          <p:nvPr/>
        </p:nvGrpSpPr>
        <p:grpSpPr>
          <a:xfrm>
            <a:off x="512047" y="291329"/>
            <a:ext cx="4480366" cy="90000"/>
            <a:chOff x="512048" y="291329"/>
            <a:chExt cx="4480366" cy="90000"/>
          </a:xfrm>
        </p:grpSpPr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A3CA77D2-0653-3D49-941B-156BF7A1540F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B0C386-31F3-134E-89BB-456523852A20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5B065C-5601-C24C-861E-D5DA288840AD}"/>
              </a:ext>
            </a:extLst>
          </p:cNvPr>
          <p:cNvGrpSpPr/>
          <p:nvPr/>
        </p:nvGrpSpPr>
        <p:grpSpPr>
          <a:xfrm rot="10800000">
            <a:off x="7199587" y="291329"/>
            <a:ext cx="4480366" cy="90000"/>
            <a:chOff x="512048" y="291329"/>
            <a:chExt cx="4480366" cy="90000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3B29505-A3A6-B246-A091-BFF01DAA5439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8" y="336331"/>
              <a:ext cx="4435366" cy="0"/>
            </a:xfrm>
            <a:prstGeom prst="line">
              <a:avLst/>
            </a:prstGeom>
            <a:ln w="6350">
              <a:solidFill>
                <a:srgbClr val="1D1F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C648DE-744E-0E43-9EA1-242258170522}"/>
                </a:ext>
              </a:extLst>
            </p:cNvPr>
            <p:cNvSpPr/>
            <p:nvPr/>
          </p:nvSpPr>
          <p:spPr>
            <a:xfrm>
              <a:off x="512048" y="291329"/>
              <a:ext cx="90000" cy="90000"/>
            </a:xfrm>
            <a:prstGeom prst="ellipse">
              <a:avLst/>
            </a:prstGeom>
            <a:solidFill>
              <a:srgbClr val="1D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6479FE1-FC97-9E4D-987A-1CF0482DEB10}"/>
              </a:ext>
            </a:extLst>
          </p:cNvPr>
          <p:cNvSpPr txBox="1"/>
          <p:nvPr/>
        </p:nvSpPr>
        <p:spPr>
          <a:xfrm>
            <a:off x="5443424" y="164951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06</a:t>
            </a:r>
            <a:r>
              <a:rPr kumimoji="1" lang="ko-KR" altLang="en-US" sz="1600" dirty="0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ko-KR" altLang="en-US" sz="1600" dirty="0" err="1">
                <a:solidFill>
                  <a:srgbClr val="1D1F1B">
                    <a:alpha val="60000"/>
                  </a:srgbClr>
                </a:solidFill>
                <a:latin typeface="BM HANNA Air" panose="020B0600000101010101" pitchFamily="34" charset="-127"/>
                <a:ea typeface="BM HANNA Air" panose="020B0600000101010101" pitchFamily="34" charset="-127"/>
              </a:rPr>
              <a:t>프로그라피</a:t>
            </a:r>
            <a:endParaRPr kumimoji="1" lang="ko-Kore-KR" altLang="en-US" sz="1600" dirty="0">
              <a:solidFill>
                <a:srgbClr val="1D1F1B">
                  <a:alpha val="60000"/>
                </a:srgbClr>
              </a:solidFill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031C467-AEBD-6743-990A-3FFCA8092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01" y="518894"/>
            <a:ext cx="2726457" cy="5733578"/>
          </a:xfrm>
          <a:prstGeom prst="rect">
            <a:avLst/>
          </a:prstGeom>
          <a:effectLst>
            <a:outerShdw blurRad="190500" dist="50800" dir="5400000" algn="ctr" rotWithShape="0">
              <a:schemeClr val="tx1">
                <a:alpha val="85000"/>
              </a:scheme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AB0B62-ED87-024B-AD53-68C16DDCA009}"/>
              </a:ext>
            </a:extLst>
          </p:cNvPr>
          <p:cNvSpPr txBox="1"/>
          <p:nvPr/>
        </p:nvSpPr>
        <p:spPr>
          <a:xfrm>
            <a:off x="4992413" y="1109472"/>
            <a:ext cx="4746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세상에 필요한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IT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서비스를 만드는 모임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E5E4E-71FF-C340-B29B-F634D9D9256F}"/>
              </a:ext>
            </a:extLst>
          </p:cNvPr>
          <p:cNvSpPr txBox="1"/>
          <p:nvPr/>
        </p:nvSpPr>
        <p:spPr>
          <a:xfrm>
            <a:off x="4992413" y="1687540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목표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실 사용자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100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명 이상 만들어보자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C6E2E-C311-FA4E-B909-6DD697ED93D1}"/>
              </a:ext>
            </a:extLst>
          </p:cNvPr>
          <p:cNvSpPr txBox="1"/>
          <p:nvPr/>
        </p:nvSpPr>
        <p:spPr>
          <a:xfrm>
            <a:off x="4992413" y="2272756"/>
            <a:ext cx="3347391" cy="2254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주요 프로젝트</a:t>
            </a:r>
            <a:endParaRPr kumimoji="1" lang="en-US" altLang="ko-KR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힐링</a:t>
            </a: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오디오 서비스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운동 목표 기록 서비스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매일 일상의 변화 기록 서비스</a:t>
            </a:r>
            <a:endParaRPr kumimoji="1" lang="en-US" altLang="ko-KR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미팅 소개팅 앱</a:t>
            </a:r>
            <a:endParaRPr kumimoji="1" lang="ko-Kore-KR" altLang="en-US" sz="20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68E4C-C569-0342-A3F4-C2D81D1CF97B}"/>
              </a:ext>
            </a:extLst>
          </p:cNvPr>
          <p:cNvSpPr txBox="1"/>
          <p:nvPr/>
        </p:nvSpPr>
        <p:spPr>
          <a:xfrm>
            <a:off x="4992413" y="4601428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6.5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기 활동 진행중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2020.09.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~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2021.01. 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FDE7F-D4AD-EB4A-B582-0B71A46FDF19}"/>
              </a:ext>
            </a:extLst>
          </p:cNvPr>
          <p:cNvSpPr txBox="1"/>
          <p:nvPr/>
        </p:nvSpPr>
        <p:spPr>
          <a:xfrm>
            <a:off x="4992413" y="5125684"/>
            <a:ext cx="500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내년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2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월쯤 모집 계획 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(</a:t>
            </a:r>
            <a:r>
              <a:rPr kumimoji="1" lang="ko-KR" altLang="en-US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한 학기 단위 운영</a:t>
            </a:r>
            <a:r>
              <a:rPr kumimoji="1" lang="en-US" altLang="ko-KR" sz="2400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  <a:endParaRPr kumimoji="1" lang="ko-Kore-KR" altLang="en-US" sz="2400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E3C6C5-DC9F-E14B-9C07-E4CEFB8D31A8}"/>
              </a:ext>
            </a:extLst>
          </p:cNvPr>
          <p:cNvGrpSpPr/>
          <p:nvPr/>
        </p:nvGrpSpPr>
        <p:grpSpPr>
          <a:xfrm>
            <a:off x="7120692" y="6018790"/>
            <a:ext cx="4559261" cy="369332"/>
            <a:chOff x="1174942" y="1069548"/>
            <a:chExt cx="4559261" cy="42561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D006760-BC6D-834C-B3DA-43AD2178E3B0}"/>
                </a:ext>
              </a:extLst>
            </p:cNvPr>
            <p:cNvSpPr/>
            <p:nvPr/>
          </p:nvSpPr>
          <p:spPr>
            <a:xfrm>
              <a:off x="3555722" y="1069548"/>
              <a:ext cx="2178481" cy="425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ore-KR" dirty="0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http://</a:t>
              </a:r>
              <a:r>
                <a:rPr lang="en-US" altLang="ko-Kore-KR" dirty="0" err="1">
                  <a:solidFill>
                    <a:srgbClr val="675EFF"/>
                  </a:solidFill>
                  <a:latin typeface="BM HANNA Air" panose="020B0600000101010101" pitchFamily="34" charset="-127"/>
                  <a:ea typeface="BM HANNA Air" panose="020B0600000101010101" pitchFamily="34" charset="-127"/>
                </a:rPr>
                <a:t>prography.org</a:t>
              </a:r>
              <a:endParaRPr lang="en-US" altLang="ko-Kore-KR" dirty="0">
                <a:solidFill>
                  <a:srgbClr val="675EFF"/>
                </a:solidFill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629365-5C6E-8F43-8FDB-2B9F5034E3C7}"/>
                </a:ext>
              </a:extLst>
            </p:cNvPr>
            <p:cNvSpPr txBox="1"/>
            <p:nvPr/>
          </p:nvSpPr>
          <p:spPr>
            <a:xfrm>
              <a:off x="1174942" y="1069548"/>
              <a:ext cx="2380780" cy="425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>
                  <a:latin typeface="BM HANNA Air" panose="020B0600000101010101" pitchFamily="34" charset="-127"/>
                  <a:ea typeface="BM HANNA Air" panose="020B0600000101010101" pitchFamily="34" charset="-127"/>
                </a:rPr>
                <a:t>포트그라피</a:t>
              </a:r>
              <a:r>
                <a:rPr kumimoji="1" lang="ko-KR" altLang="en-US" dirty="0">
                  <a:latin typeface="BM HANNA Air" panose="020B0600000101010101" pitchFamily="34" charset="-127"/>
                  <a:ea typeface="BM HANNA Air" panose="020B0600000101010101" pitchFamily="34" charset="-127"/>
                </a:rPr>
                <a:t> 공식 홈페이지</a:t>
              </a:r>
              <a:endParaRPr kumimoji="1" lang="ko-Kore-KR" altLang="en-US" dirty="0">
                <a:latin typeface="BM HANNA Air" panose="020B0600000101010101" pitchFamily="34" charset="-127"/>
                <a:ea typeface="BM HANNA Air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78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992</Words>
  <Application>Microsoft Macintosh PowerPoint</Application>
  <PresentationFormat>와이드스크린</PresentationFormat>
  <Paragraphs>176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BM HANNA Air</vt:lpstr>
      <vt:lpstr>TmonMonsori Black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김동연</dc:creator>
  <cp:lastModifiedBy>김동연</cp:lastModifiedBy>
  <cp:revision>64</cp:revision>
  <dcterms:created xsi:type="dcterms:W3CDTF">2020-11-12T14:02:18Z</dcterms:created>
  <dcterms:modified xsi:type="dcterms:W3CDTF">2020-11-12T17:19:50Z</dcterms:modified>
</cp:coreProperties>
</file>