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0FB194-71A1-4A0F-BCA7-3E210316DF9D}">
  <a:tblStyle styleId="{C60FB194-71A1-4A0F-BCA7-3E210316DF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a52f9b0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ba52f9b0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ba52f9b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ba52f9b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ba52f9b0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ba52f9b0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ba52f9b0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ba52f9b0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a52f9b0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a52f9b0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a52f9b0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a52f9b0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a52f9b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a52f9b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a52f9b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ba52f9b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a52f9b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a52f9b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ba52f9b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ba52f9b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ba52f9b0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ba52f9b0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a52f9b0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ba52f9b0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drive.google.com/file/d/13F6a9405XXy3Xlm_i2ODof5WoOU1hgZk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24250" y="1578675"/>
            <a:ext cx="2027400" cy="11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Compilers, and Hardware: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Languages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Domain Specific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Compilers &amp; Interpreters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Analysis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lexicographical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syntaxical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semantics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Language Optimization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Machine Optimization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Translation:  TAC → MIPS</a:t>
            </a:r>
            <a:br>
              <a:rPr lang="en" sz="1100"/>
            </a:b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Hardware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General Types: Registers / Stack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Specific CPU Controls</a:t>
            </a:r>
            <a:br>
              <a:rPr lang="en" sz="1100"/>
            </a:br>
            <a:endParaRPr sz="1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CLI: </a:t>
            </a:r>
            <a:r>
              <a:rPr lang="en" sz="1500"/>
              <a:t>compilation</a:t>
            </a:r>
            <a:r>
              <a:rPr lang="en" sz="1500"/>
              <a:t> exercise</a:t>
            </a:r>
            <a:endParaRPr sz="1500"/>
          </a:p>
        </p:txBody>
      </p:sp>
      <p:sp>
        <p:nvSpPr>
          <p:cNvPr id="58" name="Google Shape;58;p13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63" name="Google Shape;63;p13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64" name="Google Shape;64;p13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65" name="Google Shape;65;p13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66" name="Google Shape;66;p13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67" name="Google Shape;67;p13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68" name="Google Shape;68;p13"/>
          <p:cNvSpPr/>
          <p:nvPr/>
        </p:nvSpPr>
        <p:spPr>
          <a:xfrm flipH="1" rot="-5400000">
            <a:off x="7743025" y="3384175"/>
            <a:ext cx="559500" cy="719700"/>
          </a:xfrm>
          <a:prstGeom prst="bentUpArrow">
            <a:avLst>
              <a:gd fmla="val 25000" name="adj1"/>
              <a:gd fmla="val 25865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3"/>
          <p:cNvCxnSpPr>
            <a:stCxn id="62" idx="2"/>
            <a:endCxn id="66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71" name="Google Shape;71;p13"/>
          <p:cNvCxnSpPr>
            <a:stCxn id="66" idx="2"/>
            <a:endCxn id="67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73" name="Google Shape;73;p13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74" name="Google Shape;74;p13"/>
          <p:cNvCxnSpPr>
            <a:stCxn id="75" idx="2"/>
            <a:endCxn id="63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63" idx="2"/>
            <a:endCxn id="64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4" idx="2"/>
            <a:endCxn id="65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78" name="Google Shape;78;p13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80" name="Google Shape;80;p13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Purpose </a:t>
            </a:r>
            <a:r>
              <a:rPr lang="en"/>
              <a:t>Registers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2152075" y="202800"/>
            <a:ext cx="1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22"/>
          <p:cNvGraphicFramePr/>
          <p:nvPr/>
        </p:nvGraphicFramePr>
        <p:xfrm>
          <a:off x="64770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{C60FB194-71A1-4A0F-BCA7-3E210316DF9D}</a:tableStyleId>
              </a:tblPr>
              <a:tblGrid>
                <a:gridCol w="1414150"/>
                <a:gridCol w="1432300"/>
                <a:gridCol w="439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Name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Register</a:t>
                      </a:r>
                      <a:br>
                        <a:rPr lang="en" sz="1300"/>
                      </a:br>
                      <a:r>
                        <a:rPr lang="en" sz="1300"/>
                        <a:t>Number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Usage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$zero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constant 0 (hardware)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$v0 - $v1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2 - 3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subroutine return values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$a0 - $a3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4 - 7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subroutine </a:t>
                      </a:r>
                      <a:r>
                        <a:rPr lang="en" sz="1300"/>
                        <a:t>arguments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$t0 - $t7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8 - 15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temporaries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$s0 - $s7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16 - 23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saved temporaries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$t8 - $t9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r>
                        <a:rPr lang="en" sz="1300"/>
                        <a:t>4 - 25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temporaries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$sp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stack pointer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$fp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frame pointer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$ra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return address (hardware)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Subroutine:  generic term for: function, procedure, method, whatever!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you are a good programmer, you have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many or few subroutines?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Frame of Memory for a subroutine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input arguments are placed onto the stack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local variables are placed onto the stack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any tempories are placed onto the stack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Where does the return value go?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Remember Memory is SLOW!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6910800" y="1549131"/>
            <a:ext cx="1888500" cy="24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6301200" y="1549131"/>
            <a:ext cx="304800" cy="24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8206200" y="3135143"/>
            <a:ext cx="429600" cy="24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7049012" y="2801968"/>
            <a:ext cx="264300" cy="24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222694" y="3758925"/>
            <a:ext cx="204600" cy="24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7141013" y="3135150"/>
            <a:ext cx="655200" cy="24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6208500" y="1534925"/>
            <a:ext cx="2851800" cy="28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int f (int A1, int A2, int A3);</a:t>
            </a:r>
            <a:b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int g (int A1);</a:t>
            </a:r>
            <a:endParaRPr sz="109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int f(int A1,int A2, int A3) {</a:t>
            </a:r>
            <a:b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    int L1;</a:t>
            </a:r>
            <a:endParaRPr sz="109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     L1 = &lt;some calculation&gt;</a:t>
            </a:r>
            <a:b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   { </a:t>
            </a:r>
            <a:b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     int L3 ;</a:t>
            </a:r>
            <a:endParaRPr sz="109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     L3 = A1 * L1 + g(A2+L2);</a:t>
            </a:r>
            <a:b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     L1 = L3 | A3</a:t>
            </a:r>
            <a:b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b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b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   return (L1);</a:t>
            </a:r>
            <a:endParaRPr sz="109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90">
                <a:latin typeface="Source Code Pro"/>
                <a:ea typeface="Source Code Pro"/>
                <a:cs typeface="Source Code Pro"/>
                <a:sym typeface="Source Code Pro"/>
              </a:rPr>
              <a:t>}  </a:t>
            </a:r>
            <a:endParaRPr sz="109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9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8" name="Google Shape;2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Subroutine Calls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4925800" y="3311500"/>
            <a:ext cx="429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sp: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5279367" y="3041442"/>
            <a:ext cx="7197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temps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5279367" y="2613006"/>
            <a:ext cx="7197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5279367" y="2199462"/>
            <a:ext cx="7197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</a:t>
            </a:r>
            <a:endParaRPr/>
          </a:p>
        </p:txBody>
      </p:sp>
      <p:cxnSp>
        <p:nvCxnSpPr>
          <p:cNvPr id="253" name="Google Shape;253;p23"/>
          <p:cNvCxnSpPr/>
          <p:nvPr/>
        </p:nvCxnSpPr>
        <p:spPr>
          <a:xfrm>
            <a:off x="5280084" y="2192016"/>
            <a:ext cx="7977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3"/>
          <p:cNvCxnSpPr/>
          <p:nvPr/>
        </p:nvCxnSpPr>
        <p:spPr>
          <a:xfrm flipH="1" rot="10800000">
            <a:off x="5279234" y="4743353"/>
            <a:ext cx="8001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3"/>
          <p:cNvSpPr/>
          <p:nvPr/>
        </p:nvSpPr>
        <p:spPr>
          <a:xfrm>
            <a:off x="5279367" y="4315124"/>
            <a:ext cx="7197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temps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279367" y="3886689"/>
            <a:ext cx="7197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5279367" y="3473144"/>
            <a:ext cx="7197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280084" y="4743873"/>
            <a:ext cx="719700" cy="1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4979938" y="2022100"/>
            <a:ext cx="414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fp:</a:t>
            </a:r>
            <a:endParaRPr/>
          </a:p>
        </p:txBody>
      </p:sp>
      <p:cxnSp>
        <p:nvCxnSpPr>
          <p:cNvPr id="260" name="Google Shape;260;p23"/>
          <p:cNvCxnSpPr/>
          <p:nvPr/>
        </p:nvCxnSpPr>
        <p:spPr>
          <a:xfrm>
            <a:off x="5280084" y="3465699"/>
            <a:ext cx="7977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3"/>
          <p:cNvSpPr/>
          <p:nvPr/>
        </p:nvSpPr>
        <p:spPr>
          <a:xfrm>
            <a:off x="4328825" y="2199460"/>
            <a:ext cx="719700" cy="25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268671" y="2192023"/>
            <a:ext cx="719700" cy="1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General Purpose Registers: ($0 -- $31)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$t0 - $t9: temporary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$zero:  holds the value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needed literals must be stored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memory is slow, so keep 0 in a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$s0 - $s7: saved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Subroutine Specific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$v0 - $v1: return </a:t>
            </a:r>
            <a:r>
              <a:rPr lang="en" u="sng"/>
              <a:t>v</a:t>
            </a:r>
            <a:r>
              <a:rPr lang="en"/>
              <a:t>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$a0 - $a3: input </a:t>
            </a:r>
            <a:r>
              <a:rPr lang="en" u="sng"/>
              <a:t>a</a:t>
            </a:r>
            <a:r>
              <a:rPr lang="en"/>
              <a:t>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Usage: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$sp: stack pointer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$fp: frame pointer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$ra: return address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3369263" y="2571750"/>
            <a:ext cx="1717800" cy="400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f(a, b)</a:t>
            </a:r>
            <a:endParaRPr/>
          </a:p>
        </p:txBody>
      </p:sp>
      <p:pic>
        <p:nvPicPr>
          <p:cNvPr id="270" name="Google Shape;2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124" y="1294075"/>
            <a:ext cx="3843174" cy="35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4"/>
          <p:cNvSpPr txBox="1"/>
          <p:nvPr/>
        </p:nvSpPr>
        <p:spPr>
          <a:xfrm>
            <a:off x="6031175" y="1093925"/>
            <a:ext cx="19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Organization</a:t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3378047" y="3351300"/>
            <a:ext cx="374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fp:</a:t>
            </a:r>
            <a:endParaRPr sz="1000"/>
          </a:p>
        </p:txBody>
      </p:sp>
      <p:cxnSp>
        <p:nvCxnSpPr>
          <p:cNvPr id="273" name="Google Shape;273;p24"/>
          <p:cNvCxnSpPr/>
          <p:nvPr/>
        </p:nvCxnSpPr>
        <p:spPr>
          <a:xfrm flipH="1" rot="10800000">
            <a:off x="3749244" y="4849057"/>
            <a:ext cx="9579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4"/>
          <p:cNvSpPr txBox="1"/>
          <p:nvPr/>
        </p:nvSpPr>
        <p:spPr>
          <a:xfrm>
            <a:off x="3304847" y="4734423"/>
            <a:ext cx="447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sp:</a:t>
            </a:r>
            <a:endParaRPr sz="1000"/>
          </a:p>
        </p:txBody>
      </p:sp>
      <p:sp>
        <p:nvSpPr>
          <p:cNvPr id="275" name="Google Shape;275;p24"/>
          <p:cNvSpPr/>
          <p:nvPr/>
        </p:nvSpPr>
        <p:spPr>
          <a:xfrm>
            <a:off x="3749404" y="4370428"/>
            <a:ext cx="8613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temps</a:t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749404" y="3900163"/>
            <a:ext cx="8613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</a:t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3749404" y="3429899"/>
            <a:ext cx="861300" cy="4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</a:t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750261" y="4849360"/>
            <a:ext cx="861300" cy="17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4"/>
          <p:cNvCxnSpPr/>
          <p:nvPr/>
        </p:nvCxnSpPr>
        <p:spPr>
          <a:xfrm>
            <a:off x="4743811" y="3492405"/>
            <a:ext cx="17100" cy="13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0" name="Google Shape;280;p24"/>
          <p:cNvCxnSpPr/>
          <p:nvPr/>
        </p:nvCxnSpPr>
        <p:spPr>
          <a:xfrm>
            <a:off x="3750261" y="3421581"/>
            <a:ext cx="9546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4"/>
          <p:cNvSpPr txBox="1"/>
          <p:nvPr/>
        </p:nvSpPr>
        <p:spPr>
          <a:xfrm>
            <a:off x="4760809" y="3995769"/>
            <a:ext cx="3822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900" y="178660"/>
            <a:ext cx="4846100" cy="19637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of the computer moves through </a:t>
            </a:r>
            <a:br>
              <a:rPr lang="en"/>
            </a:br>
            <a:r>
              <a:rPr lang="en"/>
              <a:t>       a well-defined cycle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admit:		A request is made to allow your program to content for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dispatch:		Your program is given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exit:			Your program asserts that it is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interrupt:		The OS seizes control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trap: 			Your program (implicitly or explicitly) requests a service to be performed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completion: 	The request is satisfied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Traps are calls to the Kernel (the OS)</a:t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5127019" y="479998"/>
            <a:ext cx="90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7839211" y="510263"/>
            <a:ext cx="90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90" name="Google Shape;90;p14"/>
          <p:cNvSpPr txBox="1"/>
          <p:nvPr/>
        </p:nvSpPr>
        <p:spPr>
          <a:xfrm>
            <a:off x="6368637" y="76200"/>
            <a:ext cx="90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91" name="Google Shape;91;p14"/>
          <p:cNvSpPr txBox="1"/>
          <p:nvPr/>
        </p:nvSpPr>
        <p:spPr>
          <a:xfrm>
            <a:off x="6070687" y="1237316"/>
            <a:ext cx="90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92" name="Google Shape;92;p14"/>
          <p:cNvSpPr txBox="1"/>
          <p:nvPr/>
        </p:nvSpPr>
        <p:spPr>
          <a:xfrm>
            <a:off x="7257773" y="1324678"/>
            <a:ext cx="90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93" name="Google Shape;93;p14"/>
          <p:cNvSpPr txBox="1"/>
          <p:nvPr/>
        </p:nvSpPr>
        <p:spPr>
          <a:xfrm>
            <a:off x="6444823" y="848975"/>
            <a:ext cx="10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System Calls: SystemCallAPI.png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print integer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print</a:t>
            </a:r>
            <a:r>
              <a:rPr lang="en" sz="1800">
                <a:solidFill>
                  <a:schemeClr val="dk1"/>
                </a:solidFill>
              </a:rPr>
              <a:t> float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print double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print string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read integer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read float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read double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read string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allocate memory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terminate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print character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read character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file open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file read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file write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9"/>
            </a:pPr>
            <a:r>
              <a:rPr lang="en" sz="1800">
                <a:solidFill>
                  <a:schemeClr val="dk1"/>
                </a:solidFill>
              </a:rPr>
              <a:t>file close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275" y="592800"/>
            <a:ext cx="4205775" cy="418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Instruction Set Architecture (ISA)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General Architecture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RISC (Reduced Instruction Set Computer)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Simple Instructions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Lots of Registers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Remember Memory is SLOW!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Instruction Set: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List of Instructions Supported by the Architecture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MIPS Cheat Sheet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Memory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CPU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ALU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32 general purpose registers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Coprocessors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Floating point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Traps, Exceptions, Interrupts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826375" y="62550"/>
            <a:ext cx="3183000" cy="384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x86: has 4 general purpose registers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Memory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View &amp; Orientation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Array of Bytes:  (i.e., byte addressable)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Segments: (to name a few)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.text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.data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.lit4, .lit8 (4 and 8 byte literals)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.bss (block storage)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heap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stack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Declarations and Sizes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.byte, .half, .word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.ascii, .asciiz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.float, .double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.space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Alignment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Endianness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1" y="550375"/>
            <a:ext cx="4218624" cy="41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7606475" y="115925"/>
            <a:ext cx="1417200" cy="338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well-known addresses</a:t>
            </a:r>
            <a:endParaRPr sz="1000"/>
          </a:p>
        </p:txBody>
      </p:sp>
      <p:cxnSp>
        <p:nvCxnSpPr>
          <p:cNvPr id="117" name="Google Shape;117;p17"/>
          <p:cNvCxnSpPr>
            <a:stCxn id="116" idx="2"/>
          </p:cNvCxnSpPr>
          <p:nvPr/>
        </p:nvCxnSpPr>
        <p:spPr>
          <a:xfrm>
            <a:off x="8315075" y="454625"/>
            <a:ext cx="1266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4406075" y="115925"/>
            <a:ext cx="1417200" cy="492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 address saved in a register</a:t>
            </a:r>
            <a:endParaRPr sz="1000"/>
          </a:p>
        </p:txBody>
      </p:sp>
      <p:cxnSp>
        <p:nvCxnSpPr>
          <p:cNvPr id="119" name="Google Shape;119;p17"/>
          <p:cNvCxnSpPr>
            <a:stCxn id="118" idx="2"/>
          </p:cNvCxnSpPr>
          <p:nvPr/>
        </p:nvCxnSpPr>
        <p:spPr>
          <a:xfrm>
            <a:off x="5114675" y="608525"/>
            <a:ext cx="7200" cy="3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Declarations and Alignment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aligned (1)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half aligned (2)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aligned (4)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paragraph aligned (16)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aligned (64K)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Foreshadow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Fragmentation</a:t>
            </a:r>
            <a:br>
              <a:rPr lang="en"/>
            </a:br>
            <a:r>
              <a:rPr lang="en" sz="1100"/>
              <a:t>(wasted space)</a:t>
            </a:r>
            <a:endParaRPr sz="1100"/>
          </a:p>
        </p:txBody>
      </p:sp>
      <p:sp>
        <p:nvSpPr>
          <p:cNvPr id="126" name="Google Shape;126;p18"/>
          <p:cNvSpPr txBox="1"/>
          <p:nvPr/>
        </p:nvSpPr>
        <p:spPr>
          <a:xfrm>
            <a:off x="4362250" y="1000075"/>
            <a:ext cx="3243900" cy="3177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string:          	    .asciiz "car"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sum:            	    .word 0x</a:t>
            </a:r>
            <a:r>
              <a:rPr lang="en" sz="1200">
                <a:solidFill>
                  <a:schemeClr val="dk1"/>
                </a:solidFill>
              </a:rPr>
              <a:t>00 00 </a:t>
            </a:r>
            <a:r>
              <a:rPr lang="en" sz="1200">
                <a:solidFill>
                  <a:schemeClr val="dk1"/>
                </a:solidFill>
              </a:rPr>
              <a:t>AF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02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buffer:        	     .space 10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                          #  buffer[0] ... buffer[9]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      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checksum:    	    .byte  'a'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complement:     .byte  0x0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dummy:	    .byte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half:		    .half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 # needs to be aligned</a:t>
            </a:r>
            <a:endParaRPr sz="1200"/>
          </a:p>
        </p:txBody>
      </p:sp>
      <p:sp>
        <p:nvSpPr>
          <p:cNvPr id="127" name="Google Shape;127;p18"/>
          <p:cNvSpPr txBox="1"/>
          <p:nvPr/>
        </p:nvSpPr>
        <p:spPr>
          <a:xfrm>
            <a:off x="3741925" y="1000075"/>
            <a:ext cx="634800" cy="2706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br>
              <a:rPr lang="en" sz="1200"/>
            </a:b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      1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-----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21</a:t>
            </a:r>
            <a:endParaRPr sz="1200"/>
          </a:p>
        </p:txBody>
      </p:sp>
      <p:sp>
        <p:nvSpPr>
          <p:cNvPr id="128" name="Google Shape;128;p18"/>
          <p:cNvSpPr txBox="1"/>
          <p:nvPr/>
        </p:nvSpPr>
        <p:spPr>
          <a:xfrm>
            <a:off x="181575" y="4297375"/>
            <a:ext cx="676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carton of size 14, and boxes of sizes:  1, 5, 5, 6 &amp;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boxes can you place in the carton? 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8072600" y="436975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'c'</a:t>
            </a:r>
            <a:endParaRPr sz="1000"/>
          </a:p>
        </p:txBody>
      </p:sp>
      <p:sp>
        <p:nvSpPr>
          <p:cNvPr id="130" name="Google Shape;130;p18"/>
          <p:cNvSpPr/>
          <p:nvPr/>
        </p:nvSpPr>
        <p:spPr>
          <a:xfrm>
            <a:off x="8072600" y="569867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'a'</a:t>
            </a:r>
            <a:endParaRPr sz="1000"/>
          </a:p>
        </p:txBody>
      </p:sp>
      <p:sp>
        <p:nvSpPr>
          <p:cNvPr id="131" name="Google Shape;131;p18"/>
          <p:cNvSpPr/>
          <p:nvPr/>
        </p:nvSpPr>
        <p:spPr>
          <a:xfrm>
            <a:off x="8072600" y="704532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'r'</a:t>
            </a:r>
            <a:endParaRPr sz="1000"/>
          </a:p>
        </p:txBody>
      </p:sp>
      <p:sp>
        <p:nvSpPr>
          <p:cNvPr id="132" name="Google Shape;132;p18"/>
          <p:cNvSpPr/>
          <p:nvPr/>
        </p:nvSpPr>
        <p:spPr>
          <a:xfrm>
            <a:off x="8072600" y="839198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133" name="Google Shape;133;p18"/>
          <p:cNvSpPr/>
          <p:nvPr/>
        </p:nvSpPr>
        <p:spPr>
          <a:xfrm>
            <a:off x="8072600" y="972089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134" name="Google Shape;134;p18"/>
          <p:cNvSpPr/>
          <p:nvPr/>
        </p:nvSpPr>
        <p:spPr>
          <a:xfrm>
            <a:off x="8072600" y="1106755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135" name="Google Shape;135;p18"/>
          <p:cNvSpPr/>
          <p:nvPr/>
        </p:nvSpPr>
        <p:spPr>
          <a:xfrm>
            <a:off x="8072600" y="1243253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AF</a:t>
            </a:r>
            <a:endParaRPr sz="1000"/>
          </a:p>
        </p:txBody>
      </p:sp>
      <p:sp>
        <p:nvSpPr>
          <p:cNvPr id="136" name="Google Shape;136;p18"/>
          <p:cNvSpPr/>
          <p:nvPr/>
        </p:nvSpPr>
        <p:spPr>
          <a:xfrm>
            <a:off x="8072600" y="1376144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r>
              <a:rPr lang="en" sz="1000"/>
              <a:t>2</a:t>
            </a:r>
            <a:endParaRPr sz="1000"/>
          </a:p>
        </p:txBody>
      </p:sp>
      <p:sp>
        <p:nvSpPr>
          <p:cNvPr id="137" name="Google Shape;137;p18"/>
          <p:cNvSpPr/>
          <p:nvPr/>
        </p:nvSpPr>
        <p:spPr>
          <a:xfrm>
            <a:off x="8072600" y="1510810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8072600" y="1645475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8072600" y="1778367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8072600" y="1913032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072600" y="2038948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072600" y="2171840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8072600" y="2306506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072600" y="2441171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072600" y="2574063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072600" y="2708728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8072600" y="2847000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61</a:t>
            </a:r>
            <a:endParaRPr sz="1000"/>
          </a:p>
        </p:txBody>
      </p:sp>
      <p:sp>
        <p:nvSpPr>
          <p:cNvPr id="148" name="Google Shape;148;p18"/>
          <p:cNvSpPr/>
          <p:nvPr/>
        </p:nvSpPr>
        <p:spPr>
          <a:xfrm>
            <a:off x="8072600" y="2979891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</p:txBody>
      </p:sp>
      <p:sp>
        <p:nvSpPr>
          <p:cNvPr id="149" name="Google Shape;149;p18"/>
          <p:cNvSpPr/>
          <p:nvPr/>
        </p:nvSpPr>
        <p:spPr>
          <a:xfrm>
            <a:off x="8072600" y="3114557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18"/>
          <p:cNvSpPr/>
          <p:nvPr/>
        </p:nvSpPr>
        <p:spPr>
          <a:xfrm>
            <a:off x="8072600" y="3249222"/>
            <a:ext cx="475200" cy="13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072600" y="3382114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8072600" y="3516779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7998225" y="442650"/>
            <a:ext cx="36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8003545" y="976050"/>
            <a:ext cx="36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8007092" y="1509450"/>
            <a:ext cx="12300" cy="13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6" name="Google Shape;156;p18"/>
          <p:cNvCxnSpPr/>
          <p:nvPr/>
        </p:nvCxnSpPr>
        <p:spPr>
          <a:xfrm flipH="1" rot="10800000">
            <a:off x="6427050" y="685350"/>
            <a:ext cx="1497300" cy="49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/>
          <p:nvPr/>
        </p:nvCxnSpPr>
        <p:spPr>
          <a:xfrm flipH="1" rot="10800000">
            <a:off x="7001025" y="1224425"/>
            <a:ext cx="951600" cy="177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6285175" y="1806100"/>
            <a:ext cx="1653000" cy="26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endCxn id="147" idx="1"/>
          </p:cNvCxnSpPr>
          <p:nvPr/>
        </p:nvCxnSpPr>
        <p:spPr>
          <a:xfrm>
            <a:off x="6207200" y="2444550"/>
            <a:ext cx="1865400" cy="46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>
            <a:endCxn id="148" idx="1"/>
          </p:cNvCxnSpPr>
          <p:nvPr/>
        </p:nvCxnSpPr>
        <p:spPr>
          <a:xfrm>
            <a:off x="6263900" y="2657241"/>
            <a:ext cx="1808700" cy="39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>
            <a:endCxn id="149" idx="1"/>
          </p:cNvCxnSpPr>
          <p:nvPr/>
        </p:nvCxnSpPr>
        <p:spPr>
          <a:xfrm>
            <a:off x="5966000" y="3068807"/>
            <a:ext cx="2106600" cy="11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>
            <a:endCxn id="151" idx="1"/>
          </p:cNvCxnSpPr>
          <p:nvPr/>
        </p:nvCxnSpPr>
        <p:spPr>
          <a:xfrm flipH="1" rot="10800000">
            <a:off x="5951600" y="3449464"/>
            <a:ext cx="2121000" cy="32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8"/>
          <p:cNvSpPr txBox="1"/>
          <p:nvPr/>
        </p:nvSpPr>
        <p:spPr>
          <a:xfrm>
            <a:off x="8477650" y="334250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</a:t>
            </a:r>
            <a:endParaRPr sz="1000"/>
          </a:p>
        </p:txBody>
      </p:sp>
      <p:sp>
        <p:nvSpPr>
          <p:cNvPr id="164" name="Google Shape;164;p18"/>
          <p:cNvSpPr txBox="1"/>
          <p:nvPr/>
        </p:nvSpPr>
        <p:spPr>
          <a:xfrm>
            <a:off x="8477650" y="855738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0x04</a:t>
            </a:r>
            <a:endParaRPr sz="1000"/>
          </a:p>
        </p:txBody>
      </p:sp>
      <p:sp>
        <p:nvSpPr>
          <p:cNvPr id="165" name="Google Shape;165;p18"/>
          <p:cNvSpPr txBox="1"/>
          <p:nvPr/>
        </p:nvSpPr>
        <p:spPr>
          <a:xfrm>
            <a:off x="8477650" y="1403275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0x08</a:t>
            </a:r>
            <a:endParaRPr sz="1000"/>
          </a:p>
        </p:txBody>
      </p:sp>
      <p:sp>
        <p:nvSpPr>
          <p:cNvPr id="166" name="Google Shape;166;p18"/>
          <p:cNvSpPr txBox="1"/>
          <p:nvPr/>
        </p:nvSpPr>
        <p:spPr>
          <a:xfrm>
            <a:off x="8477650" y="2746500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0x12</a:t>
            </a:r>
            <a:endParaRPr sz="1000"/>
          </a:p>
        </p:txBody>
      </p:sp>
      <p:sp>
        <p:nvSpPr>
          <p:cNvPr id="167" name="Google Shape;167;p18"/>
          <p:cNvSpPr txBox="1"/>
          <p:nvPr/>
        </p:nvSpPr>
        <p:spPr>
          <a:xfrm>
            <a:off x="8477650" y="2877618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0x13</a:t>
            </a:r>
            <a:endParaRPr sz="1000"/>
          </a:p>
        </p:txBody>
      </p:sp>
      <p:sp>
        <p:nvSpPr>
          <p:cNvPr id="168" name="Google Shape;168;p18"/>
          <p:cNvSpPr txBox="1"/>
          <p:nvPr/>
        </p:nvSpPr>
        <p:spPr>
          <a:xfrm>
            <a:off x="8477650" y="3008737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0x14</a:t>
            </a:r>
            <a:endParaRPr sz="1000"/>
          </a:p>
        </p:txBody>
      </p:sp>
      <p:sp>
        <p:nvSpPr>
          <p:cNvPr id="169" name="Google Shape;169;p18"/>
          <p:cNvSpPr txBox="1"/>
          <p:nvPr/>
        </p:nvSpPr>
        <p:spPr>
          <a:xfrm>
            <a:off x="8477650" y="3279900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0x16</a:t>
            </a:r>
            <a:endParaRPr sz="1000"/>
          </a:p>
        </p:txBody>
      </p:sp>
      <p:sp>
        <p:nvSpPr>
          <p:cNvPr id="170" name="Google Shape;170;p18"/>
          <p:cNvSpPr txBox="1"/>
          <p:nvPr/>
        </p:nvSpPr>
        <p:spPr>
          <a:xfrm>
            <a:off x="6774650" y="4296275"/>
            <a:ext cx="848100" cy="354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empty slot</a:t>
            </a:r>
            <a:endParaRPr sz="1100"/>
          </a:p>
        </p:txBody>
      </p:sp>
      <p:cxnSp>
        <p:nvCxnSpPr>
          <p:cNvPr id="171" name="Google Shape;171;p18"/>
          <p:cNvCxnSpPr>
            <a:stCxn id="170" idx="3"/>
            <a:endCxn id="150" idx="1"/>
          </p:cNvCxnSpPr>
          <p:nvPr/>
        </p:nvCxnSpPr>
        <p:spPr>
          <a:xfrm flipH="1" rot="10800000">
            <a:off x="7622750" y="3316475"/>
            <a:ext cx="450000" cy="1156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Endianness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1048" t="0"/>
          <a:stretch/>
        </p:blipFill>
        <p:spPr>
          <a:xfrm>
            <a:off x="2505975" y="220875"/>
            <a:ext cx="6567075" cy="47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order of bytes</a:t>
            </a:r>
            <a:br>
              <a:rPr lang="en" sz="1400"/>
            </a:br>
            <a:r>
              <a:rPr lang="en" sz="1400"/>
              <a:t>within a word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Network Order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Big Endian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Host Order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Big Endian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Little Endian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Modes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11700" y="114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Registers are prepend with a dollar sign, literals are not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ARM:  literals are appended by a sharp, registers are not.</a:t>
            </a:r>
            <a:br>
              <a:rPr lang="en"/>
            </a:b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immediate: is when the actual value is one of the operands.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$t0, 57</a:t>
            </a:r>
            <a:b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$t0, $t0, 57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direct: is when the register or memory location contains the actual values.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lw $t0, var1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lh $t1, var2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indirect:  the </a:t>
            </a:r>
            <a:r>
              <a:rPr lang="en">
                <a:solidFill>
                  <a:schemeClr val="dk1"/>
                </a:solidFill>
              </a:rPr>
              <a:t>()'s are used to denote indirect memory access.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 $s1, 0x3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$t0, lst </a:t>
            </a:r>
            <a:b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 $s1,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$t0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674850" y="3936750"/>
            <a:ext cx="2303700" cy="1031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Think of this as an array,</a:t>
            </a:r>
            <a:br>
              <a:rPr lang="en" sz="1100"/>
            </a:br>
            <a:r>
              <a:rPr lang="en" sz="1100"/>
              <a:t>but with a different syntax:</a:t>
            </a:r>
            <a:br>
              <a:rPr lang="en" sz="1100"/>
            </a:br>
            <a:br>
              <a:rPr lang="en" sz="1100"/>
            </a:br>
            <a:r>
              <a:rPr lang="en" sz="1100"/>
              <a:t>list[5] </a:t>
            </a:r>
            <a:r>
              <a:rPr lang="en" sz="1100">
                <a:solidFill>
                  <a:schemeClr val="dk1"/>
                </a:solidFill>
              </a:rPr>
              <a:t>⇔ 5(list)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$t0[4] ⇔ 4($t0)</a:t>
            </a:r>
            <a:endParaRPr sz="1100"/>
          </a:p>
        </p:txBody>
      </p:sp>
      <p:cxnSp>
        <p:nvCxnSpPr>
          <p:cNvPr id="186" name="Google Shape;186;p20"/>
          <p:cNvCxnSpPr>
            <a:stCxn id="185" idx="1"/>
          </p:cNvCxnSpPr>
          <p:nvPr/>
        </p:nvCxnSpPr>
        <p:spPr>
          <a:xfrm rot="10800000">
            <a:off x="2234650" y="4196850"/>
            <a:ext cx="2440200" cy="25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0"/>
          <p:cNvSpPr txBox="1"/>
          <p:nvPr/>
        </p:nvSpPr>
        <p:spPr>
          <a:xfrm>
            <a:off x="6583100" y="249350"/>
            <a:ext cx="2112000" cy="831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var1:       .word  0xface</a:t>
            </a:r>
            <a:br>
              <a:rPr lang="en"/>
            </a:br>
            <a:r>
              <a:rPr lang="en"/>
              <a:t>var2:       .half    0x22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lst:          .space 10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7615400" y="1351375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</a:t>
            </a:r>
            <a:endParaRPr sz="1000"/>
          </a:p>
        </p:txBody>
      </p:sp>
      <p:sp>
        <p:nvSpPr>
          <p:cNvPr id="189" name="Google Shape;189;p20"/>
          <p:cNvSpPr/>
          <p:nvPr/>
        </p:nvSpPr>
        <p:spPr>
          <a:xfrm>
            <a:off x="7615400" y="1484267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190" name="Google Shape;190;p20"/>
          <p:cNvSpPr/>
          <p:nvPr/>
        </p:nvSpPr>
        <p:spPr>
          <a:xfrm>
            <a:off x="7615400" y="1618932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endParaRPr sz="1000"/>
          </a:p>
        </p:txBody>
      </p:sp>
      <p:sp>
        <p:nvSpPr>
          <p:cNvPr id="191" name="Google Shape;191;p20"/>
          <p:cNvSpPr/>
          <p:nvPr/>
        </p:nvSpPr>
        <p:spPr>
          <a:xfrm>
            <a:off x="7615400" y="1753598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</a:t>
            </a:r>
            <a:endParaRPr sz="1000"/>
          </a:p>
        </p:txBody>
      </p:sp>
      <p:sp>
        <p:nvSpPr>
          <p:cNvPr id="192" name="Google Shape;192;p20"/>
          <p:cNvSpPr/>
          <p:nvPr/>
        </p:nvSpPr>
        <p:spPr>
          <a:xfrm>
            <a:off x="7615400" y="1886489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193" name="Google Shape;193;p20"/>
          <p:cNvSpPr/>
          <p:nvPr/>
        </p:nvSpPr>
        <p:spPr>
          <a:xfrm>
            <a:off x="7615400" y="2021155"/>
            <a:ext cx="475200" cy="134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194" name="Google Shape;194;p20"/>
          <p:cNvSpPr/>
          <p:nvPr/>
        </p:nvSpPr>
        <p:spPr>
          <a:xfrm>
            <a:off x="7615400" y="2154047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7615400" y="2288712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615400" y="2421604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7615400" y="2556269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615400" y="2682185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615400" y="2815077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</a:t>
            </a:r>
            <a:endParaRPr sz="1000"/>
          </a:p>
        </p:txBody>
      </p:sp>
      <p:sp>
        <p:nvSpPr>
          <p:cNvPr id="200" name="Google Shape;200;p20"/>
          <p:cNvSpPr/>
          <p:nvPr/>
        </p:nvSpPr>
        <p:spPr>
          <a:xfrm>
            <a:off x="7615400" y="2949742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7615400" y="3084408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7615400" y="3217300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7615400" y="3351965"/>
            <a:ext cx="475200" cy="134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7615400" y="3486689"/>
            <a:ext cx="475200" cy="1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5" name="Google Shape;205;p20"/>
          <p:cNvSpPr txBox="1"/>
          <p:nvPr/>
        </p:nvSpPr>
        <p:spPr>
          <a:xfrm>
            <a:off x="7208475" y="1241250"/>
            <a:ext cx="4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var1:</a:t>
            </a:r>
            <a:endParaRPr sz="1000"/>
          </a:p>
        </p:txBody>
      </p:sp>
      <p:sp>
        <p:nvSpPr>
          <p:cNvPr id="206" name="Google Shape;206;p20"/>
          <p:cNvSpPr txBox="1"/>
          <p:nvPr/>
        </p:nvSpPr>
        <p:spPr>
          <a:xfrm>
            <a:off x="7214743" y="1764017"/>
            <a:ext cx="4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var2:</a:t>
            </a:r>
            <a:endParaRPr sz="1000"/>
          </a:p>
        </p:txBody>
      </p:sp>
      <p:sp>
        <p:nvSpPr>
          <p:cNvPr id="207" name="Google Shape;207;p20"/>
          <p:cNvSpPr txBox="1"/>
          <p:nvPr/>
        </p:nvSpPr>
        <p:spPr>
          <a:xfrm>
            <a:off x="7214743" y="2036899"/>
            <a:ext cx="46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lst:</a:t>
            </a:r>
            <a:endParaRPr sz="1000"/>
          </a:p>
        </p:txBody>
      </p:sp>
      <p:sp>
        <p:nvSpPr>
          <p:cNvPr id="208" name="Google Shape;208;p20"/>
          <p:cNvSpPr txBox="1"/>
          <p:nvPr/>
        </p:nvSpPr>
        <p:spPr>
          <a:xfrm>
            <a:off x="8017810" y="2047536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lst[0]</a:t>
            </a:r>
            <a:endParaRPr sz="1000"/>
          </a:p>
        </p:txBody>
      </p:sp>
      <p:sp>
        <p:nvSpPr>
          <p:cNvPr id="209" name="Google Shape;209;p20"/>
          <p:cNvSpPr txBox="1"/>
          <p:nvPr/>
        </p:nvSpPr>
        <p:spPr>
          <a:xfrm>
            <a:off x="8017810" y="2185749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lst[1]</a:t>
            </a:r>
            <a:endParaRPr sz="1000"/>
          </a:p>
        </p:txBody>
      </p:sp>
      <p:sp>
        <p:nvSpPr>
          <p:cNvPr id="210" name="Google Shape;210;p20"/>
          <p:cNvSpPr txBox="1"/>
          <p:nvPr/>
        </p:nvSpPr>
        <p:spPr>
          <a:xfrm>
            <a:off x="8017810" y="2320414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lst[2]</a:t>
            </a:r>
            <a:endParaRPr sz="1000"/>
          </a:p>
        </p:txBody>
      </p:sp>
      <p:sp>
        <p:nvSpPr>
          <p:cNvPr id="211" name="Google Shape;211;p20"/>
          <p:cNvSpPr txBox="1"/>
          <p:nvPr/>
        </p:nvSpPr>
        <p:spPr>
          <a:xfrm>
            <a:off x="8017810" y="2449818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lst[3]</a:t>
            </a:r>
            <a:endParaRPr sz="1000"/>
          </a:p>
        </p:txBody>
      </p:sp>
      <p:sp>
        <p:nvSpPr>
          <p:cNvPr id="212" name="Google Shape;212;p20"/>
          <p:cNvSpPr txBox="1"/>
          <p:nvPr/>
        </p:nvSpPr>
        <p:spPr>
          <a:xfrm>
            <a:off x="8017810" y="2582651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lst[4]</a:t>
            </a:r>
            <a:endParaRPr sz="1000"/>
          </a:p>
        </p:txBody>
      </p:sp>
      <p:sp>
        <p:nvSpPr>
          <p:cNvPr id="213" name="Google Shape;213;p20"/>
          <p:cNvSpPr txBox="1"/>
          <p:nvPr/>
        </p:nvSpPr>
        <p:spPr>
          <a:xfrm>
            <a:off x="8017810" y="2712055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lst[5]</a:t>
            </a:r>
            <a:endParaRPr sz="1000"/>
          </a:p>
        </p:txBody>
      </p:sp>
      <p:sp>
        <p:nvSpPr>
          <p:cNvPr id="214" name="Google Shape;214;p20"/>
          <p:cNvSpPr txBox="1"/>
          <p:nvPr/>
        </p:nvSpPr>
        <p:spPr>
          <a:xfrm>
            <a:off x="8017810" y="2972577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lst[7]</a:t>
            </a:r>
            <a:endParaRPr sz="1000"/>
          </a:p>
        </p:txBody>
      </p:sp>
      <p:sp>
        <p:nvSpPr>
          <p:cNvPr id="215" name="Google Shape;215;p20"/>
          <p:cNvSpPr txBox="1"/>
          <p:nvPr/>
        </p:nvSpPr>
        <p:spPr>
          <a:xfrm>
            <a:off x="8017810" y="3103695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lst[8]</a:t>
            </a:r>
            <a:endParaRPr sz="1000"/>
          </a:p>
        </p:txBody>
      </p:sp>
      <p:sp>
        <p:nvSpPr>
          <p:cNvPr id="216" name="Google Shape;216;p20"/>
          <p:cNvSpPr txBox="1"/>
          <p:nvPr/>
        </p:nvSpPr>
        <p:spPr>
          <a:xfrm>
            <a:off x="8017810" y="2846720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lst[6]</a:t>
            </a:r>
            <a:endParaRPr sz="1000"/>
          </a:p>
        </p:txBody>
      </p:sp>
      <p:sp>
        <p:nvSpPr>
          <p:cNvPr id="217" name="Google Shape;217;p20"/>
          <p:cNvSpPr txBox="1"/>
          <p:nvPr/>
        </p:nvSpPr>
        <p:spPr>
          <a:xfrm>
            <a:off x="8017810" y="3250773"/>
            <a:ext cx="5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lst[9]</a:t>
            </a:r>
            <a:endParaRPr sz="1000"/>
          </a:p>
        </p:txBody>
      </p:sp>
      <p:sp>
        <p:nvSpPr>
          <p:cNvPr id="218" name="Google Shape;218;p20"/>
          <p:cNvSpPr txBox="1"/>
          <p:nvPr/>
        </p:nvSpPr>
        <p:spPr>
          <a:xfrm>
            <a:off x="7346083" y="3807775"/>
            <a:ext cx="86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lst[5] = 0x3</a:t>
            </a:r>
            <a:endParaRPr sz="1000"/>
          </a:p>
        </p:txBody>
      </p:sp>
      <p:cxnSp>
        <p:nvCxnSpPr>
          <p:cNvPr id="219" name="Google Shape;219;p20"/>
          <p:cNvCxnSpPr>
            <a:stCxn id="218" idx="1"/>
            <a:endCxn id="199" idx="1"/>
          </p:cNvCxnSpPr>
          <p:nvPr/>
        </p:nvCxnSpPr>
        <p:spPr>
          <a:xfrm flipH="1" rot="10800000">
            <a:off x="7346083" y="2882425"/>
            <a:ext cx="269400" cy="1094700"/>
          </a:xfrm>
          <a:prstGeom prst="curvedConnector3">
            <a:avLst>
              <a:gd fmla="val -883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0"/>
          <p:cNvSpPr txBox="1"/>
          <p:nvPr/>
        </p:nvSpPr>
        <p:spPr>
          <a:xfrm>
            <a:off x="2446750" y="3784675"/>
            <a:ext cx="4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$t0</a:t>
            </a:r>
            <a:endParaRPr sz="1300"/>
          </a:p>
        </p:txBody>
      </p:sp>
      <p:cxnSp>
        <p:nvCxnSpPr>
          <p:cNvPr id="221" name="Google Shape;221;p20"/>
          <p:cNvCxnSpPr>
            <a:stCxn id="220" idx="3"/>
            <a:endCxn id="207" idx="1"/>
          </p:cNvCxnSpPr>
          <p:nvPr/>
        </p:nvCxnSpPr>
        <p:spPr>
          <a:xfrm flipH="1" rot="10800000">
            <a:off x="2872450" y="2206225"/>
            <a:ext cx="4342200" cy="1770900"/>
          </a:xfrm>
          <a:prstGeom prst="curvedConnector3">
            <a:avLst>
              <a:gd fmla="val 813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System</a:t>
            </a:r>
            <a:endParaRPr sz="122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PC: Program Counter</a:t>
            </a: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IR: Instruction Register</a:t>
            </a: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BadVAddr: memory address where exception occurred</a:t>
            </a: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Status:  Interrupt mask, enable bits and status when exception</a:t>
            </a:r>
            <a:br>
              <a:rPr lang="en" sz="975"/>
            </a:br>
            <a:r>
              <a:rPr lang="en" sz="975"/>
              <a:t>occurred</a:t>
            </a: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Cause: Type of exception</a:t>
            </a: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EPC:  Address of instruction that caused the exception</a:t>
            </a:r>
            <a:br>
              <a:rPr lang="en" sz="975"/>
            </a:br>
            <a:endParaRPr sz="97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Reserved (Don't use!)</a:t>
            </a:r>
            <a:endParaRPr sz="122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$at: reserved for the Assembler</a:t>
            </a: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$k1, $k2: reserved for the Kernel</a:t>
            </a: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$gp: global pointer defined by the compiler</a:t>
            </a:r>
            <a:br>
              <a:rPr lang="en" sz="975"/>
            </a:br>
            <a:endParaRPr sz="97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Special (Access via specific instructions)</a:t>
            </a:r>
            <a:endParaRPr sz="122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PC: program counter</a:t>
            </a: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hi, lo:  used double word results</a:t>
            </a:r>
            <a:endParaRPr sz="975"/>
          </a:p>
          <a:p>
            <a:pPr indent="-29051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■"/>
            </a:pPr>
            <a:r>
              <a:rPr lang="en" sz="975"/>
              <a:t>(hi, lo) = val1 * val2</a:t>
            </a:r>
            <a:endParaRPr sz="975"/>
          </a:p>
          <a:p>
            <a:pPr indent="-290512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■"/>
            </a:pPr>
            <a:r>
              <a:rPr lang="en" sz="975"/>
              <a:t>(hi, lo) = val1 % val2</a:t>
            </a:r>
            <a:br>
              <a:rPr lang="en" sz="975"/>
            </a:br>
            <a:endParaRPr sz="97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General Purpose</a:t>
            </a:r>
            <a:endParaRPr sz="122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32 32-bit integer registers: $0..$31</a:t>
            </a:r>
            <a:endParaRPr sz="975"/>
          </a:p>
          <a:p>
            <a:pPr indent="-29051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32 32-bit floating point registers: $f0..$f31</a:t>
            </a:r>
            <a:endParaRPr sz="975"/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275" y="592800"/>
            <a:ext cx="4205775" cy="418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