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Source Code Pro ExtraLight"/>
      <p:regular r:id="rId40"/>
      <p:bold r:id="rId41"/>
      <p:italic r:id="rId42"/>
      <p:boldItalic r:id="rId43"/>
    </p:embeddedFont>
    <p:embeddedFont>
      <p:font typeface="Source Code Pr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CodeProExtraLight-regular.fntdata"/><Relationship Id="rId20" Type="http://schemas.openxmlformats.org/officeDocument/2006/relationships/slide" Target="slides/slide15.xml"/><Relationship Id="rId42" Type="http://schemas.openxmlformats.org/officeDocument/2006/relationships/font" Target="fonts/SourceCodeProExtraLight-italic.fntdata"/><Relationship Id="rId41" Type="http://schemas.openxmlformats.org/officeDocument/2006/relationships/font" Target="fonts/SourceCodeProExtraLight-bold.fntdata"/><Relationship Id="rId22" Type="http://schemas.openxmlformats.org/officeDocument/2006/relationships/slide" Target="slides/slide17.xml"/><Relationship Id="rId44" Type="http://schemas.openxmlformats.org/officeDocument/2006/relationships/font" Target="fonts/SourceCodePro-regular.fntdata"/><Relationship Id="rId21" Type="http://schemas.openxmlformats.org/officeDocument/2006/relationships/slide" Target="slides/slide16.xml"/><Relationship Id="rId43" Type="http://schemas.openxmlformats.org/officeDocument/2006/relationships/font" Target="fonts/SourceCodeProExtraLight-boldItalic.fntdata"/><Relationship Id="rId24" Type="http://schemas.openxmlformats.org/officeDocument/2006/relationships/slide" Target="slides/slide19.xml"/><Relationship Id="rId46" Type="http://schemas.openxmlformats.org/officeDocument/2006/relationships/font" Target="fonts/SourceCodePro-italic.fntdata"/><Relationship Id="rId23" Type="http://schemas.openxmlformats.org/officeDocument/2006/relationships/slide" Target="slides/slide18.xml"/><Relationship Id="rId45" Type="http://schemas.openxmlformats.org/officeDocument/2006/relationships/font" Target="fonts/SourceCode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SourceCodePro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bbf9a6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bbf9a6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743544067_4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743544067_4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d743544067_4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d743544067_4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d743544067_4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d743544067_4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d743544067_4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d743544067_4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d743544067_4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d743544067_4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d743544067_4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d743544067_4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d4c2ea4b02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d4c2ea4b02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d4c2ea4b02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d4c2ea4b02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d4c2ea4b02_0_9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d4c2ea4b02_0_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d4c2ea4b02_0_10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d4c2ea4b02_0_10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d7435440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d7435440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d4c2ea4b02_0_1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d4c2ea4b02_0_1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d4c2ea4b02_0_1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d4c2ea4b02_0_1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d4c2ea4b02_0_7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d4c2ea4b02_0_7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d4c2ea4b02_0_1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d4c2ea4b02_0_1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d4c2ea4b02_0_1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d4c2ea4b02_0_1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d4c2ea4b02_0_1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d4c2ea4b02_0_1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d4c2ea4b02_0_1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d4c2ea4b02_0_1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d4c2ea4b02_0_1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d4c2ea4b02_0_1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d4c2ea4b02_0_1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d4c2ea4b02_0_1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d4c2ea4b02_0_8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Google Shape;1047;gd4c2ea4b02_0_8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74354406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74354406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d4c2ea4b02_0_6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d4c2ea4b02_0_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d4c2ea4b02_0_1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d4c2ea4b02_0_1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gd4c2ea4b02_0_17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3" name="Google Shape;1193;gd4c2ea4b02_0_1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gd4c2ea4b02_0_18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1" name="Google Shape;1241;gd4c2ea4b02_0_1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d4c2ea4b02_0_18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" name="Google Shape;1266;gd4c2ea4b02_0_18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74354406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74354406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74354406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74354406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56fbba22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56fbba22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d743544067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d743544067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d743544067_4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d743544067_4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d743544067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d743544067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Graphs (recall) </a:t>
            </a:r>
            <a:br>
              <a:rPr lang="en"/>
            </a:br>
            <a:r>
              <a:rPr lang="en"/>
              <a:t>and </a:t>
            </a:r>
            <a:br>
              <a:rPr lang="en"/>
            </a:br>
            <a:r>
              <a:rPr lang="en"/>
              <a:t>Subroutine Construction</a:t>
            </a:r>
            <a:endParaRPr sz="2355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Resource: Registers</a:t>
            </a:r>
            <a:endParaRPr/>
          </a:p>
        </p:txBody>
      </p:sp>
      <p:sp>
        <p:nvSpPr>
          <p:cNvPr id="286" name="Google Shape;28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need to perform setup and cleanup routines for any shared resource!</a:t>
            </a:r>
            <a:br>
              <a:rPr lang="en"/>
            </a:br>
            <a:br>
              <a:rPr lang="en"/>
            </a:b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Semi-Optimal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ignore</a:t>
            </a:r>
            <a:r>
              <a:rPr lang="en" sz="1400"/>
              <a:t>: $zero, $at, $k1, $k2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save only registers in local use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 always save: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$gp: might as well!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$sp: this is the end of my frame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$fp: this is the start of my frame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$ra: </a:t>
            </a:r>
            <a:r>
              <a:rPr lang="en"/>
              <a:t>this is my "return to" location</a:t>
            </a:r>
            <a:endParaRPr/>
          </a:p>
        </p:txBody>
      </p:sp>
      <p:sp>
        <p:nvSpPr>
          <p:cNvPr id="287" name="Google Shape;287;p22"/>
          <p:cNvSpPr txBox="1"/>
          <p:nvPr/>
        </p:nvSpPr>
        <p:spPr>
          <a:xfrm>
            <a:off x="7248525" y="1596400"/>
            <a:ext cx="1790700" cy="4002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by both C &amp; P</a:t>
            </a:r>
            <a:endParaRPr/>
          </a:p>
        </p:txBody>
      </p:sp>
      <p:cxnSp>
        <p:nvCxnSpPr>
          <p:cNvPr id="288" name="Google Shape;288;p22"/>
          <p:cNvCxnSpPr>
            <a:stCxn id="287" idx="1"/>
          </p:cNvCxnSpPr>
          <p:nvPr/>
        </p:nvCxnSpPr>
        <p:spPr>
          <a:xfrm flipH="1">
            <a:off x="6116625" y="1796500"/>
            <a:ext cx="1131900" cy="271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89" name="Google Shape;289;p22"/>
          <p:cNvGrpSpPr/>
          <p:nvPr/>
        </p:nvGrpSpPr>
        <p:grpSpPr>
          <a:xfrm>
            <a:off x="4191000" y="2580750"/>
            <a:ext cx="685800" cy="685800"/>
            <a:chOff x="609600" y="2428350"/>
            <a:chExt cx="685800" cy="685800"/>
          </a:xfrm>
        </p:grpSpPr>
        <p:sp>
          <p:nvSpPr>
            <p:cNvPr id="290" name="Google Shape;290;p22"/>
            <p:cNvSpPr/>
            <p:nvPr/>
          </p:nvSpPr>
          <p:spPr>
            <a:xfrm>
              <a:off x="609600" y="2428350"/>
              <a:ext cx="685800" cy="68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291" name="Google Shape;291;p22"/>
            <p:cNvSpPr txBox="1"/>
            <p:nvPr/>
          </p:nvSpPr>
          <p:spPr>
            <a:xfrm>
              <a:off x="804900" y="2580675"/>
              <a:ext cx="314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</a:t>
              </a:r>
              <a:endParaRPr/>
            </a:p>
          </p:txBody>
        </p:sp>
      </p:grpSp>
      <p:grpSp>
        <p:nvGrpSpPr>
          <p:cNvPr id="292" name="Google Shape;292;p22"/>
          <p:cNvGrpSpPr/>
          <p:nvPr/>
        </p:nvGrpSpPr>
        <p:grpSpPr>
          <a:xfrm>
            <a:off x="8048625" y="2580750"/>
            <a:ext cx="823875" cy="685800"/>
            <a:chOff x="2857500" y="2517775"/>
            <a:chExt cx="823875" cy="685800"/>
          </a:xfrm>
        </p:grpSpPr>
        <p:sp>
          <p:nvSpPr>
            <p:cNvPr id="293" name="Google Shape;293;p22"/>
            <p:cNvSpPr/>
            <p:nvPr/>
          </p:nvSpPr>
          <p:spPr>
            <a:xfrm>
              <a:off x="2857500" y="2517775"/>
              <a:ext cx="685800" cy="68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294" name="Google Shape;294;p22"/>
            <p:cNvSpPr txBox="1"/>
            <p:nvPr/>
          </p:nvSpPr>
          <p:spPr>
            <a:xfrm>
              <a:off x="3043275" y="2675000"/>
              <a:ext cx="638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</a:t>
              </a:r>
              <a:endParaRPr/>
            </a:p>
          </p:txBody>
        </p:sp>
      </p:grpSp>
      <p:pic>
        <p:nvPicPr>
          <p:cNvPr id="295" name="Google Shape;295;p22"/>
          <p:cNvPicPr preferRelativeResize="0"/>
          <p:nvPr/>
        </p:nvPicPr>
        <p:blipFill rotWithShape="1">
          <a:blip r:embed="rId3">
            <a:alphaModFix/>
          </a:blip>
          <a:srcRect b="0" l="0" r="80318" t="28663"/>
          <a:stretch/>
        </p:blipFill>
        <p:spPr>
          <a:xfrm>
            <a:off x="5215450" y="1834525"/>
            <a:ext cx="823874" cy="20357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6" name="Google Shape;296;p22"/>
          <p:cNvCxnSpPr>
            <a:stCxn id="290" idx="6"/>
            <a:endCxn id="297" idx="2"/>
          </p:cNvCxnSpPr>
          <p:nvPr/>
        </p:nvCxnSpPr>
        <p:spPr>
          <a:xfrm>
            <a:off x="4876800" y="2923650"/>
            <a:ext cx="13812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" name="Google Shape;298;p22"/>
          <p:cNvCxnSpPr>
            <a:stCxn id="299" idx="6"/>
            <a:endCxn id="293" idx="2"/>
          </p:cNvCxnSpPr>
          <p:nvPr/>
        </p:nvCxnSpPr>
        <p:spPr>
          <a:xfrm flipH="1" rot="10800000">
            <a:off x="7039125" y="2923663"/>
            <a:ext cx="10095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9" name="Google Shape;299;p22"/>
          <p:cNvSpPr/>
          <p:nvPr/>
        </p:nvSpPr>
        <p:spPr>
          <a:xfrm>
            <a:off x="6943725" y="2883763"/>
            <a:ext cx="95400" cy="9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0" name="Google Shape;300;p22"/>
          <p:cNvCxnSpPr>
            <a:stCxn id="297" idx="6"/>
            <a:endCxn id="299" idx="2"/>
          </p:cNvCxnSpPr>
          <p:nvPr/>
        </p:nvCxnSpPr>
        <p:spPr>
          <a:xfrm>
            <a:off x="6353325" y="2931463"/>
            <a:ext cx="59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1" name="Google Shape;301;p22"/>
          <p:cNvSpPr txBox="1"/>
          <p:nvPr/>
        </p:nvSpPr>
        <p:spPr>
          <a:xfrm>
            <a:off x="5343525" y="3768100"/>
            <a:ext cx="6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</a:t>
            </a:r>
            <a:endParaRPr/>
          </a:p>
        </p:txBody>
      </p:sp>
      <p:sp>
        <p:nvSpPr>
          <p:cNvPr id="297" name="Google Shape;297;p22"/>
          <p:cNvSpPr/>
          <p:nvPr/>
        </p:nvSpPr>
        <p:spPr>
          <a:xfrm>
            <a:off x="6257925" y="2883763"/>
            <a:ext cx="95400" cy="9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2" name="Google Shape;302;p22"/>
          <p:cNvCxnSpPr/>
          <p:nvPr/>
        </p:nvCxnSpPr>
        <p:spPr>
          <a:xfrm>
            <a:off x="5231125" y="1846900"/>
            <a:ext cx="792900" cy="43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22"/>
          <p:cNvCxnSpPr/>
          <p:nvPr/>
        </p:nvCxnSpPr>
        <p:spPr>
          <a:xfrm flipH="1">
            <a:off x="5238300" y="1850700"/>
            <a:ext cx="773400" cy="42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Resource: Registers</a:t>
            </a:r>
            <a:endParaRPr/>
          </a:p>
        </p:txBody>
      </p:sp>
      <p:sp>
        <p:nvSpPr>
          <p:cNvPr id="309" name="Google Shape;309;p23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need to perform setup and cleanup routines for any shared resource!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MIPS Conventions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Client </a:t>
            </a:r>
            <a:r>
              <a:rPr lang="en"/>
              <a:t>(C)</a:t>
            </a:r>
            <a:r>
              <a:rPr lang="en"/>
              <a:t>: saves: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all T registers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$gp: might as well!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$sp: this is the end of my frame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$fp: this is the start of my frame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$ra: this is my "return to" location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Provider (P):</a:t>
            </a:r>
            <a:r>
              <a:rPr lang="en"/>
              <a:t> saves: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all S registers</a:t>
            </a:r>
            <a:endParaRPr/>
          </a:p>
        </p:txBody>
      </p:sp>
      <p:pic>
        <p:nvPicPr>
          <p:cNvPr id="310" name="Google Shape;310;p23"/>
          <p:cNvPicPr preferRelativeResize="0"/>
          <p:nvPr/>
        </p:nvPicPr>
        <p:blipFill rotWithShape="1">
          <a:blip r:embed="rId3">
            <a:alphaModFix/>
          </a:blip>
          <a:srcRect b="39258" l="0" r="80318" t="51249"/>
          <a:stretch/>
        </p:blipFill>
        <p:spPr>
          <a:xfrm>
            <a:off x="7059925" y="2514075"/>
            <a:ext cx="792901" cy="2606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1" name="Google Shape;311;p23"/>
          <p:cNvGrpSpPr/>
          <p:nvPr/>
        </p:nvGrpSpPr>
        <p:grpSpPr>
          <a:xfrm>
            <a:off x="4191000" y="2580750"/>
            <a:ext cx="685800" cy="685800"/>
            <a:chOff x="609600" y="2428350"/>
            <a:chExt cx="685800" cy="685800"/>
          </a:xfrm>
        </p:grpSpPr>
        <p:sp>
          <p:nvSpPr>
            <p:cNvPr id="312" name="Google Shape;312;p23"/>
            <p:cNvSpPr/>
            <p:nvPr/>
          </p:nvSpPr>
          <p:spPr>
            <a:xfrm>
              <a:off x="609600" y="2428350"/>
              <a:ext cx="685800" cy="68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313" name="Google Shape;313;p23"/>
            <p:cNvSpPr txBox="1"/>
            <p:nvPr/>
          </p:nvSpPr>
          <p:spPr>
            <a:xfrm>
              <a:off x="804900" y="2580675"/>
              <a:ext cx="314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</a:t>
              </a:r>
              <a:endParaRPr/>
            </a:p>
          </p:txBody>
        </p:sp>
      </p:grpSp>
      <p:grpSp>
        <p:nvGrpSpPr>
          <p:cNvPr id="314" name="Google Shape;314;p23"/>
          <p:cNvGrpSpPr/>
          <p:nvPr/>
        </p:nvGrpSpPr>
        <p:grpSpPr>
          <a:xfrm>
            <a:off x="8048625" y="2580750"/>
            <a:ext cx="823875" cy="685800"/>
            <a:chOff x="2857500" y="2517775"/>
            <a:chExt cx="823875" cy="685800"/>
          </a:xfrm>
        </p:grpSpPr>
        <p:sp>
          <p:nvSpPr>
            <p:cNvPr id="315" name="Google Shape;315;p23"/>
            <p:cNvSpPr/>
            <p:nvPr/>
          </p:nvSpPr>
          <p:spPr>
            <a:xfrm>
              <a:off x="2857500" y="2517775"/>
              <a:ext cx="685800" cy="68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316" name="Google Shape;316;p23"/>
            <p:cNvSpPr txBox="1"/>
            <p:nvPr/>
          </p:nvSpPr>
          <p:spPr>
            <a:xfrm>
              <a:off x="3043275" y="2675000"/>
              <a:ext cx="638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</a:t>
              </a:r>
              <a:endParaRPr/>
            </a:p>
          </p:txBody>
        </p:sp>
      </p:grpSp>
      <p:pic>
        <p:nvPicPr>
          <p:cNvPr id="317" name="Google Shape;317;p23"/>
          <p:cNvPicPr preferRelativeResize="0"/>
          <p:nvPr/>
        </p:nvPicPr>
        <p:blipFill rotWithShape="1">
          <a:blip r:embed="rId3">
            <a:alphaModFix/>
          </a:blip>
          <a:srcRect b="0" l="0" r="80318" t="28663"/>
          <a:stretch/>
        </p:blipFill>
        <p:spPr>
          <a:xfrm>
            <a:off x="5215450" y="1834525"/>
            <a:ext cx="823874" cy="20357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8" name="Google Shape;318;p23"/>
          <p:cNvCxnSpPr>
            <a:stCxn id="312" idx="6"/>
            <a:endCxn id="319" idx="2"/>
          </p:cNvCxnSpPr>
          <p:nvPr/>
        </p:nvCxnSpPr>
        <p:spPr>
          <a:xfrm>
            <a:off x="4876800" y="2923650"/>
            <a:ext cx="13812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" name="Google Shape;320;p23"/>
          <p:cNvCxnSpPr>
            <a:stCxn id="321" idx="6"/>
            <a:endCxn id="315" idx="2"/>
          </p:cNvCxnSpPr>
          <p:nvPr/>
        </p:nvCxnSpPr>
        <p:spPr>
          <a:xfrm flipH="1" rot="10800000">
            <a:off x="6962925" y="2923663"/>
            <a:ext cx="10857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1" name="Google Shape;321;p23"/>
          <p:cNvSpPr/>
          <p:nvPr/>
        </p:nvSpPr>
        <p:spPr>
          <a:xfrm>
            <a:off x="6867525" y="2883763"/>
            <a:ext cx="95400" cy="9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2" name="Google Shape;322;p23"/>
          <p:cNvCxnSpPr>
            <a:stCxn id="319" idx="6"/>
            <a:endCxn id="321" idx="2"/>
          </p:cNvCxnSpPr>
          <p:nvPr/>
        </p:nvCxnSpPr>
        <p:spPr>
          <a:xfrm>
            <a:off x="6353325" y="2931463"/>
            <a:ext cx="51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3" name="Google Shape;323;p23"/>
          <p:cNvSpPr txBox="1"/>
          <p:nvPr/>
        </p:nvSpPr>
        <p:spPr>
          <a:xfrm>
            <a:off x="5343525" y="3768100"/>
            <a:ext cx="6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</a:t>
            </a:r>
            <a:endParaRPr/>
          </a:p>
        </p:txBody>
      </p:sp>
      <p:sp>
        <p:nvSpPr>
          <p:cNvPr id="319" name="Google Shape;319;p23"/>
          <p:cNvSpPr/>
          <p:nvPr/>
        </p:nvSpPr>
        <p:spPr>
          <a:xfrm>
            <a:off x="6257925" y="2883763"/>
            <a:ext cx="95400" cy="9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4" name="Google Shape;324;p23"/>
          <p:cNvCxnSpPr/>
          <p:nvPr/>
        </p:nvCxnSpPr>
        <p:spPr>
          <a:xfrm>
            <a:off x="5231125" y="1846900"/>
            <a:ext cx="792900" cy="43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p23"/>
          <p:cNvCxnSpPr/>
          <p:nvPr/>
        </p:nvCxnSpPr>
        <p:spPr>
          <a:xfrm flipH="1">
            <a:off x="5238300" y="1850700"/>
            <a:ext cx="773400" cy="42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23"/>
          <p:cNvCxnSpPr/>
          <p:nvPr/>
        </p:nvCxnSpPr>
        <p:spPr>
          <a:xfrm flipH="1">
            <a:off x="5226900" y="2520325"/>
            <a:ext cx="792900" cy="19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23"/>
          <p:cNvCxnSpPr/>
          <p:nvPr/>
        </p:nvCxnSpPr>
        <p:spPr>
          <a:xfrm>
            <a:off x="5221600" y="2504125"/>
            <a:ext cx="795900" cy="20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8" name="Google Shape;328;p23"/>
          <p:cNvSpPr txBox="1"/>
          <p:nvPr/>
        </p:nvSpPr>
        <p:spPr>
          <a:xfrm>
            <a:off x="7143750" y="2920375"/>
            <a:ext cx="6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4"/>
          <p:cNvSpPr txBox="1"/>
          <p:nvPr>
            <p:ph idx="1" type="body"/>
          </p:nvPr>
        </p:nvSpPr>
        <p:spPr>
          <a:xfrm>
            <a:off x="4472625" y="1152475"/>
            <a:ext cx="433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Producer (P) needs to: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Cleanup  ← Restore S registers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Position the return value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Transition back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</a:t>
            </a:r>
            <a:r>
              <a:rPr lang="en"/>
              <a:t>: Subroutine Process</a:t>
            </a:r>
            <a:endParaRPr/>
          </a:p>
        </p:txBody>
      </p:sp>
      <p:sp>
        <p:nvSpPr>
          <p:cNvPr id="335" name="Google Shape;335;p2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2"/>
            </a:pPr>
            <a:r>
              <a:rPr lang="en"/>
              <a:t>The Client (C) needs to: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Postcall ← Restore saved registers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 it's Thing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4"/>
          <p:cNvSpPr/>
          <p:nvPr/>
        </p:nvSpPr>
        <p:spPr>
          <a:xfrm>
            <a:off x="6105525" y="2310563"/>
            <a:ext cx="685800" cy="68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37" name="Google Shape;337;p24"/>
          <p:cNvSpPr/>
          <p:nvPr/>
        </p:nvSpPr>
        <p:spPr>
          <a:xfrm>
            <a:off x="1381125" y="2310563"/>
            <a:ext cx="685800" cy="68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38" name="Google Shape;338;p24"/>
          <p:cNvSpPr txBox="1"/>
          <p:nvPr/>
        </p:nvSpPr>
        <p:spPr>
          <a:xfrm>
            <a:off x="1566900" y="2484500"/>
            <a:ext cx="63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339" name="Google Shape;339;p24"/>
          <p:cNvSpPr txBox="1"/>
          <p:nvPr/>
        </p:nvSpPr>
        <p:spPr>
          <a:xfrm>
            <a:off x="6291300" y="2453363"/>
            <a:ext cx="63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endParaRPr/>
          </a:p>
        </p:txBody>
      </p:sp>
      <p:sp>
        <p:nvSpPr>
          <p:cNvPr id="340" name="Google Shape;340;p24"/>
          <p:cNvSpPr/>
          <p:nvPr/>
        </p:nvSpPr>
        <p:spPr>
          <a:xfrm>
            <a:off x="3349525" y="2605763"/>
            <a:ext cx="95400" cy="9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4"/>
          <p:cNvSpPr/>
          <p:nvPr/>
        </p:nvSpPr>
        <p:spPr>
          <a:xfrm>
            <a:off x="4727525" y="2605763"/>
            <a:ext cx="95400" cy="9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2" name="Google Shape;342;p24"/>
          <p:cNvCxnSpPr>
            <a:stCxn id="337" idx="6"/>
            <a:endCxn id="340" idx="2"/>
          </p:cNvCxnSpPr>
          <p:nvPr/>
        </p:nvCxnSpPr>
        <p:spPr>
          <a:xfrm>
            <a:off x="2066925" y="2653463"/>
            <a:ext cx="128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3" name="Google Shape;343;p24"/>
          <p:cNvCxnSpPr>
            <a:stCxn id="341" idx="6"/>
            <a:endCxn id="336" idx="2"/>
          </p:cNvCxnSpPr>
          <p:nvPr/>
        </p:nvCxnSpPr>
        <p:spPr>
          <a:xfrm>
            <a:off x="4822925" y="2653463"/>
            <a:ext cx="128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4" name="Google Shape;344;p24"/>
          <p:cNvSpPr txBox="1"/>
          <p:nvPr/>
        </p:nvSpPr>
        <p:spPr>
          <a:xfrm>
            <a:off x="1124125" y="3070850"/>
            <a:ext cx="2581200" cy="19086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:	nop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...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nop    # precall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jal C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nop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nop    # postcall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...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jr $ra # return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45" name="Google Shape;345;p24"/>
          <p:cNvSpPr txBox="1"/>
          <p:nvPr/>
        </p:nvSpPr>
        <p:spPr>
          <a:xfrm>
            <a:off x="5760350" y="3070850"/>
            <a:ext cx="2745600" cy="16932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P:	nop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nop  # set up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...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nop 	 # clean up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op   # return value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jr $ra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346" name="Google Shape;346;p24"/>
          <p:cNvCxnSpPr/>
          <p:nvPr/>
        </p:nvCxnSpPr>
        <p:spPr>
          <a:xfrm flipH="1" rot="10800000">
            <a:off x="2400300" y="3270950"/>
            <a:ext cx="3352800" cy="638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7" name="Google Shape;347;p24"/>
          <p:cNvCxnSpPr/>
          <p:nvPr/>
        </p:nvCxnSpPr>
        <p:spPr>
          <a:xfrm rot="10800000">
            <a:off x="2400225" y="4128125"/>
            <a:ext cx="3857700" cy="342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8" name="Google Shape;348;p24"/>
          <p:cNvCxnSpPr/>
          <p:nvPr/>
        </p:nvCxnSpPr>
        <p:spPr>
          <a:xfrm flipH="1">
            <a:off x="4836225" y="2755119"/>
            <a:ext cx="12408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349" name="Google Shape;349;p24"/>
          <p:cNvCxnSpPr/>
          <p:nvPr/>
        </p:nvCxnSpPr>
        <p:spPr>
          <a:xfrm flipH="1">
            <a:off x="3438475" y="2755119"/>
            <a:ext cx="12645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350" name="Google Shape;350;p24"/>
          <p:cNvCxnSpPr/>
          <p:nvPr/>
        </p:nvCxnSpPr>
        <p:spPr>
          <a:xfrm rot="10800000">
            <a:off x="2156875" y="2755119"/>
            <a:ext cx="118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triangle"/>
          </a:ln>
        </p:spPr>
      </p:cxnSp>
      <p:sp>
        <p:nvSpPr>
          <p:cNvPr id="351" name="Google Shape;351;p24"/>
          <p:cNvSpPr txBox="1"/>
          <p:nvPr/>
        </p:nvSpPr>
        <p:spPr>
          <a:xfrm>
            <a:off x="4998825" y="2677488"/>
            <a:ext cx="81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cleanup</a:t>
            </a:r>
            <a:endParaRPr/>
          </a:p>
        </p:txBody>
      </p:sp>
      <p:sp>
        <p:nvSpPr>
          <p:cNvPr id="352" name="Google Shape;352;p24"/>
          <p:cNvSpPr txBox="1"/>
          <p:nvPr/>
        </p:nvSpPr>
        <p:spPr>
          <a:xfrm>
            <a:off x="2305825" y="2677500"/>
            <a:ext cx="81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postcall</a:t>
            </a:r>
            <a:endParaRPr/>
          </a:p>
        </p:txBody>
      </p:sp>
      <p:sp>
        <p:nvSpPr>
          <p:cNvPr id="353" name="Google Shape;353;p24"/>
          <p:cNvSpPr txBox="1"/>
          <p:nvPr/>
        </p:nvSpPr>
        <p:spPr>
          <a:xfrm>
            <a:off x="3574919" y="2677488"/>
            <a:ext cx="98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 = $ra</a:t>
            </a:r>
            <a:endParaRPr/>
          </a:p>
        </p:txBody>
      </p:sp>
      <p:cxnSp>
        <p:nvCxnSpPr>
          <p:cNvPr id="354" name="Google Shape;354;p24"/>
          <p:cNvCxnSpPr>
            <a:stCxn id="340" idx="6"/>
            <a:endCxn id="341" idx="2"/>
          </p:cNvCxnSpPr>
          <p:nvPr/>
        </p:nvCxnSpPr>
        <p:spPr>
          <a:xfrm>
            <a:off x="3444925" y="2653463"/>
            <a:ext cx="128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5" name="Google Shape;355;p24"/>
          <p:cNvSpPr txBox="1"/>
          <p:nvPr/>
        </p:nvSpPr>
        <p:spPr>
          <a:xfrm>
            <a:off x="2286000" y="2329825"/>
            <a:ext cx="10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precall</a:t>
            </a:r>
            <a:endParaRPr/>
          </a:p>
        </p:txBody>
      </p:sp>
      <p:sp>
        <p:nvSpPr>
          <p:cNvPr id="356" name="Google Shape;356;p24"/>
          <p:cNvSpPr txBox="1"/>
          <p:nvPr/>
        </p:nvSpPr>
        <p:spPr>
          <a:xfrm>
            <a:off x="5146850" y="2329825"/>
            <a:ext cx="10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up</a:t>
            </a:r>
            <a:endParaRPr/>
          </a:p>
        </p:txBody>
      </p:sp>
      <p:sp>
        <p:nvSpPr>
          <p:cNvPr id="357" name="Google Shape;357;p24"/>
          <p:cNvSpPr txBox="1"/>
          <p:nvPr/>
        </p:nvSpPr>
        <p:spPr>
          <a:xfrm>
            <a:off x="3276600" y="2101225"/>
            <a:ext cx="152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$ra = PC + 4;</a:t>
            </a:r>
            <a:br>
              <a:rPr lang="en"/>
            </a:br>
            <a:r>
              <a:rPr lang="en"/>
              <a:t>PC = P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Operations</a:t>
            </a:r>
            <a:endParaRPr/>
          </a:p>
        </p:txBody>
      </p:sp>
      <p:sp>
        <p:nvSpPr>
          <p:cNvPr id="363" name="Google Shape;363;p25"/>
          <p:cNvSpPr txBox="1"/>
          <p:nvPr>
            <p:ph idx="1" type="body"/>
          </p:nvPr>
        </p:nvSpPr>
        <p:spPr>
          <a:xfrm>
            <a:off x="223600" y="1086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Stack is an abstract data structure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Push:   Push(A), Push(B), Push(C)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Pop:     X = Pop();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Push:   Push(Z);</a:t>
            </a:r>
            <a:endParaRPr/>
          </a:p>
        </p:txBody>
      </p:sp>
      <p:cxnSp>
        <p:nvCxnSpPr>
          <p:cNvPr id="364" name="Google Shape;364;p25"/>
          <p:cNvCxnSpPr/>
          <p:nvPr/>
        </p:nvCxnSpPr>
        <p:spPr>
          <a:xfrm>
            <a:off x="866937" y="4190544"/>
            <a:ext cx="735900" cy="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5" name="Google Shape;365;p25"/>
          <p:cNvSpPr/>
          <p:nvPr/>
        </p:nvSpPr>
        <p:spPr>
          <a:xfrm>
            <a:off x="904375" y="390583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endParaRPr sz="1200"/>
          </a:p>
        </p:txBody>
      </p:sp>
      <p:sp>
        <p:nvSpPr>
          <p:cNvPr id="366" name="Google Shape;366;p25"/>
          <p:cNvSpPr/>
          <p:nvPr/>
        </p:nvSpPr>
        <p:spPr>
          <a:xfrm>
            <a:off x="904375" y="362008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67" name="Google Shape;367;p25"/>
          <p:cNvSpPr/>
          <p:nvPr/>
        </p:nvSpPr>
        <p:spPr>
          <a:xfrm>
            <a:off x="904375" y="333433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68" name="Google Shape;368;p25"/>
          <p:cNvSpPr txBox="1"/>
          <p:nvPr/>
        </p:nvSpPr>
        <p:spPr>
          <a:xfrm>
            <a:off x="800100" y="41776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Push(A);</a:t>
            </a:r>
            <a:endParaRPr/>
          </a:p>
        </p:txBody>
      </p:sp>
      <p:cxnSp>
        <p:nvCxnSpPr>
          <p:cNvPr id="369" name="Google Shape;369;p25"/>
          <p:cNvCxnSpPr/>
          <p:nvPr/>
        </p:nvCxnSpPr>
        <p:spPr>
          <a:xfrm>
            <a:off x="2695737" y="4190544"/>
            <a:ext cx="735900" cy="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0" name="Google Shape;370;p25"/>
          <p:cNvSpPr/>
          <p:nvPr/>
        </p:nvSpPr>
        <p:spPr>
          <a:xfrm>
            <a:off x="2733175" y="390583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endParaRPr sz="1200"/>
          </a:p>
        </p:txBody>
      </p:sp>
      <p:sp>
        <p:nvSpPr>
          <p:cNvPr id="371" name="Google Shape;371;p25"/>
          <p:cNvSpPr/>
          <p:nvPr/>
        </p:nvSpPr>
        <p:spPr>
          <a:xfrm>
            <a:off x="2733175" y="362008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</a:t>
            </a:r>
            <a:endParaRPr sz="1200"/>
          </a:p>
        </p:txBody>
      </p:sp>
      <p:sp>
        <p:nvSpPr>
          <p:cNvPr id="372" name="Google Shape;372;p25"/>
          <p:cNvSpPr/>
          <p:nvPr/>
        </p:nvSpPr>
        <p:spPr>
          <a:xfrm>
            <a:off x="2733175" y="333433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73" name="Google Shape;373;p25"/>
          <p:cNvSpPr txBox="1"/>
          <p:nvPr/>
        </p:nvSpPr>
        <p:spPr>
          <a:xfrm>
            <a:off x="2628900" y="41776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Push(B);</a:t>
            </a:r>
            <a:endParaRPr/>
          </a:p>
        </p:txBody>
      </p:sp>
      <p:cxnSp>
        <p:nvCxnSpPr>
          <p:cNvPr id="374" name="Google Shape;374;p25"/>
          <p:cNvCxnSpPr/>
          <p:nvPr/>
        </p:nvCxnSpPr>
        <p:spPr>
          <a:xfrm>
            <a:off x="4349046" y="4190544"/>
            <a:ext cx="735900" cy="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5" name="Google Shape;375;p25"/>
          <p:cNvSpPr/>
          <p:nvPr/>
        </p:nvSpPr>
        <p:spPr>
          <a:xfrm>
            <a:off x="4386484" y="390583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endParaRPr sz="1200"/>
          </a:p>
        </p:txBody>
      </p:sp>
      <p:sp>
        <p:nvSpPr>
          <p:cNvPr id="376" name="Google Shape;376;p25"/>
          <p:cNvSpPr/>
          <p:nvPr/>
        </p:nvSpPr>
        <p:spPr>
          <a:xfrm>
            <a:off x="4386484" y="362008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</a:t>
            </a:r>
            <a:endParaRPr sz="1200"/>
          </a:p>
        </p:txBody>
      </p:sp>
      <p:sp>
        <p:nvSpPr>
          <p:cNvPr id="377" name="Google Shape;377;p25"/>
          <p:cNvSpPr/>
          <p:nvPr/>
        </p:nvSpPr>
        <p:spPr>
          <a:xfrm>
            <a:off x="4386484" y="333433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</a:t>
            </a:r>
            <a:endParaRPr sz="1200"/>
          </a:p>
        </p:txBody>
      </p:sp>
      <p:sp>
        <p:nvSpPr>
          <p:cNvPr id="378" name="Google Shape;378;p25"/>
          <p:cNvSpPr txBox="1"/>
          <p:nvPr/>
        </p:nvSpPr>
        <p:spPr>
          <a:xfrm>
            <a:off x="4282209" y="41776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Push(C);</a:t>
            </a:r>
            <a:endParaRPr/>
          </a:p>
        </p:txBody>
      </p:sp>
      <p:cxnSp>
        <p:nvCxnSpPr>
          <p:cNvPr id="379" name="Google Shape;379;p25"/>
          <p:cNvCxnSpPr/>
          <p:nvPr/>
        </p:nvCxnSpPr>
        <p:spPr>
          <a:xfrm>
            <a:off x="6025446" y="4190544"/>
            <a:ext cx="735900" cy="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0" name="Google Shape;380;p25"/>
          <p:cNvSpPr/>
          <p:nvPr/>
        </p:nvSpPr>
        <p:spPr>
          <a:xfrm>
            <a:off x="6062884" y="390583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endParaRPr sz="1200"/>
          </a:p>
        </p:txBody>
      </p:sp>
      <p:sp>
        <p:nvSpPr>
          <p:cNvPr id="381" name="Google Shape;381;p25"/>
          <p:cNvSpPr/>
          <p:nvPr/>
        </p:nvSpPr>
        <p:spPr>
          <a:xfrm>
            <a:off x="6062884" y="362008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</a:t>
            </a:r>
            <a:endParaRPr sz="1200"/>
          </a:p>
        </p:txBody>
      </p:sp>
      <p:sp>
        <p:nvSpPr>
          <p:cNvPr id="382" name="Google Shape;382;p25"/>
          <p:cNvSpPr/>
          <p:nvPr/>
        </p:nvSpPr>
        <p:spPr>
          <a:xfrm>
            <a:off x="6062884" y="333433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</a:t>
            </a:r>
            <a:endParaRPr sz="1200"/>
          </a:p>
        </p:txBody>
      </p:sp>
      <p:sp>
        <p:nvSpPr>
          <p:cNvPr id="383" name="Google Shape;383;p25"/>
          <p:cNvSpPr txBox="1"/>
          <p:nvPr/>
        </p:nvSpPr>
        <p:spPr>
          <a:xfrm>
            <a:off x="5958609" y="4177675"/>
            <a:ext cx="10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Pop()</a:t>
            </a:r>
            <a:endParaRPr/>
          </a:p>
        </p:txBody>
      </p:sp>
      <p:sp>
        <p:nvSpPr>
          <p:cNvPr id="384" name="Google Shape;384;p25"/>
          <p:cNvSpPr/>
          <p:nvPr/>
        </p:nvSpPr>
        <p:spPr>
          <a:xfrm>
            <a:off x="904375" y="305810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85" name="Google Shape;385;p25"/>
          <p:cNvSpPr/>
          <p:nvPr/>
        </p:nvSpPr>
        <p:spPr>
          <a:xfrm>
            <a:off x="2733175" y="305810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86" name="Google Shape;386;p25"/>
          <p:cNvSpPr/>
          <p:nvPr/>
        </p:nvSpPr>
        <p:spPr>
          <a:xfrm>
            <a:off x="4386484" y="305810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87" name="Google Shape;387;p25"/>
          <p:cNvSpPr/>
          <p:nvPr/>
        </p:nvSpPr>
        <p:spPr>
          <a:xfrm>
            <a:off x="6062884" y="305810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88" name="Google Shape;388;p25"/>
          <p:cNvSpPr txBox="1"/>
          <p:nvPr/>
        </p:nvSpPr>
        <p:spPr>
          <a:xfrm>
            <a:off x="511725" y="3798200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sp>
        <p:nvSpPr>
          <p:cNvPr id="389" name="Google Shape;389;p25"/>
          <p:cNvSpPr txBox="1"/>
          <p:nvPr/>
        </p:nvSpPr>
        <p:spPr>
          <a:xfrm>
            <a:off x="2340525" y="3569600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sp>
        <p:nvSpPr>
          <p:cNvPr id="390" name="Google Shape;390;p25"/>
          <p:cNvSpPr txBox="1"/>
          <p:nvPr/>
        </p:nvSpPr>
        <p:spPr>
          <a:xfrm>
            <a:off x="4022409" y="3264800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sp>
        <p:nvSpPr>
          <p:cNvPr id="391" name="Google Shape;391;p25"/>
          <p:cNvSpPr txBox="1"/>
          <p:nvPr/>
        </p:nvSpPr>
        <p:spPr>
          <a:xfrm>
            <a:off x="5698809" y="3569600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sp>
        <p:nvSpPr>
          <p:cNvPr id="392" name="Google Shape;392;p25"/>
          <p:cNvSpPr txBox="1"/>
          <p:nvPr/>
        </p:nvSpPr>
        <p:spPr>
          <a:xfrm>
            <a:off x="4695825" y="464075"/>
            <a:ext cx="1819500" cy="7851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Push(a) ⇔ </a:t>
            </a:r>
            <a:br>
              <a:rPr lang="en" sz="1300"/>
            </a:br>
            <a:r>
              <a:rPr lang="en" sz="1300"/>
              <a:t>	sp = sp + 1 </a:t>
            </a:r>
            <a:endParaRPr sz="13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sp[0] = a</a:t>
            </a:r>
            <a:endParaRPr sz="1300"/>
          </a:p>
        </p:txBody>
      </p:sp>
      <p:sp>
        <p:nvSpPr>
          <p:cNvPr id="393" name="Google Shape;393;p25"/>
          <p:cNvSpPr txBox="1"/>
          <p:nvPr/>
        </p:nvSpPr>
        <p:spPr>
          <a:xfrm>
            <a:off x="6667500" y="464075"/>
            <a:ext cx="1838400" cy="7851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x = Pop() ⇔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	x = sp[0]</a:t>
            </a:r>
            <a:br>
              <a:rPr lang="en" sz="1300"/>
            </a:br>
            <a:r>
              <a:rPr lang="en" sz="1300"/>
              <a:t>	sp = sp - 1</a:t>
            </a:r>
            <a:endParaRPr sz="1300"/>
          </a:p>
        </p:txBody>
      </p:sp>
      <p:cxnSp>
        <p:nvCxnSpPr>
          <p:cNvPr id="394" name="Google Shape;394;p25"/>
          <p:cNvCxnSpPr/>
          <p:nvPr/>
        </p:nvCxnSpPr>
        <p:spPr>
          <a:xfrm>
            <a:off x="7473246" y="4190544"/>
            <a:ext cx="735900" cy="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5" name="Google Shape;395;p25"/>
          <p:cNvSpPr/>
          <p:nvPr/>
        </p:nvSpPr>
        <p:spPr>
          <a:xfrm>
            <a:off x="7510684" y="390583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endParaRPr sz="1200"/>
          </a:p>
        </p:txBody>
      </p:sp>
      <p:sp>
        <p:nvSpPr>
          <p:cNvPr id="396" name="Google Shape;396;p25"/>
          <p:cNvSpPr/>
          <p:nvPr/>
        </p:nvSpPr>
        <p:spPr>
          <a:xfrm>
            <a:off x="7510684" y="362008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</a:t>
            </a:r>
            <a:endParaRPr sz="1200"/>
          </a:p>
        </p:txBody>
      </p:sp>
      <p:sp>
        <p:nvSpPr>
          <p:cNvPr id="397" name="Google Shape;397;p25"/>
          <p:cNvSpPr/>
          <p:nvPr/>
        </p:nvSpPr>
        <p:spPr>
          <a:xfrm>
            <a:off x="7510684" y="333433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Z</a:t>
            </a:r>
            <a:endParaRPr sz="1200"/>
          </a:p>
        </p:txBody>
      </p:sp>
      <p:sp>
        <p:nvSpPr>
          <p:cNvPr id="398" name="Google Shape;398;p25"/>
          <p:cNvSpPr txBox="1"/>
          <p:nvPr/>
        </p:nvSpPr>
        <p:spPr>
          <a:xfrm>
            <a:off x="7482609" y="4177675"/>
            <a:ext cx="10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Push(Z)</a:t>
            </a:r>
            <a:endParaRPr/>
          </a:p>
        </p:txBody>
      </p:sp>
      <p:sp>
        <p:nvSpPr>
          <p:cNvPr id="399" name="Google Shape;399;p25"/>
          <p:cNvSpPr/>
          <p:nvPr/>
        </p:nvSpPr>
        <p:spPr>
          <a:xfrm>
            <a:off x="7510684" y="305810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00" name="Google Shape;400;p25"/>
          <p:cNvSpPr txBox="1"/>
          <p:nvPr/>
        </p:nvSpPr>
        <p:spPr>
          <a:xfrm>
            <a:off x="7071559" y="3264788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sp>
        <p:nvSpPr>
          <p:cNvPr id="401" name="Google Shape;401;p25"/>
          <p:cNvSpPr txBox="1"/>
          <p:nvPr/>
        </p:nvSpPr>
        <p:spPr>
          <a:xfrm>
            <a:off x="511725" y="4103000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cxnSp>
        <p:nvCxnSpPr>
          <p:cNvPr id="402" name="Google Shape;402;p25"/>
          <p:cNvCxnSpPr>
            <a:stCxn id="401" idx="1"/>
          </p:cNvCxnSpPr>
          <p:nvPr/>
        </p:nvCxnSpPr>
        <p:spPr>
          <a:xfrm flipH="1" rot="10800000">
            <a:off x="511725" y="4032800"/>
            <a:ext cx="19500" cy="270300"/>
          </a:xfrm>
          <a:prstGeom prst="curvedConnector4">
            <a:avLst>
              <a:gd fmla="val -1221154" name="adj1"/>
              <a:gd fmla="val 87014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the MIPS Way</a:t>
            </a:r>
            <a:endParaRPr/>
          </a:p>
        </p:txBody>
      </p:sp>
      <p:sp>
        <p:nvSpPr>
          <p:cNvPr id="408" name="Google Shape;40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Stack is an abstract data structure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Push:   Push(A), Push(B), Push(C)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Pop:     X = Pop();</a:t>
            </a:r>
            <a:endParaRPr/>
          </a:p>
        </p:txBody>
      </p:sp>
      <p:sp>
        <p:nvSpPr>
          <p:cNvPr id="409" name="Google Shape;409;p26"/>
          <p:cNvSpPr txBox="1"/>
          <p:nvPr/>
        </p:nvSpPr>
        <p:spPr>
          <a:xfrm>
            <a:off x="800100" y="42538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Push(A);</a:t>
            </a:r>
            <a:endParaRPr/>
          </a:p>
        </p:txBody>
      </p:sp>
      <p:sp>
        <p:nvSpPr>
          <p:cNvPr id="410" name="Google Shape;410;p26"/>
          <p:cNvSpPr txBox="1"/>
          <p:nvPr/>
        </p:nvSpPr>
        <p:spPr>
          <a:xfrm>
            <a:off x="2628900" y="42538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Push(B);</a:t>
            </a:r>
            <a:endParaRPr/>
          </a:p>
        </p:txBody>
      </p:sp>
      <p:cxnSp>
        <p:nvCxnSpPr>
          <p:cNvPr id="411" name="Google Shape;411;p26"/>
          <p:cNvCxnSpPr/>
          <p:nvPr/>
        </p:nvCxnSpPr>
        <p:spPr>
          <a:xfrm>
            <a:off x="4981737" y="3047544"/>
            <a:ext cx="735900" cy="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2" name="Google Shape;412;p26"/>
          <p:cNvSpPr/>
          <p:nvPr/>
        </p:nvSpPr>
        <p:spPr>
          <a:xfrm>
            <a:off x="5019175" y="390583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13" name="Google Shape;413;p26"/>
          <p:cNvSpPr/>
          <p:nvPr/>
        </p:nvSpPr>
        <p:spPr>
          <a:xfrm>
            <a:off x="5019175" y="362008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</a:t>
            </a:r>
            <a:endParaRPr sz="1200"/>
          </a:p>
        </p:txBody>
      </p:sp>
      <p:sp>
        <p:nvSpPr>
          <p:cNvPr id="414" name="Google Shape;414;p26"/>
          <p:cNvSpPr/>
          <p:nvPr/>
        </p:nvSpPr>
        <p:spPr>
          <a:xfrm>
            <a:off x="5019175" y="333433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</a:t>
            </a:r>
            <a:endParaRPr sz="1200"/>
          </a:p>
        </p:txBody>
      </p:sp>
      <p:sp>
        <p:nvSpPr>
          <p:cNvPr id="415" name="Google Shape;415;p26"/>
          <p:cNvSpPr txBox="1"/>
          <p:nvPr/>
        </p:nvSpPr>
        <p:spPr>
          <a:xfrm>
            <a:off x="4914900" y="42538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Push(C);</a:t>
            </a:r>
            <a:endParaRPr/>
          </a:p>
        </p:txBody>
      </p:sp>
      <p:sp>
        <p:nvSpPr>
          <p:cNvPr id="416" name="Google Shape;416;p26"/>
          <p:cNvSpPr txBox="1"/>
          <p:nvPr/>
        </p:nvSpPr>
        <p:spPr>
          <a:xfrm>
            <a:off x="7048500" y="4253875"/>
            <a:ext cx="10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Pop()</a:t>
            </a:r>
            <a:endParaRPr/>
          </a:p>
        </p:txBody>
      </p:sp>
      <p:sp>
        <p:nvSpPr>
          <p:cNvPr id="417" name="Google Shape;417;p26"/>
          <p:cNvSpPr/>
          <p:nvPr/>
        </p:nvSpPr>
        <p:spPr>
          <a:xfrm>
            <a:off x="5019175" y="305810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endParaRPr sz="1200"/>
          </a:p>
        </p:txBody>
      </p:sp>
      <p:sp>
        <p:nvSpPr>
          <p:cNvPr id="418" name="Google Shape;418;p26"/>
          <p:cNvSpPr txBox="1"/>
          <p:nvPr/>
        </p:nvSpPr>
        <p:spPr>
          <a:xfrm>
            <a:off x="4655100" y="3569600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sp>
        <p:nvSpPr>
          <p:cNvPr id="419" name="Google Shape;419;p26"/>
          <p:cNvSpPr txBox="1"/>
          <p:nvPr/>
        </p:nvSpPr>
        <p:spPr>
          <a:xfrm>
            <a:off x="6667500" y="464075"/>
            <a:ext cx="1838400" cy="7851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x = Pop() ⇔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	x = sp[0]</a:t>
            </a:r>
            <a:br>
              <a:rPr lang="en" sz="1300"/>
            </a:br>
            <a:r>
              <a:rPr lang="en" sz="1300"/>
              <a:t>	sp = sp + 1</a:t>
            </a:r>
            <a:endParaRPr sz="1300"/>
          </a:p>
        </p:txBody>
      </p:sp>
      <p:sp>
        <p:nvSpPr>
          <p:cNvPr id="420" name="Google Shape;420;p26"/>
          <p:cNvSpPr txBox="1"/>
          <p:nvPr/>
        </p:nvSpPr>
        <p:spPr>
          <a:xfrm>
            <a:off x="4695825" y="464075"/>
            <a:ext cx="1819500" cy="7851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Push(a) ⇔	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	sp = sp - 1 </a:t>
            </a:r>
            <a:endParaRPr sz="13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sp[0] = a</a:t>
            </a:r>
            <a:endParaRPr sz="1300"/>
          </a:p>
        </p:txBody>
      </p:sp>
      <p:cxnSp>
        <p:nvCxnSpPr>
          <p:cNvPr id="421" name="Google Shape;421;p26"/>
          <p:cNvCxnSpPr/>
          <p:nvPr/>
        </p:nvCxnSpPr>
        <p:spPr>
          <a:xfrm>
            <a:off x="7115337" y="3047544"/>
            <a:ext cx="735900" cy="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2" name="Google Shape;422;p26"/>
          <p:cNvSpPr/>
          <p:nvPr/>
        </p:nvSpPr>
        <p:spPr>
          <a:xfrm>
            <a:off x="7152775" y="390583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23" name="Google Shape;423;p26"/>
          <p:cNvSpPr/>
          <p:nvPr/>
        </p:nvSpPr>
        <p:spPr>
          <a:xfrm>
            <a:off x="7152775" y="362008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</a:t>
            </a:r>
            <a:endParaRPr sz="1200"/>
          </a:p>
        </p:txBody>
      </p:sp>
      <p:sp>
        <p:nvSpPr>
          <p:cNvPr id="424" name="Google Shape;424;p26"/>
          <p:cNvSpPr/>
          <p:nvPr/>
        </p:nvSpPr>
        <p:spPr>
          <a:xfrm>
            <a:off x="7152775" y="333433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</a:t>
            </a:r>
            <a:endParaRPr sz="1200"/>
          </a:p>
        </p:txBody>
      </p:sp>
      <p:sp>
        <p:nvSpPr>
          <p:cNvPr id="425" name="Google Shape;425;p26"/>
          <p:cNvSpPr/>
          <p:nvPr/>
        </p:nvSpPr>
        <p:spPr>
          <a:xfrm>
            <a:off x="7152775" y="305810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endParaRPr sz="1200"/>
          </a:p>
        </p:txBody>
      </p:sp>
      <p:sp>
        <p:nvSpPr>
          <p:cNvPr id="426" name="Google Shape;426;p26"/>
          <p:cNvSpPr txBox="1"/>
          <p:nvPr/>
        </p:nvSpPr>
        <p:spPr>
          <a:xfrm>
            <a:off x="6788700" y="3264800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cxnSp>
        <p:nvCxnSpPr>
          <p:cNvPr id="427" name="Google Shape;427;p26"/>
          <p:cNvCxnSpPr/>
          <p:nvPr/>
        </p:nvCxnSpPr>
        <p:spPr>
          <a:xfrm>
            <a:off x="2695737" y="3047544"/>
            <a:ext cx="735900" cy="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8" name="Google Shape;428;p26"/>
          <p:cNvSpPr/>
          <p:nvPr/>
        </p:nvSpPr>
        <p:spPr>
          <a:xfrm>
            <a:off x="2733175" y="390583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29" name="Google Shape;429;p26"/>
          <p:cNvSpPr/>
          <p:nvPr/>
        </p:nvSpPr>
        <p:spPr>
          <a:xfrm>
            <a:off x="2733175" y="362008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30" name="Google Shape;430;p26"/>
          <p:cNvSpPr/>
          <p:nvPr/>
        </p:nvSpPr>
        <p:spPr>
          <a:xfrm>
            <a:off x="2733175" y="333433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</a:t>
            </a:r>
            <a:endParaRPr sz="1200"/>
          </a:p>
        </p:txBody>
      </p:sp>
      <p:sp>
        <p:nvSpPr>
          <p:cNvPr id="431" name="Google Shape;431;p26"/>
          <p:cNvSpPr/>
          <p:nvPr/>
        </p:nvSpPr>
        <p:spPr>
          <a:xfrm>
            <a:off x="2733175" y="305810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endParaRPr sz="1200"/>
          </a:p>
        </p:txBody>
      </p:sp>
      <p:sp>
        <p:nvSpPr>
          <p:cNvPr id="432" name="Google Shape;432;p26"/>
          <p:cNvSpPr txBox="1"/>
          <p:nvPr/>
        </p:nvSpPr>
        <p:spPr>
          <a:xfrm>
            <a:off x="2369100" y="3264800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cxnSp>
        <p:nvCxnSpPr>
          <p:cNvPr id="433" name="Google Shape;433;p26"/>
          <p:cNvCxnSpPr/>
          <p:nvPr/>
        </p:nvCxnSpPr>
        <p:spPr>
          <a:xfrm>
            <a:off x="943137" y="3047544"/>
            <a:ext cx="735900" cy="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4" name="Google Shape;434;p26"/>
          <p:cNvSpPr/>
          <p:nvPr/>
        </p:nvSpPr>
        <p:spPr>
          <a:xfrm>
            <a:off x="980575" y="390583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35" name="Google Shape;435;p26"/>
          <p:cNvSpPr/>
          <p:nvPr/>
        </p:nvSpPr>
        <p:spPr>
          <a:xfrm>
            <a:off x="980575" y="362008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36" name="Google Shape;436;p26"/>
          <p:cNvSpPr/>
          <p:nvPr/>
        </p:nvSpPr>
        <p:spPr>
          <a:xfrm>
            <a:off x="980575" y="333433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37" name="Google Shape;437;p26"/>
          <p:cNvSpPr/>
          <p:nvPr/>
        </p:nvSpPr>
        <p:spPr>
          <a:xfrm>
            <a:off x="980575" y="305810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endParaRPr sz="1200"/>
          </a:p>
        </p:txBody>
      </p:sp>
      <p:sp>
        <p:nvSpPr>
          <p:cNvPr id="438" name="Google Shape;438;p26"/>
          <p:cNvSpPr txBox="1"/>
          <p:nvPr/>
        </p:nvSpPr>
        <p:spPr>
          <a:xfrm>
            <a:off x="616500" y="2960000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sp>
        <p:nvSpPr>
          <p:cNvPr id="439" name="Google Shape;439;p26"/>
          <p:cNvSpPr txBox="1"/>
          <p:nvPr/>
        </p:nvSpPr>
        <p:spPr>
          <a:xfrm>
            <a:off x="6667500" y="1582925"/>
            <a:ext cx="1838400" cy="7851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x = Pop() ⇔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	lw $v0, 0($sp)</a:t>
            </a:r>
            <a:br>
              <a:rPr lang="en" sz="1300"/>
            </a:br>
            <a:r>
              <a:rPr lang="en" sz="1300"/>
              <a:t>	addi $sp, $sp, 4</a:t>
            </a:r>
            <a:endParaRPr sz="1300"/>
          </a:p>
        </p:txBody>
      </p:sp>
      <p:sp>
        <p:nvSpPr>
          <p:cNvPr id="440" name="Google Shape;440;p26"/>
          <p:cNvSpPr txBox="1"/>
          <p:nvPr/>
        </p:nvSpPr>
        <p:spPr>
          <a:xfrm>
            <a:off x="4695825" y="1582925"/>
            <a:ext cx="1838400" cy="7851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Push(a) ⇔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	</a:t>
            </a:r>
            <a:r>
              <a:rPr lang="en" sz="1300">
                <a:solidFill>
                  <a:schemeClr val="dk1"/>
                </a:solidFill>
              </a:rPr>
              <a:t>subi $sp, $sp, 4</a:t>
            </a:r>
            <a:endParaRPr sz="13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sw $a0, 0($sp)</a:t>
            </a:r>
            <a:endParaRPr sz="13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Pushes / Pops</a:t>
            </a:r>
            <a:endParaRPr/>
          </a:p>
        </p:txBody>
      </p:sp>
      <p:sp>
        <p:nvSpPr>
          <p:cNvPr id="446" name="Google Shape;446;p27"/>
          <p:cNvSpPr txBox="1"/>
          <p:nvPr/>
        </p:nvSpPr>
        <p:spPr>
          <a:xfrm>
            <a:off x="7200900" y="159275"/>
            <a:ext cx="1838400" cy="7851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x = Pop() ⇔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	x = sp[0]</a:t>
            </a:r>
            <a:br>
              <a:rPr lang="en" sz="1300"/>
            </a:br>
            <a:r>
              <a:rPr lang="en" sz="1300"/>
              <a:t>	sp = sp + 1</a:t>
            </a:r>
            <a:endParaRPr sz="1300"/>
          </a:p>
        </p:txBody>
      </p:sp>
      <p:sp>
        <p:nvSpPr>
          <p:cNvPr id="447" name="Google Shape;447;p27"/>
          <p:cNvSpPr txBox="1"/>
          <p:nvPr/>
        </p:nvSpPr>
        <p:spPr>
          <a:xfrm>
            <a:off x="5305425" y="159275"/>
            <a:ext cx="1819500" cy="7851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Push(a) ⇔	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	sp = sp - 1 </a:t>
            </a:r>
            <a:endParaRPr sz="13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sp[0] = a</a:t>
            </a:r>
            <a:endParaRPr sz="1300"/>
          </a:p>
        </p:txBody>
      </p:sp>
      <p:sp>
        <p:nvSpPr>
          <p:cNvPr id="448" name="Google Shape;448;p27"/>
          <p:cNvSpPr txBox="1"/>
          <p:nvPr/>
        </p:nvSpPr>
        <p:spPr>
          <a:xfrm>
            <a:off x="7200900" y="973325"/>
            <a:ext cx="1838400" cy="7851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x = Pop() ⇔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	lw $v0, 0($sp)</a:t>
            </a:r>
            <a:br>
              <a:rPr lang="en" sz="1300"/>
            </a:br>
            <a:r>
              <a:rPr lang="en" sz="1300"/>
              <a:t>	addi $sp, $sp, 4</a:t>
            </a:r>
            <a:endParaRPr sz="1300"/>
          </a:p>
        </p:txBody>
      </p:sp>
      <p:sp>
        <p:nvSpPr>
          <p:cNvPr id="449" name="Google Shape;449;p27"/>
          <p:cNvSpPr txBox="1"/>
          <p:nvPr/>
        </p:nvSpPr>
        <p:spPr>
          <a:xfrm>
            <a:off x="5305425" y="973325"/>
            <a:ext cx="1838400" cy="7851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Push(a) ⇔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	</a:t>
            </a:r>
            <a:r>
              <a:rPr lang="en" sz="1300">
                <a:solidFill>
                  <a:schemeClr val="dk1"/>
                </a:solidFill>
              </a:rPr>
              <a:t>subi $sp, $sp, 4</a:t>
            </a:r>
            <a:endParaRPr sz="13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sw $a0, 0($sp)</a:t>
            </a:r>
            <a:endParaRPr sz="1300"/>
          </a:p>
        </p:txBody>
      </p:sp>
      <p:sp>
        <p:nvSpPr>
          <p:cNvPr id="450" name="Google Shape;450;p27"/>
          <p:cNvSpPr txBox="1"/>
          <p:nvPr/>
        </p:nvSpPr>
        <p:spPr>
          <a:xfrm>
            <a:off x="6438900" y="2079900"/>
            <a:ext cx="1419300" cy="8313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t0 = Pop();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t1 = Pop();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t2 = Pop(); </a:t>
            </a:r>
            <a:endParaRPr/>
          </a:p>
        </p:txBody>
      </p:sp>
      <p:sp>
        <p:nvSpPr>
          <p:cNvPr id="451" name="Google Shape;451;p27"/>
          <p:cNvSpPr txBox="1"/>
          <p:nvPr/>
        </p:nvSpPr>
        <p:spPr>
          <a:xfrm>
            <a:off x="1524000" y="1339225"/>
            <a:ext cx="1628700" cy="8313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Push(t0);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Push(t1);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Push(t2); </a:t>
            </a:r>
            <a:endParaRPr/>
          </a:p>
        </p:txBody>
      </p:sp>
      <p:sp>
        <p:nvSpPr>
          <p:cNvPr id="452" name="Google Shape;452;p27"/>
          <p:cNvSpPr txBox="1"/>
          <p:nvPr/>
        </p:nvSpPr>
        <p:spPr>
          <a:xfrm>
            <a:off x="1266150" y="3032075"/>
            <a:ext cx="2145600" cy="10467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subi $sp, $sp, 12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sw $t0, 8($sp)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sw $t1, 4($sp)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sw $t2, 0($sp)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453" name="Google Shape;453;p27"/>
          <p:cNvCxnSpPr/>
          <p:nvPr/>
        </p:nvCxnSpPr>
        <p:spPr>
          <a:xfrm>
            <a:off x="3819687" y="1447344"/>
            <a:ext cx="735900" cy="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4" name="Google Shape;454;p27"/>
          <p:cNvSpPr/>
          <p:nvPr/>
        </p:nvSpPr>
        <p:spPr>
          <a:xfrm>
            <a:off x="3857125" y="201988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t2</a:t>
            </a:r>
            <a:endParaRPr sz="1200"/>
          </a:p>
        </p:txBody>
      </p:sp>
      <p:sp>
        <p:nvSpPr>
          <p:cNvPr id="455" name="Google Shape;455;p27"/>
          <p:cNvSpPr/>
          <p:nvPr/>
        </p:nvSpPr>
        <p:spPr>
          <a:xfrm>
            <a:off x="3857125" y="173413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t1</a:t>
            </a:r>
            <a:endParaRPr sz="1200"/>
          </a:p>
        </p:txBody>
      </p:sp>
      <p:sp>
        <p:nvSpPr>
          <p:cNvPr id="456" name="Google Shape;456;p27"/>
          <p:cNvSpPr/>
          <p:nvPr/>
        </p:nvSpPr>
        <p:spPr>
          <a:xfrm>
            <a:off x="3857125" y="145790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t0</a:t>
            </a:r>
            <a:endParaRPr sz="1200"/>
          </a:p>
        </p:txBody>
      </p:sp>
      <p:sp>
        <p:nvSpPr>
          <p:cNvPr id="457" name="Google Shape;457;p27"/>
          <p:cNvSpPr txBox="1"/>
          <p:nvPr/>
        </p:nvSpPr>
        <p:spPr>
          <a:xfrm>
            <a:off x="3493050" y="1055000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sp>
        <p:nvSpPr>
          <p:cNvPr id="458" name="Google Shape;458;p27"/>
          <p:cNvSpPr/>
          <p:nvPr/>
        </p:nvSpPr>
        <p:spPr>
          <a:xfrm>
            <a:off x="3857125" y="115310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endParaRPr sz="1200"/>
          </a:p>
        </p:txBody>
      </p:sp>
      <p:cxnSp>
        <p:nvCxnSpPr>
          <p:cNvPr id="459" name="Google Shape;459;p27"/>
          <p:cNvCxnSpPr/>
          <p:nvPr/>
        </p:nvCxnSpPr>
        <p:spPr>
          <a:xfrm>
            <a:off x="485937" y="1447344"/>
            <a:ext cx="735900" cy="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0" name="Google Shape;460;p27"/>
          <p:cNvSpPr/>
          <p:nvPr/>
        </p:nvSpPr>
        <p:spPr>
          <a:xfrm>
            <a:off x="523375" y="201988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61" name="Google Shape;461;p27"/>
          <p:cNvSpPr/>
          <p:nvPr/>
        </p:nvSpPr>
        <p:spPr>
          <a:xfrm>
            <a:off x="523375" y="173413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62" name="Google Shape;462;p27"/>
          <p:cNvSpPr/>
          <p:nvPr/>
        </p:nvSpPr>
        <p:spPr>
          <a:xfrm>
            <a:off x="523375" y="145790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63" name="Google Shape;463;p27"/>
          <p:cNvSpPr txBox="1"/>
          <p:nvPr/>
        </p:nvSpPr>
        <p:spPr>
          <a:xfrm>
            <a:off x="159300" y="1131200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sp>
        <p:nvSpPr>
          <p:cNvPr id="464" name="Google Shape;464;p27"/>
          <p:cNvSpPr/>
          <p:nvPr/>
        </p:nvSpPr>
        <p:spPr>
          <a:xfrm>
            <a:off x="523375" y="115310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endParaRPr sz="1200"/>
          </a:p>
        </p:txBody>
      </p:sp>
      <p:cxnSp>
        <p:nvCxnSpPr>
          <p:cNvPr id="465" name="Google Shape;465;p27"/>
          <p:cNvCxnSpPr/>
          <p:nvPr/>
        </p:nvCxnSpPr>
        <p:spPr>
          <a:xfrm>
            <a:off x="409737" y="3276144"/>
            <a:ext cx="735900" cy="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6" name="Google Shape;466;p27"/>
          <p:cNvSpPr/>
          <p:nvPr/>
        </p:nvSpPr>
        <p:spPr>
          <a:xfrm>
            <a:off x="447175" y="384868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67" name="Google Shape;467;p27"/>
          <p:cNvSpPr/>
          <p:nvPr/>
        </p:nvSpPr>
        <p:spPr>
          <a:xfrm>
            <a:off x="447175" y="356293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68" name="Google Shape;468;p27"/>
          <p:cNvSpPr/>
          <p:nvPr/>
        </p:nvSpPr>
        <p:spPr>
          <a:xfrm>
            <a:off x="447175" y="328670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69" name="Google Shape;469;p27"/>
          <p:cNvSpPr txBox="1"/>
          <p:nvPr/>
        </p:nvSpPr>
        <p:spPr>
          <a:xfrm>
            <a:off x="83100" y="2960000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sp>
        <p:nvSpPr>
          <p:cNvPr id="470" name="Google Shape;470;p27"/>
          <p:cNvSpPr/>
          <p:nvPr/>
        </p:nvSpPr>
        <p:spPr>
          <a:xfrm>
            <a:off x="447175" y="298190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endParaRPr sz="1200"/>
          </a:p>
        </p:txBody>
      </p:sp>
      <p:sp>
        <p:nvSpPr>
          <p:cNvPr id="471" name="Google Shape;471;p27"/>
          <p:cNvSpPr/>
          <p:nvPr/>
        </p:nvSpPr>
        <p:spPr>
          <a:xfrm>
            <a:off x="3819025" y="384868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t2</a:t>
            </a:r>
            <a:endParaRPr sz="1200"/>
          </a:p>
        </p:txBody>
      </p:sp>
      <p:sp>
        <p:nvSpPr>
          <p:cNvPr id="472" name="Google Shape;472;p27"/>
          <p:cNvSpPr/>
          <p:nvPr/>
        </p:nvSpPr>
        <p:spPr>
          <a:xfrm>
            <a:off x="3819025" y="356293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t1</a:t>
            </a:r>
            <a:endParaRPr sz="1200"/>
          </a:p>
        </p:txBody>
      </p:sp>
      <p:sp>
        <p:nvSpPr>
          <p:cNvPr id="473" name="Google Shape;473;p27"/>
          <p:cNvSpPr/>
          <p:nvPr/>
        </p:nvSpPr>
        <p:spPr>
          <a:xfrm>
            <a:off x="3819025" y="328670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t0</a:t>
            </a:r>
            <a:endParaRPr sz="1200"/>
          </a:p>
        </p:txBody>
      </p:sp>
      <p:sp>
        <p:nvSpPr>
          <p:cNvPr id="474" name="Google Shape;474;p27"/>
          <p:cNvSpPr txBox="1"/>
          <p:nvPr/>
        </p:nvSpPr>
        <p:spPr>
          <a:xfrm>
            <a:off x="3454950" y="3798200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sp>
        <p:nvSpPr>
          <p:cNvPr id="475" name="Google Shape;475;p27"/>
          <p:cNvSpPr/>
          <p:nvPr/>
        </p:nvSpPr>
        <p:spPr>
          <a:xfrm>
            <a:off x="3819025" y="300095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endParaRPr sz="1200"/>
          </a:p>
        </p:txBody>
      </p:sp>
      <p:sp>
        <p:nvSpPr>
          <p:cNvPr id="476" name="Google Shape;476;p27"/>
          <p:cNvSpPr txBox="1"/>
          <p:nvPr/>
        </p:nvSpPr>
        <p:spPr>
          <a:xfrm>
            <a:off x="4521750" y="3788675"/>
            <a:ext cx="65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sp+0</a:t>
            </a:r>
            <a:endParaRPr/>
          </a:p>
        </p:txBody>
      </p:sp>
      <p:sp>
        <p:nvSpPr>
          <p:cNvPr id="477" name="Google Shape;477;p27"/>
          <p:cNvSpPr txBox="1"/>
          <p:nvPr/>
        </p:nvSpPr>
        <p:spPr>
          <a:xfrm>
            <a:off x="4521750" y="3483875"/>
            <a:ext cx="65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sp+4</a:t>
            </a:r>
            <a:endParaRPr/>
          </a:p>
        </p:txBody>
      </p:sp>
      <p:sp>
        <p:nvSpPr>
          <p:cNvPr id="478" name="Google Shape;478;p27"/>
          <p:cNvSpPr txBox="1"/>
          <p:nvPr/>
        </p:nvSpPr>
        <p:spPr>
          <a:xfrm>
            <a:off x="4521750" y="3198125"/>
            <a:ext cx="65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sp+8</a:t>
            </a:r>
            <a:endParaRPr/>
          </a:p>
        </p:txBody>
      </p:sp>
      <p:sp>
        <p:nvSpPr>
          <p:cNvPr id="479" name="Google Shape;479;p27"/>
          <p:cNvSpPr txBox="1"/>
          <p:nvPr/>
        </p:nvSpPr>
        <p:spPr>
          <a:xfrm>
            <a:off x="6105525" y="3222900"/>
            <a:ext cx="2085900" cy="10467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lw $t0, 8($sp)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lw $t1, 4($sp)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lw $t2, 0($sp)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addi $sp, $sp, 12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480" name="Google Shape;480;p27"/>
          <p:cNvCxnSpPr>
            <a:stCxn id="450" idx="2"/>
            <a:endCxn id="479" idx="0"/>
          </p:cNvCxnSpPr>
          <p:nvPr/>
        </p:nvCxnSpPr>
        <p:spPr>
          <a:xfrm>
            <a:off x="7148550" y="2911200"/>
            <a:ext cx="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1" name="Google Shape;481;p27"/>
          <p:cNvCxnSpPr>
            <a:stCxn id="451" idx="2"/>
            <a:endCxn id="452" idx="0"/>
          </p:cNvCxnSpPr>
          <p:nvPr/>
        </p:nvCxnSpPr>
        <p:spPr>
          <a:xfrm>
            <a:off x="2338350" y="2170525"/>
            <a:ext cx="600" cy="86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2" name="Google Shape;482;p27"/>
          <p:cNvSpPr txBox="1"/>
          <p:nvPr/>
        </p:nvSpPr>
        <p:spPr>
          <a:xfrm>
            <a:off x="3493050" y="1893200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cxnSp>
        <p:nvCxnSpPr>
          <p:cNvPr id="483" name="Google Shape;483;p27"/>
          <p:cNvCxnSpPr>
            <a:stCxn id="457" idx="1"/>
            <a:endCxn id="484" idx="1"/>
          </p:cNvCxnSpPr>
          <p:nvPr/>
        </p:nvCxnSpPr>
        <p:spPr>
          <a:xfrm>
            <a:off x="3493050" y="1255100"/>
            <a:ext cx="600" cy="3048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4" name="Google Shape;484;p27"/>
          <p:cNvSpPr txBox="1"/>
          <p:nvPr/>
        </p:nvSpPr>
        <p:spPr>
          <a:xfrm>
            <a:off x="3493050" y="1359800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sp>
        <p:nvSpPr>
          <p:cNvPr id="485" name="Google Shape;485;p27"/>
          <p:cNvSpPr txBox="1"/>
          <p:nvPr/>
        </p:nvSpPr>
        <p:spPr>
          <a:xfrm>
            <a:off x="3493050" y="1636025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cxnSp>
        <p:nvCxnSpPr>
          <p:cNvPr id="486" name="Google Shape;486;p27"/>
          <p:cNvCxnSpPr>
            <a:stCxn id="484" idx="1"/>
            <a:endCxn id="485" idx="1"/>
          </p:cNvCxnSpPr>
          <p:nvPr/>
        </p:nvCxnSpPr>
        <p:spPr>
          <a:xfrm>
            <a:off x="3493050" y="1559900"/>
            <a:ext cx="600" cy="2763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7" name="Google Shape;487;p27"/>
          <p:cNvCxnSpPr>
            <a:stCxn id="485" idx="1"/>
            <a:endCxn id="482" idx="1"/>
          </p:cNvCxnSpPr>
          <p:nvPr/>
        </p:nvCxnSpPr>
        <p:spPr>
          <a:xfrm>
            <a:off x="3493050" y="1836125"/>
            <a:ext cx="600" cy="2571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8" name="Google Shape;488;p27"/>
          <p:cNvSpPr txBox="1"/>
          <p:nvPr/>
        </p:nvSpPr>
        <p:spPr>
          <a:xfrm>
            <a:off x="3474000" y="2912375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cxnSp>
        <p:nvCxnSpPr>
          <p:cNvPr id="489" name="Google Shape;489;p27"/>
          <p:cNvCxnSpPr>
            <a:stCxn id="488" idx="1"/>
            <a:endCxn id="474" idx="1"/>
          </p:cNvCxnSpPr>
          <p:nvPr/>
        </p:nvCxnSpPr>
        <p:spPr>
          <a:xfrm flipH="1">
            <a:off x="3454800" y="3112475"/>
            <a:ext cx="19200" cy="885900"/>
          </a:xfrm>
          <a:prstGeom prst="curvedConnector3">
            <a:avLst>
              <a:gd fmla="val 1339453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Frames in Detail</a:t>
            </a:r>
            <a:endParaRPr/>
          </a:p>
        </p:txBody>
      </p:sp>
      <p:sp>
        <p:nvSpPr>
          <p:cNvPr id="495" name="Google Shape;495;p28"/>
          <p:cNvSpPr txBox="1"/>
          <p:nvPr>
            <p:ph idx="1" type="body"/>
          </p:nvPr>
        </p:nvSpPr>
        <p:spPr>
          <a:xfrm>
            <a:off x="1219200" y="1152475"/>
            <a:ext cx="742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Precall s</a:t>
            </a:r>
            <a:r>
              <a:rPr lang="en"/>
              <a:t>teps before "sub"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push args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save registers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jal sub  # jump and link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Steps to set up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build the frame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fp = sp + arg_size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sp = fp - frame_size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save S registers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Steps to clean up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restore S registers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delete the frame (no need to!)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but sp = fp + 1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position the return value</a:t>
            </a:r>
            <a:r>
              <a:rPr lang="en"/>
              <a:t>: ($sp), $v0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jr $ra     # jump register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Postcall steps after "sub"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restore registers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move return value?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-4($sp) or $v0</a:t>
            </a:r>
            <a:endParaRPr/>
          </a:p>
        </p:txBody>
      </p:sp>
      <p:sp>
        <p:nvSpPr>
          <p:cNvPr id="496" name="Google Shape;496;p28"/>
          <p:cNvSpPr txBox="1"/>
          <p:nvPr/>
        </p:nvSpPr>
        <p:spPr>
          <a:xfrm>
            <a:off x="5943600" y="278688"/>
            <a:ext cx="3050700" cy="16623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int sub(int X, int Y, int Z)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j;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k = Y + Z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j = sub(1, k, 3);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return j; </a:t>
            </a: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97" name="Google Shape;497;p28"/>
          <p:cNvSpPr/>
          <p:nvPr/>
        </p:nvSpPr>
        <p:spPr>
          <a:xfrm>
            <a:off x="628150" y="15295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Z</a:t>
            </a:r>
            <a:endParaRPr sz="1200"/>
          </a:p>
        </p:txBody>
      </p:sp>
      <p:sp>
        <p:nvSpPr>
          <p:cNvPr id="498" name="Google Shape;498;p28"/>
          <p:cNvSpPr/>
          <p:nvPr/>
        </p:nvSpPr>
        <p:spPr>
          <a:xfrm>
            <a:off x="628150" y="124965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</a:t>
            </a:r>
            <a:endParaRPr sz="1200"/>
          </a:p>
        </p:txBody>
      </p:sp>
      <p:sp>
        <p:nvSpPr>
          <p:cNvPr id="499" name="Google Shape;499;p28"/>
          <p:cNvSpPr/>
          <p:nvPr/>
        </p:nvSpPr>
        <p:spPr>
          <a:xfrm>
            <a:off x="628150" y="969750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endParaRPr sz="1200"/>
          </a:p>
        </p:txBody>
      </p:sp>
      <p:sp>
        <p:nvSpPr>
          <p:cNvPr id="500" name="Google Shape;500;p28"/>
          <p:cNvSpPr/>
          <p:nvPr/>
        </p:nvSpPr>
        <p:spPr>
          <a:xfrm>
            <a:off x="628150" y="184388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501" name="Google Shape;501;p28"/>
          <p:cNvSpPr/>
          <p:nvPr/>
        </p:nvSpPr>
        <p:spPr>
          <a:xfrm>
            <a:off x="628150" y="212963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502" name="Google Shape;502;p28"/>
          <p:cNvSpPr/>
          <p:nvPr/>
        </p:nvSpPr>
        <p:spPr>
          <a:xfrm>
            <a:off x="628150" y="243998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t0</a:t>
            </a:r>
            <a:endParaRPr sz="1200"/>
          </a:p>
        </p:txBody>
      </p:sp>
      <p:sp>
        <p:nvSpPr>
          <p:cNvPr id="503" name="Google Shape;503;p28"/>
          <p:cNvSpPr/>
          <p:nvPr/>
        </p:nvSpPr>
        <p:spPr>
          <a:xfrm>
            <a:off x="628150" y="27229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504" name="Google Shape;504;p28"/>
          <p:cNvSpPr/>
          <p:nvPr/>
        </p:nvSpPr>
        <p:spPr>
          <a:xfrm>
            <a:off x="628150" y="30031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s0</a:t>
            </a:r>
            <a:endParaRPr sz="1200"/>
          </a:p>
        </p:txBody>
      </p:sp>
      <p:sp>
        <p:nvSpPr>
          <p:cNvPr id="505" name="Google Shape;505;p28"/>
          <p:cNvSpPr/>
          <p:nvPr/>
        </p:nvSpPr>
        <p:spPr>
          <a:xfrm>
            <a:off x="628150" y="32833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506" name="Google Shape;506;p28"/>
          <p:cNvSpPr/>
          <p:nvPr/>
        </p:nvSpPr>
        <p:spPr>
          <a:xfrm>
            <a:off x="628150" y="441788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507" name="Google Shape;507;p28"/>
          <p:cNvSpPr/>
          <p:nvPr/>
        </p:nvSpPr>
        <p:spPr>
          <a:xfrm>
            <a:off x="628150" y="413133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508" name="Google Shape;508;p28"/>
          <p:cNvSpPr/>
          <p:nvPr/>
        </p:nvSpPr>
        <p:spPr>
          <a:xfrm>
            <a:off x="628150" y="38495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</a:t>
            </a:r>
            <a:endParaRPr sz="1200"/>
          </a:p>
        </p:txBody>
      </p:sp>
      <p:sp>
        <p:nvSpPr>
          <p:cNvPr id="509" name="Google Shape;509;p28"/>
          <p:cNvSpPr/>
          <p:nvPr/>
        </p:nvSpPr>
        <p:spPr>
          <a:xfrm>
            <a:off x="628150" y="35693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gp</a:t>
            </a:r>
            <a:endParaRPr sz="1200"/>
          </a:p>
        </p:txBody>
      </p:sp>
      <p:sp>
        <p:nvSpPr>
          <p:cNvPr id="510" name="Google Shape;510;p28"/>
          <p:cNvSpPr txBox="1"/>
          <p:nvPr/>
        </p:nvSpPr>
        <p:spPr>
          <a:xfrm>
            <a:off x="133350" y="9010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fp:</a:t>
            </a:r>
            <a:endParaRPr sz="1200"/>
          </a:p>
        </p:txBody>
      </p:sp>
      <p:sp>
        <p:nvSpPr>
          <p:cNvPr id="511" name="Google Shape;511;p28"/>
          <p:cNvSpPr/>
          <p:nvPr/>
        </p:nvSpPr>
        <p:spPr>
          <a:xfrm>
            <a:off x="-438651" y="933132"/>
            <a:ext cx="663900" cy="82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Args</a:t>
            </a:r>
            <a:endParaRPr sz="1200"/>
          </a:p>
        </p:txBody>
      </p:sp>
      <p:sp>
        <p:nvSpPr>
          <p:cNvPr id="512" name="Google Shape;512;p28"/>
          <p:cNvSpPr txBox="1"/>
          <p:nvPr/>
        </p:nvSpPr>
        <p:spPr>
          <a:xfrm>
            <a:off x="142875" y="43300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sp:</a:t>
            </a:r>
            <a:endParaRPr sz="1200"/>
          </a:p>
        </p:txBody>
      </p:sp>
      <p:sp>
        <p:nvSpPr>
          <p:cNvPr id="513" name="Google Shape;513;p28"/>
          <p:cNvSpPr txBox="1"/>
          <p:nvPr/>
        </p:nvSpPr>
        <p:spPr>
          <a:xfrm>
            <a:off x="5943600" y="2072738"/>
            <a:ext cx="1886100" cy="29553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X  ⇔   0($fp)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  ⇔  -4($fp)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Z  ⇔  -8($fp)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  ⇔ -12($fp)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  ⇔ -16($fp)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t0 ⇔ -20($fp)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t9 ⇔ -56($fp)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s0 ⇔ -60($fp)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s7 ⇔ -88($fp)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gp ⇔ -92($fp)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 ⇔ -96($fp)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fp ⇔ -100($fp)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 ⇔ -104($fp)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14" name="Google Shape;514;p28"/>
          <p:cNvSpPr txBox="1"/>
          <p:nvPr/>
        </p:nvSpPr>
        <p:spPr>
          <a:xfrm rot="-5400000">
            <a:off x="-1025850" y="2596425"/>
            <a:ext cx="293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Client's Frame</a:t>
            </a:r>
            <a:endParaRPr/>
          </a:p>
        </p:txBody>
      </p:sp>
      <p:sp>
        <p:nvSpPr>
          <p:cNvPr id="515" name="Google Shape;515;p28"/>
          <p:cNvSpPr/>
          <p:nvPr/>
        </p:nvSpPr>
        <p:spPr>
          <a:xfrm>
            <a:off x="-289761" y="1830186"/>
            <a:ext cx="647100" cy="56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Locals</a:t>
            </a:r>
            <a:endParaRPr sz="1200"/>
          </a:p>
        </p:txBody>
      </p:sp>
      <p:sp>
        <p:nvSpPr>
          <p:cNvPr id="516" name="Google Shape;516;p28"/>
          <p:cNvSpPr/>
          <p:nvPr/>
        </p:nvSpPr>
        <p:spPr>
          <a:xfrm>
            <a:off x="-354051" y="2415371"/>
            <a:ext cx="647100" cy="225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Temps</a:t>
            </a:r>
            <a:endParaRPr sz="1100"/>
          </a:p>
        </p:txBody>
      </p:sp>
      <p:sp>
        <p:nvSpPr>
          <p:cNvPr id="517" name="Google Shape;517;p28"/>
          <p:cNvSpPr/>
          <p:nvPr/>
        </p:nvSpPr>
        <p:spPr>
          <a:xfrm>
            <a:off x="9655850" y="1051875"/>
            <a:ext cx="3050700" cy="348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8" name="Google Shape;518;p28"/>
          <p:cNvCxnSpPr/>
          <p:nvPr/>
        </p:nvCxnSpPr>
        <p:spPr>
          <a:xfrm flipH="1" rot="10800000">
            <a:off x="5947050" y="2073000"/>
            <a:ext cx="18750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28"/>
          <p:cNvCxnSpPr/>
          <p:nvPr/>
        </p:nvCxnSpPr>
        <p:spPr>
          <a:xfrm flipH="1" rot="10800000">
            <a:off x="5947050" y="2714529"/>
            <a:ext cx="18750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0" name="Google Shape;520;p28"/>
          <p:cNvCxnSpPr/>
          <p:nvPr/>
        </p:nvCxnSpPr>
        <p:spPr>
          <a:xfrm flipH="1" rot="10800000">
            <a:off x="5949953" y="3088283"/>
            <a:ext cx="18750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1" name="Google Shape;521;p28"/>
          <p:cNvCxnSpPr/>
          <p:nvPr/>
        </p:nvCxnSpPr>
        <p:spPr>
          <a:xfrm flipH="1" rot="10800000">
            <a:off x="5949953" y="4738559"/>
            <a:ext cx="18750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2" name="Google Shape;522;p28"/>
          <p:cNvSpPr/>
          <p:nvPr/>
        </p:nvSpPr>
        <p:spPr>
          <a:xfrm>
            <a:off x="7931150" y="2072750"/>
            <a:ext cx="1509600" cy="2665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8"/>
          <p:cNvSpPr/>
          <p:nvPr/>
        </p:nvSpPr>
        <p:spPr>
          <a:xfrm>
            <a:off x="6766800" y="212200"/>
            <a:ext cx="1875000" cy="40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8"/>
          <p:cNvSpPr/>
          <p:nvPr/>
        </p:nvSpPr>
        <p:spPr>
          <a:xfrm>
            <a:off x="6315450" y="529625"/>
            <a:ext cx="647100" cy="40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9"/>
          <p:cNvSpPr txBox="1"/>
          <p:nvPr>
            <p:ph type="title"/>
          </p:nvPr>
        </p:nvSpPr>
        <p:spPr>
          <a:xfrm>
            <a:off x="311700" y="444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"sub"</a:t>
            </a:r>
            <a:endParaRPr/>
          </a:p>
        </p:txBody>
      </p:sp>
      <p:sp>
        <p:nvSpPr>
          <p:cNvPr id="530" name="Google Shape;530;p29"/>
          <p:cNvSpPr txBox="1"/>
          <p:nvPr>
            <p:ph idx="1" type="body"/>
          </p:nvPr>
        </p:nvSpPr>
        <p:spPr>
          <a:xfrm>
            <a:off x="1219200" y="1152025"/>
            <a:ext cx="742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Precall steps before "sub"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push args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save registers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jal sub  # jump and link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Steps to set up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build the frame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fp = sp + arg_size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sp = fp - frame_size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save S registers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Steps to clean up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restore S registers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delete the frame (no need to!)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but sp = fp + 1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position the return value</a:t>
            </a:r>
            <a:r>
              <a:rPr lang="en"/>
              <a:t>: ($sp), $v0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jr $ra     # jump register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Postcall steps after "sub"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restore registers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move return value?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-4($sp) or $v0</a:t>
            </a:r>
            <a:endParaRPr/>
          </a:p>
        </p:txBody>
      </p:sp>
      <p:sp>
        <p:nvSpPr>
          <p:cNvPr id="531" name="Google Shape;531;p29"/>
          <p:cNvSpPr txBox="1"/>
          <p:nvPr/>
        </p:nvSpPr>
        <p:spPr>
          <a:xfrm>
            <a:off x="5943600" y="316913"/>
            <a:ext cx="3050700" cy="16623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int sub(int X, int Y, int Z)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j;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k = Y + Z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j = sub(1, k, 3);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return j; </a:t>
            </a: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32" name="Google Shape;532;p29"/>
          <p:cNvSpPr/>
          <p:nvPr/>
        </p:nvSpPr>
        <p:spPr>
          <a:xfrm>
            <a:off x="628150" y="152911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Z</a:t>
            </a:r>
            <a:endParaRPr sz="1200"/>
          </a:p>
        </p:txBody>
      </p:sp>
      <p:sp>
        <p:nvSpPr>
          <p:cNvPr id="533" name="Google Shape;533;p29"/>
          <p:cNvSpPr/>
          <p:nvPr/>
        </p:nvSpPr>
        <p:spPr>
          <a:xfrm>
            <a:off x="628150" y="124920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</a:t>
            </a:r>
            <a:endParaRPr sz="1200"/>
          </a:p>
        </p:txBody>
      </p:sp>
      <p:sp>
        <p:nvSpPr>
          <p:cNvPr id="534" name="Google Shape;534;p29"/>
          <p:cNvSpPr/>
          <p:nvPr/>
        </p:nvSpPr>
        <p:spPr>
          <a:xfrm>
            <a:off x="628150" y="969300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endParaRPr sz="1200"/>
          </a:p>
        </p:txBody>
      </p:sp>
      <p:sp>
        <p:nvSpPr>
          <p:cNvPr id="535" name="Google Shape;535;p29"/>
          <p:cNvSpPr/>
          <p:nvPr/>
        </p:nvSpPr>
        <p:spPr>
          <a:xfrm>
            <a:off x="628150" y="184343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536" name="Google Shape;536;p29"/>
          <p:cNvSpPr/>
          <p:nvPr/>
        </p:nvSpPr>
        <p:spPr>
          <a:xfrm>
            <a:off x="628150" y="212918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537" name="Google Shape;537;p29"/>
          <p:cNvSpPr/>
          <p:nvPr/>
        </p:nvSpPr>
        <p:spPr>
          <a:xfrm>
            <a:off x="628150" y="243953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t0</a:t>
            </a:r>
            <a:endParaRPr sz="1200"/>
          </a:p>
        </p:txBody>
      </p:sp>
      <p:sp>
        <p:nvSpPr>
          <p:cNvPr id="538" name="Google Shape;538;p29"/>
          <p:cNvSpPr/>
          <p:nvPr/>
        </p:nvSpPr>
        <p:spPr>
          <a:xfrm>
            <a:off x="628150" y="272251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539" name="Google Shape;539;p29"/>
          <p:cNvSpPr/>
          <p:nvPr/>
        </p:nvSpPr>
        <p:spPr>
          <a:xfrm>
            <a:off x="628150" y="300271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s0</a:t>
            </a:r>
            <a:endParaRPr sz="1200"/>
          </a:p>
        </p:txBody>
      </p:sp>
      <p:sp>
        <p:nvSpPr>
          <p:cNvPr id="540" name="Google Shape;540;p29"/>
          <p:cNvSpPr/>
          <p:nvPr/>
        </p:nvSpPr>
        <p:spPr>
          <a:xfrm>
            <a:off x="628150" y="328291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541" name="Google Shape;541;p29"/>
          <p:cNvSpPr/>
          <p:nvPr/>
        </p:nvSpPr>
        <p:spPr>
          <a:xfrm>
            <a:off x="628150" y="441743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542" name="Google Shape;542;p29"/>
          <p:cNvSpPr/>
          <p:nvPr/>
        </p:nvSpPr>
        <p:spPr>
          <a:xfrm>
            <a:off x="628150" y="413088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543" name="Google Shape;543;p29"/>
          <p:cNvSpPr/>
          <p:nvPr/>
        </p:nvSpPr>
        <p:spPr>
          <a:xfrm>
            <a:off x="628150" y="384911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</a:t>
            </a:r>
            <a:endParaRPr sz="1200"/>
          </a:p>
        </p:txBody>
      </p:sp>
      <p:sp>
        <p:nvSpPr>
          <p:cNvPr id="544" name="Google Shape;544;p29"/>
          <p:cNvSpPr/>
          <p:nvPr/>
        </p:nvSpPr>
        <p:spPr>
          <a:xfrm>
            <a:off x="628150" y="356891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gp</a:t>
            </a:r>
            <a:endParaRPr sz="1200"/>
          </a:p>
        </p:txBody>
      </p:sp>
      <p:sp>
        <p:nvSpPr>
          <p:cNvPr id="545" name="Google Shape;545;p29"/>
          <p:cNvSpPr txBox="1"/>
          <p:nvPr/>
        </p:nvSpPr>
        <p:spPr>
          <a:xfrm>
            <a:off x="133350" y="90062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fp:</a:t>
            </a:r>
            <a:endParaRPr sz="1200"/>
          </a:p>
        </p:txBody>
      </p:sp>
      <p:sp>
        <p:nvSpPr>
          <p:cNvPr id="546" name="Google Shape;546;p29"/>
          <p:cNvSpPr txBox="1"/>
          <p:nvPr/>
        </p:nvSpPr>
        <p:spPr>
          <a:xfrm>
            <a:off x="142875" y="432962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sp:</a:t>
            </a:r>
            <a:endParaRPr sz="1200"/>
          </a:p>
        </p:txBody>
      </p:sp>
      <p:sp>
        <p:nvSpPr>
          <p:cNvPr id="547" name="Google Shape;547;p29"/>
          <p:cNvSpPr txBox="1"/>
          <p:nvPr/>
        </p:nvSpPr>
        <p:spPr>
          <a:xfrm rot="-5400000">
            <a:off x="111000" y="2379525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548" name="Google Shape;548;p29"/>
          <p:cNvSpPr/>
          <p:nvPr/>
        </p:nvSpPr>
        <p:spPr>
          <a:xfrm>
            <a:off x="4609600" y="645900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549" name="Google Shape;549;p29"/>
          <p:cNvSpPr txBox="1"/>
          <p:nvPr/>
        </p:nvSpPr>
        <p:spPr>
          <a:xfrm rot="-5400000">
            <a:off x="4121025" y="159475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550" name="Google Shape;550;p29"/>
          <p:cNvSpPr/>
          <p:nvPr/>
        </p:nvSpPr>
        <p:spPr>
          <a:xfrm>
            <a:off x="4608075" y="3601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551" name="Google Shape;551;p29"/>
          <p:cNvSpPr/>
          <p:nvPr/>
        </p:nvSpPr>
        <p:spPr>
          <a:xfrm>
            <a:off x="4608075" y="7838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cxnSp>
        <p:nvCxnSpPr>
          <p:cNvPr id="552" name="Google Shape;552;p29"/>
          <p:cNvCxnSpPr/>
          <p:nvPr/>
        </p:nvCxnSpPr>
        <p:spPr>
          <a:xfrm>
            <a:off x="4448175" y="920125"/>
            <a:ext cx="10068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3" name="Google Shape;553;p29"/>
          <p:cNvSpPr txBox="1"/>
          <p:nvPr/>
        </p:nvSpPr>
        <p:spPr>
          <a:xfrm>
            <a:off x="4114800" y="5727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sp:</a:t>
            </a:r>
            <a:endParaRPr sz="1200"/>
          </a:p>
        </p:txBody>
      </p:sp>
      <p:sp>
        <p:nvSpPr>
          <p:cNvPr id="554" name="Google Shape;554;p29"/>
          <p:cNvSpPr/>
          <p:nvPr/>
        </p:nvSpPr>
        <p:spPr>
          <a:xfrm rot="1474142">
            <a:off x="6591289" y="1043973"/>
            <a:ext cx="238823" cy="14579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9"/>
          <p:cNvSpPr/>
          <p:nvPr/>
        </p:nvSpPr>
        <p:spPr>
          <a:xfrm>
            <a:off x="1447800" y="1282075"/>
            <a:ext cx="238800" cy="14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9"/>
          <p:cNvSpPr txBox="1"/>
          <p:nvPr/>
        </p:nvSpPr>
        <p:spPr>
          <a:xfrm>
            <a:off x="5943600" y="2072738"/>
            <a:ext cx="1886100" cy="29553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X  ⇔   0($fp)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  ⇔  -4($fp)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Z  ⇔  -8($fp)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  ⇔ -12($fp)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  ⇔ -16($fp)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t0 ⇔ -20($fp)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t9 ⇔ -56($fp)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s0 ⇔ -60($fp)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s7 ⇔ -88($fp)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gp ⇔ -92($fp)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 ⇔ -96($fp)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fp ⇔ -100($fp)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 ⇔ -104($fp)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"sub"</a:t>
            </a:r>
            <a:endParaRPr/>
          </a:p>
        </p:txBody>
      </p:sp>
      <p:sp>
        <p:nvSpPr>
          <p:cNvPr id="562" name="Google Shape;562;p30"/>
          <p:cNvSpPr txBox="1"/>
          <p:nvPr>
            <p:ph idx="1" type="body"/>
          </p:nvPr>
        </p:nvSpPr>
        <p:spPr>
          <a:xfrm>
            <a:off x="1219200" y="1152475"/>
            <a:ext cx="742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Precall steps before "sub"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push args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save registers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jal sub  # jump and link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Steps to set up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build the frame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fp = sp + arg_size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sp = fp - frame_size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save S registers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Steps to clean up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restore S registers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delete the frame (no need to!)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but sp = fp + 1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position the return value</a:t>
            </a:r>
            <a:r>
              <a:rPr lang="en"/>
              <a:t>: ($sp), $v0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jr $ra     # jump register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Postcall steps after "sub"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restore registers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move return value?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-4($sp) or $v0</a:t>
            </a:r>
            <a:endParaRPr/>
          </a:p>
        </p:txBody>
      </p:sp>
      <p:sp>
        <p:nvSpPr>
          <p:cNvPr id="563" name="Google Shape;563;p30"/>
          <p:cNvSpPr/>
          <p:nvPr/>
        </p:nvSpPr>
        <p:spPr>
          <a:xfrm>
            <a:off x="4609600" y="15295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564" name="Google Shape;564;p30"/>
          <p:cNvSpPr/>
          <p:nvPr/>
        </p:nvSpPr>
        <p:spPr>
          <a:xfrm>
            <a:off x="4609600" y="124965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565" name="Google Shape;565;p30"/>
          <p:cNvSpPr/>
          <p:nvPr/>
        </p:nvSpPr>
        <p:spPr>
          <a:xfrm>
            <a:off x="4609600" y="969750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566" name="Google Shape;566;p30"/>
          <p:cNvSpPr txBox="1"/>
          <p:nvPr/>
        </p:nvSpPr>
        <p:spPr>
          <a:xfrm>
            <a:off x="5943600" y="316913"/>
            <a:ext cx="3050700" cy="16623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int sub(int X, int Y, int Z)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j;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k = Y + Z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j = sub(1, k, 3);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return j; </a:t>
            </a: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67" name="Google Shape;567;p30"/>
          <p:cNvSpPr txBox="1"/>
          <p:nvPr/>
        </p:nvSpPr>
        <p:spPr>
          <a:xfrm rot="5400000">
            <a:off x="5073300" y="1243975"/>
            <a:ext cx="66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args</a:t>
            </a:r>
            <a:endParaRPr sz="1300"/>
          </a:p>
        </p:txBody>
      </p:sp>
      <p:sp>
        <p:nvSpPr>
          <p:cNvPr id="568" name="Google Shape;568;p30"/>
          <p:cNvSpPr/>
          <p:nvPr/>
        </p:nvSpPr>
        <p:spPr>
          <a:xfrm>
            <a:off x="628150" y="15295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Z</a:t>
            </a:r>
            <a:endParaRPr sz="1200"/>
          </a:p>
        </p:txBody>
      </p:sp>
      <p:sp>
        <p:nvSpPr>
          <p:cNvPr id="569" name="Google Shape;569;p30"/>
          <p:cNvSpPr/>
          <p:nvPr/>
        </p:nvSpPr>
        <p:spPr>
          <a:xfrm>
            <a:off x="628150" y="124965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</a:t>
            </a:r>
            <a:endParaRPr sz="1200"/>
          </a:p>
        </p:txBody>
      </p:sp>
      <p:sp>
        <p:nvSpPr>
          <p:cNvPr id="570" name="Google Shape;570;p30"/>
          <p:cNvSpPr/>
          <p:nvPr/>
        </p:nvSpPr>
        <p:spPr>
          <a:xfrm>
            <a:off x="628150" y="969750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endParaRPr sz="1200"/>
          </a:p>
        </p:txBody>
      </p:sp>
      <p:sp>
        <p:nvSpPr>
          <p:cNvPr id="571" name="Google Shape;571;p30"/>
          <p:cNvSpPr/>
          <p:nvPr/>
        </p:nvSpPr>
        <p:spPr>
          <a:xfrm>
            <a:off x="628150" y="184388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572" name="Google Shape;572;p30"/>
          <p:cNvSpPr/>
          <p:nvPr/>
        </p:nvSpPr>
        <p:spPr>
          <a:xfrm>
            <a:off x="628150" y="212963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573" name="Google Shape;573;p30"/>
          <p:cNvSpPr/>
          <p:nvPr/>
        </p:nvSpPr>
        <p:spPr>
          <a:xfrm>
            <a:off x="628150" y="243998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t0</a:t>
            </a:r>
            <a:endParaRPr sz="1200"/>
          </a:p>
        </p:txBody>
      </p:sp>
      <p:sp>
        <p:nvSpPr>
          <p:cNvPr id="574" name="Google Shape;574;p30"/>
          <p:cNvSpPr/>
          <p:nvPr/>
        </p:nvSpPr>
        <p:spPr>
          <a:xfrm>
            <a:off x="628150" y="27229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575" name="Google Shape;575;p30"/>
          <p:cNvSpPr/>
          <p:nvPr/>
        </p:nvSpPr>
        <p:spPr>
          <a:xfrm>
            <a:off x="628150" y="30031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s0</a:t>
            </a:r>
            <a:endParaRPr sz="1200"/>
          </a:p>
        </p:txBody>
      </p:sp>
      <p:sp>
        <p:nvSpPr>
          <p:cNvPr id="576" name="Google Shape;576;p30"/>
          <p:cNvSpPr/>
          <p:nvPr/>
        </p:nvSpPr>
        <p:spPr>
          <a:xfrm>
            <a:off x="628150" y="32833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577" name="Google Shape;577;p30"/>
          <p:cNvSpPr/>
          <p:nvPr/>
        </p:nvSpPr>
        <p:spPr>
          <a:xfrm>
            <a:off x="628150" y="441788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578" name="Google Shape;578;p30"/>
          <p:cNvSpPr/>
          <p:nvPr/>
        </p:nvSpPr>
        <p:spPr>
          <a:xfrm>
            <a:off x="628150" y="413133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579" name="Google Shape;579;p30"/>
          <p:cNvSpPr/>
          <p:nvPr/>
        </p:nvSpPr>
        <p:spPr>
          <a:xfrm>
            <a:off x="628150" y="38495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</a:t>
            </a:r>
            <a:endParaRPr sz="1200"/>
          </a:p>
        </p:txBody>
      </p:sp>
      <p:sp>
        <p:nvSpPr>
          <p:cNvPr id="580" name="Google Shape;580;p30"/>
          <p:cNvSpPr/>
          <p:nvPr/>
        </p:nvSpPr>
        <p:spPr>
          <a:xfrm>
            <a:off x="628150" y="35693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gp</a:t>
            </a:r>
            <a:endParaRPr sz="1200"/>
          </a:p>
        </p:txBody>
      </p:sp>
      <p:sp>
        <p:nvSpPr>
          <p:cNvPr id="581" name="Google Shape;581;p30"/>
          <p:cNvSpPr txBox="1"/>
          <p:nvPr/>
        </p:nvSpPr>
        <p:spPr>
          <a:xfrm>
            <a:off x="133350" y="9010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fp:</a:t>
            </a:r>
            <a:endParaRPr sz="1200"/>
          </a:p>
        </p:txBody>
      </p:sp>
      <p:sp>
        <p:nvSpPr>
          <p:cNvPr id="582" name="Google Shape;582;p30"/>
          <p:cNvSpPr txBox="1"/>
          <p:nvPr/>
        </p:nvSpPr>
        <p:spPr>
          <a:xfrm rot="-5400000">
            <a:off x="111000" y="2379975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583" name="Google Shape;583;p30"/>
          <p:cNvSpPr/>
          <p:nvPr/>
        </p:nvSpPr>
        <p:spPr>
          <a:xfrm>
            <a:off x="4609600" y="645900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584" name="Google Shape;584;p30"/>
          <p:cNvSpPr txBox="1"/>
          <p:nvPr/>
        </p:nvSpPr>
        <p:spPr>
          <a:xfrm rot="-5400000">
            <a:off x="4121025" y="159475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585" name="Google Shape;585;p30"/>
          <p:cNvSpPr/>
          <p:nvPr/>
        </p:nvSpPr>
        <p:spPr>
          <a:xfrm>
            <a:off x="4608075" y="3601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586" name="Google Shape;586;p30"/>
          <p:cNvSpPr/>
          <p:nvPr/>
        </p:nvSpPr>
        <p:spPr>
          <a:xfrm>
            <a:off x="4608075" y="7838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cxnSp>
        <p:nvCxnSpPr>
          <p:cNvPr id="587" name="Google Shape;587;p30"/>
          <p:cNvCxnSpPr/>
          <p:nvPr/>
        </p:nvCxnSpPr>
        <p:spPr>
          <a:xfrm>
            <a:off x="4448175" y="920125"/>
            <a:ext cx="10068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8" name="Google Shape;588;p30"/>
          <p:cNvSpPr txBox="1"/>
          <p:nvPr/>
        </p:nvSpPr>
        <p:spPr>
          <a:xfrm>
            <a:off x="4114800" y="5727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sp:</a:t>
            </a:r>
            <a:endParaRPr sz="1200"/>
          </a:p>
        </p:txBody>
      </p:sp>
      <p:sp>
        <p:nvSpPr>
          <p:cNvPr id="589" name="Google Shape;589;p30"/>
          <p:cNvSpPr txBox="1"/>
          <p:nvPr/>
        </p:nvSpPr>
        <p:spPr>
          <a:xfrm>
            <a:off x="4114800" y="14871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sp:</a:t>
            </a:r>
            <a:endParaRPr sz="1200"/>
          </a:p>
        </p:txBody>
      </p:sp>
      <p:cxnSp>
        <p:nvCxnSpPr>
          <p:cNvPr id="590" name="Google Shape;590;p30"/>
          <p:cNvCxnSpPr>
            <a:stCxn id="588" idx="1"/>
            <a:endCxn id="589" idx="1"/>
          </p:cNvCxnSpPr>
          <p:nvPr/>
        </p:nvCxnSpPr>
        <p:spPr>
          <a:xfrm>
            <a:off x="4114800" y="757425"/>
            <a:ext cx="600" cy="9144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1" name="Google Shape;591;p30"/>
          <p:cNvSpPr/>
          <p:nvPr/>
        </p:nvSpPr>
        <p:spPr>
          <a:xfrm>
            <a:off x="1552575" y="1459009"/>
            <a:ext cx="238800" cy="14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30"/>
          <p:cNvSpPr/>
          <p:nvPr/>
        </p:nvSpPr>
        <p:spPr>
          <a:xfrm rot="1474142">
            <a:off x="6591289" y="1043973"/>
            <a:ext cx="238823" cy="14579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30"/>
          <p:cNvSpPr txBox="1"/>
          <p:nvPr/>
        </p:nvSpPr>
        <p:spPr>
          <a:xfrm>
            <a:off x="5943600" y="2072738"/>
            <a:ext cx="1886100" cy="29553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X  ⇔   0($fp)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  ⇔  -4($fp)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Z  ⇔  -8($fp)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  ⇔ -12($fp)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  ⇔ -16($fp)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t0 ⇔ -20($fp)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t9 ⇔ -56($fp)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s0 ⇔ -60($fp)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s7 ⇔ -88($fp)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gp ⇔ -92($fp)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 ⇔ -96($fp)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fp ⇔ -100($fp)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 ⇔ -104($fp)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"sub"</a:t>
            </a:r>
            <a:endParaRPr/>
          </a:p>
        </p:txBody>
      </p:sp>
      <p:sp>
        <p:nvSpPr>
          <p:cNvPr id="599" name="Google Shape;599;p31"/>
          <p:cNvSpPr txBox="1"/>
          <p:nvPr>
            <p:ph idx="1" type="body"/>
          </p:nvPr>
        </p:nvSpPr>
        <p:spPr>
          <a:xfrm>
            <a:off x="1219200" y="1152475"/>
            <a:ext cx="742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Precall steps before "sub"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push args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save registers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jal sub  # jump and link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Steps to set up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build the frame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fp = sp + arg_size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sp = fp - frame_size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save S registers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Steps to clean up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restore S registers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delete the frame (no need to!)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but sp = fp + 1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position the return value</a:t>
            </a:r>
            <a:r>
              <a:rPr lang="en"/>
              <a:t>: ($sp), $v0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jr $ra     # jump register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Postcall steps after "sub"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restore registers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move return value?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-4($sp) or $v0</a:t>
            </a:r>
            <a:endParaRPr/>
          </a:p>
        </p:txBody>
      </p:sp>
      <p:sp>
        <p:nvSpPr>
          <p:cNvPr id="600" name="Google Shape;600;p31"/>
          <p:cNvSpPr/>
          <p:nvPr/>
        </p:nvSpPr>
        <p:spPr>
          <a:xfrm>
            <a:off x="4609600" y="15295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601" name="Google Shape;601;p31"/>
          <p:cNvSpPr/>
          <p:nvPr/>
        </p:nvSpPr>
        <p:spPr>
          <a:xfrm>
            <a:off x="4609600" y="124965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602" name="Google Shape;602;p31"/>
          <p:cNvSpPr/>
          <p:nvPr/>
        </p:nvSpPr>
        <p:spPr>
          <a:xfrm>
            <a:off x="4609600" y="969750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603" name="Google Shape;603;p31"/>
          <p:cNvSpPr txBox="1"/>
          <p:nvPr/>
        </p:nvSpPr>
        <p:spPr>
          <a:xfrm>
            <a:off x="5943600" y="316913"/>
            <a:ext cx="3050700" cy="16623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int sub(int X, int Y, int Z)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j;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k = Y + Z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j = sub(1, k, 3);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return j; </a:t>
            </a: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4" name="Google Shape;604;p31"/>
          <p:cNvSpPr txBox="1"/>
          <p:nvPr/>
        </p:nvSpPr>
        <p:spPr>
          <a:xfrm rot="5400000">
            <a:off x="5073300" y="1243975"/>
            <a:ext cx="66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args</a:t>
            </a:r>
            <a:endParaRPr sz="1300"/>
          </a:p>
        </p:txBody>
      </p:sp>
      <p:sp>
        <p:nvSpPr>
          <p:cNvPr id="605" name="Google Shape;605;p31"/>
          <p:cNvSpPr/>
          <p:nvPr/>
        </p:nvSpPr>
        <p:spPr>
          <a:xfrm>
            <a:off x="628150" y="15295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Z</a:t>
            </a:r>
            <a:endParaRPr sz="1200"/>
          </a:p>
        </p:txBody>
      </p:sp>
      <p:sp>
        <p:nvSpPr>
          <p:cNvPr id="606" name="Google Shape;606;p31"/>
          <p:cNvSpPr/>
          <p:nvPr/>
        </p:nvSpPr>
        <p:spPr>
          <a:xfrm>
            <a:off x="628150" y="124965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</a:t>
            </a:r>
            <a:endParaRPr sz="1200"/>
          </a:p>
        </p:txBody>
      </p:sp>
      <p:sp>
        <p:nvSpPr>
          <p:cNvPr id="607" name="Google Shape;607;p31"/>
          <p:cNvSpPr/>
          <p:nvPr/>
        </p:nvSpPr>
        <p:spPr>
          <a:xfrm>
            <a:off x="628150" y="969750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endParaRPr sz="1200"/>
          </a:p>
        </p:txBody>
      </p:sp>
      <p:sp>
        <p:nvSpPr>
          <p:cNvPr id="608" name="Google Shape;608;p31"/>
          <p:cNvSpPr/>
          <p:nvPr/>
        </p:nvSpPr>
        <p:spPr>
          <a:xfrm>
            <a:off x="628150" y="184388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609" name="Google Shape;609;p31"/>
          <p:cNvSpPr/>
          <p:nvPr/>
        </p:nvSpPr>
        <p:spPr>
          <a:xfrm>
            <a:off x="628150" y="212963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610" name="Google Shape;610;p31"/>
          <p:cNvSpPr/>
          <p:nvPr/>
        </p:nvSpPr>
        <p:spPr>
          <a:xfrm>
            <a:off x="628150" y="2439986"/>
            <a:ext cx="663900" cy="280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t0</a:t>
            </a:r>
            <a:endParaRPr sz="1200"/>
          </a:p>
        </p:txBody>
      </p:sp>
      <p:sp>
        <p:nvSpPr>
          <p:cNvPr id="611" name="Google Shape;611;p31"/>
          <p:cNvSpPr/>
          <p:nvPr/>
        </p:nvSpPr>
        <p:spPr>
          <a:xfrm>
            <a:off x="628150" y="2722961"/>
            <a:ext cx="663900" cy="280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612" name="Google Shape;612;p31"/>
          <p:cNvSpPr/>
          <p:nvPr/>
        </p:nvSpPr>
        <p:spPr>
          <a:xfrm>
            <a:off x="628150" y="30031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s0</a:t>
            </a:r>
            <a:endParaRPr sz="1200"/>
          </a:p>
        </p:txBody>
      </p:sp>
      <p:sp>
        <p:nvSpPr>
          <p:cNvPr id="613" name="Google Shape;613;p31"/>
          <p:cNvSpPr/>
          <p:nvPr/>
        </p:nvSpPr>
        <p:spPr>
          <a:xfrm>
            <a:off x="628150" y="32833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614" name="Google Shape;614;p31"/>
          <p:cNvSpPr/>
          <p:nvPr/>
        </p:nvSpPr>
        <p:spPr>
          <a:xfrm>
            <a:off x="628150" y="4417886"/>
            <a:ext cx="663900" cy="280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615" name="Google Shape;615;p31"/>
          <p:cNvSpPr/>
          <p:nvPr/>
        </p:nvSpPr>
        <p:spPr>
          <a:xfrm>
            <a:off x="628150" y="4131336"/>
            <a:ext cx="663900" cy="280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616" name="Google Shape;616;p31"/>
          <p:cNvSpPr/>
          <p:nvPr/>
        </p:nvSpPr>
        <p:spPr>
          <a:xfrm>
            <a:off x="628150" y="3849561"/>
            <a:ext cx="663900" cy="280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</a:t>
            </a:r>
            <a:endParaRPr sz="1200"/>
          </a:p>
        </p:txBody>
      </p:sp>
      <p:sp>
        <p:nvSpPr>
          <p:cNvPr id="617" name="Google Shape;617;p31"/>
          <p:cNvSpPr/>
          <p:nvPr/>
        </p:nvSpPr>
        <p:spPr>
          <a:xfrm>
            <a:off x="628150" y="3569361"/>
            <a:ext cx="663900" cy="280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gp</a:t>
            </a:r>
            <a:endParaRPr sz="1200"/>
          </a:p>
        </p:txBody>
      </p:sp>
      <p:sp>
        <p:nvSpPr>
          <p:cNvPr id="618" name="Google Shape;618;p31"/>
          <p:cNvSpPr txBox="1"/>
          <p:nvPr/>
        </p:nvSpPr>
        <p:spPr>
          <a:xfrm>
            <a:off x="133350" y="9010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fp:</a:t>
            </a:r>
            <a:endParaRPr sz="1200"/>
          </a:p>
        </p:txBody>
      </p:sp>
      <p:sp>
        <p:nvSpPr>
          <p:cNvPr id="619" name="Google Shape;619;p31"/>
          <p:cNvSpPr txBox="1"/>
          <p:nvPr/>
        </p:nvSpPr>
        <p:spPr>
          <a:xfrm>
            <a:off x="142875" y="43300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sp:</a:t>
            </a:r>
            <a:endParaRPr sz="1200"/>
          </a:p>
        </p:txBody>
      </p:sp>
      <p:sp>
        <p:nvSpPr>
          <p:cNvPr id="620" name="Google Shape;620;p31"/>
          <p:cNvSpPr txBox="1"/>
          <p:nvPr/>
        </p:nvSpPr>
        <p:spPr>
          <a:xfrm rot="-5400000">
            <a:off x="111000" y="2379975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621" name="Google Shape;621;p31"/>
          <p:cNvSpPr/>
          <p:nvPr/>
        </p:nvSpPr>
        <p:spPr>
          <a:xfrm>
            <a:off x="4609600" y="645900"/>
            <a:ext cx="663900" cy="280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622" name="Google Shape;622;p31"/>
          <p:cNvSpPr txBox="1"/>
          <p:nvPr/>
        </p:nvSpPr>
        <p:spPr>
          <a:xfrm rot="-5400000">
            <a:off x="4121025" y="159475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623" name="Google Shape;623;p31"/>
          <p:cNvSpPr/>
          <p:nvPr/>
        </p:nvSpPr>
        <p:spPr>
          <a:xfrm>
            <a:off x="4608075" y="360161"/>
            <a:ext cx="663900" cy="280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624" name="Google Shape;624;p31"/>
          <p:cNvSpPr/>
          <p:nvPr/>
        </p:nvSpPr>
        <p:spPr>
          <a:xfrm>
            <a:off x="4608075" y="78386"/>
            <a:ext cx="663900" cy="280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cxnSp>
        <p:nvCxnSpPr>
          <p:cNvPr id="625" name="Google Shape;625;p31"/>
          <p:cNvCxnSpPr/>
          <p:nvPr/>
        </p:nvCxnSpPr>
        <p:spPr>
          <a:xfrm>
            <a:off x="4448175" y="920125"/>
            <a:ext cx="10068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6" name="Google Shape;626;p31"/>
          <p:cNvSpPr txBox="1"/>
          <p:nvPr/>
        </p:nvSpPr>
        <p:spPr>
          <a:xfrm>
            <a:off x="4114800" y="5727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sp:</a:t>
            </a:r>
            <a:endParaRPr sz="1200"/>
          </a:p>
        </p:txBody>
      </p:sp>
      <p:sp>
        <p:nvSpPr>
          <p:cNvPr id="627" name="Google Shape;627;p31"/>
          <p:cNvSpPr txBox="1"/>
          <p:nvPr/>
        </p:nvSpPr>
        <p:spPr>
          <a:xfrm>
            <a:off x="4114800" y="14871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sp:</a:t>
            </a:r>
            <a:endParaRPr sz="1200"/>
          </a:p>
        </p:txBody>
      </p:sp>
      <p:cxnSp>
        <p:nvCxnSpPr>
          <p:cNvPr id="628" name="Google Shape;628;p31"/>
          <p:cNvCxnSpPr>
            <a:stCxn id="626" idx="1"/>
            <a:endCxn id="627" idx="1"/>
          </p:cNvCxnSpPr>
          <p:nvPr/>
        </p:nvCxnSpPr>
        <p:spPr>
          <a:xfrm>
            <a:off x="4114800" y="757425"/>
            <a:ext cx="600" cy="9144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9" name="Google Shape;629;p31"/>
          <p:cNvSpPr/>
          <p:nvPr/>
        </p:nvSpPr>
        <p:spPr>
          <a:xfrm>
            <a:off x="1552575" y="1634500"/>
            <a:ext cx="238800" cy="14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31"/>
          <p:cNvSpPr/>
          <p:nvPr/>
        </p:nvSpPr>
        <p:spPr>
          <a:xfrm rot="1474142">
            <a:off x="6591289" y="1043973"/>
            <a:ext cx="238823" cy="14579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31"/>
          <p:cNvSpPr txBox="1"/>
          <p:nvPr/>
        </p:nvSpPr>
        <p:spPr>
          <a:xfrm>
            <a:off x="5943600" y="2072738"/>
            <a:ext cx="1886100" cy="29553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X  ⇔   0($fp)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  ⇔  -4($fp)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Z  ⇔  -8($fp)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  ⇔ -12($fp)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  ⇔ -16($fp)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t0 ⇔ -20($fp)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t9 ⇔ -56($fp)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s0 ⇔ -60($fp)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s7 ⇔ -88($fp)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gp ⇔ -92($fp)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 ⇔ -96($fp)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fp ⇔ -100($fp)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 ⇔ -104($fp)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Graph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control flow graph depicting the relationships </a:t>
            </a:r>
            <a:br>
              <a:rPr lang="en"/>
            </a:br>
            <a:r>
              <a:rPr lang="en"/>
              <a:t>between subroutines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Call Graph for the "Hello World" program</a:t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6934200" y="1043950"/>
            <a:ext cx="685800" cy="68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62" name="Google Shape;62;p14"/>
          <p:cNvSpPr/>
          <p:nvPr/>
        </p:nvSpPr>
        <p:spPr>
          <a:xfrm>
            <a:off x="5886450" y="2110750"/>
            <a:ext cx="685800" cy="68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63" name="Google Shape;63;p14"/>
          <p:cNvSpPr/>
          <p:nvPr/>
        </p:nvSpPr>
        <p:spPr>
          <a:xfrm>
            <a:off x="6934200" y="2110750"/>
            <a:ext cx="685800" cy="68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64" name="Google Shape;64;p14"/>
          <p:cNvSpPr/>
          <p:nvPr/>
        </p:nvSpPr>
        <p:spPr>
          <a:xfrm>
            <a:off x="7953375" y="2110750"/>
            <a:ext cx="685800" cy="68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65" name="Google Shape;65;p14"/>
          <p:cNvCxnSpPr>
            <a:stCxn id="61" idx="3"/>
            <a:endCxn id="62" idx="0"/>
          </p:cNvCxnSpPr>
          <p:nvPr/>
        </p:nvCxnSpPr>
        <p:spPr>
          <a:xfrm flipH="1">
            <a:off x="6229433" y="1629317"/>
            <a:ext cx="805200" cy="4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" name="Google Shape;66;p14"/>
          <p:cNvCxnSpPr>
            <a:stCxn id="61" idx="4"/>
            <a:endCxn id="63" idx="1"/>
          </p:cNvCxnSpPr>
          <p:nvPr/>
        </p:nvCxnSpPr>
        <p:spPr>
          <a:xfrm rot="5400000">
            <a:off x="6915150" y="1849300"/>
            <a:ext cx="481500" cy="242400"/>
          </a:xfrm>
          <a:prstGeom prst="curvedConnector3">
            <a:avLst>
              <a:gd fmla="val 3956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14"/>
          <p:cNvCxnSpPr>
            <a:stCxn id="61" idx="5"/>
            <a:endCxn id="64" idx="0"/>
          </p:cNvCxnSpPr>
          <p:nvPr/>
        </p:nvCxnSpPr>
        <p:spPr>
          <a:xfrm>
            <a:off x="7519567" y="1629317"/>
            <a:ext cx="776700" cy="4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" name="Google Shape;68;p14"/>
          <p:cNvSpPr txBox="1"/>
          <p:nvPr/>
        </p:nvSpPr>
        <p:spPr>
          <a:xfrm>
            <a:off x="897675" y="2422175"/>
            <a:ext cx="4010100" cy="19116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class HelloWorld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   public static void main(String args[])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   {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      System.out.print("Hello ");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      System.out.print("World");</a:t>
            </a:r>
            <a:b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      System.out.println("");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   }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6958163" y="1173638"/>
            <a:ext cx="63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5915025" y="2253550"/>
            <a:ext cx="68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7953375" y="2253550"/>
            <a:ext cx="68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println</a:t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7029450" y="2253550"/>
            <a:ext cx="68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</a:t>
            </a:r>
            <a:endParaRPr/>
          </a:p>
        </p:txBody>
      </p:sp>
      <p:cxnSp>
        <p:nvCxnSpPr>
          <p:cNvPr id="73" name="Google Shape;73;p14"/>
          <p:cNvCxnSpPr>
            <a:stCxn id="62" idx="1"/>
            <a:endCxn id="61" idx="2"/>
          </p:cNvCxnSpPr>
          <p:nvPr/>
        </p:nvCxnSpPr>
        <p:spPr>
          <a:xfrm rot="-5400000">
            <a:off x="6048383" y="1325283"/>
            <a:ext cx="824400" cy="947400"/>
          </a:xfrm>
          <a:prstGeom prst="curved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4"/>
          <p:cNvCxnSpPr>
            <a:stCxn id="63" idx="7"/>
            <a:endCxn id="61" idx="4"/>
          </p:cNvCxnSpPr>
          <p:nvPr/>
        </p:nvCxnSpPr>
        <p:spPr>
          <a:xfrm flipH="1" rot="5400000">
            <a:off x="7157617" y="1849233"/>
            <a:ext cx="481500" cy="242400"/>
          </a:xfrm>
          <a:prstGeom prst="curvedConnector3">
            <a:avLst>
              <a:gd fmla="val 60422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4"/>
          <p:cNvCxnSpPr>
            <a:stCxn id="64" idx="7"/>
            <a:endCxn id="61" idx="6"/>
          </p:cNvCxnSpPr>
          <p:nvPr/>
        </p:nvCxnSpPr>
        <p:spPr>
          <a:xfrm flipH="1" rot="5400000">
            <a:off x="7667242" y="1339683"/>
            <a:ext cx="824400" cy="918600"/>
          </a:xfrm>
          <a:prstGeom prst="curved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4"/>
          <p:cNvSpPr txBox="1"/>
          <p:nvPr/>
        </p:nvSpPr>
        <p:spPr>
          <a:xfrm>
            <a:off x="6657975" y="3768100"/>
            <a:ext cx="1467000" cy="6156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return:</a:t>
            </a:r>
            <a:endParaRPr/>
          </a:p>
        </p:txBody>
      </p:sp>
      <p:cxnSp>
        <p:nvCxnSpPr>
          <p:cNvPr id="77" name="Google Shape;77;p14"/>
          <p:cNvCxnSpPr/>
          <p:nvPr/>
        </p:nvCxnSpPr>
        <p:spPr>
          <a:xfrm>
            <a:off x="7360450" y="3956200"/>
            <a:ext cx="54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4"/>
          <p:cNvCxnSpPr/>
          <p:nvPr/>
        </p:nvCxnSpPr>
        <p:spPr>
          <a:xfrm>
            <a:off x="7358075" y="4201475"/>
            <a:ext cx="547500" cy="4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to "sub"</a:t>
            </a:r>
            <a:endParaRPr/>
          </a:p>
        </p:txBody>
      </p:sp>
      <p:sp>
        <p:nvSpPr>
          <p:cNvPr id="637" name="Google Shape;637;p32"/>
          <p:cNvSpPr txBox="1"/>
          <p:nvPr>
            <p:ph idx="1" type="body"/>
          </p:nvPr>
        </p:nvSpPr>
        <p:spPr>
          <a:xfrm>
            <a:off x="1219200" y="1152475"/>
            <a:ext cx="742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Precall steps before "sub"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push args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save registers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jal sub  # jump and link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Steps to set up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build the frame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fp = sp + arg_size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sp = fp - frame_size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save S registers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Steps to clean up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restore S registers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delete the frame (no need to!)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but sp = fp + 1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position the return value</a:t>
            </a:r>
            <a:r>
              <a:rPr lang="en"/>
              <a:t>: ($sp), $v0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jr $ra     # jump register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Postcall steps after "sub"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restore registers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move return value?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-4($sp) or $v0</a:t>
            </a:r>
            <a:endParaRPr/>
          </a:p>
        </p:txBody>
      </p:sp>
      <p:sp>
        <p:nvSpPr>
          <p:cNvPr id="638" name="Google Shape;638;p32"/>
          <p:cNvSpPr/>
          <p:nvPr/>
        </p:nvSpPr>
        <p:spPr>
          <a:xfrm>
            <a:off x="4609600" y="15295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639" name="Google Shape;639;p32"/>
          <p:cNvSpPr/>
          <p:nvPr/>
        </p:nvSpPr>
        <p:spPr>
          <a:xfrm>
            <a:off x="4609600" y="124965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640" name="Google Shape;640;p32"/>
          <p:cNvSpPr/>
          <p:nvPr/>
        </p:nvSpPr>
        <p:spPr>
          <a:xfrm>
            <a:off x="4609600" y="969750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641" name="Google Shape;641;p32"/>
          <p:cNvSpPr txBox="1"/>
          <p:nvPr/>
        </p:nvSpPr>
        <p:spPr>
          <a:xfrm>
            <a:off x="5943600" y="316913"/>
            <a:ext cx="3050700" cy="16623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int sub(int X, int Y, int Z)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j;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k = Y + Z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j = sub(1, k, 3);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return j; </a:t>
            </a: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42" name="Google Shape;642;p32"/>
          <p:cNvSpPr txBox="1"/>
          <p:nvPr/>
        </p:nvSpPr>
        <p:spPr>
          <a:xfrm rot="5400000">
            <a:off x="5073300" y="1243975"/>
            <a:ext cx="66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args</a:t>
            </a:r>
            <a:endParaRPr sz="1300"/>
          </a:p>
        </p:txBody>
      </p:sp>
      <p:sp>
        <p:nvSpPr>
          <p:cNvPr id="643" name="Google Shape;643;p32"/>
          <p:cNvSpPr/>
          <p:nvPr/>
        </p:nvSpPr>
        <p:spPr>
          <a:xfrm>
            <a:off x="628150" y="15295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Z</a:t>
            </a:r>
            <a:endParaRPr sz="1200"/>
          </a:p>
        </p:txBody>
      </p:sp>
      <p:sp>
        <p:nvSpPr>
          <p:cNvPr id="644" name="Google Shape;644;p32"/>
          <p:cNvSpPr/>
          <p:nvPr/>
        </p:nvSpPr>
        <p:spPr>
          <a:xfrm>
            <a:off x="628150" y="124965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</a:t>
            </a:r>
            <a:endParaRPr sz="1200"/>
          </a:p>
        </p:txBody>
      </p:sp>
      <p:sp>
        <p:nvSpPr>
          <p:cNvPr id="645" name="Google Shape;645;p32"/>
          <p:cNvSpPr/>
          <p:nvPr/>
        </p:nvSpPr>
        <p:spPr>
          <a:xfrm>
            <a:off x="628150" y="969750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endParaRPr sz="1200"/>
          </a:p>
        </p:txBody>
      </p:sp>
      <p:sp>
        <p:nvSpPr>
          <p:cNvPr id="646" name="Google Shape;646;p32"/>
          <p:cNvSpPr/>
          <p:nvPr/>
        </p:nvSpPr>
        <p:spPr>
          <a:xfrm>
            <a:off x="628150" y="184388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647" name="Google Shape;647;p32"/>
          <p:cNvSpPr/>
          <p:nvPr/>
        </p:nvSpPr>
        <p:spPr>
          <a:xfrm>
            <a:off x="628150" y="212963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648" name="Google Shape;648;p32"/>
          <p:cNvSpPr/>
          <p:nvPr/>
        </p:nvSpPr>
        <p:spPr>
          <a:xfrm>
            <a:off x="628150" y="2439986"/>
            <a:ext cx="663900" cy="280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t0</a:t>
            </a:r>
            <a:endParaRPr sz="1200"/>
          </a:p>
        </p:txBody>
      </p:sp>
      <p:sp>
        <p:nvSpPr>
          <p:cNvPr id="649" name="Google Shape;649;p32"/>
          <p:cNvSpPr/>
          <p:nvPr/>
        </p:nvSpPr>
        <p:spPr>
          <a:xfrm>
            <a:off x="628150" y="2722961"/>
            <a:ext cx="663900" cy="280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650" name="Google Shape;650;p32"/>
          <p:cNvSpPr/>
          <p:nvPr/>
        </p:nvSpPr>
        <p:spPr>
          <a:xfrm>
            <a:off x="628150" y="30031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s0</a:t>
            </a:r>
            <a:endParaRPr sz="1200"/>
          </a:p>
        </p:txBody>
      </p:sp>
      <p:sp>
        <p:nvSpPr>
          <p:cNvPr id="651" name="Google Shape;651;p32"/>
          <p:cNvSpPr/>
          <p:nvPr/>
        </p:nvSpPr>
        <p:spPr>
          <a:xfrm>
            <a:off x="628150" y="32833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652" name="Google Shape;652;p32"/>
          <p:cNvSpPr/>
          <p:nvPr/>
        </p:nvSpPr>
        <p:spPr>
          <a:xfrm>
            <a:off x="628150" y="4417886"/>
            <a:ext cx="663900" cy="280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653" name="Google Shape;653;p32"/>
          <p:cNvSpPr/>
          <p:nvPr/>
        </p:nvSpPr>
        <p:spPr>
          <a:xfrm>
            <a:off x="628150" y="4131336"/>
            <a:ext cx="663900" cy="280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654" name="Google Shape;654;p32"/>
          <p:cNvSpPr/>
          <p:nvPr/>
        </p:nvSpPr>
        <p:spPr>
          <a:xfrm>
            <a:off x="628150" y="3849561"/>
            <a:ext cx="663900" cy="280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</a:t>
            </a:r>
            <a:endParaRPr sz="1200"/>
          </a:p>
        </p:txBody>
      </p:sp>
      <p:sp>
        <p:nvSpPr>
          <p:cNvPr id="655" name="Google Shape;655;p32"/>
          <p:cNvSpPr/>
          <p:nvPr/>
        </p:nvSpPr>
        <p:spPr>
          <a:xfrm>
            <a:off x="628150" y="3569361"/>
            <a:ext cx="663900" cy="280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gp</a:t>
            </a:r>
            <a:endParaRPr sz="1200"/>
          </a:p>
        </p:txBody>
      </p:sp>
      <p:sp>
        <p:nvSpPr>
          <p:cNvPr id="656" name="Google Shape;656;p32"/>
          <p:cNvSpPr txBox="1"/>
          <p:nvPr/>
        </p:nvSpPr>
        <p:spPr>
          <a:xfrm>
            <a:off x="133350" y="9010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fp:</a:t>
            </a:r>
            <a:endParaRPr sz="1200"/>
          </a:p>
        </p:txBody>
      </p:sp>
      <p:sp>
        <p:nvSpPr>
          <p:cNvPr id="657" name="Google Shape;657;p32"/>
          <p:cNvSpPr txBox="1"/>
          <p:nvPr/>
        </p:nvSpPr>
        <p:spPr>
          <a:xfrm>
            <a:off x="142875" y="43300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sp:</a:t>
            </a:r>
            <a:endParaRPr sz="1200"/>
          </a:p>
        </p:txBody>
      </p:sp>
      <p:sp>
        <p:nvSpPr>
          <p:cNvPr id="658" name="Google Shape;658;p32"/>
          <p:cNvSpPr txBox="1"/>
          <p:nvPr/>
        </p:nvSpPr>
        <p:spPr>
          <a:xfrm rot="-5400000">
            <a:off x="111000" y="2379975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659" name="Google Shape;659;p32"/>
          <p:cNvSpPr/>
          <p:nvPr/>
        </p:nvSpPr>
        <p:spPr>
          <a:xfrm>
            <a:off x="4609600" y="645900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660" name="Google Shape;660;p32"/>
          <p:cNvSpPr txBox="1"/>
          <p:nvPr/>
        </p:nvSpPr>
        <p:spPr>
          <a:xfrm rot="-5400000">
            <a:off x="4121025" y="159475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661" name="Google Shape;661;p32"/>
          <p:cNvSpPr/>
          <p:nvPr/>
        </p:nvSpPr>
        <p:spPr>
          <a:xfrm>
            <a:off x="4608075" y="3601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662" name="Google Shape;662;p32"/>
          <p:cNvSpPr/>
          <p:nvPr/>
        </p:nvSpPr>
        <p:spPr>
          <a:xfrm>
            <a:off x="4608075" y="7838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cxnSp>
        <p:nvCxnSpPr>
          <p:cNvPr id="663" name="Google Shape;663;p32"/>
          <p:cNvCxnSpPr/>
          <p:nvPr/>
        </p:nvCxnSpPr>
        <p:spPr>
          <a:xfrm>
            <a:off x="4448175" y="920125"/>
            <a:ext cx="10068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4" name="Google Shape;664;p32"/>
          <p:cNvSpPr txBox="1"/>
          <p:nvPr/>
        </p:nvSpPr>
        <p:spPr>
          <a:xfrm>
            <a:off x="4114800" y="14871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sp:</a:t>
            </a:r>
            <a:endParaRPr sz="1200"/>
          </a:p>
        </p:txBody>
      </p:sp>
      <p:sp>
        <p:nvSpPr>
          <p:cNvPr id="665" name="Google Shape;665;p32"/>
          <p:cNvSpPr/>
          <p:nvPr/>
        </p:nvSpPr>
        <p:spPr>
          <a:xfrm>
            <a:off x="1552575" y="1767850"/>
            <a:ext cx="238800" cy="14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32"/>
          <p:cNvSpPr/>
          <p:nvPr/>
        </p:nvSpPr>
        <p:spPr>
          <a:xfrm rot="1474142">
            <a:off x="6591289" y="1043973"/>
            <a:ext cx="238823" cy="14579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32"/>
          <p:cNvSpPr txBox="1"/>
          <p:nvPr/>
        </p:nvSpPr>
        <p:spPr>
          <a:xfrm>
            <a:off x="5943600" y="2072738"/>
            <a:ext cx="1886100" cy="29553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X  ⇔   0($fp)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  ⇔  -4($fp)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Z  ⇔  -8($fp)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  ⇔ -12($fp)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  ⇔ -16($fp)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t0 ⇔ -20($fp)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t9 ⇔ -56($fp)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s0 ⇔ -60($fp)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s7 ⇔ -88($fp)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gp ⇔ -92($fp)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 ⇔ -96($fp)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fp ⇔ -100($fp)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 ⇔ -104($fp)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Producer</a:t>
            </a:r>
            <a:r>
              <a:rPr lang="en"/>
              <a:t>: </a:t>
            </a:r>
            <a:r>
              <a:rPr lang="en"/>
              <a:t>The</a:t>
            </a:r>
            <a:r>
              <a:rPr lang="en"/>
              <a:t> set 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33"/>
          <p:cNvSpPr txBox="1"/>
          <p:nvPr>
            <p:ph idx="1" type="body"/>
          </p:nvPr>
        </p:nvSpPr>
        <p:spPr>
          <a:xfrm>
            <a:off x="1219200" y="1152475"/>
            <a:ext cx="742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Precall steps before "sub"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push args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save registers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jal sub  # jump and link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Steps to set up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build the frame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fp = sp + arg_size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sp = fp - frame_size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save S registers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Steps to clean up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restore S registers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delete the frame (no need to!)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but sp = fp + 1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position the return value</a:t>
            </a:r>
            <a:r>
              <a:rPr lang="en"/>
              <a:t>: ($sp), $v0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jr $ra     # jump register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Postcall steps after "sub"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restore registers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move return value?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-4($sp) or $v0</a:t>
            </a:r>
            <a:endParaRPr/>
          </a:p>
        </p:txBody>
      </p:sp>
      <p:sp>
        <p:nvSpPr>
          <p:cNvPr id="674" name="Google Shape;674;p33"/>
          <p:cNvSpPr/>
          <p:nvPr/>
        </p:nvSpPr>
        <p:spPr>
          <a:xfrm>
            <a:off x="4609600" y="15295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675" name="Google Shape;675;p33"/>
          <p:cNvSpPr/>
          <p:nvPr/>
        </p:nvSpPr>
        <p:spPr>
          <a:xfrm>
            <a:off x="4609600" y="124965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676" name="Google Shape;676;p33"/>
          <p:cNvSpPr/>
          <p:nvPr/>
        </p:nvSpPr>
        <p:spPr>
          <a:xfrm>
            <a:off x="4609600" y="969750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677" name="Google Shape;677;p33"/>
          <p:cNvSpPr txBox="1"/>
          <p:nvPr/>
        </p:nvSpPr>
        <p:spPr>
          <a:xfrm>
            <a:off x="5943600" y="316913"/>
            <a:ext cx="3050700" cy="16623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int sub(int X, int Y, int Z)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j;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k = Y + Z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j = sub(1, k, 3);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return j; </a:t>
            </a: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78" name="Google Shape;678;p33"/>
          <p:cNvSpPr txBox="1"/>
          <p:nvPr/>
        </p:nvSpPr>
        <p:spPr>
          <a:xfrm rot="5400000">
            <a:off x="5073300" y="1243975"/>
            <a:ext cx="66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args</a:t>
            </a:r>
            <a:endParaRPr sz="1300"/>
          </a:p>
        </p:txBody>
      </p:sp>
      <p:sp>
        <p:nvSpPr>
          <p:cNvPr id="679" name="Google Shape;679;p33"/>
          <p:cNvSpPr/>
          <p:nvPr/>
        </p:nvSpPr>
        <p:spPr>
          <a:xfrm>
            <a:off x="628150" y="15295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Z</a:t>
            </a:r>
            <a:endParaRPr sz="1200"/>
          </a:p>
        </p:txBody>
      </p:sp>
      <p:sp>
        <p:nvSpPr>
          <p:cNvPr id="680" name="Google Shape;680;p33"/>
          <p:cNvSpPr/>
          <p:nvPr/>
        </p:nvSpPr>
        <p:spPr>
          <a:xfrm>
            <a:off x="628150" y="124965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</a:t>
            </a:r>
            <a:endParaRPr sz="1200"/>
          </a:p>
        </p:txBody>
      </p:sp>
      <p:sp>
        <p:nvSpPr>
          <p:cNvPr id="681" name="Google Shape;681;p33"/>
          <p:cNvSpPr/>
          <p:nvPr/>
        </p:nvSpPr>
        <p:spPr>
          <a:xfrm>
            <a:off x="628150" y="969750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endParaRPr sz="1200"/>
          </a:p>
        </p:txBody>
      </p:sp>
      <p:sp>
        <p:nvSpPr>
          <p:cNvPr id="682" name="Google Shape;682;p33"/>
          <p:cNvSpPr/>
          <p:nvPr/>
        </p:nvSpPr>
        <p:spPr>
          <a:xfrm>
            <a:off x="628150" y="184388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683" name="Google Shape;683;p33"/>
          <p:cNvSpPr/>
          <p:nvPr/>
        </p:nvSpPr>
        <p:spPr>
          <a:xfrm>
            <a:off x="628150" y="212963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684" name="Google Shape;684;p33"/>
          <p:cNvSpPr/>
          <p:nvPr/>
        </p:nvSpPr>
        <p:spPr>
          <a:xfrm>
            <a:off x="628150" y="2439986"/>
            <a:ext cx="663900" cy="280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t0</a:t>
            </a:r>
            <a:endParaRPr sz="1200"/>
          </a:p>
        </p:txBody>
      </p:sp>
      <p:sp>
        <p:nvSpPr>
          <p:cNvPr id="685" name="Google Shape;685;p33"/>
          <p:cNvSpPr/>
          <p:nvPr/>
        </p:nvSpPr>
        <p:spPr>
          <a:xfrm>
            <a:off x="628150" y="2722961"/>
            <a:ext cx="663900" cy="280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686" name="Google Shape;686;p33"/>
          <p:cNvSpPr/>
          <p:nvPr/>
        </p:nvSpPr>
        <p:spPr>
          <a:xfrm>
            <a:off x="628150" y="30031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s0</a:t>
            </a:r>
            <a:endParaRPr sz="1200"/>
          </a:p>
        </p:txBody>
      </p:sp>
      <p:sp>
        <p:nvSpPr>
          <p:cNvPr id="687" name="Google Shape;687;p33"/>
          <p:cNvSpPr/>
          <p:nvPr/>
        </p:nvSpPr>
        <p:spPr>
          <a:xfrm>
            <a:off x="628150" y="32833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688" name="Google Shape;688;p33"/>
          <p:cNvSpPr/>
          <p:nvPr/>
        </p:nvSpPr>
        <p:spPr>
          <a:xfrm>
            <a:off x="628150" y="4417886"/>
            <a:ext cx="663900" cy="280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689" name="Google Shape;689;p33"/>
          <p:cNvSpPr/>
          <p:nvPr/>
        </p:nvSpPr>
        <p:spPr>
          <a:xfrm>
            <a:off x="628150" y="4131336"/>
            <a:ext cx="663900" cy="280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690" name="Google Shape;690;p33"/>
          <p:cNvSpPr/>
          <p:nvPr/>
        </p:nvSpPr>
        <p:spPr>
          <a:xfrm>
            <a:off x="628150" y="3849561"/>
            <a:ext cx="663900" cy="280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</a:t>
            </a:r>
            <a:endParaRPr sz="1200"/>
          </a:p>
        </p:txBody>
      </p:sp>
      <p:sp>
        <p:nvSpPr>
          <p:cNvPr id="691" name="Google Shape;691;p33"/>
          <p:cNvSpPr/>
          <p:nvPr/>
        </p:nvSpPr>
        <p:spPr>
          <a:xfrm>
            <a:off x="628150" y="3569361"/>
            <a:ext cx="663900" cy="280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gp</a:t>
            </a:r>
            <a:endParaRPr sz="1200"/>
          </a:p>
        </p:txBody>
      </p:sp>
      <p:sp>
        <p:nvSpPr>
          <p:cNvPr id="692" name="Google Shape;692;p33"/>
          <p:cNvSpPr txBox="1"/>
          <p:nvPr/>
        </p:nvSpPr>
        <p:spPr>
          <a:xfrm>
            <a:off x="133350" y="9010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fp:</a:t>
            </a:r>
            <a:endParaRPr sz="1200"/>
          </a:p>
        </p:txBody>
      </p:sp>
      <p:sp>
        <p:nvSpPr>
          <p:cNvPr id="693" name="Google Shape;693;p33"/>
          <p:cNvSpPr txBox="1"/>
          <p:nvPr/>
        </p:nvSpPr>
        <p:spPr>
          <a:xfrm>
            <a:off x="142875" y="43300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sp:</a:t>
            </a:r>
            <a:endParaRPr sz="1200"/>
          </a:p>
        </p:txBody>
      </p:sp>
      <p:sp>
        <p:nvSpPr>
          <p:cNvPr id="694" name="Google Shape;694;p33"/>
          <p:cNvSpPr txBox="1"/>
          <p:nvPr/>
        </p:nvSpPr>
        <p:spPr>
          <a:xfrm rot="-5400000">
            <a:off x="111000" y="2379975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695" name="Google Shape;695;p33"/>
          <p:cNvSpPr/>
          <p:nvPr/>
        </p:nvSpPr>
        <p:spPr>
          <a:xfrm>
            <a:off x="4609600" y="645900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696" name="Google Shape;696;p33"/>
          <p:cNvSpPr txBox="1"/>
          <p:nvPr/>
        </p:nvSpPr>
        <p:spPr>
          <a:xfrm rot="-5400000">
            <a:off x="4121025" y="159475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697" name="Google Shape;697;p33"/>
          <p:cNvSpPr/>
          <p:nvPr/>
        </p:nvSpPr>
        <p:spPr>
          <a:xfrm>
            <a:off x="4608075" y="3601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698" name="Google Shape;698;p33"/>
          <p:cNvSpPr/>
          <p:nvPr/>
        </p:nvSpPr>
        <p:spPr>
          <a:xfrm>
            <a:off x="4608075" y="7838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cxnSp>
        <p:nvCxnSpPr>
          <p:cNvPr id="699" name="Google Shape;699;p33"/>
          <p:cNvCxnSpPr/>
          <p:nvPr/>
        </p:nvCxnSpPr>
        <p:spPr>
          <a:xfrm>
            <a:off x="4448175" y="920125"/>
            <a:ext cx="10068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0" name="Google Shape;700;p33"/>
          <p:cNvSpPr txBox="1"/>
          <p:nvPr/>
        </p:nvSpPr>
        <p:spPr>
          <a:xfrm>
            <a:off x="4114800" y="14871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sp:</a:t>
            </a:r>
            <a:endParaRPr sz="1200"/>
          </a:p>
        </p:txBody>
      </p:sp>
      <p:sp>
        <p:nvSpPr>
          <p:cNvPr id="701" name="Google Shape;701;p33"/>
          <p:cNvSpPr/>
          <p:nvPr/>
        </p:nvSpPr>
        <p:spPr>
          <a:xfrm>
            <a:off x="1438275" y="1958350"/>
            <a:ext cx="238800" cy="14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33"/>
          <p:cNvSpPr/>
          <p:nvPr/>
        </p:nvSpPr>
        <p:spPr>
          <a:xfrm>
            <a:off x="6115050" y="620375"/>
            <a:ext cx="238800" cy="14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33"/>
          <p:cNvSpPr txBox="1"/>
          <p:nvPr/>
        </p:nvSpPr>
        <p:spPr>
          <a:xfrm>
            <a:off x="5943600" y="2072738"/>
            <a:ext cx="1886100" cy="29553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X  ⇔   0($fp)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  ⇔  -4($fp)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Z  ⇔  -8($fp)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  ⇔ -12($fp)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  ⇔ -16($fp)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t0 ⇔ -20($fp)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t9 ⇔ -56($fp)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s0 ⇔ -60($fp)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s7 ⇔ -88($fp)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gp ⇔ -92($fp)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 ⇔ -96($fp)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fp ⇔ -100($fp)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 ⇔ -104($fp)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Producer</a:t>
            </a:r>
            <a:r>
              <a:rPr lang="en"/>
              <a:t>: The set up</a:t>
            </a:r>
            <a:endParaRPr/>
          </a:p>
        </p:txBody>
      </p:sp>
      <p:sp>
        <p:nvSpPr>
          <p:cNvPr id="709" name="Google Shape;709;p34"/>
          <p:cNvSpPr txBox="1"/>
          <p:nvPr>
            <p:ph idx="1" type="body"/>
          </p:nvPr>
        </p:nvSpPr>
        <p:spPr>
          <a:xfrm>
            <a:off x="1219200" y="1152475"/>
            <a:ext cx="742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Precall steps before "sub"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push args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save registers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jal sub  # jump and link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Steps to set up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build the frame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fp = sp + arg_size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sp = fp - frame_size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save S registers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Steps to clean up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restore S registers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delete the frame (no need to!)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but sp = fp + 1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position the return value</a:t>
            </a:r>
            <a:r>
              <a:rPr lang="en"/>
              <a:t>: ($sp), $v0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jr $ra     # jump register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Postcall steps after "sub"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restore registers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move return value?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-4($sp) or $v0</a:t>
            </a:r>
            <a:endParaRPr/>
          </a:p>
        </p:txBody>
      </p:sp>
      <p:sp>
        <p:nvSpPr>
          <p:cNvPr id="710" name="Google Shape;710;p34"/>
          <p:cNvSpPr/>
          <p:nvPr/>
        </p:nvSpPr>
        <p:spPr>
          <a:xfrm>
            <a:off x="4609600" y="15295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711" name="Google Shape;711;p34"/>
          <p:cNvSpPr/>
          <p:nvPr/>
        </p:nvSpPr>
        <p:spPr>
          <a:xfrm>
            <a:off x="4609600" y="124965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712" name="Google Shape;712;p34"/>
          <p:cNvSpPr/>
          <p:nvPr/>
        </p:nvSpPr>
        <p:spPr>
          <a:xfrm>
            <a:off x="4609600" y="969750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713" name="Google Shape;713;p34"/>
          <p:cNvSpPr txBox="1"/>
          <p:nvPr/>
        </p:nvSpPr>
        <p:spPr>
          <a:xfrm>
            <a:off x="5943600" y="316913"/>
            <a:ext cx="3050700" cy="16623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int sub(int X, int Y, int Z)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j;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k = Y + Z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j = sub(1, k, 3);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return j; </a:t>
            </a: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14" name="Google Shape;714;p34"/>
          <p:cNvSpPr/>
          <p:nvPr/>
        </p:nvSpPr>
        <p:spPr>
          <a:xfrm>
            <a:off x="4609600" y="184388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15" name="Google Shape;715;p34"/>
          <p:cNvSpPr/>
          <p:nvPr/>
        </p:nvSpPr>
        <p:spPr>
          <a:xfrm>
            <a:off x="4609600" y="212963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16" name="Google Shape;716;p34"/>
          <p:cNvSpPr/>
          <p:nvPr/>
        </p:nvSpPr>
        <p:spPr>
          <a:xfrm>
            <a:off x="4609600" y="243998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17" name="Google Shape;717;p34"/>
          <p:cNvSpPr/>
          <p:nvPr/>
        </p:nvSpPr>
        <p:spPr>
          <a:xfrm>
            <a:off x="4609600" y="27229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18" name="Google Shape;718;p34"/>
          <p:cNvSpPr/>
          <p:nvPr/>
        </p:nvSpPr>
        <p:spPr>
          <a:xfrm>
            <a:off x="4609600" y="30031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19" name="Google Shape;719;p34"/>
          <p:cNvSpPr/>
          <p:nvPr/>
        </p:nvSpPr>
        <p:spPr>
          <a:xfrm>
            <a:off x="4609600" y="32833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20" name="Google Shape;720;p34"/>
          <p:cNvSpPr/>
          <p:nvPr/>
        </p:nvSpPr>
        <p:spPr>
          <a:xfrm>
            <a:off x="4609600" y="441788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21" name="Google Shape;721;p34"/>
          <p:cNvSpPr/>
          <p:nvPr/>
        </p:nvSpPr>
        <p:spPr>
          <a:xfrm>
            <a:off x="4609600" y="413133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22" name="Google Shape;722;p34"/>
          <p:cNvSpPr/>
          <p:nvPr/>
        </p:nvSpPr>
        <p:spPr>
          <a:xfrm>
            <a:off x="4609600" y="38495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23" name="Google Shape;723;p34"/>
          <p:cNvSpPr/>
          <p:nvPr/>
        </p:nvSpPr>
        <p:spPr>
          <a:xfrm>
            <a:off x="4609600" y="35693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24" name="Google Shape;724;p34"/>
          <p:cNvSpPr txBox="1"/>
          <p:nvPr/>
        </p:nvSpPr>
        <p:spPr>
          <a:xfrm>
            <a:off x="4114800" y="9010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fp:</a:t>
            </a:r>
            <a:endParaRPr sz="1200"/>
          </a:p>
        </p:txBody>
      </p:sp>
      <p:sp>
        <p:nvSpPr>
          <p:cNvPr id="725" name="Google Shape;725;p34"/>
          <p:cNvSpPr txBox="1"/>
          <p:nvPr/>
        </p:nvSpPr>
        <p:spPr>
          <a:xfrm>
            <a:off x="4124325" y="43300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sp:</a:t>
            </a:r>
            <a:endParaRPr sz="1200"/>
          </a:p>
        </p:txBody>
      </p:sp>
      <p:sp>
        <p:nvSpPr>
          <p:cNvPr id="726" name="Google Shape;726;p34"/>
          <p:cNvSpPr txBox="1"/>
          <p:nvPr/>
        </p:nvSpPr>
        <p:spPr>
          <a:xfrm rot="5400000">
            <a:off x="5073300" y="1243975"/>
            <a:ext cx="66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args</a:t>
            </a:r>
            <a:endParaRPr sz="1300"/>
          </a:p>
        </p:txBody>
      </p:sp>
      <p:sp>
        <p:nvSpPr>
          <p:cNvPr id="727" name="Google Shape;727;p34"/>
          <p:cNvSpPr txBox="1"/>
          <p:nvPr/>
        </p:nvSpPr>
        <p:spPr>
          <a:xfrm rot="5400000">
            <a:off x="5073300" y="2009050"/>
            <a:ext cx="66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locals</a:t>
            </a:r>
            <a:endParaRPr sz="1300"/>
          </a:p>
        </p:txBody>
      </p:sp>
      <p:sp>
        <p:nvSpPr>
          <p:cNvPr id="728" name="Google Shape;728;p34"/>
          <p:cNvSpPr txBox="1"/>
          <p:nvPr/>
        </p:nvSpPr>
        <p:spPr>
          <a:xfrm rot="5400000">
            <a:off x="5066850" y="3272000"/>
            <a:ext cx="676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temps</a:t>
            </a:r>
            <a:endParaRPr sz="1300"/>
          </a:p>
        </p:txBody>
      </p:sp>
      <p:sp>
        <p:nvSpPr>
          <p:cNvPr id="729" name="Google Shape;729;p34"/>
          <p:cNvSpPr/>
          <p:nvPr/>
        </p:nvSpPr>
        <p:spPr>
          <a:xfrm>
            <a:off x="628150" y="15295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Z</a:t>
            </a:r>
            <a:endParaRPr sz="1200"/>
          </a:p>
        </p:txBody>
      </p:sp>
      <p:sp>
        <p:nvSpPr>
          <p:cNvPr id="730" name="Google Shape;730;p34"/>
          <p:cNvSpPr/>
          <p:nvPr/>
        </p:nvSpPr>
        <p:spPr>
          <a:xfrm>
            <a:off x="628150" y="124965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</a:t>
            </a:r>
            <a:endParaRPr sz="1200"/>
          </a:p>
        </p:txBody>
      </p:sp>
      <p:sp>
        <p:nvSpPr>
          <p:cNvPr id="731" name="Google Shape;731;p34"/>
          <p:cNvSpPr/>
          <p:nvPr/>
        </p:nvSpPr>
        <p:spPr>
          <a:xfrm>
            <a:off x="628150" y="969750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endParaRPr sz="1200"/>
          </a:p>
        </p:txBody>
      </p:sp>
      <p:sp>
        <p:nvSpPr>
          <p:cNvPr id="732" name="Google Shape;732;p34"/>
          <p:cNvSpPr/>
          <p:nvPr/>
        </p:nvSpPr>
        <p:spPr>
          <a:xfrm>
            <a:off x="628150" y="184388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733" name="Google Shape;733;p34"/>
          <p:cNvSpPr/>
          <p:nvPr/>
        </p:nvSpPr>
        <p:spPr>
          <a:xfrm>
            <a:off x="628150" y="212963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734" name="Google Shape;734;p34"/>
          <p:cNvSpPr/>
          <p:nvPr/>
        </p:nvSpPr>
        <p:spPr>
          <a:xfrm>
            <a:off x="628150" y="243998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t0</a:t>
            </a:r>
            <a:endParaRPr sz="1200"/>
          </a:p>
        </p:txBody>
      </p:sp>
      <p:sp>
        <p:nvSpPr>
          <p:cNvPr id="735" name="Google Shape;735;p34"/>
          <p:cNvSpPr/>
          <p:nvPr/>
        </p:nvSpPr>
        <p:spPr>
          <a:xfrm>
            <a:off x="628150" y="27229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736" name="Google Shape;736;p34"/>
          <p:cNvSpPr/>
          <p:nvPr/>
        </p:nvSpPr>
        <p:spPr>
          <a:xfrm>
            <a:off x="628150" y="30031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s0</a:t>
            </a:r>
            <a:endParaRPr sz="1200"/>
          </a:p>
        </p:txBody>
      </p:sp>
      <p:sp>
        <p:nvSpPr>
          <p:cNvPr id="737" name="Google Shape;737;p34"/>
          <p:cNvSpPr/>
          <p:nvPr/>
        </p:nvSpPr>
        <p:spPr>
          <a:xfrm>
            <a:off x="628150" y="32833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738" name="Google Shape;738;p34"/>
          <p:cNvSpPr/>
          <p:nvPr/>
        </p:nvSpPr>
        <p:spPr>
          <a:xfrm>
            <a:off x="628150" y="441788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739" name="Google Shape;739;p34"/>
          <p:cNvSpPr/>
          <p:nvPr/>
        </p:nvSpPr>
        <p:spPr>
          <a:xfrm>
            <a:off x="628150" y="413133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740" name="Google Shape;740;p34"/>
          <p:cNvSpPr/>
          <p:nvPr/>
        </p:nvSpPr>
        <p:spPr>
          <a:xfrm>
            <a:off x="628150" y="38495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</a:t>
            </a:r>
            <a:endParaRPr sz="1200"/>
          </a:p>
        </p:txBody>
      </p:sp>
      <p:sp>
        <p:nvSpPr>
          <p:cNvPr id="741" name="Google Shape;741;p34"/>
          <p:cNvSpPr/>
          <p:nvPr/>
        </p:nvSpPr>
        <p:spPr>
          <a:xfrm>
            <a:off x="628150" y="35693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gp</a:t>
            </a:r>
            <a:endParaRPr sz="1200"/>
          </a:p>
        </p:txBody>
      </p:sp>
      <p:sp>
        <p:nvSpPr>
          <p:cNvPr id="742" name="Google Shape;742;p34"/>
          <p:cNvSpPr txBox="1"/>
          <p:nvPr/>
        </p:nvSpPr>
        <p:spPr>
          <a:xfrm rot="-5400000">
            <a:off x="111000" y="2379975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743" name="Google Shape;743;p34"/>
          <p:cNvSpPr txBox="1"/>
          <p:nvPr/>
        </p:nvSpPr>
        <p:spPr>
          <a:xfrm rot="-5400000">
            <a:off x="3925875" y="2160975"/>
            <a:ext cx="11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Producer</a:t>
            </a:r>
            <a:endParaRPr/>
          </a:p>
        </p:txBody>
      </p:sp>
      <p:sp>
        <p:nvSpPr>
          <p:cNvPr id="744" name="Google Shape;744;p34"/>
          <p:cNvSpPr/>
          <p:nvPr/>
        </p:nvSpPr>
        <p:spPr>
          <a:xfrm>
            <a:off x="4609600" y="645900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745" name="Google Shape;745;p34"/>
          <p:cNvSpPr txBox="1"/>
          <p:nvPr/>
        </p:nvSpPr>
        <p:spPr>
          <a:xfrm rot="-5400000">
            <a:off x="4121025" y="159475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746" name="Google Shape;746;p34"/>
          <p:cNvSpPr/>
          <p:nvPr/>
        </p:nvSpPr>
        <p:spPr>
          <a:xfrm>
            <a:off x="4608075" y="3601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747" name="Google Shape;747;p34"/>
          <p:cNvSpPr/>
          <p:nvPr/>
        </p:nvSpPr>
        <p:spPr>
          <a:xfrm>
            <a:off x="4608075" y="7838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cxnSp>
        <p:nvCxnSpPr>
          <p:cNvPr id="748" name="Google Shape;748;p34"/>
          <p:cNvCxnSpPr/>
          <p:nvPr/>
        </p:nvCxnSpPr>
        <p:spPr>
          <a:xfrm>
            <a:off x="4448175" y="920125"/>
            <a:ext cx="10068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9" name="Google Shape;749;p34"/>
          <p:cNvSpPr/>
          <p:nvPr/>
        </p:nvSpPr>
        <p:spPr>
          <a:xfrm>
            <a:off x="1571625" y="2128600"/>
            <a:ext cx="238800" cy="14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34"/>
          <p:cNvSpPr txBox="1"/>
          <p:nvPr/>
        </p:nvSpPr>
        <p:spPr>
          <a:xfrm>
            <a:off x="4143375" y="145352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sp:</a:t>
            </a:r>
            <a:endParaRPr sz="1200"/>
          </a:p>
        </p:txBody>
      </p:sp>
      <p:cxnSp>
        <p:nvCxnSpPr>
          <p:cNvPr id="751" name="Google Shape;751;p34"/>
          <p:cNvCxnSpPr>
            <a:stCxn id="750" idx="1"/>
            <a:endCxn id="725" idx="1"/>
          </p:cNvCxnSpPr>
          <p:nvPr/>
        </p:nvCxnSpPr>
        <p:spPr>
          <a:xfrm flipH="1">
            <a:off x="4124175" y="1638175"/>
            <a:ext cx="19200" cy="2876700"/>
          </a:xfrm>
          <a:prstGeom prst="curvedConnector3">
            <a:avLst>
              <a:gd fmla="val 1339453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2" name="Google Shape;752;p34"/>
          <p:cNvCxnSpPr>
            <a:stCxn id="750" idx="3"/>
            <a:endCxn id="724" idx="1"/>
          </p:cNvCxnSpPr>
          <p:nvPr/>
        </p:nvCxnSpPr>
        <p:spPr>
          <a:xfrm rot="10800000">
            <a:off x="4114875" y="1085875"/>
            <a:ext cx="533400" cy="552300"/>
          </a:xfrm>
          <a:prstGeom prst="curvedConnector5">
            <a:avLst>
              <a:gd fmla="val -44643" name="adj1"/>
              <a:gd fmla="val 50014" name="adj2"/>
              <a:gd fmla="val 144657" name="adj3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3" name="Google Shape;753;p34"/>
          <p:cNvSpPr/>
          <p:nvPr/>
        </p:nvSpPr>
        <p:spPr>
          <a:xfrm>
            <a:off x="6115050" y="620375"/>
            <a:ext cx="238800" cy="14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34"/>
          <p:cNvSpPr txBox="1"/>
          <p:nvPr/>
        </p:nvSpPr>
        <p:spPr>
          <a:xfrm>
            <a:off x="5943600" y="2072738"/>
            <a:ext cx="1886100" cy="29553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X  ⇔   0($fp)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  ⇔  -4($fp)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Z  ⇔  -8($fp)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  ⇔ -12($fp)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  ⇔ -16($fp)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t0 ⇔ -20($fp)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t9 ⇔ -56($fp)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s0 ⇔ -60($fp)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s7 ⇔ -88($fp)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gp ⇔ -92($fp)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 ⇔ -96($fp)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fp ⇔ -100($fp)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 ⇔ -104($fp)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Producer</a:t>
            </a:r>
            <a:r>
              <a:rPr lang="en"/>
              <a:t>: The set up</a:t>
            </a:r>
            <a:endParaRPr/>
          </a:p>
        </p:txBody>
      </p:sp>
      <p:sp>
        <p:nvSpPr>
          <p:cNvPr id="760" name="Google Shape;760;p35"/>
          <p:cNvSpPr txBox="1"/>
          <p:nvPr>
            <p:ph idx="1" type="body"/>
          </p:nvPr>
        </p:nvSpPr>
        <p:spPr>
          <a:xfrm>
            <a:off x="1219200" y="1152475"/>
            <a:ext cx="742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Precall steps before "sub"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push args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save registers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jal sub  # jump and link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Steps to set up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build the frame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fp = sp + arg_size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sp = fp - frame_size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save S registers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Steps to clean up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restore S registers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delete the frame (no need to!)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but sp = fp + 1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position the return value</a:t>
            </a:r>
            <a:r>
              <a:rPr lang="en"/>
              <a:t>: ($sp), $v0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jr $ra     # jump register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Postcall steps after "sub"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restore registers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move return value?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-4($sp) or $v0</a:t>
            </a:r>
            <a:endParaRPr/>
          </a:p>
        </p:txBody>
      </p:sp>
      <p:sp>
        <p:nvSpPr>
          <p:cNvPr id="761" name="Google Shape;761;p35"/>
          <p:cNvSpPr/>
          <p:nvPr/>
        </p:nvSpPr>
        <p:spPr>
          <a:xfrm>
            <a:off x="4609600" y="15295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762" name="Google Shape;762;p35"/>
          <p:cNvSpPr/>
          <p:nvPr/>
        </p:nvSpPr>
        <p:spPr>
          <a:xfrm>
            <a:off x="4609600" y="124965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763" name="Google Shape;763;p35"/>
          <p:cNvSpPr/>
          <p:nvPr/>
        </p:nvSpPr>
        <p:spPr>
          <a:xfrm>
            <a:off x="4609600" y="969750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764" name="Google Shape;764;p35"/>
          <p:cNvSpPr txBox="1"/>
          <p:nvPr/>
        </p:nvSpPr>
        <p:spPr>
          <a:xfrm>
            <a:off x="5943600" y="316913"/>
            <a:ext cx="3050700" cy="16623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int sub(int X, int Y, int Z)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j;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k = Y + Z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j = sub(1, k, 3);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return j; </a:t>
            </a: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65" name="Google Shape;765;p35"/>
          <p:cNvSpPr/>
          <p:nvPr/>
        </p:nvSpPr>
        <p:spPr>
          <a:xfrm>
            <a:off x="4609600" y="184388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66" name="Google Shape;766;p35"/>
          <p:cNvSpPr/>
          <p:nvPr/>
        </p:nvSpPr>
        <p:spPr>
          <a:xfrm>
            <a:off x="4609600" y="212963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67" name="Google Shape;767;p35"/>
          <p:cNvSpPr/>
          <p:nvPr/>
        </p:nvSpPr>
        <p:spPr>
          <a:xfrm>
            <a:off x="4609600" y="243998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68" name="Google Shape;768;p35"/>
          <p:cNvSpPr/>
          <p:nvPr/>
        </p:nvSpPr>
        <p:spPr>
          <a:xfrm>
            <a:off x="4609600" y="27229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69" name="Google Shape;769;p35"/>
          <p:cNvSpPr/>
          <p:nvPr/>
        </p:nvSpPr>
        <p:spPr>
          <a:xfrm>
            <a:off x="4609600" y="3003161"/>
            <a:ext cx="663900" cy="280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s0</a:t>
            </a:r>
            <a:endParaRPr sz="1200"/>
          </a:p>
        </p:txBody>
      </p:sp>
      <p:sp>
        <p:nvSpPr>
          <p:cNvPr id="770" name="Google Shape;770;p35"/>
          <p:cNvSpPr/>
          <p:nvPr/>
        </p:nvSpPr>
        <p:spPr>
          <a:xfrm>
            <a:off x="4609600" y="3283361"/>
            <a:ext cx="663900" cy="280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771" name="Google Shape;771;p35"/>
          <p:cNvSpPr/>
          <p:nvPr/>
        </p:nvSpPr>
        <p:spPr>
          <a:xfrm>
            <a:off x="4609600" y="441788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72" name="Google Shape;772;p35"/>
          <p:cNvSpPr/>
          <p:nvPr/>
        </p:nvSpPr>
        <p:spPr>
          <a:xfrm>
            <a:off x="4609600" y="413133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73" name="Google Shape;773;p35"/>
          <p:cNvSpPr/>
          <p:nvPr/>
        </p:nvSpPr>
        <p:spPr>
          <a:xfrm>
            <a:off x="4609600" y="38495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74" name="Google Shape;774;p35"/>
          <p:cNvSpPr/>
          <p:nvPr/>
        </p:nvSpPr>
        <p:spPr>
          <a:xfrm>
            <a:off x="4609600" y="35693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75" name="Google Shape;775;p35"/>
          <p:cNvSpPr txBox="1"/>
          <p:nvPr/>
        </p:nvSpPr>
        <p:spPr>
          <a:xfrm>
            <a:off x="4114800" y="9010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fp:</a:t>
            </a:r>
            <a:endParaRPr sz="1200"/>
          </a:p>
        </p:txBody>
      </p:sp>
      <p:sp>
        <p:nvSpPr>
          <p:cNvPr id="776" name="Google Shape;776;p35"/>
          <p:cNvSpPr txBox="1"/>
          <p:nvPr/>
        </p:nvSpPr>
        <p:spPr>
          <a:xfrm>
            <a:off x="4124325" y="43300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sp:</a:t>
            </a:r>
            <a:endParaRPr sz="1200"/>
          </a:p>
        </p:txBody>
      </p:sp>
      <p:sp>
        <p:nvSpPr>
          <p:cNvPr id="777" name="Google Shape;777;p35"/>
          <p:cNvSpPr txBox="1"/>
          <p:nvPr/>
        </p:nvSpPr>
        <p:spPr>
          <a:xfrm rot="5400000">
            <a:off x="5073300" y="1243975"/>
            <a:ext cx="66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args</a:t>
            </a:r>
            <a:endParaRPr sz="1300"/>
          </a:p>
        </p:txBody>
      </p:sp>
      <p:sp>
        <p:nvSpPr>
          <p:cNvPr id="778" name="Google Shape;778;p35"/>
          <p:cNvSpPr txBox="1"/>
          <p:nvPr/>
        </p:nvSpPr>
        <p:spPr>
          <a:xfrm rot="5400000">
            <a:off x="5073300" y="2009050"/>
            <a:ext cx="66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locals</a:t>
            </a:r>
            <a:endParaRPr sz="1300"/>
          </a:p>
        </p:txBody>
      </p:sp>
      <p:sp>
        <p:nvSpPr>
          <p:cNvPr id="779" name="Google Shape;779;p35"/>
          <p:cNvSpPr txBox="1"/>
          <p:nvPr/>
        </p:nvSpPr>
        <p:spPr>
          <a:xfrm rot="5400000">
            <a:off x="5066850" y="3272000"/>
            <a:ext cx="676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temps</a:t>
            </a:r>
            <a:endParaRPr sz="1300"/>
          </a:p>
        </p:txBody>
      </p:sp>
      <p:sp>
        <p:nvSpPr>
          <p:cNvPr id="780" name="Google Shape;780;p35"/>
          <p:cNvSpPr/>
          <p:nvPr/>
        </p:nvSpPr>
        <p:spPr>
          <a:xfrm>
            <a:off x="628150" y="15295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Z</a:t>
            </a:r>
            <a:endParaRPr sz="1200"/>
          </a:p>
        </p:txBody>
      </p:sp>
      <p:sp>
        <p:nvSpPr>
          <p:cNvPr id="781" name="Google Shape;781;p35"/>
          <p:cNvSpPr/>
          <p:nvPr/>
        </p:nvSpPr>
        <p:spPr>
          <a:xfrm>
            <a:off x="628150" y="124965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</a:t>
            </a:r>
            <a:endParaRPr sz="1200"/>
          </a:p>
        </p:txBody>
      </p:sp>
      <p:sp>
        <p:nvSpPr>
          <p:cNvPr id="782" name="Google Shape;782;p35"/>
          <p:cNvSpPr/>
          <p:nvPr/>
        </p:nvSpPr>
        <p:spPr>
          <a:xfrm>
            <a:off x="628150" y="969750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endParaRPr sz="1200"/>
          </a:p>
        </p:txBody>
      </p:sp>
      <p:sp>
        <p:nvSpPr>
          <p:cNvPr id="783" name="Google Shape;783;p35"/>
          <p:cNvSpPr/>
          <p:nvPr/>
        </p:nvSpPr>
        <p:spPr>
          <a:xfrm>
            <a:off x="628150" y="184388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784" name="Google Shape;784;p35"/>
          <p:cNvSpPr/>
          <p:nvPr/>
        </p:nvSpPr>
        <p:spPr>
          <a:xfrm>
            <a:off x="628150" y="212963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785" name="Google Shape;785;p35"/>
          <p:cNvSpPr/>
          <p:nvPr/>
        </p:nvSpPr>
        <p:spPr>
          <a:xfrm>
            <a:off x="628150" y="243998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t0</a:t>
            </a:r>
            <a:endParaRPr sz="1200"/>
          </a:p>
        </p:txBody>
      </p:sp>
      <p:sp>
        <p:nvSpPr>
          <p:cNvPr id="786" name="Google Shape;786;p35"/>
          <p:cNvSpPr/>
          <p:nvPr/>
        </p:nvSpPr>
        <p:spPr>
          <a:xfrm>
            <a:off x="628150" y="27229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787" name="Google Shape;787;p35"/>
          <p:cNvSpPr/>
          <p:nvPr/>
        </p:nvSpPr>
        <p:spPr>
          <a:xfrm>
            <a:off x="628150" y="30031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s0</a:t>
            </a:r>
            <a:endParaRPr sz="1200"/>
          </a:p>
        </p:txBody>
      </p:sp>
      <p:sp>
        <p:nvSpPr>
          <p:cNvPr id="788" name="Google Shape;788;p35"/>
          <p:cNvSpPr/>
          <p:nvPr/>
        </p:nvSpPr>
        <p:spPr>
          <a:xfrm>
            <a:off x="628150" y="32833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789" name="Google Shape;789;p35"/>
          <p:cNvSpPr/>
          <p:nvPr/>
        </p:nvSpPr>
        <p:spPr>
          <a:xfrm>
            <a:off x="628150" y="441788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790" name="Google Shape;790;p35"/>
          <p:cNvSpPr/>
          <p:nvPr/>
        </p:nvSpPr>
        <p:spPr>
          <a:xfrm>
            <a:off x="628150" y="413133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791" name="Google Shape;791;p35"/>
          <p:cNvSpPr/>
          <p:nvPr/>
        </p:nvSpPr>
        <p:spPr>
          <a:xfrm>
            <a:off x="628150" y="38495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</a:t>
            </a:r>
            <a:endParaRPr sz="1200"/>
          </a:p>
        </p:txBody>
      </p:sp>
      <p:sp>
        <p:nvSpPr>
          <p:cNvPr id="792" name="Google Shape;792;p35"/>
          <p:cNvSpPr/>
          <p:nvPr/>
        </p:nvSpPr>
        <p:spPr>
          <a:xfrm>
            <a:off x="628150" y="35693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gp</a:t>
            </a:r>
            <a:endParaRPr sz="1200"/>
          </a:p>
        </p:txBody>
      </p:sp>
      <p:sp>
        <p:nvSpPr>
          <p:cNvPr id="793" name="Google Shape;793;p35"/>
          <p:cNvSpPr txBox="1"/>
          <p:nvPr/>
        </p:nvSpPr>
        <p:spPr>
          <a:xfrm rot="-5400000">
            <a:off x="111000" y="2379975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794" name="Google Shape;794;p35"/>
          <p:cNvSpPr txBox="1"/>
          <p:nvPr/>
        </p:nvSpPr>
        <p:spPr>
          <a:xfrm rot="-5400000">
            <a:off x="3836625" y="2071725"/>
            <a:ext cx="128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Producer</a:t>
            </a:r>
            <a:endParaRPr/>
          </a:p>
        </p:txBody>
      </p:sp>
      <p:sp>
        <p:nvSpPr>
          <p:cNvPr id="795" name="Google Shape;795;p35"/>
          <p:cNvSpPr/>
          <p:nvPr/>
        </p:nvSpPr>
        <p:spPr>
          <a:xfrm>
            <a:off x="4609600" y="645900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796" name="Google Shape;796;p35"/>
          <p:cNvSpPr txBox="1"/>
          <p:nvPr/>
        </p:nvSpPr>
        <p:spPr>
          <a:xfrm rot="-5400000">
            <a:off x="4121025" y="159475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797" name="Google Shape;797;p35"/>
          <p:cNvSpPr/>
          <p:nvPr/>
        </p:nvSpPr>
        <p:spPr>
          <a:xfrm>
            <a:off x="4608075" y="3601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798" name="Google Shape;798;p35"/>
          <p:cNvSpPr/>
          <p:nvPr/>
        </p:nvSpPr>
        <p:spPr>
          <a:xfrm>
            <a:off x="4608075" y="7838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cxnSp>
        <p:nvCxnSpPr>
          <p:cNvPr id="799" name="Google Shape;799;p35"/>
          <p:cNvCxnSpPr/>
          <p:nvPr/>
        </p:nvCxnSpPr>
        <p:spPr>
          <a:xfrm>
            <a:off x="4448175" y="920125"/>
            <a:ext cx="10068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0" name="Google Shape;800;p35"/>
          <p:cNvSpPr/>
          <p:nvPr/>
        </p:nvSpPr>
        <p:spPr>
          <a:xfrm>
            <a:off x="1571625" y="2585800"/>
            <a:ext cx="238800" cy="14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35"/>
          <p:cNvSpPr/>
          <p:nvPr/>
        </p:nvSpPr>
        <p:spPr>
          <a:xfrm>
            <a:off x="6115050" y="620375"/>
            <a:ext cx="238800" cy="14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35"/>
          <p:cNvSpPr txBox="1"/>
          <p:nvPr/>
        </p:nvSpPr>
        <p:spPr>
          <a:xfrm>
            <a:off x="5943600" y="2072738"/>
            <a:ext cx="1886100" cy="29553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X  ⇔   0($fp)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  ⇔  -4($fp)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Z  ⇔  -8($fp)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  ⇔ -12($fp)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  ⇔ -16($fp)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t0 ⇔ -20($fp)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t9 ⇔ -56($fp)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s0 ⇔ -60($fp)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s7 ⇔ -88($fp)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gp ⇔ -92($fp)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 ⇔ -96($fp)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fp ⇔ -100($fp)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 ⇔ -104($fp)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Executing</a:t>
            </a:r>
            <a:r>
              <a:rPr lang="en"/>
              <a:t> "sub"</a:t>
            </a:r>
            <a:endParaRPr/>
          </a:p>
        </p:txBody>
      </p:sp>
      <p:sp>
        <p:nvSpPr>
          <p:cNvPr id="808" name="Google Shape;808;p36"/>
          <p:cNvSpPr txBox="1"/>
          <p:nvPr>
            <p:ph idx="1" type="body"/>
          </p:nvPr>
        </p:nvSpPr>
        <p:spPr>
          <a:xfrm>
            <a:off x="1219200" y="1152475"/>
            <a:ext cx="742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Precall steps before "sub"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push args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save registers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jal sub  # jump and link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Steps to set up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build the frame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fp = sp + arg_size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sp = fp - frame_size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save S registers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Steps to clean up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restore S registers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delete the frame (no need to!)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but sp = fp + 1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position the return value</a:t>
            </a:r>
            <a:r>
              <a:rPr lang="en"/>
              <a:t>: ($sp), $v0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jr $ra     # jump register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Postcall steps after "sub"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restore registers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move return value?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-4($sp) or $v0</a:t>
            </a:r>
            <a:endParaRPr/>
          </a:p>
        </p:txBody>
      </p:sp>
      <p:sp>
        <p:nvSpPr>
          <p:cNvPr id="809" name="Google Shape;809;p36"/>
          <p:cNvSpPr/>
          <p:nvPr/>
        </p:nvSpPr>
        <p:spPr>
          <a:xfrm>
            <a:off x="4609600" y="15295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810" name="Google Shape;810;p36"/>
          <p:cNvSpPr/>
          <p:nvPr/>
        </p:nvSpPr>
        <p:spPr>
          <a:xfrm>
            <a:off x="4609600" y="124965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811" name="Google Shape;811;p36"/>
          <p:cNvSpPr/>
          <p:nvPr/>
        </p:nvSpPr>
        <p:spPr>
          <a:xfrm>
            <a:off x="4609600" y="969750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812" name="Google Shape;812;p36"/>
          <p:cNvSpPr txBox="1"/>
          <p:nvPr/>
        </p:nvSpPr>
        <p:spPr>
          <a:xfrm>
            <a:off x="5943600" y="316913"/>
            <a:ext cx="3050700" cy="16623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int sub(int X, int Y, int Z)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j;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k = Y + Z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j = sub(1, k, 3);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return j; </a:t>
            </a: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13" name="Google Shape;813;p36"/>
          <p:cNvSpPr/>
          <p:nvPr/>
        </p:nvSpPr>
        <p:spPr>
          <a:xfrm>
            <a:off x="4609600" y="184388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814" name="Google Shape;814;p36"/>
          <p:cNvSpPr/>
          <p:nvPr/>
        </p:nvSpPr>
        <p:spPr>
          <a:xfrm>
            <a:off x="4609600" y="212963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815" name="Google Shape;815;p36"/>
          <p:cNvSpPr/>
          <p:nvPr/>
        </p:nvSpPr>
        <p:spPr>
          <a:xfrm>
            <a:off x="4609600" y="243998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t0</a:t>
            </a:r>
            <a:endParaRPr sz="1200"/>
          </a:p>
        </p:txBody>
      </p:sp>
      <p:sp>
        <p:nvSpPr>
          <p:cNvPr id="816" name="Google Shape;816;p36"/>
          <p:cNvSpPr/>
          <p:nvPr/>
        </p:nvSpPr>
        <p:spPr>
          <a:xfrm>
            <a:off x="4609600" y="27229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817" name="Google Shape;817;p36"/>
          <p:cNvSpPr/>
          <p:nvPr/>
        </p:nvSpPr>
        <p:spPr>
          <a:xfrm>
            <a:off x="4609600" y="3003161"/>
            <a:ext cx="663900" cy="280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s0</a:t>
            </a:r>
            <a:endParaRPr sz="1200"/>
          </a:p>
        </p:txBody>
      </p:sp>
      <p:sp>
        <p:nvSpPr>
          <p:cNvPr id="818" name="Google Shape;818;p36"/>
          <p:cNvSpPr/>
          <p:nvPr/>
        </p:nvSpPr>
        <p:spPr>
          <a:xfrm>
            <a:off x="4609600" y="3283361"/>
            <a:ext cx="663900" cy="280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819" name="Google Shape;819;p36"/>
          <p:cNvSpPr/>
          <p:nvPr/>
        </p:nvSpPr>
        <p:spPr>
          <a:xfrm>
            <a:off x="4609600" y="441788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820" name="Google Shape;820;p36"/>
          <p:cNvSpPr/>
          <p:nvPr/>
        </p:nvSpPr>
        <p:spPr>
          <a:xfrm>
            <a:off x="4609600" y="413133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821" name="Google Shape;821;p36"/>
          <p:cNvSpPr/>
          <p:nvPr/>
        </p:nvSpPr>
        <p:spPr>
          <a:xfrm>
            <a:off x="4609600" y="38495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</a:t>
            </a:r>
            <a:endParaRPr sz="1200"/>
          </a:p>
        </p:txBody>
      </p:sp>
      <p:sp>
        <p:nvSpPr>
          <p:cNvPr id="822" name="Google Shape;822;p36"/>
          <p:cNvSpPr/>
          <p:nvPr/>
        </p:nvSpPr>
        <p:spPr>
          <a:xfrm>
            <a:off x="4609600" y="35693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gp</a:t>
            </a:r>
            <a:endParaRPr sz="1200"/>
          </a:p>
        </p:txBody>
      </p:sp>
      <p:sp>
        <p:nvSpPr>
          <p:cNvPr id="823" name="Google Shape;823;p36"/>
          <p:cNvSpPr txBox="1"/>
          <p:nvPr/>
        </p:nvSpPr>
        <p:spPr>
          <a:xfrm>
            <a:off x="4114800" y="9010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fp:</a:t>
            </a:r>
            <a:endParaRPr sz="1200"/>
          </a:p>
        </p:txBody>
      </p:sp>
      <p:sp>
        <p:nvSpPr>
          <p:cNvPr id="824" name="Google Shape;824;p36"/>
          <p:cNvSpPr txBox="1"/>
          <p:nvPr/>
        </p:nvSpPr>
        <p:spPr>
          <a:xfrm>
            <a:off x="4124325" y="43300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sp:</a:t>
            </a:r>
            <a:endParaRPr sz="1200"/>
          </a:p>
        </p:txBody>
      </p:sp>
      <p:sp>
        <p:nvSpPr>
          <p:cNvPr id="825" name="Google Shape;825;p36"/>
          <p:cNvSpPr txBox="1"/>
          <p:nvPr/>
        </p:nvSpPr>
        <p:spPr>
          <a:xfrm rot="5400000">
            <a:off x="5073300" y="1243975"/>
            <a:ext cx="66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args</a:t>
            </a:r>
            <a:endParaRPr sz="1300"/>
          </a:p>
        </p:txBody>
      </p:sp>
      <p:sp>
        <p:nvSpPr>
          <p:cNvPr id="826" name="Google Shape;826;p36"/>
          <p:cNvSpPr txBox="1"/>
          <p:nvPr/>
        </p:nvSpPr>
        <p:spPr>
          <a:xfrm rot="5400000">
            <a:off x="5073300" y="2009050"/>
            <a:ext cx="66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locals</a:t>
            </a:r>
            <a:endParaRPr sz="1300"/>
          </a:p>
        </p:txBody>
      </p:sp>
      <p:sp>
        <p:nvSpPr>
          <p:cNvPr id="827" name="Google Shape;827;p36"/>
          <p:cNvSpPr txBox="1"/>
          <p:nvPr/>
        </p:nvSpPr>
        <p:spPr>
          <a:xfrm rot="5400000">
            <a:off x="5066850" y="3272000"/>
            <a:ext cx="676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temps</a:t>
            </a:r>
            <a:endParaRPr sz="1300"/>
          </a:p>
        </p:txBody>
      </p:sp>
      <p:sp>
        <p:nvSpPr>
          <p:cNvPr id="828" name="Google Shape;828;p36"/>
          <p:cNvSpPr/>
          <p:nvPr/>
        </p:nvSpPr>
        <p:spPr>
          <a:xfrm>
            <a:off x="628150" y="15295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Z</a:t>
            </a:r>
            <a:endParaRPr sz="1200"/>
          </a:p>
        </p:txBody>
      </p:sp>
      <p:sp>
        <p:nvSpPr>
          <p:cNvPr id="829" name="Google Shape;829;p36"/>
          <p:cNvSpPr/>
          <p:nvPr/>
        </p:nvSpPr>
        <p:spPr>
          <a:xfrm>
            <a:off x="628150" y="124965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</a:t>
            </a:r>
            <a:endParaRPr sz="1200"/>
          </a:p>
        </p:txBody>
      </p:sp>
      <p:sp>
        <p:nvSpPr>
          <p:cNvPr id="830" name="Google Shape;830;p36"/>
          <p:cNvSpPr/>
          <p:nvPr/>
        </p:nvSpPr>
        <p:spPr>
          <a:xfrm>
            <a:off x="628150" y="969750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endParaRPr sz="1200"/>
          </a:p>
        </p:txBody>
      </p:sp>
      <p:sp>
        <p:nvSpPr>
          <p:cNvPr id="831" name="Google Shape;831;p36"/>
          <p:cNvSpPr/>
          <p:nvPr/>
        </p:nvSpPr>
        <p:spPr>
          <a:xfrm>
            <a:off x="628150" y="184388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832" name="Google Shape;832;p36"/>
          <p:cNvSpPr/>
          <p:nvPr/>
        </p:nvSpPr>
        <p:spPr>
          <a:xfrm>
            <a:off x="628150" y="212963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833" name="Google Shape;833;p36"/>
          <p:cNvSpPr/>
          <p:nvPr/>
        </p:nvSpPr>
        <p:spPr>
          <a:xfrm>
            <a:off x="628150" y="243998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t0</a:t>
            </a:r>
            <a:endParaRPr sz="1200"/>
          </a:p>
        </p:txBody>
      </p:sp>
      <p:sp>
        <p:nvSpPr>
          <p:cNvPr id="834" name="Google Shape;834;p36"/>
          <p:cNvSpPr/>
          <p:nvPr/>
        </p:nvSpPr>
        <p:spPr>
          <a:xfrm>
            <a:off x="628150" y="27229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835" name="Google Shape;835;p36"/>
          <p:cNvSpPr/>
          <p:nvPr/>
        </p:nvSpPr>
        <p:spPr>
          <a:xfrm>
            <a:off x="628150" y="30031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s0</a:t>
            </a:r>
            <a:endParaRPr sz="1200"/>
          </a:p>
        </p:txBody>
      </p:sp>
      <p:sp>
        <p:nvSpPr>
          <p:cNvPr id="836" name="Google Shape;836;p36"/>
          <p:cNvSpPr/>
          <p:nvPr/>
        </p:nvSpPr>
        <p:spPr>
          <a:xfrm>
            <a:off x="628150" y="32833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837" name="Google Shape;837;p36"/>
          <p:cNvSpPr/>
          <p:nvPr/>
        </p:nvSpPr>
        <p:spPr>
          <a:xfrm>
            <a:off x="628150" y="441788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838" name="Google Shape;838;p36"/>
          <p:cNvSpPr/>
          <p:nvPr/>
        </p:nvSpPr>
        <p:spPr>
          <a:xfrm>
            <a:off x="628150" y="413133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839" name="Google Shape;839;p36"/>
          <p:cNvSpPr/>
          <p:nvPr/>
        </p:nvSpPr>
        <p:spPr>
          <a:xfrm>
            <a:off x="628150" y="38495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</a:t>
            </a:r>
            <a:endParaRPr sz="1200"/>
          </a:p>
        </p:txBody>
      </p:sp>
      <p:sp>
        <p:nvSpPr>
          <p:cNvPr id="840" name="Google Shape;840;p36"/>
          <p:cNvSpPr/>
          <p:nvPr/>
        </p:nvSpPr>
        <p:spPr>
          <a:xfrm>
            <a:off x="628150" y="35693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gp</a:t>
            </a:r>
            <a:endParaRPr sz="1200"/>
          </a:p>
        </p:txBody>
      </p:sp>
      <p:sp>
        <p:nvSpPr>
          <p:cNvPr id="841" name="Google Shape;841;p36"/>
          <p:cNvSpPr txBox="1"/>
          <p:nvPr/>
        </p:nvSpPr>
        <p:spPr>
          <a:xfrm rot="-5400000">
            <a:off x="111000" y="2379975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842" name="Google Shape;842;p36"/>
          <p:cNvSpPr txBox="1"/>
          <p:nvPr/>
        </p:nvSpPr>
        <p:spPr>
          <a:xfrm rot="-5400000">
            <a:off x="3866475" y="2101575"/>
            <a:ext cx="122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Producer</a:t>
            </a:r>
            <a:endParaRPr/>
          </a:p>
        </p:txBody>
      </p:sp>
      <p:sp>
        <p:nvSpPr>
          <p:cNvPr id="843" name="Google Shape;843;p36"/>
          <p:cNvSpPr/>
          <p:nvPr/>
        </p:nvSpPr>
        <p:spPr>
          <a:xfrm>
            <a:off x="4609600" y="645900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844" name="Google Shape;844;p36"/>
          <p:cNvSpPr txBox="1"/>
          <p:nvPr/>
        </p:nvSpPr>
        <p:spPr>
          <a:xfrm rot="-5400000">
            <a:off x="4121025" y="159475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845" name="Google Shape;845;p36"/>
          <p:cNvSpPr/>
          <p:nvPr/>
        </p:nvSpPr>
        <p:spPr>
          <a:xfrm>
            <a:off x="4608075" y="3601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846" name="Google Shape;846;p36"/>
          <p:cNvSpPr/>
          <p:nvPr/>
        </p:nvSpPr>
        <p:spPr>
          <a:xfrm>
            <a:off x="4608075" y="7838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cxnSp>
        <p:nvCxnSpPr>
          <p:cNvPr id="847" name="Google Shape;847;p36"/>
          <p:cNvCxnSpPr/>
          <p:nvPr/>
        </p:nvCxnSpPr>
        <p:spPr>
          <a:xfrm>
            <a:off x="4448175" y="920125"/>
            <a:ext cx="10068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8" name="Google Shape;848;p36"/>
          <p:cNvSpPr/>
          <p:nvPr/>
        </p:nvSpPr>
        <p:spPr>
          <a:xfrm>
            <a:off x="5648325" y="1008375"/>
            <a:ext cx="238800" cy="14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36"/>
          <p:cNvSpPr txBox="1"/>
          <p:nvPr/>
        </p:nvSpPr>
        <p:spPr>
          <a:xfrm>
            <a:off x="5772150" y="262900"/>
            <a:ext cx="4002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300">
                <a:latin typeface="Source Code Pro ExtraLight"/>
                <a:ea typeface="Source Code Pro ExtraLight"/>
                <a:cs typeface="Source Code Pro ExtraLight"/>
                <a:sym typeface="Source Code Pro ExtraLight"/>
              </a:rPr>
              <a:t>{</a:t>
            </a:r>
            <a:endParaRPr sz="8300">
              <a:latin typeface="Source Code Pro ExtraLight"/>
              <a:ea typeface="Source Code Pro ExtraLight"/>
              <a:cs typeface="Source Code Pro ExtraLight"/>
              <a:sym typeface="Source Code Pro ExtraLight"/>
            </a:endParaRPr>
          </a:p>
        </p:txBody>
      </p:sp>
      <p:sp>
        <p:nvSpPr>
          <p:cNvPr id="850" name="Google Shape;850;p36"/>
          <p:cNvSpPr txBox="1"/>
          <p:nvPr/>
        </p:nvSpPr>
        <p:spPr>
          <a:xfrm>
            <a:off x="5943600" y="2072738"/>
            <a:ext cx="1886100" cy="29553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X  ⇔   0($fp)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  ⇔  -4($fp)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Z  ⇔  -8($fp)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  ⇔ -12($fp)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  ⇔ -16($fp)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t0 ⇔ -20($fp)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t9 ⇔ -56($fp)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s0 ⇔ -60($fp)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s7 ⇔ -88($fp)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gp ⇔ -92($fp)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 ⇔ -96($fp)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fp ⇔ -100($fp)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 ⇔ -104($fp)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Returning from</a:t>
            </a:r>
            <a:r>
              <a:rPr lang="en"/>
              <a:t> "sub"</a:t>
            </a:r>
            <a:endParaRPr/>
          </a:p>
        </p:txBody>
      </p:sp>
      <p:sp>
        <p:nvSpPr>
          <p:cNvPr id="856" name="Google Shape;856;p37"/>
          <p:cNvSpPr txBox="1"/>
          <p:nvPr>
            <p:ph idx="1" type="body"/>
          </p:nvPr>
        </p:nvSpPr>
        <p:spPr>
          <a:xfrm>
            <a:off x="1219200" y="1152475"/>
            <a:ext cx="742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Precall steps before "sub"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push args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save registers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jal sub  # jump and link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Steps to set up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build the frame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fp = sp + arg_size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sp = fp - frame_size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save S registers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Steps to clean up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restore S registers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delete the frame (no need to!)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but sp = fp + 1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position the return value</a:t>
            </a:r>
            <a:r>
              <a:rPr lang="en"/>
              <a:t>: ($sp), $v0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jr $ra     # jump register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Postcall steps after "sub"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restore registers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move return value?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-4($sp) or $v0</a:t>
            </a:r>
            <a:endParaRPr/>
          </a:p>
        </p:txBody>
      </p:sp>
      <p:sp>
        <p:nvSpPr>
          <p:cNvPr id="857" name="Google Shape;857;p37"/>
          <p:cNvSpPr/>
          <p:nvPr/>
        </p:nvSpPr>
        <p:spPr>
          <a:xfrm>
            <a:off x="4609600" y="15295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858" name="Google Shape;858;p37"/>
          <p:cNvSpPr/>
          <p:nvPr/>
        </p:nvSpPr>
        <p:spPr>
          <a:xfrm>
            <a:off x="4609600" y="124965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859" name="Google Shape;859;p37"/>
          <p:cNvSpPr/>
          <p:nvPr/>
        </p:nvSpPr>
        <p:spPr>
          <a:xfrm>
            <a:off x="4609600" y="969750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860" name="Google Shape;860;p37"/>
          <p:cNvSpPr txBox="1"/>
          <p:nvPr/>
        </p:nvSpPr>
        <p:spPr>
          <a:xfrm>
            <a:off x="5943600" y="316913"/>
            <a:ext cx="3050700" cy="16623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int sub(int X, int Y, int Z)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j;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k = Y + Z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j = sub(1, k, 3);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return j; </a:t>
            </a: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61" name="Google Shape;861;p37"/>
          <p:cNvSpPr/>
          <p:nvPr/>
        </p:nvSpPr>
        <p:spPr>
          <a:xfrm>
            <a:off x="4609600" y="184388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862" name="Google Shape;862;p37"/>
          <p:cNvSpPr/>
          <p:nvPr/>
        </p:nvSpPr>
        <p:spPr>
          <a:xfrm>
            <a:off x="4609600" y="212963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863" name="Google Shape;863;p37"/>
          <p:cNvSpPr/>
          <p:nvPr/>
        </p:nvSpPr>
        <p:spPr>
          <a:xfrm>
            <a:off x="4609600" y="243998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t0</a:t>
            </a:r>
            <a:endParaRPr sz="1200"/>
          </a:p>
        </p:txBody>
      </p:sp>
      <p:sp>
        <p:nvSpPr>
          <p:cNvPr id="864" name="Google Shape;864;p37"/>
          <p:cNvSpPr/>
          <p:nvPr/>
        </p:nvSpPr>
        <p:spPr>
          <a:xfrm>
            <a:off x="4609600" y="27229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865" name="Google Shape;865;p37"/>
          <p:cNvSpPr/>
          <p:nvPr/>
        </p:nvSpPr>
        <p:spPr>
          <a:xfrm>
            <a:off x="4609600" y="3003161"/>
            <a:ext cx="663900" cy="280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s0</a:t>
            </a:r>
            <a:endParaRPr sz="1200"/>
          </a:p>
        </p:txBody>
      </p:sp>
      <p:sp>
        <p:nvSpPr>
          <p:cNvPr id="866" name="Google Shape;866;p37"/>
          <p:cNvSpPr/>
          <p:nvPr/>
        </p:nvSpPr>
        <p:spPr>
          <a:xfrm>
            <a:off x="4609600" y="3283361"/>
            <a:ext cx="663900" cy="280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867" name="Google Shape;867;p37"/>
          <p:cNvSpPr/>
          <p:nvPr/>
        </p:nvSpPr>
        <p:spPr>
          <a:xfrm>
            <a:off x="4609600" y="441788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868" name="Google Shape;868;p37"/>
          <p:cNvSpPr/>
          <p:nvPr/>
        </p:nvSpPr>
        <p:spPr>
          <a:xfrm>
            <a:off x="4609600" y="413133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869" name="Google Shape;869;p37"/>
          <p:cNvSpPr/>
          <p:nvPr/>
        </p:nvSpPr>
        <p:spPr>
          <a:xfrm>
            <a:off x="4609600" y="38495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</a:t>
            </a:r>
            <a:endParaRPr sz="1200"/>
          </a:p>
        </p:txBody>
      </p:sp>
      <p:sp>
        <p:nvSpPr>
          <p:cNvPr id="870" name="Google Shape;870;p37"/>
          <p:cNvSpPr/>
          <p:nvPr/>
        </p:nvSpPr>
        <p:spPr>
          <a:xfrm>
            <a:off x="4609600" y="35693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gp</a:t>
            </a:r>
            <a:endParaRPr sz="1200"/>
          </a:p>
        </p:txBody>
      </p:sp>
      <p:sp>
        <p:nvSpPr>
          <p:cNvPr id="871" name="Google Shape;871;p37"/>
          <p:cNvSpPr txBox="1"/>
          <p:nvPr/>
        </p:nvSpPr>
        <p:spPr>
          <a:xfrm>
            <a:off x="4114800" y="9010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fp:</a:t>
            </a:r>
            <a:endParaRPr sz="1200"/>
          </a:p>
        </p:txBody>
      </p:sp>
      <p:sp>
        <p:nvSpPr>
          <p:cNvPr id="872" name="Google Shape;872;p37"/>
          <p:cNvSpPr txBox="1"/>
          <p:nvPr/>
        </p:nvSpPr>
        <p:spPr>
          <a:xfrm>
            <a:off x="4124325" y="43300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sp:</a:t>
            </a:r>
            <a:endParaRPr sz="1200"/>
          </a:p>
        </p:txBody>
      </p:sp>
      <p:sp>
        <p:nvSpPr>
          <p:cNvPr id="873" name="Google Shape;873;p37"/>
          <p:cNvSpPr txBox="1"/>
          <p:nvPr/>
        </p:nvSpPr>
        <p:spPr>
          <a:xfrm rot="5400000">
            <a:off x="5073300" y="1243975"/>
            <a:ext cx="66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args</a:t>
            </a:r>
            <a:endParaRPr sz="1300"/>
          </a:p>
        </p:txBody>
      </p:sp>
      <p:sp>
        <p:nvSpPr>
          <p:cNvPr id="874" name="Google Shape;874;p37"/>
          <p:cNvSpPr txBox="1"/>
          <p:nvPr/>
        </p:nvSpPr>
        <p:spPr>
          <a:xfrm rot="5400000">
            <a:off x="5073300" y="2009050"/>
            <a:ext cx="66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locals</a:t>
            </a:r>
            <a:endParaRPr sz="1300"/>
          </a:p>
        </p:txBody>
      </p:sp>
      <p:sp>
        <p:nvSpPr>
          <p:cNvPr id="875" name="Google Shape;875;p37"/>
          <p:cNvSpPr txBox="1"/>
          <p:nvPr/>
        </p:nvSpPr>
        <p:spPr>
          <a:xfrm rot="5400000">
            <a:off x="5066850" y="3272000"/>
            <a:ext cx="676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temps</a:t>
            </a:r>
            <a:endParaRPr sz="1300"/>
          </a:p>
        </p:txBody>
      </p:sp>
      <p:sp>
        <p:nvSpPr>
          <p:cNvPr id="876" name="Google Shape;876;p37"/>
          <p:cNvSpPr/>
          <p:nvPr/>
        </p:nvSpPr>
        <p:spPr>
          <a:xfrm>
            <a:off x="628150" y="15295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Z</a:t>
            </a:r>
            <a:endParaRPr sz="1200"/>
          </a:p>
        </p:txBody>
      </p:sp>
      <p:sp>
        <p:nvSpPr>
          <p:cNvPr id="877" name="Google Shape;877;p37"/>
          <p:cNvSpPr/>
          <p:nvPr/>
        </p:nvSpPr>
        <p:spPr>
          <a:xfrm>
            <a:off x="628150" y="124965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</a:t>
            </a:r>
            <a:endParaRPr sz="1200"/>
          </a:p>
        </p:txBody>
      </p:sp>
      <p:sp>
        <p:nvSpPr>
          <p:cNvPr id="878" name="Google Shape;878;p37"/>
          <p:cNvSpPr/>
          <p:nvPr/>
        </p:nvSpPr>
        <p:spPr>
          <a:xfrm>
            <a:off x="628150" y="969750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endParaRPr sz="1200"/>
          </a:p>
        </p:txBody>
      </p:sp>
      <p:sp>
        <p:nvSpPr>
          <p:cNvPr id="879" name="Google Shape;879;p37"/>
          <p:cNvSpPr/>
          <p:nvPr/>
        </p:nvSpPr>
        <p:spPr>
          <a:xfrm>
            <a:off x="628150" y="184388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880" name="Google Shape;880;p37"/>
          <p:cNvSpPr/>
          <p:nvPr/>
        </p:nvSpPr>
        <p:spPr>
          <a:xfrm>
            <a:off x="628150" y="212963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881" name="Google Shape;881;p37"/>
          <p:cNvSpPr/>
          <p:nvPr/>
        </p:nvSpPr>
        <p:spPr>
          <a:xfrm>
            <a:off x="628150" y="243998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t0</a:t>
            </a:r>
            <a:endParaRPr sz="1200"/>
          </a:p>
        </p:txBody>
      </p:sp>
      <p:sp>
        <p:nvSpPr>
          <p:cNvPr id="882" name="Google Shape;882;p37"/>
          <p:cNvSpPr/>
          <p:nvPr/>
        </p:nvSpPr>
        <p:spPr>
          <a:xfrm>
            <a:off x="628150" y="27229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883" name="Google Shape;883;p37"/>
          <p:cNvSpPr/>
          <p:nvPr/>
        </p:nvSpPr>
        <p:spPr>
          <a:xfrm>
            <a:off x="628150" y="30031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s0</a:t>
            </a:r>
            <a:endParaRPr sz="1200"/>
          </a:p>
        </p:txBody>
      </p:sp>
      <p:sp>
        <p:nvSpPr>
          <p:cNvPr id="884" name="Google Shape;884;p37"/>
          <p:cNvSpPr/>
          <p:nvPr/>
        </p:nvSpPr>
        <p:spPr>
          <a:xfrm>
            <a:off x="628150" y="32833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885" name="Google Shape;885;p37"/>
          <p:cNvSpPr/>
          <p:nvPr/>
        </p:nvSpPr>
        <p:spPr>
          <a:xfrm>
            <a:off x="628150" y="441788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886" name="Google Shape;886;p37"/>
          <p:cNvSpPr/>
          <p:nvPr/>
        </p:nvSpPr>
        <p:spPr>
          <a:xfrm>
            <a:off x="628150" y="413133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887" name="Google Shape;887;p37"/>
          <p:cNvSpPr/>
          <p:nvPr/>
        </p:nvSpPr>
        <p:spPr>
          <a:xfrm>
            <a:off x="628150" y="38495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</a:t>
            </a:r>
            <a:endParaRPr sz="1200"/>
          </a:p>
        </p:txBody>
      </p:sp>
      <p:sp>
        <p:nvSpPr>
          <p:cNvPr id="888" name="Google Shape;888;p37"/>
          <p:cNvSpPr/>
          <p:nvPr/>
        </p:nvSpPr>
        <p:spPr>
          <a:xfrm>
            <a:off x="628150" y="35693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gp</a:t>
            </a:r>
            <a:endParaRPr sz="1200"/>
          </a:p>
        </p:txBody>
      </p:sp>
      <p:sp>
        <p:nvSpPr>
          <p:cNvPr id="889" name="Google Shape;889;p37"/>
          <p:cNvSpPr txBox="1"/>
          <p:nvPr/>
        </p:nvSpPr>
        <p:spPr>
          <a:xfrm rot="-5400000">
            <a:off x="111000" y="2379975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890" name="Google Shape;890;p37"/>
          <p:cNvSpPr txBox="1"/>
          <p:nvPr/>
        </p:nvSpPr>
        <p:spPr>
          <a:xfrm rot="-5400000">
            <a:off x="3909075" y="2144175"/>
            <a:ext cx="113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Producer</a:t>
            </a:r>
            <a:endParaRPr/>
          </a:p>
        </p:txBody>
      </p:sp>
      <p:sp>
        <p:nvSpPr>
          <p:cNvPr id="891" name="Google Shape;891;p37"/>
          <p:cNvSpPr/>
          <p:nvPr/>
        </p:nvSpPr>
        <p:spPr>
          <a:xfrm>
            <a:off x="4609600" y="645900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892" name="Google Shape;892;p37"/>
          <p:cNvSpPr txBox="1"/>
          <p:nvPr/>
        </p:nvSpPr>
        <p:spPr>
          <a:xfrm rot="-5400000">
            <a:off x="4121025" y="159475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893" name="Google Shape;893;p37"/>
          <p:cNvSpPr/>
          <p:nvPr/>
        </p:nvSpPr>
        <p:spPr>
          <a:xfrm>
            <a:off x="4608075" y="3601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894" name="Google Shape;894;p37"/>
          <p:cNvSpPr/>
          <p:nvPr/>
        </p:nvSpPr>
        <p:spPr>
          <a:xfrm>
            <a:off x="4608075" y="7838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cxnSp>
        <p:nvCxnSpPr>
          <p:cNvPr id="895" name="Google Shape;895;p37"/>
          <p:cNvCxnSpPr/>
          <p:nvPr/>
        </p:nvCxnSpPr>
        <p:spPr>
          <a:xfrm>
            <a:off x="4448175" y="920125"/>
            <a:ext cx="10068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6" name="Google Shape;896;p37"/>
          <p:cNvSpPr/>
          <p:nvPr/>
        </p:nvSpPr>
        <p:spPr>
          <a:xfrm>
            <a:off x="6115050" y="1534775"/>
            <a:ext cx="238800" cy="14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37"/>
          <p:cNvSpPr txBox="1"/>
          <p:nvPr/>
        </p:nvSpPr>
        <p:spPr>
          <a:xfrm>
            <a:off x="5943600" y="2072738"/>
            <a:ext cx="1886100" cy="29553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X  ⇔   0($fp)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  ⇔  -4($fp)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Z  ⇔  -8($fp)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  ⇔ -12($fp)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  ⇔ -16($fp)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t0 ⇔ -20($fp)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t9 ⇔ -56($fp)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s0 ⇔ -60($fp)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s7 ⇔ -88($fp)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gp ⇔ -92($fp)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 ⇔ -96($fp)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fp ⇔ -100($fp)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 ⇔ -104($fp)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Returning from "sub"</a:t>
            </a:r>
            <a:endParaRPr/>
          </a:p>
        </p:txBody>
      </p:sp>
      <p:sp>
        <p:nvSpPr>
          <p:cNvPr id="903" name="Google Shape;903;p38"/>
          <p:cNvSpPr txBox="1"/>
          <p:nvPr>
            <p:ph idx="1" type="body"/>
          </p:nvPr>
        </p:nvSpPr>
        <p:spPr>
          <a:xfrm>
            <a:off x="1219200" y="1152475"/>
            <a:ext cx="742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Precall steps before "sub"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push args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save registers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jal sub  # jump and link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Steps to set up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build the frame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fp = sp + arg_size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sp = fp - frame_size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save S registers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Steps to clean up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restore S registers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delete the frame (no need to!)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but sp = fp + 1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position the return value</a:t>
            </a:r>
            <a:r>
              <a:rPr lang="en"/>
              <a:t>: ($sp), $v0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jr $ra     # jump register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Postcall steps after "sub"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restore registers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move return value?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-4($sp) or $v0</a:t>
            </a:r>
            <a:endParaRPr/>
          </a:p>
        </p:txBody>
      </p:sp>
      <p:sp>
        <p:nvSpPr>
          <p:cNvPr id="904" name="Google Shape;904;p38"/>
          <p:cNvSpPr/>
          <p:nvPr/>
        </p:nvSpPr>
        <p:spPr>
          <a:xfrm>
            <a:off x="4609600" y="15295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905" name="Google Shape;905;p38"/>
          <p:cNvSpPr/>
          <p:nvPr/>
        </p:nvSpPr>
        <p:spPr>
          <a:xfrm>
            <a:off x="4609600" y="124965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906" name="Google Shape;906;p38"/>
          <p:cNvSpPr/>
          <p:nvPr/>
        </p:nvSpPr>
        <p:spPr>
          <a:xfrm>
            <a:off x="4609600" y="969750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907" name="Google Shape;907;p38"/>
          <p:cNvSpPr txBox="1"/>
          <p:nvPr/>
        </p:nvSpPr>
        <p:spPr>
          <a:xfrm>
            <a:off x="5943600" y="316913"/>
            <a:ext cx="3050700" cy="16623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int sub(int X, int Y, int Z)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j;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k = Y + Z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j = sub(1, k, 3);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return j; </a:t>
            </a: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08" name="Google Shape;908;p38"/>
          <p:cNvSpPr/>
          <p:nvPr/>
        </p:nvSpPr>
        <p:spPr>
          <a:xfrm>
            <a:off x="4609600" y="184388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909" name="Google Shape;909;p38"/>
          <p:cNvSpPr/>
          <p:nvPr/>
        </p:nvSpPr>
        <p:spPr>
          <a:xfrm>
            <a:off x="4609600" y="212963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910" name="Google Shape;910;p38"/>
          <p:cNvSpPr/>
          <p:nvPr/>
        </p:nvSpPr>
        <p:spPr>
          <a:xfrm>
            <a:off x="4609600" y="243998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t0</a:t>
            </a:r>
            <a:endParaRPr sz="1200"/>
          </a:p>
        </p:txBody>
      </p:sp>
      <p:sp>
        <p:nvSpPr>
          <p:cNvPr id="911" name="Google Shape;911;p38"/>
          <p:cNvSpPr/>
          <p:nvPr/>
        </p:nvSpPr>
        <p:spPr>
          <a:xfrm>
            <a:off x="4609600" y="27229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912" name="Google Shape;912;p38"/>
          <p:cNvSpPr/>
          <p:nvPr/>
        </p:nvSpPr>
        <p:spPr>
          <a:xfrm>
            <a:off x="4609600" y="3003161"/>
            <a:ext cx="663900" cy="280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s0</a:t>
            </a:r>
            <a:endParaRPr sz="1200"/>
          </a:p>
        </p:txBody>
      </p:sp>
      <p:sp>
        <p:nvSpPr>
          <p:cNvPr id="913" name="Google Shape;913;p38"/>
          <p:cNvSpPr/>
          <p:nvPr/>
        </p:nvSpPr>
        <p:spPr>
          <a:xfrm>
            <a:off x="4609600" y="3283361"/>
            <a:ext cx="663900" cy="280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914" name="Google Shape;914;p38"/>
          <p:cNvSpPr/>
          <p:nvPr/>
        </p:nvSpPr>
        <p:spPr>
          <a:xfrm>
            <a:off x="4609600" y="441788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915" name="Google Shape;915;p38"/>
          <p:cNvSpPr/>
          <p:nvPr/>
        </p:nvSpPr>
        <p:spPr>
          <a:xfrm>
            <a:off x="4609600" y="413133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916" name="Google Shape;916;p38"/>
          <p:cNvSpPr/>
          <p:nvPr/>
        </p:nvSpPr>
        <p:spPr>
          <a:xfrm>
            <a:off x="4609600" y="38495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</a:t>
            </a:r>
            <a:endParaRPr sz="1200"/>
          </a:p>
        </p:txBody>
      </p:sp>
      <p:sp>
        <p:nvSpPr>
          <p:cNvPr id="917" name="Google Shape;917;p38"/>
          <p:cNvSpPr/>
          <p:nvPr/>
        </p:nvSpPr>
        <p:spPr>
          <a:xfrm>
            <a:off x="4609600" y="35693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gp</a:t>
            </a:r>
            <a:endParaRPr sz="1200"/>
          </a:p>
        </p:txBody>
      </p:sp>
      <p:sp>
        <p:nvSpPr>
          <p:cNvPr id="918" name="Google Shape;918;p38"/>
          <p:cNvSpPr txBox="1"/>
          <p:nvPr/>
        </p:nvSpPr>
        <p:spPr>
          <a:xfrm>
            <a:off x="4114800" y="9010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fp:</a:t>
            </a:r>
            <a:endParaRPr sz="1200"/>
          </a:p>
        </p:txBody>
      </p:sp>
      <p:sp>
        <p:nvSpPr>
          <p:cNvPr id="919" name="Google Shape;919;p38"/>
          <p:cNvSpPr txBox="1"/>
          <p:nvPr/>
        </p:nvSpPr>
        <p:spPr>
          <a:xfrm>
            <a:off x="4124325" y="43300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sp:</a:t>
            </a:r>
            <a:endParaRPr sz="1200"/>
          </a:p>
        </p:txBody>
      </p:sp>
      <p:sp>
        <p:nvSpPr>
          <p:cNvPr id="920" name="Google Shape;920;p38"/>
          <p:cNvSpPr txBox="1"/>
          <p:nvPr/>
        </p:nvSpPr>
        <p:spPr>
          <a:xfrm rot="5400000">
            <a:off x="5073300" y="1243975"/>
            <a:ext cx="66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args</a:t>
            </a:r>
            <a:endParaRPr sz="1300"/>
          </a:p>
        </p:txBody>
      </p:sp>
      <p:sp>
        <p:nvSpPr>
          <p:cNvPr id="921" name="Google Shape;921;p38"/>
          <p:cNvSpPr txBox="1"/>
          <p:nvPr/>
        </p:nvSpPr>
        <p:spPr>
          <a:xfrm rot="5400000">
            <a:off x="5073300" y="2009050"/>
            <a:ext cx="66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locals</a:t>
            </a:r>
            <a:endParaRPr sz="1300"/>
          </a:p>
        </p:txBody>
      </p:sp>
      <p:sp>
        <p:nvSpPr>
          <p:cNvPr id="922" name="Google Shape;922;p38"/>
          <p:cNvSpPr txBox="1"/>
          <p:nvPr/>
        </p:nvSpPr>
        <p:spPr>
          <a:xfrm rot="5400000">
            <a:off x="5066850" y="3272000"/>
            <a:ext cx="676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temps</a:t>
            </a:r>
            <a:endParaRPr sz="1300"/>
          </a:p>
        </p:txBody>
      </p:sp>
      <p:sp>
        <p:nvSpPr>
          <p:cNvPr id="923" name="Google Shape;923;p38"/>
          <p:cNvSpPr/>
          <p:nvPr/>
        </p:nvSpPr>
        <p:spPr>
          <a:xfrm>
            <a:off x="628150" y="15295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Z</a:t>
            </a:r>
            <a:endParaRPr sz="1200"/>
          </a:p>
        </p:txBody>
      </p:sp>
      <p:sp>
        <p:nvSpPr>
          <p:cNvPr id="924" name="Google Shape;924;p38"/>
          <p:cNvSpPr/>
          <p:nvPr/>
        </p:nvSpPr>
        <p:spPr>
          <a:xfrm>
            <a:off x="628150" y="124965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</a:t>
            </a:r>
            <a:endParaRPr sz="1200"/>
          </a:p>
        </p:txBody>
      </p:sp>
      <p:sp>
        <p:nvSpPr>
          <p:cNvPr id="925" name="Google Shape;925;p38"/>
          <p:cNvSpPr/>
          <p:nvPr/>
        </p:nvSpPr>
        <p:spPr>
          <a:xfrm>
            <a:off x="628150" y="969750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endParaRPr sz="1200"/>
          </a:p>
        </p:txBody>
      </p:sp>
      <p:sp>
        <p:nvSpPr>
          <p:cNvPr id="926" name="Google Shape;926;p38"/>
          <p:cNvSpPr/>
          <p:nvPr/>
        </p:nvSpPr>
        <p:spPr>
          <a:xfrm>
            <a:off x="628150" y="184388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927" name="Google Shape;927;p38"/>
          <p:cNvSpPr/>
          <p:nvPr/>
        </p:nvSpPr>
        <p:spPr>
          <a:xfrm>
            <a:off x="628150" y="212963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928" name="Google Shape;928;p38"/>
          <p:cNvSpPr/>
          <p:nvPr/>
        </p:nvSpPr>
        <p:spPr>
          <a:xfrm>
            <a:off x="628150" y="243998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t0</a:t>
            </a:r>
            <a:endParaRPr sz="1200"/>
          </a:p>
        </p:txBody>
      </p:sp>
      <p:sp>
        <p:nvSpPr>
          <p:cNvPr id="929" name="Google Shape;929;p38"/>
          <p:cNvSpPr/>
          <p:nvPr/>
        </p:nvSpPr>
        <p:spPr>
          <a:xfrm>
            <a:off x="628150" y="27229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930" name="Google Shape;930;p38"/>
          <p:cNvSpPr/>
          <p:nvPr/>
        </p:nvSpPr>
        <p:spPr>
          <a:xfrm>
            <a:off x="628150" y="30031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s0</a:t>
            </a:r>
            <a:endParaRPr sz="1200"/>
          </a:p>
        </p:txBody>
      </p:sp>
      <p:sp>
        <p:nvSpPr>
          <p:cNvPr id="931" name="Google Shape;931;p38"/>
          <p:cNvSpPr/>
          <p:nvPr/>
        </p:nvSpPr>
        <p:spPr>
          <a:xfrm>
            <a:off x="628150" y="32833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932" name="Google Shape;932;p38"/>
          <p:cNvSpPr/>
          <p:nvPr/>
        </p:nvSpPr>
        <p:spPr>
          <a:xfrm>
            <a:off x="628150" y="441788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933" name="Google Shape;933;p38"/>
          <p:cNvSpPr/>
          <p:nvPr/>
        </p:nvSpPr>
        <p:spPr>
          <a:xfrm>
            <a:off x="628150" y="413133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934" name="Google Shape;934;p38"/>
          <p:cNvSpPr/>
          <p:nvPr/>
        </p:nvSpPr>
        <p:spPr>
          <a:xfrm>
            <a:off x="628150" y="38495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</a:t>
            </a:r>
            <a:endParaRPr sz="1200"/>
          </a:p>
        </p:txBody>
      </p:sp>
      <p:sp>
        <p:nvSpPr>
          <p:cNvPr id="935" name="Google Shape;935;p38"/>
          <p:cNvSpPr/>
          <p:nvPr/>
        </p:nvSpPr>
        <p:spPr>
          <a:xfrm>
            <a:off x="628150" y="35693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gp</a:t>
            </a:r>
            <a:endParaRPr sz="1200"/>
          </a:p>
        </p:txBody>
      </p:sp>
      <p:sp>
        <p:nvSpPr>
          <p:cNvPr id="936" name="Google Shape;936;p38"/>
          <p:cNvSpPr txBox="1"/>
          <p:nvPr/>
        </p:nvSpPr>
        <p:spPr>
          <a:xfrm rot="-5400000">
            <a:off x="111000" y="2379975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937" name="Google Shape;937;p38"/>
          <p:cNvSpPr txBox="1"/>
          <p:nvPr/>
        </p:nvSpPr>
        <p:spPr>
          <a:xfrm rot="-5400000">
            <a:off x="3963375" y="2198475"/>
            <a:ext cx="102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Producer</a:t>
            </a:r>
            <a:endParaRPr/>
          </a:p>
        </p:txBody>
      </p:sp>
      <p:sp>
        <p:nvSpPr>
          <p:cNvPr id="938" name="Google Shape;938;p38"/>
          <p:cNvSpPr/>
          <p:nvPr/>
        </p:nvSpPr>
        <p:spPr>
          <a:xfrm>
            <a:off x="4609600" y="645900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939" name="Google Shape;939;p38"/>
          <p:cNvSpPr txBox="1"/>
          <p:nvPr/>
        </p:nvSpPr>
        <p:spPr>
          <a:xfrm rot="-5400000">
            <a:off x="4121025" y="159475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940" name="Google Shape;940;p38"/>
          <p:cNvSpPr/>
          <p:nvPr/>
        </p:nvSpPr>
        <p:spPr>
          <a:xfrm>
            <a:off x="4608075" y="3601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941" name="Google Shape;941;p38"/>
          <p:cNvSpPr/>
          <p:nvPr/>
        </p:nvSpPr>
        <p:spPr>
          <a:xfrm>
            <a:off x="4608075" y="7838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cxnSp>
        <p:nvCxnSpPr>
          <p:cNvPr id="942" name="Google Shape;942;p38"/>
          <p:cNvCxnSpPr/>
          <p:nvPr/>
        </p:nvCxnSpPr>
        <p:spPr>
          <a:xfrm>
            <a:off x="4448175" y="920125"/>
            <a:ext cx="10068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3" name="Google Shape;943;p38"/>
          <p:cNvSpPr/>
          <p:nvPr/>
        </p:nvSpPr>
        <p:spPr>
          <a:xfrm>
            <a:off x="6115050" y="1534775"/>
            <a:ext cx="238800" cy="14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38"/>
          <p:cNvSpPr/>
          <p:nvPr/>
        </p:nvSpPr>
        <p:spPr>
          <a:xfrm>
            <a:off x="1571625" y="2966800"/>
            <a:ext cx="238800" cy="14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38"/>
          <p:cNvSpPr txBox="1"/>
          <p:nvPr/>
        </p:nvSpPr>
        <p:spPr>
          <a:xfrm>
            <a:off x="5943600" y="2072738"/>
            <a:ext cx="1886100" cy="29553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X  ⇔   0($fp)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  ⇔  -4($fp)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Z  ⇔  -8($fp)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  ⇔ -12($fp)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  ⇔ -16($fp)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t0 ⇔ -20($fp)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t9 ⇔ -56($fp)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s0 ⇔ -60($fp)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s7 ⇔ -88($fp)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gp ⇔ -92($fp)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 ⇔ -96($fp)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fp ⇔ -100($fp)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 ⇔ -104($fp)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46" name="Google Shape;946;p38"/>
          <p:cNvSpPr txBox="1"/>
          <p:nvPr/>
        </p:nvSpPr>
        <p:spPr>
          <a:xfrm>
            <a:off x="7573875" y="2984025"/>
            <a:ext cx="1622100" cy="1416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lw $s0, -60($fp)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lw $s1, -64($fp)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lw $s2, -68($fp)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…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lw $s7, -88($fp)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Returning from "sub"</a:t>
            </a:r>
            <a:endParaRPr/>
          </a:p>
        </p:txBody>
      </p:sp>
      <p:sp>
        <p:nvSpPr>
          <p:cNvPr id="952" name="Google Shape;952;p39"/>
          <p:cNvSpPr txBox="1"/>
          <p:nvPr>
            <p:ph idx="1" type="body"/>
          </p:nvPr>
        </p:nvSpPr>
        <p:spPr>
          <a:xfrm>
            <a:off x="1219200" y="1152475"/>
            <a:ext cx="742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Precall steps before "sub"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push args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save registers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jal sub  # jump and link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Steps to set up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build the frame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fp = sp + arg_size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sp = fp - frame_size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save S registers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Steps to clean up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restore S registers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delete the frame</a:t>
            </a:r>
            <a:r>
              <a:rPr lang="en"/>
              <a:t> (no need to!)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but sp = fp + 1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position the return value</a:t>
            </a:r>
            <a:r>
              <a:rPr lang="en"/>
              <a:t>: ($sp), $v0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jr $ra     # jump register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Postcall steps after "sub"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restore registers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move return value?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-4($sp) or $v0</a:t>
            </a:r>
            <a:endParaRPr/>
          </a:p>
        </p:txBody>
      </p:sp>
      <p:sp>
        <p:nvSpPr>
          <p:cNvPr id="953" name="Google Shape;953;p39"/>
          <p:cNvSpPr/>
          <p:nvPr/>
        </p:nvSpPr>
        <p:spPr>
          <a:xfrm>
            <a:off x="4609600" y="15295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954" name="Google Shape;954;p39"/>
          <p:cNvSpPr/>
          <p:nvPr/>
        </p:nvSpPr>
        <p:spPr>
          <a:xfrm>
            <a:off x="4609600" y="124965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955" name="Google Shape;955;p39"/>
          <p:cNvSpPr/>
          <p:nvPr/>
        </p:nvSpPr>
        <p:spPr>
          <a:xfrm>
            <a:off x="4609600" y="969750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956" name="Google Shape;956;p39"/>
          <p:cNvSpPr txBox="1"/>
          <p:nvPr/>
        </p:nvSpPr>
        <p:spPr>
          <a:xfrm>
            <a:off x="5943600" y="316913"/>
            <a:ext cx="3050700" cy="16623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int sub(int X, int Y, int Z)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j;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k = Y + Z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j = sub(1, k, 3);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return j; </a:t>
            </a: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57" name="Google Shape;957;p39"/>
          <p:cNvSpPr/>
          <p:nvPr/>
        </p:nvSpPr>
        <p:spPr>
          <a:xfrm>
            <a:off x="4609600" y="184388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958" name="Google Shape;958;p39"/>
          <p:cNvSpPr/>
          <p:nvPr/>
        </p:nvSpPr>
        <p:spPr>
          <a:xfrm>
            <a:off x="4609600" y="212963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959" name="Google Shape;959;p39"/>
          <p:cNvSpPr/>
          <p:nvPr/>
        </p:nvSpPr>
        <p:spPr>
          <a:xfrm>
            <a:off x="4609600" y="243998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t0</a:t>
            </a:r>
            <a:endParaRPr sz="1200"/>
          </a:p>
        </p:txBody>
      </p:sp>
      <p:sp>
        <p:nvSpPr>
          <p:cNvPr id="960" name="Google Shape;960;p39"/>
          <p:cNvSpPr/>
          <p:nvPr/>
        </p:nvSpPr>
        <p:spPr>
          <a:xfrm>
            <a:off x="4609600" y="27229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961" name="Google Shape;961;p39"/>
          <p:cNvSpPr/>
          <p:nvPr/>
        </p:nvSpPr>
        <p:spPr>
          <a:xfrm>
            <a:off x="4609600" y="3003161"/>
            <a:ext cx="663900" cy="280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s0</a:t>
            </a:r>
            <a:endParaRPr sz="1200"/>
          </a:p>
        </p:txBody>
      </p:sp>
      <p:sp>
        <p:nvSpPr>
          <p:cNvPr id="962" name="Google Shape;962;p39"/>
          <p:cNvSpPr/>
          <p:nvPr/>
        </p:nvSpPr>
        <p:spPr>
          <a:xfrm>
            <a:off x="4609600" y="3283361"/>
            <a:ext cx="663900" cy="280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963" name="Google Shape;963;p39"/>
          <p:cNvSpPr/>
          <p:nvPr/>
        </p:nvSpPr>
        <p:spPr>
          <a:xfrm>
            <a:off x="4609600" y="441788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964" name="Google Shape;964;p39"/>
          <p:cNvSpPr/>
          <p:nvPr/>
        </p:nvSpPr>
        <p:spPr>
          <a:xfrm>
            <a:off x="4609600" y="413133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965" name="Google Shape;965;p39"/>
          <p:cNvSpPr/>
          <p:nvPr/>
        </p:nvSpPr>
        <p:spPr>
          <a:xfrm>
            <a:off x="4609600" y="38495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</a:t>
            </a:r>
            <a:endParaRPr sz="1200"/>
          </a:p>
        </p:txBody>
      </p:sp>
      <p:sp>
        <p:nvSpPr>
          <p:cNvPr id="966" name="Google Shape;966;p39"/>
          <p:cNvSpPr/>
          <p:nvPr/>
        </p:nvSpPr>
        <p:spPr>
          <a:xfrm>
            <a:off x="4609600" y="35693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gp</a:t>
            </a:r>
            <a:endParaRPr sz="1200"/>
          </a:p>
        </p:txBody>
      </p:sp>
      <p:sp>
        <p:nvSpPr>
          <p:cNvPr id="967" name="Google Shape;967;p39"/>
          <p:cNvSpPr txBox="1"/>
          <p:nvPr/>
        </p:nvSpPr>
        <p:spPr>
          <a:xfrm>
            <a:off x="4114800" y="9010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fp:</a:t>
            </a:r>
            <a:endParaRPr sz="1200"/>
          </a:p>
        </p:txBody>
      </p:sp>
      <p:sp>
        <p:nvSpPr>
          <p:cNvPr id="968" name="Google Shape;968;p39"/>
          <p:cNvSpPr txBox="1"/>
          <p:nvPr/>
        </p:nvSpPr>
        <p:spPr>
          <a:xfrm>
            <a:off x="4124325" y="43300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sp:</a:t>
            </a:r>
            <a:endParaRPr sz="1200"/>
          </a:p>
        </p:txBody>
      </p:sp>
      <p:sp>
        <p:nvSpPr>
          <p:cNvPr id="969" name="Google Shape;969;p39"/>
          <p:cNvSpPr txBox="1"/>
          <p:nvPr/>
        </p:nvSpPr>
        <p:spPr>
          <a:xfrm rot="5400000">
            <a:off x="5073300" y="1243975"/>
            <a:ext cx="66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args</a:t>
            </a:r>
            <a:endParaRPr sz="1300"/>
          </a:p>
        </p:txBody>
      </p:sp>
      <p:sp>
        <p:nvSpPr>
          <p:cNvPr id="970" name="Google Shape;970;p39"/>
          <p:cNvSpPr txBox="1"/>
          <p:nvPr/>
        </p:nvSpPr>
        <p:spPr>
          <a:xfrm rot="5400000">
            <a:off x="5073300" y="2009050"/>
            <a:ext cx="66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locals</a:t>
            </a:r>
            <a:endParaRPr sz="1300"/>
          </a:p>
        </p:txBody>
      </p:sp>
      <p:sp>
        <p:nvSpPr>
          <p:cNvPr id="971" name="Google Shape;971;p39"/>
          <p:cNvSpPr txBox="1"/>
          <p:nvPr/>
        </p:nvSpPr>
        <p:spPr>
          <a:xfrm rot="5400000">
            <a:off x="5066850" y="3272000"/>
            <a:ext cx="676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temps</a:t>
            </a:r>
            <a:endParaRPr sz="1300"/>
          </a:p>
        </p:txBody>
      </p:sp>
      <p:sp>
        <p:nvSpPr>
          <p:cNvPr id="972" name="Google Shape;972;p39"/>
          <p:cNvSpPr/>
          <p:nvPr/>
        </p:nvSpPr>
        <p:spPr>
          <a:xfrm>
            <a:off x="628150" y="15295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Z</a:t>
            </a:r>
            <a:endParaRPr sz="1200"/>
          </a:p>
        </p:txBody>
      </p:sp>
      <p:sp>
        <p:nvSpPr>
          <p:cNvPr id="973" name="Google Shape;973;p39"/>
          <p:cNvSpPr/>
          <p:nvPr/>
        </p:nvSpPr>
        <p:spPr>
          <a:xfrm>
            <a:off x="628150" y="124965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</a:t>
            </a:r>
            <a:endParaRPr sz="1200"/>
          </a:p>
        </p:txBody>
      </p:sp>
      <p:sp>
        <p:nvSpPr>
          <p:cNvPr id="974" name="Google Shape;974;p39"/>
          <p:cNvSpPr/>
          <p:nvPr/>
        </p:nvSpPr>
        <p:spPr>
          <a:xfrm>
            <a:off x="628150" y="969750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endParaRPr sz="1200"/>
          </a:p>
        </p:txBody>
      </p:sp>
      <p:sp>
        <p:nvSpPr>
          <p:cNvPr id="975" name="Google Shape;975;p39"/>
          <p:cNvSpPr/>
          <p:nvPr/>
        </p:nvSpPr>
        <p:spPr>
          <a:xfrm>
            <a:off x="628150" y="184388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976" name="Google Shape;976;p39"/>
          <p:cNvSpPr/>
          <p:nvPr/>
        </p:nvSpPr>
        <p:spPr>
          <a:xfrm>
            <a:off x="628150" y="212963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977" name="Google Shape;977;p39"/>
          <p:cNvSpPr/>
          <p:nvPr/>
        </p:nvSpPr>
        <p:spPr>
          <a:xfrm>
            <a:off x="628150" y="243998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t0</a:t>
            </a:r>
            <a:endParaRPr sz="1200"/>
          </a:p>
        </p:txBody>
      </p:sp>
      <p:sp>
        <p:nvSpPr>
          <p:cNvPr id="978" name="Google Shape;978;p39"/>
          <p:cNvSpPr/>
          <p:nvPr/>
        </p:nvSpPr>
        <p:spPr>
          <a:xfrm>
            <a:off x="628150" y="27229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979" name="Google Shape;979;p39"/>
          <p:cNvSpPr/>
          <p:nvPr/>
        </p:nvSpPr>
        <p:spPr>
          <a:xfrm>
            <a:off x="628150" y="30031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s0</a:t>
            </a:r>
            <a:endParaRPr sz="1200"/>
          </a:p>
        </p:txBody>
      </p:sp>
      <p:sp>
        <p:nvSpPr>
          <p:cNvPr id="980" name="Google Shape;980;p39"/>
          <p:cNvSpPr/>
          <p:nvPr/>
        </p:nvSpPr>
        <p:spPr>
          <a:xfrm>
            <a:off x="628150" y="32833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981" name="Google Shape;981;p39"/>
          <p:cNvSpPr/>
          <p:nvPr/>
        </p:nvSpPr>
        <p:spPr>
          <a:xfrm>
            <a:off x="628150" y="441788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982" name="Google Shape;982;p39"/>
          <p:cNvSpPr/>
          <p:nvPr/>
        </p:nvSpPr>
        <p:spPr>
          <a:xfrm>
            <a:off x="628150" y="413133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983" name="Google Shape;983;p39"/>
          <p:cNvSpPr/>
          <p:nvPr/>
        </p:nvSpPr>
        <p:spPr>
          <a:xfrm>
            <a:off x="628150" y="38495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</a:t>
            </a:r>
            <a:endParaRPr sz="1200"/>
          </a:p>
        </p:txBody>
      </p:sp>
      <p:sp>
        <p:nvSpPr>
          <p:cNvPr id="984" name="Google Shape;984;p39"/>
          <p:cNvSpPr/>
          <p:nvPr/>
        </p:nvSpPr>
        <p:spPr>
          <a:xfrm>
            <a:off x="628150" y="35693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gp</a:t>
            </a:r>
            <a:endParaRPr sz="1200"/>
          </a:p>
        </p:txBody>
      </p:sp>
      <p:sp>
        <p:nvSpPr>
          <p:cNvPr id="985" name="Google Shape;985;p39"/>
          <p:cNvSpPr txBox="1"/>
          <p:nvPr/>
        </p:nvSpPr>
        <p:spPr>
          <a:xfrm rot="-5400000">
            <a:off x="111000" y="2379975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986" name="Google Shape;986;p39"/>
          <p:cNvSpPr txBox="1"/>
          <p:nvPr/>
        </p:nvSpPr>
        <p:spPr>
          <a:xfrm rot="-5400000">
            <a:off x="3850875" y="2085975"/>
            <a:ext cx="125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Producer</a:t>
            </a:r>
            <a:endParaRPr/>
          </a:p>
        </p:txBody>
      </p:sp>
      <p:sp>
        <p:nvSpPr>
          <p:cNvPr id="987" name="Google Shape;987;p39"/>
          <p:cNvSpPr/>
          <p:nvPr/>
        </p:nvSpPr>
        <p:spPr>
          <a:xfrm>
            <a:off x="4609600" y="645900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988" name="Google Shape;988;p39"/>
          <p:cNvSpPr txBox="1"/>
          <p:nvPr/>
        </p:nvSpPr>
        <p:spPr>
          <a:xfrm rot="-5400000">
            <a:off x="4121025" y="159475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989" name="Google Shape;989;p39"/>
          <p:cNvSpPr/>
          <p:nvPr/>
        </p:nvSpPr>
        <p:spPr>
          <a:xfrm>
            <a:off x="4608075" y="3601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990" name="Google Shape;990;p39"/>
          <p:cNvSpPr/>
          <p:nvPr/>
        </p:nvSpPr>
        <p:spPr>
          <a:xfrm>
            <a:off x="4608075" y="7838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cxnSp>
        <p:nvCxnSpPr>
          <p:cNvPr id="991" name="Google Shape;991;p39"/>
          <p:cNvCxnSpPr/>
          <p:nvPr/>
        </p:nvCxnSpPr>
        <p:spPr>
          <a:xfrm>
            <a:off x="4448175" y="920125"/>
            <a:ext cx="10068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2" name="Google Shape;992;p39"/>
          <p:cNvSpPr/>
          <p:nvPr/>
        </p:nvSpPr>
        <p:spPr>
          <a:xfrm>
            <a:off x="1571625" y="3119200"/>
            <a:ext cx="238800" cy="14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39"/>
          <p:cNvSpPr/>
          <p:nvPr/>
        </p:nvSpPr>
        <p:spPr>
          <a:xfrm>
            <a:off x="6115050" y="1534775"/>
            <a:ext cx="238800" cy="14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39"/>
          <p:cNvSpPr txBox="1"/>
          <p:nvPr/>
        </p:nvSpPr>
        <p:spPr>
          <a:xfrm>
            <a:off x="5943600" y="2072738"/>
            <a:ext cx="1886100" cy="29553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X  ⇔   0($fp)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  ⇔  -4($fp)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Z  ⇔  -8($fp)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  ⇔ -12($fp)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  ⇔ -16($fp)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t0 ⇔ -20($fp)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t9 ⇔ -56($fp)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s0 ⇔ -60($fp)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s7 ⇔ -88($fp)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gp ⇔ -92($fp)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 ⇔ -96($fp)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fp ⇔ -100($fp)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 ⇔ -104($fp)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95" name="Google Shape;995;p39"/>
          <p:cNvSpPr txBox="1"/>
          <p:nvPr/>
        </p:nvSpPr>
        <p:spPr>
          <a:xfrm>
            <a:off x="3914700" y="5962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sp:</a:t>
            </a:r>
            <a:endParaRPr sz="1200"/>
          </a:p>
        </p:txBody>
      </p:sp>
      <p:cxnSp>
        <p:nvCxnSpPr>
          <p:cNvPr id="996" name="Google Shape;996;p39"/>
          <p:cNvCxnSpPr>
            <a:stCxn id="968" idx="0"/>
            <a:endCxn id="995" idx="2"/>
          </p:cNvCxnSpPr>
          <p:nvPr/>
        </p:nvCxnSpPr>
        <p:spPr>
          <a:xfrm flipH="1" rot="5400000">
            <a:off x="2589675" y="2542975"/>
            <a:ext cx="3364500" cy="209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Returning from "sub"</a:t>
            </a:r>
            <a:endParaRPr/>
          </a:p>
        </p:txBody>
      </p:sp>
      <p:sp>
        <p:nvSpPr>
          <p:cNvPr id="1002" name="Google Shape;1002;p40"/>
          <p:cNvSpPr txBox="1"/>
          <p:nvPr>
            <p:ph idx="1" type="body"/>
          </p:nvPr>
        </p:nvSpPr>
        <p:spPr>
          <a:xfrm>
            <a:off x="1219200" y="1152475"/>
            <a:ext cx="742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Precall steps before "sub"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push args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save registers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jal sub  # jump and link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Steps to set up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build the frame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fp = sp + arg_size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sp = fp - frame_size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save S registers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Steps to clean up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restore S registers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delete the frame (no need to!)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but sp = fp + 1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position the return value: ($sp), $v0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jr $ra     # jump register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Postcall steps after "sub"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restore registers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move return value?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-4($sp) or $v0</a:t>
            </a:r>
            <a:endParaRPr/>
          </a:p>
        </p:txBody>
      </p:sp>
      <p:sp>
        <p:nvSpPr>
          <p:cNvPr id="1003" name="Google Shape;1003;p40"/>
          <p:cNvSpPr/>
          <p:nvPr/>
        </p:nvSpPr>
        <p:spPr>
          <a:xfrm>
            <a:off x="4609600" y="15295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1004" name="Google Shape;1004;p40"/>
          <p:cNvSpPr/>
          <p:nvPr/>
        </p:nvSpPr>
        <p:spPr>
          <a:xfrm>
            <a:off x="4609600" y="124965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1005" name="Google Shape;1005;p40"/>
          <p:cNvSpPr/>
          <p:nvPr/>
        </p:nvSpPr>
        <p:spPr>
          <a:xfrm>
            <a:off x="4609600" y="969750"/>
            <a:ext cx="663900" cy="280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1006" name="Google Shape;1006;p40"/>
          <p:cNvSpPr txBox="1"/>
          <p:nvPr/>
        </p:nvSpPr>
        <p:spPr>
          <a:xfrm>
            <a:off x="5943600" y="316913"/>
            <a:ext cx="3050700" cy="16623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int sub(int X, int Y, int Z)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j;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k = Y + Z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j = sub(1, k, 3);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return j; </a:t>
            </a: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07" name="Google Shape;1007;p40"/>
          <p:cNvSpPr/>
          <p:nvPr/>
        </p:nvSpPr>
        <p:spPr>
          <a:xfrm>
            <a:off x="4609600" y="184388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1008" name="Google Shape;1008;p40"/>
          <p:cNvSpPr/>
          <p:nvPr/>
        </p:nvSpPr>
        <p:spPr>
          <a:xfrm>
            <a:off x="4609600" y="212963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1009" name="Google Shape;1009;p40"/>
          <p:cNvSpPr/>
          <p:nvPr/>
        </p:nvSpPr>
        <p:spPr>
          <a:xfrm>
            <a:off x="4609600" y="243998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t0</a:t>
            </a:r>
            <a:endParaRPr sz="1200"/>
          </a:p>
        </p:txBody>
      </p:sp>
      <p:sp>
        <p:nvSpPr>
          <p:cNvPr id="1010" name="Google Shape;1010;p40"/>
          <p:cNvSpPr/>
          <p:nvPr/>
        </p:nvSpPr>
        <p:spPr>
          <a:xfrm>
            <a:off x="4609600" y="27229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1011" name="Google Shape;1011;p40"/>
          <p:cNvSpPr/>
          <p:nvPr/>
        </p:nvSpPr>
        <p:spPr>
          <a:xfrm>
            <a:off x="4609600" y="3003161"/>
            <a:ext cx="663900" cy="280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s0</a:t>
            </a:r>
            <a:endParaRPr sz="1200"/>
          </a:p>
        </p:txBody>
      </p:sp>
      <p:sp>
        <p:nvSpPr>
          <p:cNvPr id="1012" name="Google Shape;1012;p40"/>
          <p:cNvSpPr/>
          <p:nvPr/>
        </p:nvSpPr>
        <p:spPr>
          <a:xfrm>
            <a:off x="4609600" y="3283361"/>
            <a:ext cx="663900" cy="280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1013" name="Google Shape;1013;p40"/>
          <p:cNvSpPr/>
          <p:nvPr/>
        </p:nvSpPr>
        <p:spPr>
          <a:xfrm>
            <a:off x="4609600" y="441788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1014" name="Google Shape;1014;p40"/>
          <p:cNvSpPr/>
          <p:nvPr/>
        </p:nvSpPr>
        <p:spPr>
          <a:xfrm>
            <a:off x="4609600" y="413133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1015" name="Google Shape;1015;p40"/>
          <p:cNvSpPr/>
          <p:nvPr/>
        </p:nvSpPr>
        <p:spPr>
          <a:xfrm>
            <a:off x="4609600" y="38495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</a:t>
            </a:r>
            <a:endParaRPr sz="1200"/>
          </a:p>
        </p:txBody>
      </p:sp>
      <p:sp>
        <p:nvSpPr>
          <p:cNvPr id="1016" name="Google Shape;1016;p40"/>
          <p:cNvSpPr/>
          <p:nvPr/>
        </p:nvSpPr>
        <p:spPr>
          <a:xfrm>
            <a:off x="4609600" y="35693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gp</a:t>
            </a:r>
            <a:endParaRPr sz="1200"/>
          </a:p>
        </p:txBody>
      </p:sp>
      <p:sp>
        <p:nvSpPr>
          <p:cNvPr id="1017" name="Google Shape;1017;p40"/>
          <p:cNvSpPr txBox="1"/>
          <p:nvPr/>
        </p:nvSpPr>
        <p:spPr>
          <a:xfrm>
            <a:off x="4114800" y="9010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fp:</a:t>
            </a:r>
            <a:endParaRPr sz="1200"/>
          </a:p>
        </p:txBody>
      </p:sp>
      <p:sp>
        <p:nvSpPr>
          <p:cNvPr id="1018" name="Google Shape;1018;p40"/>
          <p:cNvSpPr txBox="1"/>
          <p:nvPr/>
        </p:nvSpPr>
        <p:spPr>
          <a:xfrm rot="5400000">
            <a:off x="5073300" y="1243975"/>
            <a:ext cx="66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args</a:t>
            </a:r>
            <a:endParaRPr sz="1300"/>
          </a:p>
        </p:txBody>
      </p:sp>
      <p:sp>
        <p:nvSpPr>
          <p:cNvPr id="1019" name="Google Shape;1019;p40"/>
          <p:cNvSpPr txBox="1"/>
          <p:nvPr/>
        </p:nvSpPr>
        <p:spPr>
          <a:xfrm rot="5400000">
            <a:off x="5073300" y="2009050"/>
            <a:ext cx="66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locals</a:t>
            </a:r>
            <a:endParaRPr sz="1300"/>
          </a:p>
        </p:txBody>
      </p:sp>
      <p:sp>
        <p:nvSpPr>
          <p:cNvPr id="1020" name="Google Shape;1020;p40"/>
          <p:cNvSpPr txBox="1"/>
          <p:nvPr/>
        </p:nvSpPr>
        <p:spPr>
          <a:xfrm rot="5400000">
            <a:off x="5066850" y="3272000"/>
            <a:ext cx="676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temps</a:t>
            </a:r>
            <a:endParaRPr sz="1300"/>
          </a:p>
        </p:txBody>
      </p:sp>
      <p:sp>
        <p:nvSpPr>
          <p:cNvPr id="1021" name="Google Shape;1021;p40"/>
          <p:cNvSpPr/>
          <p:nvPr/>
        </p:nvSpPr>
        <p:spPr>
          <a:xfrm>
            <a:off x="628150" y="15295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Z</a:t>
            </a:r>
            <a:endParaRPr sz="1200"/>
          </a:p>
        </p:txBody>
      </p:sp>
      <p:sp>
        <p:nvSpPr>
          <p:cNvPr id="1022" name="Google Shape;1022;p40"/>
          <p:cNvSpPr/>
          <p:nvPr/>
        </p:nvSpPr>
        <p:spPr>
          <a:xfrm>
            <a:off x="628150" y="124965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</a:t>
            </a:r>
            <a:endParaRPr sz="1200"/>
          </a:p>
        </p:txBody>
      </p:sp>
      <p:sp>
        <p:nvSpPr>
          <p:cNvPr id="1023" name="Google Shape;1023;p40"/>
          <p:cNvSpPr/>
          <p:nvPr/>
        </p:nvSpPr>
        <p:spPr>
          <a:xfrm>
            <a:off x="628150" y="969750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endParaRPr sz="1200"/>
          </a:p>
        </p:txBody>
      </p:sp>
      <p:sp>
        <p:nvSpPr>
          <p:cNvPr id="1024" name="Google Shape;1024;p40"/>
          <p:cNvSpPr/>
          <p:nvPr/>
        </p:nvSpPr>
        <p:spPr>
          <a:xfrm>
            <a:off x="628150" y="184388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1025" name="Google Shape;1025;p40"/>
          <p:cNvSpPr/>
          <p:nvPr/>
        </p:nvSpPr>
        <p:spPr>
          <a:xfrm>
            <a:off x="628150" y="212963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1026" name="Google Shape;1026;p40"/>
          <p:cNvSpPr/>
          <p:nvPr/>
        </p:nvSpPr>
        <p:spPr>
          <a:xfrm>
            <a:off x="628150" y="243998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t0</a:t>
            </a:r>
            <a:endParaRPr sz="1200"/>
          </a:p>
        </p:txBody>
      </p:sp>
      <p:sp>
        <p:nvSpPr>
          <p:cNvPr id="1027" name="Google Shape;1027;p40"/>
          <p:cNvSpPr/>
          <p:nvPr/>
        </p:nvSpPr>
        <p:spPr>
          <a:xfrm>
            <a:off x="628150" y="27229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1028" name="Google Shape;1028;p40"/>
          <p:cNvSpPr/>
          <p:nvPr/>
        </p:nvSpPr>
        <p:spPr>
          <a:xfrm>
            <a:off x="628150" y="30031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s0</a:t>
            </a:r>
            <a:endParaRPr sz="1200"/>
          </a:p>
        </p:txBody>
      </p:sp>
      <p:sp>
        <p:nvSpPr>
          <p:cNvPr id="1029" name="Google Shape;1029;p40"/>
          <p:cNvSpPr/>
          <p:nvPr/>
        </p:nvSpPr>
        <p:spPr>
          <a:xfrm>
            <a:off x="628150" y="32833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1030" name="Google Shape;1030;p40"/>
          <p:cNvSpPr/>
          <p:nvPr/>
        </p:nvSpPr>
        <p:spPr>
          <a:xfrm>
            <a:off x="628150" y="441788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1031" name="Google Shape;1031;p40"/>
          <p:cNvSpPr/>
          <p:nvPr/>
        </p:nvSpPr>
        <p:spPr>
          <a:xfrm>
            <a:off x="628150" y="413133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1032" name="Google Shape;1032;p40"/>
          <p:cNvSpPr/>
          <p:nvPr/>
        </p:nvSpPr>
        <p:spPr>
          <a:xfrm>
            <a:off x="628150" y="38495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</a:t>
            </a:r>
            <a:endParaRPr sz="1200"/>
          </a:p>
        </p:txBody>
      </p:sp>
      <p:sp>
        <p:nvSpPr>
          <p:cNvPr id="1033" name="Google Shape;1033;p40"/>
          <p:cNvSpPr/>
          <p:nvPr/>
        </p:nvSpPr>
        <p:spPr>
          <a:xfrm>
            <a:off x="628150" y="35693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gp</a:t>
            </a:r>
            <a:endParaRPr sz="1200"/>
          </a:p>
        </p:txBody>
      </p:sp>
      <p:sp>
        <p:nvSpPr>
          <p:cNvPr id="1034" name="Google Shape;1034;p40"/>
          <p:cNvSpPr txBox="1"/>
          <p:nvPr/>
        </p:nvSpPr>
        <p:spPr>
          <a:xfrm rot="-5400000">
            <a:off x="111000" y="2379975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1035" name="Google Shape;1035;p40"/>
          <p:cNvSpPr txBox="1"/>
          <p:nvPr/>
        </p:nvSpPr>
        <p:spPr>
          <a:xfrm rot="-5400000">
            <a:off x="4011225" y="2246325"/>
            <a:ext cx="93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Producer</a:t>
            </a:r>
            <a:endParaRPr/>
          </a:p>
        </p:txBody>
      </p:sp>
      <p:sp>
        <p:nvSpPr>
          <p:cNvPr id="1036" name="Google Shape;1036;p40"/>
          <p:cNvSpPr/>
          <p:nvPr/>
        </p:nvSpPr>
        <p:spPr>
          <a:xfrm>
            <a:off x="4609600" y="645900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1037" name="Google Shape;1037;p40"/>
          <p:cNvSpPr txBox="1"/>
          <p:nvPr/>
        </p:nvSpPr>
        <p:spPr>
          <a:xfrm rot="-5400000">
            <a:off x="4121025" y="159475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1038" name="Google Shape;1038;p40"/>
          <p:cNvSpPr/>
          <p:nvPr/>
        </p:nvSpPr>
        <p:spPr>
          <a:xfrm>
            <a:off x="4608075" y="3601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1039" name="Google Shape;1039;p40"/>
          <p:cNvSpPr/>
          <p:nvPr/>
        </p:nvSpPr>
        <p:spPr>
          <a:xfrm>
            <a:off x="4608075" y="7838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cxnSp>
        <p:nvCxnSpPr>
          <p:cNvPr id="1040" name="Google Shape;1040;p40"/>
          <p:cNvCxnSpPr/>
          <p:nvPr/>
        </p:nvCxnSpPr>
        <p:spPr>
          <a:xfrm>
            <a:off x="4448175" y="920125"/>
            <a:ext cx="10068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1" name="Google Shape;1041;p40"/>
          <p:cNvSpPr txBox="1"/>
          <p:nvPr/>
        </p:nvSpPr>
        <p:spPr>
          <a:xfrm>
            <a:off x="3916218" y="896048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sp:</a:t>
            </a:r>
            <a:endParaRPr sz="1200"/>
          </a:p>
        </p:txBody>
      </p:sp>
      <p:sp>
        <p:nvSpPr>
          <p:cNvPr id="1042" name="Google Shape;1042;p40"/>
          <p:cNvSpPr/>
          <p:nvPr/>
        </p:nvSpPr>
        <p:spPr>
          <a:xfrm>
            <a:off x="1571625" y="3424000"/>
            <a:ext cx="238800" cy="14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40"/>
          <p:cNvSpPr/>
          <p:nvPr/>
        </p:nvSpPr>
        <p:spPr>
          <a:xfrm>
            <a:off x="6115050" y="1534775"/>
            <a:ext cx="238800" cy="14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40"/>
          <p:cNvSpPr txBox="1"/>
          <p:nvPr/>
        </p:nvSpPr>
        <p:spPr>
          <a:xfrm>
            <a:off x="5943600" y="2072738"/>
            <a:ext cx="1886100" cy="29553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X  ⇔   0($fp)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  ⇔  -4($fp)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Z  ⇔  -8($fp)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  ⇔ -12($fp)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  ⇔ -16($fp)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t0 ⇔ -20($fp)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t9 ⇔ -56($fp)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s0 ⇔ -60($fp)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s7 ⇔ -88($fp)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gp ⇔ -92($fp)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 ⇔ -96($fp)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fp ⇔ -100($fp)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 ⇔ -104($fp)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back</a:t>
            </a:r>
            <a:endParaRPr/>
          </a:p>
        </p:txBody>
      </p:sp>
      <p:sp>
        <p:nvSpPr>
          <p:cNvPr id="1050" name="Google Shape;1050;p41"/>
          <p:cNvSpPr txBox="1"/>
          <p:nvPr>
            <p:ph idx="1" type="body"/>
          </p:nvPr>
        </p:nvSpPr>
        <p:spPr>
          <a:xfrm>
            <a:off x="1219200" y="1152475"/>
            <a:ext cx="742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Precall steps before "sub"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push args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save registers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jal sub  # jump and link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Steps to set up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build the frame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fp = sp + arg_size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sp = fp - frame_size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save S registers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Steps to clean up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restore S registers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delete the frame (no need to!)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but sp = fp + 1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position the return value: </a:t>
            </a:r>
            <a:r>
              <a:rPr lang="en"/>
              <a:t>($sp), $v0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jr $ra     # jump register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Postcall steps after "sub"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restore registers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move return value?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-4($sp) or $v0</a:t>
            </a:r>
            <a:endParaRPr/>
          </a:p>
        </p:txBody>
      </p:sp>
      <p:sp>
        <p:nvSpPr>
          <p:cNvPr id="1051" name="Google Shape;1051;p41"/>
          <p:cNvSpPr/>
          <p:nvPr/>
        </p:nvSpPr>
        <p:spPr>
          <a:xfrm>
            <a:off x="4609600" y="15295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1052" name="Google Shape;1052;p41"/>
          <p:cNvSpPr/>
          <p:nvPr/>
        </p:nvSpPr>
        <p:spPr>
          <a:xfrm>
            <a:off x="4609600" y="124965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1053" name="Google Shape;1053;p41"/>
          <p:cNvSpPr/>
          <p:nvPr/>
        </p:nvSpPr>
        <p:spPr>
          <a:xfrm>
            <a:off x="4609600" y="969750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1054" name="Google Shape;1054;p41"/>
          <p:cNvSpPr txBox="1"/>
          <p:nvPr/>
        </p:nvSpPr>
        <p:spPr>
          <a:xfrm>
            <a:off x="5943600" y="316913"/>
            <a:ext cx="3050700" cy="16623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int sub(int X, int Y, int Z)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j;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k = Y + Z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j = sub(1, k, 3);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return j; </a:t>
            </a: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55" name="Google Shape;1055;p41"/>
          <p:cNvSpPr/>
          <p:nvPr/>
        </p:nvSpPr>
        <p:spPr>
          <a:xfrm>
            <a:off x="4609600" y="184388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1056" name="Google Shape;1056;p41"/>
          <p:cNvSpPr/>
          <p:nvPr/>
        </p:nvSpPr>
        <p:spPr>
          <a:xfrm>
            <a:off x="4609600" y="212963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1057" name="Google Shape;1057;p41"/>
          <p:cNvSpPr/>
          <p:nvPr/>
        </p:nvSpPr>
        <p:spPr>
          <a:xfrm>
            <a:off x="4609600" y="243998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t0</a:t>
            </a:r>
            <a:endParaRPr sz="1200"/>
          </a:p>
        </p:txBody>
      </p:sp>
      <p:sp>
        <p:nvSpPr>
          <p:cNvPr id="1058" name="Google Shape;1058;p41"/>
          <p:cNvSpPr/>
          <p:nvPr/>
        </p:nvSpPr>
        <p:spPr>
          <a:xfrm>
            <a:off x="4609600" y="27229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1059" name="Google Shape;1059;p41"/>
          <p:cNvSpPr/>
          <p:nvPr/>
        </p:nvSpPr>
        <p:spPr>
          <a:xfrm>
            <a:off x="4609600" y="30031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s0</a:t>
            </a:r>
            <a:endParaRPr sz="1200"/>
          </a:p>
        </p:txBody>
      </p:sp>
      <p:sp>
        <p:nvSpPr>
          <p:cNvPr id="1060" name="Google Shape;1060;p41"/>
          <p:cNvSpPr/>
          <p:nvPr/>
        </p:nvSpPr>
        <p:spPr>
          <a:xfrm>
            <a:off x="4609600" y="32833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1061" name="Google Shape;1061;p41"/>
          <p:cNvSpPr/>
          <p:nvPr/>
        </p:nvSpPr>
        <p:spPr>
          <a:xfrm>
            <a:off x="4609600" y="441788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1062" name="Google Shape;1062;p41"/>
          <p:cNvSpPr/>
          <p:nvPr/>
        </p:nvSpPr>
        <p:spPr>
          <a:xfrm>
            <a:off x="4609600" y="413133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1063" name="Google Shape;1063;p41"/>
          <p:cNvSpPr/>
          <p:nvPr/>
        </p:nvSpPr>
        <p:spPr>
          <a:xfrm>
            <a:off x="4609600" y="38495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</a:t>
            </a:r>
            <a:endParaRPr sz="1200"/>
          </a:p>
        </p:txBody>
      </p:sp>
      <p:sp>
        <p:nvSpPr>
          <p:cNvPr id="1064" name="Google Shape;1064;p41"/>
          <p:cNvSpPr/>
          <p:nvPr/>
        </p:nvSpPr>
        <p:spPr>
          <a:xfrm>
            <a:off x="4609600" y="35693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gp</a:t>
            </a:r>
            <a:endParaRPr sz="1200"/>
          </a:p>
        </p:txBody>
      </p:sp>
      <p:sp>
        <p:nvSpPr>
          <p:cNvPr id="1065" name="Google Shape;1065;p41"/>
          <p:cNvSpPr txBox="1"/>
          <p:nvPr/>
        </p:nvSpPr>
        <p:spPr>
          <a:xfrm>
            <a:off x="4114800" y="9010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fp:</a:t>
            </a:r>
            <a:endParaRPr sz="1200"/>
          </a:p>
        </p:txBody>
      </p:sp>
      <p:sp>
        <p:nvSpPr>
          <p:cNvPr id="1066" name="Google Shape;1066;p41"/>
          <p:cNvSpPr txBox="1"/>
          <p:nvPr/>
        </p:nvSpPr>
        <p:spPr>
          <a:xfrm rot="5400000">
            <a:off x="5073300" y="1243975"/>
            <a:ext cx="66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args</a:t>
            </a:r>
            <a:endParaRPr sz="1300"/>
          </a:p>
        </p:txBody>
      </p:sp>
      <p:sp>
        <p:nvSpPr>
          <p:cNvPr id="1067" name="Google Shape;1067;p41"/>
          <p:cNvSpPr txBox="1"/>
          <p:nvPr/>
        </p:nvSpPr>
        <p:spPr>
          <a:xfrm rot="5400000">
            <a:off x="5073300" y="2009050"/>
            <a:ext cx="66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locals</a:t>
            </a:r>
            <a:endParaRPr sz="1300"/>
          </a:p>
        </p:txBody>
      </p:sp>
      <p:sp>
        <p:nvSpPr>
          <p:cNvPr id="1068" name="Google Shape;1068;p41"/>
          <p:cNvSpPr txBox="1"/>
          <p:nvPr/>
        </p:nvSpPr>
        <p:spPr>
          <a:xfrm rot="5400000">
            <a:off x="5066850" y="3272000"/>
            <a:ext cx="676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temps</a:t>
            </a:r>
            <a:endParaRPr sz="1300"/>
          </a:p>
        </p:txBody>
      </p:sp>
      <p:sp>
        <p:nvSpPr>
          <p:cNvPr id="1069" name="Google Shape;1069;p41"/>
          <p:cNvSpPr/>
          <p:nvPr/>
        </p:nvSpPr>
        <p:spPr>
          <a:xfrm>
            <a:off x="628150" y="15295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Z</a:t>
            </a:r>
            <a:endParaRPr sz="1200"/>
          </a:p>
        </p:txBody>
      </p:sp>
      <p:sp>
        <p:nvSpPr>
          <p:cNvPr id="1070" name="Google Shape;1070;p41"/>
          <p:cNvSpPr/>
          <p:nvPr/>
        </p:nvSpPr>
        <p:spPr>
          <a:xfrm>
            <a:off x="628150" y="124965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</a:t>
            </a:r>
            <a:endParaRPr sz="1200"/>
          </a:p>
        </p:txBody>
      </p:sp>
      <p:sp>
        <p:nvSpPr>
          <p:cNvPr id="1071" name="Google Shape;1071;p41"/>
          <p:cNvSpPr/>
          <p:nvPr/>
        </p:nvSpPr>
        <p:spPr>
          <a:xfrm>
            <a:off x="628150" y="969750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endParaRPr sz="1200"/>
          </a:p>
        </p:txBody>
      </p:sp>
      <p:sp>
        <p:nvSpPr>
          <p:cNvPr id="1072" name="Google Shape;1072;p41"/>
          <p:cNvSpPr/>
          <p:nvPr/>
        </p:nvSpPr>
        <p:spPr>
          <a:xfrm>
            <a:off x="628150" y="184388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1073" name="Google Shape;1073;p41"/>
          <p:cNvSpPr/>
          <p:nvPr/>
        </p:nvSpPr>
        <p:spPr>
          <a:xfrm>
            <a:off x="628150" y="212963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1074" name="Google Shape;1074;p41"/>
          <p:cNvSpPr/>
          <p:nvPr/>
        </p:nvSpPr>
        <p:spPr>
          <a:xfrm>
            <a:off x="628150" y="243998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t0</a:t>
            </a:r>
            <a:endParaRPr sz="1200"/>
          </a:p>
        </p:txBody>
      </p:sp>
      <p:sp>
        <p:nvSpPr>
          <p:cNvPr id="1075" name="Google Shape;1075;p41"/>
          <p:cNvSpPr/>
          <p:nvPr/>
        </p:nvSpPr>
        <p:spPr>
          <a:xfrm>
            <a:off x="628150" y="27229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1076" name="Google Shape;1076;p41"/>
          <p:cNvSpPr/>
          <p:nvPr/>
        </p:nvSpPr>
        <p:spPr>
          <a:xfrm>
            <a:off x="628150" y="30031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s0</a:t>
            </a:r>
            <a:endParaRPr sz="1200"/>
          </a:p>
        </p:txBody>
      </p:sp>
      <p:sp>
        <p:nvSpPr>
          <p:cNvPr id="1077" name="Google Shape;1077;p41"/>
          <p:cNvSpPr/>
          <p:nvPr/>
        </p:nvSpPr>
        <p:spPr>
          <a:xfrm>
            <a:off x="628150" y="32833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1078" name="Google Shape;1078;p41"/>
          <p:cNvSpPr/>
          <p:nvPr/>
        </p:nvSpPr>
        <p:spPr>
          <a:xfrm>
            <a:off x="628150" y="441788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1079" name="Google Shape;1079;p41"/>
          <p:cNvSpPr/>
          <p:nvPr/>
        </p:nvSpPr>
        <p:spPr>
          <a:xfrm>
            <a:off x="628150" y="413133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1080" name="Google Shape;1080;p41"/>
          <p:cNvSpPr/>
          <p:nvPr/>
        </p:nvSpPr>
        <p:spPr>
          <a:xfrm>
            <a:off x="628150" y="38495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</a:t>
            </a:r>
            <a:endParaRPr sz="1200"/>
          </a:p>
        </p:txBody>
      </p:sp>
      <p:sp>
        <p:nvSpPr>
          <p:cNvPr id="1081" name="Google Shape;1081;p41"/>
          <p:cNvSpPr/>
          <p:nvPr/>
        </p:nvSpPr>
        <p:spPr>
          <a:xfrm>
            <a:off x="628150" y="35693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gp</a:t>
            </a:r>
            <a:endParaRPr sz="1200"/>
          </a:p>
        </p:txBody>
      </p:sp>
      <p:sp>
        <p:nvSpPr>
          <p:cNvPr id="1082" name="Google Shape;1082;p41"/>
          <p:cNvSpPr txBox="1"/>
          <p:nvPr/>
        </p:nvSpPr>
        <p:spPr>
          <a:xfrm rot="-5400000">
            <a:off x="111000" y="2379975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1083" name="Google Shape;1083;p41"/>
          <p:cNvSpPr txBox="1"/>
          <p:nvPr/>
        </p:nvSpPr>
        <p:spPr>
          <a:xfrm rot="-5400000">
            <a:off x="3953025" y="2188125"/>
            <a:ext cx="10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Producer</a:t>
            </a:r>
            <a:endParaRPr/>
          </a:p>
        </p:txBody>
      </p:sp>
      <p:sp>
        <p:nvSpPr>
          <p:cNvPr id="1084" name="Google Shape;1084;p41"/>
          <p:cNvSpPr/>
          <p:nvPr/>
        </p:nvSpPr>
        <p:spPr>
          <a:xfrm>
            <a:off x="4609600" y="645900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1085" name="Google Shape;1085;p41"/>
          <p:cNvSpPr txBox="1"/>
          <p:nvPr/>
        </p:nvSpPr>
        <p:spPr>
          <a:xfrm rot="-5400000">
            <a:off x="4121025" y="159475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1086" name="Google Shape;1086;p41"/>
          <p:cNvSpPr/>
          <p:nvPr/>
        </p:nvSpPr>
        <p:spPr>
          <a:xfrm>
            <a:off x="4608075" y="3601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1087" name="Google Shape;1087;p41"/>
          <p:cNvSpPr/>
          <p:nvPr/>
        </p:nvSpPr>
        <p:spPr>
          <a:xfrm>
            <a:off x="4608075" y="7838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cxnSp>
        <p:nvCxnSpPr>
          <p:cNvPr id="1088" name="Google Shape;1088;p41"/>
          <p:cNvCxnSpPr/>
          <p:nvPr/>
        </p:nvCxnSpPr>
        <p:spPr>
          <a:xfrm>
            <a:off x="4448175" y="920125"/>
            <a:ext cx="10068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9" name="Google Shape;1089;p41"/>
          <p:cNvSpPr/>
          <p:nvPr/>
        </p:nvSpPr>
        <p:spPr>
          <a:xfrm>
            <a:off x="1571625" y="3576400"/>
            <a:ext cx="238800" cy="14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41"/>
          <p:cNvSpPr/>
          <p:nvPr/>
        </p:nvSpPr>
        <p:spPr>
          <a:xfrm>
            <a:off x="6115050" y="1534775"/>
            <a:ext cx="238800" cy="14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41"/>
          <p:cNvSpPr txBox="1"/>
          <p:nvPr/>
        </p:nvSpPr>
        <p:spPr>
          <a:xfrm>
            <a:off x="5943600" y="2072738"/>
            <a:ext cx="1886100" cy="29553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X  ⇔   0($fp)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  ⇔  -4($fp)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Z  ⇔  -8($fp)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  ⇔ -12($fp)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  ⇔ -16($fp)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t0 ⇔ -20($fp)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t9 ⇔ -56($fp)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s0 ⇔ -60($fp)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s7 ⇔ -88($fp)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gp ⇔ -92($fp)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 ⇔ -96($fp)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fp ⇔ -100($fp)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 ⇔ -104($fp)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92" name="Google Shape;1092;p41"/>
          <p:cNvSpPr txBox="1"/>
          <p:nvPr/>
        </p:nvSpPr>
        <p:spPr>
          <a:xfrm>
            <a:off x="3916218" y="896048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sp: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Graph II</a:t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438150" y="1072525"/>
            <a:ext cx="4010100" cy="3879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public static void A(void) {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x = 5;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C();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public static void B(void) {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C();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D();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public static void C(void) {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;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public static void D(void) {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;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public static void main(String args[])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   {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      A();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      B();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   }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5638800" y="331925"/>
            <a:ext cx="685800" cy="68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86" name="Google Shape;86;p15"/>
          <p:cNvSpPr/>
          <p:nvPr/>
        </p:nvSpPr>
        <p:spPr>
          <a:xfrm>
            <a:off x="4762500" y="1815475"/>
            <a:ext cx="685800" cy="68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87" name="Google Shape;87;p15"/>
          <p:cNvSpPr/>
          <p:nvPr/>
        </p:nvSpPr>
        <p:spPr>
          <a:xfrm>
            <a:off x="5781675" y="3358525"/>
            <a:ext cx="685800" cy="68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88" name="Google Shape;88;p15"/>
          <p:cNvSpPr/>
          <p:nvPr/>
        </p:nvSpPr>
        <p:spPr>
          <a:xfrm>
            <a:off x="6357975" y="1739275"/>
            <a:ext cx="685800" cy="68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89" name="Google Shape;89;p15"/>
          <p:cNvSpPr txBox="1"/>
          <p:nvPr/>
        </p:nvSpPr>
        <p:spPr>
          <a:xfrm>
            <a:off x="5672175" y="398525"/>
            <a:ext cx="63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</p:txBody>
      </p:sp>
      <p:cxnSp>
        <p:nvCxnSpPr>
          <p:cNvPr id="90" name="Google Shape;90;p15"/>
          <p:cNvCxnSpPr>
            <a:stCxn id="85" idx="3"/>
            <a:endCxn id="86" idx="0"/>
          </p:cNvCxnSpPr>
          <p:nvPr/>
        </p:nvCxnSpPr>
        <p:spPr>
          <a:xfrm flipH="1">
            <a:off x="5105333" y="917292"/>
            <a:ext cx="633900" cy="89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5"/>
          <p:cNvCxnSpPr>
            <a:stCxn id="85" idx="5"/>
            <a:endCxn id="88" idx="0"/>
          </p:cNvCxnSpPr>
          <p:nvPr/>
        </p:nvCxnSpPr>
        <p:spPr>
          <a:xfrm>
            <a:off x="6224167" y="917292"/>
            <a:ext cx="476700" cy="8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5"/>
          <p:cNvCxnSpPr>
            <a:stCxn id="86" idx="4"/>
            <a:endCxn id="87" idx="1"/>
          </p:cNvCxnSpPr>
          <p:nvPr/>
        </p:nvCxnSpPr>
        <p:spPr>
          <a:xfrm>
            <a:off x="5105400" y="2501275"/>
            <a:ext cx="776700" cy="9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5"/>
          <p:cNvCxnSpPr>
            <a:stCxn id="88" idx="4"/>
            <a:endCxn id="87" idx="7"/>
          </p:cNvCxnSpPr>
          <p:nvPr/>
        </p:nvCxnSpPr>
        <p:spPr>
          <a:xfrm flipH="1">
            <a:off x="6366975" y="2425075"/>
            <a:ext cx="333900" cy="103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5"/>
          <p:cNvCxnSpPr>
            <a:stCxn id="88" idx="5"/>
            <a:endCxn id="95" idx="1"/>
          </p:cNvCxnSpPr>
          <p:nvPr/>
        </p:nvCxnSpPr>
        <p:spPr>
          <a:xfrm>
            <a:off x="6943342" y="2324642"/>
            <a:ext cx="372300" cy="5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5"/>
          <p:cNvSpPr txBox="1"/>
          <p:nvPr/>
        </p:nvSpPr>
        <p:spPr>
          <a:xfrm>
            <a:off x="4957800" y="1941575"/>
            <a:ext cx="63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97" name="Google Shape;97;p15"/>
          <p:cNvSpPr txBox="1"/>
          <p:nvPr/>
        </p:nvSpPr>
        <p:spPr>
          <a:xfrm>
            <a:off x="6567525" y="1846325"/>
            <a:ext cx="63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5967450" y="3522725"/>
            <a:ext cx="63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cxnSp>
        <p:nvCxnSpPr>
          <p:cNvPr id="99" name="Google Shape;99;p15"/>
          <p:cNvCxnSpPr>
            <a:stCxn id="100" idx="0"/>
          </p:cNvCxnSpPr>
          <p:nvPr/>
        </p:nvCxnSpPr>
        <p:spPr>
          <a:xfrm rot="10800000">
            <a:off x="6572400" y="3996625"/>
            <a:ext cx="502800" cy="50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5"/>
          <p:cNvSpPr/>
          <p:nvPr/>
        </p:nvSpPr>
        <p:spPr>
          <a:xfrm>
            <a:off x="7215225" y="2796550"/>
            <a:ext cx="685800" cy="68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01" name="Google Shape;101;p15"/>
          <p:cNvSpPr txBox="1"/>
          <p:nvPr/>
        </p:nvSpPr>
        <p:spPr>
          <a:xfrm>
            <a:off x="7410975" y="2939350"/>
            <a:ext cx="63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6486150" y="4501525"/>
            <a:ext cx="1178100" cy="4002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leaf nodes</a:t>
            </a:r>
            <a:endParaRPr/>
          </a:p>
        </p:txBody>
      </p:sp>
      <p:cxnSp>
        <p:nvCxnSpPr>
          <p:cNvPr id="102" name="Google Shape;102;p15"/>
          <p:cNvCxnSpPr>
            <a:stCxn id="100" idx="0"/>
          </p:cNvCxnSpPr>
          <p:nvPr/>
        </p:nvCxnSpPr>
        <p:spPr>
          <a:xfrm flipH="1" rot="10800000">
            <a:off x="7075200" y="3642325"/>
            <a:ext cx="371400" cy="85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r>
              <a:rPr lang="en"/>
              <a:t>: The Postcall</a:t>
            </a:r>
            <a:endParaRPr/>
          </a:p>
        </p:txBody>
      </p:sp>
      <p:sp>
        <p:nvSpPr>
          <p:cNvPr id="1098" name="Google Shape;1098;p42"/>
          <p:cNvSpPr txBox="1"/>
          <p:nvPr>
            <p:ph idx="1" type="body"/>
          </p:nvPr>
        </p:nvSpPr>
        <p:spPr>
          <a:xfrm>
            <a:off x="1219200" y="1152475"/>
            <a:ext cx="742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Precall steps before "sub"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push args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save registers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jal sub  # jump and link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Steps to set up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build the frame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fp = sp + arg_size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sp = fp - frame_size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save S registers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Steps to clean up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restore S registers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delete the frame (no need to!)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but sp = fp + 1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position the return value: </a:t>
            </a:r>
            <a:r>
              <a:rPr lang="en"/>
              <a:t>($sp), $v0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jr $ra     # jump register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Postcall steps after "sub"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restore registers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move return value?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-4($sp) or $v0</a:t>
            </a:r>
            <a:endParaRPr/>
          </a:p>
        </p:txBody>
      </p:sp>
      <p:sp>
        <p:nvSpPr>
          <p:cNvPr id="1099" name="Google Shape;1099;p42"/>
          <p:cNvSpPr/>
          <p:nvPr/>
        </p:nvSpPr>
        <p:spPr>
          <a:xfrm>
            <a:off x="4609600" y="15295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Z</a:t>
            </a:r>
            <a:endParaRPr sz="1200"/>
          </a:p>
        </p:txBody>
      </p:sp>
      <p:sp>
        <p:nvSpPr>
          <p:cNvPr id="1100" name="Google Shape;1100;p42"/>
          <p:cNvSpPr/>
          <p:nvPr/>
        </p:nvSpPr>
        <p:spPr>
          <a:xfrm>
            <a:off x="4609600" y="124965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1101" name="Google Shape;1101;p42"/>
          <p:cNvSpPr/>
          <p:nvPr/>
        </p:nvSpPr>
        <p:spPr>
          <a:xfrm>
            <a:off x="4609600" y="969750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1102" name="Google Shape;1102;p42"/>
          <p:cNvSpPr txBox="1"/>
          <p:nvPr/>
        </p:nvSpPr>
        <p:spPr>
          <a:xfrm>
            <a:off x="5943600" y="316913"/>
            <a:ext cx="3050700" cy="16623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int sub(int X, int Y, int Z)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j;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k = Y + Z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j = sub(1, k, 3);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return j;</a:t>
            </a: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03" name="Google Shape;1103;p42"/>
          <p:cNvSpPr/>
          <p:nvPr/>
        </p:nvSpPr>
        <p:spPr>
          <a:xfrm>
            <a:off x="4609600" y="184388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1104" name="Google Shape;1104;p42"/>
          <p:cNvSpPr/>
          <p:nvPr/>
        </p:nvSpPr>
        <p:spPr>
          <a:xfrm>
            <a:off x="4609600" y="212963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1105" name="Google Shape;1105;p42"/>
          <p:cNvSpPr/>
          <p:nvPr/>
        </p:nvSpPr>
        <p:spPr>
          <a:xfrm>
            <a:off x="4609600" y="243998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t0</a:t>
            </a:r>
            <a:endParaRPr sz="1200"/>
          </a:p>
        </p:txBody>
      </p:sp>
      <p:sp>
        <p:nvSpPr>
          <p:cNvPr id="1106" name="Google Shape;1106;p42"/>
          <p:cNvSpPr/>
          <p:nvPr/>
        </p:nvSpPr>
        <p:spPr>
          <a:xfrm>
            <a:off x="4609600" y="27229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1107" name="Google Shape;1107;p42"/>
          <p:cNvSpPr/>
          <p:nvPr/>
        </p:nvSpPr>
        <p:spPr>
          <a:xfrm>
            <a:off x="4609600" y="30031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s0</a:t>
            </a:r>
            <a:endParaRPr sz="1200"/>
          </a:p>
        </p:txBody>
      </p:sp>
      <p:sp>
        <p:nvSpPr>
          <p:cNvPr id="1108" name="Google Shape;1108;p42"/>
          <p:cNvSpPr/>
          <p:nvPr/>
        </p:nvSpPr>
        <p:spPr>
          <a:xfrm>
            <a:off x="4609600" y="32833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1109" name="Google Shape;1109;p42"/>
          <p:cNvSpPr/>
          <p:nvPr/>
        </p:nvSpPr>
        <p:spPr>
          <a:xfrm>
            <a:off x="4609600" y="441788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1110" name="Google Shape;1110;p42"/>
          <p:cNvSpPr/>
          <p:nvPr/>
        </p:nvSpPr>
        <p:spPr>
          <a:xfrm>
            <a:off x="4609600" y="413133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1111" name="Google Shape;1111;p42"/>
          <p:cNvSpPr/>
          <p:nvPr/>
        </p:nvSpPr>
        <p:spPr>
          <a:xfrm>
            <a:off x="4609600" y="38495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</a:t>
            </a:r>
            <a:endParaRPr sz="1200"/>
          </a:p>
        </p:txBody>
      </p:sp>
      <p:sp>
        <p:nvSpPr>
          <p:cNvPr id="1112" name="Google Shape;1112;p42"/>
          <p:cNvSpPr/>
          <p:nvPr/>
        </p:nvSpPr>
        <p:spPr>
          <a:xfrm>
            <a:off x="4609600" y="35693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gp</a:t>
            </a:r>
            <a:endParaRPr sz="1200"/>
          </a:p>
        </p:txBody>
      </p:sp>
      <p:sp>
        <p:nvSpPr>
          <p:cNvPr id="1113" name="Google Shape;1113;p42"/>
          <p:cNvSpPr txBox="1"/>
          <p:nvPr/>
        </p:nvSpPr>
        <p:spPr>
          <a:xfrm>
            <a:off x="4114800" y="9010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fp:</a:t>
            </a:r>
            <a:endParaRPr sz="1200"/>
          </a:p>
        </p:txBody>
      </p:sp>
      <p:sp>
        <p:nvSpPr>
          <p:cNvPr id="1114" name="Google Shape;1114;p42"/>
          <p:cNvSpPr txBox="1"/>
          <p:nvPr/>
        </p:nvSpPr>
        <p:spPr>
          <a:xfrm>
            <a:off x="4124325" y="43300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sp:</a:t>
            </a:r>
            <a:endParaRPr sz="1200"/>
          </a:p>
        </p:txBody>
      </p:sp>
      <p:sp>
        <p:nvSpPr>
          <p:cNvPr id="1115" name="Google Shape;1115;p42"/>
          <p:cNvSpPr txBox="1"/>
          <p:nvPr/>
        </p:nvSpPr>
        <p:spPr>
          <a:xfrm rot="5400000">
            <a:off x="5073300" y="1243975"/>
            <a:ext cx="66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args</a:t>
            </a:r>
            <a:endParaRPr sz="1300"/>
          </a:p>
        </p:txBody>
      </p:sp>
      <p:sp>
        <p:nvSpPr>
          <p:cNvPr id="1116" name="Google Shape;1116;p42"/>
          <p:cNvSpPr txBox="1"/>
          <p:nvPr/>
        </p:nvSpPr>
        <p:spPr>
          <a:xfrm rot="5400000">
            <a:off x="5073300" y="2009050"/>
            <a:ext cx="66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locals</a:t>
            </a:r>
            <a:endParaRPr sz="1300"/>
          </a:p>
        </p:txBody>
      </p:sp>
      <p:sp>
        <p:nvSpPr>
          <p:cNvPr id="1117" name="Google Shape;1117;p42"/>
          <p:cNvSpPr txBox="1"/>
          <p:nvPr/>
        </p:nvSpPr>
        <p:spPr>
          <a:xfrm rot="5400000">
            <a:off x="5066850" y="3272000"/>
            <a:ext cx="676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temps</a:t>
            </a:r>
            <a:endParaRPr sz="1300"/>
          </a:p>
        </p:txBody>
      </p:sp>
      <p:sp>
        <p:nvSpPr>
          <p:cNvPr id="1118" name="Google Shape;1118;p42"/>
          <p:cNvSpPr/>
          <p:nvPr/>
        </p:nvSpPr>
        <p:spPr>
          <a:xfrm>
            <a:off x="628150" y="15295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Z</a:t>
            </a:r>
            <a:endParaRPr sz="1200"/>
          </a:p>
        </p:txBody>
      </p:sp>
      <p:sp>
        <p:nvSpPr>
          <p:cNvPr id="1119" name="Google Shape;1119;p42"/>
          <p:cNvSpPr/>
          <p:nvPr/>
        </p:nvSpPr>
        <p:spPr>
          <a:xfrm>
            <a:off x="628150" y="124965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</a:t>
            </a:r>
            <a:endParaRPr sz="1200"/>
          </a:p>
        </p:txBody>
      </p:sp>
      <p:sp>
        <p:nvSpPr>
          <p:cNvPr id="1120" name="Google Shape;1120;p42"/>
          <p:cNvSpPr/>
          <p:nvPr/>
        </p:nvSpPr>
        <p:spPr>
          <a:xfrm>
            <a:off x="628150" y="969750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endParaRPr sz="1200"/>
          </a:p>
        </p:txBody>
      </p:sp>
      <p:sp>
        <p:nvSpPr>
          <p:cNvPr id="1121" name="Google Shape;1121;p42"/>
          <p:cNvSpPr/>
          <p:nvPr/>
        </p:nvSpPr>
        <p:spPr>
          <a:xfrm>
            <a:off x="628150" y="184388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1122" name="Google Shape;1122;p42"/>
          <p:cNvSpPr/>
          <p:nvPr/>
        </p:nvSpPr>
        <p:spPr>
          <a:xfrm>
            <a:off x="628150" y="212963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1123" name="Google Shape;1123;p42"/>
          <p:cNvSpPr/>
          <p:nvPr/>
        </p:nvSpPr>
        <p:spPr>
          <a:xfrm>
            <a:off x="628150" y="243998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t0</a:t>
            </a:r>
            <a:endParaRPr sz="1200"/>
          </a:p>
        </p:txBody>
      </p:sp>
      <p:sp>
        <p:nvSpPr>
          <p:cNvPr id="1124" name="Google Shape;1124;p42"/>
          <p:cNvSpPr/>
          <p:nvPr/>
        </p:nvSpPr>
        <p:spPr>
          <a:xfrm>
            <a:off x="628150" y="27229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1125" name="Google Shape;1125;p42"/>
          <p:cNvSpPr/>
          <p:nvPr/>
        </p:nvSpPr>
        <p:spPr>
          <a:xfrm>
            <a:off x="628150" y="30031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s0</a:t>
            </a:r>
            <a:endParaRPr sz="1200"/>
          </a:p>
        </p:txBody>
      </p:sp>
      <p:sp>
        <p:nvSpPr>
          <p:cNvPr id="1126" name="Google Shape;1126;p42"/>
          <p:cNvSpPr/>
          <p:nvPr/>
        </p:nvSpPr>
        <p:spPr>
          <a:xfrm>
            <a:off x="628150" y="32833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1127" name="Google Shape;1127;p42"/>
          <p:cNvSpPr/>
          <p:nvPr/>
        </p:nvSpPr>
        <p:spPr>
          <a:xfrm>
            <a:off x="628150" y="441788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1128" name="Google Shape;1128;p42"/>
          <p:cNvSpPr/>
          <p:nvPr/>
        </p:nvSpPr>
        <p:spPr>
          <a:xfrm>
            <a:off x="628150" y="413133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1129" name="Google Shape;1129;p42"/>
          <p:cNvSpPr/>
          <p:nvPr/>
        </p:nvSpPr>
        <p:spPr>
          <a:xfrm>
            <a:off x="628150" y="38495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</a:t>
            </a:r>
            <a:endParaRPr sz="1200"/>
          </a:p>
        </p:txBody>
      </p:sp>
      <p:sp>
        <p:nvSpPr>
          <p:cNvPr id="1130" name="Google Shape;1130;p42"/>
          <p:cNvSpPr/>
          <p:nvPr/>
        </p:nvSpPr>
        <p:spPr>
          <a:xfrm>
            <a:off x="628150" y="35693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gp</a:t>
            </a:r>
            <a:endParaRPr sz="1200"/>
          </a:p>
        </p:txBody>
      </p:sp>
      <p:sp>
        <p:nvSpPr>
          <p:cNvPr id="1131" name="Google Shape;1131;p42"/>
          <p:cNvSpPr txBox="1"/>
          <p:nvPr/>
        </p:nvSpPr>
        <p:spPr>
          <a:xfrm rot="-5400000">
            <a:off x="111000" y="2379975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1132" name="Google Shape;1132;p42"/>
          <p:cNvSpPr txBox="1"/>
          <p:nvPr/>
        </p:nvSpPr>
        <p:spPr>
          <a:xfrm rot="-5400000">
            <a:off x="3916875" y="2151975"/>
            <a:ext cx="111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Producer</a:t>
            </a:r>
            <a:endParaRPr/>
          </a:p>
        </p:txBody>
      </p:sp>
      <p:sp>
        <p:nvSpPr>
          <p:cNvPr id="1133" name="Google Shape;1133;p42"/>
          <p:cNvSpPr/>
          <p:nvPr/>
        </p:nvSpPr>
        <p:spPr>
          <a:xfrm>
            <a:off x="4609600" y="645900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1134" name="Google Shape;1134;p42"/>
          <p:cNvSpPr txBox="1"/>
          <p:nvPr/>
        </p:nvSpPr>
        <p:spPr>
          <a:xfrm rot="-5400000">
            <a:off x="4121025" y="159475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1135" name="Google Shape;1135;p42"/>
          <p:cNvSpPr/>
          <p:nvPr/>
        </p:nvSpPr>
        <p:spPr>
          <a:xfrm>
            <a:off x="4608075" y="3601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1136" name="Google Shape;1136;p42"/>
          <p:cNvSpPr/>
          <p:nvPr/>
        </p:nvSpPr>
        <p:spPr>
          <a:xfrm>
            <a:off x="4608075" y="7838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cxnSp>
        <p:nvCxnSpPr>
          <p:cNvPr id="1137" name="Google Shape;1137;p42"/>
          <p:cNvCxnSpPr/>
          <p:nvPr/>
        </p:nvCxnSpPr>
        <p:spPr>
          <a:xfrm>
            <a:off x="4448175" y="920125"/>
            <a:ext cx="10068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8" name="Google Shape;1138;p42"/>
          <p:cNvSpPr/>
          <p:nvPr/>
        </p:nvSpPr>
        <p:spPr>
          <a:xfrm>
            <a:off x="1419225" y="3781043"/>
            <a:ext cx="238800" cy="14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42"/>
          <p:cNvSpPr/>
          <p:nvPr/>
        </p:nvSpPr>
        <p:spPr>
          <a:xfrm rot="1680794">
            <a:off x="6391143" y="1010858"/>
            <a:ext cx="238888" cy="14588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42"/>
          <p:cNvSpPr txBox="1"/>
          <p:nvPr/>
        </p:nvSpPr>
        <p:spPr>
          <a:xfrm>
            <a:off x="5943600" y="2072738"/>
            <a:ext cx="1886100" cy="29553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X  ⇔   0($fp)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  ⇔  -4($fp)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Z  ⇔  -8($fp)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  ⇔ -12($fp)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  ⇔ -16($fp)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t0 ⇔ -20($fp)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t9 ⇔ -56($fp)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s0 ⇔ -60($fp)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s7 ⇔ -88($fp)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gp ⇔ -92($fp)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 ⇔ -96($fp)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fp ⇔ -100($fp)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 ⇔ -104($fp)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41" name="Google Shape;1141;p42"/>
          <p:cNvSpPr txBox="1"/>
          <p:nvPr/>
        </p:nvSpPr>
        <p:spPr>
          <a:xfrm>
            <a:off x="3916218" y="896048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sp:</a:t>
            </a:r>
            <a:endParaRPr sz="12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r>
              <a:rPr lang="en"/>
              <a:t>: The set up</a:t>
            </a:r>
            <a:endParaRPr/>
          </a:p>
        </p:txBody>
      </p:sp>
      <p:sp>
        <p:nvSpPr>
          <p:cNvPr id="1147" name="Google Shape;1147;p43"/>
          <p:cNvSpPr txBox="1"/>
          <p:nvPr>
            <p:ph idx="1" type="body"/>
          </p:nvPr>
        </p:nvSpPr>
        <p:spPr>
          <a:xfrm>
            <a:off x="1219200" y="1152475"/>
            <a:ext cx="742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Precall steps before "sub"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push args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save registers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jal sub  # jump and link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Steps to set up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build the frame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fp = sp + arg_size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sp = fp - frame_size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save S registers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Steps to clean up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restore S registers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delete the frame (no need to!)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but sp = fp + 1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position the return value: </a:t>
            </a:r>
            <a:r>
              <a:rPr lang="en"/>
              <a:t>($fp), $v0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jr $ra     # jump register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Postcall steps after "sub"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restore registers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move return value?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-4($sp) or $v0</a:t>
            </a:r>
            <a:endParaRPr/>
          </a:p>
        </p:txBody>
      </p:sp>
      <p:sp>
        <p:nvSpPr>
          <p:cNvPr id="1148" name="Google Shape;1148;p43"/>
          <p:cNvSpPr/>
          <p:nvPr/>
        </p:nvSpPr>
        <p:spPr>
          <a:xfrm>
            <a:off x="4609600" y="15295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Z</a:t>
            </a:r>
            <a:endParaRPr sz="1200"/>
          </a:p>
        </p:txBody>
      </p:sp>
      <p:sp>
        <p:nvSpPr>
          <p:cNvPr id="1149" name="Google Shape;1149;p43"/>
          <p:cNvSpPr/>
          <p:nvPr/>
        </p:nvSpPr>
        <p:spPr>
          <a:xfrm>
            <a:off x="4609600" y="124965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1150" name="Google Shape;1150;p43"/>
          <p:cNvSpPr/>
          <p:nvPr/>
        </p:nvSpPr>
        <p:spPr>
          <a:xfrm>
            <a:off x="4609600" y="969750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1151" name="Google Shape;1151;p43"/>
          <p:cNvSpPr txBox="1"/>
          <p:nvPr/>
        </p:nvSpPr>
        <p:spPr>
          <a:xfrm>
            <a:off x="5943600" y="316913"/>
            <a:ext cx="3050700" cy="16623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int sub(int X, int Y, int Z)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j;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k = Y + Z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j = sub(1, k, 3);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return j;</a:t>
            </a: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52" name="Google Shape;1152;p43"/>
          <p:cNvSpPr/>
          <p:nvPr/>
        </p:nvSpPr>
        <p:spPr>
          <a:xfrm>
            <a:off x="4609600" y="184388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1153" name="Google Shape;1153;p43"/>
          <p:cNvSpPr/>
          <p:nvPr/>
        </p:nvSpPr>
        <p:spPr>
          <a:xfrm>
            <a:off x="4609600" y="212963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1154" name="Google Shape;1154;p43"/>
          <p:cNvSpPr/>
          <p:nvPr/>
        </p:nvSpPr>
        <p:spPr>
          <a:xfrm>
            <a:off x="4609600" y="243998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t0</a:t>
            </a:r>
            <a:endParaRPr sz="1200"/>
          </a:p>
        </p:txBody>
      </p:sp>
      <p:sp>
        <p:nvSpPr>
          <p:cNvPr id="1155" name="Google Shape;1155;p43"/>
          <p:cNvSpPr/>
          <p:nvPr/>
        </p:nvSpPr>
        <p:spPr>
          <a:xfrm>
            <a:off x="4609600" y="27229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1156" name="Google Shape;1156;p43"/>
          <p:cNvSpPr/>
          <p:nvPr/>
        </p:nvSpPr>
        <p:spPr>
          <a:xfrm>
            <a:off x="4609600" y="30031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s0</a:t>
            </a:r>
            <a:endParaRPr sz="1200"/>
          </a:p>
        </p:txBody>
      </p:sp>
      <p:sp>
        <p:nvSpPr>
          <p:cNvPr id="1157" name="Google Shape;1157;p43"/>
          <p:cNvSpPr/>
          <p:nvPr/>
        </p:nvSpPr>
        <p:spPr>
          <a:xfrm>
            <a:off x="4609600" y="32833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1158" name="Google Shape;1158;p43"/>
          <p:cNvSpPr/>
          <p:nvPr/>
        </p:nvSpPr>
        <p:spPr>
          <a:xfrm>
            <a:off x="4609600" y="441788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1159" name="Google Shape;1159;p43"/>
          <p:cNvSpPr/>
          <p:nvPr/>
        </p:nvSpPr>
        <p:spPr>
          <a:xfrm>
            <a:off x="4609600" y="413133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1160" name="Google Shape;1160;p43"/>
          <p:cNvSpPr/>
          <p:nvPr/>
        </p:nvSpPr>
        <p:spPr>
          <a:xfrm>
            <a:off x="4609600" y="38495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</a:t>
            </a:r>
            <a:endParaRPr sz="1200"/>
          </a:p>
        </p:txBody>
      </p:sp>
      <p:sp>
        <p:nvSpPr>
          <p:cNvPr id="1161" name="Google Shape;1161;p43"/>
          <p:cNvSpPr/>
          <p:nvPr/>
        </p:nvSpPr>
        <p:spPr>
          <a:xfrm>
            <a:off x="4609600" y="35693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gp</a:t>
            </a:r>
            <a:endParaRPr sz="1200"/>
          </a:p>
        </p:txBody>
      </p:sp>
      <p:sp>
        <p:nvSpPr>
          <p:cNvPr id="1162" name="Google Shape;1162;p43"/>
          <p:cNvSpPr/>
          <p:nvPr/>
        </p:nvSpPr>
        <p:spPr>
          <a:xfrm>
            <a:off x="628150" y="15295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Z</a:t>
            </a:r>
            <a:endParaRPr sz="1200"/>
          </a:p>
        </p:txBody>
      </p:sp>
      <p:sp>
        <p:nvSpPr>
          <p:cNvPr id="1163" name="Google Shape;1163;p43"/>
          <p:cNvSpPr/>
          <p:nvPr/>
        </p:nvSpPr>
        <p:spPr>
          <a:xfrm>
            <a:off x="628150" y="124965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</a:t>
            </a:r>
            <a:endParaRPr sz="1200"/>
          </a:p>
        </p:txBody>
      </p:sp>
      <p:sp>
        <p:nvSpPr>
          <p:cNvPr id="1164" name="Google Shape;1164;p43"/>
          <p:cNvSpPr/>
          <p:nvPr/>
        </p:nvSpPr>
        <p:spPr>
          <a:xfrm>
            <a:off x="628150" y="969750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endParaRPr sz="1200"/>
          </a:p>
        </p:txBody>
      </p:sp>
      <p:sp>
        <p:nvSpPr>
          <p:cNvPr id="1165" name="Google Shape;1165;p43"/>
          <p:cNvSpPr/>
          <p:nvPr/>
        </p:nvSpPr>
        <p:spPr>
          <a:xfrm>
            <a:off x="628150" y="184388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1166" name="Google Shape;1166;p43"/>
          <p:cNvSpPr/>
          <p:nvPr/>
        </p:nvSpPr>
        <p:spPr>
          <a:xfrm>
            <a:off x="628150" y="212963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1167" name="Google Shape;1167;p43"/>
          <p:cNvSpPr/>
          <p:nvPr/>
        </p:nvSpPr>
        <p:spPr>
          <a:xfrm>
            <a:off x="628150" y="2439986"/>
            <a:ext cx="663900" cy="280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t0</a:t>
            </a:r>
            <a:endParaRPr sz="1200"/>
          </a:p>
        </p:txBody>
      </p:sp>
      <p:sp>
        <p:nvSpPr>
          <p:cNvPr id="1168" name="Google Shape;1168;p43"/>
          <p:cNvSpPr/>
          <p:nvPr/>
        </p:nvSpPr>
        <p:spPr>
          <a:xfrm>
            <a:off x="628150" y="2722961"/>
            <a:ext cx="663900" cy="280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1169" name="Google Shape;1169;p43"/>
          <p:cNvSpPr/>
          <p:nvPr/>
        </p:nvSpPr>
        <p:spPr>
          <a:xfrm>
            <a:off x="628150" y="30031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s0</a:t>
            </a:r>
            <a:endParaRPr sz="1200"/>
          </a:p>
        </p:txBody>
      </p:sp>
      <p:sp>
        <p:nvSpPr>
          <p:cNvPr id="1170" name="Google Shape;1170;p43"/>
          <p:cNvSpPr/>
          <p:nvPr/>
        </p:nvSpPr>
        <p:spPr>
          <a:xfrm>
            <a:off x="628150" y="32833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1171" name="Google Shape;1171;p43"/>
          <p:cNvSpPr/>
          <p:nvPr/>
        </p:nvSpPr>
        <p:spPr>
          <a:xfrm>
            <a:off x="628150" y="4417886"/>
            <a:ext cx="663900" cy="280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1172" name="Google Shape;1172;p43"/>
          <p:cNvSpPr/>
          <p:nvPr/>
        </p:nvSpPr>
        <p:spPr>
          <a:xfrm>
            <a:off x="628150" y="4131336"/>
            <a:ext cx="663900" cy="280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1173" name="Google Shape;1173;p43"/>
          <p:cNvSpPr/>
          <p:nvPr/>
        </p:nvSpPr>
        <p:spPr>
          <a:xfrm>
            <a:off x="628150" y="3849561"/>
            <a:ext cx="663900" cy="280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</a:t>
            </a:r>
            <a:endParaRPr sz="1200"/>
          </a:p>
        </p:txBody>
      </p:sp>
      <p:sp>
        <p:nvSpPr>
          <p:cNvPr id="1174" name="Google Shape;1174;p43"/>
          <p:cNvSpPr/>
          <p:nvPr/>
        </p:nvSpPr>
        <p:spPr>
          <a:xfrm>
            <a:off x="628150" y="3569361"/>
            <a:ext cx="663900" cy="280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gp</a:t>
            </a:r>
            <a:endParaRPr sz="1200"/>
          </a:p>
        </p:txBody>
      </p:sp>
      <p:sp>
        <p:nvSpPr>
          <p:cNvPr id="1175" name="Google Shape;1175;p43"/>
          <p:cNvSpPr txBox="1"/>
          <p:nvPr/>
        </p:nvSpPr>
        <p:spPr>
          <a:xfrm>
            <a:off x="133350" y="9010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fp:</a:t>
            </a:r>
            <a:endParaRPr sz="1200"/>
          </a:p>
        </p:txBody>
      </p:sp>
      <p:sp>
        <p:nvSpPr>
          <p:cNvPr id="1176" name="Google Shape;1176;p43"/>
          <p:cNvSpPr txBox="1"/>
          <p:nvPr/>
        </p:nvSpPr>
        <p:spPr>
          <a:xfrm>
            <a:off x="142875" y="43300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sp:</a:t>
            </a:r>
            <a:endParaRPr sz="1200"/>
          </a:p>
        </p:txBody>
      </p:sp>
      <p:sp>
        <p:nvSpPr>
          <p:cNvPr id="1177" name="Google Shape;1177;p43"/>
          <p:cNvSpPr txBox="1"/>
          <p:nvPr/>
        </p:nvSpPr>
        <p:spPr>
          <a:xfrm rot="-5400000">
            <a:off x="111000" y="2379975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1178" name="Google Shape;1178;p43"/>
          <p:cNvSpPr/>
          <p:nvPr/>
        </p:nvSpPr>
        <p:spPr>
          <a:xfrm>
            <a:off x="4609600" y="645900"/>
            <a:ext cx="663900" cy="280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1179" name="Google Shape;1179;p43"/>
          <p:cNvSpPr txBox="1"/>
          <p:nvPr/>
        </p:nvSpPr>
        <p:spPr>
          <a:xfrm rot="-5400000">
            <a:off x="4121025" y="159475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1180" name="Google Shape;1180;p43"/>
          <p:cNvSpPr/>
          <p:nvPr/>
        </p:nvSpPr>
        <p:spPr>
          <a:xfrm>
            <a:off x="4608075" y="360161"/>
            <a:ext cx="663900" cy="280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1181" name="Google Shape;1181;p43"/>
          <p:cNvSpPr/>
          <p:nvPr/>
        </p:nvSpPr>
        <p:spPr>
          <a:xfrm>
            <a:off x="4608075" y="78386"/>
            <a:ext cx="663900" cy="280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cxnSp>
        <p:nvCxnSpPr>
          <p:cNvPr id="1182" name="Google Shape;1182;p43"/>
          <p:cNvCxnSpPr/>
          <p:nvPr/>
        </p:nvCxnSpPr>
        <p:spPr>
          <a:xfrm>
            <a:off x="4448175" y="920125"/>
            <a:ext cx="10068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3" name="Google Shape;1183;p43"/>
          <p:cNvSpPr txBox="1"/>
          <p:nvPr/>
        </p:nvSpPr>
        <p:spPr>
          <a:xfrm>
            <a:off x="4114800" y="5727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sp:</a:t>
            </a:r>
            <a:endParaRPr sz="1200"/>
          </a:p>
        </p:txBody>
      </p:sp>
      <p:sp>
        <p:nvSpPr>
          <p:cNvPr id="1184" name="Google Shape;1184;p43"/>
          <p:cNvSpPr/>
          <p:nvPr/>
        </p:nvSpPr>
        <p:spPr>
          <a:xfrm rot="1680794">
            <a:off x="6391143" y="1010858"/>
            <a:ext cx="238888" cy="14588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43"/>
          <p:cNvSpPr/>
          <p:nvPr/>
        </p:nvSpPr>
        <p:spPr>
          <a:xfrm>
            <a:off x="1571625" y="3945855"/>
            <a:ext cx="238800" cy="14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6" name="Google Shape;1186;p43"/>
          <p:cNvCxnSpPr>
            <a:stCxn id="1173" idx="1"/>
            <a:endCxn id="1176" idx="0"/>
          </p:cNvCxnSpPr>
          <p:nvPr/>
        </p:nvCxnSpPr>
        <p:spPr>
          <a:xfrm flipH="1">
            <a:off x="395350" y="3989661"/>
            <a:ext cx="232800" cy="340500"/>
          </a:xfrm>
          <a:prstGeom prst="curved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7" name="Google Shape;1187;p43"/>
          <p:cNvCxnSpPr>
            <a:stCxn id="1172" idx="1"/>
            <a:endCxn id="1175" idx="2"/>
          </p:cNvCxnSpPr>
          <p:nvPr/>
        </p:nvCxnSpPr>
        <p:spPr>
          <a:xfrm rot="10800000">
            <a:off x="385750" y="1270236"/>
            <a:ext cx="242400" cy="3001200"/>
          </a:xfrm>
          <a:prstGeom prst="curved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8" name="Google Shape;1188;p43"/>
          <p:cNvSpPr txBox="1"/>
          <p:nvPr/>
        </p:nvSpPr>
        <p:spPr>
          <a:xfrm>
            <a:off x="5943600" y="2066988"/>
            <a:ext cx="1886100" cy="29553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X  ⇔   0($fp)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  ⇔  -4($fp)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Z  ⇔  -8($fp)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  ⇔ -12($fp)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  ⇔ -16($fp)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t0 ⇔ -20($fp)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t9 ⇔ -56($fp)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s0 ⇔ -60($fp)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s7 ⇔ -88($fp)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gp ⇔ -92($fp)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 ⇔ -96($fp)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fp ⇔ -100($fp)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 ⇔ -104($fp)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89" name="Google Shape;1189;p43"/>
          <p:cNvSpPr txBox="1"/>
          <p:nvPr/>
        </p:nvSpPr>
        <p:spPr>
          <a:xfrm>
            <a:off x="7573875" y="2298225"/>
            <a:ext cx="1570200" cy="172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lw $sp, 4($</a:t>
            </a:r>
            <a:r>
              <a:rPr lang="en" sz="10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fp</a:t>
            </a: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lw $fp, 4($sp)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-------------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lw $t0, -20($fp)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lw $t1, -24($fp)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…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lw $ra, -104($fp)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90" name="Google Shape;1190;p43"/>
          <p:cNvSpPr txBox="1"/>
          <p:nvPr/>
        </p:nvSpPr>
        <p:spPr>
          <a:xfrm>
            <a:off x="4114800" y="9010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fp:</a:t>
            </a:r>
            <a:endParaRPr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r>
              <a:rPr lang="en"/>
              <a:t>: The Postcall</a:t>
            </a:r>
            <a:endParaRPr/>
          </a:p>
        </p:txBody>
      </p:sp>
      <p:sp>
        <p:nvSpPr>
          <p:cNvPr id="1196" name="Google Shape;1196;p44"/>
          <p:cNvSpPr txBox="1"/>
          <p:nvPr>
            <p:ph idx="1" type="body"/>
          </p:nvPr>
        </p:nvSpPr>
        <p:spPr>
          <a:xfrm>
            <a:off x="1219200" y="1152475"/>
            <a:ext cx="742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Precall steps before "sub"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push args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save registers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jal sub  # jump and link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Steps to set up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build the frame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fp = sp + arg_size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sp = fp - frame_size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save S registers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Steps to clean up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restore S registers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delete the frame (no need to!)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but sp = fp + 1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position the return value: </a:t>
            </a:r>
            <a:r>
              <a:rPr lang="en"/>
              <a:t>($fp), $v0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jr $ra     # jump register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Postcall steps after "sub"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restore registers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move return value?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-4($sp) or $v0</a:t>
            </a:r>
            <a:endParaRPr/>
          </a:p>
        </p:txBody>
      </p:sp>
      <p:sp>
        <p:nvSpPr>
          <p:cNvPr id="1197" name="Google Shape;1197;p44"/>
          <p:cNvSpPr/>
          <p:nvPr/>
        </p:nvSpPr>
        <p:spPr>
          <a:xfrm>
            <a:off x="4609600" y="15295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Z</a:t>
            </a:r>
            <a:endParaRPr sz="1200"/>
          </a:p>
        </p:txBody>
      </p:sp>
      <p:sp>
        <p:nvSpPr>
          <p:cNvPr id="1198" name="Google Shape;1198;p44"/>
          <p:cNvSpPr/>
          <p:nvPr/>
        </p:nvSpPr>
        <p:spPr>
          <a:xfrm>
            <a:off x="4609600" y="124965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1199" name="Google Shape;1199;p44"/>
          <p:cNvSpPr/>
          <p:nvPr/>
        </p:nvSpPr>
        <p:spPr>
          <a:xfrm>
            <a:off x="4609600" y="969750"/>
            <a:ext cx="663900" cy="280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1200" name="Google Shape;1200;p44"/>
          <p:cNvSpPr txBox="1"/>
          <p:nvPr/>
        </p:nvSpPr>
        <p:spPr>
          <a:xfrm>
            <a:off x="5943600" y="316913"/>
            <a:ext cx="3050700" cy="16623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int sub(int X, int Y, int Z)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j;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k = Y + Z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j = sub(1, k, 3);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return j;</a:t>
            </a: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01" name="Google Shape;1201;p44"/>
          <p:cNvSpPr/>
          <p:nvPr/>
        </p:nvSpPr>
        <p:spPr>
          <a:xfrm>
            <a:off x="4609600" y="184388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1202" name="Google Shape;1202;p44"/>
          <p:cNvSpPr/>
          <p:nvPr/>
        </p:nvSpPr>
        <p:spPr>
          <a:xfrm>
            <a:off x="4609600" y="212963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1203" name="Google Shape;1203;p44"/>
          <p:cNvSpPr/>
          <p:nvPr/>
        </p:nvSpPr>
        <p:spPr>
          <a:xfrm>
            <a:off x="4609600" y="243998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t0</a:t>
            </a:r>
            <a:endParaRPr sz="1200"/>
          </a:p>
        </p:txBody>
      </p:sp>
      <p:sp>
        <p:nvSpPr>
          <p:cNvPr id="1204" name="Google Shape;1204;p44"/>
          <p:cNvSpPr/>
          <p:nvPr/>
        </p:nvSpPr>
        <p:spPr>
          <a:xfrm>
            <a:off x="4609600" y="27229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1205" name="Google Shape;1205;p44"/>
          <p:cNvSpPr/>
          <p:nvPr/>
        </p:nvSpPr>
        <p:spPr>
          <a:xfrm>
            <a:off x="4609600" y="30031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s0</a:t>
            </a:r>
            <a:endParaRPr sz="1200"/>
          </a:p>
        </p:txBody>
      </p:sp>
      <p:sp>
        <p:nvSpPr>
          <p:cNvPr id="1206" name="Google Shape;1206;p44"/>
          <p:cNvSpPr/>
          <p:nvPr/>
        </p:nvSpPr>
        <p:spPr>
          <a:xfrm>
            <a:off x="4609600" y="32833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1207" name="Google Shape;1207;p44"/>
          <p:cNvSpPr/>
          <p:nvPr/>
        </p:nvSpPr>
        <p:spPr>
          <a:xfrm>
            <a:off x="4609600" y="441788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1208" name="Google Shape;1208;p44"/>
          <p:cNvSpPr/>
          <p:nvPr/>
        </p:nvSpPr>
        <p:spPr>
          <a:xfrm>
            <a:off x="4609600" y="413133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1209" name="Google Shape;1209;p44"/>
          <p:cNvSpPr/>
          <p:nvPr/>
        </p:nvSpPr>
        <p:spPr>
          <a:xfrm>
            <a:off x="4609600" y="38495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</a:t>
            </a:r>
            <a:endParaRPr sz="1200"/>
          </a:p>
        </p:txBody>
      </p:sp>
      <p:sp>
        <p:nvSpPr>
          <p:cNvPr id="1210" name="Google Shape;1210;p44"/>
          <p:cNvSpPr/>
          <p:nvPr/>
        </p:nvSpPr>
        <p:spPr>
          <a:xfrm>
            <a:off x="4609600" y="35693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gp</a:t>
            </a:r>
            <a:endParaRPr sz="1200"/>
          </a:p>
        </p:txBody>
      </p:sp>
      <p:sp>
        <p:nvSpPr>
          <p:cNvPr id="1211" name="Google Shape;1211;p44"/>
          <p:cNvSpPr/>
          <p:nvPr/>
        </p:nvSpPr>
        <p:spPr>
          <a:xfrm>
            <a:off x="628150" y="15295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Z</a:t>
            </a:r>
            <a:endParaRPr sz="1200"/>
          </a:p>
        </p:txBody>
      </p:sp>
      <p:sp>
        <p:nvSpPr>
          <p:cNvPr id="1212" name="Google Shape;1212;p44"/>
          <p:cNvSpPr/>
          <p:nvPr/>
        </p:nvSpPr>
        <p:spPr>
          <a:xfrm>
            <a:off x="628150" y="124965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</a:t>
            </a:r>
            <a:endParaRPr sz="1200"/>
          </a:p>
        </p:txBody>
      </p:sp>
      <p:sp>
        <p:nvSpPr>
          <p:cNvPr id="1213" name="Google Shape;1213;p44"/>
          <p:cNvSpPr/>
          <p:nvPr/>
        </p:nvSpPr>
        <p:spPr>
          <a:xfrm>
            <a:off x="628150" y="969750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endParaRPr sz="1200"/>
          </a:p>
        </p:txBody>
      </p:sp>
      <p:sp>
        <p:nvSpPr>
          <p:cNvPr id="1214" name="Google Shape;1214;p44"/>
          <p:cNvSpPr/>
          <p:nvPr/>
        </p:nvSpPr>
        <p:spPr>
          <a:xfrm>
            <a:off x="628150" y="184388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1215" name="Google Shape;1215;p44"/>
          <p:cNvSpPr/>
          <p:nvPr/>
        </p:nvSpPr>
        <p:spPr>
          <a:xfrm>
            <a:off x="628150" y="212963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1216" name="Google Shape;1216;p44"/>
          <p:cNvSpPr/>
          <p:nvPr/>
        </p:nvSpPr>
        <p:spPr>
          <a:xfrm>
            <a:off x="628150" y="243998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t0</a:t>
            </a:r>
            <a:endParaRPr sz="1200"/>
          </a:p>
        </p:txBody>
      </p:sp>
      <p:sp>
        <p:nvSpPr>
          <p:cNvPr id="1217" name="Google Shape;1217;p44"/>
          <p:cNvSpPr/>
          <p:nvPr/>
        </p:nvSpPr>
        <p:spPr>
          <a:xfrm>
            <a:off x="628150" y="27229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1218" name="Google Shape;1218;p44"/>
          <p:cNvSpPr/>
          <p:nvPr/>
        </p:nvSpPr>
        <p:spPr>
          <a:xfrm>
            <a:off x="628150" y="30031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s0</a:t>
            </a:r>
            <a:endParaRPr sz="1200"/>
          </a:p>
        </p:txBody>
      </p:sp>
      <p:sp>
        <p:nvSpPr>
          <p:cNvPr id="1219" name="Google Shape;1219;p44"/>
          <p:cNvSpPr/>
          <p:nvPr/>
        </p:nvSpPr>
        <p:spPr>
          <a:xfrm>
            <a:off x="628150" y="32833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1220" name="Google Shape;1220;p44"/>
          <p:cNvSpPr/>
          <p:nvPr/>
        </p:nvSpPr>
        <p:spPr>
          <a:xfrm>
            <a:off x="628150" y="441788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1221" name="Google Shape;1221;p44"/>
          <p:cNvSpPr/>
          <p:nvPr/>
        </p:nvSpPr>
        <p:spPr>
          <a:xfrm>
            <a:off x="628150" y="413133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1222" name="Google Shape;1222;p44"/>
          <p:cNvSpPr/>
          <p:nvPr/>
        </p:nvSpPr>
        <p:spPr>
          <a:xfrm>
            <a:off x="628150" y="38495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</a:t>
            </a:r>
            <a:endParaRPr sz="1200"/>
          </a:p>
        </p:txBody>
      </p:sp>
      <p:sp>
        <p:nvSpPr>
          <p:cNvPr id="1223" name="Google Shape;1223;p44"/>
          <p:cNvSpPr/>
          <p:nvPr/>
        </p:nvSpPr>
        <p:spPr>
          <a:xfrm>
            <a:off x="628150" y="35693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gp</a:t>
            </a:r>
            <a:endParaRPr sz="1200"/>
          </a:p>
        </p:txBody>
      </p:sp>
      <p:sp>
        <p:nvSpPr>
          <p:cNvPr id="1224" name="Google Shape;1224;p44"/>
          <p:cNvSpPr txBox="1"/>
          <p:nvPr/>
        </p:nvSpPr>
        <p:spPr>
          <a:xfrm>
            <a:off x="133350" y="9010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fp:</a:t>
            </a:r>
            <a:endParaRPr sz="1200"/>
          </a:p>
        </p:txBody>
      </p:sp>
      <p:sp>
        <p:nvSpPr>
          <p:cNvPr id="1225" name="Google Shape;1225;p44"/>
          <p:cNvSpPr txBox="1"/>
          <p:nvPr/>
        </p:nvSpPr>
        <p:spPr>
          <a:xfrm>
            <a:off x="142875" y="43300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sp:</a:t>
            </a:r>
            <a:endParaRPr sz="1200"/>
          </a:p>
        </p:txBody>
      </p:sp>
      <p:sp>
        <p:nvSpPr>
          <p:cNvPr id="1226" name="Google Shape;1226;p44"/>
          <p:cNvSpPr txBox="1"/>
          <p:nvPr/>
        </p:nvSpPr>
        <p:spPr>
          <a:xfrm rot="-5400000">
            <a:off x="111000" y="2379975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1227" name="Google Shape;1227;p44"/>
          <p:cNvSpPr txBox="1"/>
          <p:nvPr/>
        </p:nvSpPr>
        <p:spPr>
          <a:xfrm rot="-5400000">
            <a:off x="3928425" y="2163525"/>
            <a:ext cx="109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Producer</a:t>
            </a:r>
            <a:endParaRPr/>
          </a:p>
        </p:txBody>
      </p:sp>
      <p:sp>
        <p:nvSpPr>
          <p:cNvPr id="1228" name="Google Shape;1228;p44"/>
          <p:cNvSpPr/>
          <p:nvPr/>
        </p:nvSpPr>
        <p:spPr>
          <a:xfrm>
            <a:off x="4609600" y="645900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1229" name="Google Shape;1229;p44"/>
          <p:cNvSpPr txBox="1"/>
          <p:nvPr/>
        </p:nvSpPr>
        <p:spPr>
          <a:xfrm rot="-5400000">
            <a:off x="4121025" y="159475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1230" name="Google Shape;1230;p44"/>
          <p:cNvSpPr/>
          <p:nvPr/>
        </p:nvSpPr>
        <p:spPr>
          <a:xfrm>
            <a:off x="4608075" y="3601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1231" name="Google Shape;1231;p44"/>
          <p:cNvSpPr/>
          <p:nvPr/>
        </p:nvSpPr>
        <p:spPr>
          <a:xfrm>
            <a:off x="4608075" y="7838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cxnSp>
        <p:nvCxnSpPr>
          <p:cNvPr id="1232" name="Google Shape;1232;p44"/>
          <p:cNvCxnSpPr/>
          <p:nvPr/>
        </p:nvCxnSpPr>
        <p:spPr>
          <a:xfrm>
            <a:off x="4448175" y="920125"/>
            <a:ext cx="10068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3" name="Google Shape;1233;p44"/>
          <p:cNvSpPr txBox="1"/>
          <p:nvPr/>
        </p:nvSpPr>
        <p:spPr>
          <a:xfrm>
            <a:off x="4114800" y="5727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sp:</a:t>
            </a:r>
            <a:endParaRPr sz="1200"/>
          </a:p>
        </p:txBody>
      </p:sp>
      <p:sp>
        <p:nvSpPr>
          <p:cNvPr id="1234" name="Google Shape;1234;p44"/>
          <p:cNvSpPr/>
          <p:nvPr/>
        </p:nvSpPr>
        <p:spPr>
          <a:xfrm rot="1680794">
            <a:off x="6143493" y="1010858"/>
            <a:ext cx="238888" cy="14588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44"/>
          <p:cNvSpPr/>
          <p:nvPr/>
        </p:nvSpPr>
        <p:spPr>
          <a:xfrm rot="-5400000">
            <a:off x="3239925" y="2865150"/>
            <a:ext cx="3429600" cy="22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 data</a:t>
            </a:r>
            <a:endParaRPr/>
          </a:p>
        </p:txBody>
      </p:sp>
      <p:sp>
        <p:nvSpPr>
          <p:cNvPr id="1236" name="Google Shape;1236;p44"/>
          <p:cNvSpPr/>
          <p:nvPr/>
        </p:nvSpPr>
        <p:spPr>
          <a:xfrm>
            <a:off x="1571625" y="4109800"/>
            <a:ext cx="238800" cy="14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44"/>
          <p:cNvSpPr/>
          <p:nvPr/>
        </p:nvSpPr>
        <p:spPr>
          <a:xfrm>
            <a:off x="628150" y="4703550"/>
            <a:ext cx="663900" cy="280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1238" name="Google Shape;1238;p44"/>
          <p:cNvSpPr txBox="1"/>
          <p:nvPr/>
        </p:nvSpPr>
        <p:spPr>
          <a:xfrm>
            <a:off x="5943600" y="2072738"/>
            <a:ext cx="1886100" cy="29553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X  ⇔   0($fp)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  ⇔  -4($fp)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Z  ⇔  -8($fp)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  ⇔ -12($fp)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  ⇔ -16($fp)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t0 ⇔ -20($fp)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t9 ⇔ -56($fp)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s0 ⇔ -60($fp)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s7 ⇔ -88($fp)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gp ⇔ -92($fp)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 ⇔ -96($fp)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fp ⇔ -100($fp)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 ⇔ -104($fp)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Next Instruction:</a:t>
            </a:r>
            <a:endParaRPr/>
          </a:p>
        </p:txBody>
      </p:sp>
      <p:sp>
        <p:nvSpPr>
          <p:cNvPr id="1244" name="Google Shape;1244;p45"/>
          <p:cNvSpPr txBox="1"/>
          <p:nvPr>
            <p:ph idx="1" type="body"/>
          </p:nvPr>
        </p:nvSpPr>
        <p:spPr>
          <a:xfrm>
            <a:off x="1219200" y="1152475"/>
            <a:ext cx="742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Precall steps before "sub"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push args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save registers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jal sub  # jump and link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Steps to set up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build the frame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fp = sp + arg_size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sp = fp - frame_size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save S registers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Steps to clean up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restore S registers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delete the frame (no need to!)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but sp = fp + 1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position the return value: </a:t>
            </a:r>
            <a:r>
              <a:rPr lang="en"/>
              <a:t>($fp), $v0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jr $ra     # jump register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Postcall steps after "sub"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restore registers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move return value?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-4($sp) or $v0</a:t>
            </a:r>
            <a:endParaRPr/>
          </a:p>
        </p:txBody>
      </p:sp>
      <p:sp>
        <p:nvSpPr>
          <p:cNvPr id="1245" name="Google Shape;1245;p45"/>
          <p:cNvSpPr txBox="1"/>
          <p:nvPr/>
        </p:nvSpPr>
        <p:spPr>
          <a:xfrm>
            <a:off x="5943600" y="316913"/>
            <a:ext cx="3050700" cy="16623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int sub(int X, int Y, int Z)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j;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k = Y + Z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j = sub(1, k, 3);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return j;</a:t>
            </a: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46" name="Google Shape;1246;p45"/>
          <p:cNvSpPr/>
          <p:nvPr/>
        </p:nvSpPr>
        <p:spPr>
          <a:xfrm>
            <a:off x="628150" y="15295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Z</a:t>
            </a:r>
            <a:endParaRPr sz="1200"/>
          </a:p>
        </p:txBody>
      </p:sp>
      <p:sp>
        <p:nvSpPr>
          <p:cNvPr id="1247" name="Google Shape;1247;p45"/>
          <p:cNvSpPr/>
          <p:nvPr/>
        </p:nvSpPr>
        <p:spPr>
          <a:xfrm>
            <a:off x="628150" y="124965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</a:t>
            </a:r>
            <a:endParaRPr sz="1200"/>
          </a:p>
        </p:txBody>
      </p:sp>
      <p:sp>
        <p:nvSpPr>
          <p:cNvPr id="1248" name="Google Shape;1248;p45"/>
          <p:cNvSpPr/>
          <p:nvPr/>
        </p:nvSpPr>
        <p:spPr>
          <a:xfrm>
            <a:off x="628150" y="969750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endParaRPr sz="1200"/>
          </a:p>
        </p:txBody>
      </p:sp>
      <p:sp>
        <p:nvSpPr>
          <p:cNvPr id="1249" name="Google Shape;1249;p45"/>
          <p:cNvSpPr/>
          <p:nvPr/>
        </p:nvSpPr>
        <p:spPr>
          <a:xfrm>
            <a:off x="628150" y="184388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1250" name="Google Shape;1250;p45"/>
          <p:cNvSpPr/>
          <p:nvPr/>
        </p:nvSpPr>
        <p:spPr>
          <a:xfrm>
            <a:off x="628150" y="212963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1251" name="Google Shape;1251;p45"/>
          <p:cNvSpPr/>
          <p:nvPr/>
        </p:nvSpPr>
        <p:spPr>
          <a:xfrm>
            <a:off x="628150" y="243998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t0</a:t>
            </a:r>
            <a:endParaRPr sz="1200"/>
          </a:p>
        </p:txBody>
      </p:sp>
      <p:sp>
        <p:nvSpPr>
          <p:cNvPr id="1252" name="Google Shape;1252;p45"/>
          <p:cNvSpPr/>
          <p:nvPr/>
        </p:nvSpPr>
        <p:spPr>
          <a:xfrm>
            <a:off x="628150" y="27229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1253" name="Google Shape;1253;p45"/>
          <p:cNvSpPr/>
          <p:nvPr/>
        </p:nvSpPr>
        <p:spPr>
          <a:xfrm>
            <a:off x="628150" y="30031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s0</a:t>
            </a:r>
            <a:endParaRPr sz="1200"/>
          </a:p>
        </p:txBody>
      </p:sp>
      <p:sp>
        <p:nvSpPr>
          <p:cNvPr id="1254" name="Google Shape;1254;p45"/>
          <p:cNvSpPr/>
          <p:nvPr/>
        </p:nvSpPr>
        <p:spPr>
          <a:xfrm>
            <a:off x="628150" y="32833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1255" name="Google Shape;1255;p45"/>
          <p:cNvSpPr/>
          <p:nvPr/>
        </p:nvSpPr>
        <p:spPr>
          <a:xfrm>
            <a:off x="628150" y="441788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1256" name="Google Shape;1256;p45"/>
          <p:cNvSpPr/>
          <p:nvPr/>
        </p:nvSpPr>
        <p:spPr>
          <a:xfrm>
            <a:off x="628150" y="4131336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1257" name="Google Shape;1257;p45"/>
          <p:cNvSpPr/>
          <p:nvPr/>
        </p:nvSpPr>
        <p:spPr>
          <a:xfrm>
            <a:off x="628150" y="38495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</a:t>
            </a:r>
            <a:endParaRPr sz="1200"/>
          </a:p>
        </p:txBody>
      </p:sp>
      <p:sp>
        <p:nvSpPr>
          <p:cNvPr id="1258" name="Google Shape;1258;p45"/>
          <p:cNvSpPr/>
          <p:nvPr/>
        </p:nvSpPr>
        <p:spPr>
          <a:xfrm>
            <a:off x="628150" y="3569361"/>
            <a:ext cx="6639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gp</a:t>
            </a:r>
            <a:endParaRPr sz="1200"/>
          </a:p>
        </p:txBody>
      </p:sp>
      <p:sp>
        <p:nvSpPr>
          <p:cNvPr id="1259" name="Google Shape;1259;p45"/>
          <p:cNvSpPr txBox="1"/>
          <p:nvPr/>
        </p:nvSpPr>
        <p:spPr>
          <a:xfrm>
            <a:off x="133350" y="9010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fp:</a:t>
            </a:r>
            <a:endParaRPr sz="1200"/>
          </a:p>
        </p:txBody>
      </p:sp>
      <p:sp>
        <p:nvSpPr>
          <p:cNvPr id="1260" name="Google Shape;1260;p45"/>
          <p:cNvSpPr txBox="1"/>
          <p:nvPr/>
        </p:nvSpPr>
        <p:spPr>
          <a:xfrm>
            <a:off x="142875" y="43300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sp:</a:t>
            </a:r>
            <a:endParaRPr sz="1200"/>
          </a:p>
        </p:txBody>
      </p:sp>
      <p:sp>
        <p:nvSpPr>
          <p:cNvPr id="1261" name="Google Shape;1261;p45"/>
          <p:cNvSpPr txBox="1"/>
          <p:nvPr/>
        </p:nvSpPr>
        <p:spPr>
          <a:xfrm rot="-5400000">
            <a:off x="111000" y="2379975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1262" name="Google Shape;1262;p45"/>
          <p:cNvSpPr/>
          <p:nvPr/>
        </p:nvSpPr>
        <p:spPr>
          <a:xfrm>
            <a:off x="6115050" y="1382375"/>
            <a:ext cx="238800" cy="14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" name="Google Shape;1263;p45"/>
          <p:cNvSpPr txBox="1"/>
          <p:nvPr/>
        </p:nvSpPr>
        <p:spPr>
          <a:xfrm>
            <a:off x="5943600" y="2072738"/>
            <a:ext cx="1886100" cy="29553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X  ⇔   0($fp)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  ⇔  -4($fp)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Z  ⇔  -8($fp)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  ⇔ -12($fp)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  ⇔ -16($fp)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t0 ⇔ -20($fp)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t9 ⇔ -56($fp)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s0 ⇔ -60($fp)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s7 ⇔ -88($fp)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gp ⇔ -92($fp)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 ⇔ -96($fp)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fp ⇔ -100($fp)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 ⇔ -104($fp)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-- Producer Convention Caveats:</a:t>
            </a:r>
            <a:endParaRPr/>
          </a:p>
        </p:txBody>
      </p:sp>
      <p:sp>
        <p:nvSpPr>
          <p:cNvPr id="1269" name="Google Shape;1269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Memory is slow: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first 4 arguments should not be passed via the stack but via: $a0, $a1, $a2, $a3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2 return values should not be passed via the stack but via: $v0, $v1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Although there are 32 general purpose registers: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Can't use: $zero, $at, $k1, $k2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 use: $gp, $sp, $fp, $ra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you must take steps to save--restore these registers at call </a:t>
            </a:r>
            <a:r>
              <a:rPr lang="en"/>
              <a:t>boundaries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 use: $a0, $a1, $a2, $a3, $v0, $v1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you must take steps to save--restore these registers at call boundaries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compiler MUST follow this convention,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 the assembly level programmer can "optimize" there code!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Graph with a Loop (Recursion)</a:t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5638800" y="331925"/>
            <a:ext cx="685800" cy="68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09" name="Google Shape;109;p16"/>
          <p:cNvSpPr/>
          <p:nvPr/>
        </p:nvSpPr>
        <p:spPr>
          <a:xfrm>
            <a:off x="4762500" y="1815475"/>
            <a:ext cx="685800" cy="68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10" name="Google Shape;110;p16"/>
          <p:cNvSpPr/>
          <p:nvPr/>
        </p:nvSpPr>
        <p:spPr>
          <a:xfrm>
            <a:off x="5781675" y="3358525"/>
            <a:ext cx="685800" cy="68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11" name="Google Shape;111;p16"/>
          <p:cNvSpPr/>
          <p:nvPr/>
        </p:nvSpPr>
        <p:spPr>
          <a:xfrm>
            <a:off x="6357975" y="1739275"/>
            <a:ext cx="685800" cy="68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12" name="Google Shape;112;p16"/>
          <p:cNvSpPr txBox="1"/>
          <p:nvPr/>
        </p:nvSpPr>
        <p:spPr>
          <a:xfrm>
            <a:off x="5672175" y="398525"/>
            <a:ext cx="63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</p:txBody>
      </p:sp>
      <p:cxnSp>
        <p:nvCxnSpPr>
          <p:cNvPr id="113" name="Google Shape;113;p16"/>
          <p:cNvCxnSpPr>
            <a:stCxn id="108" idx="3"/>
            <a:endCxn id="109" idx="0"/>
          </p:cNvCxnSpPr>
          <p:nvPr/>
        </p:nvCxnSpPr>
        <p:spPr>
          <a:xfrm flipH="1">
            <a:off x="5105333" y="917292"/>
            <a:ext cx="633900" cy="89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6"/>
          <p:cNvSpPr/>
          <p:nvPr/>
        </p:nvSpPr>
        <p:spPr>
          <a:xfrm>
            <a:off x="7215225" y="2796550"/>
            <a:ext cx="685800" cy="68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115" name="Google Shape;115;p16"/>
          <p:cNvCxnSpPr>
            <a:stCxn id="108" idx="5"/>
            <a:endCxn id="111" idx="0"/>
          </p:cNvCxnSpPr>
          <p:nvPr/>
        </p:nvCxnSpPr>
        <p:spPr>
          <a:xfrm>
            <a:off x="6224167" y="917292"/>
            <a:ext cx="476700" cy="8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6"/>
          <p:cNvCxnSpPr>
            <a:stCxn id="109" idx="4"/>
            <a:endCxn id="110" idx="1"/>
          </p:cNvCxnSpPr>
          <p:nvPr/>
        </p:nvCxnSpPr>
        <p:spPr>
          <a:xfrm>
            <a:off x="5105400" y="2501275"/>
            <a:ext cx="776700" cy="9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6"/>
          <p:cNvCxnSpPr>
            <a:stCxn id="111" idx="4"/>
            <a:endCxn id="110" idx="7"/>
          </p:cNvCxnSpPr>
          <p:nvPr/>
        </p:nvCxnSpPr>
        <p:spPr>
          <a:xfrm flipH="1">
            <a:off x="6366975" y="2425075"/>
            <a:ext cx="333900" cy="103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6"/>
          <p:cNvCxnSpPr>
            <a:stCxn id="111" idx="5"/>
            <a:endCxn id="114" idx="1"/>
          </p:cNvCxnSpPr>
          <p:nvPr/>
        </p:nvCxnSpPr>
        <p:spPr>
          <a:xfrm>
            <a:off x="6943342" y="2324642"/>
            <a:ext cx="372300" cy="5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16"/>
          <p:cNvSpPr txBox="1"/>
          <p:nvPr/>
        </p:nvSpPr>
        <p:spPr>
          <a:xfrm>
            <a:off x="6486150" y="4501525"/>
            <a:ext cx="1178100" cy="4002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leaf node</a:t>
            </a:r>
            <a:endParaRPr/>
          </a:p>
        </p:txBody>
      </p:sp>
      <p:sp>
        <p:nvSpPr>
          <p:cNvPr id="120" name="Google Shape;120;p16"/>
          <p:cNvSpPr txBox="1"/>
          <p:nvPr/>
        </p:nvSpPr>
        <p:spPr>
          <a:xfrm>
            <a:off x="4957800" y="1941575"/>
            <a:ext cx="63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21" name="Google Shape;121;p16"/>
          <p:cNvSpPr txBox="1"/>
          <p:nvPr/>
        </p:nvSpPr>
        <p:spPr>
          <a:xfrm>
            <a:off x="6567525" y="1846325"/>
            <a:ext cx="63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22" name="Google Shape;122;p16"/>
          <p:cNvSpPr txBox="1"/>
          <p:nvPr/>
        </p:nvSpPr>
        <p:spPr>
          <a:xfrm>
            <a:off x="5967450" y="3522725"/>
            <a:ext cx="63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23" name="Google Shape;123;p16"/>
          <p:cNvSpPr txBox="1"/>
          <p:nvPr/>
        </p:nvSpPr>
        <p:spPr>
          <a:xfrm>
            <a:off x="7410975" y="2939350"/>
            <a:ext cx="63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24" name="Google Shape;124;p16"/>
          <p:cNvSpPr txBox="1"/>
          <p:nvPr/>
        </p:nvSpPr>
        <p:spPr>
          <a:xfrm>
            <a:off x="438150" y="1072525"/>
            <a:ext cx="4010100" cy="3879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public static void A(void) {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int x = 5;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C();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public static void B(void) {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C();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D();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public static void C(void) {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000">
                <a:solidFill>
                  <a:schemeClr val="dk1"/>
                </a:solidFill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A();</a:t>
            </a:r>
            <a:endParaRPr sz="1000">
              <a:solidFill>
                <a:schemeClr val="dk1"/>
              </a:solidFill>
              <a:highlight>
                <a:srgbClr val="FF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public static void D(void) {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;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public static void main(String args[])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   {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      A();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      B();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   }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25" name="Google Shape;125;p16"/>
          <p:cNvCxnSpPr>
            <a:stCxn id="110" idx="4"/>
            <a:endCxn id="109" idx="2"/>
          </p:cNvCxnSpPr>
          <p:nvPr/>
        </p:nvCxnSpPr>
        <p:spPr>
          <a:xfrm flipH="1" rot="5400000">
            <a:off x="4500675" y="2420425"/>
            <a:ext cx="1885800" cy="1362000"/>
          </a:xfrm>
          <a:prstGeom prst="curvedConnector4">
            <a:avLst>
              <a:gd fmla="val -12627" name="adj1"/>
              <a:gd fmla="val 11748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6"/>
          <p:cNvCxnSpPr>
            <a:stCxn id="119" idx="0"/>
          </p:cNvCxnSpPr>
          <p:nvPr/>
        </p:nvCxnSpPr>
        <p:spPr>
          <a:xfrm flipH="1" rot="10800000">
            <a:off x="7075200" y="3642325"/>
            <a:ext cx="371400" cy="85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</a:t>
            </a:r>
            <a:r>
              <a:rPr lang="en"/>
              <a:t>Call Graph (Runtime)</a:t>
            </a:r>
            <a:endParaRPr/>
          </a:p>
        </p:txBody>
      </p:sp>
      <p:sp>
        <p:nvSpPr>
          <p:cNvPr id="132" name="Google Shape;132;p17"/>
          <p:cNvSpPr txBox="1"/>
          <p:nvPr/>
        </p:nvSpPr>
        <p:spPr>
          <a:xfrm>
            <a:off x="438150" y="1072525"/>
            <a:ext cx="4010100" cy="3879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public static void A(void) {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000" strike="sng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static</a:t>
            </a: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x = 5;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C();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public static void B(void) {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C();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D();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public static void C(void) {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000">
                <a:solidFill>
                  <a:schemeClr val="dk1"/>
                </a:solidFill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A();</a:t>
            </a:r>
            <a:endParaRPr sz="1000">
              <a:solidFill>
                <a:schemeClr val="dk1"/>
              </a:solidFill>
              <a:highlight>
                <a:srgbClr val="FF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public static void D(void) {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;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public static void main(String args[])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   {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      A();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      B();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   }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6562725" y="493925"/>
            <a:ext cx="685800" cy="68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34" name="Google Shape;134;p17"/>
          <p:cNvSpPr/>
          <p:nvPr/>
        </p:nvSpPr>
        <p:spPr>
          <a:xfrm>
            <a:off x="6562725" y="1428225"/>
            <a:ext cx="685800" cy="68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35" name="Google Shape;135;p17"/>
          <p:cNvSpPr txBox="1"/>
          <p:nvPr/>
        </p:nvSpPr>
        <p:spPr>
          <a:xfrm>
            <a:off x="6610350" y="627125"/>
            <a:ext cx="63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</p:txBody>
      </p:sp>
      <p:sp>
        <p:nvSpPr>
          <p:cNvPr id="136" name="Google Shape;136;p17"/>
          <p:cNvSpPr/>
          <p:nvPr/>
        </p:nvSpPr>
        <p:spPr>
          <a:xfrm>
            <a:off x="6562725" y="2362525"/>
            <a:ext cx="685800" cy="68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37" name="Google Shape;137;p17"/>
          <p:cNvSpPr/>
          <p:nvPr/>
        </p:nvSpPr>
        <p:spPr>
          <a:xfrm>
            <a:off x="6562725" y="3296825"/>
            <a:ext cx="685800" cy="68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38" name="Google Shape;138;p17"/>
          <p:cNvSpPr/>
          <p:nvPr/>
        </p:nvSpPr>
        <p:spPr>
          <a:xfrm>
            <a:off x="6562725" y="4231125"/>
            <a:ext cx="685800" cy="68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39" name="Google Shape;139;p17"/>
          <p:cNvSpPr txBox="1"/>
          <p:nvPr/>
        </p:nvSpPr>
        <p:spPr>
          <a:xfrm>
            <a:off x="6738957" y="1589150"/>
            <a:ext cx="63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40" name="Google Shape;140;p17"/>
          <p:cNvSpPr txBox="1"/>
          <p:nvPr/>
        </p:nvSpPr>
        <p:spPr>
          <a:xfrm>
            <a:off x="6738957" y="3456015"/>
            <a:ext cx="63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41" name="Google Shape;141;p17"/>
          <p:cNvSpPr txBox="1"/>
          <p:nvPr/>
        </p:nvSpPr>
        <p:spPr>
          <a:xfrm>
            <a:off x="6738957" y="2522600"/>
            <a:ext cx="63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42" name="Google Shape;142;p17"/>
          <p:cNvSpPr txBox="1"/>
          <p:nvPr/>
        </p:nvSpPr>
        <p:spPr>
          <a:xfrm>
            <a:off x="6738957" y="4379975"/>
            <a:ext cx="63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cxnSp>
        <p:nvCxnSpPr>
          <p:cNvPr id="143" name="Google Shape;143;p17"/>
          <p:cNvCxnSpPr>
            <a:stCxn id="133" idx="4"/>
            <a:endCxn id="134" idx="0"/>
          </p:cNvCxnSpPr>
          <p:nvPr/>
        </p:nvCxnSpPr>
        <p:spPr>
          <a:xfrm>
            <a:off x="6905625" y="1179725"/>
            <a:ext cx="0" cy="24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17"/>
          <p:cNvCxnSpPr>
            <a:stCxn id="134" idx="4"/>
            <a:endCxn id="136" idx="0"/>
          </p:cNvCxnSpPr>
          <p:nvPr/>
        </p:nvCxnSpPr>
        <p:spPr>
          <a:xfrm>
            <a:off x="6905625" y="2114025"/>
            <a:ext cx="0" cy="24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17"/>
          <p:cNvCxnSpPr>
            <a:stCxn id="136" idx="4"/>
            <a:endCxn id="137" idx="0"/>
          </p:cNvCxnSpPr>
          <p:nvPr/>
        </p:nvCxnSpPr>
        <p:spPr>
          <a:xfrm>
            <a:off x="6905625" y="3048325"/>
            <a:ext cx="0" cy="24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17"/>
          <p:cNvCxnSpPr>
            <a:stCxn id="137" idx="4"/>
            <a:endCxn id="138" idx="0"/>
          </p:cNvCxnSpPr>
          <p:nvPr/>
        </p:nvCxnSpPr>
        <p:spPr>
          <a:xfrm>
            <a:off x="6905625" y="3982625"/>
            <a:ext cx="0" cy="24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17"/>
          <p:cNvSpPr txBox="1"/>
          <p:nvPr/>
        </p:nvSpPr>
        <p:spPr>
          <a:xfrm>
            <a:off x="5962650" y="1528125"/>
            <a:ext cx="63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5; </a:t>
            </a:r>
            <a:endParaRPr/>
          </a:p>
        </p:txBody>
      </p:sp>
      <p:sp>
        <p:nvSpPr>
          <p:cNvPr id="148" name="Google Shape;148;p17"/>
          <p:cNvSpPr txBox="1"/>
          <p:nvPr/>
        </p:nvSpPr>
        <p:spPr>
          <a:xfrm>
            <a:off x="5962650" y="3433125"/>
            <a:ext cx="63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5;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Frames</a:t>
            </a:r>
            <a:endParaRPr/>
          </a:p>
        </p:txBody>
      </p:sp>
      <p:pic>
        <p:nvPicPr>
          <p:cNvPr id="154" name="Google Shape;15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1001" y="550375"/>
            <a:ext cx="4218624" cy="411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8"/>
          <p:cNvSpPr txBox="1"/>
          <p:nvPr/>
        </p:nvSpPr>
        <p:spPr>
          <a:xfrm>
            <a:off x="7606475" y="115925"/>
            <a:ext cx="1417200" cy="3387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well-known addresses</a:t>
            </a:r>
            <a:endParaRPr sz="1000"/>
          </a:p>
        </p:txBody>
      </p:sp>
      <p:cxnSp>
        <p:nvCxnSpPr>
          <p:cNvPr id="156" name="Google Shape;156;p18"/>
          <p:cNvCxnSpPr>
            <a:stCxn id="155" idx="2"/>
          </p:cNvCxnSpPr>
          <p:nvPr/>
        </p:nvCxnSpPr>
        <p:spPr>
          <a:xfrm>
            <a:off x="8315075" y="454625"/>
            <a:ext cx="126600" cy="23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18"/>
          <p:cNvSpPr txBox="1"/>
          <p:nvPr/>
        </p:nvSpPr>
        <p:spPr>
          <a:xfrm>
            <a:off x="4406075" y="115925"/>
            <a:ext cx="1417200" cy="4926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current address saved in a register</a:t>
            </a:r>
            <a:endParaRPr sz="1000"/>
          </a:p>
        </p:txBody>
      </p:sp>
      <p:cxnSp>
        <p:nvCxnSpPr>
          <p:cNvPr id="158" name="Google Shape;158;p18"/>
          <p:cNvCxnSpPr>
            <a:stCxn id="157" idx="2"/>
          </p:cNvCxnSpPr>
          <p:nvPr/>
        </p:nvCxnSpPr>
        <p:spPr>
          <a:xfrm>
            <a:off x="5114675" y="608525"/>
            <a:ext cx="7200" cy="33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59" name="Google Shape;159;p18"/>
          <p:cNvGrpSpPr/>
          <p:nvPr/>
        </p:nvGrpSpPr>
        <p:grpSpPr>
          <a:xfrm>
            <a:off x="1781337" y="332919"/>
            <a:ext cx="735900" cy="846892"/>
            <a:chOff x="2009937" y="332919"/>
            <a:chExt cx="735900" cy="846892"/>
          </a:xfrm>
        </p:grpSpPr>
        <p:sp>
          <p:nvSpPr>
            <p:cNvPr id="160" name="Google Shape;160;p18"/>
            <p:cNvSpPr/>
            <p:nvPr/>
          </p:nvSpPr>
          <p:spPr>
            <a:xfrm>
              <a:off x="2047375" y="899611"/>
              <a:ext cx="663900" cy="280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temps</a:t>
              </a:r>
              <a:endParaRPr sz="1200"/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2047375" y="619706"/>
              <a:ext cx="663900" cy="280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locals</a:t>
              </a:r>
              <a:endParaRPr sz="1200"/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2047375" y="339800"/>
              <a:ext cx="663900" cy="280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args</a:t>
              </a:r>
              <a:endParaRPr sz="1200"/>
            </a:p>
          </p:txBody>
        </p:sp>
        <p:cxnSp>
          <p:nvCxnSpPr>
            <p:cNvPr id="163" name="Google Shape;163;p18"/>
            <p:cNvCxnSpPr/>
            <p:nvPr/>
          </p:nvCxnSpPr>
          <p:spPr>
            <a:xfrm>
              <a:off x="2009937" y="332919"/>
              <a:ext cx="735900" cy="4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64" name="Google Shape;164;p18"/>
          <p:cNvCxnSpPr/>
          <p:nvPr/>
        </p:nvCxnSpPr>
        <p:spPr>
          <a:xfrm>
            <a:off x="4964600" y="3218010"/>
            <a:ext cx="3970500" cy="4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18"/>
          <p:cNvSpPr/>
          <p:nvPr/>
        </p:nvSpPr>
        <p:spPr>
          <a:xfrm>
            <a:off x="3514725" y="493925"/>
            <a:ext cx="685800" cy="68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66" name="Google Shape;166;p18"/>
          <p:cNvSpPr/>
          <p:nvPr/>
        </p:nvSpPr>
        <p:spPr>
          <a:xfrm>
            <a:off x="3514725" y="1428225"/>
            <a:ext cx="685800" cy="68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67" name="Google Shape;167;p18"/>
          <p:cNvSpPr txBox="1"/>
          <p:nvPr/>
        </p:nvSpPr>
        <p:spPr>
          <a:xfrm>
            <a:off x="3562350" y="627125"/>
            <a:ext cx="63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</p:txBody>
      </p:sp>
      <p:sp>
        <p:nvSpPr>
          <p:cNvPr id="168" name="Google Shape;168;p18"/>
          <p:cNvSpPr/>
          <p:nvPr/>
        </p:nvSpPr>
        <p:spPr>
          <a:xfrm>
            <a:off x="3514725" y="2362525"/>
            <a:ext cx="685800" cy="68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69" name="Google Shape;169;p18"/>
          <p:cNvSpPr/>
          <p:nvPr/>
        </p:nvSpPr>
        <p:spPr>
          <a:xfrm>
            <a:off x="3514725" y="3296825"/>
            <a:ext cx="685800" cy="68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70" name="Google Shape;170;p18"/>
          <p:cNvSpPr/>
          <p:nvPr/>
        </p:nvSpPr>
        <p:spPr>
          <a:xfrm>
            <a:off x="3514725" y="4231125"/>
            <a:ext cx="685800" cy="68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71" name="Google Shape;171;p18"/>
          <p:cNvSpPr txBox="1"/>
          <p:nvPr/>
        </p:nvSpPr>
        <p:spPr>
          <a:xfrm>
            <a:off x="3700500" y="1589150"/>
            <a:ext cx="63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72" name="Google Shape;172;p18"/>
          <p:cNvSpPr txBox="1"/>
          <p:nvPr/>
        </p:nvSpPr>
        <p:spPr>
          <a:xfrm>
            <a:off x="3700500" y="3475100"/>
            <a:ext cx="63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73" name="Google Shape;173;p18"/>
          <p:cNvSpPr txBox="1"/>
          <p:nvPr/>
        </p:nvSpPr>
        <p:spPr>
          <a:xfrm>
            <a:off x="3700500" y="2522600"/>
            <a:ext cx="63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74" name="Google Shape;174;p18"/>
          <p:cNvSpPr txBox="1"/>
          <p:nvPr/>
        </p:nvSpPr>
        <p:spPr>
          <a:xfrm>
            <a:off x="3700500" y="4379975"/>
            <a:ext cx="63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cxnSp>
        <p:nvCxnSpPr>
          <p:cNvPr id="175" name="Google Shape;175;p18"/>
          <p:cNvCxnSpPr>
            <a:stCxn id="165" idx="4"/>
            <a:endCxn id="166" idx="0"/>
          </p:cNvCxnSpPr>
          <p:nvPr/>
        </p:nvCxnSpPr>
        <p:spPr>
          <a:xfrm>
            <a:off x="3857625" y="1179725"/>
            <a:ext cx="0" cy="24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18"/>
          <p:cNvCxnSpPr>
            <a:stCxn id="166" idx="4"/>
            <a:endCxn id="168" idx="0"/>
          </p:cNvCxnSpPr>
          <p:nvPr/>
        </p:nvCxnSpPr>
        <p:spPr>
          <a:xfrm>
            <a:off x="3857625" y="2114025"/>
            <a:ext cx="0" cy="24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18"/>
          <p:cNvCxnSpPr>
            <a:stCxn id="168" idx="4"/>
            <a:endCxn id="169" idx="0"/>
          </p:cNvCxnSpPr>
          <p:nvPr/>
        </p:nvCxnSpPr>
        <p:spPr>
          <a:xfrm>
            <a:off x="3857625" y="3048325"/>
            <a:ext cx="0" cy="24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18"/>
          <p:cNvCxnSpPr>
            <a:stCxn id="169" idx="4"/>
            <a:endCxn id="170" idx="0"/>
          </p:cNvCxnSpPr>
          <p:nvPr/>
        </p:nvCxnSpPr>
        <p:spPr>
          <a:xfrm>
            <a:off x="3857625" y="3982625"/>
            <a:ext cx="0" cy="24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18"/>
          <p:cNvSpPr txBox="1"/>
          <p:nvPr/>
        </p:nvSpPr>
        <p:spPr>
          <a:xfrm>
            <a:off x="2914650" y="1528125"/>
            <a:ext cx="63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5; </a:t>
            </a:r>
            <a:endParaRPr/>
          </a:p>
        </p:txBody>
      </p:sp>
      <p:sp>
        <p:nvSpPr>
          <p:cNvPr id="180" name="Google Shape;180;p18"/>
          <p:cNvSpPr txBox="1"/>
          <p:nvPr/>
        </p:nvSpPr>
        <p:spPr>
          <a:xfrm>
            <a:off x="2914650" y="3433125"/>
            <a:ext cx="63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5; </a:t>
            </a:r>
            <a:endParaRPr/>
          </a:p>
        </p:txBody>
      </p:sp>
      <p:grpSp>
        <p:nvGrpSpPr>
          <p:cNvPr id="181" name="Google Shape;181;p18"/>
          <p:cNvGrpSpPr/>
          <p:nvPr/>
        </p:nvGrpSpPr>
        <p:grpSpPr>
          <a:xfrm>
            <a:off x="1781337" y="1294944"/>
            <a:ext cx="735900" cy="846892"/>
            <a:chOff x="2009937" y="332919"/>
            <a:chExt cx="735900" cy="846892"/>
          </a:xfrm>
        </p:grpSpPr>
        <p:sp>
          <p:nvSpPr>
            <p:cNvPr id="182" name="Google Shape;182;p18"/>
            <p:cNvSpPr/>
            <p:nvPr/>
          </p:nvSpPr>
          <p:spPr>
            <a:xfrm>
              <a:off x="2047375" y="899611"/>
              <a:ext cx="663900" cy="280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temps</a:t>
              </a:r>
              <a:endParaRPr sz="1200"/>
            </a:p>
          </p:txBody>
        </p:sp>
        <p:sp>
          <p:nvSpPr>
            <p:cNvPr id="183" name="Google Shape;183;p18"/>
            <p:cNvSpPr/>
            <p:nvPr/>
          </p:nvSpPr>
          <p:spPr>
            <a:xfrm>
              <a:off x="2047375" y="619706"/>
              <a:ext cx="663900" cy="280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locals</a:t>
              </a:r>
              <a:endParaRPr sz="1200"/>
            </a:p>
          </p:txBody>
        </p:sp>
        <p:sp>
          <p:nvSpPr>
            <p:cNvPr id="184" name="Google Shape;184;p18"/>
            <p:cNvSpPr/>
            <p:nvPr/>
          </p:nvSpPr>
          <p:spPr>
            <a:xfrm>
              <a:off x="2047375" y="339800"/>
              <a:ext cx="663900" cy="280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args</a:t>
              </a:r>
              <a:endParaRPr sz="1200"/>
            </a:p>
          </p:txBody>
        </p:sp>
        <p:cxnSp>
          <p:nvCxnSpPr>
            <p:cNvPr id="185" name="Google Shape;185;p18"/>
            <p:cNvCxnSpPr/>
            <p:nvPr/>
          </p:nvCxnSpPr>
          <p:spPr>
            <a:xfrm>
              <a:off x="2009937" y="332919"/>
              <a:ext cx="735900" cy="4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6" name="Google Shape;186;p18"/>
          <p:cNvGrpSpPr/>
          <p:nvPr/>
        </p:nvGrpSpPr>
        <p:grpSpPr>
          <a:xfrm>
            <a:off x="1781337" y="2247444"/>
            <a:ext cx="735900" cy="846892"/>
            <a:chOff x="2009937" y="332919"/>
            <a:chExt cx="735900" cy="846892"/>
          </a:xfrm>
        </p:grpSpPr>
        <p:sp>
          <p:nvSpPr>
            <p:cNvPr id="187" name="Google Shape;187;p18"/>
            <p:cNvSpPr/>
            <p:nvPr/>
          </p:nvSpPr>
          <p:spPr>
            <a:xfrm>
              <a:off x="2047375" y="899611"/>
              <a:ext cx="663900" cy="280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temps</a:t>
              </a:r>
              <a:endParaRPr sz="1200"/>
            </a:p>
          </p:txBody>
        </p:sp>
        <p:sp>
          <p:nvSpPr>
            <p:cNvPr id="188" name="Google Shape;188;p18"/>
            <p:cNvSpPr/>
            <p:nvPr/>
          </p:nvSpPr>
          <p:spPr>
            <a:xfrm>
              <a:off x="2047375" y="619706"/>
              <a:ext cx="663900" cy="280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locals</a:t>
              </a:r>
              <a:endParaRPr sz="1200"/>
            </a:p>
          </p:txBody>
        </p:sp>
        <p:sp>
          <p:nvSpPr>
            <p:cNvPr id="189" name="Google Shape;189;p18"/>
            <p:cNvSpPr/>
            <p:nvPr/>
          </p:nvSpPr>
          <p:spPr>
            <a:xfrm>
              <a:off x="2047375" y="339800"/>
              <a:ext cx="663900" cy="280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args</a:t>
              </a:r>
              <a:endParaRPr sz="1200"/>
            </a:p>
          </p:txBody>
        </p:sp>
        <p:cxnSp>
          <p:nvCxnSpPr>
            <p:cNvPr id="190" name="Google Shape;190;p18"/>
            <p:cNvCxnSpPr/>
            <p:nvPr/>
          </p:nvCxnSpPr>
          <p:spPr>
            <a:xfrm>
              <a:off x="2009937" y="332919"/>
              <a:ext cx="735900" cy="4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1" name="Google Shape;191;p18"/>
          <p:cNvGrpSpPr/>
          <p:nvPr/>
        </p:nvGrpSpPr>
        <p:grpSpPr>
          <a:xfrm>
            <a:off x="1781337" y="3199944"/>
            <a:ext cx="735900" cy="846892"/>
            <a:chOff x="2009937" y="332919"/>
            <a:chExt cx="735900" cy="846892"/>
          </a:xfrm>
        </p:grpSpPr>
        <p:sp>
          <p:nvSpPr>
            <p:cNvPr id="192" name="Google Shape;192;p18"/>
            <p:cNvSpPr/>
            <p:nvPr/>
          </p:nvSpPr>
          <p:spPr>
            <a:xfrm>
              <a:off x="2047375" y="899611"/>
              <a:ext cx="663900" cy="280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temps</a:t>
              </a:r>
              <a:endParaRPr sz="1200"/>
            </a:p>
          </p:txBody>
        </p:sp>
        <p:sp>
          <p:nvSpPr>
            <p:cNvPr id="193" name="Google Shape;193;p18"/>
            <p:cNvSpPr/>
            <p:nvPr/>
          </p:nvSpPr>
          <p:spPr>
            <a:xfrm>
              <a:off x="2047375" y="619706"/>
              <a:ext cx="663900" cy="280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locals</a:t>
              </a:r>
              <a:endParaRPr sz="1200"/>
            </a:p>
          </p:txBody>
        </p:sp>
        <p:sp>
          <p:nvSpPr>
            <p:cNvPr id="194" name="Google Shape;194;p18"/>
            <p:cNvSpPr/>
            <p:nvPr/>
          </p:nvSpPr>
          <p:spPr>
            <a:xfrm>
              <a:off x="2047375" y="339800"/>
              <a:ext cx="663900" cy="280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args</a:t>
              </a:r>
              <a:endParaRPr sz="1200"/>
            </a:p>
          </p:txBody>
        </p:sp>
        <p:cxnSp>
          <p:nvCxnSpPr>
            <p:cNvPr id="195" name="Google Shape;195;p18"/>
            <p:cNvCxnSpPr/>
            <p:nvPr/>
          </p:nvCxnSpPr>
          <p:spPr>
            <a:xfrm>
              <a:off x="2009937" y="332919"/>
              <a:ext cx="735900" cy="4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6" name="Google Shape;196;p18"/>
          <p:cNvGrpSpPr/>
          <p:nvPr/>
        </p:nvGrpSpPr>
        <p:grpSpPr>
          <a:xfrm>
            <a:off x="1781337" y="4152444"/>
            <a:ext cx="735900" cy="846892"/>
            <a:chOff x="2009937" y="332919"/>
            <a:chExt cx="735900" cy="846892"/>
          </a:xfrm>
        </p:grpSpPr>
        <p:sp>
          <p:nvSpPr>
            <p:cNvPr id="197" name="Google Shape;197;p18"/>
            <p:cNvSpPr/>
            <p:nvPr/>
          </p:nvSpPr>
          <p:spPr>
            <a:xfrm>
              <a:off x="2047375" y="899611"/>
              <a:ext cx="663900" cy="280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temps</a:t>
              </a:r>
              <a:endParaRPr sz="1200"/>
            </a:p>
          </p:txBody>
        </p:sp>
        <p:sp>
          <p:nvSpPr>
            <p:cNvPr id="198" name="Google Shape;198;p18"/>
            <p:cNvSpPr/>
            <p:nvPr/>
          </p:nvSpPr>
          <p:spPr>
            <a:xfrm>
              <a:off x="2047375" y="619706"/>
              <a:ext cx="663900" cy="280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locals</a:t>
              </a:r>
              <a:endParaRPr sz="1200"/>
            </a:p>
          </p:txBody>
        </p:sp>
        <p:sp>
          <p:nvSpPr>
            <p:cNvPr id="199" name="Google Shape;199;p18"/>
            <p:cNvSpPr/>
            <p:nvPr/>
          </p:nvSpPr>
          <p:spPr>
            <a:xfrm>
              <a:off x="2047375" y="339800"/>
              <a:ext cx="663900" cy="280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args</a:t>
              </a:r>
              <a:endParaRPr sz="1200"/>
            </a:p>
          </p:txBody>
        </p:sp>
        <p:cxnSp>
          <p:nvCxnSpPr>
            <p:cNvPr id="200" name="Google Shape;200;p18"/>
            <p:cNvCxnSpPr/>
            <p:nvPr/>
          </p:nvCxnSpPr>
          <p:spPr>
            <a:xfrm>
              <a:off x="2009937" y="332919"/>
              <a:ext cx="735900" cy="4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01" name="Google Shape;201;p18"/>
          <p:cNvCxnSpPr>
            <a:stCxn id="179" idx="1"/>
            <a:endCxn id="183" idx="3"/>
          </p:cNvCxnSpPr>
          <p:nvPr/>
        </p:nvCxnSpPr>
        <p:spPr>
          <a:xfrm rot="10800000">
            <a:off x="2482650" y="1721925"/>
            <a:ext cx="4320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18"/>
          <p:cNvCxnSpPr>
            <a:stCxn id="180" idx="1"/>
            <a:endCxn id="193" idx="3"/>
          </p:cNvCxnSpPr>
          <p:nvPr/>
        </p:nvCxnSpPr>
        <p:spPr>
          <a:xfrm rot="10800000">
            <a:off x="2482650" y="3626925"/>
            <a:ext cx="4320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" name="Google Shape;203;p18"/>
          <p:cNvSpPr txBox="1"/>
          <p:nvPr/>
        </p:nvSpPr>
        <p:spPr>
          <a:xfrm>
            <a:off x="552450" y="4244350"/>
            <a:ext cx="47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sp>
        <p:nvSpPr>
          <p:cNvPr id="204" name="Google Shape;204;p18"/>
          <p:cNvSpPr txBox="1"/>
          <p:nvPr/>
        </p:nvSpPr>
        <p:spPr>
          <a:xfrm>
            <a:off x="552450" y="3262400"/>
            <a:ext cx="47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p:</a:t>
            </a:r>
            <a:endParaRPr/>
          </a:p>
        </p:txBody>
      </p:sp>
      <p:cxnSp>
        <p:nvCxnSpPr>
          <p:cNvPr id="205" name="Google Shape;205;p18"/>
          <p:cNvCxnSpPr/>
          <p:nvPr/>
        </p:nvCxnSpPr>
        <p:spPr>
          <a:xfrm>
            <a:off x="966475" y="4475500"/>
            <a:ext cx="786900" cy="53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18"/>
          <p:cNvCxnSpPr>
            <a:stCxn id="204" idx="3"/>
          </p:cNvCxnSpPr>
          <p:nvPr/>
        </p:nvCxnSpPr>
        <p:spPr>
          <a:xfrm>
            <a:off x="1028550" y="3462500"/>
            <a:ext cx="686100" cy="65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18"/>
          <p:cNvCxnSpPr/>
          <p:nvPr/>
        </p:nvCxnSpPr>
        <p:spPr>
          <a:xfrm>
            <a:off x="1781337" y="5014457"/>
            <a:ext cx="735900" cy="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" name="Google Shape;208;p18"/>
          <p:cNvSpPr/>
          <p:nvPr/>
        </p:nvSpPr>
        <p:spPr>
          <a:xfrm>
            <a:off x="4640450" y="4379975"/>
            <a:ext cx="1376700" cy="87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"/>
          <p:cNvSpPr txBox="1"/>
          <p:nvPr>
            <p:ph idx="1" type="body"/>
          </p:nvPr>
        </p:nvSpPr>
        <p:spPr>
          <a:xfrm>
            <a:off x="4495800" y="1152475"/>
            <a:ext cx="433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2"/>
            </a:pPr>
            <a:r>
              <a:rPr lang="en"/>
              <a:t>The Producer (P) needs to: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 it's Thing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Subroutine </a:t>
            </a:r>
            <a:r>
              <a:rPr lang="en"/>
              <a:t>Transition: Calling a Subroutine</a:t>
            </a:r>
            <a:endParaRPr/>
          </a:p>
        </p:txBody>
      </p:sp>
      <p:sp>
        <p:nvSpPr>
          <p:cNvPr id="215" name="Google Shape;215;p1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Client </a:t>
            </a:r>
            <a:r>
              <a:rPr lang="en"/>
              <a:t>(C)</a:t>
            </a:r>
            <a:r>
              <a:rPr lang="en"/>
              <a:t> needs to: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</a:t>
            </a:r>
            <a:r>
              <a:rPr lang="en"/>
              <a:t>lace actual args into the Frame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Precall (preparation for the call)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Transition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9"/>
          <p:cNvSpPr/>
          <p:nvPr/>
        </p:nvSpPr>
        <p:spPr>
          <a:xfrm>
            <a:off x="6105525" y="2310563"/>
            <a:ext cx="685800" cy="68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17" name="Google Shape;217;p19"/>
          <p:cNvSpPr/>
          <p:nvPr/>
        </p:nvSpPr>
        <p:spPr>
          <a:xfrm>
            <a:off x="1381125" y="2310563"/>
            <a:ext cx="685800" cy="68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18" name="Google Shape;218;p19"/>
          <p:cNvSpPr txBox="1"/>
          <p:nvPr/>
        </p:nvSpPr>
        <p:spPr>
          <a:xfrm>
            <a:off x="1566900" y="2484500"/>
            <a:ext cx="63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219" name="Google Shape;219;p19"/>
          <p:cNvSpPr txBox="1"/>
          <p:nvPr/>
        </p:nvSpPr>
        <p:spPr>
          <a:xfrm>
            <a:off x="6291300" y="2453363"/>
            <a:ext cx="63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endParaRPr/>
          </a:p>
        </p:txBody>
      </p:sp>
      <p:sp>
        <p:nvSpPr>
          <p:cNvPr id="220" name="Google Shape;220;p19"/>
          <p:cNvSpPr/>
          <p:nvPr/>
        </p:nvSpPr>
        <p:spPr>
          <a:xfrm>
            <a:off x="3349525" y="2605763"/>
            <a:ext cx="95400" cy="9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9"/>
          <p:cNvSpPr/>
          <p:nvPr/>
        </p:nvSpPr>
        <p:spPr>
          <a:xfrm>
            <a:off x="4727525" y="2605763"/>
            <a:ext cx="95400" cy="9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2" name="Google Shape;222;p19"/>
          <p:cNvCxnSpPr>
            <a:stCxn id="217" idx="6"/>
            <a:endCxn id="220" idx="2"/>
          </p:cNvCxnSpPr>
          <p:nvPr/>
        </p:nvCxnSpPr>
        <p:spPr>
          <a:xfrm>
            <a:off x="2066925" y="2653463"/>
            <a:ext cx="128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19"/>
          <p:cNvCxnSpPr>
            <a:stCxn id="220" idx="6"/>
            <a:endCxn id="221" idx="2"/>
          </p:cNvCxnSpPr>
          <p:nvPr/>
        </p:nvCxnSpPr>
        <p:spPr>
          <a:xfrm>
            <a:off x="3444925" y="2653463"/>
            <a:ext cx="128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19"/>
          <p:cNvCxnSpPr>
            <a:stCxn id="221" idx="6"/>
            <a:endCxn id="216" idx="2"/>
          </p:cNvCxnSpPr>
          <p:nvPr/>
        </p:nvCxnSpPr>
        <p:spPr>
          <a:xfrm>
            <a:off x="4822925" y="2653463"/>
            <a:ext cx="128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" name="Google Shape;225;p19"/>
          <p:cNvSpPr txBox="1"/>
          <p:nvPr/>
        </p:nvSpPr>
        <p:spPr>
          <a:xfrm>
            <a:off x="1124125" y="3070850"/>
            <a:ext cx="2581200" cy="19086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:	nop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nop    # precall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jal P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nop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nop    # postcall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jr $ra # return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6" name="Google Shape;226;p19"/>
          <p:cNvSpPr txBox="1"/>
          <p:nvPr/>
        </p:nvSpPr>
        <p:spPr>
          <a:xfrm>
            <a:off x="5631175" y="3070850"/>
            <a:ext cx="2722500" cy="16932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:	nop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nop  # set up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nop 	# cleanup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nop # return value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jr $ra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27" name="Google Shape;227;p19"/>
          <p:cNvCxnSpPr/>
          <p:nvPr/>
        </p:nvCxnSpPr>
        <p:spPr>
          <a:xfrm flipH="1" rot="10800000">
            <a:off x="2400300" y="3285650"/>
            <a:ext cx="3091500" cy="623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19"/>
          <p:cNvCxnSpPr/>
          <p:nvPr/>
        </p:nvCxnSpPr>
        <p:spPr>
          <a:xfrm rot="10800000">
            <a:off x="2400225" y="4128125"/>
            <a:ext cx="3857700" cy="342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9" name="Google Shape;229;p19"/>
          <p:cNvSpPr/>
          <p:nvPr/>
        </p:nvSpPr>
        <p:spPr>
          <a:xfrm>
            <a:off x="1133475" y="4279700"/>
            <a:ext cx="2581200" cy="69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9"/>
          <p:cNvSpPr/>
          <p:nvPr/>
        </p:nvSpPr>
        <p:spPr>
          <a:xfrm>
            <a:off x="5631175" y="3842950"/>
            <a:ext cx="2722500" cy="9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9"/>
          <p:cNvSpPr txBox="1"/>
          <p:nvPr/>
        </p:nvSpPr>
        <p:spPr>
          <a:xfrm>
            <a:off x="2286000" y="2329825"/>
            <a:ext cx="10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precall</a:t>
            </a:r>
            <a:endParaRPr/>
          </a:p>
        </p:txBody>
      </p:sp>
      <p:sp>
        <p:nvSpPr>
          <p:cNvPr id="232" name="Google Shape;232;p19"/>
          <p:cNvSpPr txBox="1"/>
          <p:nvPr/>
        </p:nvSpPr>
        <p:spPr>
          <a:xfrm>
            <a:off x="5146850" y="2329825"/>
            <a:ext cx="10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up</a:t>
            </a:r>
            <a:endParaRPr/>
          </a:p>
        </p:txBody>
      </p:sp>
      <p:sp>
        <p:nvSpPr>
          <p:cNvPr id="233" name="Google Shape;233;p19"/>
          <p:cNvSpPr txBox="1"/>
          <p:nvPr/>
        </p:nvSpPr>
        <p:spPr>
          <a:xfrm>
            <a:off x="3276600" y="2101225"/>
            <a:ext cx="152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$ra = PC + 4;</a:t>
            </a:r>
            <a:br>
              <a:rPr lang="en"/>
            </a:br>
            <a:r>
              <a:rPr lang="en"/>
              <a:t>PC = 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"/>
          <p:cNvSpPr txBox="1"/>
          <p:nvPr>
            <p:ph idx="1" type="body"/>
          </p:nvPr>
        </p:nvSpPr>
        <p:spPr>
          <a:xfrm>
            <a:off x="4495800" y="1152475"/>
            <a:ext cx="433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Producer (P) needs to: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Clean 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Position the </a:t>
            </a:r>
            <a:r>
              <a:rPr lang="en"/>
              <a:t>return</a:t>
            </a:r>
            <a:r>
              <a:rPr lang="en"/>
              <a:t> value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Transition back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Subroutine Transition: Return from a Subroutine</a:t>
            </a:r>
            <a:endParaRPr/>
          </a:p>
        </p:txBody>
      </p:sp>
      <p:sp>
        <p:nvSpPr>
          <p:cNvPr id="240" name="Google Shape;240;p2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2"/>
            </a:pPr>
            <a:r>
              <a:rPr lang="en"/>
              <a:t>The Client (C) needs to: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Postcall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Continue doing it's thing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0"/>
          <p:cNvSpPr/>
          <p:nvPr/>
        </p:nvSpPr>
        <p:spPr>
          <a:xfrm>
            <a:off x="6105525" y="2310563"/>
            <a:ext cx="685800" cy="68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42" name="Google Shape;242;p20"/>
          <p:cNvSpPr/>
          <p:nvPr/>
        </p:nvSpPr>
        <p:spPr>
          <a:xfrm>
            <a:off x="1381125" y="2310563"/>
            <a:ext cx="685800" cy="68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43" name="Google Shape;243;p20"/>
          <p:cNvSpPr txBox="1"/>
          <p:nvPr/>
        </p:nvSpPr>
        <p:spPr>
          <a:xfrm>
            <a:off x="1566900" y="2484500"/>
            <a:ext cx="63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244" name="Google Shape;244;p20"/>
          <p:cNvSpPr txBox="1"/>
          <p:nvPr/>
        </p:nvSpPr>
        <p:spPr>
          <a:xfrm>
            <a:off x="6291300" y="2453363"/>
            <a:ext cx="63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endParaRPr/>
          </a:p>
        </p:txBody>
      </p:sp>
      <p:sp>
        <p:nvSpPr>
          <p:cNvPr id="245" name="Google Shape;245;p20"/>
          <p:cNvSpPr txBox="1"/>
          <p:nvPr/>
        </p:nvSpPr>
        <p:spPr>
          <a:xfrm>
            <a:off x="5631025" y="3070850"/>
            <a:ext cx="2722500" cy="16932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:	nop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nop  # set up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...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nop 	 # clean up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nop  # return value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jr $ra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6" name="Google Shape;246;p20"/>
          <p:cNvSpPr/>
          <p:nvPr/>
        </p:nvSpPr>
        <p:spPr>
          <a:xfrm>
            <a:off x="3349525" y="2605763"/>
            <a:ext cx="95400" cy="9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0"/>
          <p:cNvSpPr/>
          <p:nvPr/>
        </p:nvSpPr>
        <p:spPr>
          <a:xfrm>
            <a:off x="4727525" y="2605763"/>
            <a:ext cx="95400" cy="9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8" name="Google Shape;248;p20"/>
          <p:cNvCxnSpPr>
            <a:stCxn id="242" idx="6"/>
            <a:endCxn id="246" idx="2"/>
          </p:cNvCxnSpPr>
          <p:nvPr/>
        </p:nvCxnSpPr>
        <p:spPr>
          <a:xfrm>
            <a:off x="2066925" y="2653463"/>
            <a:ext cx="128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Google Shape;249;p20"/>
          <p:cNvCxnSpPr>
            <a:stCxn id="247" idx="6"/>
            <a:endCxn id="241" idx="2"/>
          </p:cNvCxnSpPr>
          <p:nvPr/>
        </p:nvCxnSpPr>
        <p:spPr>
          <a:xfrm>
            <a:off x="4822925" y="2653463"/>
            <a:ext cx="128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0" name="Google Shape;250;p20"/>
          <p:cNvSpPr txBox="1"/>
          <p:nvPr/>
        </p:nvSpPr>
        <p:spPr>
          <a:xfrm>
            <a:off x="1124125" y="3070850"/>
            <a:ext cx="2800200" cy="19086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:	nop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...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nop    # precall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jal P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nop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nop    # postcall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...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jr $ra # return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51" name="Google Shape;251;p20"/>
          <p:cNvCxnSpPr/>
          <p:nvPr/>
        </p:nvCxnSpPr>
        <p:spPr>
          <a:xfrm flipH="1" rot="10800000">
            <a:off x="2400300" y="3308750"/>
            <a:ext cx="3068400" cy="600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p20"/>
          <p:cNvCxnSpPr/>
          <p:nvPr/>
        </p:nvCxnSpPr>
        <p:spPr>
          <a:xfrm rot="10800000">
            <a:off x="2400225" y="4128125"/>
            <a:ext cx="3857700" cy="342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" name="Google Shape;253;p20"/>
          <p:cNvCxnSpPr/>
          <p:nvPr/>
        </p:nvCxnSpPr>
        <p:spPr>
          <a:xfrm flipH="1">
            <a:off x="4836225" y="2755119"/>
            <a:ext cx="12408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254" name="Google Shape;254;p20"/>
          <p:cNvCxnSpPr/>
          <p:nvPr/>
        </p:nvCxnSpPr>
        <p:spPr>
          <a:xfrm flipH="1">
            <a:off x="3438475" y="2755119"/>
            <a:ext cx="12645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255" name="Google Shape;255;p20"/>
          <p:cNvCxnSpPr/>
          <p:nvPr/>
        </p:nvCxnSpPr>
        <p:spPr>
          <a:xfrm rot="10800000">
            <a:off x="2156875" y="2755119"/>
            <a:ext cx="118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triangle"/>
          </a:ln>
        </p:spPr>
      </p:cxnSp>
      <p:sp>
        <p:nvSpPr>
          <p:cNvPr id="256" name="Google Shape;256;p20"/>
          <p:cNvSpPr txBox="1"/>
          <p:nvPr/>
        </p:nvSpPr>
        <p:spPr>
          <a:xfrm>
            <a:off x="4998825" y="2677500"/>
            <a:ext cx="92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 up</a:t>
            </a:r>
            <a:endParaRPr/>
          </a:p>
        </p:txBody>
      </p:sp>
      <p:sp>
        <p:nvSpPr>
          <p:cNvPr id="257" name="Google Shape;257;p20"/>
          <p:cNvSpPr txBox="1"/>
          <p:nvPr/>
        </p:nvSpPr>
        <p:spPr>
          <a:xfrm>
            <a:off x="2305825" y="2677500"/>
            <a:ext cx="92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postcall</a:t>
            </a:r>
            <a:endParaRPr/>
          </a:p>
        </p:txBody>
      </p:sp>
      <p:sp>
        <p:nvSpPr>
          <p:cNvPr id="258" name="Google Shape;258;p20"/>
          <p:cNvSpPr txBox="1"/>
          <p:nvPr/>
        </p:nvSpPr>
        <p:spPr>
          <a:xfrm>
            <a:off x="3594969" y="2653463"/>
            <a:ext cx="98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 = </a:t>
            </a:r>
            <a:r>
              <a:rPr lang="en"/>
              <a:t>$ra</a:t>
            </a:r>
            <a:endParaRPr/>
          </a:p>
        </p:txBody>
      </p:sp>
      <p:cxnSp>
        <p:nvCxnSpPr>
          <p:cNvPr id="259" name="Google Shape;259;p20"/>
          <p:cNvCxnSpPr>
            <a:stCxn id="246" idx="6"/>
            <a:endCxn id="247" idx="2"/>
          </p:cNvCxnSpPr>
          <p:nvPr/>
        </p:nvCxnSpPr>
        <p:spPr>
          <a:xfrm>
            <a:off x="3444925" y="2653463"/>
            <a:ext cx="128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0" name="Google Shape;260;p20"/>
          <p:cNvSpPr/>
          <p:nvPr/>
        </p:nvSpPr>
        <p:spPr>
          <a:xfrm>
            <a:off x="1124125" y="3066625"/>
            <a:ext cx="2800200" cy="7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0"/>
          <p:cNvSpPr/>
          <p:nvPr/>
        </p:nvSpPr>
        <p:spPr>
          <a:xfrm>
            <a:off x="5631025" y="3101713"/>
            <a:ext cx="2722500" cy="68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Resource: Registers</a:t>
            </a:r>
            <a:endParaRPr/>
          </a:p>
        </p:txBody>
      </p:sp>
      <p:sp>
        <p:nvSpPr>
          <p:cNvPr id="267" name="Google Shape;26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need to </a:t>
            </a:r>
            <a:r>
              <a:rPr lang="en"/>
              <a:t>perform</a:t>
            </a:r>
            <a:r>
              <a:rPr lang="en"/>
              <a:t> setup and cleanup routines for any shared resource!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Precall: 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Save what you need,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trike="sngStrike"/>
              <a:t>Clear what you want private,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Leave alone </a:t>
            </a:r>
            <a:r>
              <a:rPr lang="en"/>
              <a:t>what</a:t>
            </a:r>
            <a:r>
              <a:rPr lang="en"/>
              <a:t> is passed along!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Brute Force Approach: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ignore</a:t>
            </a:r>
            <a:r>
              <a:rPr lang="en" sz="1400"/>
              <a:t>: $zero, $at, $k1, $k2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save all other registers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especially: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$gp: might as well!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$sp: this is the end of my frame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$fp: this is the start of my frame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$ra: this is my "return to" location</a:t>
            </a:r>
            <a:endParaRPr/>
          </a:p>
        </p:txBody>
      </p:sp>
      <p:grpSp>
        <p:nvGrpSpPr>
          <p:cNvPr id="268" name="Google Shape;268;p21"/>
          <p:cNvGrpSpPr/>
          <p:nvPr/>
        </p:nvGrpSpPr>
        <p:grpSpPr>
          <a:xfrm>
            <a:off x="4191000" y="2580750"/>
            <a:ext cx="685800" cy="685800"/>
            <a:chOff x="609600" y="2428350"/>
            <a:chExt cx="685800" cy="685800"/>
          </a:xfrm>
        </p:grpSpPr>
        <p:sp>
          <p:nvSpPr>
            <p:cNvPr id="269" name="Google Shape;269;p21"/>
            <p:cNvSpPr/>
            <p:nvPr/>
          </p:nvSpPr>
          <p:spPr>
            <a:xfrm>
              <a:off x="609600" y="2428350"/>
              <a:ext cx="685800" cy="68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270" name="Google Shape;270;p21"/>
            <p:cNvSpPr txBox="1"/>
            <p:nvPr/>
          </p:nvSpPr>
          <p:spPr>
            <a:xfrm>
              <a:off x="804900" y="2580675"/>
              <a:ext cx="314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</a:t>
              </a:r>
              <a:endParaRPr/>
            </a:p>
          </p:txBody>
        </p:sp>
      </p:grpSp>
      <p:grpSp>
        <p:nvGrpSpPr>
          <p:cNvPr id="271" name="Google Shape;271;p21"/>
          <p:cNvGrpSpPr/>
          <p:nvPr/>
        </p:nvGrpSpPr>
        <p:grpSpPr>
          <a:xfrm>
            <a:off x="8048625" y="2580750"/>
            <a:ext cx="823875" cy="685800"/>
            <a:chOff x="2857500" y="2517775"/>
            <a:chExt cx="823875" cy="685800"/>
          </a:xfrm>
        </p:grpSpPr>
        <p:sp>
          <p:nvSpPr>
            <p:cNvPr id="272" name="Google Shape;272;p21"/>
            <p:cNvSpPr/>
            <p:nvPr/>
          </p:nvSpPr>
          <p:spPr>
            <a:xfrm>
              <a:off x="2857500" y="2517775"/>
              <a:ext cx="685800" cy="68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273" name="Google Shape;273;p21"/>
            <p:cNvSpPr txBox="1"/>
            <p:nvPr/>
          </p:nvSpPr>
          <p:spPr>
            <a:xfrm>
              <a:off x="3043275" y="2675000"/>
              <a:ext cx="638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</a:t>
              </a:r>
              <a:endParaRPr/>
            </a:p>
          </p:txBody>
        </p:sp>
      </p:grpSp>
      <p:pic>
        <p:nvPicPr>
          <p:cNvPr id="274" name="Google Shape;274;p21"/>
          <p:cNvPicPr preferRelativeResize="0"/>
          <p:nvPr/>
        </p:nvPicPr>
        <p:blipFill rotWithShape="1">
          <a:blip r:embed="rId3">
            <a:alphaModFix/>
          </a:blip>
          <a:srcRect b="0" l="0" r="80318" t="28663"/>
          <a:stretch/>
        </p:blipFill>
        <p:spPr>
          <a:xfrm>
            <a:off x="5215450" y="1834525"/>
            <a:ext cx="823874" cy="20357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5" name="Google Shape;275;p21"/>
          <p:cNvCxnSpPr>
            <a:stCxn id="269" idx="6"/>
            <a:endCxn id="276" idx="2"/>
          </p:cNvCxnSpPr>
          <p:nvPr/>
        </p:nvCxnSpPr>
        <p:spPr>
          <a:xfrm>
            <a:off x="4876800" y="2923650"/>
            <a:ext cx="13812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" name="Google Shape;277;p21"/>
          <p:cNvCxnSpPr>
            <a:stCxn id="278" idx="6"/>
            <a:endCxn id="272" idx="2"/>
          </p:cNvCxnSpPr>
          <p:nvPr/>
        </p:nvCxnSpPr>
        <p:spPr>
          <a:xfrm flipH="1" rot="10800000">
            <a:off x="7039125" y="2923663"/>
            <a:ext cx="10095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8" name="Google Shape;278;p21"/>
          <p:cNvSpPr/>
          <p:nvPr/>
        </p:nvSpPr>
        <p:spPr>
          <a:xfrm>
            <a:off x="6943725" y="2883763"/>
            <a:ext cx="95400" cy="9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9" name="Google Shape;279;p21"/>
          <p:cNvCxnSpPr>
            <a:stCxn id="276" idx="6"/>
            <a:endCxn id="278" idx="2"/>
          </p:cNvCxnSpPr>
          <p:nvPr/>
        </p:nvCxnSpPr>
        <p:spPr>
          <a:xfrm>
            <a:off x="6353325" y="2931463"/>
            <a:ext cx="59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0" name="Google Shape;280;p21"/>
          <p:cNvSpPr txBox="1"/>
          <p:nvPr/>
        </p:nvSpPr>
        <p:spPr>
          <a:xfrm>
            <a:off x="5343525" y="3768100"/>
            <a:ext cx="6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</a:t>
            </a:r>
            <a:endParaRPr/>
          </a:p>
        </p:txBody>
      </p:sp>
      <p:sp>
        <p:nvSpPr>
          <p:cNvPr id="276" name="Google Shape;276;p21"/>
          <p:cNvSpPr/>
          <p:nvPr/>
        </p:nvSpPr>
        <p:spPr>
          <a:xfrm>
            <a:off x="6257925" y="2883763"/>
            <a:ext cx="95400" cy="9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