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43E931-EACF-4A29-9FB1-4BE262F756F1}">
  <a:tblStyle styleId="{2943E931-EACF-4A29-9FB1-4BE262F75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7e4ff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7e4ff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aa42c8b5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aa42c8b5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a42c8b5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aa42c8b5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aa42c8b5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aa42c8b5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aa42c8b5c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aa42c8b5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aa42c8b5c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aa42c8b5c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aa42c8b5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aa42c8b5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c24835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c24835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aa42c8b5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aa42c8b5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a8556b3f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a8556b3f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8556b3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8556b3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9e1bb63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9e1bb63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a8556b3fe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a8556b3fe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a8556b3fe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a8556b3f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8556b3f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8556b3f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8556b3f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8556b3f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a8556b3f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a8556b3f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556b3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556b3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aa42c8b5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aa42c8b5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aa42c8b5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aa42c8b5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aa42c8b5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aa42c8b5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avatpoint.com/bitwise-operator-in-java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time: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Algebra ⇔ Digital Circuits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Point: We can do a lot with just Combinational logic -- all true functions can be evaluated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Point: Digital Circuits can be built to evaluate all of these functions.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we need is And (*), Or (+) and Not (')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Truth Table → Boolean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Boolean Algebra → Circuits → Boolean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Minimization of Circuits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Algebraic Transformations: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Karnaugh Maps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Today: More Combinational Circuits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025" y="152475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</a:t>
            </a:r>
            <a:r>
              <a:rPr lang="en">
                <a:highlight>
                  <a:schemeClr val="lt1"/>
                </a:highlight>
              </a:rPr>
              <a:t> + </a:t>
            </a:r>
            <a:r>
              <a:rPr lang="en">
                <a:highlight>
                  <a:schemeClr val="lt1"/>
                </a:highlight>
              </a:rPr>
              <a:t>CA'B + CAB'  </a:t>
            </a:r>
            <a:endParaRPr/>
          </a:p>
        </p:txBody>
      </p:sp>
      <p:sp>
        <p:nvSpPr>
          <p:cNvPr id="247" name="Google Shape;2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48" name="Google Shape;248;p22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22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0" name="Google Shape;250;p22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r>
              <a:rPr lang="en"/>
              <a:t> Distributive Property</a:t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2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56" name="Google Shape;256;p22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57" name="Google Shape;257;p22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58" name="Google Shape;258;p22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59" name="Google Shape;259;p22"/>
          <p:cNvCxnSpPr>
            <a:endCxn id="258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2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61" name="Google Shape;261;p22"/>
          <p:cNvCxnSpPr>
            <a:endCxn id="260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2"/>
          <p:cNvSpPr txBox="1"/>
          <p:nvPr/>
        </p:nvSpPr>
        <p:spPr>
          <a:xfrm>
            <a:off x="1504375" y="3860525"/>
            <a:ext cx="5916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2233410" y="3860525"/>
            <a:ext cx="6135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(C' + C)AB + CA'B + CAB' 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/>
          </a:p>
        </p:txBody>
      </p:sp>
      <p:sp>
        <p:nvSpPr>
          <p:cNvPr id="269" name="Google Shape;2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70" name="Google Shape;270;p23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p23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2" name="Google Shape;272;p23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Complement Property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78" name="Google Shape;278;p23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79" name="Google Shape;279;p23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80" name="Google Shape;280;p23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81" name="Google Shape;281;p23"/>
          <p:cNvCxnSpPr>
            <a:endCxn id="280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3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83" name="Google Shape;283;p23"/>
          <p:cNvCxnSpPr>
            <a:endCxn id="282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3"/>
          <p:cNvSpPr txBox="1"/>
          <p:nvPr/>
        </p:nvSpPr>
        <p:spPr>
          <a:xfrm>
            <a:off x="1580575" y="3860525"/>
            <a:ext cx="6435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(true)AB + CA'B + CAB'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/>
          </a:p>
        </p:txBody>
      </p:sp>
      <p:sp>
        <p:nvSpPr>
          <p:cNvPr id="290" name="Google Shape;2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91" name="Google Shape;291;p24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24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93" name="Google Shape;293;p24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Identity Property</a:t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4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4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4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99" name="Google Shape;299;p24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00" name="Google Shape;300;p24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01" name="Google Shape;301;p24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02" name="Google Shape;302;p24"/>
          <p:cNvCxnSpPr>
            <a:endCxn id="301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4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04" name="Google Shape;304;p24"/>
          <p:cNvCxnSpPr>
            <a:endCxn id="303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4"/>
          <p:cNvSpPr txBox="1"/>
          <p:nvPr/>
        </p:nvSpPr>
        <p:spPr>
          <a:xfrm>
            <a:off x="1527475" y="3860525"/>
            <a:ext cx="8652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CA'B + CAB'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/>
          </a:p>
        </p:txBody>
      </p:sp>
      <p:sp>
        <p:nvSpPr>
          <p:cNvPr id="311" name="Google Shape;3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12" name="Google Shape;312;p25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p25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14" name="Google Shape;314;p25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Distributive Property</a:t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20" name="Google Shape;320;p25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21" name="Google Shape;321;p25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22" name="Google Shape;322;p25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23" name="Google Shape;323;p25"/>
          <p:cNvCxnSpPr>
            <a:endCxn id="322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5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25" name="Google Shape;325;p25"/>
          <p:cNvCxnSpPr>
            <a:endCxn id="324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5"/>
          <p:cNvSpPr txBox="1"/>
          <p:nvPr/>
        </p:nvSpPr>
        <p:spPr>
          <a:xfrm>
            <a:off x="2069475" y="3848875"/>
            <a:ext cx="131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C(A'B + AB')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/>
          </a:p>
        </p:txBody>
      </p:sp>
      <p:sp>
        <p:nvSpPr>
          <p:cNvPr id="332" name="Google Shape;3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33" name="Google Shape;333;p26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4" name="Google Shape;334;p26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35" name="Google Shape;335;p26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41" name="Google Shape;341;p26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42" name="Google Shape;342;p26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43" name="Google Shape;343;p26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44" name="Google Shape;344;p26"/>
          <p:cNvCxnSpPr>
            <a:endCxn id="343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6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46" name="Google Shape;346;p26"/>
          <p:cNvCxnSpPr>
            <a:endCxn id="345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 txBox="1"/>
          <p:nvPr/>
        </p:nvSpPr>
        <p:spPr>
          <a:xfrm>
            <a:off x="2078075" y="3835600"/>
            <a:ext cx="1312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54" name="Google Shape;354;p27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p27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27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61" name="Google Shape;361;p27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62" name="Google Shape;362;p27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63" name="Google Shape;363;p27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64" name="Google Shape;364;p27"/>
          <p:cNvCxnSpPr>
            <a:endCxn id="363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7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66" name="Google Shape;366;p27"/>
          <p:cNvCxnSpPr>
            <a:endCxn id="365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27"/>
          <p:cNvSpPr txBox="1"/>
          <p:nvPr/>
        </p:nvSpPr>
        <p:spPr>
          <a:xfrm>
            <a:off x="6384300" y="3795750"/>
            <a:ext cx="2268300" cy="58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8" name="Google Shape;368;p27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69" name="Google Shape;369;p27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C(A⊕B)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C'A'B + C'AB' + CA'B' + CAB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S     = C⊕A⊕B</a:t>
            </a:r>
            <a:endParaRPr/>
          </a:p>
        </p:txBody>
      </p:sp>
      <p:sp>
        <p:nvSpPr>
          <p:cNvPr id="375" name="Google Shape;3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C'A'B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C'AB'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CA'B'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p28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p2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383" name="Google Shape;383;p28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384" name="Google Shape;384;p28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385" name="Google Shape;385;p2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386" name="Google Shape;386;p28"/>
          <p:cNvCxnSpPr>
            <a:endCxn id="385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388" name="Google Shape;388;p28"/>
          <p:cNvCxnSpPr>
            <a:endCxn id="387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8"/>
          <p:cNvSpPr txBox="1"/>
          <p:nvPr/>
        </p:nvSpPr>
        <p:spPr>
          <a:xfrm>
            <a:off x="6384300" y="3795750"/>
            <a:ext cx="2268300" cy="1218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   C'A'B + C'AB' + CA'B' + CAB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C'(A'B + AB')  + C(A'B' + AB)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C'(A⊕B) + C(A⊕B)'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C⊕(A⊕B)</a:t>
            </a:r>
            <a:b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= C⊕A⊕B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4938250" y="3795750"/>
            <a:ext cx="1449000" cy="369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</a:rPr>
              <a:t>Sum of Products:</a:t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843975" y="4683675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 ⊕ B ⇔ A'B + AB'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✓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baseline="-25000" lang="en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"/>
              <a:t>S    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endParaRPr/>
          </a:p>
        </p:txBody>
      </p:sp>
      <p:sp>
        <p:nvSpPr>
          <p:cNvPr id="397" name="Google Shape;3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398" name="Google Shape;398;p29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9" name="Google Shape;399;p29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00" name="Google Shape;400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405" name="Google Shape;405;p2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407" name="Google Shape;407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08" name="Google Shape;408;p29"/>
          <p:cNvCxnSpPr>
            <a:endCxn id="407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10" name="Google Shape;410;p29"/>
          <p:cNvCxnSpPr>
            <a:endCxn id="409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9"/>
          <p:cNvSpPr txBox="1"/>
          <p:nvPr/>
        </p:nvSpPr>
        <p:spPr>
          <a:xfrm>
            <a:off x="6384300" y="3780575"/>
            <a:ext cx="2532000" cy="323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C to be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baseline="-25000" lang="en" sz="900">
                <a:solidFill>
                  <a:schemeClr val="dk1"/>
                </a:solidFill>
              </a:rPr>
              <a:t>in</a:t>
            </a:r>
            <a:r>
              <a:rPr lang="en" sz="900"/>
              <a:t> </a:t>
            </a:r>
            <a:endParaRPr sz="900"/>
          </a:p>
        </p:txBody>
      </p:sp>
      <p:sp>
        <p:nvSpPr>
          <p:cNvPr id="412" name="Google Shape;412;p29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29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2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419" name="Google Shape;419;p29"/>
          <p:cNvCxnSpPr>
            <a:stCxn id="420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9"/>
          <p:cNvCxnSpPr>
            <a:stCxn id="422" idx="3"/>
          </p:cNvCxnSpPr>
          <p:nvPr/>
        </p:nvCxnSpPr>
        <p:spPr>
          <a:xfrm flipH="1" rot="10800000">
            <a:off x="1225200" y="2122974"/>
            <a:ext cx="2802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9"/>
          <p:cNvCxnSpPr>
            <a:stCxn id="424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fmla="val 833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9"/>
          <p:cNvCxnSpPr>
            <a:endCxn id="418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6" name="Google Shape;426;p29"/>
          <p:cNvPicPr preferRelativeResize="0"/>
          <p:nvPr/>
        </p:nvPicPr>
        <p:blipFill rotWithShape="1">
          <a:blip r:embed="rId4">
            <a:alphaModFix/>
          </a:blip>
          <a:srcRect b="0" l="17483" r="21811" t="0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428" name="Google Shape;428;p29"/>
          <p:cNvCxnSpPr>
            <a:endCxn id="427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fmla="val 14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9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9"/>
          <p:cNvSpPr txBox="1"/>
          <p:nvPr/>
        </p:nvSpPr>
        <p:spPr>
          <a:xfrm>
            <a:off x="4078000" y="2692438"/>
            <a:ext cx="38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3998025" y="2145325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baseline="-25000" lang="en" sz="900">
                <a:solidFill>
                  <a:srgbClr val="FF0000"/>
                </a:solidFill>
              </a:rPr>
              <a:t>in</a:t>
            </a:r>
            <a:r>
              <a:rPr lang="en" sz="900">
                <a:solidFill>
                  <a:srgbClr val="FF0000"/>
                </a:solidFill>
              </a:rPr>
              <a:t>(A⊕B)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3082588" y="2410188"/>
            <a:ext cx="47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A⊕B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3201363" y="2049813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C</a:t>
            </a:r>
            <a:r>
              <a:rPr baseline="-25000" lang="en" sz="900">
                <a:solidFill>
                  <a:srgbClr val="FF0000"/>
                </a:solidFill>
              </a:rPr>
              <a:t>in</a:t>
            </a:r>
            <a:endParaRPr sz="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Binary Addition 	(aka: 4-bit Full Adder)</a:t>
            </a:r>
            <a:endParaRPr/>
          </a:p>
        </p:txBody>
      </p:sp>
      <p:graphicFrame>
        <p:nvGraphicFramePr>
          <p:cNvPr id="440" name="Google Shape;440;p30"/>
          <p:cNvGraphicFramePr/>
          <p:nvPr/>
        </p:nvGraphicFramePr>
        <p:xfrm>
          <a:off x="614300" y="11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1" name="Google Shape;441;p30"/>
          <p:cNvGraphicFramePr/>
          <p:nvPr/>
        </p:nvGraphicFramePr>
        <p:xfrm>
          <a:off x="6094200" y="11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2941500" y="11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30"/>
          <p:cNvSpPr/>
          <p:nvPr/>
        </p:nvSpPr>
        <p:spPr>
          <a:xfrm>
            <a:off x="2941488" y="3329125"/>
            <a:ext cx="5333400" cy="9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5985688" y="362810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4610475" y="362810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3233375" y="362810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7360900" y="362810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48" name="Google Shape;448;p30"/>
          <p:cNvCxnSpPr>
            <a:stCxn id="449" idx="1"/>
            <a:endCxn id="447" idx="3"/>
          </p:cNvCxnSpPr>
          <p:nvPr/>
        </p:nvCxnSpPr>
        <p:spPr>
          <a:xfrm flipH="1">
            <a:off x="8093100" y="3909525"/>
            <a:ext cx="397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30"/>
          <p:cNvCxnSpPr>
            <a:stCxn id="447" idx="1"/>
            <a:endCxn id="444" idx="3"/>
          </p:cNvCxnSpPr>
          <p:nvPr/>
        </p:nvCxnSpPr>
        <p:spPr>
          <a:xfrm rot="10800000">
            <a:off x="6718000" y="3914450"/>
            <a:ext cx="6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0"/>
          <p:cNvCxnSpPr>
            <a:stCxn id="444" idx="1"/>
            <a:endCxn id="445" idx="3"/>
          </p:cNvCxnSpPr>
          <p:nvPr/>
        </p:nvCxnSpPr>
        <p:spPr>
          <a:xfrm rot="10800000">
            <a:off x="5342788" y="3914450"/>
            <a:ext cx="6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0"/>
          <p:cNvCxnSpPr>
            <a:stCxn id="445" idx="1"/>
            <a:endCxn id="446" idx="3"/>
          </p:cNvCxnSpPr>
          <p:nvPr/>
        </p:nvCxnSpPr>
        <p:spPr>
          <a:xfrm rot="10800000">
            <a:off x="3965775" y="3914450"/>
            <a:ext cx="64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0"/>
          <p:cNvCxnSpPr>
            <a:stCxn id="446" idx="1"/>
          </p:cNvCxnSpPr>
          <p:nvPr/>
        </p:nvCxnSpPr>
        <p:spPr>
          <a:xfrm rot="10800000">
            <a:off x="2725475" y="3912950"/>
            <a:ext cx="507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0"/>
          <p:cNvCxnSpPr/>
          <p:nvPr/>
        </p:nvCxnSpPr>
        <p:spPr>
          <a:xfrm>
            <a:off x="7727050" y="420080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0"/>
          <p:cNvCxnSpPr/>
          <p:nvPr/>
        </p:nvCxnSpPr>
        <p:spPr>
          <a:xfrm>
            <a:off x="6353725" y="420080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0"/>
          <p:cNvCxnSpPr/>
          <p:nvPr/>
        </p:nvCxnSpPr>
        <p:spPr>
          <a:xfrm>
            <a:off x="4980400" y="420080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3607025" y="420080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0"/>
          <p:cNvSpPr txBox="1"/>
          <p:nvPr/>
        </p:nvSpPr>
        <p:spPr>
          <a:xfrm>
            <a:off x="7136350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0</a:t>
            </a:r>
            <a:endParaRPr baseline="-25000" sz="1100"/>
          </a:p>
        </p:txBody>
      </p:sp>
      <p:sp>
        <p:nvSpPr>
          <p:cNvPr id="459" name="Google Shape;459;p30"/>
          <p:cNvSpPr txBox="1"/>
          <p:nvPr/>
        </p:nvSpPr>
        <p:spPr>
          <a:xfrm>
            <a:off x="57630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1</a:t>
            </a:r>
            <a:endParaRPr baseline="-25000" sz="1100"/>
          </a:p>
        </p:txBody>
      </p:sp>
      <p:sp>
        <p:nvSpPr>
          <p:cNvPr id="460" name="Google Shape;460;p30"/>
          <p:cNvSpPr txBox="1"/>
          <p:nvPr/>
        </p:nvSpPr>
        <p:spPr>
          <a:xfrm>
            <a:off x="438967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2</a:t>
            </a:r>
            <a:endParaRPr baseline="-25000" sz="1100"/>
          </a:p>
        </p:txBody>
      </p:sp>
      <p:sp>
        <p:nvSpPr>
          <p:cNvPr id="461" name="Google Shape;461;p30"/>
          <p:cNvSpPr txBox="1"/>
          <p:nvPr/>
        </p:nvSpPr>
        <p:spPr>
          <a:xfrm>
            <a:off x="3016325" y="450110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3</a:t>
            </a:r>
            <a:endParaRPr baseline="-25000" sz="1100"/>
          </a:p>
        </p:txBody>
      </p:sp>
      <p:sp>
        <p:nvSpPr>
          <p:cNvPr id="462" name="Google Shape;462;p30"/>
          <p:cNvSpPr txBox="1"/>
          <p:nvPr/>
        </p:nvSpPr>
        <p:spPr>
          <a:xfrm>
            <a:off x="713637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0</a:t>
            </a:r>
            <a:endParaRPr baseline="-25000" sz="1100"/>
          </a:p>
        </p:txBody>
      </p:sp>
      <p:sp>
        <p:nvSpPr>
          <p:cNvPr id="463" name="Google Shape;463;p30"/>
          <p:cNvSpPr txBox="1"/>
          <p:nvPr/>
        </p:nvSpPr>
        <p:spPr>
          <a:xfrm>
            <a:off x="5761138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1</a:t>
            </a:r>
            <a:endParaRPr baseline="-25000" sz="1100"/>
          </a:p>
        </p:txBody>
      </p:sp>
      <p:sp>
        <p:nvSpPr>
          <p:cNvPr id="464" name="Google Shape;464;p30"/>
          <p:cNvSpPr txBox="1"/>
          <p:nvPr/>
        </p:nvSpPr>
        <p:spPr>
          <a:xfrm>
            <a:off x="43859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2</a:t>
            </a:r>
            <a:endParaRPr baseline="-25000" sz="1100"/>
          </a:p>
        </p:txBody>
      </p:sp>
      <p:sp>
        <p:nvSpPr>
          <p:cNvPr id="465" name="Google Shape;465;p30"/>
          <p:cNvSpPr txBox="1"/>
          <p:nvPr/>
        </p:nvSpPr>
        <p:spPr>
          <a:xfrm>
            <a:off x="3008825" y="2893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3</a:t>
            </a:r>
            <a:endParaRPr baseline="-25000" sz="1100"/>
          </a:p>
        </p:txBody>
      </p:sp>
      <p:cxnSp>
        <p:nvCxnSpPr>
          <p:cNvPr id="466" name="Google Shape;466;p30"/>
          <p:cNvCxnSpPr/>
          <p:nvPr/>
        </p:nvCxnSpPr>
        <p:spPr>
          <a:xfrm>
            <a:off x="3407025" y="3219650"/>
            <a:ext cx="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0"/>
          <p:cNvCxnSpPr/>
          <p:nvPr/>
        </p:nvCxnSpPr>
        <p:spPr>
          <a:xfrm>
            <a:off x="4804825" y="3265890"/>
            <a:ext cx="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0"/>
          <p:cNvCxnSpPr/>
          <p:nvPr/>
        </p:nvCxnSpPr>
        <p:spPr>
          <a:xfrm>
            <a:off x="6163675" y="3229006"/>
            <a:ext cx="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7514200" y="3265873"/>
            <a:ext cx="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0"/>
          <p:cNvCxnSpPr/>
          <p:nvPr/>
        </p:nvCxnSpPr>
        <p:spPr>
          <a:xfrm>
            <a:off x="7851225" y="3229038"/>
            <a:ext cx="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0"/>
          <p:cNvCxnSpPr/>
          <p:nvPr/>
        </p:nvCxnSpPr>
        <p:spPr>
          <a:xfrm>
            <a:off x="6487775" y="3229038"/>
            <a:ext cx="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0"/>
          <p:cNvCxnSpPr/>
          <p:nvPr/>
        </p:nvCxnSpPr>
        <p:spPr>
          <a:xfrm>
            <a:off x="5124326" y="3265940"/>
            <a:ext cx="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0"/>
          <p:cNvCxnSpPr/>
          <p:nvPr/>
        </p:nvCxnSpPr>
        <p:spPr>
          <a:xfrm>
            <a:off x="3760876" y="3229055"/>
            <a:ext cx="0" cy="3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0"/>
          <p:cNvSpPr txBox="1"/>
          <p:nvPr/>
        </p:nvSpPr>
        <p:spPr>
          <a:xfrm>
            <a:off x="8490900" y="373252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baseline="-25000" sz="1100"/>
          </a:p>
        </p:txBody>
      </p:sp>
      <p:sp>
        <p:nvSpPr>
          <p:cNvPr id="474" name="Google Shape;474;p30"/>
          <p:cNvSpPr txBox="1"/>
          <p:nvPr/>
        </p:nvSpPr>
        <p:spPr>
          <a:xfrm>
            <a:off x="2189275" y="3732525"/>
            <a:ext cx="5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baseline="-25000" lang="en">
                <a:solidFill>
                  <a:schemeClr val="dk1"/>
                </a:solidFill>
              </a:rPr>
              <a:t>out</a:t>
            </a:r>
            <a:endParaRPr baseline="-25000" sz="1100"/>
          </a:p>
        </p:txBody>
      </p:sp>
      <p:cxnSp>
        <p:nvCxnSpPr>
          <p:cNvPr id="475" name="Google Shape;475;p30"/>
          <p:cNvCxnSpPr/>
          <p:nvPr/>
        </p:nvCxnSpPr>
        <p:spPr>
          <a:xfrm>
            <a:off x="7745875" y="1579325"/>
            <a:ext cx="108600" cy="13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30"/>
          <p:cNvCxnSpPr/>
          <p:nvPr/>
        </p:nvCxnSpPr>
        <p:spPr>
          <a:xfrm>
            <a:off x="4552925" y="1585025"/>
            <a:ext cx="2941200" cy="14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7" name="Google Shape;477;p30"/>
          <p:cNvCxnSpPr/>
          <p:nvPr/>
        </p:nvCxnSpPr>
        <p:spPr>
          <a:xfrm flipH="1">
            <a:off x="6521400" y="1590750"/>
            <a:ext cx="864000" cy="13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0"/>
          <p:cNvCxnSpPr/>
          <p:nvPr/>
        </p:nvCxnSpPr>
        <p:spPr>
          <a:xfrm flipH="1">
            <a:off x="5182475" y="1590750"/>
            <a:ext cx="1808100" cy="13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0"/>
          <p:cNvCxnSpPr/>
          <p:nvPr/>
        </p:nvCxnSpPr>
        <p:spPr>
          <a:xfrm flipH="1">
            <a:off x="3837750" y="1579325"/>
            <a:ext cx="281520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0"/>
          <p:cNvCxnSpPr/>
          <p:nvPr/>
        </p:nvCxnSpPr>
        <p:spPr>
          <a:xfrm>
            <a:off x="4215325" y="1602200"/>
            <a:ext cx="1893900" cy="13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3843375" y="1590750"/>
            <a:ext cx="898500" cy="13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30"/>
          <p:cNvCxnSpPr/>
          <p:nvPr/>
        </p:nvCxnSpPr>
        <p:spPr>
          <a:xfrm flipH="1">
            <a:off x="3408450" y="1590750"/>
            <a:ext cx="68700" cy="13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0"/>
          <p:cNvSpPr txBox="1"/>
          <p:nvPr/>
        </p:nvSpPr>
        <p:spPr>
          <a:xfrm>
            <a:off x="8416525" y="3420100"/>
            <a:ext cx="4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in</a:t>
            </a:r>
            <a:endParaRPr baseline="-2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 A -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(2's complement of 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="/>
            </a:pPr>
            <a:r>
              <a:rPr lang="en"/>
              <a:t>A + (1's complement of B) + 1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4-bit Binary Subtractor</a:t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1181888" y="3157475"/>
            <a:ext cx="5333400" cy="9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Subtractor</a:t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4226088" y="345645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2" name="Google Shape;492;p31"/>
          <p:cNvSpPr/>
          <p:nvPr/>
        </p:nvSpPr>
        <p:spPr>
          <a:xfrm>
            <a:off x="2850875" y="345645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473775" y="345645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4" name="Google Shape;494;p31"/>
          <p:cNvSpPr/>
          <p:nvPr/>
        </p:nvSpPr>
        <p:spPr>
          <a:xfrm>
            <a:off x="5601300" y="3456450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6161375" y="1421025"/>
            <a:ext cx="732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br>
              <a:rPr lang="en"/>
            </a:br>
            <a:r>
              <a:rPr lang="en"/>
              <a:t>Adder</a:t>
            </a:r>
            <a:endParaRPr/>
          </a:p>
        </p:txBody>
      </p:sp>
      <p:cxnSp>
        <p:nvCxnSpPr>
          <p:cNvPr id="496" name="Google Shape;496;p31"/>
          <p:cNvCxnSpPr>
            <a:stCxn id="497" idx="2"/>
          </p:cNvCxnSpPr>
          <p:nvPr/>
        </p:nvCxnSpPr>
        <p:spPr>
          <a:xfrm flipH="1">
            <a:off x="6736675" y="908375"/>
            <a:ext cx="2700" cy="5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1"/>
          <p:cNvCxnSpPr>
            <a:stCxn id="499" idx="2"/>
          </p:cNvCxnSpPr>
          <p:nvPr/>
        </p:nvCxnSpPr>
        <p:spPr>
          <a:xfrm>
            <a:off x="6327875" y="908375"/>
            <a:ext cx="17700" cy="5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31"/>
          <p:cNvSpPr txBox="1"/>
          <p:nvPr/>
        </p:nvSpPr>
        <p:spPr>
          <a:xfrm>
            <a:off x="61282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497" name="Google Shape;497;p31"/>
          <p:cNvSpPr txBox="1"/>
          <p:nvPr/>
        </p:nvSpPr>
        <p:spPr>
          <a:xfrm>
            <a:off x="6539725" y="554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</a:t>
            </a:r>
            <a:endParaRPr sz="1100"/>
          </a:p>
        </p:txBody>
      </p:sp>
      <p:sp>
        <p:nvSpPr>
          <p:cNvPr id="500" name="Google Shape;500;p31"/>
          <p:cNvSpPr/>
          <p:nvPr/>
        </p:nvSpPr>
        <p:spPr>
          <a:xfrm rot="10800000">
            <a:off x="6647876" y="1039907"/>
            <a:ext cx="183000" cy="249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31"/>
          <p:cNvCxnSpPr>
            <a:stCxn id="502" idx="1"/>
            <a:endCxn id="495" idx="3"/>
          </p:cNvCxnSpPr>
          <p:nvPr/>
        </p:nvCxnSpPr>
        <p:spPr>
          <a:xfrm rot="10800000">
            <a:off x="6893675" y="170737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1"/>
          <p:cNvSpPr txBox="1"/>
          <p:nvPr/>
        </p:nvSpPr>
        <p:spPr>
          <a:xfrm>
            <a:off x="7335875" y="15303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baseline="-25000" sz="1100"/>
          </a:p>
        </p:txBody>
      </p:sp>
      <p:sp>
        <p:nvSpPr>
          <p:cNvPr id="503" name="Google Shape;503;p31"/>
          <p:cNvSpPr txBox="1"/>
          <p:nvPr/>
        </p:nvSpPr>
        <p:spPr>
          <a:xfrm>
            <a:off x="5936825" y="221782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endParaRPr baseline="-25000" sz="1100"/>
          </a:p>
        </p:txBody>
      </p:sp>
      <p:cxnSp>
        <p:nvCxnSpPr>
          <p:cNvPr id="504" name="Google Shape;504;p31"/>
          <p:cNvCxnSpPr>
            <a:stCxn id="495" idx="2"/>
            <a:endCxn id="503" idx="0"/>
          </p:cNvCxnSpPr>
          <p:nvPr/>
        </p:nvCxnSpPr>
        <p:spPr>
          <a:xfrm>
            <a:off x="6527525" y="1993725"/>
            <a:ext cx="0" cy="2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1"/>
          <p:cNvSpPr txBox="1"/>
          <p:nvPr/>
        </p:nvSpPr>
        <p:spPr>
          <a:xfrm>
            <a:off x="5466450" y="1530375"/>
            <a:ext cx="44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baseline="-25000" sz="1100"/>
          </a:p>
        </p:txBody>
      </p:sp>
      <p:cxnSp>
        <p:nvCxnSpPr>
          <p:cNvPr id="506" name="Google Shape;506;p31"/>
          <p:cNvCxnSpPr>
            <a:stCxn id="495" idx="1"/>
            <a:endCxn id="505" idx="3"/>
          </p:cNvCxnSpPr>
          <p:nvPr/>
        </p:nvCxnSpPr>
        <p:spPr>
          <a:xfrm rot="10800000">
            <a:off x="5908775" y="1707375"/>
            <a:ext cx="2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1"/>
          <p:cNvCxnSpPr>
            <a:stCxn id="508" idx="1"/>
            <a:endCxn id="494" idx="3"/>
          </p:cNvCxnSpPr>
          <p:nvPr/>
        </p:nvCxnSpPr>
        <p:spPr>
          <a:xfrm flipH="1">
            <a:off x="6333500" y="3737875"/>
            <a:ext cx="397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31"/>
          <p:cNvCxnSpPr>
            <a:stCxn id="494" idx="1"/>
            <a:endCxn id="491" idx="3"/>
          </p:cNvCxnSpPr>
          <p:nvPr/>
        </p:nvCxnSpPr>
        <p:spPr>
          <a:xfrm rot="10800000">
            <a:off x="4958400" y="3742800"/>
            <a:ext cx="6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1"/>
          <p:cNvCxnSpPr>
            <a:stCxn id="491" idx="1"/>
            <a:endCxn id="492" idx="3"/>
          </p:cNvCxnSpPr>
          <p:nvPr/>
        </p:nvCxnSpPr>
        <p:spPr>
          <a:xfrm rot="10800000">
            <a:off x="3583188" y="3742800"/>
            <a:ext cx="64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1"/>
          <p:cNvCxnSpPr>
            <a:stCxn id="492" idx="1"/>
            <a:endCxn id="493" idx="3"/>
          </p:cNvCxnSpPr>
          <p:nvPr/>
        </p:nvCxnSpPr>
        <p:spPr>
          <a:xfrm rot="10800000">
            <a:off x="2206175" y="3742800"/>
            <a:ext cx="64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1"/>
          <p:cNvCxnSpPr>
            <a:stCxn id="493" idx="1"/>
          </p:cNvCxnSpPr>
          <p:nvPr/>
        </p:nvCxnSpPr>
        <p:spPr>
          <a:xfrm rot="10800000">
            <a:off x="965875" y="3741300"/>
            <a:ext cx="5079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1"/>
          <p:cNvCxnSpPr/>
          <p:nvPr/>
        </p:nvCxnSpPr>
        <p:spPr>
          <a:xfrm>
            <a:off x="5967450" y="402915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1"/>
          <p:cNvCxnSpPr/>
          <p:nvPr/>
        </p:nvCxnSpPr>
        <p:spPr>
          <a:xfrm>
            <a:off x="4594125" y="402915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1"/>
          <p:cNvCxnSpPr/>
          <p:nvPr/>
        </p:nvCxnSpPr>
        <p:spPr>
          <a:xfrm>
            <a:off x="3220800" y="402915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1"/>
          <p:cNvCxnSpPr/>
          <p:nvPr/>
        </p:nvCxnSpPr>
        <p:spPr>
          <a:xfrm>
            <a:off x="1847425" y="4029150"/>
            <a:ext cx="0" cy="2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1"/>
          <p:cNvSpPr txBox="1"/>
          <p:nvPr/>
        </p:nvSpPr>
        <p:spPr>
          <a:xfrm>
            <a:off x="5376750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0</a:t>
            </a:r>
            <a:endParaRPr baseline="-25000" sz="1100"/>
          </a:p>
        </p:txBody>
      </p:sp>
      <p:sp>
        <p:nvSpPr>
          <p:cNvPr id="518" name="Google Shape;518;p31"/>
          <p:cNvSpPr txBox="1"/>
          <p:nvPr/>
        </p:nvSpPr>
        <p:spPr>
          <a:xfrm>
            <a:off x="40034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1</a:t>
            </a:r>
            <a:endParaRPr baseline="-25000" sz="1100"/>
          </a:p>
        </p:txBody>
      </p:sp>
      <p:sp>
        <p:nvSpPr>
          <p:cNvPr id="519" name="Google Shape;519;p31"/>
          <p:cNvSpPr txBox="1"/>
          <p:nvPr/>
        </p:nvSpPr>
        <p:spPr>
          <a:xfrm>
            <a:off x="263007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2</a:t>
            </a:r>
            <a:endParaRPr baseline="-25000" sz="1100"/>
          </a:p>
        </p:txBody>
      </p:sp>
      <p:sp>
        <p:nvSpPr>
          <p:cNvPr id="520" name="Google Shape;520;p31"/>
          <p:cNvSpPr txBox="1"/>
          <p:nvPr/>
        </p:nvSpPr>
        <p:spPr>
          <a:xfrm>
            <a:off x="1256725" y="4329450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</a:t>
            </a:r>
            <a:r>
              <a:rPr baseline="-25000" lang="en" sz="1100"/>
              <a:t>3</a:t>
            </a:r>
            <a:endParaRPr baseline="-25000" sz="1100"/>
          </a:p>
        </p:txBody>
      </p:sp>
      <p:sp>
        <p:nvSpPr>
          <p:cNvPr id="521" name="Google Shape;521;p31"/>
          <p:cNvSpPr txBox="1"/>
          <p:nvPr/>
        </p:nvSpPr>
        <p:spPr>
          <a:xfrm>
            <a:off x="537677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0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0</a:t>
            </a:r>
            <a:endParaRPr baseline="-25000" sz="1100"/>
          </a:p>
        </p:txBody>
      </p:sp>
      <p:sp>
        <p:nvSpPr>
          <p:cNvPr id="522" name="Google Shape;522;p31"/>
          <p:cNvSpPr txBox="1"/>
          <p:nvPr/>
        </p:nvSpPr>
        <p:spPr>
          <a:xfrm>
            <a:off x="4001538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1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1</a:t>
            </a:r>
            <a:endParaRPr baseline="-25000" sz="1100"/>
          </a:p>
        </p:txBody>
      </p:sp>
      <p:sp>
        <p:nvSpPr>
          <p:cNvPr id="523" name="Google Shape;523;p31"/>
          <p:cNvSpPr txBox="1"/>
          <p:nvPr/>
        </p:nvSpPr>
        <p:spPr>
          <a:xfrm>
            <a:off x="26263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2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2</a:t>
            </a:r>
            <a:endParaRPr baseline="-25000" sz="1100"/>
          </a:p>
        </p:txBody>
      </p:sp>
      <p:sp>
        <p:nvSpPr>
          <p:cNvPr id="524" name="Google Shape;524;p31"/>
          <p:cNvSpPr txBox="1"/>
          <p:nvPr/>
        </p:nvSpPr>
        <p:spPr>
          <a:xfrm>
            <a:off x="1249225" y="2722175"/>
            <a:ext cx="118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r>
              <a:rPr baseline="-25000" lang="en" sz="1100"/>
              <a:t>3</a:t>
            </a:r>
            <a:r>
              <a:rPr lang="en" sz="1100"/>
              <a:t>     </a:t>
            </a:r>
            <a:r>
              <a:rPr lang="en" sz="1100">
                <a:solidFill>
                  <a:schemeClr val="dk1"/>
                </a:solidFill>
              </a:rPr>
              <a:t>B</a:t>
            </a:r>
            <a:r>
              <a:rPr baseline="-25000" lang="en" sz="1100">
                <a:solidFill>
                  <a:schemeClr val="dk1"/>
                </a:solidFill>
              </a:rPr>
              <a:t>3</a:t>
            </a:r>
            <a:endParaRPr baseline="-25000" sz="1100"/>
          </a:p>
        </p:txBody>
      </p:sp>
      <p:cxnSp>
        <p:nvCxnSpPr>
          <p:cNvPr id="525" name="Google Shape;525;p31"/>
          <p:cNvCxnSpPr/>
          <p:nvPr/>
        </p:nvCxnSpPr>
        <p:spPr>
          <a:xfrm>
            <a:off x="1647425" y="3048000"/>
            <a:ext cx="0" cy="3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1"/>
          <p:cNvCxnSpPr/>
          <p:nvPr/>
        </p:nvCxnSpPr>
        <p:spPr>
          <a:xfrm>
            <a:off x="3045225" y="3094240"/>
            <a:ext cx="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31"/>
          <p:cNvCxnSpPr/>
          <p:nvPr/>
        </p:nvCxnSpPr>
        <p:spPr>
          <a:xfrm>
            <a:off x="4404075" y="3057356"/>
            <a:ext cx="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31"/>
          <p:cNvCxnSpPr/>
          <p:nvPr/>
        </p:nvCxnSpPr>
        <p:spPr>
          <a:xfrm>
            <a:off x="5754600" y="3094223"/>
            <a:ext cx="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31"/>
          <p:cNvCxnSpPr/>
          <p:nvPr/>
        </p:nvCxnSpPr>
        <p:spPr>
          <a:xfrm>
            <a:off x="6091625" y="3057388"/>
            <a:ext cx="0" cy="3699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31"/>
          <p:cNvSpPr/>
          <p:nvPr/>
        </p:nvSpPr>
        <p:spPr>
          <a:xfrm rot="10800000">
            <a:off x="6055025" y="3193012"/>
            <a:ext cx="73200" cy="138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1" name="Google Shape;531;p31"/>
          <p:cNvCxnSpPr/>
          <p:nvPr/>
        </p:nvCxnSpPr>
        <p:spPr>
          <a:xfrm>
            <a:off x="4728175" y="3057388"/>
            <a:ext cx="0" cy="3699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1"/>
          <p:cNvSpPr/>
          <p:nvPr/>
        </p:nvSpPr>
        <p:spPr>
          <a:xfrm rot="10800000">
            <a:off x="4692175" y="3193012"/>
            <a:ext cx="72000" cy="138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31"/>
          <p:cNvCxnSpPr/>
          <p:nvPr/>
        </p:nvCxnSpPr>
        <p:spPr>
          <a:xfrm>
            <a:off x="3364726" y="3094290"/>
            <a:ext cx="0" cy="3699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31"/>
          <p:cNvSpPr/>
          <p:nvPr/>
        </p:nvSpPr>
        <p:spPr>
          <a:xfrm rot="10800000">
            <a:off x="3328126" y="3193012"/>
            <a:ext cx="73200" cy="138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5" name="Google Shape;535;p31"/>
          <p:cNvCxnSpPr/>
          <p:nvPr/>
        </p:nvCxnSpPr>
        <p:spPr>
          <a:xfrm>
            <a:off x="2001276" y="3057405"/>
            <a:ext cx="0" cy="369923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1"/>
          <p:cNvSpPr/>
          <p:nvPr/>
        </p:nvSpPr>
        <p:spPr>
          <a:xfrm rot="10800000">
            <a:off x="1964076" y="3193012"/>
            <a:ext cx="73200" cy="138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1"/>
          <p:cNvSpPr txBox="1"/>
          <p:nvPr/>
        </p:nvSpPr>
        <p:spPr>
          <a:xfrm>
            <a:off x="6731300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baseline="-25000" sz="1100"/>
          </a:p>
        </p:txBody>
      </p:sp>
      <p:sp>
        <p:nvSpPr>
          <p:cNvPr id="537" name="Google Shape;537;p31"/>
          <p:cNvSpPr txBox="1"/>
          <p:nvPr/>
        </p:nvSpPr>
        <p:spPr>
          <a:xfrm>
            <a:off x="566575" y="3560875"/>
            <a:ext cx="39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endParaRPr baseline="-25000" sz="1100"/>
          </a:p>
        </p:txBody>
      </p:sp>
      <p:sp>
        <p:nvSpPr>
          <p:cNvPr id="538" name="Google Shape;538;p31"/>
          <p:cNvSpPr txBox="1"/>
          <p:nvPr/>
        </p:nvSpPr>
        <p:spPr>
          <a:xfrm>
            <a:off x="3563475" y="1625225"/>
            <a:ext cx="209400" cy="48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1"/>
          <p:cNvSpPr txBox="1"/>
          <p:nvPr/>
        </p:nvSpPr>
        <p:spPr>
          <a:xfrm>
            <a:off x="6773550" y="3542700"/>
            <a:ext cx="209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31"/>
          <p:cNvCxnSpPr>
            <a:endCxn id="539" idx="0"/>
          </p:cNvCxnSpPr>
          <p:nvPr/>
        </p:nvCxnSpPr>
        <p:spPr>
          <a:xfrm>
            <a:off x="3772950" y="1866300"/>
            <a:ext cx="3105300" cy="1676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just is tedious</a:t>
            </a:r>
            <a:r>
              <a:rPr lang="en"/>
              <a:t>:  AND (*), OR (+), NOT (')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Solution:  Build components and reuse!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○"/>
            </a:pPr>
            <a:r>
              <a:rPr lang="en"/>
              <a:t>XOR: 		</a:t>
            </a:r>
            <a:r>
              <a:rPr lang="en" sz="1050">
                <a:highlight>
                  <a:schemeClr val="lt1"/>
                </a:highlight>
              </a:rPr>
              <a:t>A ⊕ B  is equivalent to   (A + B) * (A' + B')</a:t>
            </a:r>
            <a:br>
              <a:rPr lang="en" sz="1050">
                <a:highlight>
                  <a:schemeClr val="lt1"/>
                </a:highlight>
              </a:rPr>
            </a:br>
            <a:r>
              <a:rPr lang="en" sz="1050">
                <a:highlight>
                  <a:schemeClr val="lt1"/>
                </a:highlight>
              </a:rPr>
              <a:t> 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99790"/>
              <a:buChar char="○"/>
            </a:pPr>
            <a:r>
              <a:rPr lang="en" sz="1402">
                <a:highlight>
                  <a:schemeClr val="lt1"/>
                </a:highlight>
              </a:rPr>
              <a:t>Half-Adder:	</a:t>
            </a:r>
            <a:r>
              <a:rPr lang="en" sz="1050">
                <a:highlight>
                  <a:schemeClr val="lt1"/>
                </a:highlight>
              </a:rPr>
              <a:t>S = A ⊕  B, C = A * B</a:t>
            </a: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br>
              <a:rPr lang="en" sz="1050">
                <a:highlight>
                  <a:schemeClr val="lt1"/>
                </a:highlight>
              </a:rPr>
            </a:br>
            <a:endParaRPr sz="1050">
              <a:highlight>
                <a:schemeClr val="lt1"/>
              </a:highlight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Bigger components and with more bits!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</a:t>
            </a:r>
            <a:r>
              <a:rPr lang="en"/>
              <a:t> Addition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Binary Subtraction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BCD Addition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Decoder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Multiplexer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50" y="12546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70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973" y="2018500"/>
            <a:ext cx="677400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530" y="1254600"/>
            <a:ext cx="64758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020210" y="1913704"/>
            <a:ext cx="2452603" cy="1037242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 b="0" l="17792" r="13003" t="0"/>
          <a:stretch/>
        </p:blipFill>
        <p:spPr>
          <a:xfrm>
            <a:off x="7273412" y="2018499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7">
            <a:alphaModFix/>
          </a:blip>
          <a:srcRect b="0" l="17792" r="13003" t="0"/>
          <a:stretch/>
        </p:blipFill>
        <p:spPr>
          <a:xfrm>
            <a:off x="7279889" y="2624438"/>
            <a:ext cx="320172" cy="22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68020" y="2245558"/>
            <a:ext cx="454118" cy="2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6053798" y="1909173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</a:t>
            </a:r>
            <a:endParaRPr sz="1000"/>
          </a:p>
        </p:txBody>
      </p:sp>
      <p:sp>
        <p:nvSpPr>
          <p:cNvPr id="72" name="Google Shape;72;p14"/>
          <p:cNvSpPr txBox="1"/>
          <p:nvPr/>
        </p:nvSpPr>
        <p:spPr>
          <a:xfrm>
            <a:off x="6053798" y="2442827"/>
            <a:ext cx="163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</a:t>
            </a:r>
            <a:endParaRPr sz="10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9">
            <a:alphaModFix/>
          </a:blip>
          <a:srcRect b="0" l="20001" r="9496" t="0"/>
          <a:stretch/>
        </p:blipFill>
        <p:spPr>
          <a:xfrm>
            <a:off x="6807003" y="2795702"/>
            <a:ext cx="201576" cy="14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9">
            <a:alphaModFix/>
          </a:blip>
          <a:srcRect b="0" l="20001" r="9496" t="0"/>
          <a:stretch/>
        </p:blipFill>
        <p:spPr>
          <a:xfrm>
            <a:off x="6807003" y="2414822"/>
            <a:ext cx="201576" cy="142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6293547" y="2075095"/>
            <a:ext cx="9864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6293547" y="2184549"/>
            <a:ext cx="979800" cy="424200"/>
          </a:xfrm>
          <a:prstGeom prst="bentConnector3">
            <a:avLst>
              <a:gd fmla="val 2272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1" idx="3"/>
            <a:endCxn id="74" idx="1"/>
          </p:cNvCxnSpPr>
          <p:nvPr/>
        </p:nvCxnSpPr>
        <p:spPr>
          <a:xfrm>
            <a:off x="6217298" y="2078373"/>
            <a:ext cx="589800" cy="408000"/>
          </a:xfrm>
          <a:prstGeom prst="bentConnector3">
            <a:avLst>
              <a:gd fmla="val 6478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72" idx="3"/>
            <a:endCxn id="73" idx="1"/>
          </p:cNvCxnSpPr>
          <p:nvPr/>
        </p:nvCxnSpPr>
        <p:spPr>
          <a:xfrm>
            <a:off x="6217298" y="2612027"/>
            <a:ext cx="589800" cy="255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4" idx="3"/>
          </p:cNvCxnSpPr>
          <p:nvPr/>
        </p:nvCxnSpPr>
        <p:spPr>
          <a:xfrm>
            <a:off x="7008579" y="2486299"/>
            <a:ext cx="280800" cy="19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3" idx="3"/>
          </p:cNvCxnSpPr>
          <p:nvPr/>
        </p:nvCxnSpPr>
        <p:spPr>
          <a:xfrm flipH="1" rot="10800000">
            <a:off x="7008579" y="2768779"/>
            <a:ext cx="276000" cy="9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8" idx="3"/>
          </p:cNvCxnSpPr>
          <p:nvPr/>
        </p:nvCxnSpPr>
        <p:spPr>
          <a:xfrm>
            <a:off x="7593584" y="2132028"/>
            <a:ext cx="401100" cy="19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9" idx="3"/>
          </p:cNvCxnSpPr>
          <p:nvPr/>
        </p:nvCxnSpPr>
        <p:spPr>
          <a:xfrm flipH="1" rot="10800000">
            <a:off x="7600061" y="2418167"/>
            <a:ext cx="394500" cy="31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 txBox="1"/>
          <p:nvPr/>
        </p:nvSpPr>
        <p:spPr>
          <a:xfrm>
            <a:off x="5965650" y="1650200"/>
            <a:ext cx="241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XOR:</a:t>
            </a:r>
            <a:endParaRPr sz="1000"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5582850" y="2440625"/>
            <a:ext cx="2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aphicFrame>
        <p:nvGraphicFramePr>
          <p:cNvPr id="85" name="Google Shape;85;p14"/>
          <p:cNvGraphicFramePr/>
          <p:nvPr/>
        </p:nvGraphicFramePr>
        <p:xfrm>
          <a:off x="6020200" y="317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36400"/>
                <a:gridCol w="466325"/>
                <a:gridCol w="585075"/>
                <a:gridCol w="460025"/>
              </a:tblGrid>
              <a:tr h="33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Carry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6" name="Google Shape;8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34550" y="279570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sp>
        <p:nvSpPr>
          <p:cNvPr id="546" name="Google Shape;546;p32"/>
          <p:cNvSpPr txBox="1"/>
          <p:nvPr>
            <p:ph idx="1" type="body"/>
          </p:nvPr>
        </p:nvSpPr>
        <p:spPr>
          <a:xfrm>
            <a:off x="311700" y="1152475"/>
            <a:ext cx="8520600" cy="3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BCD:  35 + 28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Regular Binary Addition, but account for the invalid patterns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six upon whenever you are in the deadzone or there is overflow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Invalid 	= </a:t>
            </a:r>
            <a:r>
              <a:rPr lang="en"/>
              <a:t>S</a:t>
            </a:r>
            <a:r>
              <a:rPr baseline="-25000" lang="en"/>
              <a:t>3</a:t>
            </a:r>
            <a:r>
              <a:rPr lang="en"/>
              <a:t> * ( S</a:t>
            </a:r>
            <a:r>
              <a:rPr baseline="-25000" lang="en"/>
              <a:t>2</a:t>
            </a:r>
            <a:r>
              <a:rPr lang="en"/>
              <a:t> + S</a:t>
            </a:r>
            <a:r>
              <a:rPr baseline="-25000" lang="en"/>
              <a:t>1</a:t>
            </a:r>
            <a:r>
              <a:rPr lang="en"/>
              <a:t> 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Overflow 	=  C</a:t>
            </a:r>
            <a:r>
              <a:rPr baseline="-25000" lang="en"/>
              <a:t>out</a:t>
            </a:r>
            <a:r>
              <a:rPr lang="en"/>
              <a:t> </a:t>
            </a:r>
            <a:endParaRPr/>
          </a:p>
        </p:txBody>
      </p:sp>
      <p:graphicFrame>
        <p:nvGraphicFramePr>
          <p:cNvPr id="547" name="Google Shape;547;p32"/>
          <p:cNvGraphicFramePr/>
          <p:nvPr/>
        </p:nvGraphicFramePr>
        <p:xfrm>
          <a:off x="6009425" y="2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66075"/>
                <a:gridCol w="874825"/>
                <a:gridCol w="464550"/>
                <a:gridCol w="935925"/>
              </a:tblGrid>
              <a:tr h="35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#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r>
                        <a:rPr baseline="-25000" lang="en" sz="1100"/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Encoding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1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1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aseline="-25000" lang="en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0 0 0 1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1 0 0 1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1 0 1 0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0 0 1 1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1 0 1 1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1 1 0 0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0 1 0 1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1 1 0 1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0 1 1 0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1 1 1 0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0 1 1 1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1 1 1 1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548" name="Google Shape;548;p32"/>
          <p:cNvGraphicFramePr/>
          <p:nvPr/>
        </p:nvGraphicFramePr>
        <p:xfrm>
          <a:off x="483275" y="187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9" name="Google Shape;549;p32"/>
          <p:cNvGraphicFramePr/>
          <p:nvPr/>
        </p:nvGraphicFramePr>
        <p:xfrm>
          <a:off x="2789875" y="187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0" name="Google Shape;550;p32"/>
          <p:cNvSpPr txBox="1"/>
          <p:nvPr/>
        </p:nvSpPr>
        <p:spPr>
          <a:xfrm rot="-5400000">
            <a:off x="6570225" y="2292375"/>
            <a:ext cx="209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n v a l i d</a:t>
            </a:r>
            <a:endParaRPr sz="1200"/>
          </a:p>
        </p:txBody>
      </p:sp>
      <p:sp>
        <p:nvSpPr>
          <p:cNvPr id="551" name="Google Shape;551;p32"/>
          <p:cNvSpPr txBox="1"/>
          <p:nvPr/>
        </p:nvSpPr>
        <p:spPr>
          <a:xfrm>
            <a:off x="3204400" y="724925"/>
            <a:ext cx="954300" cy="7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</a:t>
            </a:r>
            <a:r>
              <a:rPr lang="en" sz="1800">
                <a:solidFill>
                  <a:schemeClr val="dk2"/>
                </a:solidFill>
              </a:rPr>
              <a:t>35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+ 28</a:t>
            </a:r>
            <a:endParaRPr/>
          </a:p>
        </p:txBody>
      </p:sp>
      <p:cxnSp>
        <p:nvCxnSpPr>
          <p:cNvPr id="552" name="Google Shape;552;p32"/>
          <p:cNvCxnSpPr>
            <a:endCxn id="551" idx="1"/>
          </p:cNvCxnSpPr>
          <p:nvPr/>
        </p:nvCxnSpPr>
        <p:spPr>
          <a:xfrm flipH="1" rot="10800000">
            <a:off x="2464900" y="1115075"/>
            <a:ext cx="7395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/>
          <p:nvPr/>
        </p:nvSpPr>
        <p:spPr>
          <a:xfrm>
            <a:off x="2894275" y="869525"/>
            <a:ext cx="5098800" cy="369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BCD Addition</a:t>
            </a:r>
            <a:endParaRPr/>
          </a:p>
        </p:txBody>
      </p:sp>
      <p:graphicFrame>
        <p:nvGraphicFramePr>
          <p:cNvPr id="559" name="Google Shape;559;p33"/>
          <p:cNvGraphicFramePr/>
          <p:nvPr/>
        </p:nvGraphicFramePr>
        <p:xfrm>
          <a:off x="311700" y="112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60" name="Google Shape;560;p33"/>
          <p:cNvGrpSpPr/>
          <p:nvPr/>
        </p:nvGrpSpPr>
        <p:grpSpPr>
          <a:xfrm>
            <a:off x="2843200" y="505314"/>
            <a:ext cx="5872328" cy="1654725"/>
            <a:chOff x="2459058" y="885134"/>
            <a:chExt cx="7010897" cy="2370666"/>
          </a:xfrm>
        </p:grpSpPr>
        <p:sp>
          <p:nvSpPr>
            <p:cNvPr id="561" name="Google Shape;561;p33"/>
            <p:cNvSpPr/>
            <p:nvPr/>
          </p:nvSpPr>
          <p:spPr>
            <a:xfrm>
              <a:off x="3093888" y="1517693"/>
              <a:ext cx="5333400" cy="99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66" name="Google Shape;566;p33"/>
            <p:cNvCxnSpPr>
              <a:stCxn id="567" idx="1"/>
              <a:endCxn id="565" idx="3"/>
            </p:cNvCxnSpPr>
            <p:nvPr/>
          </p:nvCxnSpPr>
          <p:spPr>
            <a:xfrm flipH="1">
              <a:off x="8245656" y="2161113"/>
              <a:ext cx="5796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8" name="Google Shape;568;p33"/>
            <p:cNvCxnSpPr>
              <a:stCxn id="565" idx="1"/>
              <a:endCxn id="562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9" name="Google Shape;569;p33"/>
            <p:cNvCxnSpPr>
              <a:stCxn id="562" idx="1"/>
              <a:endCxn id="563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0" name="Google Shape;570;p33"/>
            <p:cNvCxnSpPr>
              <a:stCxn id="563" idx="1"/>
              <a:endCxn id="564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1" name="Google Shape;571;p33"/>
            <p:cNvCxnSpPr>
              <a:stCxn id="564" idx="1"/>
            </p:cNvCxnSpPr>
            <p:nvPr/>
          </p:nvCxnSpPr>
          <p:spPr>
            <a:xfrm rot="10800000">
              <a:off x="2877875" y="2160350"/>
              <a:ext cx="5079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2" name="Google Shape;572;p33"/>
            <p:cNvCxnSpPr/>
            <p:nvPr/>
          </p:nvCxnSpPr>
          <p:spPr>
            <a:xfrm>
              <a:off x="7879450" y="2448200"/>
              <a:ext cx="0" cy="29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3" name="Google Shape;573;p33"/>
            <p:cNvCxnSpPr/>
            <p:nvPr/>
          </p:nvCxnSpPr>
          <p:spPr>
            <a:xfrm>
              <a:off x="6506125" y="2448200"/>
              <a:ext cx="0" cy="29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4" name="Google Shape;574;p33"/>
            <p:cNvCxnSpPr/>
            <p:nvPr/>
          </p:nvCxnSpPr>
          <p:spPr>
            <a:xfrm>
              <a:off x="5132800" y="2448200"/>
              <a:ext cx="0" cy="29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3759425" y="2448200"/>
              <a:ext cx="0" cy="29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6" name="Google Shape;576;p33"/>
            <p:cNvSpPr txBox="1"/>
            <p:nvPr/>
          </p:nvSpPr>
          <p:spPr>
            <a:xfrm>
              <a:off x="7288750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0</a:t>
              </a:r>
              <a:endParaRPr baseline="-25000" sz="1100"/>
            </a:p>
          </p:txBody>
        </p:sp>
        <p:sp>
          <p:nvSpPr>
            <p:cNvPr id="577" name="Google Shape;577;p33"/>
            <p:cNvSpPr txBox="1"/>
            <p:nvPr/>
          </p:nvSpPr>
          <p:spPr>
            <a:xfrm>
              <a:off x="59154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1</a:t>
              </a:r>
              <a:endParaRPr baseline="-25000" sz="1100"/>
            </a:p>
          </p:txBody>
        </p:sp>
        <p:sp>
          <p:nvSpPr>
            <p:cNvPr id="578" name="Google Shape;578;p33"/>
            <p:cNvSpPr txBox="1"/>
            <p:nvPr/>
          </p:nvSpPr>
          <p:spPr>
            <a:xfrm>
              <a:off x="454207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2</a:t>
              </a:r>
              <a:endParaRPr baseline="-25000" sz="1100"/>
            </a:p>
          </p:txBody>
        </p:sp>
        <p:sp>
          <p:nvSpPr>
            <p:cNvPr id="579" name="Google Shape;579;p33"/>
            <p:cNvSpPr txBox="1"/>
            <p:nvPr/>
          </p:nvSpPr>
          <p:spPr>
            <a:xfrm>
              <a:off x="3168725" y="2748500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3</a:t>
              </a:r>
              <a:endParaRPr baseline="-25000" sz="1100"/>
            </a:p>
          </p:txBody>
        </p:sp>
        <p:sp>
          <p:nvSpPr>
            <p:cNvPr id="580" name="Google Shape;580;p33"/>
            <p:cNvSpPr txBox="1"/>
            <p:nvPr/>
          </p:nvSpPr>
          <p:spPr>
            <a:xfrm>
              <a:off x="728877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baseline="-25000" lang="en" sz="1100"/>
                <a:t>0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baseline="-25000" lang="en" sz="1100">
                  <a:solidFill>
                    <a:schemeClr val="dk1"/>
                  </a:solidFill>
                </a:rPr>
                <a:t>0</a:t>
              </a:r>
              <a:endParaRPr baseline="-25000" sz="1100"/>
            </a:p>
          </p:txBody>
        </p:sp>
        <p:sp>
          <p:nvSpPr>
            <p:cNvPr id="581" name="Google Shape;581;p33"/>
            <p:cNvSpPr txBox="1"/>
            <p:nvPr/>
          </p:nvSpPr>
          <p:spPr>
            <a:xfrm>
              <a:off x="5913538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baseline="-25000" lang="en" sz="11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baseline="-25000" lang="en" sz="1100">
                  <a:solidFill>
                    <a:schemeClr val="dk1"/>
                  </a:solidFill>
                </a:rPr>
                <a:t>1</a:t>
              </a:r>
              <a:endParaRPr baseline="-25000" sz="1100"/>
            </a:p>
          </p:txBody>
        </p:sp>
        <p:sp>
          <p:nvSpPr>
            <p:cNvPr id="582" name="Google Shape;582;p33"/>
            <p:cNvSpPr txBox="1"/>
            <p:nvPr/>
          </p:nvSpPr>
          <p:spPr>
            <a:xfrm>
              <a:off x="45383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baseline="-25000" lang="en" sz="1100"/>
                <a:t>2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baseline="-25000" lang="en" sz="1100">
                  <a:solidFill>
                    <a:schemeClr val="dk1"/>
                  </a:solidFill>
                </a:rPr>
                <a:t>2</a:t>
              </a:r>
              <a:endParaRPr baseline="-25000" sz="1100"/>
            </a:p>
          </p:txBody>
        </p:sp>
        <p:sp>
          <p:nvSpPr>
            <p:cNvPr id="583" name="Google Shape;583;p33"/>
            <p:cNvSpPr txBox="1"/>
            <p:nvPr/>
          </p:nvSpPr>
          <p:spPr>
            <a:xfrm>
              <a:off x="3161225" y="88513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A</a:t>
              </a:r>
              <a:r>
                <a:rPr baseline="-25000" lang="en" sz="11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B</a:t>
              </a:r>
              <a:r>
                <a:rPr baseline="-25000" lang="en" sz="1100">
                  <a:solidFill>
                    <a:schemeClr val="dk1"/>
                  </a:solidFill>
                </a:rPr>
                <a:t>3</a:t>
              </a:r>
              <a:endParaRPr baseline="-25000" sz="1100"/>
            </a:p>
          </p:txBody>
        </p:sp>
        <p:cxnSp>
          <p:nvCxnSpPr>
            <p:cNvPr id="584" name="Google Shape;584;p33"/>
            <p:cNvCxnSpPr/>
            <p:nvPr/>
          </p:nvCxnSpPr>
          <p:spPr>
            <a:xfrm>
              <a:off x="3559434" y="1310155"/>
              <a:ext cx="0" cy="54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5" name="Google Shape;585;p33"/>
            <p:cNvCxnSpPr/>
            <p:nvPr/>
          </p:nvCxnSpPr>
          <p:spPr>
            <a:xfrm>
              <a:off x="4957229" y="1373817"/>
              <a:ext cx="0" cy="5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6" name="Google Shape;586;p33"/>
            <p:cNvCxnSpPr/>
            <p:nvPr/>
          </p:nvCxnSpPr>
          <p:spPr>
            <a:xfrm>
              <a:off x="6316075" y="1323035"/>
              <a:ext cx="0" cy="5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7" name="Google Shape;587;p33"/>
            <p:cNvCxnSpPr/>
            <p:nvPr/>
          </p:nvCxnSpPr>
          <p:spPr>
            <a:xfrm>
              <a:off x="7666595" y="1373793"/>
              <a:ext cx="0" cy="50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8" name="Google Shape;588;p33"/>
            <p:cNvCxnSpPr/>
            <p:nvPr/>
          </p:nvCxnSpPr>
          <p:spPr>
            <a:xfrm>
              <a:off x="8003620" y="1323079"/>
              <a:ext cx="0" cy="50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9" name="Google Shape;589;p33"/>
            <p:cNvCxnSpPr/>
            <p:nvPr/>
          </p:nvCxnSpPr>
          <p:spPr>
            <a:xfrm>
              <a:off x="6640174" y="1323079"/>
              <a:ext cx="0" cy="50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0" name="Google Shape;590;p33"/>
            <p:cNvCxnSpPr/>
            <p:nvPr/>
          </p:nvCxnSpPr>
          <p:spPr>
            <a:xfrm>
              <a:off x="5276729" y="1373885"/>
              <a:ext cx="0" cy="50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1" name="Google Shape;591;p33"/>
            <p:cNvCxnSpPr/>
            <p:nvPr/>
          </p:nvCxnSpPr>
          <p:spPr>
            <a:xfrm>
              <a:off x="3913283" y="1323103"/>
              <a:ext cx="0" cy="50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7" name="Google Shape;567;p33"/>
            <p:cNvSpPr txBox="1"/>
            <p:nvPr/>
          </p:nvSpPr>
          <p:spPr>
            <a:xfrm>
              <a:off x="8825256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baseline="-25000" sz="1100"/>
            </a:p>
          </p:txBody>
        </p:sp>
        <p:sp>
          <p:nvSpPr>
            <p:cNvPr id="592" name="Google Shape;592;p33"/>
            <p:cNvSpPr txBox="1"/>
            <p:nvPr/>
          </p:nvSpPr>
          <p:spPr>
            <a:xfrm>
              <a:off x="2459058" y="1907445"/>
              <a:ext cx="5079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C</a:t>
              </a:r>
              <a:r>
                <a:rPr baseline="-25000" lang="en" sz="1100"/>
                <a:t>out</a:t>
              </a:r>
              <a:endParaRPr baseline="-25000" sz="1100"/>
            </a:p>
          </p:txBody>
        </p:sp>
      </p:grpSp>
      <p:grpSp>
        <p:nvGrpSpPr>
          <p:cNvPr id="593" name="Google Shape;593;p33"/>
          <p:cNvGrpSpPr/>
          <p:nvPr/>
        </p:nvGrpSpPr>
        <p:grpSpPr>
          <a:xfrm>
            <a:off x="2185677" y="3230866"/>
            <a:ext cx="6529851" cy="1815989"/>
            <a:chOff x="1583075" y="859850"/>
            <a:chExt cx="7795907" cy="2601704"/>
          </a:xfrm>
        </p:grpSpPr>
        <p:sp>
          <p:nvSpPr>
            <p:cNvPr id="594" name="Google Shape;594;p33"/>
            <p:cNvSpPr/>
            <p:nvPr/>
          </p:nvSpPr>
          <p:spPr>
            <a:xfrm>
              <a:off x="3093888" y="1576525"/>
              <a:ext cx="5333400" cy="99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6138088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7628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385775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513300" y="1875500"/>
              <a:ext cx="7323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Full</a:t>
              </a:r>
              <a:br>
                <a:rPr lang="en" sz="900"/>
              </a:br>
              <a:r>
                <a:rPr lang="en" sz="900"/>
                <a:t>Adder</a:t>
              </a:r>
              <a:endParaRPr sz="900"/>
            </a:p>
          </p:txBody>
        </p:sp>
        <p:cxnSp>
          <p:nvCxnSpPr>
            <p:cNvPr id="599" name="Google Shape;599;p33"/>
            <p:cNvCxnSpPr>
              <a:stCxn id="600" idx="1"/>
              <a:endCxn id="598" idx="3"/>
            </p:cNvCxnSpPr>
            <p:nvPr/>
          </p:nvCxnSpPr>
          <p:spPr>
            <a:xfrm flipH="1">
              <a:off x="8245582" y="2161113"/>
              <a:ext cx="488700" cy="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1" name="Google Shape;601;p33"/>
            <p:cNvCxnSpPr>
              <a:stCxn id="598" idx="1"/>
              <a:endCxn id="595" idx="3"/>
            </p:cNvCxnSpPr>
            <p:nvPr/>
          </p:nvCxnSpPr>
          <p:spPr>
            <a:xfrm rot="10800000">
              <a:off x="6870400" y="2161850"/>
              <a:ext cx="64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2" name="Google Shape;602;p33"/>
            <p:cNvCxnSpPr>
              <a:stCxn id="595" idx="1"/>
              <a:endCxn id="596" idx="3"/>
            </p:cNvCxnSpPr>
            <p:nvPr/>
          </p:nvCxnSpPr>
          <p:spPr>
            <a:xfrm rot="10800000">
              <a:off x="5495188" y="2161850"/>
              <a:ext cx="64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3" name="Google Shape;603;p33"/>
            <p:cNvCxnSpPr>
              <a:stCxn id="596" idx="1"/>
              <a:endCxn id="597" idx="3"/>
            </p:cNvCxnSpPr>
            <p:nvPr/>
          </p:nvCxnSpPr>
          <p:spPr>
            <a:xfrm rot="10800000">
              <a:off x="4118175" y="2161850"/>
              <a:ext cx="64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4" name="Google Shape;604;p33"/>
            <p:cNvCxnSpPr>
              <a:stCxn id="597" idx="1"/>
            </p:cNvCxnSpPr>
            <p:nvPr/>
          </p:nvCxnSpPr>
          <p:spPr>
            <a:xfrm rot="10800000">
              <a:off x="1583075" y="859850"/>
              <a:ext cx="1802700" cy="1302000"/>
            </a:xfrm>
            <a:prstGeom prst="bentConnector3">
              <a:avLst>
                <a:gd fmla="val 70814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5" name="Google Shape;605;p33"/>
            <p:cNvCxnSpPr/>
            <p:nvPr/>
          </p:nvCxnSpPr>
          <p:spPr>
            <a:xfrm>
              <a:off x="7879455" y="2448187"/>
              <a:ext cx="0" cy="57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6" name="Google Shape;606;p33"/>
            <p:cNvCxnSpPr/>
            <p:nvPr/>
          </p:nvCxnSpPr>
          <p:spPr>
            <a:xfrm>
              <a:off x="6506134" y="2448187"/>
              <a:ext cx="0" cy="57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7" name="Google Shape;607;p33"/>
            <p:cNvCxnSpPr/>
            <p:nvPr/>
          </p:nvCxnSpPr>
          <p:spPr>
            <a:xfrm>
              <a:off x="5132812" y="2448187"/>
              <a:ext cx="0" cy="57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8" name="Google Shape;608;p33"/>
            <p:cNvCxnSpPr/>
            <p:nvPr/>
          </p:nvCxnSpPr>
          <p:spPr>
            <a:xfrm>
              <a:off x="3759440" y="2448187"/>
              <a:ext cx="0" cy="57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9" name="Google Shape;609;p33"/>
            <p:cNvSpPr txBox="1"/>
            <p:nvPr/>
          </p:nvSpPr>
          <p:spPr>
            <a:xfrm>
              <a:off x="7316803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0</a:t>
              </a:r>
              <a:endParaRPr baseline="-25000" sz="1100"/>
            </a:p>
          </p:txBody>
        </p:sp>
        <p:sp>
          <p:nvSpPr>
            <p:cNvPr id="610" name="Google Shape;610;p33"/>
            <p:cNvSpPr txBox="1"/>
            <p:nvPr/>
          </p:nvSpPr>
          <p:spPr>
            <a:xfrm>
              <a:off x="59434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1</a:t>
              </a:r>
              <a:endParaRPr baseline="-25000" sz="1100"/>
            </a:p>
          </p:txBody>
        </p:sp>
        <p:sp>
          <p:nvSpPr>
            <p:cNvPr id="611" name="Google Shape;611;p33"/>
            <p:cNvSpPr txBox="1"/>
            <p:nvPr/>
          </p:nvSpPr>
          <p:spPr>
            <a:xfrm>
              <a:off x="457012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2</a:t>
              </a:r>
              <a:endParaRPr baseline="-25000" sz="1100"/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3196778" y="2954254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3</a:t>
              </a:r>
              <a:endParaRPr baseline="-25000" sz="1100"/>
            </a:p>
          </p:txBody>
        </p:sp>
        <p:sp>
          <p:nvSpPr>
            <p:cNvPr id="613" name="Google Shape;613;p33"/>
            <p:cNvSpPr txBox="1"/>
            <p:nvPr/>
          </p:nvSpPr>
          <p:spPr>
            <a:xfrm>
              <a:off x="723634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0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baseline="-25000" sz="1100"/>
            </a:p>
          </p:txBody>
        </p:sp>
        <p:sp>
          <p:nvSpPr>
            <p:cNvPr id="614" name="Google Shape;614;p33"/>
            <p:cNvSpPr txBox="1"/>
            <p:nvPr/>
          </p:nvSpPr>
          <p:spPr>
            <a:xfrm>
              <a:off x="5721102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1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   </a:t>
              </a:r>
              <a:endParaRPr baseline="-25000" sz="1100"/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4345890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2</a:t>
              </a:r>
              <a:r>
                <a:rPr lang="en" sz="1100"/>
                <a:t>    </a:t>
              </a:r>
              <a:r>
                <a:rPr lang="en" sz="1100">
                  <a:solidFill>
                    <a:schemeClr val="dk1"/>
                  </a:solidFill>
                </a:rPr>
                <a:t>  </a:t>
              </a:r>
              <a:endParaRPr baseline="-25000" sz="1100"/>
            </a:p>
          </p:txBody>
        </p:sp>
        <p:sp>
          <p:nvSpPr>
            <p:cNvPr id="616" name="Google Shape;616;p33"/>
            <p:cNvSpPr txBox="1"/>
            <p:nvPr/>
          </p:nvSpPr>
          <p:spPr>
            <a:xfrm>
              <a:off x="3150738" y="1032056"/>
              <a:ext cx="11814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</a:t>
              </a:r>
              <a:r>
                <a:rPr baseline="-25000" lang="en" sz="1100"/>
                <a:t>3</a:t>
              </a:r>
              <a:r>
                <a:rPr lang="en" sz="1100"/>
                <a:t>     </a:t>
              </a:r>
              <a:r>
                <a:rPr lang="en" sz="1100">
                  <a:solidFill>
                    <a:schemeClr val="dk1"/>
                  </a:solidFill>
                </a:rPr>
                <a:t>0</a:t>
              </a:r>
              <a:endParaRPr baseline="-25000" sz="1100"/>
            </a:p>
          </p:txBody>
        </p:sp>
        <p:cxnSp>
          <p:nvCxnSpPr>
            <p:cNvPr id="617" name="Google Shape;617;p33"/>
            <p:cNvCxnSpPr/>
            <p:nvPr/>
          </p:nvCxnSpPr>
          <p:spPr>
            <a:xfrm>
              <a:off x="3559425" y="1467050"/>
              <a:ext cx="0" cy="39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8" name="Google Shape;618;p33"/>
            <p:cNvCxnSpPr/>
            <p:nvPr/>
          </p:nvCxnSpPr>
          <p:spPr>
            <a:xfrm>
              <a:off x="4957225" y="1513290"/>
              <a:ext cx="0" cy="3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9" name="Google Shape;619;p33"/>
            <p:cNvCxnSpPr/>
            <p:nvPr/>
          </p:nvCxnSpPr>
          <p:spPr>
            <a:xfrm>
              <a:off x="6316075" y="1476406"/>
              <a:ext cx="0" cy="3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0" name="Google Shape;620;p33"/>
            <p:cNvCxnSpPr/>
            <p:nvPr/>
          </p:nvCxnSpPr>
          <p:spPr>
            <a:xfrm>
              <a:off x="7666600" y="1513273"/>
              <a:ext cx="0" cy="3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1" name="Google Shape;621;p33"/>
            <p:cNvCxnSpPr/>
            <p:nvPr/>
          </p:nvCxnSpPr>
          <p:spPr>
            <a:xfrm>
              <a:off x="8003625" y="1476438"/>
              <a:ext cx="0" cy="36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2" name="Google Shape;622;p33"/>
            <p:cNvCxnSpPr/>
            <p:nvPr/>
          </p:nvCxnSpPr>
          <p:spPr>
            <a:xfrm>
              <a:off x="6640175" y="1476438"/>
              <a:ext cx="0" cy="36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5276726" y="1513340"/>
              <a:ext cx="0" cy="36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4" name="Google Shape;624;p33"/>
            <p:cNvCxnSpPr/>
            <p:nvPr/>
          </p:nvCxnSpPr>
          <p:spPr>
            <a:xfrm>
              <a:off x="3913276" y="1476455"/>
              <a:ext cx="0" cy="36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0" name="Google Shape;600;p33"/>
            <p:cNvSpPr txBox="1"/>
            <p:nvPr/>
          </p:nvSpPr>
          <p:spPr>
            <a:xfrm>
              <a:off x="8734282" y="1907463"/>
              <a:ext cx="6447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0</a:t>
              </a:r>
              <a:endParaRPr baseline="-25000" sz="1100"/>
            </a:p>
          </p:txBody>
        </p:sp>
      </p:grpSp>
      <p:pic>
        <p:nvPicPr>
          <p:cNvPr id="625" name="Google Shape;6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03213" y="2437900"/>
            <a:ext cx="737551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3"/>
          <p:cNvPicPr preferRelativeResize="0"/>
          <p:nvPr/>
        </p:nvPicPr>
        <p:blipFill rotWithShape="1">
          <a:blip r:embed="rId4">
            <a:alphaModFix/>
          </a:blip>
          <a:srcRect b="0" l="16668" r="19490" t="0"/>
          <a:stretch/>
        </p:blipFill>
        <p:spPr>
          <a:xfrm rot="5400000">
            <a:off x="5363150" y="2038113"/>
            <a:ext cx="565025" cy="3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3"/>
          <p:cNvPicPr preferRelativeResize="0"/>
          <p:nvPr/>
        </p:nvPicPr>
        <p:blipFill rotWithShape="1">
          <a:blip r:embed="rId4">
            <a:alphaModFix/>
          </a:blip>
          <a:srcRect b="0" l="16668" r="19490" t="0"/>
          <a:stretch/>
        </p:blipFill>
        <p:spPr>
          <a:xfrm>
            <a:off x="4572000" y="2844175"/>
            <a:ext cx="565025" cy="36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8" name="Google Shape;628;p33"/>
          <p:cNvGraphicFramePr/>
          <p:nvPr/>
        </p:nvGraphicFramePr>
        <p:xfrm>
          <a:off x="311700" y="303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33"/>
          <p:cNvSpPr txBox="1"/>
          <p:nvPr/>
        </p:nvSpPr>
        <p:spPr>
          <a:xfrm>
            <a:off x="5260675" y="-321725"/>
            <a:ext cx="3352500" cy="8019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Invalid</a:t>
            </a:r>
            <a:r>
              <a:rPr lang="en">
                <a:solidFill>
                  <a:schemeClr val="dk2"/>
                </a:solidFill>
              </a:rPr>
              <a:t> 	=  S</a:t>
            </a:r>
            <a:r>
              <a:rPr baseline="-25000" lang="en">
                <a:solidFill>
                  <a:schemeClr val="dk2"/>
                </a:solidFill>
              </a:rPr>
              <a:t>3</a:t>
            </a:r>
            <a:r>
              <a:rPr lang="en">
                <a:solidFill>
                  <a:schemeClr val="dk2"/>
                </a:solidFill>
              </a:rPr>
              <a:t> * ( S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 + S</a:t>
            </a:r>
            <a:r>
              <a:rPr baseline="-25000"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)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Overflow 	=  C</a:t>
            </a:r>
            <a:r>
              <a:rPr baseline="-25000" lang="en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>
            <a:off x="6540100" y="2424375"/>
            <a:ext cx="2180700" cy="648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if 0 then add 0: 0000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if 1 then add 6 : 0110 </a:t>
            </a:r>
            <a:endParaRPr/>
          </a:p>
        </p:txBody>
      </p:sp>
      <p:cxnSp>
        <p:nvCxnSpPr>
          <p:cNvPr id="631" name="Google Shape;631;p33"/>
          <p:cNvCxnSpPr>
            <a:stCxn id="630" idx="1"/>
            <a:endCxn id="632" idx="7"/>
          </p:cNvCxnSpPr>
          <p:nvPr/>
        </p:nvCxnSpPr>
        <p:spPr>
          <a:xfrm flipH="1">
            <a:off x="5182300" y="2748375"/>
            <a:ext cx="1357800" cy="250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33"/>
          <p:cNvSpPr/>
          <p:nvPr/>
        </p:nvSpPr>
        <p:spPr>
          <a:xfrm>
            <a:off x="5107650" y="2986050"/>
            <a:ext cx="87600" cy="8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465100" y="44825"/>
            <a:ext cx="29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  -versus-  RISC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>
            <a:off x="2995600" y="3809688"/>
            <a:ext cx="42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baseline="-25000" lang="en" sz="1100"/>
              <a:t>out</a:t>
            </a:r>
            <a:endParaRPr baseline="-25000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 = A &amp;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a n-bit operation,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create n-duplicates of the base circuitry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layout duplicates in </a:t>
            </a:r>
            <a:r>
              <a:rPr lang="en"/>
              <a:t>parallel</a:t>
            </a:r>
            <a:r>
              <a:rPr lang="en"/>
              <a:t>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package it up 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516725" y="2768100"/>
            <a:ext cx="2805300" cy="64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AND</a:t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 u="sng">
                <a:solidFill>
                  <a:schemeClr val="hlink"/>
                </a:solidFill>
                <a:hlinkClick r:id="rId3"/>
              </a:rPr>
              <a:t>Bitwise AND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169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5"/>
          <p:cNvGraphicFramePr/>
          <p:nvPr/>
        </p:nvGraphicFramePr>
        <p:xfrm>
          <a:off x="815150" y="21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Google Shape;96;p15"/>
          <p:cNvGraphicFramePr/>
          <p:nvPr/>
        </p:nvGraphicFramePr>
        <p:xfrm>
          <a:off x="3684000" y="13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A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 baseline="-25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5"/>
          <p:cNvGraphicFramePr/>
          <p:nvPr/>
        </p:nvGraphicFramePr>
        <p:xfrm>
          <a:off x="6378125" y="135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B</a:t>
                      </a:r>
                      <a:r>
                        <a:rPr baseline="-25000"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5"/>
          <p:cNvGraphicFramePr/>
          <p:nvPr/>
        </p:nvGraphicFramePr>
        <p:xfrm>
          <a:off x="5054200" y="34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0534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9002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26575" y="3087650"/>
            <a:ext cx="539650" cy="26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5"/>
          <p:cNvCxnSpPr/>
          <p:nvPr/>
        </p:nvCxnSpPr>
        <p:spPr>
          <a:xfrm flipH="1">
            <a:off x="6769250" y="2166738"/>
            <a:ext cx="1276200" cy="7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345450" y="2158200"/>
            <a:ext cx="12807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 flipH="1">
            <a:off x="6405925" y="2158200"/>
            <a:ext cx="12360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 flipH="1">
            <a:off x="6034150" y="2149625"/>
            <a:ext cx="1238700" cy="8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665775" y="2161075"/>
            <a:ext cx="12504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4965875" y="2155350"/>
            <a:ext cx="1293300" cy="8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599650" y="2149625"/>
            <a:ext cx="1299000" cy="8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242975" y="2155350"/>
            <a:ext cx="1293300" cy="8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1-bit </a:t>
            </a:r>
            <a:r>
              <a:rPr lang="en"/>
              <a:t>Binary Addition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C</a:t>
            </a:r>
            <a:r>
              <a:rPr baseline="-25000" lang="en">
                <a:solidFill>
                  <a:srgbClr val="FFFFFF"/>
                </a:solidFill>
              </a:rPr>
              <a:t>in</a:t>
            </a:r>
            <a:r>
              <a:rPr lang="en">
                <a:solidFill>
                  <a:srgbClr val="FFFFFF"/>
                </a:solidFill>
              </a:rPr>
              <a:t> +  </a:t>
            </a:r>
            <a:r>
              <a:rPr lang="en"/>
              <a:t>A</a:t>
            </a:r>
            <a:r>
              <a:rPr baseline="-25000" lang="en">
                <a:solidFill>
                  <a:srgbClr val="FFFFFF"/>
                </a:solidFill>
              </a:rPr>
              <a:t>x</a:t>
            </a:r>
            <a:r>
              <a:rPr lang="en"/>
              <a:t> +  B</a:t>
            </a:r>
            <a:r>
              <a:rPr baseline="-25000" lang="en">
                <a:solidFill>
                  <a:srgbClr val="FFFFFF"/>
                </a:solidFill>
              </a:rPr>
              <a:t>x</a:t>
            </a:r>
            <a:r>
              <a:rPr lang="en"/>
              <a:t> → S, C</a:t>
            </a:r>
            <a:r>
              <a:rPr baseline="-25000" lang="en">
                <a:solidFill>
                  <a:srgbClr val="FFFFFF"/>
                </a:solidFill>
              </a:rPr>
              <a:t>x+1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1147050" y="213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7025550" y="14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/>
                <a:gridCol w="389450"/>
                <a:gridCol w="389450"/>
                <a:gridCol w="389450"/>
              </a:tblGrid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523075" y="1304700"/>
            <a:ext cx="865200" cy="8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88275" y="489300"/>
            <a:ext cx="10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26" name="Google Shape;126;p17"/>
          <p:cNvCxnSpPr>
            <a:stCxn id="125" idx="1"/>
            <a:endCxn id="124" idx="0"/>
          </p:cNvCxnSpPr>
          <p:nvPr/>
        </p:nvCxnSpPr>
        <p:spPr>
          <a:xfrm flipH="1">
            <a:off x="4955675" y="689400"/>
            <a:ext cx="432600" cy="615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/>
              <a:t>Binary Addition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Recall: </a:t>
            </a:r>
            <a:r>
              <a:rPr lang="en"/>
              <a:t>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 C</a:t>
            </a:r>
            <a:r>
              <a:rPr baseline="-25000" lang="en"/>
              <a:t>in</a:t>
            </a:r>
            <a:r>
              <a:rPr lang="en"/>
              <a:t> +  A</a:t>
            </a:r>
            <a:r>
              <a:rPr baseline="-25000" lang="en"/>
              <a:t>x</a:t>
            </a:r>
            <a:r>
              <a:rPr lang="en"/>
              <a:t> +  B</a:t>
            </a:r>
            <a:r>
              <a:rPr baseline="-25000" lang="en"/>
              <a:t>x</a:t>
            </a:r>
            <a:r>
              <a:rPr lang="en"/>
              <a:t> → C</a:t>
            </a:r>
            <a:r>
              <a:rPr baseline="-25000" lang="en"/>
              <a:t>out</a:t>
            </a:r>
            <a:r>
              <a:rPr lang="en"/>
              <a:t>,  S</a:t>
            </a:r>
            <a:r>
              <a:rPr baseline="-25000" lang="en"/>
              <a:t>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Half-Adder is not sufficient!</a:t>
            </a:r>
            <a:br>
              <a:rPr lang="en"/>
            </a:br>
            <a:r>
              <a:rPr lang="en"/>
              <a:t>We need a Full-Adder </a:t>
            </a:r>
            <a:endParaRPr/>
          </a:p>
        </p:txBody>
      </p:sp>
      <p:graphicFrame>
        <p:nvGraphicFramePr>
          <p:cNvPr id="129" name="Google Shape;129;p17"/>
          <p:cNvGraphicFramePr/>
          <p:nvPr/>
        </p:nvGraphicFramePr>
        <p:xfrm>
          <a:off x="1147050" y="213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63450"/>
                <a:gridCol w="363450"/>
                <a:gridCol w="363450"/>
                <a:gridCol w="363450"/>
                <a:gridCol w="363450"/>
                <a:gridCol w="36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5683900" y="2605575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17"/>
          <p:cNvGraphicFramePr/>
          <p:nvPr/>
        </p:nvGraphicFramePr>
        <p:xfrm>
          <a:off x="7025550" y="14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/>
                <a:gridCol w="389450"/>
                <a:gridCol w="389450"/>
                <a:gridCol w="389450"/>
              </a:tblGrid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38" y="1414150"/>
            <a:ext cx="1336750" cy="741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17"/>
          <p:cNvGraphicFramePr/>
          <p:nvPr/>
        </p:nvGraphicFramePr>
        <p:xfrm>
          <a:off x="6636100" y="141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9450"/>
                <a:gridCol w="389450"/>
                <a:gridCol w="389450"/>
                <a:gridCol w="389450"/>
                <a:gridCol w="389450"/>
              </a:tblGrid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</a:tr>
              <a:tr h="30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17"/>
          <p:cNvSpPr/>
          <p:nvPr/>
        </p:nvSpPr>
        <p:spPr>
          <a:xfrm>
            <a:off x="4523075" y="3274075"/>
            <a:ext cx="865200" cy="8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rot="5400000">
            <a:off x="4682988" y="3186088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 rot="5400000">
            <a:off x="5072963" y="3189275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5388263" y="3707563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4325063" y="3707563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 rot="5400000">
            <a:off x="4854313" y="4240075"/>
            <a:ext cx="19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 txBox="1"/>
          <p:nvPr/>
        </p:nvSpPr>
        <p:spPr>
          <a:xfrm>
            <a:off x="5616400" y="3507475"/>
            <a:ext cx="4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baseline="-25000" lang="en">
                <a:solidFill>
                  <a:schemeClr val="dk2"/>
                </a:solidFill>
              </a:rPr>
              <a:t>in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3981900" y="3507475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C</a:t>
            </a:r>
            <a:r>
              <a:rPr baseline="-25000" lang="en">
                <a:solidFill>
                  <a:schemeClr val="dk2"/>
                </a:solidFill>
              </a:rPr>
              <a:t>out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811100" y="427540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S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634675" y="2739550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A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000450" y="2739538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11700" y="1152475"/>
            <a:ext cx="85206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	</a:t>
            </a:r>
            <a:r>
              <a:rPr lang="en">
                <a:highlight>
                  <a:schemeClr val="lt1"/>
                </a:highlight>
              </a:rPr>
              <a:t>= AB + C</a:t>
            </a:r>
            <a:r>
              <a:rPr baseline="-25000" lang="en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(A⊕B)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	= </a:t>
            </a: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in</a:t>
            </a:r>
            <a:r>
              <a:rPr lang="en">
                <a:highlight>
                  <a:schemeClr val="lt1"/>
                </a:highlight>
              </a:rPr>
              <a:t>⊕A⊕B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in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52" name="Google Shape;152;p18"/>
          <p:cNvSpPr/>
          <p:nvPr/>
        </p:nvSpPr>
        <p:spPr>
          <a:xfrm>
            <a:off x="1314500" y="1443900"/>
            <a:ext cx="3753600" cy="14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>
            <a:off x="2662175" y="2056263"/>
            <a:ext cx="299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886500" y="1379425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159" name="Google Shape;159;p18"/>
          <p:cNvSpPr txBox="1"/>
          <p:nvPr/>
        </p:nvSpPr>
        <p:spPr>
          <a:xfrm>
            <a:off x="886500" y="1806619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60" name="Google Shape;160;p18"/>
          <p:cNvSpPr txBox="1"/>
          <p:nvPr/>
        </p:nvSpPr>
        <p:spPr>
          <a:xfrm>
            <a:off x="886500" y="2111424"/>
            <a:ext cx="3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61" name="Google Shape;161;p18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62" name="Google Shape;162;p18"/>
          <p:cNvCxnSpPr>
            <a:stCxn id="159" idx="3"/>
          </p:cNvCxnSpPr>
          <p:nvPr/>
        </p:nvCxnSpPr>
        <p:spPr>
          <a:xfrm>
            <a:off x="1225200" y="1975969"/>
            <a:ext cx="3387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60" idx="3"/>
          </p:cNvCxnSpPr>
          <p:nvPr/>
        </p:nvCxnSpPr>
        <p:spPr>
          <a:xfrm flipH="1" rot="10800000">
            <a:off x="1225200" y="2122974"/>
            <a:ext cx="2802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8"/>
          <p:cNvCxnSpPr>
            <a:stCxn id="158" idx="3"/>
          </p:cNvCxnSpPr>
          <p:nvPr/>
        </p:nvCxnSpPr>
        <p:spPr>
          <a:xfrm>
            <a:off x="1225200" y="1548775"/>
            <a:ext cx="1736400" cy="374400"/>
          </a:xfrm>
          <a:prstGeom prst="bentConnector3">
            <a:avLst>
              <a:gd fmla="val 833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endCxn id="161" idx="1"/>
          </p:cNvCxnSpPr>
          <p:nvPr/>
        </p:nvCxnSpPr>
        <p:spPr>
          <a:xfrm>
            <a:off x="4011400" y="2006638"/>
            <a:ext cx="1284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17483" r="21811" t="0"/>
          <a:stretch/>
        </p:blipFill>
        <p:spPr>
          <a:xfrm>
            <a:off x="4385275" y="2517325"/>
            <a:ext cx="553500" cy="379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68" name="Google Shape;168;p18"/>
          <p:cNvCxnSpPr>
            <a:endCxn id="167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2626950" y="2485350"/>
            <a:ext cx="1761300" cy="299400"/>
          </a:xfrm>
          <a:prstGeom prst="bentConnector3">
            <a:avLst>
              <a:gd fmla="val 14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974325" y="2421450"/>
            <a:ext cx="408300" cy="20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 flipH="1">
            <a:off x="3486461" y="665390"/>
            <a:ext cx="1729500" cy="10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 txBox="1"/>
          <p:nvPr/>
        </p:nvSpPr>
        <p:spPr>
          <a:xfrm>
            <a:off x="1314500" y="3132625"/>
            <a:ext cx="3753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Got It?  Any Questions</a:t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1883500" y="857900"/>
            <a:ext cx="19170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</a:t>
            </a:r>
            <a:endParaRPr/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181" name="Google Shape;181;p19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2" name="Google Shape;182;p19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83" name="Google Shape;183;p19"/>
          <p:cNvSpPr txBox="1"/>
          <p:nvPr/>
        </p:nvSpPr>
        <p:spPr>
          <a:xfrm>
            <a:off x="6384300" y="3969175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endParaRPr sz="1000"/>
          </a:p>
        </p:txBody>
      </p:sp>
      <p:sp>
        <p:nvSpPr>
          <p:cNvPr id="189" name="Google Shape;189;p19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190" name="Google Shape;190;p19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4704097" y="2607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half-adder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193" name="Google Shape;193;p19"/>
          <p:cNvCxnSpPr>
            <a:endCxn id="192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195" name="Google Shape;195;p19"/>
          <p:cNvCxnSpPr>
            <a:endCxn id="194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9"/>
          <p:cNvSpPr txBox="1"/>
          <p:nvPr/>
        </p:nvSpPr>
        <p:spPr>
          <a:xfrm>
            <a:off x="6384300" y="337800"/>
            <a:ext cx="2532000" cy="323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Note: Renamed </a:t>
            </a:r>
            <a:r>
              <a:rPr lang="en" sz="900">
                <a:solidFill>
                  <a:schemeClr val="dk1"/>
                </a:solidFill>
              </a:rPr>
              <a:t>C</a:t>
            </a:r>
            <a:r>
              <a:rPr baseline="-25000" lang="en" sz="900">
                <a:solidFill>
                  <a:schemeClr val="dk1"/>
                </a:solidFill>
              </a:rPr>
              <a:t>in</a:t>
            </a:r>
            <a:r>
              <a:rPr lang="en" sz="900"/>
              <a:t>to be C </a:t>
            </a:r>
            <a:endParaRPr sz="900"/>
          </a:p>
        </p:txBody>
      </p:sp>
      <p:cxnSp>
        <p:nvCxnSpPr>
          <p:cNvPr id="197" name="Google Shape;197;p19"/>
          <p:cNvCxnSpPr>
            <a:endCxn id="186" idx="0"/>
          </p:cNvCxnSpPr>
          <p:nvPr/>
        </p:nvCxnSpPr>
        <p:spPr>
          <a:xfrm flipH="1">
            <a:off x="3466275" y="660962"/>
            <a:ext cx="1749900" cy="11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9"/>
          <p:cNvCxnSpPr>
            <a:endCxn id="184" idx="0"/>
          </p:cNvCxnSpPr>
          <p:nvPr/>
        </p:nvCxnSpPr>
        <p:spPr>
          <a:xfrm flipH="1">
            <a:off x="2133700" y="660937"/>
            <a:ext cx="3082200" cy="11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</a:t>
            </a:r>
            <a:r>
              <a:rPr lang="en">
                <a:highlight>
                  <a:schemeClr val="lt1"/>
                </a:highlight>
              </a:rPr>
              <a:t> CA'B + CAB' + CAB </a:t>
            </a:r>
            <a:endParaRPr/>
          </a:p>
        </p:txBody>
      </p:sp>
      <p:sp>
        <p:nvSpPr>
          <p:cNvPr id="204" name="Google Shape;2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05" name="Google Shape;205;p20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20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Sum of Products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14" name="Google Shape;214;p20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15" name="Google Shape;215;p20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16" name="Google Shape;216;p20"/>
          <p:cNvCxnSpPr>
            <a:endCxn id="215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0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18" name="Google Shape;218;p20"/>
          <p:cNvCxnSpPr>
            <a:endCxn id="217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311700" y="1152475"/>
            <a:ext cx="85206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CA'B + CAB' + CAB 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highlight>
                  <a:schemeClr val="lt1"/>
                </a:highlight>
              </a:rPr>
              <a:t>C</a:t>
            </a:r>
            <a:r>
              <a:rPr baseline="-25000" lang="en">
                <a:highlight>
                  <a:schemeClr val="lt1"/>
                </a:highlight>
              </a:rPr>
              <a:t>out 	</a:t>
            </a:r>
            <a:r>
              <a:rPr lang="en">
                <a:highlight>
                  <a:schemeClr val="lt1"/>
                </a:highlight>
              </a:rPr>
              <a:t>= C'AB + CAB + CA'B + CAB'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4" name="Google Shape;2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Adder</a:t>
            </a:r>
            <a:endParaRPr/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8425625" y="9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484725"/>
              </a:tblGrid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C'AB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CA'B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CAB'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21"/>
          <p:cNvGraphicFramePr/>
          <p:nvPr/>
        </p:nvGraphicFramePr>
        <p:xfrm>
          <a:off x="6384300" y="6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{2943E931-EACF-4A29-9FB1-4BE262F756F1}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56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1000">
                          <a:solidFill>
                            <a:schemeClr val="dk1"/>
                          </a:solidFill>
                        </a:rPr>
                        <a:t>out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27" name="Google Shape;227;p21"/>
          <p:cNvSpPr txBox="1"/>
          <p:nvPr/>
        </p:nvSpPr>
        <p:spPr>
          <a:xfrm>
            <a:off x="6384300" y="3986100"/>
            <a:ext cx="24048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/>
              <a:t>Commutative</a:t>
            </a:r>
            <a:r>
              <a:rPr lang="en"/>
              <a:t> Property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701100" y="1842937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1580400" y="1905800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/>
          <p:nvPr/>
        </p:nvSpPr>
        <p:spPr>
          <a:xfrm>
            <a:off x="3033675" y="1777862"/>
            <a:ext cx="865200" cy="86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9031" r="8187" t="0"/>
          <a:stretch/>
        </p:blipFill>
        <p:spPr>
          <a:xfrm>
            <a:off x="2912975" y="1840725"/>
            <a:ext cx="1106600" cy="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945000" y="1379425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in</a:t>
            </a:r>
            <a:endParaRPr sz="1000"/>
          </a:p>
        </p:txBody>
      </p:sp>
      <p:sp>
        <p:nvSpPr>
          <p:cNvPr id="233" name="Google Shape;233;p21"/>
          <p:cNvSpPr txBox="1"/>
          <p:nvPr/>
        </p:nvSpPr>
        <p:spPr>
          <a:xfrm>
            <a:off x="945000" y="18066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/>
          </a:p>
        </p:txBody>
      </p:sp>
      <p:sp>
        <p:nvSpPr>
          <p:cNvPr id="234" name="Google Shape;234;p21"/>
          <p:cNvSpPr txBox="1"/>
          <p:nvPr/>
        </p:nvSpPr>
        <p:spPr>
          <a:xfrm>
            <a:off x="945000" y="21114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</a:t>
            </a:r>
            <a:endParaRPr sz="1000"/>
          </a:p>
        </p:txBody>
      </p:sp>
      <p:sp>
        <p:nvSpPr>
          <p:cNvPr id="235" name="Google Shape;235;p21"/>
          <p:cNvSpPr txBox="1"/>
          <p:nvPr/>
        </p:nvSpPr>
        <p:spPr>
          <a:xfrm>
            <a:off x="5295400" y="1838188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</a:t>
            </a:r>
            <a:endParaRPr sz="1000"/>
          </a:p>
        </p:txBody>
      </p:sp>
      <p:cxnSp>
        <p:nvCxnSpPr>
          <p:cNvPr id="236" name="Google Shape;236;p21"/>
          <p:cNvCxnSpPr>
            <a:endCxn id="235" idx="1"/>
          </p:cNvCxnSpPr>
          <p:nvPr/>
        </p:nvCxnSpPr>
        <p:spPr>
          <a:xfrm flipH="1" rot="10800000">
            <a:off x="4738000" y="2007538"/>
            <a:ext cx="557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1"/>
          <p:cNvSpPr txBox="1"/>
          <p:nvPr/>
        </p:nvSpPr>
        <p:spPr>
          <a:xfrm>
            <a:off x="5250150" y="2537913"/>
            <a:ext cx="4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</a:t>
            </a:r>
            <a:r>
              <a:rPr baseline="-25000" lang="en" sz="1000">
                <a:solidFill>
                  <a:schemeClr val="dk2"/>
                </a:solidFill>
              </a:rPr>
              <a:t>out</a:t>
            </a:r>
            <a:endParaRPr sz="1000"/>
          </a:p>
        </p:txBody>
      </p:sp>
      <p:cxnSp>
        <p:nvCxnSpPr>
          <p:cNvPr id="238" name="Google Shape;238;p21"/>
          <p:cNvCxnSpPr>
            <a:endCxn id="237" idx="1"/>
          </p:cNvCxnSpPr>
          <p:nvPr/>
        </p:nvCxnSpPr>
        <p:spPr>
          <a:xfrm flipH="1" rot="10800000">
            <a:off x="4895850" y="2707263"/>
            <a:ext cx="354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1"/>
          <p:cNvSpPr txBox="1"/>
          <p:nvPr/>
        </p:nvSpPr>
        <p:spPr>
          <a:xfrm>
            <a:off x="2275825" y="3852775"/>
            <a:ext cx="13620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3782100" y="3852775"/>
            <a:ext cx="713700" cy="4002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21"/>
          <p:cNvCxnSpPr>
            <a:stCxn id="239" idx="0"/>
            <a:endCxn id="240" idx="0"/>
          </p:cNvCxnSpPr>
          <p:nvPr/>
        </p:nvCxnSpPr>
        <p:spPr>
          <a:xfrm flipH="1" rot="-5400000">
            <a:off x="3547525" y="3262075"/>
            <a:ext cx="600" cy="1182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