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Source Code Pro Extra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B6A64D-A72E-4F91-B6A7-AFAA16ED1C20}">
  <a:tblStyle styleId="{F2B6A64D-A72E-4F91-B6A7-AFAA16ED1C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urceCodeProExtraLight-bold.fntdata"/><Relationship Id="rId27" Type="http://schemas.openxmlformats.org/officeDocument/2006/relationships/font" Target="fonts/SourceCodeProExtra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Extra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urceCodeProExtra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ce2136e86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ce2136e86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ce2136e8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ce2136e8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ce2136e86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ce2136e86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cca272e01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cca272e01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b6200e3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b6200e3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ca272e01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ca272e01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ca272e01f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ca272e01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6200e31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6200e31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cca272e01f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cca272e01f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a272e01f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a272e01f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a272e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a272e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cca272e01f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cca272e01f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a272e01f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a272e01f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ca272e0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ca272e0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a272e01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a272e01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b6200e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b6200e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6200e3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6200e3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ce2136e8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ce2136e8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a272e01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a272e01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jp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 Time: Combinational Circuits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Circuits → Boolean Algebra -&gt; Circuits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Building up larger comments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half and full adders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sum of products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1-bit → N-bit operations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Addition and Subtraction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Coded Decimal (BCD)  Addition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Today: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On-Off Switch:  Not Data, but a Control Line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Decoders and Multiplexers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1-bit </a:t>
            </a:r>
            <a:r>
              <a:rPr lang="en"/>
              <a:t>Arithmetic</a:t>
            </a:r>
            <a:r>
              <a:rPr lang="en"/>
              <a:t> and Logic Unit (ALU)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Schematic of the CPU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Schematic of Main Memory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Nextime: State and </a:t>
            </a:r>
            <a:r>
              <a:rPr lang="en"/>
              <a:t>MicroArchitecture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Sequential Circuits: c</a:t>
            </a:r>
            <a:r>
              <a:rPr lang="en"/>
              <a:t>locks, latches, and flip/flops: 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CPU Control: PC/IR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pipeline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4-bit Register Bank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= 2</a:t>
            </a:r>
            <a:r>
              <a:rPr baseline="30000" lang="en"/>
              <a:t>3</a:t>
            </a:r>
            <a:r>
              <a:rPr lang="en"/>
              <a:t>:  Hence I need a 3-to-8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for two data paths</a:t>
            </a:r>
            <a:endParaRPr/>
          </a:p>
        </p:txBody>
      </p:sp>
      <p:cxnSp>
        <p:nvCxnSpPr>
          <p:cNvPr id="450" name="Google Shape;450;p22"/>
          <p:cNvCxnSpPr/>
          <p:nvPr/>
        </p:nvCxnSpPr>
        <p:spPr>
          <a:xfrm>
            <a:off x="2717213" y="3802626"/>
            <a:ext cx="635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2"/>
          <p:cNvCxnSpPr/>
          <p:nvPr/>
        </p:nvCxnSpPr>
        <p:spPr>
          <a:xfrm>
            <a:off x="2717213" y="3146088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22"/>
          <p:cNvSpPr txBox="1"/>
          <p:nvPr/>
        </p:nvSpPr>
        <p:spPr>
          <a:xfrm>
            <a:off x="256965" y="2781873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453" name="Google Shape;453;p22"/>
          <p:cNvCxnSpPr/>
          <p:nvPr/>
        </p:nvCxnSpPr>
        <p:spPr>
          <a:xfrm>
            <a:off x="2717213" y="3583780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2"/>
          <p:cNvCxnSpPr/>
          <p:nvPr/>
        </p:nvCxnSpPr>
        <p:spPr>
          <a:xfrm>
            <a:off x="2717213" y="4018771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2"/>
          <p:cNvCxnSpPr/>
          <p:nvPr/>
        </p:nvCxnSpPr>
        <p:spPr>
          <a:xfrm>
            <a:off x="930240" y="2992950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2"/>
          <p:cNvCxnSpPr/>
          <p:nvPr/>
        </p:nvCxnSpPr>
        <p:spPr>
          <a:xfrm>
            <a:off x="930240" y="328232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2"/>
          <p:cNvCxnSpPr/>
          <p:nvPr/>
        </p:nvCxnSpPr>
        <p:spPr>
          <a:xfrm>
            <a:off x="930240" y="401347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2"/>
          <p:cNvSpPr txBox="1"/>
          <p:nvPr/>
        </p:nvSpPr>
        <p:spPr>
          <a:xfrm>
            <a:off x="256965" y="3025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256965" y="3787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cxnSp>
        <p:nvCxnSpPr>
          <p:cNvPr id="460" name="Google Shape;460;p22"/>
          <p:cNvCxnSpPr/>
          <p:nvPr/>
        </p:nvCxnSpPr>
        <p:spPr>
          <a:xfrm>
            <a:off x="2717213" y="2492250"/>
            <a:ext cx="635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2"/>
          <p:cNvCxnSpPr/>
          <p:nvPr/>
        </p:nvCxnSpPr>
        <p:spPr>
          <a:xfrm>
            <a:off x="2717213" y="3364934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2"/>
          <p:cNvCxnSpPr/>
          <p:nvPr/>
        </p:nvCxnSpPr>
        <p:spPr>
          <a:xfrm>
            <a:off x="2717213" y="2927242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2717213" y="2708396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22"/>
          <p:cNvSpPr txBox="1"/>
          <p:nvPr/>
        </p:nvSpPr>
        <p:spPr>
          <a:xfrm>
            <a:off x="256649" y="2492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65" name="Google Shape;465;p22"/>
          <p:cNvCxnSpPr/>
          <p:nvPr/>
        </p:nvCxnSpPr>
        <p:spPr>
          <a:xfrm>
            <a:off x="930240" y="2726092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22"/>
          <p:cNvSpPr/>
          <p:nvPr/>
        </p:nvSpPr>
        <p:spPr>
          <a:xfrm>
            <a:off x="1584550" y="2367400"/>
            <a:ext cx="11496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467" name="Google Shape;467;p22"/>
          <p:cNvCxnSpPr/>
          <p:nvPr/>
        </p:nvCxnSpPr>
        <p:spPr>
          <a:xfrm flipH="1">
            <a:off x="3430775" y="2159825"/>
            <a:ext cx="14100" cy="19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2"/>
          <p:cNvCxnSpPr/>
          <p:nvPr/>
        </p:nvCxnSpPr>
        <p:spPr>
          <a:xfrm flipH="1" rot="10800000">
            <a:off x="3449450" y="2680350"/>
            <a:ext cx="1302300" cy="63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22"/>
          <p:cNvSpPr txBox="1"/>
          <p:nvPr/>
        </p:nvSpPr>
        <p:spPr>
          <a:xfrm>
            <a:off x="4178320" y="2384243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70" name="Google Shape;470;p22"/>
          <p:cNvCxnSpPr/>
          <p:nvPr/>
        </p:nvCxnSpPr>
        <p:spPr>
          <a:xfrm flipH="1">
            <a:off x="4297790" y="2569166"/>
            <a:ext cx="2196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2"/>
          <p:cNvSpPr/>
          <p:nvPr/>
        </p:nvSpPr>
        <p:spPr>
          <a:xfrm>
            <a:off x="4768825" y="1576800"/>
            <a:ext cx="1798500" cy="26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2" name="Google Shape;472;p22"/>
          <p:cNvGraphicFramePr/>
          <p:nvPr/>
        </p:nvGraphicFramePr>
        <p:xfrm>
          <a:off x="4903348" y="1694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73" name="Google Shape;473;p22"/>
          <p:cNvCxnSpPr/>
          <p:nvPr/>
        </p:nvCxnSpPr>
        <p:spPr>
          <a:xfrm flipH="1">
            <a:off x="5209375" y="4217700"/>
            <a:ext cx="1500" cy="48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22"/>
          <p:cNvSpPr txBox="1"/>
          <p:nvPr/>
        </p:nvSpPr>
        <p:spPr>
          <a:xfrm>
            <a:off x="4986251" y="4209034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 flipH="1">
            <a:off x="5110389" y="4327093"/>
            <a:ext cx="2196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2"/>
          <p:cNvSpPr txBox="1"/>
          <p:nvPr/>
        </p:nvSpPr>
        <p:spPr>
          <a:xfrm>
            <a:off x="4841379" y="1246611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endParaRPr/>
          </a:p>
        </p:txBody>
      </p:sp>
      <p:sp>
        <p:nvSpPr>
          <p:cNvPr id="477" name="Google Shape;477;p22"/>
          <p:cNvSpPr txBox="1"/>
          <p:nvPr/>
        </p:nvSpPr>
        <p:spPr>
          <a:xfrm>
            <a:off x="5871478" y="4240191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2"/>
          <p:cNvSpPr txBox="1"/>
          <p:nvPr/>
        </p:nvSpPr>
        <p:spPr>
          <a:xfrm>
            <a:off x="992725" y="371771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9" name="Google Shape;479;p22"/>
          <p:cNvSpPr txBox="1"/>
          <p:nvPr/>
        </p:nvSpPr>
        <p:spPr>
          <a:xfrm>
            <a:off x="281025" y="198237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 == 001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1079775" y="24077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1079775" y="27125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1079775" y="30173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83" name="Google Shape;483;p22"/>
          <p:cNvCxnSpPr/>
          <p:nvPr/>
        </p:nvCxnSpPr>
        <p:spPr>
          <a:xfrm flipH="1" rot="10800000">
            <a:off x="1582375" y="3800625"/>
            <a:ext cx="1138800" cy="21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2"/>
          <p:cNvCxnSpPr/>
          <p:nvPr/>
        </p:nvCxnSpPr>
        <p:spPr>
          <a:xfrm flipH="1" rot="10800000">
            <a:off x="4584525" y="2081300"/>
            <a:ext cx="3081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22"/>
          <p:cNvSpPr/>
          <p:nvPr/>
        </p:nvSpPr>
        <p:spPr>
          <a:xfrm>
            <a:off x="4923625" y="1956729"/>
            <a:ext cx="14889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2"/>
          <p:cNvCxnSpPr/>
          <p:nvPr/>
        </p:nvCxnSpPr>
        <p:spPr>
          <a:xfrm rot="10800000">
            <a:off x="4597175" y="4700725"/>
            <a:ext cx="2115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2"/>
          <p:cNvCxnSpPr/>
          <p:nvPr/>
        </p:nvCxnSpPr>
        <p:spPr>
          <a:xfrm flipH="1">
            <a:off x="6044575" y="4217700"/>
            <a:ext cx="4500" cy="614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22"/>
          <p:cNvSpPr txBox="1"/>
          <p:nvPr/>
        </p:nvSpPr>
        <p:spPr>
          <a:xfrm>
            <a:off x="5824451" y="4209034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89" name="Google Shape;489;p22"/>
          <p:cNvCxnSpPr/>
          <p:nvPr/>
        </p:nvCxnSpPr>
        <p:spPr>
          <a:xfrm flipH="1">
            <a:off x="5948589" y="4327093"/>
            <a:ext cx="2196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2"/>
          <p:cNvCxnSpPr/>
          <p:nvPr/>
        </p:nvCxnSpPr>
        <p:spPr>
          <a:xfrm rot="10800000">
            <a:off x="4597100" y="4832750"/>
            <a:ext cx="2138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22"/>
          <p:cNvSpPr/>
          <p:nvPr/>
        </p:nvSpPr>
        <p:spPr>
          <a:xfrm>
            <a:off x="7381825" y="1646800"/>
            <a:ext cx="736800" cy="15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Decoder</a:t>
            </a:r>
            <a:endParaRPr sz="1000"/>
          </a:p>
        </p:txBody>
      </p:sp>
      <p:cxnSp>
        <p:nvCxnSpPr>
          <p:cNvPr id="492" name="Google Shape;492;p22"/>
          <p:cNvCxnSpPr>
            <a:stCxn id="491" idx="1"/>
          </p:cNvCxnSpPr>
          <p:nvPr/>
        </p:nvCxnSpPr>
        <p:spPr>
          <a:xfrm rot="10800000">
            <a:off x="6572125" y="2400400"/>
            <a:ext cx="809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22"/>
          <p:cNvSpPr txBox="1"/>
          <p:nvPr/>
        </p:nvSpPr>
        <p:spPr>
          <a:xfrm>
            <a:off x="6921520" y="2079443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94" name="Google Shape;494;p22"/>
          <p:cNvCxnSpPr/>
          <p:nvPr/>
        </p:nvCxnSpPr>
        <p:spPr>
          <a:xfrm flipH="1">
            <a:off x="7040990" y="2264366"/>
            <a:ext cx="2196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22"/>
          <p:cNvSpPr/>
          <p:nvPr/>
        </p:nvSpPr>
        <p:spPr>
          <a:xfrm>
            <a:off x="4917569" y="2745763"/>
            <a:ext cx="1488900" cy="221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Google Shape;496;p22"/>
          <p:cNvCxnSpPr>
            <a:endCxn id="495" idx="3"/>
          </p:cNvCxnSpPr>
          <p:nvPr/>
        </p:nvCxnSpPr>
        <p:spPr>
          <a:xfrm flipH="1">
            <a:off x="6406469" y="2848813"/>
            <a:ext cx="366600" cy="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22"/>
          <p:cNvSpPr txBox="1"/>
          <p:nvPr/>
        </p:nvSpPr>
        <p:spPr>
          <a:xfrm>
            <a:off x="3874211" y="4479107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eft bus</a:t>
            </a:r>
            <a:endParaRPr/>
          </a:p>
        </p:txBody>
      </p:sp>
      <p:sp>
        <p:nvSpPr>
          <p:cNvPr id="498" name="Google Shape;498;p22"/>
          <p:cNvSpPr txBox="1"/>
          <p:nvPr/>
        </p:nvSpPr>
        <p:spPr>
          <a:xfrm>
            <a:off x="6702000" y="4604900"/>
            <a:ext cx="1357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ight bus</a:t>
            </a:r>
            <a:endParaRPr/>
          </a:p>
        </p:txBody>
      </p:sp>
      <p:sp>
        <p:nvSpPr>
          <p:cNvPr id="499" name="Google Shape;499;p22"/>
          <p:cNvSpPr txBox="1"/>
          <p:nvPr/>
        </p:nvSpPr>
        <p:spPr>
          <a:xfrm>
            <a:off x="6667500" y="649800"/>
            <a:ext cx="5325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500" name="Google Shape;500;p22"/>
          <p:cNvSpPr txBox="1"/>
          <p:nvPr/>
        </p:nvSpPr>
        <p:spPr>
          <a:xfrm>
            <a:off x="7200000" y="3949375"/>
            <a:ext cx="5325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-25000" lang="en"/>
              <a:t>7</a:t>
            </a:r>
            <a:endParaRPr baseline="-25000"/>
          </a:p>
        </p:txBody>
      </p:sp>
      <p:sp>
        <p:nvSpPr>
          <p:cNvPr id="501" name="Google Shape;501;p22"/>
          <p:cNvSpPr txBox="1"/>
          <p:nvPr/>
        </p:nvSpPr>
        <p:spPr>
          <a:xfrm>
            <a:off x="7776050" y="3626825"/>
            <a:ext cx="5325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-25000" lang="en"/>
              <a:t>4</a:t>
            </a:r>
            <a:endParaRPr baseline="-25000"/>
          </a:p>
        </p:txBody>
      </p:sp>
      <p:cxnSp>
        <p:nvCxnSpPr>
          <p:cNvPr id="502" name="Google Shape;502;p22"/>
          <p:cNvCxnSpPr>
            <a:endCxn id="485" idx="3"/>
          </p:cNvCxnSpPr>
          <p:nvPr/>
        </p:nvCxnSpPr>
        <p:spPr>
          <a:xfrm rot="5400000">
            <a:off x="6164425" y="1298079"/>
            <a:ext cx="1017300" cy="52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22"/>
          <p:cNvCxnSpPr>
            <a:endCxn id="495" idx="3"/>
          </p:cNvCxnSpPr>
          <p:nvPr/>
        </p:nvCxnSpPr>
        <p:spPr>
          <a:xfrm rot="10800000">
            <a:off x="6406469" y="2856313"/>
            <a:ext cx="1357200" cy="95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22"/>
          <p:cNvCxnSpPr/>
          <p:nvPr/>
        </p:nvCxnSpPr>
        <p:spPr>
          <a:xfrm rot="10800000">
            <a:off x="6432600" y="3530875"/>
            <a:ext cx="767400" cy="6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22"/>
          <p:cNvSpPr txBox="1"/>
          <p:nvPr/>
        </p:nvSpPr>
        <p:spPr>
          <a:xfrm>
            <a:off x="4604500" y="16427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r7 = r1 + r4</a:t>
            </a:r>
            <a:endParaRPr/>
          </a:p>
        </p:txBody>
      </p:sp>
      <p:cxnSp>
        <p:nvCxnSpPr>
          <p:cNvPr id="506" name="Google Shape;506;p22"/>
          <p:cNvCxnSpPr/>
          <p:nvPr/>
        </p:nvCxnSpPr>
        <p:spPr>
          <a:xfrm flipH="1">
            <a:off x="8100325" y="1827425"/>
            <a:ext cx="315600" cy="7800"/>
          </a:xfrm>
          <a:prstGeom prst="straightConnector1">
            <a:avLst/>
          </a:prstGeom>
          <a:noFill/>
          <a:ln cap="flat" cmpd="sng" w="9525">
            <a:solidFill>
              <a:srgbClr val="A8EE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2"/>
          <p:cNvCxnSpPr/>
          <p:nvPr/>
        </p:nvCxnSpPr>
        <p:spPr>
          <a:xfrm flipH="1">
            <a:off x="8100325" y="1979825"/>
            <a:ext cx="315600" cy="7800"/>
          </a:xfrm>
          <a:prstGeom prst="straightConnector1">
            <a:avLst/>
          </a:prstGeom>
          <a:noFill/>
          <a:ln cap="flat" cmpd="sng" w="9525">
            <a:solidFill>
              <a:srgbClr val="A8EE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2"/>
          <p:cNvCxnSpPr/>
          <p:nvPr/>
        </p:nvCxnSpPr>
        <p:spPr>
          <a:xfrm flipH="1">
            <a:off x="8100325" y="2132225"/>
            <a:ext cx="315600" cy="7800"/>
          </a:xfrm>
          <a:prstGeom prst="straightConnector1">
            <a:avLst/>
          </a:prstGeom>
          <a:noFill/>
          <a:ln cap="flat" cmpd="sng" w="9525">
            <a:solidFill>
              <a:srgbClr val="A8EE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22"/>
          <p:cNvCxnSpPr/>
          <p:nvPr/>
        </p:nvCxnSpPr>
        <p:spPr>
          <a:xfrm flipH="1">
            <a:off x="8123325" y="2913100"/>
            <a:ext cx="254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2"/>
          <p:cNvSpPr txBox="1"/>
          <p:nvPr/>
        </p:nvSpPr>
        <p:spPr>
          <a:xfrm>
            <a:off x="8211225" y="1579625"/>
            <a:ext cx="3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511" name="Google Shape;511;p22"/>
          <p:cNvSpPr txBox="1"/>
          <p:nvPr/>
        </p:nvSpPr>
        <p:spPr>
          <a:xfrm>
            <a:off x="8211225" y="1732025"/>
            <a:ext cx="3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512" name="Google Shape;512;p22"/>
          <p:cNvSpPr txBox="1"/>
          <p:nvPr/>
        </p:nvSpPr>
        <p:spPr>
          <a:xfrm>
            <a:off x="8211225" y="1884425"/>
            <a:ext cx="3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Data Paths: revisited</a:t>
            </a:r>
            <a:endParaRPr/>
          </a:p>
        </p:txBody>
      </p:sp>
      <p:graphicFrame>
        <p:nvGraphicFramePr>
          <p:cNvPr id="519" name="Google Shape;519;p23"/>
          <p:cNvGraphicFramePr/>
          <p:nvPr/>
        </p:nvGraphicFramePr>
        <p:xfrm>
          <a:off x="2586650" y="185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0" name="Google Shape;5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90375" y="260630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Google Shape;521;p23"/>
          <p:cNvCxnSpPr/>
          <p:nvPr/>
        </p:nvCxnSpPr>
        <p:spPr>
          <a:xfrm flipH="1">
            <a:off x="4448750" y="2257111"/>
            <a:ext cx="3600" cy="380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2" name="Google Shape;5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74985" y="260413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23"/>
          <p:cNvCxnSpPr/>
          <p:nvPr/>
        </p:nvCxnSpPr>
        <p:spPr>
          <a:xfrm flipH="1">
            <a:off x="3933014" y="2253844"/>
            <a:ext cx="3600" cy="380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4" name="Google Shape;5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23575" y="260630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p23"/>
          <p:cNvCxnSpPr/>
          <p:nvPr/>
        </p:nvCxnSpPr>
        <p:spPr>
          <a:xfrm flipH="1">
            <a:off x="3381235" y="2257111"/>
            <a:ext cx="3600" cy="380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6" name="Google Shape;5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90175" y="260630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23"/>
          <p:cNvCxnSpPr/>
          <p:nvPr/>
        </p:nvCxnSpPr>
        <p:spPr>
          <a:xfrm flipH="1">
            <a:off x="2847477" y="2257111"/>
            <a:ext cx="3600" cy="380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8" name="Google Shape;5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9" name="Google Shape;529;p23"/>
          <p:cNvSpPr txBox="1"/>
          <p:nvPr/>
        </p:nvSpPr>
        <p:spPr>
          <a:xfrm>
            <a:off x="1930052" y="2128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L</a:t>
            </a:r>
            <a:endParaRPr baseline="-25000"/>
          </a:p>
        </p:txBody>
      </p:sp>
      <p:pic>
        <p:nvPicPr>
          <p:cNvPr id="530" name="Google Shape;5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84475" y="3080117"/>
            <a:ext cx="594600" cy="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769085" y="3077951"/>
            <a:ext cx="594600" cy="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17675" y="3080117"/>
            <a:ext cx="594600" cy="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84275" y="3080117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23"/>
          <p:cNvCxnSpPr/>
          <p:nvPr/>
        </p:nvCxnSpPr>
        <p:spPr>
          <a:xfrm flipH="1">
            <a:off x="2914900" y="2962125"/>
            <a:ext cx="2828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23"/>
          <p:cNvSpPr/>
          <p:nvPr/>
        </p:nvSpPr>
        <p:spPr>
          <a:xfrm>
            <a:off x="7902425" y="2218375"/>
            <a:ext cx="5700" cy="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549200" y="2254425"/>
            <a:ext cx="821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decoder</a:t>
            </a:r>
            <a:endParaRPr sz="1200"/>
          </a:p>
        </p:txBody>
      </p:sp>
      <p:cxnSp>
        <p:nvCxnSpPr>
          <p:cNvPr id="537" name="Google Shape;537;p23"/>
          <p:cNvCxnSpPr/>
          <p:nvPr/>
        </p:nvCxnSpPr>
        <p:spPr>
          <a:xfrm>
            <a:off x="1829775" y="4160125"/>
            <a:ext cx="38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3"/>
          <p:cNvCxnSpPr/>
          <p:nvPr/>
        </p:nvCxnSpPr>
        <p:spPr>
          <a:xfrm>
            <a:off x="1829775" y="4388725"/>
            <a:ext cx="38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3"/>
          <p:cNvCxnSpPr/>
          <p:nvPr/>
        </p:nvCxnSpPr>
        <p:spPr>
          <a:xfrm>
            <a:off x="1886025" y="2488350"/>
            <a:ext cx="24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3"/>
          <p:cNvCxnSpPr/>
          <p:nvPr/>
        </p:nvCxnSpPr>
        <p:spPr>
          <a:xfrm flipH="1" rot="-5400000">
            <a:off x="2516125" y="2585775"/>
            <a:ext cx="856500" cy="193800"/>
          </a:xfrm>
          <a:prstGeom prst="bentConnector3">
            <a:avLst>
              <a:gd fmla="val 1563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3"/>
          <p:cNvCxnSpPr/>
          <p:nvPr/>
        </p:nvCxnSpPr>
        <p:spPr>
          <a:xfrm flipH="1" rot="-5400000">
            <a:off x="3056529" y="2585775"/>
            <a:ext cx="856500" cy="193800"/>
          </a:xfrm>
          <a:prstGeom prst="bentConnector3">
            <a:avLst>
              <a:gd fmla="val 1563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3"/>
          <p:cNvCxnSpPr/>
          <p:nvPr/>
        </p:nvCxnSpPr>
        <p:spPr>
          <a:xfrm flipH="1" rot="-5400000">
            <a:off x="3607785" y="2585775"/>
            <a:ext cx="856500" cy="193800"/>
          </a:xfrm>
          <a:prstGeom prst="bentConnector3">
            <a:avLst>
              <a:gd fmla="val 1563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3"/>
          <p:cNvCxnSpPr/>
          <p:nvPr/>
        </p:nvCxnSpPr>
        <p:spPr>
          <a:xfrm flipH="1" rot="-5400000">
            <a:off x="4120999" y="2585775"/>
            <a:ext cx="856500" cy="193800"/>
          </a:xfrm>
          <a:prstGeom prst="bentConnector3">
            <a:avLst>
              <a:gd fmla="val 1563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3"/>
          <p:cNvSpPr txBox="1"/>
          <p:nvPr/>
        </p:nvSpPr>
        <p:spPr>
          <a:xfrm>
            <a:off x="5359052" y="2605598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R</a:t>
            </a:r>
            <a:endParaRPr baseline="-25000"/>
          </a:p>
        </p:txBody>
      </p:sp>
      <p:sp>
        <p:nvSpPr>
          <p:cNvPr id="545" name="Google Shape;545;p23"/>
          <p:cNvSpPr/>
          <p:nvPr/>
        </p:nvSpPr>
        <p:spPr>
          <a:xfrm>
            <a:off x="6480200" y="2505925"/>
            <a:ext cx="821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decoder</a:t>
            </a:r>
            <a:endParaRPr sz="1200"/>
          </a:p>
        </p:txBody>
      </p:sp>
      <p:cxnSp>
        <p:nvCxnSpPr>
          <p:cNvPr id="546" name="Google Shape;546;p23"/>
          <p:cNvCxnSpPr/>
          <p:nvPr/>
        </p:nvCxnSpPr>
        <p:spPr>
          <a:xfrm rot="10800000">
            <a:off x="5767200" y="2955925"/>
            <a:ext cx="7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3"/>
          <p:cNvCxnSpPr/>
          <p:nvPr/>
        </p:nvCxnSpPr>
        <p:spPr>
          <a:xfrm flipH="1" rot="10800000">
            <a:off x="1379450" y="2484575"/>
            <a:ext cx="518100" cy="26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3"/>
          <p:cNvCxnSpPr/>
          <p:nvPr/>
        </p:nvCxnSpPr>
        <p:spPr>
          <a:xfrm flipH="1" rot="10800000">
            <a:off x="363525" y="23361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3"/>
          <p:cNvCxnSpPr/>
          <p:nvPr/>
        </p:nvCxnSpPr>
        <p:spPr>
          <a:xfrm flipH="1" rot="10800000">
            <a:off x="363525" y="24123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3"/>
          <p:cNvCxnSpPr/>
          <p:nvPr/>
        </p:nvCxnSpPr>
        <p:spPr>
          <a:xfrm flipH="1" rot="10800000">
            <a:off x="363525" y="24885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3"/>
          <p:cNvCxnSpPr/>
          <p:nvPr/>
        </p:nvCxnSpPr>
        <p:spPr>
          <a:xfrm flipH="1" rot="10800000">
            <a:off x="363525" y="27933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3"/>
          <p:cNvCxnSpPr/>
          <p:nvPr/>
        </p:nvCxnSpPr>
        <p:spPr>
          <a:xfrm flipH="1" rot="10800000">
            <a:off x="7297725" y="30981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3" name="Google Shape;553;p23"/>
          <p:cNvCxnSpPr/>
          <p:nvPr/>
        </p:nvCxnSpPr>
        <p:spPr>
          <a:xfrm flipH="1" rot="10800000">
            <a:off x="7297725" y="27171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4" name="Google Shape;554;p23"/>
          <p:cNvCxnSpPr/>
          <p:nvPr/>
        </p:nvCxnSpPr>
        <p:spPr>
          <a:xfrm flipH="1" rot="10800000">
            <a:off x="7297725" y="26409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5" name="Google Shape;555;p23"/>
          <p:cNvCxnSpPr/>
          <p:nvPr/>
        </p:nvCxnSpPr>
        <p:spPr>
          <a:xfrm flipH="1" rot="10800000">
            <a:off x="7297725" y="25647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6" name="Google Shape;556;p23"/>
          <p:cNvCxnSpPr/>
          <p:nvPr/>
        </p:nvCxnSpPr>
        <p:spPr>
          <a:xfrm flipH="1" rot="10800000">
            <a:off x="6307125" y="2608276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7" name="Google Shape;557;p23"/>
          <p:cNvCxnSpPr/>
          <p:nvPr/>
        </p:nvCxnSpPr>
        <p:spPr>
          <a:xfrm flipH="1" rot="10800000">
            <a:off x="6307125" y="2709332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8" name="Google Shape;558;p23"/>
          <p:cNvCxnSpPr/>
          <p:nvPr/>
        </p:nvCxnSpPr>
        <p:spPr>
          <a:xfrm flipH="1" rot="10800000">
            <a:off x="6307125" y="2810387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9" name="Google Shape;559;p23"/>
          <p:cNvCxnSpPr/>
          <p:nvPr/>
        </p:nvCxnSpPr>
        <p:spPr>
          <a:xfrm flipH="1" rot="10800000">
            <a:off x="6307125" y="2886587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0" name="Google Shape;560;p23"/>
          <p:cNvCxnSpPr/>
          <p:nvPr/>
        </p:nvCxnSpPr>
        <p:spPr>
          <a:xfrm flipH="1" rot="10800000">
            <a:off x="6307125" y="3018799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1" name="Google Shape;561;p23"/>
          <p:cNvCxnSpPr/>
          <p:nvPr/>
        </p:nvCxnSpPr>
        <p:spPr>
          <a:xfrm flipH="1" rot="10800000">
            <a:off x="6307125" y="3094999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2" name="Google Shape;562;p23"/>
          <p:cNvCxnSpPr/>
          <p:nvPr/>
        </p:nvCxnSpPr>
        <p:spPr>
          <a:xfrm flipH="1" rot="10800000">
            <a:off x="6307125" y="3171199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3" name="Google Shape;563;p23"/>
          <p:cNvCxnSpPr/>
          <p:nvPr/>
        </p:nvCxnSpPr>
        <p:spPr>
          <a:xfrm flipH="1" rot="10800000">
            <a:off x="1368128" y="23361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23"/>
          <p:cNvCxnSpPr/>
          <p:nvPr/>
        </p:nvCxnSpPr>
        <p:spPr>
          <a:xfrm flipH="1" rot="10800000">
            <a:off x="1363460" y="24123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23"/>
          <p:cNvCxnSpPr/>
          <p:nvPr/>
        </p:nvCxnSpPr>
        <p:spPr>
          <a:xfrm flipH="1" rot="10800000">
            <a:off x="1368128" y="24885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23"/>
          <p:cNvCxnSpPr/>
          <p:nvPr/>
        </p:nvCxnSpPr>
        <p:spPr>
          <a:xfrm flipH="1" rot="10800000">
            <a:off x="1364977" y="25647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23"/>
          <p:cNvCxnSpPr/>
          <p:nvPr/>
        </p:nvCxnSpPr>
        <p:spPr>
          <a:xfrm flipH="1" rot="10800000">
            <a:off x="1364977" y="26409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23"/>
          <p:cNvCxnSpPr/>
          <p:nvPr/>
        </p:nvCxnSpPr>
        <p:spPr>
          <a:xfrm flipH="1" rot="10800000">
            <a:off x="1364977" y="27933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23"/>
          <p:cNvCxnSpPr/>
          <p:nvPr/>
        </p:nvCxnSpPr>
        <p:spPr>
          <a:xfrm flipH="1" rot="10800000">
            <a:off x="1364977" y="2869550"/>
            <a:ext cx="17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23"/>
          <p:cNvSpPr txBox="1"/>
          <p:nvPr/>
        </p:nvSpPr>
        <p:spPr>
          <a:xfrm>
            <a:off x="1765350" y="3839750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bus</a:t>
            </a:r>
            <a:endParaRPr/>
          </a:p>
        </p:txBody>
      </p:sp>
      <p:sp>
        <p:nvSpPr>
          <p:cNvPr id="571" name="Google Shape;571;p23"/>
          <p:cNvSpPr txBox="1"/>
          <p:nvPr/>
        </p:nvSpPr>
        <p:spPr>
          <a:xfrm>
            <a:off x="4860027" y="4296950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r>
              <a:rPr lang="en"/>
              <a:t> bus</a:t>
            </a:r>
            <a:endParaRPr/>
          </a:p>
        </p:txBody>
      </p:sp>
      <p:cxnSp>
        <p:nvCxnSpPr>
          <p:cNvPr id="572" name="Google Shape;572;p23"/>
          <p:cNvCxnSpPr/>
          <p:nvPr/>
        </p:nvCxnSpPr>
        <p:spPr>
          <a:xfrm>
            <a:off x="3322493" y="3011927"/>
            <a:ext cx="3300" cy="11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23"/>
          <p:cNvCxnSpPr/>
          <p:nvPr/>
        </p:nvCxnSpPr>
        <p:spPr>
          <a:xfrm>
            <a:off x="3874563" y="3021263"/>
            <a:ext cx="3300" cy="11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23"/>
          <p:cNvCxnSpPr/>
          <p:nvPr/>
        </p:nvCxnSpPr>
        <p:spPr>
          <a:xfrm>
            <a:off x="4393960" y="3005743"/>
            <a:ext cx="3300" cy="11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23"/>
          <p:cNvCxnSpPr/>
          <p:nvPr/>
        </p:nvCxnSpPr>
        <p:spPr>
          <a:xfrm>
            <a:off x="2789093" y="3004226"/>
            <a:ext cx="3300" cy="11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23"/>
          <p:cNvCxnSpPr/>
          <p:nvPr/>
        </p:nvCxnSpPr>
        <p:spPr>
          <a:xfrm>
            <a:off x="2985132" y="3366675"/>
            <a:ext cx="3300" cy="10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23"/>
          <p:cNvCxnSpPr/>
          <p:nvPr/>
        </p:nvCxnSpPr>
        <p:spPr>
          <a:xfrm>
            <a:off x="3518532" y="3366675"/>
            <a:ext cx="3300" cy="10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23"/>
          <p:cNvCxnSpPr/>
          <p:nvPr/>
        </p:nvCxnSpPr>
        <p:spPr>
          <a:xfrm>
            <a:off x="4065935" y="3360490"/>
            <a:ext cx="3300" cy="10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23"/>
          <p:cNvCxnSpPr/>
          <p:nvPr/>
        </p:nvCxnSpPr>
        <p:spPr>
          <a:xfrm>
            <a:off x="4580665" y="3360490"/>
            <a:ext cx="3300" cy="10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/>
        </p:nvSpPr>
        <p:spPr>
          <a:xfrm>
            <a:off x="237800" y="1604325"/>
            <a:ext cx="1540500" cy="15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Assume: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X is stored in R</a:t>
            </a:r>
            <a:r>
              <a:rPr baseline="-25000" lang="en" sz="1000"/>
              <a:t>2</a:t>
            </a:r>
            <a:endParaRPr baseline="-2500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Y is stored in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baseline="-25000" lang="en" sz="1000">
                <a:solidFill>
                  <a:schemeClr val="dk1"/>
                </a:solidFill>
              </a:rPr>
              <a:t>5</a:t>
            </a:r>
            <a:endParaRPr baseline="-25000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O = X + Y</a:t>
            </a:r>
            <a:br>
              <a:rPr lang="en" sz="1000"/>
            </a:br>
            <a:br>
              <a:rPr lang="en" sz="1000"/>
            </a:br>
            <a:r>
              <a:rPr lang="en" sz="1000"/>
              <a:t>MIPS: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ADD $r1, $r2, $r5</a:t>
            </a:r>
            <a:r>
              <a:rPr lang="en" sz="1000"/>
              <a:t>   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1919925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1-bit ALU</a:t>
            </a:r>
            <a:endParaRPr sz="1100"/>
          </a:p>
        </p:txBody>
      </p:sp>
      <p:sp>
        <p:nvSpPr>
          <p:cNvPr id="586" name="Google Shape;586;p24"/>
          <p:cNvSpPr/>
          <p:nvPr/>
        </p:nvSpPr>
        <p:spPr>
          <a:xfrm>
            <a:off x="3077685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4235444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5393204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cxnSp>
        <p:nvCxnSpPr>
          <p:cNvPr id="589" name="Google Shape;589;p24"/>
          <p:cNvCxnSpPr>
            <a:endCxn id="586" idx="3"/>
          </p:cNvCxnSpPr>
          <p:nvPr/>
        </p:nvCxnSpPr>
        <p:spPr>
          <a:xfrm rot="10800000">
            <a:off x="3760785" y="334465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4"/>
          <p:cNvCxnSpPr>
            <a:stCxn id="586" idx="1"/>
            <a:endCxn id="585" idx="3"/>
          </p:cNvCxnSpPr>
          <p:nvPr/>
        </p:nvCxnSpPr>
        <p:spPr>
          <a:xfrm rot="10800000">
            <a:off x="2603085" y="334465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4"/>
          <p:cNvCxnSpPr/>
          <p:nvPr/>
        </p:nvCxnSpPr>
        <p:spPr>
          <a:xfrm rot="10800000">
            <a:off x="4916743" y="3139362"/>
            <a:ext cx="47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24"/>
          <p:cNvCxnSpPr/>
          <p:nvPr/>
        </p:nvCxnSpPr>
        <p:spPr>
          <a:xfrm rot="10800000">
            <a:off x="4914701" y="3518662"/>
            <a:ext cx="4785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24"/>
          <p:cNvCxnSpPr/>
          <p:nvPr/>
        </p:nvCxnSpPr>
        <p:spPr>
          <a:xfrm rot="10800000">
            <a:off x="3756669" y="3139362"/>
            <a:ext cx="47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24"/>
          <p:cNvSpPr/>
          <p:nvPr/>
        </p:nvSpPr>
        <p:spPr>
          <a:xfrm>
            <a:off x="7831262" y="2000487"/>
            <a:ext cx="2049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8326087" y="2000487"/>
            <a:ext cx="2049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8074406" y="2000487"/>
            <a:ext cx="2049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CPU: Almost!</a:t>
            </a:r>
            <a:endParaRPr/>
          </a:p>
        </p:txBody>
      </p:sp>
      <p:cxnSp>
        <p:nvCxnSpPr>
          <p:cNvPr id="598" name="Google Shape;598;p24"/>
          <p:cNvCxnSpPr>
            <a:endCxn id="587" idx="3"/>
          </p:cNvCxnSpPr>
          <p:nvPr/>
        </p:nvCxnSpPr>
        <p:spPr>
          <a:xfrm rot="10800000">
            <a:off x="4918544" y="334465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24"/>
          <p:cNvCxnSpPr>
            <a:stCxn id="585" idx="1"/>
          </p:cNvCxnSpPr>
          <p:nvPr/>
        </p:nvCxnSpPr>
        <p:spPr>
          <a:xfrm rot="10800000">
            <a:off x="1570725" y="3343450"/>
            <a:ext cx="349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24"/>
          <p:cNvCxnSpPr>
            <a:endCxn id="588" idx="3"/>
          </p:cNvCxnSpPr>
          <p:nvPr/>
        </p:nvCxnSpPr>
        <p:spPr>
          <a:xfrm flipH="1">
            <a:off x="6076304" y="3343150"/>
            <a:ext cx="336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24"/>
          <p:cNvCxnSpPr>
            <a:stCxn id="585" idx="2"/>
          </p:cNvCxnSpPr>
          <p:nvPr/>
        </p:nvCxnSpPr>
        <p:spPr>
          <a:xfrm>
            <a:off x="2261475" y="3686200"/>
            <a:ext cx="4326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24"/>
          <p:cNvCxnSpPr/>
          <p:nvPr/>
        </p:nvCxnSpPr>
        <p:spPr>
          <a:xfrm>
            <a:off x="3419235" y="3686200"/>
            <a:ext cx="1473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4"/>
          <p:cNvCxnSpPr>
            <a:stCxn id="587" idx="2"/>
          </p:cNvCxnSpPr>
          <p:nvPr/>
        </p:nvCxnSpPr>
        <p:spPr>
          <a:xfrm flipH="1">
            <a:off x="4530194" y="3686200"/>
            <a:ext cx="46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24"/>
          <p:cNvCxnSpPr/>
          <p:nvPr/>
        </p:nvCxnSpPr>
        <p:spPr>
          <a:xfrm flipH="1">
            <a:off x="5441054" y="3686200"/>
            <a:ext cx="2937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05" name="Google Shape;605;p24"/>
          <p:cNvGraphicFramePr/>
          <p:nvPr/>
        </p:nvGraphicFramePr>
        <p:xfrm>
          <a:off x="2261475" y="43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913400"/>
                <a:gridCol w="913400"/>
                <a:gridCol w="913400"/>
                <a:gridCol w="91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6" name="Google Shape;606;p24"/>
          <p:cNvSpPr/>
          <p:nvPr/>
        </p:nvSpPr>
        <p:spPr>
          <a:xfrm>
            <a:off x="3588125" y="671250"/>
            <a:ext cx="906300" cy="15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br>
              <a:rPr lang="en"/>
            </a:br>
            <a:r>
              <a:rPr lang="en"/>
              <a:t>(8 4-bit)</a:t>
            </a:r>
            <a:endParaRPr/>
          </a:p>
        </p:txBody>
      </p:sp>
      <p:cxnSp>
        <p:nvCxnSpPr>
          <p:cNvPr id="607" name="Google Shape;607;p24"/>
          <p:cNvCxnSpPr/>
          <p:nvPr/>
        </p:nvCxnSpPr>
        <p:spPr>
          <a:xfrm>
            <a:off x="3809434" y="2205050"/>
            <a:ext cx="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24"/>
          <p:cNvCxnSpPr/>
          <p:nvPr/>
        </p:nvCxnSpPr>
        <p:spPr>
          <a:xfrm flipH="1">
            <a:off x="4264692" y="2205050"/>
            <a:ext cx="87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4"/>
          <p:cNvCxnSpPr/>
          <p:nvPr/>
        </p:nvCxnSpPr>
        <p:spPr>
          <a:xfrm>
            <a:off x="1919925" y="2804525"/>
            <a:ext cx="41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4"/>
          <p:cNvCxnSpPr/>
          <p:nvPr/>
        </p:nvCxnSpPr>
        <p:spPr>
          <a:xfrm>
            <a:off x="1919925" y="2568325"/>
            <a:ext cx="41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4"/>
          <p:cNvCxnSpPr/>
          <p:nvPr/>
        </p:nvCxnSpPr>
        <p:spPr>
          <a:xfrm flipH="1">
            <a:off x="2091150" y="2561700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24"/>
          <p:cNvCxnSpPr/>
          <p:nvPr/>
        </p:nvCxnSpPr>
        <p:spPr>
          <a:xfrm>
            <a:off x="2404625" y="2804537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4"/>
          <p:cNvCxnSpPr/>
          <p:nvPr/>
        </p:nvCxnSpPr>
        <p:spPr>
          <a:xfrm flipH="1">
            <a:off x="3247430" y="2561700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24"/>
          <p:cNvCxnSpPr/>
          <p:nvPr/>
        </p:nvCxnSpPr>
        <p:spPr>
          <a:xfrm>
            <a:off x="3560905" y="2804537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4"/>
          <p:cNvCxnSpPr/>
          <p:nvPr/>
        </p:nvCxnSpPr>
        <p:spPr>
          <a:xfrm flipH="1">
            <a:off x="4422680" y="2561700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4"/>
          <p:cNvCxnSpPr/>
          <p:nvPr/>
        </p:nvCxnSpPr>
        <p:spPr>
          <a:xfrm>
            <a:off x="4736155" y="2804537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24"/>
          <p:cNvCxnSpPr/>
          <p:nvPr/>
        </p:nvCxnSpPr>
        <p:spPr>
          <a:xfrm flipH="1">
            <a:off x="5575166" y="2563597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4"/>
          <p:cNvCxnSpPr/>
          <p:nvPr/>
        </p:nvCxnSpPr>
        <p:spPr>
          <a:xfrm>
            <a:off x="5888641" y="2806434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4"/>
          <p:cNvCxnSpPr/>
          <p:nvPr/>
        </p:nvCxnSpPr>
        <p:spPr>
          <a:xfrm flipH="1">
            <a:off x="3748759" y="2258150"/>
            <a:ext cx="106200" cy="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4"/>
          <p:cNvCxnSpPr/>
          <p:nvPr/>
        </p:nvCxnSpPr>
        <p:spPr>
          <a:xfrm flipH="1">
            <a:off x="4213547" y="2258150"/>
            <a:ext cx="106200" cy="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24"/>
          <p:cNvSpPr/>
          <p:nvPr/>
        </p:nvSpPr>
        <p:spPr>
          <a:xfrm>
            <a:off x="4918550" y="928753"/>
            <a:ext cx="612000" cy="10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R bus</a:t>
            </a:r>
            <a:endParaRPr sz="800"/>
          </a:p>
        </p:txBody>
      </p:sp>
      <p:sp>
        <p:nvSpPr>
          <p:cNvPr id="622" name="Google Shape;622;p24"/>
          <p:cNvSpPr/>
          <p:nvPr/>
        </p:nvSpPr>
        <p:spPr>
          <a:xfrm>
            <a:off x="2535175" y="911363"/>
            <a:ext cx="612000" cy="10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L bus</a:t>
            </a:r>
            <a:endParaRPr sz="800"/>
          </a:p>
        </p:txBody>
      </p:sp>
      <p:sp>
        <p:nvSpPr>
          <p:cNvPr id="623" name="Google Shape;623;p24"/>
          <p:cNvSpPr txBox="1"/>
          <p:nvPr/>
        </p:nvSpPr>
        <p:spPr>
          <a:xfrm>
            <a:off x="5915075" y="2258150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</a:t>
            </a:r>
            <a:endParaRPr sz="1000"/>
          </a:p>
        </p:txBody>
      </p:sp>
      <p:sp>
        <p:nvSpPr>
          <p:cNvPr id="624" name="Google Shape;624;p24"/>
          <p:cNvSpPr txBox="1"/>
          <p:nvPr/>
        </p:nvSpPr>
        <p:spPr>
          <a:xfrm>
            <a:off x="5915707" y="2562950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endParaRPr sz="1000"/>
          </a:p>
        </p:txBody>
      </p:sp>
      <p:sp>
        <p:nvSpPr>
          <p:cNvPr id="625" name="Google Shape;625;p24"/>
          <p:cNvSpPr txBox="1"/>
          <p:nvPr/>
        </p:nvSpPr>
        <p:spPr>
          <a:xfrm>
            <a:off x="6098777" y="3050504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in</a:t>
            </a:r>
            <a:endParaRPr baseline="-25000" sz="1000"/>
          </a:p>
        </p:txBody>
      </p:sp>
      <p:sp>
        <p:nvSpPr>
          <p:cNvPr id="626" name="Google Shape;626;p24"/>
          <p:cNvSpPr txBox="1"/>
          <p:nvPr/>
        </p:nvSpPr>
        <p:spPr>
          <a:xfrm>
            <a:off x="1609007" y="3043231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out</a:t>
            </a:r>
            <a:endParaRPr baseline="-25000" sz="1000"/>
          </a:p>
        </p:txBody>
      </p:sp>
      <p:cxnSp>
        <p:nvCxnSpPr>
          <p:cNvPr id="627" name="Google Shape;627;p24"/>
          <p:cNvCxnSpPr/>
          <p:nvPr/>
        </p:nvCxnSpPr>
        <p:spPr>
          <a:xfrm rot="10800000">
            <a:off x="2610375" y="3138500"/>
            <a:ext cx="4500000" cy="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4"/>
          <p:cNvCxnSpPr/>
          <p:nvPr/>
        </p:nvCxnSpPr>
        <p:spPr>
          <a:xfrm rot="10800000">
            <a:off x="2595198" y="3519500"/>
            <a:ext cx="4500000" cy="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4"/>
          <p:cNvCxnSpPr/>
          <p:nvPr/>
        </p:nvCxnSpPr>
        <p:spPr>
          <a:xfrm rot="10800000">
            <a:off x="6637577" y="3133365"/>
            <a:ext cx="457500" cy="13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24"/>
          <p:cNvCxnSpPr/>
          <p:nvPr/>
        </p:nvCxnSpPr>
        <p:spPr>
          <a:xfrm flipH="1">
            <a:off x="6618800" y="3527960"/>
            <a:ext cx="476400" cy="1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24"/>
          <p:cNvCxnSpPr/>
          <p:nvPr/>
        </p:nvCxnSpPr>
        <p:spPr>
          <a:xfrm rot="10800000">
            <a:off x="3754627" y="3518662"/>
            <a:ext cx="4785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4"/>
          <p:cNvCxnSpPr/>
          <p:nvPr/>
        </p:nvCxnSpPr>
        <p:spPr>
          <a:xfrm rot="10800000">
            <a:off x="2600389" y="3135568"/>
            <a:ext cx="47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4"/>
          <p:cNvCxnSpPr/>
          <p:nvPr/>
        </p:nvCxnSpPr>
        <p:spPr>
          <a:xfrm rot="10800000">
            <a:off x="2598347" y="3514867"/>
            <a:ext cx="4785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24"/>
          <p:cNvCxnSpPr>
            <a:stCxn id="622" idx="3"/>
            <a:endCxn id="606" idx="1"/>
          </p:cNvCxnSpPr>
          <p:nvPr/>
        </p:nvCxnSpPr>
        <p:spPr>
          <a:xfrm>
            <a:off x="3147175" y="1429013"/>
            <a:ext cx="44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24"/>
          <p:cNvCxnSpPr>
            <a:stCxn id="621" idx="1"/>
            <a:endCxn id="606" idx="3"/>
          </p:cNvCxnSpPr>
          <p:nvPr/>
        </p:nvCxnSpPr>
        <p:spPr>
          <a:xfrm rot="10800000">
            <a:off x="4494350" y="1437703"/>
            <a:ext cx="424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24"/>
          <p:cNvCxnSpPr/>
          <p:nvPr/>
        </p:nvCxnSpPr>
        <p:spPr>
          <a:xfrm flipH="1">
            <a:off x="3310656" y="1393338"/>
            <a:ext cx="798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4"/>
          <p:cNvCxnSpPr/>
          <p:nvPr/>
        </p:nvCxnSpPr>
        <p:spPr>
          <a:xfrm flipH="1">
            <a:off x="4691741" y="1402824"/>
            <a:ext cx="798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4"/>
          <p:cNvSpPr txBox="1"/>
          <p:nvPr/>
        </p:nvSpPr>
        <p:spPr>
          <a:xfrm>
            <a:off x="6625300" y="4390175"/>
            <a:ext cx="15405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Register</a:t>
            </a:r>
            <a:endParaRPr/>
          </a:p>
        </p:txBody>
      </p:sp>
      <p:cxnSp>
        <p:nvCxnSpPr>
          <p:cNvPr id="639" name="Google Shape;639;p24"/>
          <p:cNvCxnSpPr/>
          <p:nvPr/>
        </p:nvCxnSpPr>
        <p:spPr>
          <a:xfrm rot="10800000">
            <a:off x="5932900" y="4572575"/>
            <a:ext cx="692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24"/>
          <p:cNvCxnSpPr/>
          <p:nvPr/>
        </p:nvCxnSpPr>
        <p:spPr>
          <a:xfrm>
            <a:off x="2180102" y="18256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41" name="Google Shape;641;p24"/>
          <p:cNvGraphicFramePr/>
          <p:nvPr/>
        </p:nvGraphicFramePr>
        <p:xfrm>
          <a:off x="5888650" y="9326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2" name="Google Shape;642;p24"/>
          <p:cNvCxnSpPr/>
          <p:nvPr/>
        </p:nvCxnSpPr>
        <p:spPr>
          <a:xfrm>
            <a:off x="2171881" y="12922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24"/>
          <p:cNvCxnSpPr/>
          <p:nvPr/>
        </p:nvCxnSpPr>
        <p:spPr>
          <a:xfrm>
            <a:off x="2178837" y="1158979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4"/>
          <p:cNvCxnSpPr/>
          <p:nvPr/>
        </p:nvCxnSpPr>
        <p:spPr>
          <a:xfrm>
            <a:off x="2178837" y="1025708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24"/>
          <p:cNvCxnSpPr/>
          <p:nvPr/>
        </p:nvCxnSpPr>
        <p:spPr>
          <a:xfrm rot="10800000">
            <a:off x="5532270" y="18256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24"/>
          <p:cNvCxnSpPr/>
          <p:nvPr/>
        </p:nvCxnSpPr>
        <p:spPr>
          <a:xfrm rot="10800000">
            <a:off x="5540490" y="12922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4"/>
          <p:cNvCxnSpPr/>
          <p:nvPr/>
        </p:nvCxnSpPr>
        <p:spPr>
          <a:xfrm rot="10800000">
            <a:off x="5533534" y="1158979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4"/>
          <p:cNvCxnSpPr/>
          <p:nvPr/>
        </p:nvCxnSpPr>
        <p:spPr>
          <a:xfrm rot="10800000">
            <a:off x="5533534" y="1025708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49" name="Google Shape;649;p24"/>
          <p:cNvGraphicFramePr/>
          <p:nvPr/>
        </p:nvGraphicFramePr>
        <p:xfrm>
          <a:off x="1025107" y="945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0" name="Google Shape;650;p24"/>
          <p:cNvGraphicFramePr/>
          <p:nvPr/>
        </p:nvGraphicFramePr>
        <p:xfrm>
          <a:off x="7095350" y="3115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1" name="Google Shape;651;p24"/>
          <p:cNvSpPr txBox="1"/>
          <p:nvPr/>
        </p:nvSpPr>
        <p:spPr>
          <a:xfrm>
            <a:off x="6988975" y="1915700"/>
            <a:ext cx="1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R</a:t>
            </a:r>
            <a:r>
              <a:rPr baseline="-25000" lang="en"/>
              <a:t>2</a:t>
            </a:r>
            <a:r>
              <a:rPr lang="en"/>
              <a:t>  + 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cxnSp>
        <p:nvCxnSpPr>
          <p:cNvPr id="652" name="Google Shape;652;p24"/>
          <p:cNvCxnSpPr>
            <a:stCxn id="596" idx="2"/>
          </p:cNvCxnSpPr>
          <p:nvPr/>
        </p:nvCxnSpPr>
        <p:spPr>
          <a:xfrm rot="5400000">
            <a:off x="7435106" y="2313237"/>
            <a:ext cx="781200" cy="70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24"/>
          <p:cNvCxnSpPr>
            <a:stCxn id="595" idx="0"/>
          </p:cNvCxnSpPr>
          <p:nvPr/>
        </p:nvCxnSpPr>
        <p:spPr>
          <a:xfrm flipH="1" rot="5400000">
            <a:off x="7298887" y="870837"/>
            <a:ext cx="880500" cy="1378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24"/>
          <p:cNvCxnSpPr>
            <a:stCxn id="594" idx="2"/>
            <a:endCxn id="655" idx="2"/>
          </p:cNvCxnSpPr>
          <p:nvPr/>
        </p:nvCxnSpPr>
        <p:spPr>
          <a:xfrm flipH="1" rot="5400000">
            <a:off x="4328462" y="-1331463"/>
            <a:ext cx="871500" cy="6339000"/>
          </a:xfrm>
          <a:prstGeom prst="curvedConnector3">
            <a:avLst>
              <a:gd fmla="val -273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24"/>
          <p:cNvSpPr/>
          <p:nvPr/>
        </p:nvSpPr>
        <p:spPr>
          <a:xfrm>
            <a:off x="1009325" y="1384485"/>
            <a:ext cx="1170900" cy="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4"/>
          <p:cNvSpPr txBox="1"/>
          <p:nvPr/>
        </p:nvSpPr>
        <p:spPr>
          <a:xfrm>
            <a:off x="3285800" y="4652325"/>
            <a:ext cx="15405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 =  X + Y   </a:t>
            </a:r>
            <a:endParaRPr sz="1000"/>
          </a:p>
        </p:txBody>
      </p:sp>
      <p:sp>
        <p:nvSpPr>
          <p:cNvPr id="657" name="Google Shape;657;p24"/>
          <p:cNvSpPr/>
          <p:nvPr/>
        </p:nvSpPr>
        <p:spPr>
          <a:xfrm>
            <a:off x="1535700" y="3003740"/>
            <a:ext cx="5101500" cy="8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ALU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an 1-bit ALU with 4 possible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+ </a:t>
            </a: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:	Binary 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&amp; Y</a:t>
            </a:r>
            <a:r>
              <a:rPr baseline="-25000" lang="en"/>
              <a:t>0</a:t>
            </a:r>
            <a:r>
              <a:rPr lang="en"/>
              <a:t>:	Bitwise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| Y</a:t>
            </a:r>
            <a:r>
              <a:rPr baseline="-25000" lang="en"/>
              <a:t>0</a:t>
            </a:r>
            <a:r>
              <a:rPr lang="en"/>
              <a:t>:	Bitwise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^ Y</a:t>
            </a:r>
            <a:r>
              <a:rPr baseline="-25000" lang="en"/>
              <a:t>0</a:t>
            </a:r>
            <a:r>
              <a:rPr lang="en"/>
              <a:t>:	Bitwise XOR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5441875" y="2060875"/>
            <a:ext cx="667800" cy="25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and Logical Unit (ALU)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6715925" y="582425"/>
            <a:ext cx="18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four functions are computed in parallel</a:t>
            </a:r>
            <a:endParaRPr/>
          </a:p>
        </p:txBody>
      </p:sp>
      <p:pic>
        <p:nvPicPr>
          <p:cNvPr id="666" name="Google Shape;6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50" y="1768425"/>
            <a:ext cx="3731950" cy="29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5"/>
          <p:cNvSpPr/>
          <p:nvPr/>
        </p:nvSpPr>
        <p:spPr>
          <a:xfrm>
            <a:off x="6238669" y="2675200"/>
            <a:ext cx="1404000" cy="20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p25"/>
          <p:cNvCxnSpPr/>
          <p:nvPr/>
        </p:nvCxnSpPr>
        <p:spPr>
          <a:xfrm>
            <a:off x="6201037" y="3123556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5"/>
          <p:cNvCxnSpPr/>
          <p:nvPr/>
        </p:nvCxnSpPr>
        <p:spPr>
          <a:xfrm>
            <a:off x="6208941" y="3687310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5"/>
          <p:cNvCxnSpPr/>
          <p:nvPr/>
        </p:nvCxnSpPr>
        <p:spPr>
          <a:xfrm>
            <a:off x="6186176" y="3306310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A8EE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5"/>
          <p:cNvCxnSpPr/>
          <p:nvPr/>
        </p:nvCxnSpPr>
        <p:spPr>
          <a:xfrm>
            <a:off x="6208941" y="3496652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A8EE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5"/>
          <p:cNvCxnSpPr>
            <a:stCxn id="665" idx="2"/>
            <a:endCxn id="663" idx="0"/>
          </p:cNvCxnSpPr>
          <p:nvPr/>
        </p:nvCxnSpPr>
        <p:spPr>
          <a:xfrm rot="5400000">
            <a:off x="6275525" y="698375"/>
            <a:ext cx="862800" cy="1862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25"/>
          <p:cNvCxnSpPr/>
          <p:nvPr/>
        </p:nvCxnSpPr>
        <p:spPr>
          <a:xfrm>
            <a:off x="7405408" y="3413888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25"/>
          <p:cNvSpPr txBox="1"/>
          <p:nvPr/>
        </p:nvSpPr>
        <p:spPr>
          <a:xfrm>
            <a:off x="7589232" y="2916223"/>
            <a:ext cx="135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need to select only one of these data lines</a:t>
            </a:r>
            <a:endParaRPr sz="1300"/>
          </a:p>
        </p:txBody>
      </p:sp>
      <p:sp>
        <p:nvSpPr>
          <p:cNvPr id="675" name="Google Shape;675;p25"/>
          <p:cNvSpPr txBox="1"/>
          <p:nvPr/>
        </p:nvSpPr>
        <p:spPr>
          <a:xfrm>
            <a:off x="7019776" y="2930894"/>
            <a:ext cx="66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ExtraLight"/>
                <a:ea typeface="Source Code Pro ExtraLight"/>
                <a:cs typeface="Source Code Pro ExtraLight"/>
                <a:sym typeface="Source Code Pro ExtraLight"/>
              </a:rPr>
              <a:t>}</a:t>
            </a:r>
            <a:endParaRPr sz="4500">
              <a:latin typeface="Source Code Pro ExtraLight"/>
              <a:ea typeface="Source Code Pro ExtraLight"/>
              <a:cs typeface="Source Code Pro ExtraLight"/>
              <a:sym typeface="Source Code Pro ExtraLight"/>
            </a:endParaRPr>
          </a:p>
        </p:txBody>
      </p:sp>
      <p:sp>
        <p:nvSpPr>
          <p:cNvPr id="676" name="Google Shape;676;p25"/>
          <p:cNvSpPr txBox="1"/>
          <p:nvPr/>
        </p:nvSpPr>
        <p:spPr>
          <a:xfrm>
            <a:off x="4077390" y="1600610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677" name="Google Shape;677;p25"/>
          <p:cNvSpPr txBox="1"/>
          <p:nvPr/>
        </p:nvSpPr>
        <p:spPr>
          <a:xfrm>
            <a:off x="4484843" y="1600609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r>
              <a:rPr baseline="-25000" lang="en" sz="1000"/>
              <a:t>0</a:t>
            </a:r>
            <a:endParaRPr baseline="-2500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(Data Selector)</a:t>
            </a:r>
            <a:endParaRPr/>
          </a:p>
        </p:txBody>
      </p:sp>
      <p:sp>
        <p:nvSpPr>
          <p:cNvPr id="683" name="Google Shape;6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 </a:t>
            </a:r>
            <a:r>
              <a:rPr lang="en" u="sng"/>
              <a:t>data input</a:t>
            </a:r>
            <a:r>
              <a:rPr lang="en"/>
              <a:t>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selector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dataline</a:t>
            </a:r>
            <a:endParaRPr/>
          </a:p>
        </p:txBody>
      </p:sp>
      <p:graphicFrame>
        <p:nvGraphicFramePr>
          <p:cNvPr id="684" name="Google Shape;684;p26"/>
          <p:cNvGraphicFramePr/>
          <p:nvPr/>
        </p:nvGraphicFramePr>
        <p:xfrm>
          <a:off x="5946475" y="6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476850"/>
                <a:gridCol w="476850"/>
                <a:gridCol w="476850"/>
              </a:tblGrid>
              <a:tr h="39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1</a:t>
                      </a:r>
                      <a:endParaRPr sz="12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85" name="Google Shape;685;p26"/>
          <p:cNvSpPr/>
          <p:nvPr/>
        </p:nvSpPr>
        <p:spPr>
          <a:xfrm>
            <a:off x="3288723" y="2473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686" name="Google Shape;686;p26"/>
          <p:cNvSpPr txBox="1"/>
          <p:nvPr/>
        </p:nvSpPr>
        <p:spPr>
          <a:xfrm>
            <a:off x="2399100" y="33801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687" name="Google Shape;687;p26"/>
          <p:cNvSpPr txBox="1"/>
          <p:nvPr/>
        </p:nvSpPr>
        <p:spPr>
          <a:xfrm>
            <a:off x="2391875" y="243369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688" name="Google Shape;688;p26"/>
          <p:cNvSpPr txBox="1"/>
          <p:nvPr/>
        </p:nvSpPr>
        <p:spPr>
          <a:xfrm>
            <a:off x="2399100" y="29685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89" name="Google Shape;689;p26"/>
          <p:cNvSpPr txBox="1"/>
          <p:nvPr/>
        </p:nvSpPr>
        <p:spPr>
          <a:xfrm>
            <a:off x="2399100" y="38679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690" name="Google Shape;690;p26"/>
          <p:cNvCxnSpPr/>
          <p:nvPr/>
        </p:nvCxnSpPr>
        <p:spPr>
          <a:xfrm>
            <a:off x="2904032" y="2644300"/>
            <a:ext cx="373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26"/>
          <p:cNvCxnSpPr/>
          <p:nvPr/>
        </p:nvCxnSpPr>
        <p:spPr>
          <a:xfrm>
            <a:off x="2897300" y="4105050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26"/>
          <p:cNvCxnSpPr/>
          <p:nvPr/>
        </p:nvCxnSpPr>
        <p:spPr>
          <a:xfrm>
            <a:off x="2897300" y="3617233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26"/>
          <p:cNvCxnSpPr/>
          <p:nvPr/>
        </p:nvCxnSpPr>
        <p:spPr>
          <a:xfrm>
            <a:off x="2904032" y="3129417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26"/>
          <p:cNvCxnSpPr>
            <a:endCxn id="695" idx="1"/>
          </p:cNvCxnSpPr>
          <p:nvPr/>
        </p:nvCxnSpPr>
        <p:spPr>
          <a:xfrm>
            <a:off x="4234800" y="3386025"/>
            <a:ext cx="337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26"/>
          <p:cNvSpPr txBox="1"/>
          <p:nvPr/>
        </p:nvSpPr>
        <p:spPr>
          <a:xfrm>
            <a:off x="4572000" y="319012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696" name="Google Shape;696;p26"/>
          <p:cNvCxnSpPr/>
          <p:nvPr/>
        </p:nvCxnSpPr>
        <p:spPr>
          <a:xfrm rot="-5409119">
            <a:off x="3432787" y="4450251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26"/>
          <p:cNvCxnSpPr/>
          <p:nvPr/>
        </p:nvCxnSpPr>
        <p:spPr>
          <a:xfrm rot="-5409119">
            <a:off x="3798362" y="4449578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26"/>
          <p:cNvSpPr txBox="1"/>
          <p:nvPr/>
        </p:nvSpPr>
        <p:spPr>
          <a:xfrm rot="-6089">
            <a:off x="3623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699" name="Google Shape;699;p26"/>
          <p:cNvSpPr txBox="1"/>
          <p:nvPr/>
        </p:nvSpPr>
        <p:spPr>
          <a:xfrm rot="-6089">
            <a:off x="3194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00" name="Google Shape;700;p26"/>
          <p:cNvSpPr txBox="1"/>
          <p:nvPr/>
        </p:nvSpPr>
        <p:spPr>
          <a:xfrm>
            <a:off x="3288725" y="386795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01" name="Google Shape;701;p26"/>
          <p:cNvCxnSpPr/>
          <p:nvPr/>
        </p:nvCxnSpPr>
        <p:spPr>
          <a:xfrm>
            <a:off x="3330450" y="3139400"/>
            <a:ext cx="900000" cy="24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26"/>
          <p:cNvSpPr txBox="1"/>
          <p:nvPr/>
        </p:nvSpPr>
        <p:spPr>
          <a:xfrm>
            <a:off x="2980225" y="3338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3" name="Google Shape;703;p26"/>
          <p:cNvSpPr txBox="1"/>
          <p:nvPr/>
        </p:nvSpPr>
        <p:spPr>
          <a:xfrm>
            <a:off x="4235025" y="3113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4" name="Google Shape;704;p26"/>
          <p:cNvSpPr txBox="1"/>
          <p:nvPr/>
        </p:nvSpPr>
        <p:spPr>
          <a:xfrm>
            <a:off x="2980225" y="2376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2980225" y="28097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2980225" y="3791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</a:t>
            </a:r>
            <a:r>
              <a:rPr lang="en"/>
              <a:t>Arithmetic and Logical Unit (ALU)</a:t>
            </a:r>
            <a:endParaRPr/>
          </a:p>
        </p:txBody>
      </p:sp>
      <p:sp>
        <p:nvSpPr>
          <p:cNvPr id="712" name="Google Shape;7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an 1-bit ALU with 4 possible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+ Y</a:t>
            </a:r>
            <a:r>
              <a:rPr baseline="-25000" lang="en"/>
              <a:t>0</a:t>
            </a:r>
            <a:r>
              <a:rPr lang="en"/>
              <a:t>:	(3) Binary 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&amp; Y</a:t>
            </a:r>
            <a:r>
              <a:rPr baseline="-25000" lang="en"/>
              <a:t>0</a:t>
            </a:r>
            <a:r>
              <a:rPr lang="en"/>
              <a:t>:	(2) Bitwise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</a:t>
            </a:r>
            <a:r>
              <a:rPr lang="en"/>
              <a:t>| Y</a:t>
            </a:r>
            <a:r>
              <a:rPr baseline="-25000" lang="en"/>
              <a:t>0</a:t>
            </a:r>
            <a:r>
              <a:rPr lang="en"/>
              <a:t>:	(1) Bitwise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</a:t>
            </a:r>
            <a:r>
              <a:rPr lang="en"/>
              <a:t>^ Y</a:t>
            </a:r>
            <a:r>
              <a:rPr baseline="-25000" lang="en"/>
              <a:t>0</a:t>
            </a:r>
            <a:r>
              <a:rPr lang="en"/>
              <a:t>:	(0) Bitwise XOR</a:t>
            </a:r>
            <a:endParaRPr/>
          </a:p>
        </p:txBody>
      </p:sp>
      <p:pic>
        <p:nvPicPr>
          <p:cNvPr id="713" name="Google Shape;7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50" y="1768425"/>
            <a:ext cx="3731950" cy="29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7"/>
          <p:cNvSpPr/>
          <p:nvPr/>
        </p:nvSpPr>
        <p:spPr>
          <a:xfrm>
            <a:off x="6238669" y="2675200"/>
            <a:ext cx="1404000" cy="20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27"/>
          <p:cNvCxnSpPr/>
          <p:nvPr/>
        </p:nvCxnSpPr>
        <p:spPr>
          <a:xfrm>
            <a:off x="6201037" y="3123556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7"/>
          <p:cNvCxnSpPr/>
          <p:nvPr/>
        </p:nvCxnSpPr>
        <p:spPr>
          <a:xfrm>
            <a:off x="6208941" y="3687310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27"/>
          <p:cNvCxnSpPr/>
          <p:nvPr/>
        </p:nvCxnSpPr>
        <p:spPr>
          <a:xfrm>
            <a:off x="6186176" y="3306310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A8EE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7"/>
          <p:cNvCxnSpPr/>
          <p:nvPr/>
        </p:nvCxnSpPr>
        <p:spPr>
          <a:xfrm>
            <a:off x="6208941" y="3496652"/>
            <a:ext cx="941100" cy="7500"/>
          </a:xfrm>
          <a:prstGeom prst="straightConnector1">
            <a:avLst/>
          </a:prstGeom>
          <a:noFill/>
          <a:ln cap="flat" cmpd="sng" w="28575">
            <a:solidFill>
              <a:srgbClr val="A8EE8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27"/>
          <p:cNvSpPr txBox="1"/>
          <p:nvPr/>
        </p:nvSpPr>
        <p:spPr>
          <a:xfrm>
            <a:off x="6912775" y="703825"/>
            <a:ext cx="18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four functions are computed in parallel</a:t>
            </a:r>
            <a:endParaRPr/>
          </a:p>
        </p:txBody>
      </p:sp>
      <p:cxnSp>
        <p:nvCxnSpPr>
          <p:cNvPr id="720" name="Google Shape;720;p27"/>
          <p:cNvCxnSpPr>
            <a:stCxn id="719" idx="2"/>
            <a:endCxn id="721" idx="0"/>
          </p:cNvCxnSpPr>
          <p:nvPr/>
        </p:nvCxnSpPr>
        <p:spPr>
          <a:xfrm rot="5400000">
            <a:off x="6434725" y="660625"/>
            <a:ext cx="741300" cy="2058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27"/>
          <p:cNvSpPr/>
          <p:nvPr/>
        </p:nvSpPr>
        <p:spPr>
          <a:xfrm>
            <a:off x="5441875" y="2060875"/>
            <a:ext cx="667800" cy="25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27"/>
          <p:cNvCxnSpPr>
            <a:stCxn id="723" idx="2"/>
          </p:cNvCxnSpPr>
          <p:nvPr/>
        </p:nvCxnSpPr>
        <p:spPr>
          <a:xfrm>
            <a:off x="7362775" y="3437600"/>
            <a:ext cx="262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27"/>
          <p:cNvSpPr/>
          <p:nvPr/>
        </p:nvSpPr>
        <p:spPr>
          <a:xfrm rot="-5400000">
            <a:off x="6739450" y="3319850"/>
            <a:ext cx="1011150" cy="2355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27"/>
          <p:cNvCxnSpPr>
            <a:endCxn id="723" idx="1"/>
          </p:cNvCxnSpPr>
          <p:nvPr/>
        </p:nvCxnSpPr>
        <p:spPr>
          <a:xfrm rot="10800000">
            <a:off x="7245025" y="3842060"/>
            <a:ext cx="117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27"/>
          <p:cNvSpPr txBox="1"/>
          <p:nvPr/>
        </p:nvSpPr>
        <p:spPr>
          <a:xfrm>
            <a:off x="7771675" y="4328125"/>
            <a:ext cx="100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 Code</a:t>
            </a:r>
            <a:endParaRPr sz="1100"/>
          </a:p>
        </p:txBody>
      </p:sp>
      <p:graphicFrame>
        <p:nvGraphicFramePr>
          <p:cNvPr id="726" name="Google Shape;726;p27"/>
          <p:cNvGraphicFramePr/>
          <p:nvPr/>
        </p:nvGraphicFramePr>
        <p:xfrm>
          <a:off x="6868075" y="430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</a:tblGrid>
              <a:tr h="29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7" name="Google Shape;727;p27"/>
          <p:cNvCxnSpPr/>
          <p:nvPr/>
        </p:nvCxnSpPr>
        <p:spPr>
          <a:xfrm>
            <a:off x="7130050" y="3132875"/>
            <a:ext cx="232800" cy="30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8" name="Google Shape;728;p27"/>
          <p:cNvSpPr txBox="1"/>
          <p:nvPr/>
        </p:nvSpPr>
        <p:spPr>
          <a:xfrm>
            <a:off x="4098265" y="1602235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729" name="Google Shape;729;p27"/>
          <p:cNvSpPr txBox="1"/>
          <p:nvPr/>
        </p:nvSpPr>
        <p:spPr>
          <a:xfrm>
            <a:off x="4484843" y="1600609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r>
              <a:rPr baseline="-25000" lang="en" sz="1000"/>
              <a:t>0</a:t>
            </a:r>
            <a:endParaRPr baseline="-2500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for my ALU</a:t>
            </a:r>
            <a:endParaRPr/>
          </a:p>
        </p:txBody>
      </p:sp>
      <p:sp>
        <p:nvSpPr>
          <p:cNvPr id="735" name="Google Shape;735;p2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			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 </a:t>
            </a:r>
            <a:r>
              <a:rPr lang="en" u="sng"/>
              <a:t>data input</a:t>
            </a:r>
            <a:r>
              <a:rPr lang="en"/>
              <a:t>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selector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6" name="Google Shape;736;p28"/>
          <p:cNvGraphicFramePr/>
          <p:nvPr/>
        </p:nvGraphicFramePr>
        <p:xfrm>
          <a:off x="6098875" y="2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476850"/>
                <a:gridCol w="476850"/>
                <a:gridCol w="476850"/>
              </a:tblGrid>
              <a:tr h="39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1</a:t>
                      </a:r>
                      <a:endParaRPr sz="12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37" name="Google Shape;737;p28"/>
          <p:cNvSpPr/>
          <p:nvPr/>
        </p:nvSpPr>
        <p:spPr>
          <a:xfrm>
            <a:off x="621723" y="2473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38" name="Google Shape;738;p28"/>
          <p:cNvSpPr txBox="1"/>
          <p:nvPr/>
        </p:nvSpPr>
        <p:spPr>
          <a:xfrm>
            <a:off x="876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39" name="Google Shape;739;p28"/>
          <p:cNvSpPr txBox="1"/>
          <p:nvPr/>
        </p:nvSpPr>
        <p:spPr>
          <a:xfrm>
            <a:off x="834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40" name="Google Shape;740;p28"/>
          <p:cNvSpPr txBox="1"/>
          <p:nvPr/>
        </p:nvSpPr>
        <p:spPr>
          <a:xfrm>
            <a:off x="876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41" name="Google Shape;741;p28"/>
          <p:cNvSpPr txBox="1"/>
          <p:nvPr/>
        </p:nvSpPr>
        <p:spPr>
          <a:xfrm>
            <a:off x="876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42" name="Google Shape;742;p28"/>
          <p:cNvCxnSpPr/>
          <p:nvPr/>
        </p:nvCxnSpPr>
        <p:spPr>
          <a:xfrm>
            <a:off x="372243" y="2644300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28"/>
          <p:cNvCxnSpPr/>
          <p:nvPr/>
        </p:nvCxnSpPr>
        <p:spPr>
          <a:xfrm>
            <a:off x="367877" y="4105050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28"/>
          <p:cNvCxnSpPr/>
          <p:nvPr/>
        </p:nvCxnSpPr>
        <p:spPr>
          <a:xfrm>
            <a:off x="367877" y="3617233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28"/>
          <p:cNvCxnSpPr/>
          <p:nvPr/>
        </p:nvCxnSpPr>
        <p:spPr>
          <a:xfrm>
            <a:off x="372243" y="3129417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28"/>
          <p:cNvSpPr txBox="1"/>
          <p:nvPr/>
        </p:nvSpPr>
        <p:spPr>
          <a:xfrm>
            <a:off x="14917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47" name="Google Shape;747;p28"/>
          <p:cNvCxnSpPr/>
          <p:nvPr/>
        </p:nvCxnSpPr>
        <p:spPr>
          <a:xfrm rot="-5409119">
            <a:off x="765787" y="4450251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28"/>
          <p:cNvCxnSpPr/>
          <p:nvPr/>
        </p:nvCxnSpPr>
        <p:spPr>
          <a:xfrm rot="-5409119">
            <a:off x="1131362" y="4449578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28"/>
          <p:cNvSpPr txBox="1"/>
          <p:nvPr/>
        </p:nvSpPr>
        <p:spPr>
          <a:xfrm rot="-6089">
            <a:off x="956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50" name="Google Shape;750;p28"/>
          <p:cNvSpPr txBox="1"/>
          <p:nvPr/>
        </p:nvSpPr>
        <p:spPr>
          <a:xfrm rot="-6089">
            <a:off x="527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751" name="Google Shape;751;p28"/>
          <p:cNvCxnSpPr/>
          <p:nvPr/>
        </p:nvCxnSpPr>
        <p:spPr>
          <a:xfrm>
            <a:off x="622175" y="2651525"/>
            <a:ext cx="942900" cy="73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28"/>
          <p:cNvSpPr txBox="1"/>
          <p:nvPr>
            <p:ph idx="1" type="body"/>
          </p:nvPr>
        </p:nvSpPr>
        <p:spPr>
          <a:xfrm>
            <a:off x="2926325" y="1152475"/>
            <a:ext cx="2639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dataline</a:t>
            </a:r>
            <a:endParaRPr/>
          </a:p>
        </p:txBody>
      </p:sp>
      <p:cxnSp>
        <p:nvCxnSpPr>
          <p:cNvPr id="753" name="Google Shape;753;p28"/>
          <p:cNvCxnSpPr/>
          <p:nvPr/>
        </p:nvCxnSpPr>
        <p:spPr>
          <a:xfrm>
            <a:off x="1567923" y="3378875"/>
            <a:ext cx="3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4" name="Google Shape;754;p28"/>
          <p:cNvSpPr/>
          <p:nvPr/>
        </p:nvSpPr>
        <p:spPr>
          <a:xfrm>
            <a:off x="2755323" y="2473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55" name="Google Shape;755;p28"/>
          <p:cNvSpPr txBox="1"/>
          <p:nvPr/>
        </p:nvSpPr>
        <p:spPr>
          <a:xfrm>
            <a:off x="22212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56" name="Google Shape;756;p28"/>
          <p:cNvSpPr txBox="1"/>
          <p:nvPr/>
        </p:nvSpPr>
        <p:spPr>
          <a:xfrm>
            <a:off x="22170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57" name="Google Shape;757;p28"/>
          <p:cNvSpPr txBox="1"/>
          <p:nvPr/>
        </p:nvSpPr>
        <p:spPr>
          <a:xfrm>
            <a:off x="22212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58" name="Google Shape;758;p28"/>
          <p:cNvSpPr txBox="1"/>
          <p:nvPr/>
        </p:nvSpPr>
        <p:spPr>
          <a:xfrm>
            <a:off x="22212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59" name="Google Shape;759;p28"/>
          <p:cNvCxnSpPr/>
          <p:nvPr/>
        </p:nvCxnSpPr>
        <p:spPr>
          <a:xfrm>
            <a:off x="2505843" y="2644300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28"/>
          <p:cNvCxnSpPr/>
          <p:nvPr/>
        </p:nvCxnSpPr>
        <p:spPr>
          <a:xfrm>
            <a:off x="2501477" y="4105050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28"/>
          <p:cNvCxnSpPr/>
          <p:nvPr/>
        </p:nvCxnSpPr>
        <p:spPr>
          <a:xfrm>
            <a:off x="2501477" y="3617233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28"/>
          <p:cNvCxnSpPr/>
          <p:nvPr/>
        </p:nvCxnSpPr>
        <p:spPr>
          <a:xfrm>
            <a:off x="2505843" y="3129417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28"/>
          <p:cNvSpPr txBox="1"/>
          <p:nvPr/>
        </p:nvSpPr>
        <p:spPr>
          <a:xfrm>
            <a:off x="36253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64" name="Google Shape;764;p28"/>
          <p:cNvCxnSpPr/>
          <p:nvPr/>
        </p:nvCxnSpPr>
        <p:spPr>
          <a:xfrm rot="-5409119">
            <a:off x="2899387" y="4450251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28"/>
          <p:cNvCxnSpPr/>
          <p:nvPr/>
        </p:nvCxnSpPr>
        <p:spPr>
          <a:xfrm rot="-5409119">
            <a:off x="3264962" y="4449578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28"/>
          <p:cNvSpPr txBox="1"/>
          <p:nvPr/>
        </p:nvSpPr>
        <p:spPr>
          <a:xfrm rot="-6089">
            <a:off x="30898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67" name="Google Shape;767;p28"/>
          <p:cNvSpPr txBox="1"/>
          <p:nvPr/>
        </p:nvSpPr>
        <p:spPr>
          <a:xfrm rot="-6089">
            <a:off x="26613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768" name="Google Shape;768;p28"/>
          <p:cNvCxnSpPr/>
          <p:nvPr/>
        </p:nvCxnSpPr>
        <p:spPr>
          <a:xfrm>
            <a:off x="2762525" y="3137925"/>
            <a:ext cx="935400" cy="2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28"/>
          <p:cNvCxnSpPr/>
          <p:nvPr/>
        </p:nvCxnSpPr>
        <p:spPr>
          <a:xfrm>
            <a:off x="3701523" y="3378875"/>
            <a:ext cx="3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28"/>
          <p:cNvSpPr/>
          <p:nvPr/>
        </p:nvSpPr>
        <p:spPr>
          <a:xfrm>
            <a:off x="4812723" y="2473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71" name="Google Shape;771;p28"/>
          <p:cNvSpPr txBox="1"/>
          <p:nvPr/>
        </p:nvSpPr>
        <p:spPr>
          <a:xfrm>
            <a:off x="42786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72" name="Google Shape;772;p28"/>
          <p:cNvSpPr txBox="1"/>
          <p:nvPr/>
        </p:nvSpPr>
        <p:spPr>
          <a:xfrm>
            <a:off x="42744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73" name="Google Shape;773;p28"/>
          <p:cNvSpPr txBox="1"/>
          <p:nvPr/>
        </p:nvSpPr>
        <p:spPr>
          <a:xfrm>
            <a:off x="42786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74" name="Google Shape;774;p28"/>
          <p:cNvSpPr txBox="1"/>
          <p:nvPr/>
        </p:nvSpPr>
        <p:spPr>
          <a:xfrm>
            <a:off x="42786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75" name="Google Shape;775;p28"/>
          <p:cNvCxnSpPr/>
          <p:nvPr/>
        </p:nvCxnSpPr>
        <p:spPr>
          <a:xfrm>
            <a:off x="4563243" y="2644300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28"/>
          <p:cNvCxnSpPr/>
          <p:nvPr/>
        </p:nvCxnSpPr>
        <p:spPr>
          <a:xfrm>
            <a:off x="4558877" y="4105050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28"/>
          <p:cNvCxnSpPr/>
          <p:nvPr/>
        </p:nvCxnSpPr>
        <p:spPr>
          <a:xfrm>
            <a:off x="4558877" y="3617233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28"/>
          <p:cNvCxnSpPr/>
          <p:nvPr/>
        </p:nvCxnSpPr>
        <p:spPr>
          <a:xfrm>
            <a:off x="4563243" y="3129417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28"/>
          <p:cNvSpPr txBox="1"/>
          <p:nvPr/>
        </p:nvSpPr>
        <p:spPr>
          <a:xfrm>
            <a:off x="56827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80" name="Google Shape;780;p28"/>
          <p:cNvCxnSpPr/>
          <p:nvPr/>
        </p:nvCxnSpPr>
        <p:spPr>
          <a:xfrm rot="-5409119">
            <a:off x="4956787" y="4450251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28"/>
          <p:cNvCxnSpPr/>
          <p:nvPr/>
        </p:nvCxnSpPr>
        <p:spPr>
          <a:xfrm rot="-5409119">
            <a:off x="5322362" y="4449578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28"/>
          <p:cNvSpPr txBox="1"/>
          <p:nvPr/>
        </p:nvSpPr>
        <p:spPr>
          <a:xfrm rot="-6089">
            <a:off x="5147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83" name="Google Shape;783;p28"/>
          <p:cNvSpPr txBox="1"/>
          <p:nvPr/>
        </p:nvSpPr>
        <p:spPr>
          <a:xfrm rot="-6089">
            <a:off x="4718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784" name="Google Shape;784;p28"/>
          <p:cNvCxnSpPr/>
          <p:nvPr/>
        </p:nvCxnSpPr>
        <p:spPr>
          <a:xfrm flipH="1" rot="10800000">
            <a:off x="4814675" y="3388075"/>
            <a:ext cx="932100" cy="23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28"/>
          <p:cNvCxnSpPr/>
          <p:nvPr/>
        </p:nvCxnSpPr>
        <p:spPr>
          <a:xfrm>
            <a:off x="5758923" y="3378875"/>
            <a:ext cx="3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28"/>
          <p:cNvSpPr/>
          <p:nvPr/>
        </p:nvSpPr>
        <p:spPr>
          <a:xfrm>
            <a:off x="6793923" y="2473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87" name="Google Shape;787;p28"/>
          <p:cNvSpPr txBox="1"/>
          <p:nvPr/>
        </p:nvSpPr>
        <p:spPr>
          <a:xfrm>
            <a:off x="62598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88" name="Google Shape;788;p28"/>
          <p:cNvSpPr txBox="1"/>
          <p:nvPr/>
        </p:nvSpPr>
        <p:spPr>
          <a:xfrm>
            <a:off x="62556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89" name="Google Shape;789;p28"/>
          <p:cNvSpPr txBox="1"/>
          <p:nvPr/>
        </p:nvSpPr>
        <p:spPr>
          <a:xfrm>
            <a:off x="62598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90" name="Google Shape;790;p28"/>
          <p:cNvSpPr txBox="1"/>
          <p:nvPr/>
        </p:nvSpPr>
        <p:spPr>
          <a:xfrm>
            <a:off x="62598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91" name="Google Shape;791;p28"/>
          <p:cNvCxnSpPr/>
          <p:nvPr/>
        </p:nvCxnSpPr>
        <p:spPr>
          <a:xfrm>
            <a:off x="6544443" y="2644300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28"/>
          <p:cNvCxnSpPr/>
          <p:nvPr/>
        </p:nvCxnSpPr>
        <p:spPr>
          <a:xfrm>
            <a:off x="6540077" y="4105050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28"/>
          <p:cNvCxnSpPr/>
          <p:nvPr/>
        </p:nvCxnSpPr>
        <p:spPr>
          <a:xfrm>
            <a:off x="6540077" y="3617233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28"/>
          <p:cNvCxnSpPr/>
          <p:nvPr/>
        </p:nvCxnSpPr>
        <p:spPr>
          <a:xfrm>
            <a:off x="6544443" y="3129417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28"/>
          <p:cNvSpPr txBox="1"/>
          <p:nvPr/>
        </p:nvSpPr>
        <p:spPr>
          <a:xfrm>
            <a:off x="76639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96" name="Google Shape;796;p28"/>
          <p:cNvCxnSpPr/>
          <p:nvPr/>
        </p:nvCxnSpPr>
        <p:spPr>
          <a:xfrm rot="-5409119">
            <a:off x="6937987" y="4450251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28"/>
          <p:cNvCxnSpPr/>
          <p:nvPr/>
        </p:nvCxnSpPr>
        <p:spPr>
          <a:xfrm rot="-5409119">
            <a:off x="7303562" y="4449578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28"/>
          <p:cNvSpPr txBox="1"/>
          <p:nvPr/>
        </p:nvSpPr>
        <p:spPr>
          <a:xfrm rot="-6089">
            <a:off x="71284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99" name="Google Shape;799;p28"/>
          <p:cNvSpPr txBox="1"/>
          <p:nvPr/>
        </p:nvSpPr>
        <p:spPr>
          <a:xfrm rot="-6089">
            <a:off x="66999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800" name="Google Shape;800;p28"/>
          <p:cNvCxnSpPr/>
          <p:nvPr/>
        </p:nvCxnSpPr>
        <p:spPr>
          <a:xfrm flipH="1" rot="10800000">
            <a:off x="6795525" y="3387800"/>
            <a:ext cx="932400" cy="72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28"/>
          <p:cNvCxnSpPr/>
          <p:nvPr/>
        </p:nvCxnSpPr>
        <p:spPr>
          <a:xfrm>
            <a:off x="7740123" y="3378875"/>
            <a:ext cx="3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28"/>
          <p:cNvSpPr txBox="1"/>
          <p:nvPr/>
        </p:nvSpPr>
        <p:spPr>
          <a:xfrm>
            <a:off x="3402700" y="4284977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03" name="Google Shape;803;p28"/>
          <p:cNvSpPr txBox="1"/>
          <p:nvPr/>
        </p:nvSpPr>
        <p:spPr>
          <a:xfrm>
            <a:off x="3002665" y="426634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grpSp>
        <p:nvGrpSpPr>
          <p:cNvPr id="804" name="Google Shape;804;p28"/>
          <p:cNvGrpSpPr/>
          <p:nvPr/>
        </p:nvGrpSpPr>
        <p:grpSpPr>
          <a:xfrm>
            <a:off x="868007" y="4312502"/>
            <a:ext cx="598370" cy="387937"/>
            <a:chOff x="868007" y="4312502"/>
            <a:chExt cx="598370" cy="387937"/>
          </a:xfrm>
        </p:grpSpPr>
        <p:sp>
          <p:nvSpPr>
            <p:cNvPr id="805" name="Google Shape;805;p28"/>
            <p:cNvSpPr txBox="1"/>
            <p:nvPr/>
          </p:nvSpPr>
          <p:spPr>
            <a:xfrm>
              <a:off x="1245277" y="4331138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1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806" name="Google Shape;806;p28"/>
            <p:cNvSpPr txBox="1"/>
            <p:nvPr/>
          </p:nvSpPr>
          <p:spPr>
            <a:xfrm>
              <a:off x="868007" y="4312502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1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5064700" y="4312502"/>
            <a:ext cx="598370" cy="387937"/>
            <a:chOff x="868007" y="4312502"/>
            <a:chExt cx="598370" cy="387937"/>
          </a:xfrm>
        </p:grpSpPr>
        <p:sp>
          <p:nvSpPr>
            <p:cNvPr id="808" name="Google Shape;808;p28"/>
            <p:cNvSpPr txBox="1"/>
            <p:nvPr/>
          </p:nvSpPr>
          <p:spPr>
            <a:xfrm>
              <a:off x="1245277" y="4331138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1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809" name="Google Shape;809;p28"/>
            <p:cNvSpPr txBox="1"/>
            <p:nvPr/>
          </p:nvSpPr>
          <p:spPr>
            <a:xfrm>
              <a:off x="868007" y="4312502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7045900" y="4281832"/>
            <a:ext cx="598370" cy="387937"/>
            <a:chOff x="868007" y="4312502"/>
            <a:chExt cx="598370" cy="387937"/>
          </a:xfrm>
        </p:grpSpPr>
        <p:sp>
          <p:nvSpPr>
            <p:cNvPr id="811" name="Google Shape;811;p28"/>
            <p:cNvSpPr txBox="1"/>
            <p:nvPr/>
          </p:nvSpPr>
          <p:spPr>
            <a:xfrm>
              <a:off x="1245277" y="4331138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812" name="Google Shape;812;p28"/>
            <p:cNvSpPr txBox="1"/>
            <p:nvPr/>
          </p:nvSpPr>
          <p:spPr>
            <a:xfrm>
              <a:off x="868007" y="4312502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13" name="Google Shape;813;p28"/>
          <p:cNvGraphicFramePr/>
          <p:nvPr/>
        </p:nvGraphicFramePr>
        <p:xfrm>
          <a:off x="5622025" y="2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476850"/>
              </a:tblGrid>
              <a:tr h="39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Op</a:t>
                      </a:r>
                      <a:endParaRPr sz="12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^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|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&amp;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+</a:t>
                      </a:r>
                      <a:endParaRPr sz="12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814" name="Google Shape;814;p28"/>
          <p:cNvCxnSpPr/>
          <p:nvPr/>
        </p:nvCxnSpPr>
        <p:spPr>
          <a:xfrm>
            <a:off x="8113657" y="1179593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28"/>
          <p:cNvCxnSpPr/>
          <p:nvPr/>
        </p:nvCxnSpPr>
        <p:spPr>
          <a:xfrm>
            <a:off x="8113657" y="1376817"/>
            <a:ext cx="249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28"/>
          <p:cNvCxnSpPr/>
          <p:nvPr/>
        </p:nvCxnSpPr>
        <p:spPr>
          <a:xfrm>
            <a:off x="8113657" y="982370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28"/>
          <p:cNvCxnSpPr/>
          <p:nvPr/>
        </p:nvCxnSpPr>
        <p:spPr>
          <a:xfrm>
            <a:off x="8113657" y="785146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28"/>
          <p:cNvCxnSpPr/>
          <p:nvPr/>
        </p:nvCxnSpPr>
        <p:spPr>
          <a:xfrm>
            <a:off x="8597710" y="1074375"/>
            <a:ext cx="230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28"/>
          <p:cNvCxnSpPr/>
          <p:nvPr/>
        </p:nvCxnSpPr>
        <p:spPr>
          <a:xfrm rot="-5400000">
            <a:off x="8360669" y="1580367"/>
            <a:ext cx="242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28"/>
          <p:cNvSpPr/>
          <p:nvPr/>
        </p:nvSpPr>
        <p:spPr>
          <a:xfrm rot="-5400000">
            <a:off x="7967925" y="959875"/>
            <a:ext cx="1011150" cy="2355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sp>
        <p:nvSpPr>
          <p:cNvPr id="821" name="Google Shape;821;p28"/>
          <p:cNvSpPr txBox="1"/>
          <p:nvPr/>
        </p:nvSpPr>
        <p:spPr>
          <a:xfrm rot="-6089">
            <a:off x="8500009" y="46605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(Data Selector)</a:t>
            </a:r>
            <a:endParaRPr/>
          </a:p>
        </p:txBody>
      </p:sp>
      <p:sp>
        <p:nvSpPr>
          <p:cNvPr id="827" name="Google Shape;8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 data input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selector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dataline</a:t>
            </a:r>
            <a:endParaRPr/>
          </a:p>
        </p:txBody>
      </p:sp>
      <p:sp>
        <p:nvSpPr>
          <p:cNvPr id="828" name="Google Shape;828;p29"/>
          <p:cNvSpPr/>
          <p:nvPr/>
        </p:nvSpPr>
        <p:spPr>
          <a:xfrm>
            <a:off x="3288723" y="2473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829" name="Google Shape;829;p29"/>
          <p:cNvSpPr txBox="1"/>
          <p:nvPr/>
        </p:nvSpPr>
        <p:spPr>
          <a:xfrm>
            <a:off x="2399100" y="33801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30" name="Google Shape;830;p29"/>
          <p:cNvSpPr txBox="1"/>
          <p:nvPr/>
        </p:nvSpPr>
        <p:spPr>
          <a:xfrm>
            <a:off x="2391875" y="243369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831" name="Google Shape;831;p29"/>
          <p:cNvSpPr txBox="1"/>
          <p:nvPr/>
        </p:nvSpPr>
        <p:spPr>
          <a:xfrm>
            <a:off x="2399100" y="29685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832" name="Google Shape;832;p29"/>
          <p:cNvSpPr txBox="1"/>
          <p:nvPr/>
        </p:nvSpPr>
        <p:spPr>
          <a:xfrm>
            <a:off x="2399100" y="38679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833" name="Google Shape;833;p29"/>
          <p:cNvCxnSpPr/>
          <p:nvPr/>
        </p:nvCxnSpPr>
        <p:spPr>
          <a:xfrm>
            <a:off x="2904032" y="2644300"/>
            <a:ext cx="373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29"/>
          <p:cNvCxnSpPr/>
          <p:nvPr/>
        </p:nvCxnSpPr>
        <p:spPr>
          <a:xfrm>
            <a:off x="2897300" y="4105050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29"/>
          <p:cNvCxnSpPr/>
          <p:nvPr/>
        </p:nvCxnSpPr>
        <p:spPr>
          <a:xfrm>
            <a:off x="2897300" y="3617233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29"/>
          <p:cNvCxnSpPr/>
          <p:nvPr/>
        </p:nvCxnSpPr>
        <p:spPr>
          <a:xfrm>
            <a:off x="2904032" y="3129417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29"/>
          <p:cNvCxnSpPr>
            <a:endCxn id="838" idx="1"/>
          </p:cNvCxnSpPr>
          <p:nvPr/>
        </p:nvCxnSpPr>
        <p:spPr>
          <a:xfrm>
            <a:off x="4234800" y="3386025"/>
            <a:ext cx="337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29"/>
          <p:cNvSpPr txBox="1"/>
          <p:nvPr/>
        </p:nvSpPr>
        <p:spPr>
          <a:xfrm>
            <a:off x="4572000" y="319012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839" name="Google Shape;839;p29"/>
          <p:cNvCxnSpPr/>
          <p:nvPr/>
        </p:nvCxnSpPr>
        <p:spPr>
          <a:xfrm rot="-5409119">
            <a:off x="3432787" y="4450251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29"/>
          <p:cNvCxnSpPr/>
          <p:nvPr/>
        </p:nvCxnSpPr>
        <p:spPr>
          <a:xfrm rot="-5409119">
            <a:off x="3798362" y="4449578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29"/>
          <p:cNvSpPr txBox="1"/>
          <p:nvPr/>
        </p:nvSpPr>
        <p:spPr>
          <a:xfrm rot="-6089">
            <a:off x="3623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842" name="Google Shape;842;p29"/>
          <p:cNvSpPr txBox="1"/>
          <p:nvPr/>
        </p:nvSpPr>
        <p:spPr>
          <a:xfrm rot="-6089">
            <a:off x="3194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43" name="Google Shape;843;p29"/>
          <p:cNvSpPr txBox="1"/>
          <p:nvPr/>
        </p:nvSpPr>
        <p:spPr>
          <a:xfrm>
            <a:off x="3288725" y="386795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S == 01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44" name="Google Shape;844;p29"/>
          <p:cNvCxnSpPr>
            <a:endCxn id="828" idx="3"/>
          </p:cNvCxnSpPr>
          <p:nvPr/>
        </p:nvCxnSpPr>
        <p:spPr>
          <a:xfrm flipH="1" rot="10800000">
            <a:off x="3293523" y="3378875"/>
            <a:ext cx="941400" cy="23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29"/>
          <p:cNvSpPr/>
          <p:nvPr/>
        </p:nvSpPr>
        <p:spPr>
          <a:xfrm>
            <a:off x="5984877" y="2393151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De-Mux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1x4</a:t>
            </a:r>
            <a:endParaRPr/>
          </a:p>
        </p:txBody>
      </p:sp>
      <p:sp>
        <p:nvSpPr>
          <p:cNvPr id="846" name="Google Shape;846;p29"/>
          <p:cNvSpPr txBox="1"/>
          <p:nvPr/>
        </p:nvSpPr>
        <p:spPr>
          <a:xfrm>
            <a:off x="6981025" y="335553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47" name="Google Shape;847;p29"/>
          <p:cNvSpPr txBox="1"/>
          <p:nvPr/>
        </p:nvSpPr>
        <p:spPr>
          <a:xfrm>
            <a:off x="6973800" y="2409106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848" name="Google Shape;848;p29"/>
          <p:cNvSpPr txBox="1"/>
          <p:nvPr/>
        </p:nvSpPr>
        <p:spPr>
          <a:xfrm>
            <a:off x="6981025" y="294391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6981014" y="384337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850" name="Google Shape;850;p29"/>
          <p:cNvCxnSpPr/>
          <p:nvPr/>
        </p:nvCxnSpPr>
        <p:spPr>
          <a:xfrm>
            <a:off x="6937900" y="2563825"/>
            <a:ext cx="373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29"/>
          <p:cNvCxnSpPr/>
          <p:nvPr/>
        </p:nvCxnSpPr>
        <p:spPr>
          <a:xfrm>
            <a:off x="6931168" y="4024576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29"/>
          <p:cNvCxnSpPr/>
          <p:nvPr/>
        </p:nvCxnSpPr>
        <p:spPr>
          <a:xfrm>
            <a:off x="6931168" y="3536759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29"/>
          <p:cNvCxnSpPr/>
          <p:nvPr/>
        </p:nvCxnSpPr>
        <p:spPr>
          <a:xfrm>
            <a:off x="6937900" y="3048942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29"/>
          <p:cNvCxnSpPr>
            <a:endCxn id="855" idx="3"/>
          </p:cNvCxnSpPr>
          <p:nvPr/>
        </p:nvCxnSpPr>
        <p:spPr>
          <a:xfrm rot="10800000">
            <a:off x="5763300" y="3365350"/>
            <a:ext cx="226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5" name="Google Shape;855;p29"/>
          <p:cNvSpPr txBox="1"/>
          <p:nvPr/>
        </p:nvSpPr>
        <p:spPr>
          <a:xfrm>
            <a:off x="5179800" y="3165250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endParaRPr/>
          </a:p>
        </p:txBody>
      </p:sp>
      <p:cxnSp>
        <p:nvCxnSpPr>
          <p:cNvPr id="856" name="Google Shape;856;p29"/>
          <p:cNvCxnSpPr/>
          <p:nvPr/>
        </p:nvCxnSpPr>
        <p:spPr>
          <a:xfrm flipH="1">
            <a:off x="5993400" y="3061676"/>
            <a:ext cx="933000" cy="30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7" name="Google Shape;857;p29"/>
          <p:cNvCxnSpPr/>
          <p:nvPr/>
        </p:nvCxnSpPr>
        <p:spPr>
          <a:xfrm rot="-5409119">
            <a:off x="6102224" y="4359546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9"/>
          <p:cNvCxnSpPr/>
          <p:nvPr/>
        </p:nvCxnSpPr>
        <p:spPr>
          <a:xfrm rot="-5409119">
            <a:off x="6467799" y="4358873"/>
            <a:ext cx="339301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29"/>
          <p:cNvSpPr txBox="1"/>
          <p:nvPr/>
        </p:nvSpPr>
        <p:spPr>
          <a:xfrm rot="-6089">
            <a:off x="6290209" y="44319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860" name="Google Shape;860;p29"/>
          <p:cNvSpPr txBox="1"/>
          <p:nvPr/>
        </p:nvSpPr>
        <p:spPr>
          <a:xfrm rot="-6089">
            <a:off x="5861787" y="44350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61" name="Google Shape;861;p29"/>
          <p:cNvSpPr txBox="1"/>
          <p:nvPr/>
        </p:nvSpPr>
        <p:spPr>
          <a:xfrm>
            <a:off x="5955725" y="379175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S == 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2" name="Google Shape;862;p29"/>
          <p:cNvSpPr txBox="1"/>
          <p:nvPr/>
        </p:nvSpPr>
        <p:spPr>
          <a:xfrm>
            <a:off x="3783700" y="42698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3" name="Google Shape;863;p29"/>
          <p:cNvSpPr txBox="1"/>
          <p:nvPr/>
        </p:nvSpPr>
        <p:spPr>
          <a:xfrm>
            <a:off x="6078050" y="41791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4" name="Google Shape;864;p29"/>
          <p:cNvSpPr txBox="1"/>
          <p:nvPr/>
        </p:nvSpPr>
        <p:spPr>
          <a:xfrm>
            <a:off x="3360900" y="42435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5" name="Google Shape;865;p29"/>
          <p:cNvSpPr txBox="1"/>
          <p:nvPr/>
        </p:nvSpPr>
        <p:spPr>
          <a:xfrm>
            <a:off x="6421000" y="41791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6" name="Google Shape;866;p29"/>
          <p:cNvSpPr txBox="1"/>
          <p:nvPr/>
        </p:nvSpPr>
        <p:spPr>
          <a:xfrm>
            <a:off x="2980225" y="3338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7" name="Google Shape;867;p29"/>
          <p:cNvSpPr txBox="1"/>
          <p:nvPr/>
        </p:nvSpPr>
        <p:spPr>
          <a:xfrm>
            <a:off x="4235025" y="3113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8" name="Google Shape;868;p29"/>
          <p:cNvSpPr txBox="1"/>
          <p:nvPr/>
        </p:nvSpPr>
        <p:spPr>
          <a:xfrm>
            <a:off x="5690525" y="30616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9" name="Google Shape;869;p29"/>
          <p:cNvSpPr txBox="1"/>
          <p:nvPr/>
        </p:nvSpPr>
        <p:spPr>
          <a:xfrm>
            <a:off x="6981025" y="27778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0" name="Google Shape;870;p29"/>
          <p:cNvSpPr txBox="1"/>
          <p:nvPr/>
        </p:nvSpPr>
        <p:spPr>
          <a:xfrm>
            <a:off x="2980225" y="2376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1" name="Google Shape;871;p29"/>
          <p:cNvSpPr txBox="1"/>
          <p:nvPr/>
        </p:nvSpPr>
        <p:spPr>
          <a:xfrm>
            <a:off x="2980225" y="28097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2" name="Google Shape;872;p29"/>
          <p:cNvSpPr txBox="1"/>
          <p:nvPr/>
        </p:nvSpPr>
        <p:spPr>
          <a:xfrm>
            <a:off x="2980225" y="3791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3" name="Google Shape;873;p29"/>
          <p:cNvSpPr txBox="1"/>
          <p:nvPr/>
        </p:nvSpPr>
        <p:spPr>
          <a:xfrm>
            <a:off x="6937900" y="37671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4" name="Google Shape;874;p29"/>
          <p:cNvSpPr txBox="1"/>
          <p:nvPr/>
        </p:nvSpPr>
        <p:spPr>
          <a:xfrm>
            <a:off x="6937900" y="3272488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5" name="Google Shape;875;p29"/>
          <p:cNvSpPr txBox="1"/>
          <p:nvPr/>
        </p:nvSpPr>
        <p:spPr>
          <a:xfrm>
            <a:off x="6937900" y="2283238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0"/>
          <p:cNvSpPr/>
          <p:nvPr/>
        </p:nvSpPr>
        <p:spPr>
          <a:xfrm>
            <a:off x="7831262" y="2000487"/>
            <a:ext cx="2049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0"/>
          <p:cNvSpPr/>
          <p:nvPr/>
        </p:nvSpPr>
        <p:spPr>
          <a:xfrm>
            <a:off x="8326087" y="2000487"/>
            <a:ext cx="2049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0"/>
          <p:cNvSpPr/>
          <p:nvPr/>
        </p:nvSpPr>
        <p:spPr>
          <a:xfrm>
            <a:off x="8074406" y="2000487"/>
            <a:ext cx="2049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CPU: Almost!</a:t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1919925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1-bit ALU</a:t>
            </a:r>
            <a:endParaRPr sz="1100"/>
          </a:p>
        </p:txBody>
      </p:sp>
      <p:sp>
        <p:nvSpPr>
          <p:cNvPr id="885" name="Google Shape;885;p30"/>
          <p:cNvSpPr/>
          <p:nvPr/>
        </p:nvSpPr>
        <p:spPr>
          <a:xfrm>
            <a:off x="3077685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4235444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5393204" y="3003100"/>
            <a:ext cx="6831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cxnSp>
        <p:nvCxnSpPr>
          <p:cNvPr id="888" name="Google Shape;888;p30"/>
          <p:cNvCxnSpPr>
            <a:endCxn id="886" idx="3"/>
          </p:cNvCxnSpPr>
          <p:nvPr/>
        </p:nvCxnSpPr>
        <p:spPr>
          <a:xfrm rot="10800000">
            <a:off x="4918544" y="334465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30"/>
          <p:cNvCxnSpPr>
            <a:endCxn id="885" idx="3"/>
          </p:cNvCxnSpPr>
          <p:nvPr/>
        </p:nvCxnSpPr>
        <p:spPr>
          <a:xfrm rot="10800000">
            <a:off x="3760785" y="334465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30"/>
          <p:cNvCxnSpPr>
            <a:stCxn id="885" idx="1"/>
            <a:endCxn id="884" idx="3"/>
          </p:cNvCxnSpPr>
          <p:nvPr/>
        </p:nvCxnSpPr>
        <p:spPr>
          <a:xfrm rot="10800000">
            <a:off x="2603085" y="334465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0"/>
          <p:cNvCxnSpPr>
            <a:stCxn id="884" idx="1"/>
          </p:cNvCxnSpPr>
          <p:nvPr/>
        </p:nvCxnSpPr>
        <p:spPr>
          <a:xfrm rot="10800000">
            <a:off x="1570725" y="3343450"/>
            <a:ext cx="349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0"/>
          <p:cNvCxnSpPr>
            <a:endCxn id="887" idx="3"/>
          </p:cNvCxnSpPr>
          <p:nvPr/>
        </p:nvCxnSpPr>
        <p:spPr>
          <a:xfrm flipH="1">
            <a:off x="6076304" y="3343150"/>
            <a:ext cx="336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0"/>
          <p:cNvCxnSpPr>
            <a:stCxn id="884" idx="2"/>
          </p:cNvCxnSpPr>
          <p:nvPr/>
        </p:nvCxnSpPr>
        <p:spPr>
          <a:xfrm>
            <a:off x="2261475" y="3686200"/>
            <a:ext cx="4326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30"/>
          <p:cNvCxnSpPr/>
          <p:nvPr/>
        </p:nvCxnSpPr>
        <p:spPr>
          <a:xfrm>
            <a:off x="3419235" y="3686200"/>
            <a:ext cx="1473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30"/>
          <p:cNvCxnSpPr>
            <a:stCxn id="886" idx="2"/>
          </p:cNvCxnSpPr>
          <p:nvPr/>
        </p:nvCxnSpPr>
        <p:spPr>
          <a:xfrm flipH="1">
            <a:off x="4530194" y="3686200"/>
            <a:ext cx="46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30"/>
          <p:cNvCxnSpPr/>
          <p:nvPr/>
        </p:nvCxnSpPr>
        <p:spPr>
          <a:xfrm flipH="1">
            <a:off x="5441054" y="3686200"/>
            <a:ext cx="2937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97" name="Google Shape;897;p30"/>
          <p:cNvGraphicFramePr/>
          <p:nvPr/>
        </p:nvGraphicFramePr>
        <p:xfrm>
          <a:off x="2261475" y="43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913400"/>
                <a:gridCol w="913400"/>
                <a:gridCol w="913400"/>
                <a:gridCol w="91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8" name="Google Shape;898;p30"/>
          <p:cNvSpPr/>
          <p:nvPr/>
        </p:nvSpPr>
        <p:spPr>
          <a:xfrm>
            <a:off x="3588125" y="671250"/>
            <a:ext cx="906300" cy="15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br>
              <a:rPr lang="en"/>
            </a:br>
            <a:r>
              <a:rPr lang="en"/>
              <a:t>(8 4-bit)</a:t>
            </a:r>
            <a:endParaRPr/>
          </a:p>
        </p:txBody>
      </p:sp>
      <p:cxnSp>
        <p:nvCxnSpPr>
          <p:cNvPr id="899" name="Google Shape;899;p30"/>
          <p:cNvCxnSpPr/>
          <p:nvPr/>
        </p:nvCxnSpPr>
        <p:spPr>
          <a:xfrm>
            <a:off x="3809434" y="2205050"/>
            <a:ext cx="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30"/>
          <p:cNvCxnSpPr/>
          <p:nvPr/>
        </p:nvCxnSpPr>
        <p:spPr>
          <a:xfrm flipH="1">
            <a:off x="4264692" y="2205050"/>
            <a:ext cx="87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30"/>
          <p:cNvCxnSpPr/>
          <p:nvPr/>
        </p:nvCxnSpPr>
        <p:spPr>
          <a:xfrm>
            <a:off x="1919925" y="2804525"/>
            <a:ext cx="41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0"/>
          <p:cNvCxnSpPr/>
          <p:nvPr/>
        </p:nvCxnSpPr>
        <p:spPr>
          <a:xfrm>
            <a:off x="1919925" y="2568325"/>
            <a:ext cx="41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0"/>
          <p:cNvCxnSpPr/>
          <p:nvPr/>
        </p:nvCxnSpPr>
        <p:spPr>
          <a:xfrm flipH="1">
            <a:off x="2091150" y="2561700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30"/>
          <p:cNvCxnSpPr/>
          <p:nvPr/>
        </p:nvCxnSpPr>
        <p:spPr>
          <a:xfrm>
            <a:off x="2404625" y="2804537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30"/>
          <p:cNvCxnSpPr/>
          <p:nvPr/>
        </p:nvCxnSpPr>
        <p:spPr>
          <a:xfrm flipH="1">
            <a:off x="3247430" y="2561700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30"/>
          <p:cNvCxnSpPr/>
          <p:nvPr/>
        </p:nvCxnSpPr>
        <p:spPr>
          <a:xfrm>
            <a:off x="3560905" y="2804537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30"/>
          <p:cNvCxnSpPr/>
          <p:nvPr/>
        </p:nvCxnSpPr>
        <p:spPr>
          <a:xfrm flipH="1">
            <a:off x="4422680" y="2561700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30"/>
          <p:cNvCxnSpPr/>
          <p:nvPr/>
        </p:nvCxnSpPr>
        <p:spPr>
          <a:xfrm>
            <a:off x="4736155" y="2804537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30"/>
          <p:cNvCxnSpPr/>
          <p:nvPr/>
        </p:nvCxnSpPr>
        <p:spPr>
          <a:xfrm flipH="1">
            <a:off x="5575166" y="2563597"/>
            <a:ext cx="33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30"/>
          <p:cNvCxnSpPr/>
          <p:nvPr/>
        </p:nvCxnSpPr>
        <p:spPr>
          <a:xfrm>
            <a:off x="5888641" y="2806434"/>
            <a:ext cx="3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30"/>
          <p:cNvCxnSpPr/>
          <p:nvPr/>
        </p:nvCxnSpPr>
        <p:spPr>
          <a:xfrm flipH="1">
            <a:off x="3748759" y="2258150"/>
            <a:ext cx="106200" cy="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0"/>
          <p:cNvCxnSpPr/>
          <p:nvPr/>
        </p:nvCxnSpPr>
        <p:spPr>
          <a:xfrm flipH="1">
            <a:off x="4213547" y="2258150"/>
            <a:ext cx="106200" cy="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30"/>
          <p:cNvSpPr/>
          <p:nvPr/>
        </p:nvSpPr>
        <p:spPr>
          <a:xfrm>
            <a:off x="4918550" y="928753"/>
            <a:ext cx="612000" cy="10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B bus</a:t>
            </a:r>
            <a:endParaRPr sz="800"/>
          </a:p>
        </p:txBody>
      </p:sp>
      <p:sp>
        <p:nvSpPr>
          <p:cNvPr id="914" name="Google Shape;914;p30"/>
          <p:cNvSpPr/>
          <p:nvPr/>
        </p:nvSpPr>
        <p:spPr>
          <a:xfrm>
            <a:off x="2535175" y="911363"/>
            <a:ext cx="612000" cy="10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A bus</a:t>
            </a:r>
            <a:endParaRPr sz="800"/>
          </a:p>
        </p:txBody>
      </p:sp>
      <p:sp>
        <p:nvSpPr>
          <p:cNvPr id="915" name="Google Shape;915;p30"/>
          <p:cNvSpPr txBox="1"/>
          <p:nvPr/>
        </p:nvSpPr>
        <p:spPr>
          <a:xfrm>
            <a:off x="1868646" y="229207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Left</a:t>
            </a:r>
            <a:endParaRPr sz="1000"/>
          </a:p>
        </p:txBody>
      </p:sp>
      <p:sp>
        <p:nvSpPr>
          <p:cNvPr id="916" name="Google Shape;916;p30"/>
          <p:cNvSpPr txBox="1"/>
          <p:nvPr/>
        </p:nvSpPr>
        <p:spPr>
          <a:xfrm>
            <a:off x="5704846" y="2568575"/>
            <a:ext cx="6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Right</a:t>
            </a:r>
            <a:endParaRPr sz="1000"/>
          </a:p>
        </p:txBody>
      </p:sp>
      <p:sp>
        <p:nvSpPr>
          <p:cNvPr id="917" name="Google Shape;917;p30"/>
          <p:cNvSpPr txBox="1"/>
          <p:nvPr/>
        </p:nvSpPr>
        <p:spPr>
          <a:xfrm>
            <a:off x="6098777" y="3050504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in</a:t>
            </a:r>
            <a:endParaRPr baseline="-25000" sz="1000"/>
          </a:p>
        </p:txBody>
      </p:sp>
      <p:sp>
        <p:nvSpPr>
          <p:cNvPr id="918" name="Google Shape;918;p30"/>
          <p:cNvSpPr txBox="1"/>
          <p:nvPr/>
        </p:nvSpPr>
        <p:spPr>
          <a:xfrm>
            <a:off x="1609007" y="3043231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out</a:t>
            </a:r>
            <a:endParaRPr baseline="-25000" sz="1000"/>
          </a:p>
        </p:txBody>
      </p:sp>
      <p:cxnSp>
        <p:nvCxnSpPr>
          <p:cNvPr id="919" name="Google Shape;919;p30"/>
          <p:cNvCxnSpPr/>
          <p:nvPr/>
        </p:nvCxnSpPr>
        <p:spPr>
          <a:xfrm rot="10800000">
            <a:off x="2610375" y="3138500"/>
            <a:ext cx="4500000" cy="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0"/>
          <p:cNvCxnSpPr/>
          <p:nvPr/>
        </p:nvCxnSpPr>
        <p:spPr>
          <a:xfrm rot="10800000">
            <a:off x="2595198" y="3519500"/>
            <a:ext cx="4500000" cy="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0"/>
          <p:cNvCxnSpPr/>
          <p:nvPr/>
        </p:nvCxnSpPr>
        <p:spPr>
          <a:xfrm rot="10800000">
            <a:off x="6078677" y="3139365"/>
            <a:ext cx="101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30"/>
          <p:cNvCxnSpPr/>
          <p:nvPr/>
        </p:nvCxnSpPr>
        <p:spPr>
          <a:xfrm rot="10800000">
            <a:off x="6074900" y="3518660"/>
            <a:ext cx="10203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30"/>
          <p:cNvCxnSpPr/>
          <p:nvPr/>
        </p:nvCxnSpPr>
        <p:spPr>
          <a:xfrm rot="10800000">
            <a:off x="4916743" y="3139362"/>
            <a:ext cx="47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30"/>
          <p:cNvCxnSpPr/>
          <p:nvPr/>
        </p:nvCxnSpPr>
        <p:spPr>
          <a:xfrm rot="10800000">
            <a:off x="4914701" y="3518662"/>
            <a:ext cx="4785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30"/>
          <p:cNvCxnSpPr/>
          <p:nvPr/>
        </p:nvCxnSpPr>
        <p:spPr>
          <a:xfrm rot="10800000">
            <a:off x="3756669" y="3139362"/>
            <a:ext cx="47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30"/>
          <p:cNvCxnSpPr/>
          <p:nvPr/>
        </p:nvCxnSpPr>
        <p:spPr>
          <a:xfrm rot="10800000">
            <a:off x="3754627" y="3518662"/>
            <a:ext cx="4785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30"/>
          <p:cNvCxnSpPr/>
          <p:nvPr/>
        </p:nvCxnSpPr>
        <p:spPr>
          <a:xfrm rot="10800000">
            <a:off x="2600389" y="3135568"/>
            <a:ext cx="476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30"/>
          <p:cNvCxnSpPr/>
          <p:nvPr/>
        </p:nvCxnSpPr>
        <p:spPr>
          <a:xfrm rot="10800000">
            <a:off x="2598347" y="3514867"/>
            <a:ext cx="478500" cy="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30"/>
          <p:cNvCxnSpPr>
            <a:stCxn id="914" idx="3"/>
            <a:endCxn id="898" idx="1"/>
          </p:cNvCxnSpPr>
          <p:nvPr/>
        </p:nvCxnSpPr>
        <p:spPr>
          <a:xfrm>
            <a:off x="3147175" y="1429013"/>
            <a:ext cx="44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30"/>
          <p:cNvCxnSpPr>
            <a:stCxn id="913" idx="1"/>
            <a:endCxn id="898" idx="3"/>
          </p:cNvCxnSpPr>
          <p:nvPr/>
        </p:nvCxnSpPr>
        <p:spPr>
          <a:xfrm rot="10800000">
            <a:off x="4494350" y="1437703"/>
            <a:ext cx="424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30"/>
          <p:cNvCxnSpPr/>
          <p:nvPr/>
        </p:nvCxnSpPr>
        <p:spPr>
          <a:xfrm flipH="1">
            <a:off x="3310656" y="1393338"/>
            <a:ext cx="798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0"/>
          <p:cNvCxnSpPr/>
          <p:nvPr/>
        </p:nvCxnSpPr>
        <p:spPr>
          <a:xfrm flipH="1">
            <a:off x="4691741" y="1402824"/>
            <a:ext cx="798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30"/>
          <p:cNvSpPr txBox="1"/>
          <p:nvPr/>
        </p:nvSpPr>
        <p:spPr>
          <a:xfrm>
            <a:off x="6625300" y="4390175"/>
            <a:ext cx="15405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Register</a:t>
            </a:r>
            <a:endParaRPr/>
          </a:p>
        </p:txBody>
      </p:sp>
      <p:cxnSp>
        <p:nvCxnSpPr>
          <p:cNvPr id="934" name="Google Shape;934;p30"/>
          <p:cNvCxnSpPr/>
          <p:nvPr/>
        </p:nvCxnSpPr>
        <p:spPr>
          <a:xfrm rot="10800000">
            <a:off x="5932900" y="4572575"/>
            <a:ext cx="692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30"/>
          <p:cNvCxnSpPr/>
          <p:nvPr/>
        </p:nvCxnSpPr>
        <p:spPr>
          <a:xfrm>
            <a:off x="2180102" y="18256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36" name="Google Shape;936;p30"/>
          <p:cNvGraphicFramePr/>
          <p:nvPr/>
        </p:nvGraphicFramePr>
        <p:xfrm>
          <a:off x="5888650" y="9326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37" name="Google Shape;937;p30"/>
          <p:cNvCxnSpPr/>
          <p:nvPr/>
        </p:nvCxnSpPr>
        <p:spPr>
          <a:xfrm>
            <a:off x="2171881" y="12922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30"/>
          <p:cNvCxnSpPr/>
          <p:nvPr/>
        </p:nvCxnSpPr>
        <p:spPr>
          <a:xfrm>
            <a:off x="2178837" y="1158979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30"/>
          <p:cNvCxnSpPr/>
          <p:nvPr/>
        </p:nvCxnSpPr>
        <p:spPr>
          <a:xfrm>
            <a:off x="2178837" y="1025708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30"/>
          <p:cNvCxnSpPr/>
          <p:nvPr/>
        </p:nvCxnSpPr>
        <p:spPr>
          <a:xfrm rot="10800000">
            <a:off x="5532270" y="18256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30"/>
          <p:cNvCxnSpPr/>
          <p:nvPr/>
        </p:nvCxnSpPr>
        <p:spPr>
          <a:xfrm rot="10800000">
            <a:off x="5540490" y="12922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30"/>
          <p:cNvCxnSpPr/>
          <p:nvPr/>
        </p:nvCxnSpPr>
        <p:spPr>
          <a:xfrm rot="10800000">
            <a:off x="5533534" y="1158979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30"/>
          <p:cNvCxnSpPr/>
          <p:nvPr/>
        </p:nvCxnSpPr>
        <p:spPr>
          <a:xfrm rot="10800000">
            <a:off x="5533534" y="1025708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44" name="Google Shape;944;p30"/>
          <p:cNvGraphicFramePr/>
          <p:nvPr/>
        </p:nvGraphicFramePr>
        <p:xfrm>
          <a:off x="1025107" y="945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5" name="Google Shape;945;p30"/>
          <p:cNvGraphicFramePr/>
          <p:nvPr/>
        </p:nvGraphicFramePr>
        <p:xfrm>
          <a:off x="7095350" y="3115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6" name="Google Shape;946;p30"/>
          <p:cNvSpPr txBox="1"/>
          <p:nvPr/>
        </p:nvSpPr>
        <p:spPr>
          <a:xfrm>
            <a:off x="6988975" y="1915700"/>
            <a:ext cx="1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R</a:t>
            </a:r>
            <a:r>
              <a:rPr baseline="-25000" lang="en"/>
              <a:t>2</a:t>
            </a:r>
            <a:r>
              <a:rPr lang="en"/>
              <a:t>  + 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1009325" y="1384485"/>
            <a:ext cx="1170900" cy="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0"/>
          <p:cNvSpPr txBox="1"/>
          <p:nvPr/>
        </p:nvSpPr>
        <p:spPr>
          <a:xfrm>
            <a:off x="3285800" y="4652325"/>
            <a:ext cx="15405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 =  X + Y   </a:t>
            </a:r>
            <a:endParaRPr sz="1000"/>
          </a:p>
        </p:txBody>
      </p:sp>
      <p:sp>
        <p:nvSpPr>
          <p:cNvPr id="949" name="Google Shape;949;p30"/>
          <p:cNvSpPr txBox="1"/>
          <p:nvPr/>
        </p:nvSpPr>
        <p:spPr>
          <a:xfrm>
            <a:off x="237800" y="1451925"/>
            <a:ext cx="1540500" cy="15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Assume: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X is stored in R</a:t>
            </a:r>
            <a:r>
              <a:rPr baseline="-25000" lang="en" sz="1000"/>
              <a:t>2</a:t>
            </a:r>
            <a:endParaRPr baseline="-2500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Y is stored in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baseline="-25000" lang="en" sz="1000">
                <a:solidFill>
                  <a:schemeClr val="dk1"/>
                </a:solidFill>
              </a:rPr>
              <a:t>5</a:t>
            </a:r>
            <a:endParaRPr baseline="-25000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O = X + Y</a:t>
            </a:r>
            <a:br>
              <a:rPr lang="en" sz="1000"/>
            </a:br>
            <a:br>
              <a:rPr lang="en" sz="1000"/>
            </a:br>
            <a:r>
              <a:rPr lang="en" sz="1000"/>
              <a:t>MIPS: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ADD $r1, $r2, $r5  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r>
              <a:rPr lang="en"/>
              <a:t> of Main Memory</a:t>
            </a:r>
            <a:endParaRPr/>
          </a:p>
        </p:txBody>
      </p:sp>
      <p:sp>
        <p:nvSpPr>
          <p:cNvPr id="955" name="Google Shape;9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MBR: Memory </a:t>
            </a:r>
            <a:r>
              <a:rPr lang="en" strike="sngStrike"/>
              <a:t>Buffer</a:t>
            </a:r>
            <a:r>
              <a:rPr lang="en"/>
              <a:t> Data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width of the data path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/>
            </a:b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MAR: Memory Address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width must be large enough!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16</a:t>
            </a:r>
            <a:r>
              <a:rPr lang="en">
                <a:solidFill>
                  <a:schemeClr val="dk1"/>
                </a:solidFill>
              </a:rPr>
              <a:t> ⇔ 64K  (2</a:t>
            </a:r>
            <a:r>
              <a:rPr baseline="30000" lang="en">
                <a:solidFill>
                  <a:schemeClr val="dk1"/>
                </a:solidFill>
              </a:rPr>
              <a:t>32</a:t>
            </a:r>
            <a:r>
              <a:rPr lang="en">
                <a:solidFill>
                  <a:schemeClr val="dk1"/>
                </a:solidFill>
              </a:rPr>
              <a:t> ⇔ 4G)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56" name="Google Shape;956;p31"/>
          <p:cNvGraphicFramePr/>
          <p:nvPr/>
        </p:nvGraphicFramePr>
        <p:xfrm>
          <a:off x="5565625" y="417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216250"/>
                <a:gridCol w="216250"/>
                <a:gridCol w="216250"/>
                <a:gridCol w="216250"/>
                <a:gridCol w="216250"/>
                <a:gridCol w="216250"/>
                <a:gridCol w="216250"/>
                <a:gridCol w="216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7" name="Google Shape;957;p31"/>
          <p:cNvGraphicFramePr/>
          <p:nvPr/>
        </p:nvGraphicFramePr>
        <p:xfrm>
          <a:off x="5563728" y="5590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216250"/>
                <a:gridCol w="216250"/>
                <a:gridCol w="216250"/>
                <a:gridCol w="216250"/>
                <a:gridCol w="216250"/>
                <a:gridCol w="216250"/>
                <a:gridCol w="216250"/>
                <a:gridCol w="216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8" name="Google Shape;958;p31"/>
          <p:cNvSpPr/>
          <p:nvPr/>
        </p:nvSpPr>
        <p:spPr>
          <a:xfrm>
            <a:off x="5565625" y="1265044"/>
            <a:ext cx="1730100" cy="26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1"/>
          <p:cNvSpPr txBox="1"/>
          <p:nvPr/>
        </p:nvSpPr>
        <p:spPr>
          <a:xfrm rot="-5400000">
            <a:off x="5526877" y="2367236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r>
              <a:rPr lang="en"/>
              <a:t> Bank</a:t>
            </a:r>
            <a:endParaRPr/>
          </a:p>
        </p:txBody>
      </p:sp>
      <p:sp>
        <p:nvSpPr>
          <p:cNvPr id="960" name="Google Shape;960;p31"/>
          <p:cNvSpPr txBox="1"/>
          <p:nvPr/>
        </p:nvSpPr>
        <p:spPr>
          <a:xfrm>
            <a:off x="7395300" y="557075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</a:t>
            </a:r>
            <a:endParaRPr/>
          </a:p>
        </p:txBody>
      </p:sp>
      <p:sp>
        <p:nvSpPr>
          <p:cNvPr id="961" name="Google Shape;961;p31"/>
          <p:cNvSpPr txBox="1"/>
          <p:nvPr/>
        </p:nvSpPr>
        <p:spPr>
          <a:xfrm>
            <a:off x="7395300" y="4177375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Output</a:t>
            </a:r>
            <a:endParaRPr/>
          </a:p>
        </p:txBody>
      </p:sp>
      <p:graphicFrame>
        <p:nvGraphicFramePr>
          <p:cNvPr id="962" name="Google Shape;962;p31"/>
          <p:cNvGraphicFramePr/>
          <p:nvPr/>
        </p:nvGraphicFramePr>
        <p:xfrm>
          <a:off x="770400" y="2496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3" name="Google Shape;963;p31"/>
          <p:cNvSpPr txBox="1"/>
          <p:nvPr/>
        </p:nvSpPr>
        <p:spPr>
          <a:xfrm>
            <a:off x="990850" y="2539867"/>
            <a:ext cx="1875300" cy="3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←         16 bits       →</a:t>
            </a:r>
            <a:endParaRPr sz="800"/>
          </a:p>
        </p:txBody>
      </p:sp>
      <p:sp>
        <p:nvSpPr>
          <p:cNvPr id="964" name="Google Shape;964;p31"/>
          <p:cNvSpPr/>
          <p:nvPr/>
        </p:nvSpPr>
        <p:spPr>
          <a:xfrm>
            <a:off x="3937272" y="1798450"/>
            <a:ext cx="1156200" cy="17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766500" y="2494050"/>
            <a:ext cx="2307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31"/>
          <p:cNvCxnSpPr>
            <a:stCxn id="965" idx="3"/>
          </p:cNvCxnSpPr>
          <p:nvPr/>
        </p:nvCxnSpPr>
        <p:spPr>
          <a:xfrm flipH="1" rot="10800000">
            <a:off x="3074400" y="1987350"/>
            <a:ext cx="864000" cy="70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31"/>
          <p:cNvCxnSpPr>
            <a:stCxn id="964" idx="3"/>
          </p:cNvCxnSpPr>
          <p:nvPr/>
        </p:nvCxnSpPr>
        <p:spPr>
          <a:xfrm>
            <a:off x="5093472" y="2682100"/>
            <a:ext cx="484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31"/>
          <p:cNvSpPr txBox="1"/>
          <p:nvPr/>
        </p:nvSpPr>
        <p:spPr>
          <a:xfrm>
            <a:off x="5109500" y="2376400"/>
            <a:ext cx="4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16</a:t>
            </a:r>
            <a:endParaRPr baseline="30000"/>
          </a:p>
        </p:txBody>
      </p:sp>
      <p:cxnSp>
        <p:nvCxnSpPr>
          <p:cNvPr id="969" name="Google Shape;969;p31"/>
          <p:cNvCxnSpPr/>
          <p:nvPr/>
        </p:nvCxnSpPr>
        <p:spPr>
          <a:xfrm flipH="1">
            <a:off x="5256725" y="2617375"/>
            <a:ext cx="1137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1"/>
          <p:cNvCxnSpPr/>
          <p:nvPr/>
        </p:nvCxnSpPr>
        <p:spPr>
          <a:xfrm flipH="1" rot="10800000">
            <a:off x="3718375" y="3375975"/>
            <a:ext cx="220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31"/>
          <p:cNvCxnSpPr/>
          <p:nvPr/>
        </p:nvCxnSpPr>
        <p:spPr>
          <a:xfrm rot="10800000">
            <a:off x="7284925" y="1719400"/>
            <a:ext cx="6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31"/>
          <p:cNvCxnSpPr/>
          <p:nvPr/>
        </p:nvCxnSpPr>
        <p:spPr>
          <a:xfrm rot="10800000">
            <a:off x="7284925" y="1948000"/>
            <a:ext cx="6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31"/>
          <p:cNvCxnSpPr>
            <a:endCxn id="958" idx="0"/>
          </p:cNvCxnSpPr>
          <p:nvPr/>
        </p:nvCxnSpPr>
        <p:spPr>
          <a:xfrm>
            <a:off x="6425275" y="959344"/>
            <a:ext cx="54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31"/>
          <p:cNvCxnSpPr>
            <a:stCxn id="958" idx="2"/>
          </p:cNvCxnSpPr>
          <p:nvPr/>
        </p:nvCxnSpPr>
        <p:spPr>
          <a:xfrm>
            <a:off x="6430675" y="3905944"/>
            <a:ext cx="3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5" name="Google Shape;975;p31"/>
          <p:cNvCxnSpPr/>
          <p:nvPr/>
        </p:nvCxnSpPr>
        <p:spPr>
          <a:xfrm flipH="1" rot="10800000">
            <a:off x="3923250" y="732975"/>
            <a:ext cx="1631400" cy="67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p31"/>
          <p:cNvSpPr txBox="1"/>
          <p:nvPr/>
        </p:nvSpPr>
        <p:spPr>
          <a:xfrm>
            <a:off x="7442371" y="1486461"/>
            <a:ext cx="55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</a:t>
            </a:r>
            <a:endParaRPr sz="800"/>
          </a:p>
        </p:txBody>
      </p:sp>
      <p:sp>
        <p:nvSpPr>
          <p:cNvPr id="977" name="Google Shape;977;p31"/>
          <p:cNvSpPr txBox="1"/>
          <p:nvPr/>
        </p:nvSpPr>
        <p:spPr>
          <a:xfrm>
            <a:off x="7437306" y="1707163"/>
            <a:ext cx="64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write</a:t>
            </a:r>
            <a:endParaRPr sz="800"/>
          </a:p>
        </p:txBody>
      </p:sp>
      <p:sp>
        <p:nvSpPr>
          <p:cNvPr id="978" name="Google Shape;978;p31"/>
          <p:cNvSpPr/>
          <p:nvPr/>
        </p:nvSpPr>
        <p:spPr>
          <a:xfrm>
            <a:off x="5559250" y="1999000"/>
            <a:ext cx="1730100" cy="7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31"/>
          <p:cNvCxnSpPr>
            <a:endCxn id="978" idx="1"/>
          </p:cNvCxnSpPr>
          <p:nvPr/>
        </p:nvCxnSpPr>
        <p:spPr>
          <a:xfrm flipH="1" rot="10800000">
            <a:off x="5321050" y="2038750"/>
            <a:ext cx="238200" cy="2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31"/>
          <p:cNvCxnSpPr>
            <a:endCxn id="965" idx="2"/>
          </p:cNvCxnSpPr>
          <p:nvPr/>
        </p:nvCxnSpPr>
        <p:spPr>
          <a:xfrm rot="-5400000">
            <a:off x="1196400" y="3041700"/>
            <a:ext cx="871500" cy="57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Lines and Control Lines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lines (wires) carry either a 0 or a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XOR circuit, we perceive these values to be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circuits, e.g., decoder, some lines are for control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On-Off Switch: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 turn on or turn off circuits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562135" y="210561"/>
            <a:ext cx="2452500" cy="1041631"/>
            <a:chOff x="6020210" y="1909173"/>
            <a:chExt cx="2452500" cy="1041631"/>
          </a:xfrm>
        </p:grpSpPr>
        <p:sp>
          <p:nvSpPr>
            <p:cNvPr id="63" name="Google Shape;63;p14"/>
            <p:cNvSpPr/>
            <p:nvPr/>
          </p:nvSpPr>
          <p:spPr>
            <a:xfrm>
              <a:off x="6020210" y="1913704"/>
              <a:ext cx="2452500" cy="1037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17792" r="13003" t="0"/>
            <a:stretch/>
          </p:blipFill>
          <p:spPr>
            <a:xfrm>
              <a:off x="7273412" y="2018499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17792" r="13003" t="0"/>
            <a:stretch/>
          </p:blipFill>
          <p:spPr>
            <a:xfrm>
              <a:off x="7279889" y="2624438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8020" y="2245558"/>
              <a:ext cx="454118" cy="22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6053798" y="1909173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6053798" y="2442827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69" name="Google Shape;69;p14"/>
            <p:cNvPicPr preferRelativeResize="0"/>
            <p:nvPr/>
          </p:nvPicPr>
          <p:blipFill rotWithShape="1">
            <a:blip r:embed="rId5">
              <a:alphaModFix/>
            </a:blip>
            <a:srcRect b="0" l="20001" r="9496" t="0"/>
            <a:stretch/>
          </p:blipFill>
          <p:spPr>
            <a:xfrm>
              <a:off x="6807003" y="279570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 rotWithShape="1">
            <a:blip r:embed="rId5">
              <a:alphaModFix/>
            </a:blip>
            <a:srcRect b="0" l="20001" r="9496" t="0"/>
            <a:stretch/>
          </p:blipFill>
          <p:spPr>
            <a:xfrm>
              <a:off x="6807003" y="241482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" name="Google Shape;71;p14"/>
            <p:cNvCxnSpPr/>
            <p:nvPr/>
          </p:nvCxnSpPr>
          <p:spPr>
            <a:xfrm>
              <a:off x="6293547" y="2075095"/>
              <a:ext cx="986400" cy="2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" name="Google Shape;72;p14"/>
            <p:cNvCxnSpPr/>
            <p:nvPr/>
          </p:nvCxnSpPr>
          <p:spPr>
            <a:xfrm flipH="1" rot="10800000">
              <a:off x="6293547" y="2184549"/>
              <a:ext cx="979800" cy="424200"/>
            </a:xfrm>
            <a:prstGeom prst="bentConnector3">
              <a:avLst>
                <a:gd fmla="val 2272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" name="Google Shape;73;p14"/>
            <p:cNvCxnSpPr>
              <a:stCxn id="67" idx="3"/>
              <a:endCxn id="70" idx="1"/>
            </p:cNvCxnSpPr>
            <p:nvPr/>
          </p:nvCxnSpPr>
          <p:spPr>
            <a:xfrm>
              <a:off x="6217298" y="2078523"/>
              <a:ext cx="589800" cy="4077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" name="Google Shape;74;p14"/>
            <p:cNvCxnSpPr>
              <a:stCxn id="68" idx="3"/>
              <a:endCxn id="69" idx="1"/>
            </p:cNvCxnSpPr>
            <p:nvPr/>
          </p:nvCxnSpPr>
          <p:spPr>
            <a:xfrm>
              <a:off x="6217298" y="2612177"/>
              <a:ext cx="589800" cy="2550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" name="Google Shape;75;p14"/>
            <p:cNvCxnSpPr>
              <a:stCxn id="70" idx="3"/>
            </p:cNvCxnSpPr>
            <p:nvPr/>
          </p:nvCxnSpPr>
          <p:spPr>
            <a:xfrm>
              <a:off x="7008579" y="2486299"/>
              <a:ext cx="280800" cy="198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" name="Google Shape;76;p14"/>
            <p:cNvCxnSpPr>
              <a:stCxn id="69" idx="3"/>
            </p:cNvCxnSpPr>
            <p:nvPr/>
          </p:nvCxnSpPr>
          <p:spPr>
            <a:xfrm flipH="1" rot="10800000">
              <a:off x="7008579" y="2768779"/>
              <a:ext cx="276000" cy="98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4"/>
            <p:cNvCxnSpPr>
              <a:stCxn id="64" idx="3"/>
            </p:cNvCxnSpPr>
            <p:nvPr/>
          </p:nvCxnSpPr>
          <p:spPr>
            <a:xfrm>
              <a:off x="7593584" y="2132028"/>
              <a:ext cx="401100" cy="19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" name="Google Shape;78;p14"/>
            <p:cNvCxnSpPr>
              <a:stCxn id="65" idx="3"/>
            </p:cNvCxnSpPr>
            <p:nvPr/>
          </p:nvCxnSpPr>
          <p:spPr>
            <a:xfrm flipH="1" rot="10800000">
              <a:off x="7600061" y="2418167"/>
              <a:ext cx="394500" cy="319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9" name="Google Shape;79;p14"/>
          <p:cNvCxnSpPr/>
          <p:nvPr/>
        </p:nvCxnSpPr>
        <p:spPr>
          <a:xfrm>
            <a:off x="8161805" y="1764630"/>
            <a:ext cx="409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8154419" y="2995988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5975746" y="152184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baseline="-25000" lang="en" sz="600">
                <a:solidFill>
                  <a:schemeClr val="dk1"/>
                </a:solidFill>
              </a:rPr>
              <a:t>1</a:t>
            </a:r>
            <a:endParaRPr sz="600"/>
          </a:p>
        </p:txBody>
      </p:sp>
      <p:cxnSp>
        <p:nvCxnSpPr>
          <p:cNvPr id="82" name="Google Shape;82;p14"/>
          <p:cNvCxnSpPr/>
          <p:nvPr/>
        </p:nvCxnSpPr>
        <p:spPr>
          <a:xfrm>
            <a:off x="8154419" y="2584849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8161805" y="2173709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6189333" y="1739670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6189333" y="1960555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6196922" y="2976702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5975746" y="174977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baseline="-25000" lang="en" sz="6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88" name="Google Shape;88;p14"/>
          <p:cNvSpPr txBox="1"/>
          <p:nvPr/>
        </p:nvSpPr>
        <p:spPr>
          <a:xfrm>
            <a:off x="8468259" y="2439769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1</a:t>
            </a:r>
            <a:endParaRPr sz="600"/>
          </a:p>
        </p:txBody>
      </p:sp>
      <p:sp>
        <p:nvSpPr>
          <p:cNvPr id="89" name="Google Shape;89;p14"/>
          <p:cNvSpPr txBox="1"/>
          <p:nvPr/>
        </p:nvSpPr>
        <p:spPr>
          <a:xfrm>
            <a:off x="8468259" y="160812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3</a:t>
            </a:r>
            <a:endParaRPr sz="600"/>
          </a:p>
        </p:txBody>
      </p:sp>
      <p:sp>
        <p:nvSpPr>
          <p:cNvPr id="90" name="Google Shape;90;p14"/>
          <p:cNvSpPr txBox="1"/>
          <p:nvPr/>
        </p:nvSpPr>
        <p:spPr>
          <a:xfrm>
            <a:off x="8468259" y="2009241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2</a:t>
            </a:r>
            <a:endParaRPr sz="600"/>
          </a:p>
        </p:txBody>
      </p:sp>
      <p:sp>
        <p:nvSpPr>
          <p:cNvPr id="91" name="Google Shape;91;p14"/>
          <p:cNvSpPr txBox="1"/>
          <p:nvPr/>
        </p:nvSpPr>
        <p:spPr>
          <a:xfrm>
            <a:off x="8468259" y="281213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92" name="Google Shape;92;p14"/>
          <p:cNvSpPr txBox="1"/>
          <p:nvPr/>
        </p:nvSpPr>
        <p:spPr>
          <a:xfrm>
            <a:off x="5975746" y="274330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</a:t>
            </a:r>
            <a:endParaRPr sz="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770" y="1563200"/>
            <a:ext cx="1543025" cy="176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4"/>
          <p:cNvSpPr txBox="1"/>
          <p:nvPr/>
        </p:nvSpPr>
        <p:spPr>
          <a:xfrm>
            <a:off x="8169190" y="1563210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154419" y="237751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169190" y="277703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169190" y="1970354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?</a:t>
            </a:r>
            <a:endParaRPr sz="400">
              <a:solidFill>
                <a:srgbClr val="FF0000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7">
            <a:alphaModFix/>
          </a:blip>
          <a:srcRect b="5934" l="0" r="0" t="4282"/>
          <a:stretch/>
        </p:blipFill>
        <p:spPr>
          <a:xfrm>
            <a:off x="1359425" y="3302925"/>
            <a:ext cx="1084500" cy="145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2"/>
          <p:cNvSpPr/>
          <p:nvPr/>
        </p:nvSpPr>
        <p:spPr>
          <a:xfrm>
            <a:off x="766500" y="2494050"/>
            <a:ext cx="23079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Memory Organizations</a:t>
            </a:r>
            <a:endParaRPr/>
          </a:p>
        </p:txBody>
      </p:sp>
      <p:sp>
        <p:nvSpPr>
          <p:cNvPr id="987" name="Google Shape;9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of memory banks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into, say, 16 units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split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msb (most significant bits) determine which unit to use: a total of 4 bits : 15..12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12 lsb (least </a:t>
            </a:r>
            <a:r>
              <a:rPr lang="en"/>
              <a:t>significant</a:t>
            </a:r>
            <a:r>
              <a:rPr lang="en"/>
              <a:t> bits) provide the internal address: a total of 12 bits : 11..0</a:t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7452199" y="1493650"/>
            <a:ext cx="484200" cy="12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2"/>
          <p:cNvSpPr txBox="1"/>
          <p:nvPr/>
        </p:nvSpPr>
        <p:spPr>
          <a:xfrm rot="-5400000">
            <a:off x="7070490" y="1901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0</a:t>
            </a:r>
            <a:endParaRPr baseline="-25000"/>
          </a:p>
        </p:txBody>
      </p:sp>
      <p:graphicFrame>
        <p:nvGraphicFramePr>
          <p:cNvPr id="990" name="Google Shape;990;p32"/>
          <p:cNvGraphicFramePr/>
          <p:nvPr/>
        </p:nvGraphicFramePr>
        <p:xfrm>
          <a:off x="770400" y="2496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  <a:gridCol w="144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1" name="Google Shape;991;p32"/>
          <p:cNvSpPr txBox="1"/>
          <p:nvPr/>
        </p:nvSpPr>
        <p:spPr>
          <a:xfrm>
            <a:off x="1413425" y="2539875"/>
            <a:ext cx="1566900" cy="3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←         12 bits       →</a:t>
            </a:r>
            <a:endParaRPr sz="800"/>
          </a:p>
        </p:txBody>
      </p:sp>
      <p:sp>
        <p:nvSpPr>
          <p:cNvPr id="992" name="Google Shape;992;p32"/>
          <p:cNvSpPr/>
          <p:nvPr/>
        </p:nvSpPr>
        <p:spPr>
          <a:xfrm>
            <a:off x="5165600" y="1493650"/>
            <a:ext cx="229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93" name="Google Shape;993;p32"/>
          <p:cNvSpPr txBox="1"/>
          <p:nvPr/>
        </p:nvSpPr>
        <p:spPr>
          <a:xfrm>
            <a:off x="4331100" y="1338744"/>
            <a:ext cx="4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12</a:t>
            </a:r>
            <a:endParaRPr baseline="30000"/>
          </a:p>
        </p:txBody>
      </p:sp>
      <p:cxnSp>
        <p:nvCxnSpPr>
          <p:cNvPr id="994" name="Google Shape;994;p32"/>
          <p:cNvCxnSpPr/>
          <p:nvPr/>
        </p:nvCxnSpPr>
        <p:spPr>
          <a:xfrm flipH="1">
            <a:off x="4537741" y="1550575"/>
            <a:ext cx="1137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2"/>
          <p:cNvCxnSpPr>
            <a:endCxn id="988" idx="0"/>
          </p:cNvCxnSpPr>
          <p:nvPr/>
        </p:nvCxnSpPr>
        <p:spPr>
          <a:xfrm>
            <a:off x="7688899" y="1187950"/>
            <a:ext cx="54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32"/>
          <p:cNvCxnSpPr>
            <a:stCxn id="988" idx="2"/>
          </p:cNvCxnSpPr>
          <p:nvPr/>
        </p:nvCxnSpPr>
        <p:spPr>
          <a:xfrm>
            <a:off x="7694299" y="2738950"/>
            <a:ext cx="3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32"/>
          <p:cNvCxnSpPr/>
          <p:nvPr/>
        </p:nvCxnSpPr>
        <p:spPr>
          <a:xfrm>
            <a:off x="1370425" y="2363300"/>
            <a:ext cx="1702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8" name="Google Shape;998;p32"/>
          <p:cNvCxnSpPr/>
          <p:nvPr/>
        </p:nvCxnSpPr>
        <p:spPr>
          <a:xfrm flipH="1" rot="10800000">
            <a:off x="770400" y="3045525"/>
            <a:ext cx="569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9" name="Google Shape;999;p32"/>
          <p:cNvCxnSpPr/>
          <p:nvPr/>
        </p:nvCxnSpPr>
        <p:spPr>
          <a:xfrm>
            <a:off x="1345850" y="2160500"/>
            <a:ext cx="6000" cy="10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32"/>
          <p:cNvSpPr/>
          <p:nvPr/>
        </p:nvSpPr>
        <p:spPr>
          <a:xfrm>
            <a:off x="2193875" y="2332575"/>
            <a:ext cx="73800" cy="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 rot="-5400000">
            <a:off x="4003475" y="2925550"/>
            <a:ext cx="9957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4-to-16</a:t>
            </a:r>
            <a:endParaRPr sz="1300"/>
          </a:p>
        </p:txBody>
      </p:sp>
      <p:sp>
        <p:nvSpPr>
          <p:cNvPr id="1002" name="Google Shape;1002;p32"/>
          <p:cNvSpPr/>
          <p:nvPr/>
        </p:nvSpPr>
        <p:spPr>
          <a:xfrm>
            <a:off x="1017691" y="3018375"/>
            <a:ext cx="73800" cy="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32"/>
          <p:cNvCxnSpPr>
            <a:stCxn id="1002" idx="2"/>
          </p:cNvCxnSpPr>
          <p:nvPr/>
        </p:nvCxnSpPr>
        <p:spPr>
          <a:xfrm flipH="1" rot="-5400000">
            <a:off x="2640391" y="1476375"/>
            <a:ext cx="72900" cy="324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32"/>
          <p:cNvCxnSpPr/>
          <p:nvPr/>
        </p:nvCxnSpPr>
        <p:spPr>
          <a:xfrm flipH="1" rot="10800000">
            <a:off x="3998095" y="3485880"/>
            <a:ext cx="307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32"/>
          <p:cNvSpPr txBox="1"/>
          <p:nvPr/>
        </p:nvSpPr>
        <p:spPr>
          <a:xfrm>
            <a:off x="3987401" y="3258510"/>
            <a:ext cx="44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</a:t>
            </a:r>
            <a:endParaRPr baseline="30000" sz="900"/>
          </a:p>
        </p:txBody>
      </p:sp>
      <p:sp>
        <p:nvSpPr>
          <p:cNvPr id="1006" name="Google Shape;1006;p32"/>
          <p:cNvSpPr/>
          <p:nvPr/>
        </p:nvSpPr>
        <p:spPr>
          <a:xfrm>
            <a:off x="6537799" y="1493650"/>
            <a:ext cx="484200" cy="12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2"/>
          <p:cNvSpPr txBox="1"/>
          <p:nvPr/>
        </p:nvSpPr>
        <p:spPr>
          <a:xfrm rot="-5400000">
            <a:off x="6156090" y="1901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008" name="Google Shape;1008;p32"/>
          <p:cNvCxnSpPr>
            <a:endCxn id="1006" idx="0"/>
          </p:cNvCxnSpPr>
          <p:nvPr/>
        </p:nvCxnSpPr>
        <p:spPr>
          <a:xfrm>
            <a:off x="6774499" y="1187950"/>
            <a:ext cx="54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32"/>
          <p:cNvCxnSpPr>
            <a:stCxn id="1006" idx="2"/>
          </p:cNvCxnSpPr>
          <p:nvPr/>
        </p:nvCxnSpPr>
        <p:spPr>
          <a:xfrm>
            <a:off x="6779899" y="2738950"/>
            <a:ext cx="3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32"/>
          <p:cNvSpPr/>
          <p:nvPr/>
        </p:nvSpPr>
        <p:spPr>
          <a:xfrm>
            <a:off x="5394799" y="1493650"/>
            <a:ext cx="484200" cy="12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2"/>
          <p:cNvSpPr txBox="1"/>
          <p:nvPr/>
        </p:nvSpPr>
        <p:spPr>
          <a:xfrm rot="-5400000">
            <a:off x="5013090" y="1901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15</a:t>
            </a:r>
            <a:endParaRPr baseline="-25000"/>
          </a:p>
        </p:txBody>
      </p:sp>
      <p:cxnSp>
        <p:nvCxnSpPr>
          <p:cNvPr id="1012" name="Google Shape;1012;p32"/>
          <p:cNvCxnSpPr>
            <a:endCxn id="1010" idx="0"/>
          </p:cNvCxnSpPr>
          <p:nvPr/>
        </p:nvCxnSpPr>
        <p:spPr>
          <a:xfrm>
            <a:off x="5631499" y="1187950"/>
            <a:ext cx="54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32"/>
          <p:cNvCxnSpPr>
            <a:stCxn id="1010" idx="2"/>
          </p:cNvCxnSpPr>
          <p:nvPr/>
        </p:nvCxnSpPr>
        <p:spPr>
          <a:xfrm>
            <a:off x="5636899" y="2738950"/>
            <a:ext cx="3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4" name="Google Shape;1014;p32"/>
          <p:cNvSpPr/>
          <p:nvPr/>
        </p:nvSpPr>
        <p:spPr>
          <a:xfrm>
            <a:off x="6308600" y="1493650"/>
            <a:ext cx="229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5" name="Google Shape;1015;p32"/>
          <p:cNvSpPr/>
          <p:nvPr/>
        </p:nvSpPr>
        <p:spPr>
          <a:xfrm>
            <a:off x="7223000" y="1493650"/>
            <a:ext cx="229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6" name="Google Shape;1016;p32"/>
          <p:cNvSpPr/>
          <p:nvPr/>
        </p:nvSpPr>
        <p:spPr>
          <a:xfrm>
            <a:off x="3870275" y="2027775"/>
            <a:ext cx="73800" cy="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7" name="Google Shape;1017;p32"/>
          <p:cNvCxnSpPr>
            <a:stCxn id="1000" idx="0"/>
            <a:endCxn id="1016" idx="1"/>
          </p:cNvCxnSpPr>
          <p:nvPr/>
        </p:nvCxnSpPr>
        <p:spPr>
          <a:xfrm rot="-5400000">
            <a:off x="2909075" y="1371375"/>
            <a:ext cx="282900" cy="163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32"/>
          <p:cNvCxnSpPr>
            <a:stCxn id="1016" idx="0"/>
          </p:cNvCxnSpPr>
          <p:nvPr/>
        </p:nvCxnSpPr>
        <p:spPr>
          <a:xfrm rot="-5400000">
            <a:off x="4327475" y="1199475"/>
            <a:ext cx="408000" cy="124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32"/>
          <p:cNvCxnSpPr/>
          <p:nvPr/>
        </p:nvCxnSpPr>
        <p:spPr>
          <a:xfrm>
            <a:off x="5180425" y="1619725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32"/>
          <p:cNvCxnSpPr/>
          <p:nvPr/>
        </p:nvCxnSpPr>
        <p:spPr>
          <a:xfrm>
            <a:off x="5899400" y="1613600"/>
            <a:ext cx="4608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32"/>
          <p:cNvCxnSpPr/>
          <p:nvPr/>
        </p:nvCxnSpPr>
        <p:spPr>
          <a:xfrm>
            <a:off x="7042400" y="1613600"/>
            <a:ext cx="1722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32"/>
          <p:cNvCxnSpPr/>
          <p:nvPr/>
        </p:nvCxnSpPr>
        <p:spPr>
          <a:xfrm flipH="1" rot="10800000">
            <a:off x="4713400" y="2615300"/>
            <a:ext cx="657600" cy="31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32"/>
          <p:cNvCxnSpPr/>
          <p:nvPr/>
        </p:nvCxnSpPr>
        <p:spPr>
          <a:xfrm flipH="1" rot="10800000">
            <a:off x="4707250" y="2615300"/>
            <a:ext cx="2734500" cy="903300"/>
          </a:xfrm>
          <a:prstGeom prst="bentConnector3">
            <a:avLst>
              <a:gd fmla="val 9168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32"/>
          <p:cNvCxnSpPr/>
          <p:nvPr/>
        </p:nvCxnSpPr>
        <p:spPr>
          <a:xfrm flipH="1" rot="10800000">
            <a:off x="4713400" y="2584600"/>
            <a:ext cx="1818900" cy="854100"/>
          </a:xfrm>
          <a:prstGeom prst="bentConnector3">
            <a:avLst>
              <a:gd fmla="val 8784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32"/>
          <p:cNvSpPr/>
          <p:nvPr/>
        </p:nvSpPr>
        <p:spPr>
          <a:xfrm>
            <a:off x="6030907" y="2156825"/>
            <a:ext cx="43800" cy="4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6104035" y="2156825"/>
            <a:ext cx="43800" cy="4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7" name="Google Shape;1027;p32"/>
          <p:cNvSpPr/>
          <p:nvPr/>
        </p:nvSpPr>
        <p:spPr>
          <a:xfrm>
            <a:off x="6177162" y="2156825"/>
            <a:ext cx="43800" cy="4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2"/>
          <p:cNvSpPr/>
          <p:nvPr/>
        </p:nvSpPr>
        <p:spPr>
          <a:xfrm rot="-5400000">
            <a:off x="4759473" y="3247591"/>
            <a:ext cx="43800" cy="4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2"/>
          <p:cNvSpPr/>
          <p:nvPr/>
        </p:nvSpPr>
        <p:spPr>
          <a:xfrm rot="-5400000">
            <a:off x="4759473" y="3174464"/>
            <a:ext cx="43800" cy="4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0" name="Google Shape;1030;p32"/>
          <p:cNvSpPr/>
          <p:nvPr/>
        </p:nvSpPr>
        <p:spPr>
          <a:xfrm rot="-5400000">
            <a:off x="4759473" y="3101336"/>
            <a:ext cx="43800" cy="4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2"/>
          <p:cNvSpPr txBox="1"/>
          <p:nvPr/>
        </p:nvSpPr>
        <p:spPr>
          <a:xfrm>
            <a:off x="801016" y="2549775"/>
            <a:ext cx="519600" cy="3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←4→</a:t>
            </a:r>
            <a:endParaRPr sz="800"/>
          </a:p>
        </p:txBody>
      </p:sp>
      <p:sp>
        <p:nvSpPr>
          <p:cNvPr id="1032" name="Google Shape;1032;p32"/>
          <p:cNvSpPr/>
          <p:nvPr/>
        </p:nvSpPr>
        <p:spPr>
          <a:xfrm>
            <a:off x="6544125" y="1830950"/>
            <a:ext cx="484200" cy="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2"/>
          <p:cNvSpPr txBox="1"/>
          <p:nvPr/>
        </p:nvSpPr>
        <p:spPr>
          <a:xfrm>
            <a:off x="4847050" y="280275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91330 -8281</a:t>
            </a:r>
            <a:endParaRPr/>
          </a:p>
        </p:txBody>
      </p:sp>
      <p:sp>
        <p:nvSpPr>
          <p:cNvPr id="1034" name="Google Shape;1034;p32"/>
          <p:cNvSpPr/>
          <p:nvPr/>
        </p:nvSpPr>
        <p:spPr>
          <a:xfrm>
            <a:off x="7458525" y="1830950"/>
            <a:ext cx="484200" cy="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2"/>
          <p:cNvSpPr/>
          <p:nvPr/>
        </p:nvSpPr>
        <p:spPr>
          <a:xfrm>
            <a:off x="5401125" y="1830950"/>
            <a:ext cx="484200" cy="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Lines and Control Lines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lines (wires) carry either a 0 or a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XOR circuit, we perceive these values to be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circuits, e.g., decoder, some lines are for control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On-Off Switch: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 turn on or turn off circuits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is a control line, D is a data line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562135" y="210561"/>
            <a:ext cx="2452500" cy="1041631"/>
            <a:chOff x="6020210" y="1909173"/>
            <a:chExt cx="2452500" cy="1041631"/>
          </a:xfrm>
        </p:grpSpPr>
        <p:sp>
          <p:nvSpPr>
            <p:cNvPr id="106" name="Google Shape;106;p15"/>
            <p:cNvSpPr/>
            <p:nvPr/>
          </p:nvSpPr>
          <p:spPr>
            <a:xfrm>
              <a:off x="6020210" y="1913704"/>
              <a:ext cx="2452500" cy="1037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0" l="17792" r="13003" t="0"/>
            <a:stretch/>
          </p:blipFill>
          <p:spPr>
            <a:xfrm>
              <a:off x="7273412" y="2018499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5"/>
            <p:cNvPicPr preferRelativeResize="0"/>
            <p:nvPr/>
          </p:nvPicPr>
          <p:blipFill rotWithShape="1">
            <a:blip r:embed="rId3">
              <a:alphaModFix/>
            </a:blip>
            <a:srcRect b="0" l="17792" r="13003" t="0"/>
            <a:stretch/>
          </p:blipFill>
          <p:spPr>
            <a:xfrm>
              <a:off x="7279889" y="2624438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8020" y="2245558"/>
              <a:ext cx="454118" cy="22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 txBox="1"/>
            <p:nvPr/>
          </p:nvSpPr>
          <p:spPr>
            <a:xfrm>
              <a:off x="6053798" y="1909173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053798" y="2442827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12" name="Google Shape;112;p15"/>
            <p:cNvPicPr preferRelativeResize="0"/>
            <p:nvPr/>
          </p:nvPicPr>
          <p:blipFill rotWithShape="1">
            <a:blip r:embed="rId5">
              <a:alphaModFix/>
            </a:blip>
            <a:srcRect b="0" l="20001" r="9496" t="0"/>
            <a:stretch/>
          </p:blipFill>
          <p:spPr>
            <a:xfrm>
              <a:off x="6807003" y="279570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5"/>
            <p:cNvPicPr preferRelativeResize="0"/>
            <p:nvPr/>
          </p:nvPicPr>
          <p:blipFill rotWithShape="1">
            <a:blip r:embed="rId5">
              <a:alphaModFix/>
            </a:blip>
            <a:srcRect b="0" l="20001" r="9496" t="0"/>
            <a:stretch/>
          </p:blipFill>
          <p:spPr>
            <a:xfrm>
              <a:off x="6807003" y="241482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15"/>
            <p:cNvCxnSpPr/>
            <p:nvPr/>
          </p:nvCxnSpPr>
          <p:spPr>
            <a:xfrm>
              <a:off x="6293547" y="2075095"/>
              <a:ext cx="986400" cy="2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5"/>
            <p:cNvCxnSpPr/>
            <p:nvPr/>
          </p:nvCxnSpPr>
          <p:spPr>
            <a:xfrm flipH="1" rot="10800000">
              <a:off x="6293547" y="2184549"/>
              <a:ext cx="979800" cy="424200"/>
            </a:xfrm>
            <a:prstGeom prst="bentConnector3">
              <a:avLst>
                <a:gd fmla="val 2272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5"/>
            <p:cNvCxnSpPr>
              <a:stCxn id="110" idx="3"/>
              <a:endCxn id="113" idx="1"/>
            </p:cNvCxnSpPr>
            <p:nvPr/>
          </p:nvCxnSpPr>
          <p:spPr>
            <a:xfrm>
              <a:off x="6217298" y="2078523"/>
              <a:ext cx="589800" cy="4077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5"/>
            <p:cNvCxnSpPr>
              <a:stCxn id="111" idx="3"/>
              <a:endCxn id="112" idx="1"/>
            </p:cNvCxnSpPr>
            <p:nvPr/>
          </p:nvCxnSpPr>
          <p:spPr>
            <a:xfrm>
              <a:off x="6217298" y="2612177"/>
              <a:ext cx="589800" cy="2550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5"/>
            <p:cNvCxnSpPr>
              <a:stCxn id="113" idx="3"/>
            </p:cNvCxnSpPr>
            <p:nvPr/>
          </p:nvCxnSpPr>
          <p:spPr>
            <a:xfrm>
              <a:off x="7008579" y="2486299"/>
              <a:ext cx="280800" cy="198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5"/>
            <p:cNvCxnSpPr>
              <a:stCxn id="112" idx="3"/>
            </p:cNvCxnSpPr>
            <p:nvPr/>
          </p:nvCxnSpPr>
          <p:spPr>
            <a:xfrm flipH="1" rot="10800000">
              <a:off x="7008579" y="2768779"/>
              <a:ext cx="276000" cy="98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5"/>
            <p:cNvCxnSpPr>
              <a:stCxn id="107" idx="3"/>
            </p:cNvCxnSpPr>
            <p:nvPr/>
          </p:nvCxnSpPr>
          <p:spPr>
            <a:xfrm>
              <a:off x="7593584" y="2132028"/>
              <a:ext cx="401100" cy="19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15"/>
            <p:cNvCxnSpPr>
              <a:stCxn id="108" idx="3"/>
            </p:cNvCxnSpPr>
            <p:nvPr/>
          </p:nvCxnSpPr>
          <p:spPr>
            <a:xfrm flipH="1" rot="10800000">
              <a:off x="7600061" y="2418167"/>
              <a:ext cx="394500" cy="319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228425" y="3801728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5"/>
          <p:cNvCxnSpPr/>
          <p:nvPr/>
        </p:nvCxnSpPr>
        <p:spPr>
          <a:xfrm>
            <a:off x="2790650" y="3676475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 txBox="1"/>
          <p:nvPr/>
        </p:nvSpPr>
        <p:spPr>
          <a:xfrm>
            <a:off x="2858975" y="3394150"/>
            <a:ext cx="3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536875" y="3302925"/>
            <a:ext cx="3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3585725" y="3437425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/>
          <p:nvPr/>
        </p:nvSpPr>
        <p:spPr>
          <a:xfrm>
            <a:off x="4664600" y="3741067"/>
            <a:ext cx="107400" cy="1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>
            <a:off x="4285800" y="4069000"/>
            <a:ext cx="107400" cy="1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64600" y="4403177"/>
            <a:ext cx="107400" cy="1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285800" y="4731075"/>
            <a:ext cx="107400" cy="1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5370435" y="4731075"/>
            <a:ext cx="107400" cy="1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>
            <a:off x="5370421" y="4068988"/>
            <a:ext cx="107400" cy="1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5"/>
          <p:cNvGraphicFramePr/>
          <p:nvPr/>
        </p:nvGraphicFramePr>
        <p:xfrm>
          <a:off x="4214775" y="317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707250"/>
                <a:gridCol w="624700"/>
              </a:tblGrid>
              <a:tr h="27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</a:t>
                      </a:r>
                      <a:br>
                        <a:rPr b="1" lang="en" sz="1000"/>
                      </a:br>
                      <a:r>
                        <a:rPr b="1" lang="en" sz="1000"/>
                        <a:t>(and)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7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 (Off)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(Off)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   (On)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 (Off)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(Off)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   (On)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Google Shape;134;p15"/>
          <p:cNvCxnSpPr>
            <a:stCxn id="128" idx="0"/>
            <a:endCxn id="132" idx="0"/>
          </p:cNvCxnSpPr>
          <p:nvPr/>
        </p:nvCxnSpPr>
        <p:spPr>
          <a:xfrm flipH="1" rot="-5400000">
            <a:off x="4881450" y="3527050"/>
            <a:ext cx="600" cy="1084500"/>
          </a:xfrm>
          <a:prstGeom prst="curvedConnector3">
            <a:avLst>
              <a:gd fmla="val -2192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0" idx="0"/>
            <a:endCxn id="131" idx="0"/>
          </p:cNvCxnSpPr>
          <p:nvPr/>
        </p:nvCxnSpPr>
        <p:spPr>
          <a:xfrm flipH="1" rot="-5400000">
            <a:off x="4881450" y="4189125"/>
            <a:ext cx="600" cy="1084500"/>
          </a:xfrm>
          <a:prstGeom prst="curvedConnector3">
            <a:avLst>
              <a:gd fmla="val -202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5"/>
          <p:cNvPicPr preferRelativeResize="0"/>
          <p:nvPr/>
        </p:nvPicPr>
        <p:blipFill rotWithShape="1">
          <a:blip r:embed="rId6">
            <a:alphaModFix/>
          </a:blip>
          <a:srcRect b="5934" l="0" r="0" t="4282"/>
          <a:stretch/>
        </p:blipFill>
        <p:spPr>
          <a:xfrm>
            <a:off x="1359425" y="3302925"/>
            <a:ext cx="1084500" cy="1454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5"/>
          <p:cNvCxnSpPr/>
          <p:nvPr/>
        </p:nvCxnSpPr>
        <p:spPr>
          <a:xfrm>
            <a:off x="8161805" y="1764630"/>
            <a:ext cx="409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8154419" y="2995988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 txBox="1"/>
          <p:nvPr/>
        </p:nvSpPr>
        <p:spPr>
          <a:xfrm>
            <a:off x="5975746" y="152184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baseline="-25000" lang="en" sz="600">
                <a:solidFill>
                  <a:schemeClr val="dk1"/>
                </a:solidFill>
              </a:rPr>
              <a:t>1</a:t>
            </a:r>
            <a:endParaRPr sz="600"/>
          </a:p>
        </p:txBody>
      </p:sp>
      <p:cxnSp>
        <p:nvCxnSpPr>
          <p:cNvPr id="140" name="Google Shape;140;p15"/>
          <p:cNvCxnSpPr/>
          <p:nvPr/>
        </p:nvCxnSpPr>
        <p:spPr>
          <a:xfrm>
            <a:off x="8154419" y="2584849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8161805" y="2173709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6189333" y="1739670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6189333" y="1960555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6196922" y="2976702"/>
            <a:ext cx="42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>
            <a:off x="5975746" y="174977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baseline="-25000" lang="en" sz="6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146" name="Google Shape;146;p15"/>
          <p:cNvSpPr txBox="1"/>
          <p:nvPr/>
        </p:nvSpPr>
        <p:spPr>
          <a:xfrm>
            <a:off x="8468259" y="2439769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1</a:t>
            </a:r>
            <a:endParaRPr sz="600"/>
          </a:p>
        </p:txBody>
      </p:sp>
      <p:sp>
        <p:nvSpPr>
          <p:cNvPr id="147" name="Google Shape;147;p15"/>
          <p:cNvSpPr txBox="1"/>
          <p:nvPr/>
        </p:nvSpPr>
        <p:spPr>
          <a:xfrm>
            <a:off x="8468259" y="160812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3</a:t>
            </a:r>
            <a:endParaRPr sz="600"/>
          </a:p>
        </p:txBody>
      </p:sp>
      <p:sp>
        <p:nvSpPr>
          <p:cNvPr id="148" name="Google Shape;148;p15"/>
          <p:cNvSpPr txBox="1"/>
          <p:nvPr/>
        </p:nvSpPr>
        <p:spPr>
          <a:xfrm>
            <a:off x="8468259" y="2009241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2</a:t>
            </a:r>
            <a:endParaRPr sz="600"/>
          </a:p>
        </p:txBody>
      </p:sp>
      <p:sp>
        <p:nvSpPr>
          <p:cNvPr id="149" name="Google Shape;149;p15"/>
          <p:cNvSpPr txBox="1"/>
          <p:nvPr/>
        </p:nvSpPr>
        <p:spPr>
          <a:xfrm>
            <a:off x="8468259" y="281213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baseline="-25000" lang="en" sz="6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150" name="Google Shape;150;p15"/>
          <p:cNvSpPr txBox="1"/>
          <p:nvPr/>
        </p:nvSpPr>
        <p:spPr>
          <a:xfrm>
            <a:off x="5975746" y="274330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</a:t>
            </a:r>
            <a:endParaRPr sz="6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8770" y="1563200"/>
            <a:ext cx="1543025" cy="176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15"/>
          <p:cNvSpPr txBox="1"/>
          <p:nvPr/>
        </p:nvSpPr>
        <p:spPr>
          <a:xfrm>
            <a:off x="8169190" y="1563210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8154419" y="237751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8169190" y="277703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8169190" y="1970354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?</a:t>
            </a:r>
            <a:endParaRPr sz="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</a:t>
            </a:r>
            <a:r>
              <a:rPr i="1" lang="en"/>
              <a:t>two</a:t>
            </a:r>
            <a:r>
              <a:rPr lang="en"/>
              <a:t> 4-bit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On-Off switch to enable all the data lines from a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baseline="-25000" lang="en"/>
              <a:t>0</a:t>
            </a:r>
            <a:r>
              <a:rPr lang="en"/>
              <a:t> and C</a:t>
            </a:r>
            <a:r>
              <a:rPr baseline="-25000" lang="en"/>
              <a:t>1</a:t>
            </a:r>
            <a:r>
              <a:rPr lang="en"/>
              <a:t> controls whether or not the register is selected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Motivation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63" name="Google Shape;163;p16"/>
          <p:cNvGraphicFramePr/>
          <p:nvPr/>
        </p:nvGraphicFramePr>
        <p:xfrm>
          <a:off x="4995527" y="22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992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/>
          <p:nvPr/>
        </p:nvCxnSpPr>
        <p:spPr>
          <a:xfrm>
            <a:off x="6061477" y="2876077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/>
          <p:nvPr/>
        </p:nvCxnSpPr>
        <p:spPr>
          <a:xfrm flipH="1">
            <a:off x="68565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983862" y="2999164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6"/>
          <p:cNvCxnSpPr/>
          <p:nvPr/>
        </p:nvCxnSpPr>
        <p:spPr>
          <a:xfrm>
            <a:off x="5546087" y="2873911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/>
          <p:nvPr/>
        </p:nvCxnSpPr>
        <p:spPr>
          <a:xfrm flipH="1">
            <a:off x="6341162" y="2634861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324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6"/>
          <p:cNvCxnSpPr/>
          <p:nvPr/>
        </p:nvCxnSpPr>
        <p:spPr>
          <a:xfrm>
            <a:off x="4994677" y="2876077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/>
          <p:nvPr/>
        </p:nvCxnSpPr>
        <p:spPr>
          <a:xfrm flipH="1">
            <a:off x="57897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8990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6"/>
          <p:cNvCxnSpPr/>
          <p:nvPr/>
        </p:nvCxnSpPr>
        <p:spPr>
          <a:xfrm flipH="1" rot="10800000">
            <a:off x="4497050" y="2881775"/>
            <a:ext cx="649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/>
          <p:nvPr/>
        </p:nvCxnSpPr>
        <p:spPr>
          <a:xfrm flipH="1">
            <a:off x="52563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6" name="Google Shape;176;p16"/>
          <p:cNvGraphicFramePr/>
          <p:nvPr/>
        </p:nvGraphicFramePr>
        <p:xfrm>
          <a:off x="5261225" y="374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7" name="Google Shape;1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7649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6"/>
          <p:cNvCxnSpPr/>
          <p:nvPr/>
        </p:nvCxnSpPr>
        <p:spPr>
          <a:xfrm>
            <a:off x="63271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/>
          <p:nvPr/>
        </p:nvCxnSpPr>
        <p:spPr>
          <a:xfrm flipH="1">
            <a:off x="71222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249560" y="450058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6"/>
          <p:cNvCxnSpPr/>
          <p:nvPr/>
        </p:nvCxnSpPr>
        <p:spPr>
          <a:xfrm>
            <a:off x="5811785" y="4375336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/>
          <p:nvPr/>
        </p:nvCxnSpPr>
        <p:spPr>
          <a:xfrm flipH="1">
            <a:off x="6606860" y="4136286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81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6"/>
          <p:cNvCxnSpPr/>
          <p:nvPr/>
        </p:nvCxnSpPr>
        <p:spPr>
          <a:xfrm>
            <a:off x="52603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/>
          <p:nvPr/>
        </p:nvCxnSpPr>
        <p:spPr>
          <a:xfrm flipH="1">
            <a:off x="60554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1647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6"/>
          <p:cNvCxnSpPr/>
          <p:nvPr/>
        </p:nvCxnSpPr>
        <p:spPr>
          <a:xfrm>
            <a:off x="47269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/>
          <p:nvPr/>
        </p:nvCxnSpPr>
        <p:spPr>
          <a:xfrm flipH="1">
            <a:off x="55220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 txBox="1"/>
          <p:nvPr/>
        </p:nvSpPr>
        <p:spPr>
          <a:xfrm>
            <a:off x="4338929" y="2509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90" name="Google Shape;190;p16"/>
          <p:cNvSpPr txBox="1"/>
          <p:nvPr/>
        </p:nvSpPr>
        <p:spPr>
          <a:xfrm>
            <a:off x="4520852" y="400254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0</a:t>
            </a:r>
            <a:endParaRPr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311700" y="1152475"/>
            <a:ext cx="74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</a:t>
            </a:r>
            <a:r>
              <a:rPr i="1" lang="en"/>
              <a:t>two</a:t>
            </a:r>
            <a:r>
              <a:rPr lang="en"/>
              <a:t> 4-bit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On-Off switch to enable all the data lines from a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1-to-2 Decoder to select which register: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enables the 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controls which register to enable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390041" y="3409950"/>
            <a:ext cx="1440000" cy="12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Motivation</a:t>
            </a:r>
            <a:endParaRPr/>
          </a:p>
        </p:txBody>
      </p:sp>
      <p:graphicFrame>
        <p:nvGraphicFramePr>
          <p:cNvPr id="198" name="Google Shape;198;p17"/>
          <p:cNvGraphicFramePr/>
          <p:nvPr/>
        </p:nvGraphicFramePr>
        <p:xfrm>
          <a:off x="4995527" y="22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4992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7"/>
          <p:cNvCxnSpPr/>
          <p:nvPr/>
        </p:nvCxnSpPr>
        <p:spPr>
          <a:xfrm>
            <a:off x="6061477" y="2876077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7"/>
          <p:cNvCxnSpPr/>
          <p:nvPr/>
        </p:nvCxnSpPr>
        <p:spPr>
          <a:xfrm flipH="1">
            <a:off x="68565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83862" y="2999164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7"/>
          <p:cNvCxnSpPr/>
          <p:nvPr/>
        </p:nvCxnSpPr>
        <p:spPr>
          <a:xfrm>
            <a:off x="5546087" y="2873911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7"/>
          <p:cNvCxnSpPr/>
          <p:nvPr/>
        </p:nvCxnSpPr>
        <p:spPr>
          <a:xfrm flipH="1">
            <a:off x="6341162" y="2634861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324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7"/>
          <p:cNvCxnSpPr/>
          <p:nvPr/>
        </p:nvCxnSpPr>
        <p:spPr>
          <a:xfrm>
            <a:off x="4994677" y="2876077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7"/>
          <p:cNvCxnSpPr/>
          <p:nvPr/>
        </p:nvCxnSpPr>
        <p:spPr>
          <a:xfrm flipH="1">
            <a:off x="57897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990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7"/>
          <p:cNvCxnSpPr/>
          <p:nvPr/>
        </p:nvCxnSpPr>
        <p:spPr>
          <a:xfrm flipH="1" rot="10800000">
            <a:off x="4497050" y="2881775"/>
            <a:ext cx="649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7"/>
          <p:cNvCxnSpPr/>
          <p:nvPr/>
        </p:nvCxnSpPr>
        <p:spPr>
          <a:xfrm flipH="1">
            <a:off x="52563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1" name="Google Shape;211;p17"/>
          <p:cNvGraphicFramePr/>
          <p:nvPr/>
        </p:nvGraphicFramePr>
        <p:xfrm>
          <a:off x="5261225" y="374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649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7"/>
          <p:cNvCxnSpPr/>
          <p:nvPr/>
        </p:nvCxnSpPr>
        <p:spPr>
          <a:xfrm>
            <a:off x="63271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7"/>
          <p:cNvCxnSpPr/>
          <p:nvPr/>
        </p:nvCxnSpPr>
        <p:spPr>
          <a:xfrm flipH="1">
            <a:off x="71222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49560" y="450058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7"/>
          <p:cNvCxnSpPr/>
          <p:nvPr/>
        </p:nvCxnSpPr>
        <p:spPr>
          <a:xfrm>
            <a:off x="5811785" y="4375336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 flipH="1">
            <a:off x="6606860" y="4136286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981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7"/>
          <p:cNvCxnSpPr/>
          <p:nvPr/>
        </p:nvCxnSpPr>
        <p:spPr>
          <a:xfrm>
            <a:off x="52603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/>
          <p:nvPr/>
        </p:nvCxnSpPr>
        <p:spPr>
          <a:xfrm flipH="1">
            <a:off x="60554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647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7"/>
          <p:cNvCxnSpPr/>
          <p:nvPr/>
        </p:nvCxnSpPr>
        <p:spPr>
          <a:xfrm>
            <a:off x="47269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55220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214" y="3414281"/>
            <a:ext cx="484411" cy="24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 rotWithShape="1">
          <a:blip r:embed="rId6">
            <a:alphaModFix/>
          </a:blip>
          <a:srcRect b="0" l="18099" r="21630" t="0"/>
          <a:stretch/>
        </p:blipFill>
        <p:spPr>
          <a:xfrm>
            <a:off x="1488511" y="3703427"/>
            <a:ext cx="276048" cy="19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833" y="3739321"/>
            <a:ext cx="484411" cy="247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7"/>
          <p:cNvCxnSpPr>
            <a:stCxn id="226" idx="3"/>
          </p:cNvCxnSpPr>
          <p:nvPr/>
        </p:nvCxnSpPr>
        <p:spPr>
          <a:xfrm>
            <a:off x="1764559" y="3800973"/>
            <a:ext cx="689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1276225" y="3485757"/>
            <a:ext cx="1204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7"/>
          <p:cNvCxnSpPr/>
          <p:nvPr/>
        </p:nvCxnSpPr>
        <p:spPr>
          <a:xfrm flipH="1" rot="10800000">
            <a:off x="1276225" y="3910856"/>
            <a:ext cx="1174200" cy="563400"/>
          </a:xfrm>
          <a:prstGeom prst="bentConnector3">
            <a:avLst>
              <a:gd fmla="val 50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/>
          <p:nvPr/>
        </p:nvCxnSpPr>
        <p:spPr>
          <a:xfrm flipH="1" rot="10800000">
            <a:off x="1276225" y="3588656"/>
            <a:ext cx="1196400" cy="88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7"/>
          <p:cNvSpPr txBox="1"/>
          <p:nvPr/>
        </p:nvSpPr>
        <p:spPr>
          <a:xfrm>
            <a:off x="1018225" y="425399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1018225" y="32575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cxnSp>
        <p:nvCxnSpPr>
          <p:cNvPr id="234" name="Google Shape;234;p17"/>
          <p:cNvCxnSpPr>
            <a:endCxn id="226" idx="1"/>
          </p:cNvCxnSpPr>
          <p:nvPr/>
        </p:nvCxnSpPr>
        <p:spPr>
          <a:xfrm flipH="1" rot="-5400000">
            <a:off x="1319461" y="3631923"/>
            <a:ext cx="312600" cy="2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7"/>
          <p:cNvCxnSpPr>
            <a:stCxn id="225" idx="3"/>
          </p:cNvCxnSpPr>
          <p:nvPr/>
        </p:nvCxnSpPr>
        <p:spPr>
          <a:xfrm flipH="1" rot="10800000">
            <a:off x="2930625" y="2885882"/>
            <a:ext cx="2698800" cy="65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7"/>
          <p:cNvCxnSpPr>
            <a:stCxn id="227" idx="3"/>
          </p:cNvCxnSpPr>
          <p:nvPr/>
        </p:nvCxnSpPr>
        <p:spPr>
          <a:xfrm>
            <a:off x="2904244" y="3863123"/>
            <a:ext cx="2724600" cy="51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7"/>
          <p:cNvSpPr txBox="1"/>
          <p:nvPr/>
        </p:nvSpPr>
        <p:spPr>
          <a:xfrm>
            <a:off x="4338929" y="2509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38" name="Google Shape;238;p17"/>
          <p:cNvSpPr txBox="1"/>
          <p:nvPr/>
        </p:nvSpPr>
        <p:spPr>
          <a:xfrm>
            <a:off x="4520852" y="400254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239" name="Google Shape;239;p17"/>
          <p:cNvSpPr/>
          <p:nvPr/>
        </p:nvSpPr>
        <p:spPr>
          <a:xfrm>
            <a:off x="-421775" y="3416450"/>
            <a:ext cx="1440000" cy="12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Decoder: 2-to-4 </a:t>
            </a:r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N+1 Inputs: 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An "enable" line to active the circuit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Think of it as a binary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 Outputs: 	A output line is set</a:t>
            </a:r>
            <a:endParaRPr/>
          </a:p>
        </p:txBody>
      </p:sp>
      <p:cxnSp>
        <p:nvCxnSpPr>
          <p:cNvPr id="246" name="Google Shape;246;p18"/>
          <p:cNvCxnSpPr/>
          <p:nvPr/>
        </p:nvCxnSpPr>
        <p:spPr>
          <a:xfrm>
            <a:off x="4270225" y="2873250"/>
            <a:ext cx="635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4258775" y="4486414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18"/>
          <p:cNvSpPr txBox="1"/>
          <p:nvPr/>
        </p:nvSpPr>
        <p:spPr>
          <a:xfrm>
            <a:off x="539000" y="2644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249" name="Google Shape;249;p18"/>
          <p:cNvCxnSpPr/>
          <p:nvPr/>
        </p:nvCxnSpPr>
        <p:spPr>
          <a:xfrm>
            <a:off x="4258775" y="3947793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4270225" y="3409171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1212275" y="2840550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8"/>
          <p:cNvCxnSpPr/>
          <p:nvPr/>
        </p:nvCxnSpPr>
        <p:spPr>
          <a:xfrm>
            <a:off x="1212275" y="312992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8"/>
          <p:cNvCxnSpPr/>
          <p:nvPr/>
        </p:nvCxnSpPr>
        <p:spPr>
          <a:xfrm>
            <a:off x="1212275" y="447067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8"/>
          <p:cNvSpPr txBox="1"/>
          <p:nvPr/>
        </p:nvSpPr>
        <p:spPr>
          <a:xfrm>
            <a:off x="539000" y="2873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4745325" y="37577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4745325" y="2668211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4745325" y="31937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4745325" y="42455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539000" y="42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38" y="2609363"/>
            <a:ext cx="2392175" cy="231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61" name="Google Shape;261;p18"/>
          <p:cNvGraphicFramePr/>
          <p:nvPr/>
        </p:nvGraphicFramePr>
        <p:xfrm>
          <a:off x="6067325" y="2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2" name="Google Shape;262;p18"/>
          <p:cNvGrpSpPr/>
          <p:nvPr/>
        </p:nvGrpSpPr>
        <p:grpSpPr>
          <a:xfrm>
            <a:off x="5791213" y="2764125"/>
            <a:ext cx="2432800" cy="2387400"/>
            <a:chOff x="1827100" y="2571775"/>
            <a:chExt cx="2432800" cy="2387400"/>
          </a:xfrm>
        </p:grpSpPr>
        <p:sp>
          <p:nvSpPr>
            <p:cNvPr id="263" name="Google Shape;263;p18"/>
            <p:cNvSpPr/>
            <p:nvPr/>
          </p:nvSpPr>
          <p:spPr>
            <a:xfrm>
              <a:off x="1827100" y="2571775"/>
              <a:ext cx="2432700" cy="2387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" name="Google Shape;264;p18"/>
            <p:cNvCxnSpPr/>
            <p:nvPr/>
          </p:nvCxnSpPr>
          <p:spPr>
            <a:xfrm flipH="1" rot="10800000">
              <a:off x="1888700" y="3425175"/>
              <a:ext cx="2371200" cy="1065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5" name="Google Shape;265;p18"/>
          <p:cNvSpPr txBox="1"/>
          <p:nvPr/>
        </p:nvSpPr>
        <p:spPr>
          <a:xfrm>
            <a:off x="4281675" y="26093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4258775" y="36761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4281675" y="41995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4281675" y="3142763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38" y="2609363"/>
            <a:ext cx="2392175" cy="231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Decoder: 2-to-4, 3-to-8, 4-to-16, 5-to-32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N+1 Inputs: 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An "enable" line to active the circuit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Think of it as a binary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 Outputs: 	A output line is set</a:t>
            </a:r>
            <a:endParaRPr/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6152350" y="26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7" name="Google Shape;277;p19"/>
          <p:cNvCxnSpPr/>
          <p:nvPr/>
        </p:nvCxnSpPr>
        <p:spPr>
          <a:xfrm>
            <a:off x="4270225" y="2873250"/>
            <a:ext cx="635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4258775" y="4486414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9"/>
          <p:cNvSpPr txBox="1"/>
          <p:nvPr/>
        </p:nvSpPr>
        <p:spPr>
          <a:xfrm>
            <a:off x="539000" y="2644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280" name="Google Shape;280;p19"/>
          <p:cNvCxnSpPr/>
          <p:nvPr/>
        </p:nvCxnSpPr>
        <p:spPr>
          <a:xfrm>
            <a:off x="4258775" y="3947793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4270225" y="3409171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1212275" y="2840550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12275" y="312992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212275" y="447067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19"/>
          <p:cNvSpPr txBox="1"/>
          <p:nvPr/>
        </p:nvSpPr>
        <p:spPr>
          <a:xfrm>
            <a:off x="539000" y="2873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4745325" y="37577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4745325" y="2668211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45325" y="31937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4745325" y="42455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539000" y="42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6914523" y="2974625"/>
            <a:ext cx="946200" cy="18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4-to-2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6024900" y="38811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6017675" y="293469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6024900" y="34695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6024900" y="43689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296" name="Google Shape;296;p19"/>
          <p:cNvCxnSpPr/>
          <p:nvPr/>
        </p:nvCxnSpPr>
        <p:spPr>
          <a:xfrm>
            <a:off x="6529832" y="3145300"/>
            <a:ext cx="373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9"/>
          <p:cNvCxnSpPr/>
          <p:nvPr/>
        </p:nvCxnSpPr>
        <p:spPr>
          <a:xfrm>
            <a:off x="6523100" y="4606050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9"/>
          <p:cNvCxnSpPr/>
          <p:nvPr/>
        </p:nvCxnSpPr>
        <p:spPr>
          <a:xfrm>
            <a:off x="6523100" y="4118233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6529832" y="3630417"/>
            <a:ext cx="38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/>
          <p:nvPr/>
        </p:nvCxnSpPr>
        <p:spPr>
          <a:xfrm>
            <a:off x="7860725" y="3506025"/>
            <a:ext cx="509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/>
          <p:nvPr/>
        </p:nvCxnSpPr>
        <p:spPr>
          <a:xfrm>
            <a:off x="7860725" y="4100200"/>
            <a:ext cx="509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9"/>
          <p:cNvSpPr txBox="1"/>
          <p:nvPr/>
        </p:nvSpPr>
        <p:spPr>
          <a:xfrm>
            <a:off x="8086825" y="38811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8086825" y="33101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graphicFrame>
        <p:nvGraphicFramePr>
          <p:cNvPr id="304" name="Google Shape;304;p19"/>
          <p:cNvGraphicFramePr/>
          <p:nvPr/>
        </p:nvGraphicFramePr>
        <p:xfrm>
          <a:off x="7983625" y="4381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23700"/>
                <a:gridCol w="523700"/>
              </a:tblGrid>
              <a:tr h="32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idx="1" type="body"/>
          </p:nvPr>
        </p:nvSpPr>
        <p:spPr>
          <a:xfrm>
            <a:off x="311700" y="1152475"/>
            <a:ext cx="74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</a:t>
            </a:r>
            <a:r>
              <a:rPr i="1" lang="en"/>
              <a:t>two</a:t>
            </a:r>
            <a:r>
              <a:rPr lang="en"/>
              <a:t> 4-bit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On-Off switch to enable all the data lines from a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1-to-2 Decoder to select which register: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enables the 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controls which register to enable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1390041" y="3409950"/>
            <a:ext cx="1440000" cy="12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and Register Selection</a:t>
            </a:r>
            <a:endParaRPr/>
          </a:p>
        </p:txBody>
      </p:sp>
      <p:graphicFrame>
        <p:nvGraphicFramePr>
          <p:cNvPr id="312" name="Google Shape;312;p20"/>
          <p:cNvGraphicFramePr/>
          <p:nvPr/>
        </p:nvGraphicFramePr>
        <p:xfrm>
          <a:off x="4995527" y="22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4992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20"/>
          <p:cNvCxnSpPr/>
          <p:nvPr/>
        </p:nvCxnSpPr>
        <p:spPr>
          <a:xfrm>
            <a:off x="6061477" y="2876077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0"/>
          <p:cNvCxnSpPr/>
          <p:nvPr/>
        </p:nvCxnSpPr>
        <p:spPr>
          <a:xfrm flipH="1">
            <a:off x="68565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83862" y="2999164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0"/>
          <p:cNvCxnSpPr/>
          <p:nvPr/>
        </p:nvCxnSpPr>
        <p:spPr>
          <a:xfrm>
            <a:off x="5546087" y="2873911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0"/>
          <p:cNvCxnSpPr/>
          <p:nvPr/>
        </p:nvCxnSpPr>
        <p:spPr>
          <a:xfrm flipH="1">
            <a:off x="6341162" y="2634861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324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20"/>
          <p:cNvCxnSpPr/>
          <p:nvPr/>
        </p:nvCxnSpPr>
        <p:spPr>
          <a:xfrm>
            <a:off x="4994677" y="2876077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0"/>
          <p:cNvCxnSpPr/>
          <p:nvPr/>
        </p:nvCxnSpPr>
        <p:spPr>
          <a:xfrm flipH="1">
            <a:off x="57897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990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0"/>
          <p:cNvCxnSpPr/>
          <p:nvPr/>
        </p:nvCxnSpPr>
        <p:spPr>
          <a:xfrm flipH="1" rot="10800000">
            <a:off x="4497050" y="2881775"/>
            <a:ext cx="649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0"/>
          <p:cNvCxnSpPr/>
          <p:nvPr/>
        </p:nvCxnSpPr>
        <p:spPr>
          <a:xfrm flipH="1">
            <a:off x="5256352" y="2637027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25" name="Google Shape;325;p20"/>
          <p:cNvGraphicFramePr/>
          <p:nvPr/>
        </p:nvGraphicFramePr>
        <p:xfrm>
          <a:off x="5261225" y="374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/>
                <a:gridCol w="532975"/>
                <a:gridCol w="532975"/>
                <a:gridCol w="53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649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/>
          <p:nvPr/>
        </p:nvCxnSpPr>
        <p:spPr>
          <a:xfrm>
            <a:off x="63271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0"/>
          <p:cNvCxnSpPr/>
          <p:nvPr/>
        </p:nvCxnSpPr>
        <p:spPr>
          <a:xfrm flipH="1">
            <a:off x="71222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49560" y="450058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0"/>
          <p:cNvCxnSpPr/>
          <p:nvPr/>
        </p:nvCxnSpPr>
        <p:spPr>
          <a:xfrm>
            <a:off x="5811785" y="4375336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0"/>
          <p:cNvCxnSpPr/>
          <p:nvPr/>
        </p:nvCxnSpPr>
        <p:spPr>
          <a:xfrm flipH="1">
            <a:off x="6606860" y="4136286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981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20"/>
          <p:cNvCxnSpPr/>
          <p:nvPr/>
        </p:nvCxnSpPr>
        <p:spPr>
          <a:xfrm>
            <a:off x="52603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60554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647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0"/>
          <p:cNvCxnSpPr/>
          <p:nvPr/>
        </p:nvCxnSpPr>
        <p:spPr>
          <a:xfrm>
            <a:off x="4726975" y="4377502"/>
            <a:ext cx="68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0"/>
          <p:cNvCxnSpPr/>
          <p:nvPr/>
        </p:nvCxnSpPr>
        <p:spPr>
          <a:xfrm flipH="1">
            <a:off x="5522050" y="4138452"/>
            <a:ext cx="36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214" y="3414281"/>
            <a:ext cx="484411" cy="24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 rotWithShape="1">
          <a:blip r:embed="rId6">
            <a:alphaModFix/>
          </a:blip>
          <a:srcRect b="0" l="18099" r="21630" t="0"/>
          <a:stretch/>
        </p:blipFill>
        <p:spPr>
          <a:xfrm>
            <a:off x="1488511" y="3703427"/>
            <a:ext cx="276048" cy="19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833" y="3739321"/>
            <a:ext cx="484411" cy="247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0"/>
          <p:cNvCxnSpPr>
            <a:stCxn id="340" idx="3"/>
          </p:cNvCxnSpPr>
          <p:nvPr/>
        </p:nvCxnSpPr>
        <p:spPr>
          <a:xfrm>
            <a:off x="1764559" y="3800973"/>
            <a:ext cx="689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0"/>
          <p:cNvCxnSpPr/>
          <p:nvPr/>
        </p:nvCxnSpPr>
        <p:spPr>
          <a:xfrm>
            <a:off x="1276225" y="3485757"/>
            <a:ext cx="1204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0"/>
          <p:cNvCxnSpPr/>
          <p:nvPr/>
        </p:nvCxnSpPr>
        <p:spPr>
          <a:xfrm flipH="1" rot="10800000">
            <a:off x="1276225" y="3910856"/>
            <a:ext cx="1174200" cy="563400"/>
          </a:xfrm>
          <a:prstGeom prst="bentConnector3">
            <a:avLst>
              <a:gd fmla="val 50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0"/>
          <p:cNvCxnSpPr/>
          <p:nvPr/>
        </p:nvCxnSpPr>
        <p:spPr>
          <a:xfrm flipH="1" rot="10800000">
            <a:off x="1276225" y="3588656"/>
            <a:ext cx="1196400" cy="88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0"/>
          <p:cNvSpPr txBox="1"/>
          <p:nvPr/>
        </p:nvSpPr>
        <p:spPr>
          <a:xfrm>
            <a:off x="1018225" y="425399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1018225" y="32575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cxnSp>
        <p:nvCxnSpPr>
          <p:cNvPr id="348" name="Google Shape;348;p20"/>
          <p:cNvCxnSpPr>
            <a:endCxn id="340" idx="1"/>
          </p:cNvCxnSpPr>
          <p:nvPr/>
        </p:nvCxnSpPr>
        <p:spPr>
          <a:xfrm flipH="1" rot="-5400000">
            <a:off x="1319461" y="3631923"/>
            <a:ext cx="312600" cy="2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0"/>
          <p:cNvCxnSpPr>
            <a:stCxn id="339" idx="3"/>
          </p:cNvCxnSpPr>
          <p:nvPr/>
        </p:nvCxnSpPr>
        <p:spPr>
          <a:xfrm flipH="1" rot="10800000">
            <a:off x="2930625" y="2885882"/>
            <a:ext cx="2698800" cy="65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0"/>
          <p:cNvCxnSpPr>
            <a:stCxn id="341" idx="3"/>
          </p:cNvCxnSpPr>
          <p:nvPr/>
        </p:nvCxnSpPr>
        <p:spPr>
          <a:xfrm>
            <a:off x="2904244" y="3863123"/>
            <a:ext cx="2724600" cy="51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0"/>
          <p:cNvSpPr txBox="1"/>
          <p:nvPr/>
        </p:nvSpPr>
        <p:spPr>
          <a:xfrm>
            <a:off x="4338929" y="2509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52" name="Google Shape;352;p20"/>
          <p:cNvSpPr txBox="1"/>
          <p:nvPr/>
        </p:nvSpPr>
        <p:spPr>
          <a:xfrm>
            <a:off x="4520852" y="400254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0</a:t>
            </a:r>
            <a:endParaRPr baseline="-25000"/>
          </a:p>
        </p:txBody>
      </p:sp>
      <p:pic>
        <p:nvPicPr>
          <p:cNvPr id="353" name="Google Shape;353;p20"/>
          <p:cNvPicPr preferRelativeResize="0"/>
          <p:nvPr/>
        </p:nvPicPr>
        <p:blipFill rotWithShape="1">
          <a:blip r:embed="rId7">
            <a:alphaModFix/>
          </a:blip>
          <a:srcRect b="0" l="17832" r="18795" t="0"/>
          <a:stretch/>
        </p:blipFill>
        <p:spPr>
          <a:xfrm rot="5400000">
            <a:off x="7595626" y="4285749"/>
            <a:ext cx="503325" cy="33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0"/>
          <p:cNvCxnSpPr/>
          <p:nvPr/>
        </p:nvCxnSpPr>
        <p:spPr>
          <a:xfrm rot="-5400000">
            <a:off x="7125850" y="4141705"/>
            <a:ext cx="591000" cy="718200"/>
          </a:xfrm>
          <a:prstGeom prst="bentConnector4">
            <a:avLst>
              <a:gd fmla="val -40292" name="adj1"/>
              <a:gd fmla="val 603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0"/>
          <p:cNvCxnSpPr/>
          <p:nvPr/>
        </p:nvCxnSpPr>
        <p:spPr>
          <a:xfrm>
            <a:off x="6798500" y="3409850"/>
            <a:ext cx="1112100" cy="790500"/>
          </a:xfrm>
          <a:prstGeom prst="bentConnector3">
            <a:avLst>
              <a:gd fmla="val 992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0"/>
          <p:cNvCxnSpPr>
            <a:endCxn id="353" idx="0"/>
          </p:cNvCxnSpPr>
          <p:nvPr/>
        </p:nvCxnSpPr>
        <p:spPr>
          <a:xfrm flipH="1" rot="-5400000">
            <a:off x="7392651" y="3831111"/>
            <a:ext cx="1219800" cy="20400"/>
          </a:xfrm>
          <a:prstGeom prst="curvedConnector4">
            <a:avLst>
              <a:gd fmla="val 39684" name="adj1"/>
              <a:gd fmla="val 12672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0"/>
          <p:cNvSpPr txBox="1"/>
          <p:nvPr/>
        </p:nvSpPr>
        <p:spPr>
          <a:xfrm>
            <a:off x="7335775" y="2738850"/>
            <a:ext cx="1161000" cy="492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At most one input will be set!</a:t>
            </a:r>
            <a:endParaRPr b="1" i="1" sz="1000"/>
          </a:p>
        </p:txBody>
      </p:sp>
      <p:sp>
        <p:nvSpPr>
          <p:cNvPr id="358" name="Google Shape;358;p20"/>
          <p:cNvSpPr txBox="1"/>
          <p:nvPr/>
        </p:nvSpPr>
        <p:spPr>
          <a:xfrm>
            <a:off x="7541450" y="4681400"/>
            <a:ext cx="6849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baseline="-25000" lang="en" sz="1200">
                <a:solidFill>
                  <a:schemeClr val="dk1"/>
                </a:solidFill>
              </a:rPr>
              <a:t>0  </a:t>
            </a:r>
            <a:r>
              <a:rPr lang="en" sz="1200">
                <a:solidFill>
                  <a:schemeClr val="dk1"/>
                </a:solidFill>
              </a:rPr>
              <a:t>I Y</a:t>
            </a:r>
            <a:r>
              <a:rPr baseline="-25000" lang="en" sz="1200">
                <a:solidFill>
                  <a:schemeClr val="dk1"/>
                </a:solidFill>
              </a:rPr>
              <a:t>0</a:t>
            </a:r>
            <a:endParaRPr sz="1200"/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7">
            <a:alphaModFix/>
          </a:blip>
          <a:srcRect b="0" l="17832" r="18795" t="0"/>
          <a:stretch/>
        </p:blipFill>
        <p:spPr>
          <a:xfrm rot="5400000">
            <a:off x="6152264" y="5100974"/>
            <a:ext cx="503325" cy="3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7">
            <a:alphaModFix/>
          </a:blip>
          <a:srcRect b="0" l="17832" r="18795" t="0"/>
          <a:stretch/>
        </p:blipFill>
        <p:spPr>
          <a:xfrm rot="5400000">
            <a:off x="5593364" y="5100974"/>
            <a:ext cx="503325" cy="3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7">
            <a:alphaModFix/>
          </a:blip>
          <a:srcRect b="0" l="17832" r="18795" t="0"/>
          <a:stretch/>
        </p:blipFill>
        <p:spPr>
          <a:xfrm rot="5400000">
            <a:off x="5128939" y="5120624"/>
            <a:ext cx="503325" cy="33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0"/>
          <p:cNvCxnSpPr>
            <a:stCxn id="335" idx="3"/>
          </p:cNvCxnSpPr>
          <p:nvPr/>
        </p:nvCxnSpPr>
        <p:spPr>
          <a:xfrm flipH="1">
            <a:off x="5461750" y="4948705"/>
            <a:ext cx="3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0"/>
          <p:cNvCxnSpPr/>
          <p:nvPr/>
        </p:nvCxnSpPr>
        <p:spPr>
          <a:xfrm>
            <a:off x="5196352" y="3447280"/>
            <a:ext cx="108900" cy="15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0"/>
          <p:cNvCxnSpPr/>
          <p:nvPr/>
        </p:nvCxnSpPr>
        <p:spPr>
          <a:xfrm>
            <a:off x="5729752" y="3447280"/>
            <a:ext cx="39900" cy="15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0"/>
          <p:cNvCxnSpPr>
            <a:stCxn id="332" idx="3"/>
          </p:cNvCxnSpPr>
          <p:nvPr/>
        </p:nvCxnSpPr>
        <p:spPr>
          <a:xfrm flipH="1">
            <a:off x="5915950" y="4948705"/>
            <a:ext cx="795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6281162" y="3445114"/>
            <a:ext cx="36600" cy="1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0"/>
          <p:cNvCxnSpPr>
            <a:stCxn id="329" idx="3"/>
          </p:cNvCxnSpPr>
          <p:nvPr/>
        </p:nvCxnSpPr>
        <p:spPr>
          <a:xfrm flipH="1">
            <a:off x="6474260" y="4946539"/>
            <a:ext cx="726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4-bit Register Bank</a:t>
            </a:r>
            <a:endParaRPr/>
          </a:p>
        </p:txBody>
      </p:sp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= 2</a:t>
            </a:r>
            <a:r>
              <a:rPr baseline="30000" lang="en"/>
              <a:t>3</a:t>
            </a:r>
            <a:r>
              <a:rPr lang="en"/>
              <a:t>:  Hence I need a 3-to-8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to a single bus</a:t>
            </a:r>
            <a:endParaRPr/>
          </a:p>
        </p:txBody>
      </p:sp>
      <p:cxnSp>
        <p:nvCxnSpPr>
          <p:cNvPr id="374" name="Google Shape;374;p21"/>
          <p:cNvCxnSpPr/>
          <p:nvPr/>
        </p:nvCxnSpPr>
        <p:spPr>
          <a:xfrm>
            <a:off x="2717213" y="3802626"/>
            <a:ext cx="635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1"/>
          <p:cNvCxnSpPr/>
          <p:nvPr/>
        </p:nvCxnSpPr>
        <p:spPr>
          <a:xfrm>
            <a:off x="2717213" y="3146088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1"/>
          <p:cNvSpPr txBox="1"/>
          <p:nvPr/>
        </p:nvSpPr>
        <p:spPr>
          <a:xfrm>
            <a:off x="256965" y="2781873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377" name="Google Shape;377;p21"/>
          <p:cNvCxnSpPr/>
          <p:nvPr/>
        </p:nvCxnSpPr>
        <p:spPr>
          <a:xfrm>
            <a:off x="2717213" y="3583780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1"/>
          <p:cNvCxnSpPr/>
          <p:nvPr/>
        </p:nvCxnSpPr>
        <p:spPr>
          <a:xfrm>
            <a:off x="2717213" y="4018771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1"/>
          <p:cNvCxnSpPr/>
          <p:nvPr/>
        </p:nvCxnSpPr>
        <p:spPr>
          <a:xfrm>
            <a:off x="930240" y="2992950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1"/>
          <p:cNvCxnSpPr/>
          <p:nvPr/>
        </p:nvCxnSpPr>
        <p:spPr>
          <a:xfrm>
            <a:off x="930240" y="328232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1"/>
          <p:cNvCxnSpPr/>
          <p:nvPr/>
        </p:nvCxnSpPr>
        <p:spPr>
          <a:xfrm>
            <a:off x="930240" y="4013475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1"/>
          <p:cNvSpPr txBox="1"/>
          <p:nvPr/>
        </p:nvSpPr>
        <p:spPr>
          <a:xfrm>
            <a:off x="256965" y="3025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256965" y="3787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cxnSp>
        <p:nvCxnSpPr>
          <p:cNvPr id="384" name="Google Shape;384;p21"/>
          <p:cNvCxnSpPr/>
          <p:nvPr/>
        </p:nvCxnSpPr>
        <p:spPr>
          <a:xfrm>
            <a:off x="2717213" y="2492250"/>
            <a:ext cx="635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1"/>
          <p:cNvCxnSpPr/>
          <p:nvPr/>
        </p:nvCxnSpPr>
        <p:spPr>
          <a:xfrm>
            <a:off x="2717213" y="3364934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1"/>
          <p:cNvCxnSpPr/>
          <p:nvPr/>
        </p:nvCxnSpPr>
        <p:spPr>
          <a:xfrm>
            <a:off x="2717213" y="2927242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2717213" y="2708396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1"/>
          <p:cNvSpPr txBox="1"/>
          <p:nvPr/>
        </p:nvSpPr>
        <p:spPr>
          <a:xfrm>
            <a:off x="256649" y="2492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89" name="Google Shape;389;p21"/>
          <p:cNvCxnSpPr/>
          <p:nvPr/>
        </p:nvCxnSpPr>
        <p:spPr>
          <a:xfrm>
            <a:off x="930240" y="2726092"/>
            <a:ext cx="654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1"/>
          <p:cNvSpPr/>
          <p:nvPr/>
        </p:nvSpPr>
        <p:spPr>
          <a:xfrm>
            <a:off x="1584550" y="2367400"/>
            <a:ext cx="11496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391" name="Google Shape;391;p21"/>
          <p:cNvCxnSpPr/>
          <p:nvPr/>
        </p:nvCxnSpPr>
        <p:spPr>
          <a:xfrm flipH="1">
            <a:off x="3430775" y="2159825"/>
            <a:ext cx="14100" cy="19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1"/>
          <p:cNvCxnSpPr/>
          <p:nvPr/>
        </p:nvCxnSpPr>
        <p:spPr>
          <a:xfrm flipH="1" rot="10800000">
            <a:off x="3449450" y="2680350"/>
            <a:ext cx="1302300" cy="63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1"/>
          <p:cNvSpPr txBox="1"/>
          <p:nvPr/>
        </p:nvSpPr>
        <p:spPr>
          <a:xfrm>
            <a:off x="4178320" y="2384243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94" name="Google Shape;394;p21"/>
          <p:cNvCxnSpPr/>
          <p:nvPr/>
        </p:nvCxnSpPr>
        <p:spPr>
          <a:xfrm flipH="1">
            <a:off x="4297790" y="2569166"/>
            <a:ext cx="2196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1"/>
          <p:cNvSpPr/>
          <p:nvPr/>
        </p:nvSpPr>
        <p:spPr>
          <a:xfrm>
            <a:off x="4768825" y="1576800"/>
            <a:ext cx="1798500" cy="26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6" name="Google Shape;396;p21"/>
          <p:cNvGraphicFramePr/>
          <p:nvPr/>
        </p:nvGraphicFramePr>
        <p:xfrm>
          <a:off x="4903348" y="1694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97" name="Google Shape;397;p21"/>
          <p:cNvCxnSpPr>
            <a:stCxn id="395" idx="2"/>
          </p:cNvCxnSpPr>
          <p:nvPr/>
        </p:nvCxnSpPr>
        <p:spPr>
          <a:xfrm flipH="1">
            <a:off x="5666575" y="4217700"/>
            <a:ext cx="1500" cy="4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1"/>
          <p:cNvSpPr txBox="1"/>
          <p:nvPr/>
        </p:nvSpPr>
        <p:spPr>
          <a:xfrm>
            <a:off x="5443451" y="4209034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399" name="Google Shape;399;p21"/>
          <p:cNvCxnSpPr/>
          <p:nvPr/>
        </p:nvCxnSpPr>
        <p:spPr>
          <a:xfrm flipH="1">
            <a:off x="5567589" y="4327093"/>
            <a:ext cx="2196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1"/>
          <p:cNvSpPr txBox="1"/>
          <p:nvPr/>
        </p:nvSpPr>
        <p:spPr>
          <a:xfrm>
            <a:off x="4841379" y="1246611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endParaRPr/>
          </a:p>
        </p:txBody>
      </p:sp>
      <p:sp>
        <p:nvSpPr>
          <p:cNvPr id="401" name="Google Shape;401;p21"/>
          <p:cNvSpPr txBox="1"/>
          <p:nvPr/>
        </p:nvSpPr>
        <p:spPr>
          <a:xfrm>
            <a:off x="5871478" y="4240191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1"/>
          <p:cNvGrpSpPr/>
          <p:nvPr/>
        </p:nvGrpSpPr>
        <p:grpSpPr>
          <a:xfrm>
            <a:off x="6099600" y="3732500"/>
            <a:ext cx="276550" cy="420625"/>
            <a:chOff x="7699800" y="3351500"/>
            <a:chExt cx="276550" cy="420625"/>
          </a:xfrm>
        </p:grpSpPr>
        <p:pic>
          <p:nvPicPr>
            <p:cNvPr id="403" name="Google Shape;403;p21"/>
            <p:cNvPicPr preferRelativeResize="0"/>
            <p:nvPr/>
          </p:nvPicPr>
          <p:blipFill rotWithShape="1">
            <a:blip r:embed="rId3">
              <a:alphaModFix/>
            </a:blip>
            <a:srcRect b="0" l="17832" r="18795" t="0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4" name="Google Shape;404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" name="Google Shape;410;p21"/>
          <p:cNvGrpSpPr/>
          <p:nvPr/>
        </p:nvGrpSpPr>
        <p:grpSpPr>
          <a:xfrm>
            <a:off x="5733777" y="3732500"/>
            <a:ext cx="276550" cy="420625"/>
            <a:chOff x="7699800" y="3351500"/>
            <a:chExt cx="276550" cy="420625"/>
          </a:xfrm>
        </p:grpSpPr>
        <p:pic>
          <p:nvPicPr>
            <p:cNvPr id="411" name="Google Shape;411;p21"/>
            <p:cNvPicPr preferRelativeResize="0"/>
            <p:nvPr/>
          </p:nvPicPr>
          <p:blipFill rotWithShape="1">
            <a:blip r:embed="rId3">
              <a:alphaModFix/>
            </a:blip>
            <a:srcRect b="0" l="17832" r="18795" t="0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Google Shape;412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21"/>
          <p:cNvGrpSpPr/>
          <p:nvPr/>
        </p:nvGrpSpPr>
        <p:grpSpPr>
          <a:xfrm>
            <a:off x="5329696" y="3732500"/>
            <a:ext cx="276550" cy="420625"/>
            <a:chOff x="7699800" y="3351500"/>
            <a:chExt cx="276550" cy="420625"/>
          </a:xfrm>
        </p:grpSpPr>
        <p:pic>
          <p:nvPicPr>
            <p:cNvPr id="419" name="Google Shape;419;p21"/>
            <p:cNvPicPr preferRelativeResize="0"/>
            <p:nvPr/>
          </p:nvPicPr>
          <p:blipFill rotWithShape="1">
            <a:blip r:embed="rId3">
              <a:alphaModFix/>
            </a:blip>
            <a:srcRect b="0" l="17832" r="18795" t="0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0" name="Google Shape;420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6" name="Google Shape;426;p21"/>
          <p:cNvGrpSpPr/>
          <p:nvPr/>
        </p:nvGrpSpPr>
        <p:grpSpPr>
          <a:xfrm>
            <a:off x="4948696" y="3732500"/>
            <a:ext cx="276550" cy="420625"/>
            <a:chOff x="7699800" y="3351500"/>
            <a:chExt cx="276550" cy="420625"/>
          </a:xfrm>
        </p:grpSpPr>
        <p:pic>
          <p:nvPicPr>
            <p:cNvPr id="427" name="Google Shape;427;p21"/>
            <p:cNvPicPr preferRelativeResize="0"/>
            <p:nvPr/>
          </p:nvPicPr>
          <p:blipFill rotWithShape="1">
            <a:blip r:embed="rId3">
              <a:alphaModFix/>
            </a:blip>
            <a:srcRect b="0" l="17832" r="18795" t="0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8" name="Google Shape;428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4" name="Google Shape;434;p21"/>
          <p:cNvSpPr txBox="1"/>
          <p:nvPr/>
        </p:nvSpPr>
        <p:spPr>
          <a:xfrm>
            <a:off x="992725" y="371771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281025" y="198237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0000"/>
                </a:solidFill>
              </a:rPr>
              <a:t> == 101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1079775" y="24077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1079775" y="27125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1079775" y="30173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39" name="Google Shape;439;p21"/>
          <p:cNvCxnSpPr/>
          <p:nvPr/>
        </p:nvCxnSpPr>
        <p:spPr>
          <a:xfrm flipH="1" rot="10800000">
            <a:off x="1567325" y="2946325"/>
            <a:ext cx="1164900" cy="106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1"/>
          <p:cNvCxnSpPr/>
          <p:nvPr/>
        </p:nvCxnSpPr>
        <p:spPr>
          <a:xfrm flipH="1" rot="10800000">
            <a:off x="4584525" y="3071900"/>
            <a:ext cx="3081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21"/>
          <p:cNvSpPr/>
          <p:nvPr/>
        </p:nvSpPr>
        <p:spPr>
          <a:xfrm>
            <a:off x="4908675" y="2935654"/>
            <a:ext cx="14889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21"/>
          <p:cNvCxnSpPr/>
          <p:nvPr/>
        </p:nvCxnSpPr>
        <p:spPr>
          <a:xfrm rot="10800000">
            <a:off x="4784325" y="4701450"/>
            <a:ext cx="175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1"/>
          <p:cNvSpPr txBox="1"/>
          <p:nvPr/>
        </p:nvSpPr>
        <p:spPr>
          <a:xfrm>
            <a:off x="2669125" y="265091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