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E12254-5EEA-49B3-AA4C-DC21FFAE3DF0}">
  <a:tblStyle styleId="{3DE12254-5EEA-49B3-AA4C-DC21FFAE3D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bbf9a6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bbf9a6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cd829a6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cd829a6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ccc81f412d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ccc81f412d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cc81f412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cc81f412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e23ddf4f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ce23ddf4f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cc81f412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cc81f412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cc81f412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cc81f412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cc81f412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cc81f412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cc81f412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cc81f412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cc81f412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cc81f412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cc81f412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cc81f412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cc81f412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cc81f412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e23ddf4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e23ddf4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Lecture:</a:t>
            </a:r>
            <a:endParaRPr sz="2355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Last Time: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Control Lines and the CPU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On-Off Switch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Decoder to select which register.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Mux to select ALU Output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CPU Overview:  Data with some control lines.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High-level memory </a:t>
            </a:r>
            <a:r>
              <a:rPr lang="en"/>
              <a:t>schematic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Questions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Today: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Sequential Circuits: clocks, latches, and flip/flops:  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CPU Control: PC/IR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MIPS pipeline architecture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Next: Onto Assembly Language Program: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Assembly Level Programming</a:t>
            </a:r>
            <a:endParaRPr sz="1400"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400"/>
              <a:t>Three-address code</a:t>
            </a:r>
            <a:endParaRPr sz="1400"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400"/>
              <a:t>MIPS assembly code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MIPS: CPU Control</a:t>
            </a:r>
            <a:endParaRPr/>
          </a:p>
        </p:txBody>
      </p:sp>
      <p:sp>
        <p:nvSpPr>
          <p:cNvPr id="242" name="Google Shape;24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CPU </a:t>
            </a:r>
            <a:r>
              <a:rPr lang="en"/>
              <a:t>executes</a:t>
            </a:r>
            <a:r>
              <a:rPr lang="en"/>
              <a:t> specific circuitry in </a:t>
            </a:r>
            <a:r>
              <a:rPr lang="en"/>
              <a:t>stepwise</a:t>
            </a:r>
            <a:r>
              <a:rPr lang="en"/>
              <a:t> fashion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Fetch, Decode, Execute, Mem Access, WriteBack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Unnamed Latches are used between each phase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PC: 	Program Counter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Holds the address of the NEXT instruction to be executed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PC is </a:t>
            </a:r>
            <a:r>
              <a:rPr lang="en"/>
              <a:t>increment by 1 instruction, i.e., 4 bytes, every cycle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instruction requires 4 bytes to encode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IR:	Instruction Register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Stores the current instruction to be executed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instruction is decoded (electronically) to trigger operations in the circuitry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Three types of encodings:  R, I, J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Operations involving the </a:t>
            </a:r>
            <a:r>
              <a:rPr b="1" lang="en" u="sng"/>
              <a:t>R</a:t>
            </a:r>
            <a:r>
              <a:rPr lang="en"/>
              <a:t>egisters and ALU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Operations involving </a:t>
            </a:r>
            <a:r>
              <a:rPr b="1" lang="en" u="sng"/>
              <a:t>I</a:t>
            </a:r>
            <a:r>
              <a:rPr lang="en"/>
              <a:t>mmediate values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Operations </a:t>
            </a:r>
            <a:r>
              <a:rPr lang="en"/>
              <a:t>involving</a:t>
            </a:r>
            <a:r>
              <a:rPr lang="en"/>
              <a:t> </a:t>
            </a:r>
            <a:r>
              <a:rPr b="1" lang="en" u="sng"/>
              <a:t>J</a:t>
            </a:r>
            <a:r>
              <a:rPr lang="en"/>
              <a:t>umps and Branches</a:t>
            </a:r>
            <a:endParaRPr/>
          </a:p>
        </p:txBody>
      </p:sp>
      <p:sp>
        <p:nvSpPr>
          <p:cNvPr id="243" name="Google Shape;243;p22"/>
          <p:cNvSpPr txBox="1"/>
          <p:nvPr/>
        </p:nvSpPr>
        <p:spPr>
          <a:xfrm>
            <a:off x="7420075" y="35500"/>
            <a:ext cx="1602600" cy="32016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f( int a)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int 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int y;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int 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x = a + 2;</a:t>
            </a:r>
            <a:br>
              <a:rPr lang="en"/>
            </a:br>
            <a:r>
              <a:rPr lang="en"/>
              <a:t>   b = ( x &gt; 0 )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if ( b 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x = x + 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y = x * 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y = y &lt;&lt; 2 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/>
              <a:t>return y;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44" name="Google Shape;244;p22"/>
          <p:cNvSpPr txBox="1"/>
          <p:nvPr/>
        </p:nvSpPr>
        <p:spPr>
          <a:xfrm>
            <a:off x="5789275" y="35500"/>
            <a:ext cx="80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.text</a:t>
            </a:r>
            <a:endParaRPr/>
          </a:p>
        </p:txBody>
      </p:sp>
      <p:cxnSp>
        <p:nvCxnSpPr>
          <p:cNvPr id="245" name="Google Shape;245;p22"/>
          <p:cNvCxnSpPr>
            <a:stCxn id="244" idx="3"/>
          </p:cNvCxnSpPr>
          <p:nvPr/>
        </p:nvCxnSpPr>
        <p:spPr>
          <a:xfrm>
            <a:off x="6592375" y="235600"/>
            <a:ext cx="8277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46" name="Google Shape;246;p22"/>
          <p:cNvGrpSpPr/>
          <p:nvPr/>
        </p:nvGrpSpPr>
        <p:grpSpPr>
          <a:xfrm>
            <a:off x="6778677" y="1962075"/>
            <a:ext cx="708398" cy="400200"/>
            <a:chOff x="6674552" y="1978325"/>
            <a:chExt cx="708398" cy="400200"/>
          </a:xfrm>
        </p:grpSpPr>
        <p:cxnSp>
          <p:nvCxnSpPr>
            <p:cNvPr id="247" name="Google Shape;247;p22"/>
            <p:cNvCxnSpPr/>
            <p:nvPr/>
          </p:nvCxnSpPr>
          <p:spPr>
            <a:xfrm flipH="1" rot="10800000">
              <a:off x="6983350" y="2176625"/>
              <a:ext cx="399600" cy="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8" name="Google Shape;248;p22"/>
            <p:cNvSpPr txBox="1"/>
            <p:nvPr/>
          </p:nvSpPr>
          <p:spPr>
            <a:xfrm>
              <a:off x="6674552" y="1978325"/>
              <a:ext cx="399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pc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Instruction Set</a:t>
            </a:r>
            <a:endParaRPr/>
          </a:p>
        </p:txBody>
      </p:sp>
      <p:sp>
        <p:nvSpPr>
          <p:cNvPr id="254" name="Google Shape;25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Jump and Branch 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jal 	</a:t>
            </a:r>
            <a:r>
              <a:rPr i="1" lang="en"/>
              <a:t>address</a:t>
            </a:r>
            <a:r>
              <a:rPr lang="en"/>
              <a:t>		⇔ function call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jr 	rs			⇔ function return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beq 	rs, rt, </a:t>
            </a:r>
            <a:r>
              <a:rPr i="1" lang="en"/>
              <a:t>imm</a:t>
            </a:r>
            <a:r>
              <a:rPr lang="en"/>
              <a:t>		⇔ if (rs == rt ) goto </a:t>
            </a:r>
            <a:r>
              <a:rPr i="1" lang="en"/>
              <a:t>imm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ALU 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	rd, rs, </a:t>
            </a:r>
            <a:r>
              <a:rPr lang="en"/>
              <a:t>rt		</a:t>
            </a:r>
            <a:r>
              <a:rPr lang="en"/>
              <a:t>⇔ rd = rs + rt				</a:t>
            </a:r>
            <a:r>
              <a:rPr lang="en"/>
              <a:t>→ ADD $r0, $r2, $r3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ori	rd, rs, </a:t>
            </a:r>
            <a:r>
              <a:rPr i="1" lang="en"/>
              <a:t>imm</a:t>
            </a:r>
            <a:r>
              <a:rPr lang="en"/>
              <a:t>		⇔</a:t>
            </a:r>
            <a:r>
              <a:rPr lang="en"/>
              <a:t> rd = rs | </a:t>
            </a:r>
            <a:r>
              <a:rPr i="1" lang="en"/>
              <a:t>imm</a:t>
            </a:r>
            <a:r>
              <a:rPr lang="en"/>
              <a:t>				→ ORI $r0, $r2, 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 	rs, </a:t>
            </a:r>
            <a:r>
              <a:rPr i="1" lang="en"/>
              <a:t>label</a:t>
            </a:r>
            <a:r>
              <a:rPr lang="en"/>
              <a:t> 	⇔ 							→ $rs = &amp;A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lb 	rt, imm(rs)	⇔ rt = SignExt(  M</a:t>
            </a:r>
            <a:r>
              <a:rPr baseline="-25000" lang="en"/>
              <a:t>1</a:t>
            </a:r>
            <a:r>
              <a:rPr lang="en"/>
              <a:t> [rs + </a:t>
            </a:r>
            <a:r>
              <a:rPr i="1" lang="en"/>
              <a:t>imm</a:t>
            </a:r>
            <a:r>
              <a:rPr lang="en"/>
              <a:t>] )		→ $rt = (char) A[0]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lwu 	rt, imm(rs)	⇔ rt =  M</a:t>
            </a:r>
            <a:r>
              <a:rPr baseline="-25000" lang="en"/>
              <a:t>4</a:t>
            </a:r>
            <a:r>
              <a:rPr lang="en"/>
              <a:t> [rs + </a:t>
            </a:r>
            <a:r>
              <a:rPr i="1" lang="en"/>
              <a:t>imm</a:t>
            </a:r>
            <a:r>
              <a:rPr lang="en"/>
              <a:t>]				→ $rt = (unsigned word) ( A[16] 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 	rt, imm(rs)	⇔ M</a:t>
            </a:r>
            <a:r>
              <a:rPr baseline="-25000" lang="en"/>
              <a:t>2</a:t>
            </a:r>
            <a:r>
              <a:rPr lang="en"/>
              <a:t> [rs + </a:t>
            </a:r>
            <a:r>
              <a:rPr i="1" lang="en"/>
              <a:t>imm</a:t>
            </a:r>
            <a:r>
              <a:rPr lang="en"/>
              <a:t>] = rt				→ A[32] = (half) $rt</a:t>
            </a:r>
            <a:endParaRPr/>
          </a:p>
        </p:txBody>
      </p:sp>
      <p:pic>
        <p:nvPicPr>
          <p:cNvPr id="255" name="Google Shape;2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338" y="690525"/>
            <a:ext cx="3944124" cy="16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3"/>
          <p:cNvSpPr txBox="1"/>
          <p:nvPr/>
        </p:nvSpPr>
        <p:spPr>
          <a:xfrm>
            <a:off x="5533500" y="290325"/>
            <a:ext cx="29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Encoding: Instruction Register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Pipeline Architecture</a:t>
            </a:r>
            <a:endParaRPr/>
          </a:p>
        </p:txBody>
      </p:sp>
      <p:sp>
        <p:nvSpPr>
          <p:cNvPr id="262" name="Google Shape;26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Fives Stages →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Major Sections: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PC update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ALU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Memory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PC update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next instruction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branch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(PC + 4) / ALU mux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ALU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imm / register mux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register</a:t>
            </a:r>
            <a:r>
              <a:rPr lang="en"/>
              <a:t> / PC mux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Memory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Harvard Model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ALU / memory mux</a:t>
            </a:r>
            <a:endParaRPr/>
          </a:p>
        </p:txBody>
      </p:sp>
      <p:pic>
        <p:nvPicPr>
          <p:cNvPr id="263" name="Google Shape;263;p24"/>
          <p:cNvPicPr preferRelativeResize="0"/>
          <p:nvPr/>
        </p:nvPicPr>
        <p:blipFill rotWithShape="1">
          <a:blip r:embed="rId3">
            <a:alphaModFix/>
          </a:blip>
          <a:srcRect b="7355" l="0" r="3966" t="0"/>
          <a:stretch/>
        </p:blipFill>
        <p:spPr>
          <a:xfrm>
            <a:off x="3117125" y="1193450"/>
            <a:ext cx="5987376" cy="358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5"/>
          <p:cNvPicPr preferRelativeResize="0"/>
          <p:nvPr/>
        </p:nvPicPr>
        <p:blipFill rotWithShape="1">
          <a:blip r:embed="rId3">
            <a:alphaModFix/>
          </a:blip>
          <a:srcRect b="7355" l="0" r="3966" t="0"/>
          <a:stretch/>
        </p:blipFill>
        <p:spPr>
          <a:xfrm>
            <a:off x="381000" y="0"/>
            <a:ext cx="86020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Circuit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Sequential c</a:t>
            </a:r>
            <a:r>
              <a:rPr lang="en"/>
              <a:t>ircuit infuses a memory component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serves as both input and output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clock is used to trigger the update of the memory unit  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651740" y="2079400"/>
            <a:ext cx="1440300" cy="59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Combinational</a:t>
            </a:r>
            <a:br>
              <a:rPr lang="en"/>
            </a:br>
            <a:r>
              <a:rPr lang="en"/>
              <a:t>Circuit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3817733" y="3076635"/>
            <a:ext cx="1440300" cy="59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br>
              <a:rPr lang="en"/>
            </a:br>
            <a:r>
              <a:rPr lang="en"/>
              <a:t>Unit</a:t>
            </a:r>
            <a:endParaRPr/>
          </a:p>
        </p:txBody>
      </p:sp>
      <p:cxnSp>
        <p:nvCxnSpPr>
          <p:cNvPr id="64" name="Google Shape;64;p14"/>
          <p:cNvCxnSpPr>
            <a:endCxn id="62" idx="1"/>
          </p:cNvCxnSpPr>
          <p:nvPr/>
        </p:nvCxnSpPr>
        <p:spPr>
          <a:xfrm>
            <a:off x="1998040" y="2376100"/>
            <a:ext cx="65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4"/>
          <p:cNvCxnSpPr>
            <a:stCxn id="62" idx="3"/>
            <a:endCxn id="66" idx="1"/>
          </p:cNvCxnSpPr>
          <p:nvPr/>
        </p:nvCxnSpPr>
        <p:spPr>
          <a:xfrm>
            <a:off x="4092040" y="2376100"/>
            <a:ext cx="31569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4"/>
          <p:cNvSpPr txBox="1"/>
          <p:nvPr/>
        </p:nvSpPr>
        <p:spPr>
          <a:xfrm>
            <a:off x="7249077" y="2190248"/>
            <a:ext cx="8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1148000" y="2190248"/>
            <a:ext cx="8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</a:t>
            </a:r>
            <a:r>
              <a:rPr lang="en"/>
              <a:t>puts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6086543" y="2358877"/>
            <a:ext cx="46200" cy="45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4"/>
          <p:cNvCxnSpPr>
            <a:stCxn id="68" idx="4"/>
            <a:endCxn id="63" idx="3"/>
          </p:cNvCxnSpPr>
          <p:nvPr/>
        </p:nvCxnSpPr>
        <p:spPr>
          <a:xfrm rot="5400000">
            <a:off x="5199293" y="2463127"/>
            <a:ext cx="969000" cy="851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4"/>
          <p:cNvCxnSpPr>
            <a:stCxn id="63" idx="1"/>
            <a:endCxn id="62" idx="2"/>
          </p:cNvCxnSpPr>
          <p:nvPr/>
        </p:nvCxnSpPr>
        <p:spPr>
          <a:xfrm rot="10800000">
            <a:off x="3371933" y="2672835"/>
            <a:ext cx="445800" cy="70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4"/>
          <p:cNvCxnSpPr>
            <a:endCxn id="63" idx="2"/>
          </p:cNvCxnSpPr>
          <p:nvPr/>
        </p:nvCxnSpPr>
        <p:spPr>
          <a:xfrm flipH="1" rot="10800000">
            <a:off x="4531883" y="3670035"/>
            <a:ext cx="6000" cy="2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4"/>
          <p:cNvSpPr txBox="1"/>
          <p:nvPr/>
        </p:nvSpPr>
        <p:spPr>
          <a:xfrm>
            <a:off x="4110806" y="3888055"/>
            <a:ext cx="8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Clock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Clock: an electronic device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Generates a </a:t>
            </a:r>
            <a:r>
              <a:rPr lang="en"/>
              <a:t>periodic</a:t>
            </a:r>
            <a:r>
              <a:rPr lang="en"/>
              <a:t> signal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Forms a square wave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Frequence = 1 / (Time Period)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as a control signal to active parts of a </a:t>
            </a:r>
            <a:r>
              <a:rPr lang="en"/>
              <a:t>circuit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of Triggers:</a:t>
            </a:r>
            <a:r>
              <a:rPr baseline="30000" lang="en"/>
              <a:t>*</a:t>
            </a:r>
            <a:endParaRPr baseline="30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Level Trigger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Edge Trigger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Level of Triggers: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Positive Level (Hi)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Negative Level (Lo)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675" y="2993750"/>
            <a:ext cx="5016450" cy="13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366300" y="4720575"/>
            <a:ext cx="8062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*  Recall you can active some GUI elements on a mouse click, mouse press, </a:t>
            </a:r>
            <a:r>
              <a:rPr b="1" lang="en" sz="1300"/>
              <a:t>OR</a:t>
            </a:r>
            <a:r>
              <a:rPr lang="en" sz="1300"/>
              <a:t> a mouse release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 Latch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SR Latch also </a:t>
            </a:r>
            <a:r>
              <a:rPr lang="en"/>
              <a:t>called a </a:t>
            </a:r>
            <a:r>
              <a:rPr lang="en"/>
              <a:t>Set and Reset Latch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Functionally: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E: 	Used to enabled the circuit:  i.e., trigger an update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R: 	Used to clear (reset) the memory unit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S: 	Used to set </a:t>
            </a:r>
            <a:r>
              <a:rPr lang="en"/>
              <a:t>the</a:t>
            </a:r>
            <a:r>
              <a:rPr lang="en"/>
              <a:t> memory unit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600" y="1648173"/>
            <a:ext cx="3580500" cy="183013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2717825" y="1645550"/>
            <a:ext cx="2133000" cy="1849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9" name="Google Shape;89;p16"/>
          <p:cNvGraphicFramePr/>
          <p:nvPr/>
        </p:nvGraphicFramePr>
        <p:xfrm>
          <a:off x="7073175" y="69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{3DE12254-5EEA-49B3-AA4C-DC21FFAE3DF0}</a:tableStyleId>
              </a:tblPr>
              <a:tblGrid>
                <a:gridCol w="452675"/>
                <a:gridCol w="489525"/>
                <a:gridCol w="747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Q(t+1)</a:t>
                      </a:r>
                      <a:endParaRPr/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Q(t)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cxnSp>
        <p:nvCxnSpPr>
          <p:cNvPr id="90" name="Google Shape;90;p16"/>
          <p:cNvCxnSpPr>
            <a:stCxn id="91" idx="1"/>
          </p:cNvCxnSpPr>
          <p:nvPr/>
        </p:nvCxnSpPr>
        <p:spPr>
          <a:xfrm flipH="1">
            <a:off x="4875000" y="1486925"/>
            <a:ext cx="816000" cy="272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6"/>
          <p:cNvSpPr txBox="1"/>
          <p:nvPr/>
        </p:nvSpPr>
        <p:spPr>
          <a:xfrm>
            <a:off x="5691000" y="1225325"/>
            <a:ext cx="92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memory</a:t>
            </a:r>
            <a:br>
              <a:rPr lang="en" sz="1100"/>
            </a:br>
            <a:r>
              <a:rPr lang="en" sz="1100"/>
              <a:t>unit</a:t>
            </a:r>
            <a:endParaRPr sz="1100"/>
          </a:p>
        </p:txBody>
      </p:sp>
      <p:graphicFrame>
        <p:nvGraphicFramePr>
          <p:cNvPr id="92" name="Google Shape;92;p16"/>
          <p:cNvGraphicFramePr/>
          <p:nvPr/>
        </p:nvGraphicFramePr>
        <p:xfrm>
          <a:off x="7073175" y="283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{3DE12254-5EEA-49B3-AA4C-DC21FFAE3DF0}</a:tableStyleId>
              </a:tblPr>
              <a:tblGrid>
                <a:gridCol w="452675"/>
                <a:gridCol w="489525"/>
                <a:gridCol w="747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NOR</a:t>
                      </a:r>
                      <a:endParaRPr/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3" name="Google Shape;93;p16"/>
          <p:cNvSpPr/>
          <p:nvPr/>
        </p:nvSpPr>
        <p:spPr>
          <a:xfrm>
            <a:off x="3828730" y="1991180"/>
            <a:ext cx="106200" cy="10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3828730" y="3001794"/>
            <a:ext cx="106200" cy="10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2966750" y="1963475"/>
            <a:ext cx="474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Q(t)'</a:t>
            </a:r>
            <a:endParaRPr sz="900"/>
          </a:p>
        </p:txBody>
      </p:sp>
      <p:sp>
        <p:nvSpPr>
          <p:cNvPr id="96" name="Google Shape;96;p16"/>
          <p:cNvSpPr txBox="1"/>
          <p:nvPr/>
        </p:nvSpPr>
        <p:spPr>
          <a:xfrm>
            <a:off x="2966750" y="2819243"/>
            <a:ext cx="474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Q(t)</a:t>
            </a:r>
            <a:endParaRPr sz="900"/>
          </a:p>
        </p:txBody>
      </p:sp>
      <p:sp>
        <p:nvSpPr>
          <p:cNvPr id="97" name="Google Shape;97;p16"/>
          <p:cNvSpPr txBox="1"/>
          <p:nvPr/>
        </p:nvSpPr>
        <p:spPr>
          <a:xfrm>
            <a:off x="4262150" y="1887275"/>
            <a:ext cx="574200" cy="32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Q(t+1)</a:t>
            </a:r>
            <a:endParaRPr sz="900"/>
          </a:p>
        </p:txBody>
      </p:sp>
      <p:sp>
        <p:nvSpPr>
          <p:cNvPr id="98" name="Google Shape;98;p16"/>
          <p:cNvSpPr txBox="1"/>
          <p:nvPr/>
        </p:nvSpPr>
        <p:spPr>
          <a:xfrm>
            <a:off x="4262150" y="2895447"/>
            <a:ext cx="574200" cy="32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Q(t+1)'</a:t>
            </a:r>
            <a:endParaRPr sz="900"/>
          </a:p>
        </p:txBody>
      </p:sp>
      <p:cxnSp>
        <p:nvCxnSpPr>
          <p:cNvPr id="99" name="Google Shape;99;p16"/>
          <p:cNvCxnSpPr/>
          <p:nvPr/>
        </p:nvCxnSpPr>
        <p:spPr>
          <a:xfrm flipH="1" rot="10800000">
            <a:off x="4523700" y="2146025"/>
            <a:ext cx="12300" cy="36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6"/>
          <p:cNvCxnSpPr/>
          <p:nvPr/>
        </p:nvCxnSpPr>
        <p:spPr>
          <a:xfrm>
            <a:off x="4523700" y="2507825"/>
            <a:ext cx="11400" cy="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6"/>
          <p:cNvCxnSpPr/>
          <p:nvPr/>
        </p:nvCxnSpPr>
        <p:spPr>
          <a:xfrm>
            <a:off x="4754221" y="2048825"/>
            <a:ext cx="4866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6"/>
          <p:cNvSpPr txBox="1"/>
          <p:nvPr/>
        </p:nvSpPr>
        <p:spPr>
          <a:xfrm>
            <a:off x="5275425" y="1883238"/>
            <a:ext cx="574200" cy="32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Q(t+1)</a:t>
            </a:r>
            <a:endParaRPr sz="900"/>
          </a:p>
        </p:txBody>
      </p:sp>
      <p:sp>
        <p:nvSpPr>
          <p:cNvPr id="103" name="Google Shape;103;p16"/>
          <p:cNvSpPr/>
          <p:nvPr/>
        </p:nvSpPr>
        <p:spPr>
          <a:xfrm>
            <a:off x="2717825" y="1638350"/>
            <a:ext cx="2133000" cy="184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Cell</a:t>
            </a:r>
            <a:br>
              <a:rPr lang="en"/>
            </a:br>
            <a:br>
              <a:rPr lang="en"/>
            </a:br>
            <a:r>
              <a:rPr lang="en"/>
              <a:t>Q(t)</a:t>
            </a:r>
            <a:br>
              <a:rPr lang="en"/>
            </a:br>
            <a:endParaRPr sz="900"/>
          </a:p>
        </p:txBody>
      </p:sp>
      <p:sp>
        <p:nvSpPr>
          <p:cNvPr id="104" name="Google Shape;104;p16"/>
          <p:cNvSpPr txBox="1"/>
          <p:nvPr/>
        </p:nvSpPr>
        <p:spPr>
          <a:xfrm>
            <a:off x="4138800" y="2384775"/>
            <a:ext cx="691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Must be complements</a:t>
            </a:r>
            <a:endParaRPr sz="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 Latch:  Set at (1,0)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SR Latch also called a Set and Reset Latch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Functionally: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E: 	Used to enabled the circuit:  i.e., trigger an update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R: 	Used to clear (reset) the memory unit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S: 	Used to set the memory unit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600" y="1648173"/>
            <a:ext cx="3580500" cy="183013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/>
          <p:nvPr/>
        </p:nvSpPr>
        <p:spPr>
          <a:xfrm>
            <a:off x="2717829" y="1645550"/>
            <a:ext cx="1934100" cy="1849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3" name="Google Shape;113;p17"/>
          <p:cNvGraphicFramePr/>
          <p:nvPr/>
        </p:nvGraphicFramePr>
        <p:xfrm>
          <a:off x="7073175" y="69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{3DE12254-5EEA-49B3-AA4C-DC21FFAE3DF0}</a:tableStyleId>
              </a:tblPr>
              <a:tblGrid>
                <a:gridCol w="452675"/>
                <a:gridCol w="489525"/>
                <a:gridCol w="747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Q(t+1)</a:t>
                      </a:r>
                      <a:endParaRPr/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Q(t)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17"/>
          <p:cNvSpPr txBox="1"/>
          <p:nvPr/>
        </p:nvSpPr>
        <p:spPr>
          <a:xfrm>
            <a:off x="5366550" y="3189325"/>
            <a:ext cx="831600" cy="523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Consider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with Q=0</a:t>
            </a:r>
            <a:endParaRPr sz="1100"/>
          </a:p>
        </p:txBody>
      </p:sp>
      <p:sp>
        <p:nvSpPr>
          <p:cNvPr id="115" name="Google Shape;115;p17"/>
          <p:cNvSpPr txBox="1"/>
          <p:nvPr/>
        </p:nvSpPr>
        <p:spPr>
          <a:xfrm>
            <a:off x="1622375" y="1518650"/>
            <a:ext cx="30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1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1622375" y="3090570"/>
            <a:ext cx="30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1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1622375" y="2785770"/>
            <a:ext cx="30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1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1622375" y="1795170"/>
            <a:ext cx="30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1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2401581" y="1642770"/>
            <a:ext cx="30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1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2401581" y="2950460"/>
            <a:ext cx="30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1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2934977" y="1953725"/>
            <a:ext cx="69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10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2935052" y="2691325"/>
            <a:ext cx="93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00 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3900561" y="1795175"/>
            <a:ext cx="209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0000000000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3965127" y="2785775"/>
            <a:ext cx="230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1000000</a:t>
            </a:r>
            <a:endParaRPr sz="1000">
              <a:solidFill>
                <a:srgbClr val="FF0000"/>
              </a:solidFill>
            </a:endParaRPr>
          </a:p>
        </p:txBody>
      </p:sp>
      <p:graphicFrame>
        <p:nvGraphicFramePr>
          <p:cNvPr id="125" name="Google Shape;125;p17"/>
          <p:cNvGraphicFramePr/>
          <p:nvPr/>
        </p:nvGraphicFramePr>
        <p:xfrm>
          <a:off x="7073175" y="283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{3DE12254-5EEA-49B3-AA4C-DC21FFAE3DF0}</a:tableStyleId>
              </a:tblPr>
              <a:tblGrid>
                <a:gridCol w="452675"/>
                <a:gridCol w="489525"/>
                <a:gridCol w="747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NOR</a:t>
                      </a:r>
                      <a:endParaRPr/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26" name="Google Shape;126;p17"/>
          <p:cNvCxnSpPr>
            <a:stCxn id="127" idx="1"/>
          </p:cNvCxnSpPr>
          <p:nvPr/>
        </p:nvCxnSpPr>
        <p:spPr>
          <a:xfrm flipH="1">
            <a:off x="4664100" y="1486925"/>
            <a:ext cx="1026900" cy="292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7"/>
          <p:cNvSpPr txBox="1"/>
          <p:nvPr/>
        </p:nvSpPr>
        <p:spPr>
          <a:xfrm>
            <a:off x="5691000" y="1225325"/>
            <a:ext cx="92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memory</a:t>
            </a:r>
            <a:br>
              <a:rPr lang="en" sz="1100"/>
            </a:br>
            <a:r>
              <a:rPr lang="en" sz="1100"/>
              <a:t>unit</a:t>
            </a:r>
            <a:endParaRPr sz="1100"/>
          </a:p>
        </p:txBody>
      </p:sp>
      <p:cxnSp>
        <p:nvCxnSpPr>
          <p:cNvPr id="128" name="Google Shape;128;p17"/>
          <p:cNvCxnSpPr>
            <a:stCxn id="114" idx="3"/>
            <a:endCxn id="129" idx="1"/>
          </p:cNvCxnSpPr>
          <p:nvPr/>
        </p:nvCxnSpPr>
        <p:spPr>
          <a:xfrm flipH="1" rot="10800000">
            <a:off x="6198150" y="2089225"/>
            <a:ext cx="850500" cy="13617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7"/>
          <p:cNvSpPr/>
          <p:nvPr/>
        </p:nvSpPr>
        <p:spPr>
          <a:xfrm>
            <a:off x="7048550" y="1896275"/>
            <a:ext cx="24600" cy="38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5357925" y="2310150"/>
            <a:ext cx="101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Must be complements</a:t>
            </a:r>
            <a:endParaRPr sz="800"/>
          </a:p>
        </p:txBody>
      </p:sp>
      <p:cxnSp>
        <p:nvCxnSpPr>
          <p:cNvPr id="131" name="Google Shape;131;p17"/>
          <p:cNvCxnSpPr>
            <a:stCxn id="132" idx="2"/>
          </p:cNvCxnSpPr>
          <p:nvPr/>
        </p:nvCxnSpPr>
        <p:spPr>
          <a:xfrm rot="10800000">
            <a:off x="4541255" y="2099046"/>
            <a:ext cx="92430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7"/>
          <p:cNvCxnSpPr>
            <a:stCxn id="132" idx="2"/>
          </p:cNvCxnSpPr>
          <p:nvPr/>
        </p:nvCxnSpPr>
        <p:spPr>
          <a:xfrm flipH="1">
            <a:off x="4602755" y="2516946"/>
            <a:ext cx="862800" cy="5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7"/>
          <p:cNvSpPr/>
          <p:nvPr/>
        </p:nvSpPr>
        <p:spPr>
          <a:xfrm>
            <a:off x="5465555" y="2486196"/>
            <a:ext cx="61500" cy="6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17"/>
          <p:cNvCxnSpPr/>
          <p:nvPr/>
        </p:nvCxnSpPr>
        <p:spPr>
          <a:xfrm rot="10800000">
            <a:off x="3796825" y="3205350"/>
            <a:ext cx="3279900" cy="974100"/>
          </a:xfrm>
          <a:prstGeom prst="curvedConnector3">
            <a:avLst>
              <a:gd fmla="val 5672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7"/>
          <p:cNvSpPr/>
          <p:nvPr/>
        </p:nvSpPr>
        <p:spPr>
          <a:xfrm>
            <a:off x="3828730" y="1991180"/>
            <a:ext cx="106200" cy="10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3828730" y="3001794"/>
            <a:ext cx="106200" cy="10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975637" y="1748525"/>
            <a:ext cx="1764300" cy="184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Q(t) == ?</a:t>
            </a:r>
            <a:endParaRPr/>
          </a:p>
        </p:txBody>
      </p:sp>
      <p:cxnSp>
        <p:nvCxnSpPr>
          <p:cNvPr id="138" name="Google Shape;138;p17"/>
          <p:cNvCxnSpPr>
            <a:endCxn id="139" idx="1"/>
          </p:cNvCxnSpPr>
          <p:nvPr/>
        </p:nvCxnSpPr>
        <p:spPr>
          <a:xfrm flipH="1" rot="10800000">
            <a:off x="4533925" y="1953000"/>
            <a:ext cx="962100" cy="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17"/>
          <p:cNvSpPr txBox="1"/>
          <p:nvPr/>
        </p:nvSpPr>
        <p:spPr>
          <a:xfrm>
            <a:off x="5496025" y="1752900"/>
            <a:ext cx="8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Q(t+1)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 Latch:  Data Latch</a:t>
            </a:r>
            <a:endParaRPr/>
          </a:p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Forces S &amp; R to be complements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Functionally: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E: 	Used to trigger the memory unit, i.e., perform a write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D': 	Used to clear (reset) the memory unit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D: 	Used to set the memory unit</a:t>
            </a:r>
            <a:endParaRPr/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600" y="1648173"/>
            <a:ext cx="3580500" cy="183013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/>
          <p:nvPr/>
        </p:nvSpPr>
        <p:spPr>
          <a:xfrm>
            <a:off x="2717829" y="1645550"/>
            <a:ext cx="1934100" cy="1849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8" name="Google Shape;148;p18"/>
          <p:cNvGraphicFramePr/>
          <p:nvPr/>
        </p:nvGraphicFramePr>
        <p:xfrm>
          <a:off x="6620725" y="1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{3DE12254-5EEA-49B3-AA4C-DC21FFAE3DF0}</a:tableStyleId>
              </a:tblPr>
              <a:tblGrid>
                <a:gridCol w="573875"/>
                <a:gridCol w="887300"/>
                <a:gridCol w="750400"/>
              </a:tblGrid>
              <a:tr h="50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Q(t+1)</a:t>
                      </a:r>
                      <a:endParaRPr/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Q(t)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2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Q(t)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8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(reset)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8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(set)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9" name="Google Shape;149;p18"/>
          <p:cNvGraphicFramePr/>
          <p:nvPr/>
        </p:nvGraphicFramePr>
        <p:xfrm>
          <a:off x="7073175" y="283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{3DE12254-5EEA-49B3-AA4C-DC21FFAE3DF0}</a:tableStyleId>
              </a:tblPr>
              <a:tblGrid>
                <a:gridCol w="452675"/>
                <a:gridCol w="489525"/>
                <a:gridCol w="747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NOR</a:t>
                      </a:r>
                      <a:endParaRPr/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50" name="Google Shape;150;p18"/>
          <p:cNvCxnSpPr>
            <a:stCxn id="151" idx="1"/>
          </p:cNvCxnSpPr>
          <p:nvPr/>
        </p:nvCxnSpPr>
        <p:spPr>
          <a:xfrm flipH="1">
            <a:off x="4664100" y="1486925"/>
            <a:ext cx="1026900" cy="292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18"/>
          <p:cNvSpPr txBox="1"/>
          <p:nvPr/>
        </p:nvSpPr>
        <p:spPr>
          <a:xfrm>
            <a:off x="5691000" y="1225325"/>
            <a:ext cx="92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memory</a:t>
            </a:r>
            <a:br>
              <a:rPr lang="en" sz="1100"/>
            </a:br>
            <a:r>
              <a:rPr lang="en" sz="1100"/>
              <a:t>unit</a:t>
            </a:r>
            <a:endParaRPr sz="1100"/>
          </a:p>
        </p:txBody>
      </p:sp>
      <p:sp>
        <p:nvSpPr>
          <p:cNvPr id="152" name="Google Shape;152;p18"/>
          <p:cNvSpPr txBox="1"/>
          <p:nvPr/>
        </p:nvSpPr>
        <p:spPr>
          <a:xfrm>
            <a:off x="5357925" y="2310150"/>
            <a:ext cx="101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Must be complements</a:t>
            </a:r>
            <a:endParaRPr sz="800"/>
          </a:p>
        </p:txBody>
      </p:sp>
      <p:cxnSp>
        <p:nvCxnSpPr>
          <p:cNvPr id="153" name="Google Shape;153;p18"/>
          <p:cNvCxnSpPr/>
          <p:nvPr/>
        </p:nvCxnSpPr>
        <p:spPr>
          <a:xfrm rot="10800000">
            <a:off x="4541255" y="2099046"/>
            <a:ext cx="92430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8"/>
          <p:cNvCxnSpPr/>
          <p:nvPr/>
        </p:nvCxnSpPr>
        <p:spPr>
          <a:xfrm flipH="1">
            <a:off x="4602755" y="2516946"/>
            <a:ext cx="862800" cy="5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5" name="Google Shape;155;p18"/>
          <p:cNvPicPr preferRelativeResize="0"/>
          <p:nvPr/>
        </p:nvPicPr>
        <p:blipFill rotWithShape="1">
          <a:blip r:embed="rId4">
            <a:alphaModFix/>
          </a:blip>
          <a:srcRect b="0" l="18099" r="21630" t="0"/>
          <a:stretch/>
        </p:blipFill>
        <p:spPr>
          <a:xfrm rot="-5400000">
            <a:off x="485199" y="2118186"/>
            <a:ext cx="363385" cy="25681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 txBox="1"/>
          <p:nvPr/>
        </p:nvSpPr>
        <p:spPr>
          <a:xfrm>
            <a:off x="516288" y="3151475"/>
            <a:ext cx="30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</a:t>
            </a:r>
            <a:endParaRPr sz="1200"/>
          </a:p>
        </p:txBody>
      </p:sp>
      <p:cxnSp>
        <p:nvCxnSpPr>
          <p:cNvPr id="157" name="Google Shape;157;p18"/>
          <p:cNvCxnSpPr>
            <a:stCxn id="156" idx="3"/>
          </p:cNvCxnSpPr>
          <p:nvPr/>
        </p:nvCxnSpPr>
        <p:spPr>
          <a:xfrm>
            <a:off x="817488" y="3336125"/>
            <a:ext cx="5775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8"/>
          <p:cNvCxnSpPr>
            <a:stCxn id="156" idx="0"/>
            <a:endCxn id="155" idx="1"/>
          </p:cNvCxnSpPr>
          <p:nvPr/>
        </p:nvCxnSpPr>
        <p:spPr>
          <a:xfrm rot="10800000">
            <a:off x="666888" y="2428175"/>
            <a:ext cx="0" cy="7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8"/>
          <p:cNvCxnSpPr>
            <a:stCxn id="155" idx="3"/>
          </p:cNvCxnSpPr>
          <p:nvPr/>
        </p:nvCxnSpPr>
        <p:spPr>
          <a:xfrm rot="-5400000">
            <a:off x="878992" y="1530602"/>
            <a:ext cx="322200" cy="746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18"/>
          <p:cNvSpPr/>
          <p:nvPr/>
        </p:nvSpPr>
        <p:spPr>
          <a:xfrm>
            <a:off x="3828730" y="1991180"/>
            <a:ext cx="106200" cy="10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3828730" y="3001794"/>
            <a:ext cx="106200" cy="10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618323" y="2027353"/>
            <a:ext cx="106200" cy="10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 txBox="1"/>
          <p:nvPr/>
        </p:nvSpPr>
        <p:spPr>
          <a:xfrm>
            <a:off x="1336625" y="2356350"/>
            <a:ext cx="30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1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2403425" y="1627025"/>
            <a:ext cx="30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1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2327225" y="2922425"/>
            <a:ext cx="30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0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422225" y="2998625"/>
            <a:ext cx="30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0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1489025" y="3074825"/>
            <a:ext cx="30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0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422225" y="1779425"/>
            <a:ext cx="30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1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1641425" y="1474625"/>
            <a:ext cx="30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1</a:t>
            </a: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Latches and Flip-Flops</a:t>
            </a:r>
            <a:br>
              <a:rPr lang="en"/>
            </a:br>
            <a:r>
              <a:rPr lang="en"/>
              <a:t>	</a:t>
            </a:r>
            <a:r>
              <a:rPr lang="en" sz="2244"/>
              <a:t>Logically the same!</a:t>
            </a:r>
            <a:endParaRPr sz="2244"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Latches: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RS Latch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 Latch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JK Latch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 Latch</a:t>
            </a:r>
            <a:br>
              <a:rPr lang="en"/>
            </a:b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Flip-Flop: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RS </a:t>
            </a:r>
            <a:r>
              <a:rPr lang="en"/>
              <a:t>Flip-Flop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 </a:t>
            </a:r>
            <a:r>
              <a:rPr lang="en"/>
              <a:t>Flip-Flop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JK </a:t>
            </a:r>
            <a:r>
              <a:rPr lang="en"/>
              <a:t>Flip-Flop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 </a:t>
            </a:r>
            <a:r>
              <a:rPr lang="en"/>
              <a:t>Flip-Flop</a:t>
            </a:r>
            <a:endParaRPr/>
          </a:p>
        </p:txBody>
      </p:sp>
      <p:grpSp>
        <p:nvGrpSpPr>
          <p:cNvPr id="176" name="Google Shape;176;p19"/>
          <p:cNvGrpSpPr/>
          <p:nvPr/>
        </p:nvGrpSpPr>
        <p:grpSpPr>
          <a:xfrm>
            <a:off x="5234499" y="197717"/>
            <a:ext cx="3487990" cy="1410772"/>
            <a:chOff x="516288" y="1645550"/>
            <a:chExt cx="4243813" cy="1948041"/>
          </a:xfrm>
        </p:grpSpPr>
        <p:pic>
          <p:nvPicPr>
            <p:cNvPr id="177" name="Google Shape;177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79600" y="1648173"/>
              <a:ext cx="3580500" cy="1830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19"/>
            <p:cNvSpPr/>
            <p:nvPr/>
          </p:nvSpPr>
          <p:spPr>
            <a:xfrm>
              <a:off x="2717829" y="1645550"/>
              <a:ext cx="1934100" cy="18498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9" name="Google Shape;179;p19"/>
            <p:cNvPicPr preferRelativeResize="0"/>
            <p:nvPr/>
          </p:nvPicPr>
          <p:blipFill rotWithShape="1">
            <a:blip r:embed="rId4">
              <a:alphaModFix/>
            </a:blip>
            <a:srcRect b="0" l="18099" r="21630" t="0"/>
            <a:stretch/>
          </p:blipFill>
          <p:spPr>
            <a:xfrm rot="-5400000">
              <a:off x="485199" y="2012967"/>
              <a:ext cx="363385" cy="2568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19"/>
            <p:cNvSpPr txBox="1"/>
            <p:nvPr/>
          </p:nvSpPr>
          <p:spPr>
            <a:xfrm>
              <a:off x="516288" y="3083591"/>
              <a:ext cx="301200" cy="5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D</a:t>
              </a:r>
              <a:endParaRPr sz="1200"/>
            </a:p>
          </p:txBody>
        </p:sp>
        <p:cxnSp>
          <p:nvCxnSpPr>
            <p:cNvPr id="181" name="Google Shape;181;p19"/>
            <p:cNvCxnSpPr/>
            <p:nvPr/>
          </p:nvCxnSpPr>
          <p:spPr>
            <a:xfrm>
              <a:off x="817488" y="3335197"/>
              <a:ext cx="577500" cy="4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2" name="Google Shape;182;p19"/>
            <p:cNvCxnSpPr>
              <a:stCxn id="180" idx="0"/>
              <a:endCxn id="179" idx="1"/>
            </p:cNvCxnSpPr>
            <p:nvPr/>
          </p:nvCxnSpPr>
          <p:spPr>
            <a:xfrm rot="10800000">
              <a:off x="666888" y="2323091"/>
              <a:ext cx="0" cy="760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3" name="Google Shape;183;p19"/>
            <p:cNvCxnSpPr>
              <a:stCxn id="179" idx="3"/>
            </p:cNvCxnSpPr>
            <p:nvPr/>
          </p:nvCxnSpPr>
          <p:spPr>
            <a:xfrm rot="-5400000">
              <a:off x="928942" y="1475633"/>
              <a:ext cx="222000" cy="7461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aphicFrame>
        <p:nvGraphicFramePr>
          <p:cNvPr id="184" name="Google Shape;184;p19"/>
          <p:cNvGraphicFramePr/>
          <p:nvPr/>
        </p:nvGraphicFramePr>
        <p:xfrm>
          <a:off x="3258825" y="163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{3DE12254-5EEA-49B3-AA4C-DC21FFAE3DF0}</a:tableStyleId>
              </a:tblPr>
              <a:tblGrid>
                <a:gridCol w="1777475"/>
                <a:gridCol w="1762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5C596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Latches</a:t>
                      </a:r>
                      <a:endParaRPr b="1" sz="1000">
                        <a:solidFill>
                          <a:srgbClr val="5C596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EEEB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5C596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Flip-flops</a:t>
                      </a:r>
                      <a:endParaRPr b="1" sz="1000">
                        <a:solidFill>
                          <a:srgbClr val="5C596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EEB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C596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Different underlying technology is used</a:t>
                      </a:r>
                      <a:endParaRPr sz="1000">
                        <a:solidFill>
                          <a:srgbClr val="5C596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C596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Uses a enable signal</a:t>
                      </a:r>
                      <a:endParaRPr sz="1000">
                        <a:solidFill>
                          <a:srgbClr val="5C596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B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C596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Uses a clock signal</a:t>
                      </a:r>
                      <a:endParaRPr sz="1000">
                        <a:solidFill>
                          <a:srgbClr val="5C596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EEB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C596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Level triggered</a:t>
                      </a:r>
                      <a:endParaRPr sz="1000">
                        <a:solidFill>
                          <a:srgbClr val="5C596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B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C596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Edge triggered</a:t>
                      </a:r>
                      <a:endParaRPr sz="1000">
                        <a:solidFill>
                          <a:srgbClr val="5C596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EEB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C596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Consumes less power</a:t>
                      </a:r>
                      <a:endParaRPr sz="1000">
                        <a:solidFill>
                          <a:srgbClr val="5C596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EEEB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C596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Consumes more power</a:t>
                      </a:r>
                      <a:endParaRPr sz="1000">
                        <a:solidFill>
                          <a:srgbClr val="5C596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EEB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C596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Faster</a:t>
                      </a:r>
                      <a:endParaRPr sz="1000">
                        <a:solidFill>
                          <a:srgbClr val="5C596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EEEB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C596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Slower</a:t>
                      </a:r>
                      <a:endParaRPr sz="1000">
                        <a:solidFill>
                          <a:srgbClr val="5C596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EEB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C596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Used for transitioning</a:t>
                      </a:r>
                      <a:br>
                        <a:rPr lang="en" sz="1000">
                          <a:solidFill>
                            <a:srgbClr val="5C596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 sz="500">
                          <a:solidFill>
                            <a:srgbClr val="5C596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(Consider a lock, e.g., at the Panama Canal.)</a:t>
                      </a:r>
                      <a:endParaRPr sz="500">
                        <a:solidFill>
                          <a:srgbClr val="5C596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EEEB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C596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Used as storage</a:t>
                      </a:r>
                      <a:endParaRPr sz="1000">
                        <a:solidFill>
                          <a:srgbClr val="5C596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EEB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5" name="Google Shape;185;p19"/>
          <p:cNvSpPr txBox="1"/>
          <p:nvPr/>
        </p:nvSpPr>
        <p:spPr>
          <a:xfrm>
            <a:off x="3258825" y="1304167"/>
            <a:ext cx="35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Differences:</a:t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5817925" y="829675"/>
            <a:ext cx="141300" cy="1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p19"/>
          <p:cNvCxnSpPr>
            <a:endCxn id="186" idx="1"/>
          </p:cNvCxnSpPr>
          <p:nvPr/>
        </p:nvCxnSpPr>
        <p:spPr>
          <a:xfrm>
            <a:off x="4465825" y="884875"/>
            <a:ext cx="13521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19"/>
          <p:cNvSpPr txBox="1"/>
          <p:nvPr/>
        </p:nvSpPr>
        <p:spPr>
          <a:xfrm>
            <a:off x="4436481" y="597096"/>
            <a:ext cx="712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Clk / E</a:t>
            </a:r>
            <a:endParaRPr sz="1100"/>
          </a:p>
        </p:txBody>
      </p:sp>
      <p:sp>
        <p:nvSpPr>
          <p:cNvPr id="189" name="Google Shape;189;p19"/>
          <p:cNvSpPr/>
          <p:nvPr/>
        </p:nvSpPr>
        <p:spPr>
          <a:xfrm>
            <a:off x="5317814" y="404336"/>
            <a:ext cx="81000" cy="8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7962656" y="446447"/>
            <a:ext cx="81000" cy="8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7968473" y="1174358"/>
            <a:ext cx="81000" cy="8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Register</a:t>
            </a:r>
            <a:endParaRPr/>
          </a:p>
        </p:txBody>
      </p:sp>
      <p:sp>
        <p:nvSpPr>
          <p:cNvPr id="197" name="Google Shape;1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 F</a:t>
            </a:r>
            <a:r>
              <a:rPr lang="en"/>
              <a:t>lip-Flop</a:t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2021800" y="2308000"/>
            <a:ext cx="749700" cy="74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</a:t>
            </a:r>
            <a:r>
              <a:rPr baseline="-25000" lang="en"/>
              <a:t>3</a:t>
            </a:r>
            <a:endParaRPr baseline="-25000"/>
          </a:p>
        </p:txBody>
      </p:sp>
      <p:sp>
        <p:nvSpPr>
          <p:cNvPr id="199" name="Google Shape;199;p20"/>
          <p:cNvSpPr/>
          <p:nvPr/>
        </p:nvSpPr>
        <p:spPr>
          <a:xfrm>
            <a:off x="3206592" y="2308000"/>
            <a:ext cx="749700" cy="74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FF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4391383" y="2308000"/>
            <a:ext cx="749700" cy="74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FF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5576175" y="2308000"/>
            <a:ext cx="749700" cy="74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FF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endParaRPr/>
          </a:p>
        </p:txBody>
      </p:sp>
      <p:sp>
        <p:nvSpPr>
          <p:cNvPr id="202" name="Google Shape;202;p20"/>
          <p:cNvSpPr txBox="1"/>
          <p:nvPr/>
        </p:nvSpPr>
        <p:spPr>
          <a:xfrm>
            <a:off x="1241375" y="3237150"/>
            <a:ext cx="39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Clk</a:t>
            </a:r>
            <a:endParaRPr sz="1000"/>
          </a:p>
        </p:txBody>
      </p:sp>
      <p:cxnSp>
        <p:nvCxnSpPr>
          <p:cNvPr id="203" name="Google Shape;203;p20"/>
          <p:cNvCxnSpPr>
            <a:stCxn id="202" idx="3"/>
            <a:endCxn id="198" idx="1"/>
          </p:cNvCxnSpPr>
          <p:nvPr/>
        </p:nvCxnSpPr>
        <p:spPr>
          <a:xfrm flipH="1" rot="10800000">
            <a:off x="1634675" y="2682900"/>
            <a:ext cx="387000" cy="723600"/>
          </a:xfrm>
          <a:prstGeom prst="bentConnector3">
            <a:avLst>
              <a:gd fmla="val 500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0"/>
          <p:cNvCxnSpPr>
            <a:stCxn id="202" idx="3"/>
            <a:endCxn id="199" idx="1"/>
          </p:cNvCxnSpPr>
          <p:nvPr/>
        </p:nvCxnSpPr>
        <p:spPr>
          <a:xfrm flipH="1" rot="10800000">
            <a:off x="1634675" y="2682900"/>
            <a:ext cx="1572000" cy="723600"/>
          </a:xfrm>
          <a:prstGeom prst="bentConnector3">
            <a:avLst>
              <a:gd fmla="val 899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0"/>
          <p:cNvCxnSpPr>
            <a:stCxn id="202" idx="3"/>
            <a:endCxn id="200" idx="1"/>
          </p:cNvCxnSpPr>
          <p:nvPr/>
        </p:nvCxnSpPr>
        <p:spPr>
          <a:xfrm flipH="1" rot="10800000">
            <a:off x="1634675" y="2682900"/>
            <a:ext cx="2756700" cy="723600"/>
          </a:xfrm>
          <a:prstGeom prst="bentConnector3">
            <a:avLst>
              <a:gd fmla="val 9362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0"/>
          <p:cNvCxnSpPr>
            <a:stCxn id="202" idx="3"/>
            <a:endCxn id="201" idx="1"/>
          </p:cNvCxnSpPr>
          <p:nvPr/>
        </p:nvCxnSpPr>
        <p:spPr>
          <a:xfrm flipH="1" rot="10800000">
            <a:off x="1634675" y="2682900"/>
            <a:ext cx="3941400" cy="723600"/>
          </a:xfrm>
          <a:prstGeom prst="bentConnector3">
            <a:avLst>
              <a:gd fmla="val 958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20"/>
          <p:cNvSpPr txBox="1"/>
          <p:nvPr/>
        </p:nvSpPr>
        <p:spPr>
          <a:xfrm>
            <a:off x="1688750" y="1680938"/>
            <a:ext cx="39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</a:t>
            </a:r>
            <a:r>
              <a:rPr baseline="-25000" lang="en" sz="1000"/>
              <a:t>3</a:t>
            </a:r>
            <a:endParaRPr baseline="-25000" sz="1000"/>
          </a:p>
        </p:txBody>
      </p:sp>
      <p:sp>
        <p:nvSpPr>
          <p:cNvPr id="208" name="Google Shape;208;p20"/>
          <p:cNvSpPr txBox="1"/>
          <p:nvPr/>
        </p:nvSpPr>
        <p:spPr>
          <a:xfrm>
            <a:off x="2853458" y="1680938"/>
            <a:ext cx="39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</a:t>
            </a:r>
            <a:r>
              <a:rPr baseline="-25000" lang="en" sz="1000"/>
              <a:t>2</a:t>
            </a:r>
            <a:endParaRPr baseline="-25000" sz="1000"/>
          </a:p>
        </p:txBody>
      </p:sp>
      <p:sp>
        <p:nvSpPr>
          <p:cNvPr id="209" name="Google Shape;209;p20"/>
          <p:cNvSpPr txBox="1"/>
          <p:nvPr/>
        </p:nvSpPr>
        <p:spPr>
          <a:xfrm>
            <a:off x="4018167" y="1680938"/>
            <a:ext cx="39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</a:t>
            </a:r>
            <a:r>
              <a:rPr baseline="-25000" lang="en" sz="1000"/>
              <a:t>1</a:t>
            </a:r>
            <a:endParaRPr baseline="-25000" sz="1000"/>
          </a:p>
        </p:txBody>
      </p:sp>
      <p:sp>
        <p:nvSpPr>
          <p:cNvPr id="210" name="Google Shape;210;p20"/>
          <p:cNvSpPr txBox="1"/>
          <p:nvPr/>
        </p:nvSpPr>
        <p:spPr>
          <a:xfrm>
            <a:off x="5182875" y="1680938"/>
            <a:ext cx="39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</a:t>
            </a:r>
            <a:r>
              <a:rPr baseline="-25000" lang="en" sz="1000"/>
              <a:t>0</a:t>
            </a:r>
            <a:endParaRPr baseline="-25000" sz="1000"/>
          </a:p>
        </p:txBody>
      </p:sp>
      <p:cxnSp>
        <p:nvCxnSpPr>
          <p:cNvPr id="211" name="Google Shape;211;p20"/>
          <p:cNvCxnSpPr>
            <a:stCxn id="207" idx="2"/>
            <a:endCxn id="212" idx="2"/>
          </p:cNvCxnSpPr>
          <p:nvPr/>
        </p:nvCxnSpPr>
        <p:spPr>
          <a:xfrm flipH="1" rot="-5400000">
            <a:off x="1742750" y="2162288"/>
            <a:ext cx="398400" cy="113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20"/>
          <p:cNvSpPr/>
          <p:nvPr/>
        </p:nvSpPr>
        <p:spPr>
          <a:xfrm>
            <a:off x="1998459" y="2396485"/>
            <a:ext cx="42900" cy="4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2745710" y="2396485"/>
            <a:ext cx="42900" cy="4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"/>
          <p:cNvSpPr txBox="1"/>
          <p:nvPr/>
        </p:nvSpPr>
        <p:spPr>
          <a:xfrm>
            <a:off x="2679350" y="3704438"/>
            <a:ext cx="39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Q</a:t>
            </a:r>
            <a:r>
              <a:rPr baseline="-25000" lang="en" sz="1000"/>
              <a:t>3</a:t>
            </a:r>
            <a:endParaRPr baseline="-25000" sz="1000"/>
          </a:p>
        </p:txBody>
      </p:sp>
      <p:sp>
        <p:nvSpPr>
          <p:cNvPr id="215" name="Google Shape;215;p20"/>
          <p:cNvSpPr txBox="1"/>
          <p:nvPr/>
        </p:nvSpPr>
        <p:spPr>
          <a:xfrm>
            <a:off x="3894858" y="3704438"/>
            <a:ext cx="39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Q</a:t>
            </a:r>
            <a:r>
              <a:rPr baseline="-25000" lang="en" sz="1000"/>
              <a:t>2</a:t>
            </a:r>
            <a:endParaRPr baseline="-25000" sz="1000"/>
          </a:p>
        </p:txBody>
      </p:sp>
      <p:sp>
        <p:nvSpPr>
          <p:cNvPr id="216" name="Google Shape;216;p20"/>
          <p:cNvSpPr txBox="1"/>
          <p:nvPr/>
        </p:nvSpPr>
        <p:spPr>
          <a:xfrm>
            <a:off x="5110367" y="3704438"/>
            <a:ext cx="39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Q</a:t>
            </a:r>
            <a:r>
              <a:rPr baseline="-25000" lang="en" sz="1000"/>
              <a:t>1</a:t>
            </a:r>
            <a:endParaRPr baseline="-25000" sz="1000"/>
          </a:p>
        </p:txBody>
      </p:sp>
      <p:sp>
        <p:nvSpPr>
          <p:cNvPr id="217" name="Google Shape;217;p20"/>
          <p:cNvSpPr txBox="1"/>
          <p:nvPr/>
        </p:nvSpPr>
        <p:spPr>
          <a:xfrm>
            <a:off x="6325875" y="3704438"/>
            <a:ext cx="39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Q</a:t>
            </a:r>
            <a:r>
              <a:rPr baseline="-25000" lang="en" sz="1000"/>
              <a:t>0</a:t>
            </a:r>
            <a:endParaRPr baseline="-25000" sz="1000"/>
          </a:p>
        </p:txBody>
      </p:sp>
      <p:sp>
        <p:nvSpPr>
          <p:cNvPr id="218" name="Google Shape;218;p20"/>
          <p:cNvSpPr/>
          <p:nvPr/>
        </p:nvSpPr>
        <p:spPr>
          <a:xfrm>
            <a:off x="3186933" y="2396485"/>
            <a:ext cx="42900" cy="4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>
            <a:off x="3934185" y="2396485"/>
            <a:ext cx="42900" cy="4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4369262" y="2396485"/>
            <a:ext cx="42900" cy="4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5116514" y="2396485"/>
            <a:ext cx="42900" cy="4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5557736" y="2396485"/>
            <a:ext cx="42900" cy="4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6304988" y="2396485"/>
            <a:ext cx="42900" cy="4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4" name="Google Shape;224;p20"/>
          <p:cNvCxnSpPr>
            <a:endCxn id="214" idx="0"/>
          </p:cNvCxnSpPr>
          <p:nvPr/>
        </p:nvCxnSpPr>
        <p:spPr>
          <a:xfrm flipH="1" rot="-5400000">
            <a:off x="2189150" y="3017588"/>
            <a:ext cx="1286400" cy="87300"/>
          </a:xfrm>
          <a:prstGeom prst="bentConnector3">
            <a:avLst>
              <a:gd fmla="val 4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0"/>
          <p:cNvCxnSpPr>
            <a:stCxn id="219" idx="6"/>
            <a:endCxn id="215" idx="0"/>
          </p:cNvCxnSpPr>
          <p:nvPr/>
        </p:nvCxnSpPr>
        <p:spPr>
          <a:xfrm>
            <a:off x="3977085" y="2417935"/>
            <a:ext cx="114300" cy="1286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0"/>
          <p:cNvCxnSpPr>
            <a:endCxn id="216" idx="0"/>
          </p:cNvCxnSpPr>
          <p:nvPr/>
        </p:nvCxnSpPr>
        <p:spPr>
          <a:xfrm flipH="1" rot="-5400000">
            <a:off x="4590017" y="2987438"/>
            <a:ext cx="1286400" cy="147600"/>
          </a:xfrm>
          <a:prstGeom prst="bentConnector3">
            <a:avLst>
              <a:gd fmla="val -43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0"/>
          <p:cNvCxnSpPr>
            <a:stCxn id="223" idx="6"/>
            <a:endCxn id="217" idx="0"/>
          </p:cNvCxnSpPr>
          <p:nvPr/>
        </p:nvCxnSpPr>
        <p:spPr>
          <a:xfrm>
            <a:off x="6347888" y="2417935"/>
            <a:ext cx="174600" cy="1286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0"/>
          <p:cNvCxnSpPr>
            <a:endCxn id="218" idx="2"/>
          </p:cNvCxnSpPr>
          <p:nvPr/>
        </p:nvCxnSpPr>
        <p:spPr>
          <a:xfrm flipH="1" rot="-5400000">
            <a:off x="2919333" y="2150335"/>
            <a:ext cx="398400" cy="136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0"/>
          <p:cNvCxnSpPr>
            <a:endCxn id="220" idx="2"/>
          </p:cNvCxnSpPr>
          <p:nvPr/>
        </p:nvCxnSpPr>
        <p:spPr>
          <a:xfrm flipH="1" rot="-5400000">
            <a:off x="4092812" y="2141485"/>
            <a:ext cx="398400" cy="154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0"/>
          <p:cNvCxnSpPr>
            <a:stCxn id="210" idx="2"/>
            <a:endCxn id="222" idx="2"/>
          </p:cNvCxnSpPr>
          <p:nvPr/>
        </p:nvCxnSpPr>
        <p:spPr>
          <a:xfrm flipH="1" rot="-5400000">
            <a:off x="5269425" y="2129738"/>
            <a:ext cx="398400" cy="178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have now?</a:t>
            </a:r>
            <a:endParaRPr/>
          </a:p>
        </p:txBody>
      </p:sp>
      <p:sp>
        <p:nvSpPr>
          <p:cNvPr id="236" name="Google Shape;23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Basic understanding of circuitry and </a:t>
            </a:r>
            <a:r>
              <a:rPr lang="en"/>
              <a:t>its</a:t>
            </a:r>
            <a:r>
              <a:rPr lang="en"/>
              <a:t> relationship to Boolean algebra.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Knowledge of "state" and how it is used to build registers and memory units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Recognize how we can build components to build a CPU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ALU, registers, decoders, multiplexers, etc., as well as main memory.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Almost ready for the abstract all this away in favor of an ISA</a:t>
            </a:r>
            <a:br>
              <a:rPr lang="en"/>
            </a:br>
            <a:r>
              <a:rPr lang="en"/>
              <a:t>Instruction Set Architecture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But first, let's put all the pieces together to create the MIPS microarchitecture!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