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26F069-2299-49AF-AEED-E70C2D379805}">
  <a:tblStyle styleId="{CD26F069-2299-49AF-AEED-E70C2D3798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4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7.xml"/><Relationship Id="rId24" Type="http://schemas.openxmlformats.org/officeDocument/2006/relationships/font" Target="fonts/SourceCodePro-boldItalic.fntdata"/><Relationship Id="rId12" Type="http://schemas.openxmlformats.org/officeDocument/2006/relationships/slide" Target="slides/slide6.xml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59dfa7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59dfa7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ed4b2c5d7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ed4b2c5d7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0ed4b2c5d7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0ed4b2c5d7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f1bcb9d487_0_3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f1bcb9d487_0_3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f349249ffe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f349249ffe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f349249ffe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f349249ffe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bcb9d487_0_2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bcb9d487_0_2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349249ffe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349249ffe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1bcb9d487_0_2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1bcb9d487_0_2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1bcb9d487_0_2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1bcb9d487_0_2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edc7b0db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edc7b0db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edc7b0d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edc7b0d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ed4b2c5d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ed4b2c5d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ed4b2c5d7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ed4b2c5d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Operations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10: our native 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Glyphs:  0, 1, 2, 3, 4, 5, 6, 7, 8, 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algorithms to evaluate various functions are </a:t>
            </a:r>
            <a:r>
              <a:rPr lang="en"/>
              <a:t>the</a:t>
            </a:r>
            <a:r>
              <a:rPr lang="en"/>
              <a:t> same, regardless of base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a computer, we are limited to a certain number of digits.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</a:t>
            </a:r>
            <a:r>
              <a:rPr lang="en"/>
              <a:t>summarize</a:t>
            </a:r>
            <a:r>
              <a:rPr lang="en"/>
              <a:t> our results:  0 == FALSE, 1 == TRUE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unsigned operations: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final value is Zero  (Z)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calculation resulted in final carry (C)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signed values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final value is Negative (S)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calculation resulted in an overflow ()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9's Complements</a:t>
            </a:r>
            <a:endParaRPr/>
          </a:p>
        </p:txBody>
      </p:sp>
      <p:sp>
        <p:nvSpPr>
          <p:cNvPr id="479" name="Google Shape;47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 873 - 218 ⇒ 0873 - 0218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nines complement of the subtrahend (0218)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 (0873)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1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Optimization:</a:t>
            </a:r>
            <a:br>
              <a:rPr lang="en"/>
            </a:br>
            <a:r>
              <a:rPr lang="en"/>
              <a:t>    introduce </a:t>
            </a:r>
            <a:r>
              <a:rPr lang="en"/>
              <a:t>initial</a:t>
            </a:r>
            <a:r>
              <a:rPr lang="en"/>
              <a:t> carry in</a:t>
            </a:r>
            <a:endParaRPr/>
          </a:p>
        </p:txBody>
      </p:sp>
      <p:grpSp>
        <p:nvGrpSpPr>
          <p:cNvPr id="480" name="Google Shape;480;p22"/>
          <p:cNvGrpSpPr/>
          <p:nvPr/>
        </p:nvGrpSpPr>
        <p:grpSpPr>
          <a:xfrm>
            <a:off x="3569025" y="3419950"/>
            <a:ext cx="1765200" cy="1345400"/>
            <a:chOff x="1503950" y="3115950"/>
            <a:chExt cx="1765200" cy="1345400"/>
          </a:xfrm>
        </p:grpSpPr>
        <p:grpSp>
          <p:nvGrpSpPr>
            <p:cNvPr id="481" name="Google Shape;481;p22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82" name="Google Shape;482;p22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486" name="Google Shape;486;p22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87" name="Google Shape;487;p22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491" name="Google Shape;491;p22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92" name="Google Shape;492;p2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cxnSp>
          <p:nvCxnSpPr>
            <p:cNvPr id="496" name="Google Shape;496;p22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7" name="Google Shape;497;p22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498" name="Google Shape;498;p22"/>
          <p:cNvGrpSpPr/>
          <p:nvPr/>
        </p:nvGrpSpPr>
        <p:grpSpPr>
          <a:xfrm>
            <a:off x="4040375" y="3058550"/>
            <a:ext cx="1293850" cy="326400"/>
            <a:chOff x="5547825" y="1226350"/>
            <a:chExt cx="1293850" cy="326400"/>
          </a:xfrm>
        </p:grpSpPr>
        <p:sp>
          <p:nvSpPr>
            <p:cNvPr id="499" name="Google Shape;499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503" name="Google Shape;503;p22"/>
          <p:cNvSpPr/>
          <p:nvPr/>
        </p:nvSpPr>
        <p:spPr>
          <a:xfrm>
            <a:off x="3657375" y="443895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22"/>
          <p:cNvGrpSpPr/>
          <p:nvPr/>
        </p:nvGrpSpPr>
        <p:grpSpPr>
          <a:xfrm>
            <a:off x="6751025" y="1553150"/>
            <a:ext cx="1765200" cy="1345400"/>
            <a:chOff x="1503950" y="3115950"/>
            <a:chExt cx="1765200" cy="1345400"/>
          </a:xfrm>
        </p:grpSpPr>
        <p:grpSp>
          <p:nvGrpSpPr>
            <p:cNvPr id="505" name="Google Shape;505;p22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06" name="Google Shape;506;p22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510" name="Google Shape;510;p22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11" name="Google Shape;511;p22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15" name="Google Shape;515;p22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16" name="Google Shape;516;p2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</p:grpSp>
        <p:cxnSp>
          <p:nvCxnSpPr>
            <p:cNvPr id="520" name="Google Shape;520;p22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1" name="Google Shape;521;p22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522" name="Google Shape;522;p22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523" name="Google Shape;523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527" name="Google Shape;527;p22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trike="sngStrike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528" name="Google Shape;528;p22"/>
          <p:cNvSpPr/>
          <p:nvPr/>
        </p:nvSpPr>
        <p:spPr>
          <a:xfrm>
            <a:off x="6326175" y="2950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529" name="Google Shape;529;p22"/>
          <p:cNvGrpSpPr/>
          <p:nvPr/>
        </p:nvGrpSpPr>
        <p:grpSpPr>
          <a:xfrm>
            <a:off x="7222375" y="2992250"/>
            <a:ext cx="1293850" cy="326400"/>
            <a:chOff x="5547825" y="1226350"/>
            <a:chExt cx="1293850" cy="326400"/>
          </a:xfrm>
        </p:grpSpPr>
        <p:sp>
          <p:nvSpPr>
            <p:cNvPr id="530" name="Google Shape;530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34" name="Google Shape;534;p22"/>
          <p:cNvGrpSpPr/>
          <p:nvPr/>
        </p:nvGrpSpPr>
        <p:grpSpPr>
          <a:xfrm>
            <a:off x="6752475" y="3374350"/>
            <a:ext cx="1765200" cy="374075"/>
            <a:chOff x="1503950" y="4087275"/>
            <a:chExt cx="1765200" cy="374075"/>
          </a:xfrm>
        </p:grpSpPr>
        <p:grpSp>
          <p:nvGrpSpPr>
            <p:cNvPr id="535" name="Google Shape;535;p22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36" name="Google Shape;536;p2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cxnSp>
          <p:nvCxnSpPr>
            <p:cNvPr id="540" name="Google Shape;540;p22"/>
            <p:cNvCxnSpPr/>
            <p:nvPr/>
          </p:nvCxnSpPr>
          <p:spPr>
            <a:xfrm flipH="1" rot="10800000">
              <a:off x="1503950" y="40872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1" name="Google Shape;541;p22"/>
          <p:cNvSpPr/>
          <p:nvPr/>
        </p:nvSpPr>
        <p:spPr>
          <a:xfrm>
            <a:off x="6838200" y="120055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42" name="Google Shape;542;p22"/>
          <p:cNvCxnSpPr>
            <a:endCxn id="511" idx="1"/>
          </p:cNvCxnSpPr>
          <p:nvPr/>
        </p:nvCxnSpPr>
        <p:spPr>
          <a:xfrm>
            <a:off x="6374575" y="1728650"/>
            <a:ext cx="847800" cy="35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10's Complements</a:t>
            </a:r>
            <a:endParaRPr/>
          </a:p>
        </p:txBody>
      </p:sp>
      <p:sp>
        <p:nvSpPr>
          <p:cNvPr id="548" name="Google Shape;54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 13 - 9 ⇒ 0013 - 0009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10s complement of the subtrahend (0009)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Optimization</a:t>
            </a:r>
            <a:r>
              <a:rPr lang="en"/>
              <a:t>: Addition of adding one is baked in!</a:t>
            </a:r>
            <a:endParaRPr/>
          </a:p>
        </p:txBody>
      </p:sp>
      <p:grpSp>
        <p:nvGrpSpPr>
          <p:cNvPr id="549" name="Google Shape;549;p23"/>
          <p:cNvGrpSpPr/>
          <p:nvPr/>
        </p:nvGrpSpPr>
        <p:grpSpPr>
          <a:xfrm>
            <a:off x="6751025" y="1553150"/>
            <a:ext cx="1765200" cy="1345400"/>
            <a:chOff x="1503950" y="3115950"/>
            <a:chExt cx="1765200" cy="1345400"/>
          </a:xfrm>
        </p:grpSpPr>
        <p:grpSp>
          <p:nvGrpSpPr>
            <p:cNvPr id="550" name="Google Shape;550;p23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51" name="Google Shape;551;p23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555" name="Google Shape;555;p23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56" name="Google Shape;556;p23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60" name="Google Shape;560;p23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61" name="Google Shape;561;p23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</p:grpSp>
        <p:cxnSp>
          <p:nvCxnSpPr>
            <p:cNvPr id="565" name="Google Shape;565;p23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6" name="Google Shape;566;p23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567" name="Google Shape;567;p23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568" name="Google Shape;568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572" name="Google Shape;572;p23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73" name="Google Shape;573;p23"/>
          <p:cNvSpPr/>
          <p:nvPr/>
        </p:nvSpPr>
        <p:spPr>
          <a:xfrm>
            <a:off x="6847725" y="120055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74" name="Google Shape;574;p23"/>
          <p:cNvCxnSpPr>
            <a:endCxn id="556" idx="1"/>
          </p:cNvCxnSpPr>
          <p:nvPr/>
        </p:nvCxnSpPr>
        <p:spPr>
          <a:xfrm>
            <a:off x="6104875" y="1686350"/>
            <a:ext cx="1117500" cy="399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</a:t>
            </a:r>
            <a:endParaRPr/>
          </a:p>
        </p:txBody>
      </p:sp>
      <p:sp>
        <p:nvSpPr>
          <p:cNvPr id="580" name="Google Shape;58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 109 x 13 = 1417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Approach: </a:t>
            </a:r>
            <a:r>
              <a:rPr lang="en"/>
              <a:t>Successive</a:t>
            </a:r>
            <a:r>
              <a:rPr lang="en"/>
              <a:t> Additions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Consider:  9 + 9 + 9 .. + 9 (13 times) = </a:t>
            </a:r>
            <a:r>
              <a:rPr lang="en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carry value for the 10's column?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Approach: Long Multiplication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Requires (at worst) 10^N additions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4"/>
          <p:cNvSpPr txBox="1"/>
          <p:nvPr/>
        </p:nvSpPr>
        <p:spPr>
          <a:xfrm>
            <a:off x="6247075" y="1130925"/>
            <a:ext cx="1420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 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  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</a:t>
            </a:r>
            <a:endParaRPr/>
          </a:p>
        </p:txBody>
      </p:sp>
      <p:cxnSp>
        <p:nvCxnSpPr>
          <p:cNvPr id="582" name="Google Shape;582;p24"/>
          <p:cNvCxnSpPr/>
          <p:nvPr/>
        </p:nvCxnSpPr>
        <p:spPr>
          <a:xfrm>
            <a:off x="7822075" y="1207125"/>
            <a:ext cx="0" cy="28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83" name="Google Shape;583;p24"/>
          <p:cNvSpPr txBox="1"/>
          <p:nvPr/>
        </p:nvSpPr>
        <p:spPr>
          <a:xfrm>
            <a:off x="7667875" y="2506750"/>
            <a:ext cx="5397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x13</a:t>
            </a:r>
            <a:endParaRPr/>
          </a:p>
        </p:txBody>
      </p:sp>
      <p:sp>
        <p:nvSpPr>
          <p:cNvPr id="584" name="Google Shape;584;p24"/>
          <p:cNvSpPr/>
          <p:nvPr/>
        </p:nvSpPr>
        <p:spPr>
          <a:xfrm>
            <a:off x="7019059" y="812975"/>
            <a:ext cx="3243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11</a:t>
            </a:r>
            <a:endParaRPr sz="1000"/>
          </a:p>
        </p:txBody>
      </p:sp>
      <p:sp>
        <p:nvSpPr>
          <p:cNvPr id="585" name="Google Shape;585;p24"/>
          <p:cNvSpPr/>
          <p:nvPr/>
        </p:nvSpPr>
        <p:spPr>
          <a:xfrm>
            <a:off x="7343472" y="812975"/>
            <a:ext cx="3243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86" name="Google Shape;586;p24"/>
          <p:cNvSpPr/>
          <p:nvPr/>
        </p:nvSpPr>
        <p:spPr>
          <a:xfrm>
            <a:off x="7036200" y="4201125"/>
            <a:ext cx="2874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7" name="Google Shape;587;p24"/>
          <p:cNvSpPr/>
          <p:nvPr/>
        </p:nvSpPr>
        <p:spPr>
          <a:xfrm>
            <a:off x="7323600" y="4201125"/>
            <a:ext cx="2874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88" name="Google Shape;588;p24"/>
          <p:cNvSpPr/>
          <p:nvPr/>
        </p:nvSpPr>
        <p:spPr>
          <a:xfrm>
            <a:off x="6748800" y="4201125"/>
            <a:ext cx="2874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9" name="Google Shape;589;p24"/>
          <p:cNvSpPr/>
          <p:nvPr/>
        </p:nvSpPr>
        <p:spPr>
          <a:xfrm>
            <a:off x="6703788" y="812975"/>
            <a:ext cx="3243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4"/>
          <p:cNvSpPr/>
          <p:nvPr/>
        </p:nvSpPr>
        <p:spPr>
          <a:xfrm>
            <a:off x="6379375" y="812975"/>
            <a:ext cx="3243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4"/>
          <p:cNvSpPr/>
          <p:nvPr/>
        </p:nvSpPr>
        <p:spPr>
          <a:xfrm>
            <a:off x="6461400" y="4201125"/>
            <a:ext cx="2874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/>
          </a:p>
        </p:txBody>
      </p:sp>
      <p:sp>
        <p:nvSpPr>
          <p:cNvPr id="592" name="Google Shape;592;p24"/>
          <p:cNvSpPr/>
          <p:nvPr/>
        </p:nvSpPr>
        <p:spPr>
          <a:xfrm>
            <a:off x="5959675" y="4201125"/>
            <a:ext cx="2874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4"/>
          <p:cNvSpPr txBox="1"/>
          <p:nvPr/>
        </p:nvSpPr>
        <p:spPr>
          <a:xfrm>
            <a:off x="820000" y="2653325"/>
            <a:ext cx="1959000" cy="199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</a:t>
            </a: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13  (A)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(A*9)*1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000</a:t>
            </a:r>
            <a:r>
              <a:rPr lang="en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(A*0)*10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+ 013</a:t>
            </a:r>
            <a:r>
              <a:rPr lang="en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(A*1)*100</a:t>
            </a:r>
            <a:b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4" name="Google Shape;594;p24"/>
          <p:cNvSpPr txBox="1"/>
          <p:nvPr/>
        </p:nvSpPr>
        <p:spPr>
          <a:xfrm>
            <a:off x="3439938" y="2653325"/>
            <a:ext cx="2087400" cy="228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(A*9)*1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(A*0)*10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(A*1)*100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5" name="Google Shape;595;p24"/>
          <p:cNvSpPr/>
          <p:nvPr/>
        </p:nvSpPr>
        <p:spPr>
          <a:xfrm>
            <a:off x="2640338" y="-1029275"/>
            <a:ext cx="2018100" cy="200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4"/>
          <p:cNvSpPr/>
          <p:nvPr/>
        </p:nvSpPr>
        <p:spPr>
          <a:xfrm>
            <a:off x="5028987" y="-1483475"/>
            <a:ext cx="2053800" cy="21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Multiplication</a:t>
            </a:r>
            <a:endParaRPr/>
          </a:p>
        </p:txBody>
      </p:sp>
      <p:sp>
        <p:nvSpPr>
          <p:cNvPr id="602" name="Google Shape;602;p25"/>
          <p:cNvSpPr txBox="1"/>
          <p:nvPr>
            <p:ph idx="1" type="body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= 0;</a:t>
            </a:r>
            <a:br>
              <a:rPr lang="en"/>
            </a:br>
            <a:r>
              <a:rPr lang="en"/>
              <a:t>for (d = 0 ; d &lt; 3 ; d ++ ) {</a:t>
            </a:r>
            <a:br>
              <a:rPr lang="en"/>
            </a:br>
            <a:r>
              <a:rPr lang="en"/>
              <a:t>      sum += A * B[d];</a:t>
            </a:r>
            <a:br>
              <a:rPr lang="en"/>
            </a:br>
            <a:r>
              <a:rPr lang="en"/>
              <a:t>     A = A </a:t>
            </a:r>
            <a:r>
              <a:rPr lang="en">
                <a:solidFill>
                  <a:srgbClr val="FF0000"/>
                </a:solidFill>
              </a:rPr>
              <a:t>* 10</a:t>
            </a:r>
            <a:r>
              <a:rPr lang="en"/>
              <a:t> ;  // Shift to the left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// B[0] = 9</a:t>
            </a:r>
            <a:br>
              <a:rPr lang="en"/>
            </a:br>
            <a:r>
              <a:rPr lang="en"/>
              <a:t>// B[1] = 0</a:t>
            </a:r>
            <a:br>
              <a:rPr lang="en"/>
            </a:br>
            <a:r>
              <a:rPr lang="en"/>
              <a:t>// B[2] = 1</a:t>
            </a:r>
            <a:endParaRPr/>
          </a:p>
        </p:txBody>
      </p:sp>
      <p:sp>
        <p:nvSpPr>
          <p:cNvPr id="603" name="Google Shape;603;p25"/>
          <p:cNvSpPr txBox="1"/>
          <p:nvPr/>
        </p:nvSpPr>
        <p:spPr>
          <a:xfrm>
            <a:off x="6584463" y="436800"/>
            <a:ext cx="2087400" cy="228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(A*9)*1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(A*0)*10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117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(A*1)*100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4" name="Google Shape;604;p25"/>
          <p:cNvSpPr txBox="1"/>
          <p:nvPr/>
        </p:nvSpPr>
        <p:spPr>
          <a:xfrm>
            <a:off x="4527063" y="1656000"/>
            <a:ext cx="2087400" cy="228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(A*1)  *9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(A*10) *0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117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(A*100)*1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5" name="Google Shape;605;p25"/>
          <p:cNvSpPr txBox="1"/>
          <p:nvPr/>
        </p:nvSpPr>
        <p:spPr>
          <a:xfrm>
            <a:off x="4544425" y="1315625"/>
            <a:ext cx="9831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reframe:</a:t>
            </a:r>
            <a:endParaRPr/>
          </a:p>
        </p:txBody>
      </p:sp>
      <p:sp>
        <p:nvSpPr>
          <p:cNvPr id="606" name="Google Shape;606;p25"/>
          <p:cNvSpPr txBox="1"/>
          <p:nvPr/>
        </p:nvSpPr>
        <p:spPr>
          <a:xfrm>
            <a:off x="6552250" y="78300"/>
            <a:ext cx="9831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r>
              <a:rPr lang="en"/>
              <a:t>:</a:t>
            </a:r>
            <a:endParaRPr/>
          </a:p>
        </p:txBody>
      </p:sp>
      <p:cxnSp>
        <p:nvCxnSpPr>
          <p:cNvPr id="607" name="Google Shape;607;p25"/>
          <p:cNvCxnSpPr>
            <a:stCxn id="606" idx="1"/>
          </p:cNvCxnSpPr>
          <p:nvPr/>
        </p:nvCxnSpPr>
        <p:spPr>
          <a:xfrm flipH="1">
            <a:off x="5233750" y="278400"/>
            <a:ext cx="1318500" cy="11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25"/>
          <p:cNvSpPr txBox="1"/>
          <p:nvPr/>
        </p:nvSpPr>
        <p:spPr>
          <a:xfrm>
            <a:off x="5775925" y="4418350"/>
            <a:ext cx="28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r>
              <a:rPr lang="en"/>
              <a:t>commutative</a:t>
            </a:r>
            <a:r>
              <a:rPr lang="en"/>
              <a:t> operation</a:t>
            </a:r>
            <a:endParaRPr/>
          </a:p>
        </p:txBody>
      </p:sp>
      <p:cxnSp>
        <p:nvCxnSpPr>
          <p:cNvPr id="609" name="Google Shape;609;p25"/>
          <p:cNvCxnSpPr>
            <a:stCxn id="608" idx="0"/>
          </p:cNvCxnSpPr>
          <p:nvPr/>
        </p:nvCxnSpPr>
        <p:spPr>
          <a:xfrm rot="-5400000">
            <a:off x="6549475" y="2873050"/>
            <a:ext cx="2175600" cy="915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Google Shape;610;p25"/>
          <p:cNvSpPr/>
          <p:nvPr/>
        </p:nvSpPr>
        <p:spPr>
          <a:xfrm>
            <a:off x="4401925" y="4320050"/>
            <a:ext cx="1982100" cy="22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311700" y="4478675"/>
            <a:ext cx="3617400" cy="3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Binary Multiplication</a:t>
            </a:r>
            <a:endParaRPr/>
          </a:p>
        </p:txBody>
      </p:sp>
      <p:sp>
        <p:nvSpPr>
          <p:cNvPr id="617" name="Google Shape;617;p26"/>
          <p:cNvSpPr txBox="1"/>
          <p:nvPr>
            <p:ph idx="1" type="body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= 0;</a:t>
            </a:r>
            <a:br>
              <a:rPr lang="en"/>
            </a:br>
            <a:r>
              <a:rPr lang="en"/>
              <a:t>for (d = 0 ; d &lt; 3 ; d ++ ) {</a:t>
            </a:r>
            <a:br>
              <a:rPr lang="en"/>
            </a:br>
            <a:r>
              <a:rPr lang="en"/>
              <a:t>     if (B[d]  == 1) {</a:t>
            </a:r>
            <a:br>
              <a:rPr lang="en"/>
            </a:br>
            <a:r>
              <a:rPr lang="en"/>
              <a:t>         sum += A </a:t>
            </a:r>
            <a:r>
              <a:rPr lang="en" strike="sngStrike"/>
              <a:t>* B[d]</a:t>
            </a:r>
            <a:r>
              <a:rPr lang="en"/>
              <a:t>;</a:t>
            </a:r>
            <a:br>
              <a:rPr lang="en"/>
            </a:br>
            <a:r>
              <a:rPr lang="en"/>
              <a:t>     }</a:t>
            </a:r>
            <a:br>
              <a:rPr lang="en"/>
            </a:br>
            <a:r>
              <a:rPr lang="en"/>
              <a:t>     </a:t>
            </a:r>
            <a:r>
              <a:rPr lang="en" strike="sngStrike"/>
              <a:t>A = A * 2 ;  // Shift to the left</a:t>
            </a:r>
            <a:br>
              <a:rPr lang="en" strike="sngStrike"/>
            </a:br>
            <a:r>
              <a:rPr lang="en"/>
              <a:t>     A &lt;&lt; 1 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Requires </a:t>
            </a:r>
            <a:r>
              <a:rPr i="1" lang="en"/>
              <a:t>word_size</a:t>
            </a:r>
            <a:r>
              <a:rPr lang="en"/>
              <a:t> additions</a:t>
            </a:r>
            <a:endParaRPr/>
          </a:p>
        </p:txBody>
      </p:sp>
      <p:sp>
        <p:nvSpPr>
          <p:cNvPr id="618" name="Google Shape;618;p26"/>
          <p:cNvSpPr txBox="1"/>
          <p:nvPr/>
        </p:nvSpPr>
        <p:spPr>
          <a:xfrm>
            <a:off x="6584463" y="436800"/>
            <a:ext cx="2087400" cy="228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(A = 2)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101  (B = 5)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 (A*1)*1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(A*0)*2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(A*1)*4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01010   (A*B = 10)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9" name="Google Shape;619;p26"/>
          <p:cNvSpPr txBox="1"/>
          <p:nvPr/>
        </p:nvSpPr>
        <p:spPr>
          <a:xfrm>
            <a:off x="4450863" y="1656000"/>
            <a:ext cx="2087400" cy="228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(A = 2)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101  (B = 5)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 (A*1) 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strike="sng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 strike="sng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strike="sng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strike="sng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(A*2) *0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(A*4) 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01010  (A*B = 10)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0" name="Google Shape;620;p26"/>
          <p:cNvSpPr txBox="1"/>
          <p:nvPr/>
        </p:nvSpPr>
        <p:spPr>
          <a:xfrm>
            <a:off x="4392025" y="1315625"/>
            <a:ext cx="9831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reframe:</a:t>
            </a:r>
            <a:endParaRPr/>
          </a:p>
        </p:txBody>
      </p:sp>
      <p:sp>
        <p:nvSpPr>
          <p:cNvPr id="621" name="Google Shape;621;p26"/>
          <p:cNvSpPr txBox="1"/>
          <p:nvPr/>
        </p:nvSpPr>
        <p:spPr>
          <a:xfrm>
            <a:off x="6552250" y="78300"/>
            <a:ext cx="9831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original:</a:t>
            </a:r>
            <a:endParaRPr/>
          </a:p>
        </p:txBody>
      </p:sp>
      <p:cxnSp>
        <p:nvCxnSpPr>
          <p:cNvPr id="622" name="Google Shape;622;p26"/>
          <p:cNvCxnSpPr>
            <a:stCxn id="621" idx="1"/>
          </p:cNvCxnSpPr>
          <p:nvPr/>
        </p:nvCxnSpPr>
        <p:spPr>
          <a:xfrm flipH="1">
            <a:off x="5233750" y="278400"/>
            <a:ext cx="1318500" cy="11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Addition: </a:t>
            </a:r>
            <a:r>
              <a:rPr lang="en" sz="2244"/>
              <a:t>(Before)</a:t>
            </a:r>
            <a:endParaRPr sz="2244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introduce some status values: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Zero, Carry,  (Sign, Overflow)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a word size of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 the notation of  "to carry" a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519700" y="3010650"/>
            <a:ext cx="2749450" cy="1661000"/>
            <a:chOff x="519700" y="3115950"/>
            <a:chExt cx="2749450" cy="1661000"/>
          </a:xfrm>
        </p:grpSpPr>
        <p:grpSp>
          <p:nvGrpSpPr>
            <p:cNvPr id="63" name="Google Shape;63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</p:grpSp>
        <p:grpSp>
          <p:nvGrpSpPr>
            <p:cNvPr id="73" name="Google Shape;73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8" name="Google Shape;78;p14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" name="Google Shape;79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80" name="Google Shape;80;p14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81" name="Google Shape;81;p14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82" name="Google Shape;82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4" name="Google Shape;84;p14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85" name="Google Shape;85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86" name="Google Shape;86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87" name="Google Shape;87;p14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88" name="Google Shape;88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9" name="Google Shape;89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</p:grpSp>
        <p:grpSp>
          <p:nvGrpSpPr>
            <p:cNvPr id="93" name="Google Shape;93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94" name="Google Shape;94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98" name="Google Shape;98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99" name="Google Shape;99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14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" name="Google Shape;104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05" name="Google Shape;105;p14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106" name="Google Shape;106;p14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07" name="Google Shape;107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9" name="Google Shape;109;p14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10" name="Google Shape;110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11" name="Google Shape;111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12" name="Google Shape;112;p14"/>
          <p:cNvGrpSpPr/>
          <p:nvPr/>
        </p:nvGrpSpPr>
        <p:grpSpPr>
          <a:xfrm>
            <a:off x="1975300" y="2638675"/>
            <a:ext cx="1293850" cy="326400"/>
            <a:chOff x="5547825" y="1226350"/>
            <a:chExt cx="1293850" cy="326400"/>
          </a:xfrm>
        </p:grpSpPr>
        <p:sp>
          <p:nvSpPr>
            <p:cNvPr id="113" name="Google Shape;113;p14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7258775" y="2638675"/>
            <a:ext cx="1293850" cy="326400"/>
            <a:chOff x="5547825" y="1226350"/>
            <a:chExt cx="1293850" cy="326400"/>
          </a:xfrm>
        </p:grpSpPr>
        <p:sp>
          <p:nvSpPr>
            <p:cNvPr id="118" name="Google Shape;118;p14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4"/>
          <p:cNvSpPr/>
          <p:nvPr/>
        </p:nvSpPr>
        <p:spPr>
          <a:xfrm>
            <a:off x="6898550" y="2638675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1602650" y="2638675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4"/>
          <p:cNvGrpSpPr/>
          <p:nvPr/>
        </p:nvGrpSpPr>
        <p:grpSpPr>
          <a:xfrm>
            <a:off x="6787425" y="560525"/>
            <a:ext cx="1765200" cy="1345400"/>
            <a:chOff x="1503950" y="3115950"/>
            <a:chExt cx="1765200" cy="1345400"/>
          </a:xfrm>
        </p:grpSpPr>
        <p:grpSp>
          <p:nvGrpSpPr>
            <p:cNvPr id="125" name="Google Shape;125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30" name="Google Shape;130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31" name="Google Shape;131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grpSp>
          <p:nvGrpSpPr>
            <p:cNvPr id="135" name="Google Shape;135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36" name="Google Shape;136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0" name="Google Shape;140;p14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1" name="Google Shape;141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Addition: </a:t>
            </a:r>
            <a:r>
              <a:rPr lang="en" sz="2244"/>
              <a:t>(After)</a:t>
            </a:r>
            <a:endParaRPr sz="2244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introduce some status values: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Zero, Carry,  (Sign, Overflow)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a word </a:t>
            </a:r>
            <a:r>
              <a:rPr lang="en"/>
              <a:t>size</a:t>
            </a:r>
            <a:r>
              <a:rPr lang="en"/>
              <a:t> of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 the notation of  "to carry" a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5"/>
          <p:cNvGrpSpPr/>
          <p:nvPr/>
        </p:nvGrpSpPr>
        <p:grpSpPr>
          <a:xfrm>
            <a:off x="519700" y="3010650"/>
            <a:ext cx="2749450" cy="1661000"/>
            <a:chOff x="519700" y="3115950"/>
            <a:chExt cx="2749450" cy="1661000"/>
          </a:xfrm>
        </p:grpSpPr>
        <p:grpSp>
          <p:nvGrpSpPr>
            <p:cNvPr id="149" name="Google Shape;149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50" name="Google Shape;150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54" name="Google Shape;154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55" name="Google Shape;155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</p:grpSp>
        <p:grpSp>
          <p:nvGrpSpPr>
            <p:cNvPr id="159" name="Google Shape;159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60" name="Google Shape;160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</p:grpSp>
        <p:cxnSp>
          <p:nvCxnSpPr>
            <p:cNvPr id="164" name="Google Shape;164;p15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5" name="Google Shape;165;p15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66" name="Google Shape;166;p15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167" name="Google Shape;167;p15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68" name="Google Shape;168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169" name="Google Shape;169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170" name="Google Shape;170;p15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71" name="Google Shape;171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72" name="Google Shape;172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73" name="Google Shape;173;p15"/>
          <p:cNvGrpSpPr/>
          <p:nvPr/>
        </p:nvGrpSpPr>
        <p:grpSpPr>
          <a:xfrm>
            <a:off x="5803175" y="560525"/>
            <a:ext cx="2749450" cy="1661000"/>
            <a:chOff x="519700" y="3115950"/>
            <a:chExt cx="2749450" cy="1661000"/>
          </a:xfrm>
        </p:grpSpPr>
        <p:grpSp>
          <p:nvGrpSpPr>
            <p:cNvPr id="174" name="Google Shape;174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75" name="Google Shape;175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79" name="Google Shape;179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80" name="Google Shape;180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grpSp>
          <p:nvGrpSpPr>
            <p:cNvPr id="184" name="Google Shape;184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85" name="Google Shape;185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</p:grpSp>
        <p:cxnSp>
          <p:nvCxnSpPr>
            <p:cNvPr id="189" name="Google Shape;189;p15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0" name="Google Shape;190;p15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91" name="Google Shape;191;p15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192" name="Google Shape;192;p15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93" name="Google Shape;193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194" name="Google Shape;194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195" name="Google Shape;195;p15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96" name="Google Shape;196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97" name="Google Shape;197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98" name="Google Shape;198;p15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199" name="Google Shape;199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00" name="Google Shape;200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</p:grpSp>
        <p:grpSp>
          <p:nvGrpSpPr>
            <p:cNvPr id="204" name="Google Shape;204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05" name="Google Shape;205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209" name="Google Shape;209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210" name="Google Shape;210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214" name="Google Shape;214;p15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5" name="Google Shape;215;p15"/>
            <p:cNvSpPr/>
            <p:nvPr/>
          </p:nvSpPr>
          <p:spPr>
            <a:xfrm>
              <a:off x="1487294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16" name="Google Shape;216;p15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217" name="Google Shape;217;p15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218" name="Google Shape;218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219" name="Google Shape;219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</p:grpSp>
          <p:grpSp>
            <p:nvGrpSpPr>
              <p:cNvPr id="220" name="Google Shape;220;p15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221" name="Google Shape;221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222" name="Google Shape;222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223" name="Google Shape;223;p15"/>
          <p:cNvGrpSpPr/>
          <p:nvPr/>
        </p:nvGrpSpPr>
        <p:grpSpPr>
          <a:xfrm>
            <a:off x="1975300" y="2638675"/>
            <a:ext cx="1293850" cy="326400"/>
            <a:chOff x="5547825" y="1226350"/>
            <a:chExt cx="1293850" cy="326400"/>
          </a:xfrm>
        </p:grpSpPr>
        <p:sp>
          <p:nvSpPr>
            <p:cNvPr id="224" name="Google Shape;224;p15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28" name="Google Shape;228;p15"/>
          <p:cNvGrpSpPr/>
          <p:nvPr/>
        </p:nvGrpSpPr>
        <p:grpSpPr>
          <a:xfrm>
            <a:off x="7258775" y="2638675"/>
            <a:ext cx="1293850" cy="326400"/>
            <a:chOff x="5547825" y="1226350"/>
            <a:chExt cx="1293850" cy="326400"/>
          </a:xfrm>
        </p:grpSpPr>
        <p:sp>
          <p:nvSpPr>
            <p:cNvPr id="229" name="Google Shape;229;p15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233" name="Google Shape;233;p15"/>
          <p:cNvSpPr/>
          <p:nvPr/>
        </p:nvSpPr>
        <p:spPr>
          <a:xfrm>
            <a:off x="6894431" y="26386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1601379" y="264014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35" name="Google Shape;235;p15"/>
          <p:cNvCxnSpPr>
            <a:stCxn id="234" idx="2"/>
            <a:endCxn id="168" idx="0"/>
          </p:cNvCxnSpPr>
          <p:nvPr/>
        </p:nvCxnSpPr>
        <p:spPr>
          <a:xfrm flipH="1">
            <a:off x="674379" y="2966545"/>
            <a:ext cx="1081800" cy="10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15"/>
          <p:cNvCxnSpPr>
            <a:stCxn id="233" idx="2"/>
            <a:endCxn id="218" idx="0"/>
          </p:cNvCxnSpPr>
          <p:nvPr/>
        </p:nvCxnSpPr>
        <p:spPr>
          <a:xfrm flipH="1">
            <a:off x="5957831" y="2965075"/>
            <a:ext cx="1091400" cy="10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15"/>
          <p:cNvCxnSpPr/>
          <p:nvPr/>
        </p:nvCxnSpPr>
        <p:spPr>
          <a:xfrm>
            <a:off x="7256350" y="4477625"/>
            <a:ext cx="129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15"/>
          <p:cNvCxnSpPr>
            <a:endCxn id="219" idx="3"/>
          </p:cNvCxnSpPr>
          <p:nvPr/>
        </p:nvCxnSpPr>
        <p:spPr>
          <a:xfrm rot="10800000">
            <a:off x="6440863" y="4203650"/>
            <a:ext cx="1479000" cy="475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15"/>
          <p:cNvCxnSpPr/>
          <p:nvPr/>
        </p:nvCxnSpPr>
        <p:spPr>
          <a:xfrm flipH="1">
            <a:off x="7919875" y="4494275"/>
            <a:ext cx="27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15"/>
          <p:cNvCxnSpPr/>
          <p:nvPr/>
        </p:nvCxnSpPr>
        <p:spPr>
          <a:xfrm>
            <a:off x="1989025" y="4477625"/>
            <a:ext cx="129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15"/>
          <p:cNvCxnSpPr/>
          <p:nvPr/>
        </p:nvCxnSpPr>
        <p:spPr>
          <a:xfrm rot="10800000">
            <a:off x="1173538" y="4203650"/>
            <a:ext cx="1479000" cy="475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15"/>
          <p:cNvCxnSpPr/>
          <p:nvPr/>
        </p:nvCxnSpPr>
        <p:spPr>
          <a:xfrm flipH="1">
            <a:off x="2652550" y="4494275"/>
            <a:ext cx="27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</a:t>
            </a:r>
            <a:endParaRPr/>
          </a:p>
        </p:txBody>
      </p:sp>
      <p:sp>
        <p:nvSpPr>
          <p:cNvPr id="248" name="Google Shape;24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performed on the nibble level: 6+7</a:t>
            </a:r>
            <a:endParaRPr/>
          </a:p>
        </p:txBody>
      </p:sp>
      <p:graphicFrame>
        <p:nvGraphicFramePr>
          <p:cNvPr id="249" name="Google Shape;249;p16"/>
          <p:cNvGraphicFramePr/>
          <p:nvPr/>
        </p:nvGraphicFramePr>
        <p:xfrm>
          <a:off x="5741350" y="7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{CD26F069-2299-49AF-AEED-E70C2D379805}</a:tableStyleId>
              </a:tblPr>
              <a:tblGrid>
                <a:gridCol w="420625"/>
                <a:gridCol w="952525"/>
                <a:gridCol w="382850"/>
                <a:gridCol w="1024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pSp>
        <p:nvGrpSpPr>
          <p:cNvPr id="250" name="Google Shape;250;p16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251" name="Google Shape;251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255" name="Google Shape;255;p16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256" name="Google Shape;256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60" name="Google Shape;260;p16"/>
          <p:cNvGrpSpPr/>
          <p:nvPr/>
        </p:nvGrpSpPr>
        <p:grpSpPr>
          <a:xfrm>
            <a:off x="2161225" y="1684100"/>
            <a:ext cx="1144800" cy="286200"/>
            <a:chOff x="2161225" y="2332350"/>
            <a:chExt cx="1144800" cy="286200"/>
          </a:xfrm>
        </p:grpSpPr>
        <p:sp>
          <p:nvSpPr>
            <p:cNvPr id="261" name="Google Shape;261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65" name="Google Shape;265;p16"/>
          <p:cNvGrpSpPr/>
          <p:nvPr/>
        </p:nvGrpSpPr>
        <p:grpSpPr>
          <a:xfrm>
            <a:off x="2161225" y="2717575"/>
            <a:ext cx="1144800" cy="286200"/>
            <a:chOff x="2161225" y="2332350"/>
            <a:chExt cx="1144800" cy="286200"/>
          </a:xfrm>
        </p:grpSpPr>
        <p:sp>
          <p:nvSpPr>
            <p:cNvPr id="266" name="Google Shape;266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270" name="Google Shape;270;p16"/>
          <p:cNvCxnSpPr/>
          <p:nvPr/>
        </p:nvCxnSpPr>
        <p:spPr>
          <a:xfrm flipH="1">
            <a:off x="1588050" y="2671975"/>
            <a:ext cx="18615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16"/>
          <p:cNvSpPr/>
          <p:nvPr/>
        </p:nvSpPr>
        <p:spPr>
          <a:xfrm>
            <a:off x="1742975" y="23122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272" name="Google Shape;272;p16"/>
          <p:cNvGrpSpPr/>
          <p:nvPr/>
        </p:nvGrpSpPr>
        <p:grpSpPr>
          <a:xfrm>
            <a:off x="2161225" y="3688550"/>
            <a:ext cx="1144800" cy="286200"/>
            <a:chOff x="2161225" y="2332350"/>
            <a:chExt cx="1144800" cy="286200"/>
          </a:xfrm>
        </p:grpSpPr>
        <p:sp>
          <p:nvSpPr>
            <p:cNvPr id="273" name="Google Shape;273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277" name="Google Shape;277;p16"/>
          <p:cNvSpPr/>
          <p:nvPr/>
        </p:nvSpPr>
        <p:spPr>
          <a:xfrm>
            <a:off x="907775" y="3648350"/>
            <a:ext cx="11448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278" name="Google Shape;278;p16"/>
          <p:cNvGrpSpPr/>
          <p:nvPr/>
        </p:nvGrpSpPr>
        <p:grpSpPr>
          <a:xfrm>
            <a:off x="2161225" y="4132050"/>
            <a:ext cx="1144800" cy="286200"/>
            <a:chOff x="2161225" y="2332350"/>
            <a:chExt cx="1144800" cy="286200"/>
          </a:xfrm>
        </p:grpSpPr>
        <p:sp>
          <p:nvSpPr>
            <p:cNvPr id="279" name="Google Shape;279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83" name="Google Shape;283;p16"/>
          <p:cNvSpPr/>
          <p:nvPr/>
        </p:nvSpPr>
        <p:spPr>
          <a:xfrm>
            <a:off x="1843888" y="1679350"/>
            <a:ext cx="286200" cy="286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84" name="Google Shape;284;p16"/>
          <p:cNvCxnSpPr/>
          <p:nvPr/>
        </p:nvCxnSpPr>
        <p:spPr>
          <a:xfrm flipH="1">
            <a:off x="1588050" y="4043575"/>
            <a:ext cx="18615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16"/>
          <p:cNvSpPr txBox="1"/>
          <p:nvPr/>
        </p:nvSpPr>
        <p:spPr>
          <a:xfrm>
            <a:off x="1382100" y="3284925"/>
            <a:ext cx="28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(carry or invalid code ) then</a:t>
            </a:r>
            <a:endParaRPr/>
          </a:p>
        </p:txBody>
      </p:sp>
      <p:sp>
        <p:nvSpPr>
          <p:cNvPr id="286" name="Google Shape;286;p16"/>
          <p:cNvSpPr/>
          <p:nvPr/>
        </p:nvSpPr>
        <p:spPr>
          <a:xfrm>
            <a:off x="1821338" y="4123500"/>
            <a:ext cx="286200" cy="286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Binary Coded Decimal</a:t>
            </a:r>
            <a:endParaRPr/>
          </a:p>
        </p:txBody>
      </p:sp>
      <p:sp>
        <p:nvSpPr>
          <p:cNvPr id="292" name="Google Shape;2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encoding for numbers,</a:t>
            </a:r>
            <a:br>
              <a:rPr lang="en"/>
            </a:br>
            <a:r>
              <a:rPr lang="en"/>
              <a:t>          where precision is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bits are used to encode each digit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addition per nibble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246 + 127 = 373</a:t>
            </a:r>
            <a:endParaRPr/>
          </a:p>
        </p:txBody>
      </p:sp>
      <p:graphicFrame>
        <p:nvGraphicFramePr>
          <p:cNvPr id="293" name="Google Shape;293;p17"/>
          <p:cNvGraphicFramePr/>
          <p:nvPr/>
        </p:nvGraphicFramePr>
        <p:xfrm>
          <a:off x="5741350" y="7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{CD26F069-2299-49AF-AEED-E70C2D379805}</a:tableStyleId>
              </a:tblPr>
              <a:tblGrid>
                <a:gridCol w="420625"/>
                <a:gridCol w="952525"/>
                <a:gridCol w="382850"/>
                <a:gridCol w="1024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94" name="Google Shape;294;p17"/>
          <p:cNvSpPr/>
          <p:nvPr/>
        </p:nvSpPr>
        <p:spPr>
          <a:xfrm>
            <a:off x="1653650" y="3703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5" name="Google Shape;295;p17"/>
          <p:cNvSpPr/>
          <p:nvPr/>
        </p:nvSpPr>
        <p:spPr>
          <a:xfrm>
            <a:off x="1939850" y="3703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6" name="Google Shape;296;p17"/>
          <p:cNvSpPr/>
          <p:nvPr/>
        </p:nvSpPr>
        <p:spPr>
          <a:xfrm>
            <a:off x="2226050" y="3703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7" name="Google Shape;297;p17"/>
          <p:cNvSpPr/>
          <p:nvPr/>
        </p:nvSpPr>
        <p:spPr>
          <a:xfrm>
            <a:off x="2512250" y="3703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17"/>
          <p:cNvSpPr/>
          <p:nvPr/>
        </p:nvSpPr>
        <p:spPr>
          <a:xfrm>
            <a:off x="2923225" y="3703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p17"/>
          <p:cNvSpPr/>
          <p:nvPr/>
        </p:nvSpPr>
        <p:spPr>
          <a:xfrm>
            <a:off x="3209425" y="3703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0" name="Google Shape;300;p17"/>
          <p:cNvSpPr/>
          <p:nvPr/>
        </p:nvSpPr>
        <p:spPr>
          <a:xfrm>
            <a:off x="3495625" y="3703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1" name="Google Shape;301;p17"/>
          <p:cNvSpPr/>
          <p:nvPr/>
        </p:nvSpPr>
        <p:spPr>
          <a:xfrm>
            <a:off x="3781825" y="3703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17"/>
          <p:cNvSpPr/>
          <p:nvPr/>
        </p:nvSpPr>
        <p:spPr>
          <a:xfrm>
            <a:off x="4192800" y="3703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3" name="Google Shape;303;p17"/>
          <p:cNvSpPr/>
          <p:nvPr/>
        </p:nvSpPr>
        <p:spPr>
          <a:xfrm>
            <a:off x="4479000" y="3703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4765200" y="3703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5051400" y="3703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6" name="Google Shape;306;p17"/>
          <p:cNvSpPr/>
          <p:nvPr/>
        </p:nvSpPr>
        <p:spPr>
          <a:xfrm>
            <a:off x="1653650" y="3094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7" name="Google Shape;307;p17"/>
          <p:cNvSpPr/>
          <p:nvPr/>
        </p:nvSpPr>
        <p:spPr>
          <a:xfrm>
            <a:off x="1939850" y="3094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/>
          <p:nvPr/>
        </p:nvSpPr>
        <p:spPr>
          <a:xfrm>
            <a:off x="2226050" y="3094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"/>
          <p:cNvSpPr/>
          <p:nvPr/>
        </p:nvSpPr>
        <p:spPr>
          <a:xfrm>
            <a:off x="2512250" y="3094350"/>
            <a:ext cx="286200" cy="286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10" name="Google Shape;310;p17"/>
          <p:cNvSpPr/>
          <p:nvPr/>
        </p:nvSpPr>
        <p:spPr>
          <a:xfrm>
            <a:off x="2923225" y="3094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"/>
          <p:cNvSpPr/>
          <p:nvPr/>
        </p:nvSpPr>
        <p:spPr>
          <a:xfrm>
            <a:off x="3209425" y="3094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/>
          <p:nvPr/>
        </p:nvSpPr>
        <p:spPr>
          <a:xfrm>
            <a:off x="3495625" y="3094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7"/>
          <p:cNvSpPr/>
          <p:nvPr/>
        </p:nvSpPr>
        <p:spPr>
          <a:xfrm>
            <a:off x="3781825" y="3094350"/>
            <a:ext cx="286200" cy="286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17"/>
          <p:cNvSpPr/>
          <p:nvPr/>
        </p:nvSpPr>
        <p:spPr>
          <a:xfrm>
            <a:off x="4192800" y="3094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5" name="Google Shape;315;p17"/>
          <p:cNvSpPr/>
          <p:nvPr/>
        </p:nvSpPr>
        <p:spPr>
          <a:xfrm>
            <a:off x="4479000" y="3094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6" name="Google Shape;316;p17"/>
          <p:cNvSpPr/>
          <p:nvPr/>
        </p:nvSpPr>
        <p:spPr>
          <a:xfrm>
            <a:off x="4765200" y="3094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7" name="Google Shape;317;p17"/>
          <p:cNvSpPr/>
          <p:nvPr/>
        </p:nvSpPr>
        <p:spPr>
          <a:xfrm>
            <a:off x="1653650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18" name="Google Shape;318;p17"/>
          <p:cNvSpPr/>
          <p:nvPr/>
        </p:nvSpPr>
        <p:spPr>
          <a:xfrm>
            <a:off x="1939850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2226050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2512250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2923225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3209425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3495625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3781825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4192800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4479000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4765200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5051400" y="3094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9" name="Google Shape;329;p17"/>
          <p:cNvSpPr/>
          <p:nvPr/>
        </p:nvSpPr>
        <p:spPr>
          <a:xfrm>
            <a:off x="5051400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0" name="Google Shape;330;p17"/>
          <p:cNvSpPr/>
          <p:nvPr/>
        </p:nvSpPr>
        <p:spPr>
          <a:xfrm>
            <a:off x="1653650" y="3399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1" name="Google Shape;331;p17"/>
          <p:cNvSpPr/>
          <p:nvPr/>
        </p:nvSpPr>
        <p:spPr>
          <a:xfrm>
            <a:off x="1939850" y="3399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2" name="Google Shape;332;p17"/>
          <p:cNvSpPr/>
          <p:nvPr/>
        </p:nvSpPr>
        <p:spPr>
          <a:xfrm>
            <a:off x="2226050" y="3399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3" name="Google Shape;333;p17"/>
          <p:cNvSpPr/>
          <p:nvPr/>
        </p:nvSpPr>
        <p:spPr>
          <a:xfrm>
            <a:off x="2512250" y="3399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4" name="Google Shape;334;p17"/>
          <p:cNvSpPr/>
          <p:nvPr/>
        </p:nvSpPr>
        <p:spPr>
          <a:xfrm>
            <a:off x="2923225" y="3399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5" name="Google Shape;335;p17"/>
          <p:cNvSpPr/>
          <p:nvPr/>
        </p:nvSpPr>
        <p:spPr>
          <a:xfrm>
            <a:off x="3209425" y="3399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6" name="Google Shape;336;p17"/>
          <p:cNvSpPr/>
          <p:nvPr/>
        </p:nvSpPr>
        <p:spPr>
          <a:xfrm>
            <a:off x="3495625" y="3399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7" name="Google Shape;337;p17"/>
          <p:cNvSpPr/>
          <p:nvPr/>
        </p:nvSpPr>
        <p:spPr>
          <a:xfrm>
            <a:off x="3781825" y="3399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8" name="Google Shape;338;p17"/>
          <p:cNvSpPr/>
          <p:nvPr/>
        </p:nvSpPr>
        <p:spPr>
          <a:xfrm>
            <a:off x="4192800" y="3399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17"/>
          <p:cNvSpPr/>
          <p:nvPr/>
        </p:nvSpPr>
        <p:spPr>
          <a:xfrm>
            <a:off x="4479000" y="3399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0" name="Google Shape;340;p17"/>
          <p:cNvSpPr/>
          <p:nvPr/>
        </p:nvSpPr>
        <p:spPr>
          <a:xfrm>
            <a:off x="4765200" y="3399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1" name="Google Shape;341;p17"/>
          <p:cNvSpPr/>
          <p:nvPr/>
        </p:nvSpPr>
        <p:spPr>
          <a:xfrm>
            <a:off x="5051400" y="3399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2" name="Google Shape;342;p17"/>
          <p:cNvSpPr/>
          <p:nvPr/>
        </p:nvSpPr>
        <p:spPr>
          <a:xfrm>
            <a:off x="384075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670275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956475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1242675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46" name="Google Shape;346;p17"/>
          <p:cNvCxnSpPr/>
          <p:nvPr/>
        </p:nvCxnSpPr>
        <p:spPr>
          <a:xfrm>
            <a:off x="288575" y="4048725"/>
            <a:ext cx="517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17"/>
          <p:cNvSpPr/>
          <p:nvPr/>
        </p:nvSpPr>
        <p:spPr>
          <a:xfrm>
            <a:off x="1242675" y="3726300"/>
            <a:ext cx="2862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1318875" y="3087875"/>
            <a:ext cx="286200" cy="286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49" name="Google Shape;349;p17"/>
          <p:cNvSpPr txBox="1"/>
          <p:nvPr/>
        </p:nvSpPr>
        <p:spPr>
          <a:xfrm>
            <a:off x="4109175" y="2532175"/>
            <a:ext cx="14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 txBox="1"/>
          <p:nvPr/>
        </p:nvSpPr>
        <p:spPr>
          <a:xfrm>
            <a:off x="4081050" y="2630650"/>
            <a:ext cx="14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</a:t>
            </a:r>
            <a:r>
              <a:rPr lang="en" sz="2200"/>
              <a:t>(before)</a:t>
            </a:r>
            <a:endParaRPr sz="2200"/>
          </a:p>
        </p:txBody>
      </p:sp>
      <p:sp>
        <p:nvSpPr>
          <p:cNvPr id="356" name="Google Shape;35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3757 - 1963 = 1794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Method: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 the notation of  "to borrow" a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Methods: (common core)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Left → Right (Mental Math)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Singapore (No Borrow)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Counting Up (Giving Change)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Via Method of Complements</a:t>
            </a:r>
            <a:endParaRPr/>
          </a:p>
        </p:txBody>
      </p:sp>
      <p:sp>
        <p:nvSpPr>
          <p:cNvPr id="357" name="Google Shape;357;p18"/>
          <p:cNvSpPr/>
          <p:nvPr/>
        </p:nvSpPr>
        <p:spPr>
          <a:xfrm>
            <a:off x="7188295" y="2466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58" name="Google Shape;358;p18"/>
          <p:cNvSpPr/>
          <p:nvPr/>
        </p:nvSpPr>
        <p:spPr>
          <a:xfrm>
            <a:off x="8014425" y="2466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359" name="Google Shape;359;p18"/>
          <p:cNvCxnSpPr/>
          <p:nvPr/>
        </p:nvCxnSpPr>
        <p:spPr>
          <a:xfrm flipH="1" rot="10800000">
            <a:off x="6558825" y="3296175"/>
            <a:ext cx="1765200" cy="8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18"/>
          <p:cNvSpPr/>
          <p:nvPr/>
        </p:nvSpPr>
        <p:spPr>
          <a:xfrm>
            <a:off x="7208937" y="34200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/>
          <p:cNvSpPr/>
          <p:nvPr/>
        </p:nvSpPr>
        <p:spPr>
          <a:xfrm>
            <a:off x="8014425" y="34200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7188295" y="2847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8014425" y="2847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7703918" y="2085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014425" y="2085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6877775" y="2085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7188295" y="2085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5511895" y="2474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338025" y="2474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370" name="Google Shape;370;p18"/>
          <p:cNvCxnSpPr/>
          <p:nvPr/>
        </p:nvCxnSpPr>
        <p:spPr>
          <a:xfrm flipH="1" rot="10800000">
            <a:off x="4882425" y="3304959"/>
            <a:ext cx="1765200" cy="8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18"/>
          <p:cNvSpPr/>
          <p:nvPr/>
        </p:nvSpPr>
        <p:spPr>
          <a:xfrm>
            <a:off x="5532537" y="34288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6338025" y="34288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5511895" y="2855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6338025" y="2855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75" name="Google Shape;375;p18"/>
          <p:cNvSpPr/>
          <p:nvPr/>
        </p:nvSpPr>
        <p:spPr>
          <a:xfrm>
            <a:off x="6027518" y="2093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6338025" y="2093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8"/>
          <p:cNvSpPr/>
          <p:nvPr/>
        </p:nvSpPr>
        <p:spPr>
          <a:xfrm>
            <a:off x="5201375" y="2093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78" name="Google Shape;378;p18"/>
          <p:cNvSpPr/>
          <p:nvPr/>
        </p:nvSpPr>
        <p:spPr>
          <a:xfrm>
            <a:off x="5511895" y="2093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9" name="Google Shape;379;p18"/>
          <p:cNvCxnSpPr>
            <a:stCxn id="376" idx="0"/>
            <a:endCxn id="366" idx="0"/>
          </p:cNvCxnSpPr>
          <p:nvPr/>
        </p:nvCxnSpPr>
        <p:spPr>
          <a:xfrm rot="-5400000">
            <a:off x="6758325" y="1819734"/>
            <a:ext cx="8700" cy="539700"/>
          </a:xfrm>
          <a:prstGeom prst="curvedConnector3">
            <a:avLst>
              <a:gd fmla="val 283803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18"/>
          <p:cNvCxnSpPr>
            <a:stCxn id="378" idx="0"/>
            <a:endCxn id="375" idx="0"/>
          </p:cNvCxnSpPr>
          <p:nvPr/>
        </p:nvCxnSpPr>
        <p:spPr>
          <a:xfrm flipH="1" rot="-5400000">
            <a:off x="5924245" y="1836384"/>
            <a:ext cx="600" cy="515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18"/>
          <p:cNvCxnSpPr>
            <a:stCxn id="367" idx="0"/>
            <a:endCxn id="364" idx="0"/>
          </p:cNvCxnSpPr>
          <p:nvPr/>
        </p:nvCxnSpPr>
        <p:spPr>
          <a:xfrm flipH="1" rot="-5400000">
            <a:off x="7600645" y="1827600"/>
            <a:ext cx="600" cy="515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18"/>
          <p:cNvSpPr txBox="1"/>
          <p:nvPr/>
        </p:nvSpPr>
        <p:spPr>
          <a:xfrm>
            <a:off x="7492600" y="1618125"/>
            <a:ext cx="3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83" name="Google Shape;383;p18"/>
          <p:cNvSpPr/>
          <p:nvPr/>
        </p:nvSpPr>
        <p:spPr>
          <a:xfrm>
            <a:off x="4882425" y="2861777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</a:t>
            </a:r>
            <a:r>
              <a:rPr lang="en" sz="2200"/>
              <a:t>(after)</a:t>
            </a:r>
            <a:endParaRPr sz="2200"/>
          </a:p>
        </p:txBody>
      </p:sp>
      <p:sp>
        <p:nvSpPr>
          <p:cNvPr id="389" name="Google Shape;3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3757 - 1963 = 1794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Method: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 the notation of  "to borrow" a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Methods: (common core)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Left → Right (Mental Math)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Singapore (No Borrow)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Counting Up (Giving Change)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Via Method of Complements</a:t>
            </a:r>
            <a:endParaRPr/>
          </a:p>
        </p:txBody>
      </p:sp>
      <p:sp>
        <p:nvSpPr>
          <p:cNvPr id="390" name="Google Shape;390;p19"/>
          <p:cNvSpPr/>
          <p:nvPr/>
        </p:nvSpPr>
        <p:spPr>
          <a:xfrm>
            <a:off x="7188295" y="2466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5</a:t>
            </a:r>
            <a:endParaRPr strike="sngStrike"/>
          </a:p>
        </p:txBody>
      </p:sp>
      <p:sp>
        <p:nvSpPr>
          <p:cNvPr id="391" name="Google Shape;391;p19"/>
          <p:cNvSpPr/>
          <p:nvPr/>
        </p:nvSpPr>
        <p:spPr>
          <a:xfrm>
            <a:off x="8014425" y="2466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7</a:t>
            </a:r>
            <a:endParaRPr strike="sngStrike"/>
          </a:p>
        </p:txBody>
      </p:sp>
      <p:cxnSp>
        <p:nvCxnSpPr>
          <p:cNvPr id="392" name="Google Shape;392;p19"/>
          <p:cNvCxnSpPr/>
          <p:nvPr/>
        </p:nvCxnSpPr>
        <p:spPr>
          <a:xfrm flipH="1" rot="10800000">
            <a:off x="6558825" y="3296175"/>
            <a:ext cx="1765200" cy="8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19"/>
          <p:cNvSpPr/>
          <p:nvPr/>
        </p:nvSpPr>
        <p:spPr>
          <a:xfrm>
            <a:off x="7208937" y="34200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94" name="Google Shape;394;p19"/>
          <p:cNvSpPr/>
          <p:nvPr/>
        </p:nvSpPr>
        <p:spPr>
          <a:xfrm>
            <a:off x="8014425" y="34200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7188295" y="2847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96" name="Google Shape;396;p19"/>
          <p:cNvSpPr/>
          <p:nvPr/>
        </p:nvSpPr>
        <p:spPr>
          <a:xfrm>
            <a:off x="8014425" y="2847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7703918" y="2085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8014425" y="2085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6877775" y="2085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0" name="Google Shape;400;p19"/>
          <p:cNvSpPr/>
          <p:nvPr/>
        </p:nvSpPr>
        <p:spPr>
          <a:xfrm>
            <a:off x="7188295" y="2085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01" name="Google Shape;401;p19"/>
          <p:cNvSpPr/>
          <p:nvPr/>
        </p:nvSpPr>
        <p:spPr>
          <a:xfrm>
            <a:off x="5511895" y="2474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2</a:t>
            </a:r>
            <a:endParaRPr strike="sngStrike"/>
          </a:p>
        </p:txBody>
      </p:sp>
      <p:sp>
        <p:nvSpPr>
          <p:cNvPr id="402" name="Google Shape;402;p19"/>
          <p:cNvSpPr/>
          <p:nvPr/>
        </p:nvSpPr>
        <p:spPr>
          <a:xfrm>
            <a:off x="6338025" y="2474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6</a:t>
            </a:r>
            <a:endParaRPr strike="sngStrike"/>
          </a:p>
        </p:txBody>
      </p:sp>
      <p:cxnSp>
        <p:nvCxnSpPr>
          <p:cNvPr id="403" name="Google Shape;403;p19"/>
          <p:cNvCxnSpPr/>
          <p:nvPr/>
        </p:nvCxnSpPr>
        <p:spPr>
          <a:xfrm flipH="1" rot="10800000">
            <a:off x="4882425" y="3304959"/>
            <a:ext cx="1765200" cy="8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19"/>
          <p:cNvSpPr/>
          <p:nvPr/>
        </p:nvSpPr>
        <p:spPr>
          <a:xfrm>
            <a:off x="5532537" y="34288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6338025" y="34288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06" name="Google Shape;406;p19"/>
          <p:cNvSpPr/>
          <p:nvPr/>
        </p:nvSpPr>
        <p:spPr>
          <a:xfrm>
            <a:off x="5511895" y="2855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7" name="Google Shape;407;p19"/>
          <p:cNvSpPr/>
          <p:nvPr/>
        </p:nvSpPr>
        <p:spPr>
          <a:xfrm>
            <a:off x="6338025" y="2855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408" name="Google Shape;408;p19"/>
          <p:cNvSpPr/>
          <p:nvPr/>
        </p:nvSpPr>
        <p:spPr>
          <a:xfrm>
            <a:off x="6027518" y="2093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9" name="Google Shape;409;p19"/>
          <p:cNvSpPr/>
          <p:nvPr/>
        </p:nvSpPr>
        <p:spPr>
          <a:xfrm>
            <a:off x="6338025" y="2093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10" name="Google Shape;410;p19"/>
          <p:cNvSpPr/>
          <p:nvPr/>
        </p:nvSpPr>
        <p:spPr>
          <a:xfrm>
            <a:off x="5201375" y="2093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1" name="Google Shape;411;p19"/>
          <p:cNvSpPr/>
          <p:nvPr/>
        </p:nvSpPr>
        <p:spPr>
          <a:xfrm>
            <a:off x="5511895" y="2093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12" name="Google Shape;412;p19"/>
          <p:cNvCxnSpPr>
            <a:stCxn id="409" idx="0"/>
            <a:endCxn id="399" idx="0"/>
          </p:cNvCxnSpPr>
          <p:nvPr/>
        </p:nvCxnSpPr>
        <p:spPr>
          <a:xfrm rot="-5400000">
            <a:off x="6758325" y="1819734"/>
            <a:ext cx="8700" cy="539700"/>
          </a:xfrm>
          <a:prstGeom prst="curvedConnector3">
            <a:avLst>
              <a:gd fmla="val 283803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19"/>
          <p:cNvCxnSpPr>
            <a:stCxn id="411" idx="0"/>
            <a:endCxn id="408" idx="0"/>
          </p:cNvCxnSpPr>
          <p:nvPr/>
        </p:nvCxnSpPr>
        <p:spPr>
          <a:xfrm flipH="1" rot="-5400000">
            <a:off x="5924245" y="1836384"/>
            <a:ext cx="600" cy="515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19"/>
          <p:cNvCxnSpPr>
            <a:stCxn id="400" idx="0"/>
            <a:endCxn id="397" idx="0"/>
          </p:cNvCxnSpPr>
          <p:nvPr/>
        </p:nvCxnSpPr>
        <p:spPr>
          <a:xfrm flipH="1" rot="-5400000">
            <a:off x="7600645" y="1827600"/>
            <a:ext cx="600" cy="515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19"/>
          <p:cNvSpPr/>
          <p:nvPr/>
        </p:nvSpPr>
        <p:spPr>
          <a:xfrm>
            <a:off x="4882425" y="2861777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421" name="Google Shape;4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technique to encode both positive and negative numbers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uses the same algorithm to perform addition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subtraction perform my addition of complements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Complement: </a:t>
            </a:r>
            <a:r>
              <a:rPr i="1" lang="en"/>
              <a:t>a thing that completes or brings to perfection</a:t>
            </a:r>
            <a:endParaRPr i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Radix 10: </a:t>
            </a:r>
            <a:r>
              <a:rPr i="1" lang="en"/>
              <a:t> (</a:t>
            </a:r>
            <a:r>
              <a:rPr i="1" lang="en" sz="1600"/>
              <a:t>the radix or base is the number of unique digits to represent a number)</a:t>
            </a:r>
            <a:endParaRPr i="1"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en" sz="1600"/>
              <a:t>10's complement</a:t>
            </a:r>
            <a:endParaRPr i="1" sz="1600"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7 + x = 10		: x is the 10s complements of 7		x = 3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46 + y = 100		: y is the 10s complements of 46		y = 54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9's complement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7 + a = 9		: a is the 9s complements of 7		a = 2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46 + b = 99		: b is the 9s complements of 46		b = 53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math: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 txBox="1"/>
          <p:nvPr/>
        </p:nvSpPr>
        <p:spPr>
          <a:xfrm>
            <a:off x="2577525" y="3931675"/>
            <a:ext cx="62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- 11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34</a:t>
            </a:r>
            <a:endParaRPr/>
          </a:p>
        </p:txBody>
      </p:sp>
      <p:sp>
        <p:nvSpPr>
          <p:cNvPr id="423" name="Google Shape;423;p20"/>
          <p:cNvSpPr txBox="1"/>
          <p:nvPr/>
        </p:nvSpPr>
        <p:spPr>
          <a:xfrm>
            <a:off x="4779575" y="3973050"/>
            <a:ext cx="72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 + 89      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trike="sngStrike"/>
              <a:t> 1</a:t>
            </a:r>
            <a:r>
              <a:rPr lang="en"/>
              <a:t>34</a:t>
            </a:r>
            <a:endParaRPr/>
          </a:p>
        </p:txBody>
      </p:sp>
      <p:sp>
        <p:nvSpPr>
          <p:cNvPr id="424" name="Google Shape;424;p20"/>
          <p:cNvSpPr txBox="1"/>
          <p:nvPr/>
        </p:nvSpPr>
        <p:spPr>
          <a:xfrm>
            <a:off x="6564425" y="4049250"/>
            <a:ext cx="158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 + 88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  1</a:t>
            </a:r>
            <a:r>
              <a:rPr lang="en"/>
              <a:t>33 + 1 = 34</a:t>
            </a:r>
            <a:endParaRPr/>
          </a:p>
        </p:txBody>
      </p:sp>
      <p:sp>
        <p:nvSpPr>
          <p:cNvPr id="425" name="Google Shape;425;p20"/>
          <p:cNvSpPr txBox="1"/>
          <p:nvPr/>
        </p:nvSpPr>
        <p:spPr>
          <a:xfrm>
            <a:off x="4351925" y="3649050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10's complement</a:t>
            </a:r>
            <a:endParaRPr u="sng"/>
          </a:p>
        </p:txBody>
      </p:sp>
      <p:sp>
        <p:nvSpPr>
          <p:cNvPr id="426" name="Google Shape;426;p20"/>
          <p:cNvSpPr txBox="1"/>
          <p:nvPr/>
        </p:nvSpPr>
        <p:spPr>
          <a:xfrm>
            <a:off x="6443125" y="3649050"/>
            <a:ext cx="15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9's complement</a:t>
            </a:r>
            <a:endParaRPr u="sng"/>
          </a:p>
        </p:txBody>
      </p:sp>
      <p:sp>
        <p:nvSpPr>
          <p:cNvPr id="427" name="Google Shape;427;p20"/>
          <p:cNvSpPr txBox="1"/>
          <p:nvPr/>
        </p:nvSpPr>
        <p:spPr>
          <a:xfrm>
            <a:off x="2320425" y="3649050"/>
            <a:ext cx="11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2nd Grade</a:t>
            </a:r>
            <a:endParaRPr u="sng"/>
          </a:p>
        </p:txBody>
      </p:sp>
      <p:sp>
        <p:nvSpPr>
          <p:cNvPr id="428" name="Google Shape;428;p20"/>
          <p:cNvSpPr txBox="1"/>
          <p:nvPr/>
        </p:nvSpPr>
        <p:spPr>
          <a:xfrm>
            <a:off x="7083775" y="-816475"/>
            <a:ext cx="199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 I can take the complement of each digit individually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9's Complements</a:t>
            </a:r>
            <a:endParaRPr/>
          </a:p>
        </p:txBody>
      </p:sp>
      <p:sp>
        <p:nvSpPr>
          <p:cNvPr id="434" name="Google Shape;43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 873 - 218 </a:t>
            </a:r>
            <a:r>
              <a:rPr lang="en"/>
              <a:t>⇒ 0873 - 0218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nines complement of the subtrahend (0218)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 (0873)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1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21"/>
          <p:cNvGrpSpPr/>
          <p:nvPr/>
        </p:nvGrpSpPr>
        <p:grpSpPr>
          <a:xfrm>
            <a:off x="6751025" y="1553150"/>
            <a:ext cx="1765200" cy="1345400"/>
            <a:chOff x="1503950" y="3115950"/>
            <a:chExt cx="1765200" cy="1345400"/>
          </a:xfrm>
        </p:grpSpPr>
        <p:grpSp>
          <p:nvGrpSpPr>
            <p:cNvPr id="436" name="Google Shape;436;p21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37" name="Google Shape;437;p21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441" name="Google Shape;441;p21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42" name="Google Shape;442;p21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446" name="Google Shape;446;p21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47" name="Google Shape;447;p2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</p:grpSp>
        <p:cxnSp>
          <p:nvCxnSpPr>
            <p:cNvPr id="451" name="Google Shape;451;p21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2" name="Google Shape;452;p21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453" name="Google Shape;453;p21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454" name="Google Shape;454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458" name="Google Shape;458;p21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9" name="Google Shape;459;p21"/>
          <p:cNvSpPr/>
          <p:nvPr/>
        </p:nvSpPr>
        <p:spPr>
          <a:xfrm>
            <a:off x="6326175" y="2950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460" name="Google Shape;460;p21"/>
          <p:cNvGrpSpPr/>
          <p:nvPr/>
        </p:nvGrpSpPr>
        <p:grpSpPr>
          <a:xfrm>
            <a:off x="7222375" y="2992250"/>
            <a:ext cx="1293850" cy="326400"/>
            <a:chOff x="5547825" y="1226350"/>
            <a:chExt cx="1293850" cy="326400"/>
          </a:xfrm>
        </p:grpSpPr>
        <p:sp>
          <p:nvSpPr>
            <p:cNvPr id="461" name="Google Shape;461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465" name="Google Shape;465;p21"/>
          <p:cNvGrpSpPr/>
          <p:nvPr/>
        </p:nvGrpSpPr>
        <p:grpSpPr>
          <a:xfrm>
            <a:off x="6771525" y="3374350"/>
            <a:ext cx="1765200" cy="374075"/>
            <a:chOff x="1503950" y="4087275"/>
            <a:chExt cx="1765200" cy="374075"/>
          </a:xfrm>
        </p:grpSpPr>
        <p:grpSp>
          <p:nvGrpSpPr>
            <p:cNvPr id="466" name="Google Shape;466;p21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67" name="Google Shape;467;p2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469" name="Google Shape;469;p2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470" name="Google Shape;470;p2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cxnSp>
          <p:nvCxnSpPr>
            <p:cNvPr id="471" name="Google Shape;471;p21"/>
            <p:cNvCxnSpPr/>
            <p:nvPr/>
          </p:nvCxnSpPr>
          <p:spPr>
            <a:xfrm flipH="1" rot="10800000">
              <a:off x="1503950" y="40872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2" name="Google Shape;472;p21"/>
          <p:cNvSpPr/>
          <p:nvPr/>
        </p:nvSpPr>
        <p:spPr>
          <a:xfrm>
            <a:off x="6847725" y="120055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73" name="Google Shape;473;p21"/>
          <p:cNvCxnSpPr>
            <a:endCxn id="442" idx="1"/>
          </p:cNvCxnSpPr>
          <p:nvPr/>
        </p:nvCxnSpPr>
        <p:spPr>
          <a:xfrm>
            <a:off x="6366175" y="1711550"/>
            <a:ext cx="856200" cy="374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