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f1bcb9d487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f1bcb9d487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f349249ff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f349249ff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349249ff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349249ff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0eddb1a8c7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0eddb1a8c7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eddb1a8c7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eddb1a8c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Operations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the native base for computer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Glyphs:  0,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 computer, we are limited to a certain number of digits.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Recall, the results are summarized via the use of status flags.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unsigned operations: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Zero  (Z)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final carry (C)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signed values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final value is Negative (S)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calculation resulted in an overflow (V)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A technique to encode both positive and </a:t>
            </a:r>
            <a:r>
              <a:rPr lang="en" sz="1331" u="sng"/>
              <a:t>negative</a:t>
            </a:r>
            <a:r>
              <a:rPr lang="en" sz="1331"/>
              <a:t>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MSB used to denote the sign bit (0 positive, 1 negative)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Table assumes a 4-bit represent</a:t>
            </a: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/>
            </a:br>
            <a:r>
              <a:rPr lang="en" sz="1331"/>
              <a:t>Use 1's complement to represent negative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Divide the number range in half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Encode a positive and a negative value for each number 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ease to compute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positive and negative representations of zero</a:t>
            </a:r>
            <a:br>
              <a:rPr lang="en" sz="1331"/>
            </a:b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>
                <a:solidFill>
                  <a:schemeClr val="lt1"/>
                </a:solidFill>
              </a:rPr>
              <a:t>Use 2's complete to represent negative numbers</a:t>
            </a:r>
            <a:endParaRPr sz="1331">
              <a:solidFill>
                <a:schemeClr val="lt1"/>
              </a:solidFill>
            </a:endParaRPr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Hold Zero as special</a:t>
            </a:r>
            <a:endParaRPr sz="1331">
              <a:solidFill>
                <a:schemeClr val="lt1"/>
              </a:solidFill>
            </a:endParaRPr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Fold the resulting range to assign values</a:t>
            </a:r>
            <a:endParaRPr sz="1331">
              <a:solidFill>
                <a:schemeClr val="lt1"/>
              </a:solidFill>
            </a:endParaRPr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2"/>
              <a:buChar char="●"/>
            </a:pPr>
            <a:r>
              <a:rPr lang="en" sz="1331">
                <a:solidFill>
                  <a:schemeClr val="lt1"/>
                </a:solidFill>
              </a:rPr>
              <a:t>Pros/cons:</a:t>
            </a:r>
            <a:endParaRPr sz="1331">
              <a:solidFill>
                <a:schemeClr val="lt1"/>
              </a:solidFill>
            </a:endParaRPr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>
                <a:solidFill>
                  <a:schemeClr val="lt1"/>
                </a:solidFill>
              </a:rPr>
              <a:t>Not symmetric: extra negative number</a:t>
            </a:r>
            <a:endParaRPr sz="1296">
              <a:solidFill>
                <a:schemeClr val="lt1"/>
              </a:solidFill>
            </a:endParaRPr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14"/>
              <a:buChar char="○"/>
            </a:pPr>
            <a:r>
              <a:rPr lang="en" sz="1296">
                <a:solidFill>
                  <a:schemeClr val="lt1"/>
                </a:solidFill>
              </a:rPr>
              <a:t>Need to flip all bits and ad one to form the negative number</a:t>
            </a:r>
            <a:endParaRPr sz="1296">
              <a:solidFill>
                <a:schemeClr val="lt1"/>
              </a:solidFill>
            </a:endParaRPr>
          </a:p>
          <a:p>
            <a:pPr indent="-31094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7"/>
              <a:buChar char="○"/>
            </a:pPr>
            <a:r>
              <a:rPr lang="en" sz="1296">
                <a:solidFill>
                  <a:schemeClr val="lt1"/>
                </a:solidFill>
              </a:rPr>
              <a:t>Consider then the predecessor of -7</a:t>
            </a:r>
            <a:endParaRPr sz="1296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/>
                <a:gridCol w="726700"/>
                <a:gridCol w="1344075"/>
              </a:tblGrid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rect b="b" l="l" r="r" t="t"/>
            <a:pathLst>
              <a:path extrusionOk="0" h="111882" w="10087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A technique to encode both positive and </a:t>
            </a:r>
            <a:r>
              <a:rPr lang="en" sz="1331" u="sng"/>
              <a:t>negative</a:t>
            </a:r>
            <a:r>
              <a:rPr lang="en" sz="1331"/>
              <a:t>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MSB used to denote the sign bit (0 positive, 1 negative)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Table assumes a 4-bit represent</a:t>
            </a: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/>
            </a:br>
            <a:r>
              <a:rPr lang="en" sz="1331"/>
              <a:t>Use 1's complement to represent negative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Divide the number range in half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Encode a positive and a negative value for each number 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ease to compute</a:t>
            </a:r>
            <a:endParaRPr sz="1331"/>
          </a:p>
          <a:p>
            <a:pPr indent="-313150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/>
              <a:t>positive and negative representations of zero</a:t>
            </a:r>
            <a:br>
              <a:rPr lang="en" sz="1331"/>
            </a:br>
            <a:endParaRPr sz="1331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/>
              <a:t>Use 2's complete to represent negative numbers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Hold Zero as special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Fold the resulting range to assign values</a:t>
            </a:r>
            <a:endParaRPr sz="1331"/>
          </a:p>
          <a:p>
            <a:pPr indent="-31315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/>
              <a:t>Pros/cons:</a:t>
            </a:r>
            <a:endParaRPr sz="1331"/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/>
              <a:t>Not symmetric: extra negative number</a:t>
            </a:r>
            <a:endParaRPr sz="1296"/>
          </a:p>
          <a:p>
            <a:pPr indent="-32472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/>
              <a:t>Need to flip all bits and add one to form the negative number</a:t>
            </a:r>
            <a:endParaRPr sz="1296"/>
          </a:p>
          <a:p>
            <a:pPr indent="-310949" lvl="1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/>
              <a:t>Consider then the predecessor of -8:     -8, -7, -6, … 0, 1, … 7</a:t>
            </a:r>
            <a:endParaRPr sz="1296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/>
                <a:gridCol w="726700"/>
                <a:gridCol w="1344075"/>
              </a:tblGrid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rect b="b" l="l" r="r" t="t"/>
            <a:pathLst>
              <a:path extrusionOk="0" h="13000" w="12663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rect b="b" l="l" r="r" t="t"/>
            <a:pathLst>
              <a:path extrusionOk="0" h="109366" w="7009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1" name="Google Shape;691;p23"/>
          <p:cNvSpPr/>
          <p:nvPr/>
        </p:nvSpPr>
        <p:spPr>
          <a:xfrm>
            <a:off x="4256875" y="4811150"/>
            <a:ext cx="1420850" cy="273025"/>
          </a:xfrm>
          <a:custGeom>
            <a:rect b="b" l="l" r="r" t="t"/>
            <a:pathLst>
              <a:path extrusionOk="0" h="10921" w="56834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/>
                <a:gridCol w="884625"/>
                <a:gridCol w="1005800"/>
              </a:tblGrid>
              <a:tr h="2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4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0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3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8" name="Google Shape;698;p24"/>
          <p:cNvGraphicFramePr/>
          <p:nvPr/>
        </p:nvGraphicFramePr>
        <p:xfrm>
          <a:off x="4523275" y="13678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/>
                <a:gridCol w="740700"/>
                <a:gridCol w="18191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2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18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1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29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b="1"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b="1"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01101 +  10111</a:t>
            </a:r>
            <a:br>
              <a:rPr lang="en"/>
            </a:br>
            <a:r>
              <a:rPr lang="en"/>
              <a:t>     *  9:  01001 --  -9 : 10110 + 1 = 10111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C: Carry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last step resulted in a carry value of 1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V: Overflow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to the last step resulted in a carry value of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S: Sign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MSB in the result is set (i.e., a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Z: Zero Flag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bits in the result are cleared (i.e., 0)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5" name="Google Shape;745;p25"/>
          <p:cNvCxnSpPr>
            <a:stCxn id="733" idx="2"/>
            <a:endCxn id="737" idx="0"/>
          </p:cNvCxnSpPr>
          <p:nvPr/>
        </p:nvCxnSpPr>
        <p:spPr>
          <a:xfrm flipH="1">
            <a:off x="6410525" y="1518150"/>
            <a:ext cx="632100" cy="18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</a:t>
            </a:r>
            <a:r>
              <a:rPr lang="en"/>
              <a:t>(01101 &amp; 01001)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b="1" lang="en"/>
              <a:t> 1's complement </a:t>
            </a:r>
            <a:r>
              <a:rPr lang="en"/>
              <a:t>of the subtrahend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flipH="1" rot="10800000">
              <a:off x="1503950" y="40872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b="1" lang="en"/>
              <a:t>2's complement</a:t>
            </a:r>
            <a:r>
              <a:rPr lang="en"/>
              <a:t> of the subtrahend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 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339" l="3546" r="11404" t="11524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/>
                <a:gridCol w="382850"/>
                <a:gridCol w="520125"/>
                <a:gridCol w="507275"/>
              </a:tblGrid>
              <a:tr h="3698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 hMerge="1"/>
              </a:tr>
              <a:tr h="2895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Recal: </a:t>
            </a:r>
            <a:r>
              <a:rPr lang="en"/>
              <a:t>Algorithm: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 109 x 13 = 1417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</a:t>
            </a:r>
            <a:r>
              <a:rPr lang="en"/>
              <a:t>Successive</a:t>
            </a:r>
            <a:r>
              <a:rPr lang="en"/>
              <a:t> Additions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Consider:  9 + 9 + 9 .. + 9 (13 times) = 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carry value for the 10's column?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Long Multiplication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Requires (at worst) 10^N additions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4"/>
          <p:cNvSpPr txBox="1"/>
          <p:nvPr/>
        </p:nvSpPr>
        <p:spPr>
          <a:xfrm>
            <a:off x="6247075" y="1130925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</a:t>
            </a:r>
            <a:r>
              <a:rPr lang="en"/>
              <a:t>1 0</a:t>
            </a:r>
            <a:r>
              <a:rPr lang="en"/>
              <a:t> 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1183" name="Google Shape;1183;p34"/>
          <p:cNvCxnSpPr/>
          <p:nvPr/>
        </p:nvCxnSpPr>
        <p:spPr>
          <a:xfrm>
            <a:off x="7822075" y="1207125"/>
            <a:ext cx="0" cy="28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84" name="Google Shape;1184;p34"/>
          <p:cNvSpPr txBox="1"/>
          <p:nvPr/>
        </p:nvSpPr>
        <p:spPr>
          <a:xfrm>
            <a:off x="7667875" y="2506750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1185" name="Google Shape;1185;p34"/>
          <p:cNvSpPr/>
          <p:nvPr/>
        </p:nvSpPr>
        <p:spPr>
          <a:xfrm>
            <a:off x="7019059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1186" name="Google Shape;1186;p34"/>
          <p:cNvSpPr/>
          <p:nvPr/>
        </p:nvSpPr>
        <p:spPr>
          <a:xfrm>
            <a:off x="7343472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87" name="Google Shape;1187;p34"/>
          <p:cNvSpPr/>
          <p:nvPr/>
        </p:nvSpPr>
        <p:spPr>
          <a:xfrm>
            <a:off x="70362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8" name="Google Shape;1188;p34"/>
          <p:cNvSpPr/>
          <p:nvPr/>
        </p:nvSpPr>
        <p:spPr>
          <a:xfrm>
            <a:off x="73236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89" name="Google Shape;1189;p34"/>
          <p:cNvSpPr/>
          <p:nvPr/>
        </p:nvSpPr>
        <p:spPr>
          <a:xfrm>
            <a:off x="67488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0" name="Google Shape;1190;p34"/>
          <p:cNvSpPr/>
          <p:nvPr/>
        </p:nvSpPr>
        <p:spPr>
          <a:xfrm>
            <a:off x="6703788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4"/>
          <p:cNvSpPr/>
          <p:nvPr/>
        </p:nvSpPr>
        <p:spPr>
          <a:xfrm>
            <a:off x="6379375" y="812975"/>
            <a:ext cx="324300" cy="31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6461400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/>
          </a:p>
        </p:txBody>
      </p:sp>
      <p:sp>
        <p:nvSpPr>
          <p:cNvPr id="1193" name="Google Shape;1193;p34"/>
          <p:cNvSpPr/>
          <p:nvPr/>
        </p:nvSpPr>
        <p:spPr>
          <a:xfrm>
            <a:off x="5959675" y="4201125"/>
            <a:ext cx="2874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4"/>
          <p:cNvSpPr txBox="1"/>
          <p:nvPr/>
        </p:nvSpPr>
        <p:spPr>
          <a:xfrm>
            <a:off x="820000" y="2653325"/>
            <a:ext cx="1959000" cy="19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  (A)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5" name="Google Shape;1195;p34"/>
          <p:cNvSpPr txBox="1"/>
          <p:nvPr/>
        </p:nvSpPr>
        <p:spPr>
          <a:xfrm>
            <a:off x="3439938" y="2653325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6" name="Google Shape;1196;p34"/>
          <p:cNvSpPr/>
          <p:nvPr/>
        </p:nvSpPr>
        <p:spPr>
          <a:xfrm>
            <a:off x="760863" y="2649425"/>
            <a:ext cx="2018100" cy="200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4"/>
          <p:cNvSpPr/>
          <p:nvPr/>
        </p:nvSpPr>
        <p:spPr>
          <a:xfrm>
            <a:off x="3486137" y="2653325"/>
            <a:ext cx="2053800" cy="21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Multiplication</a:t>
            </a:r>
            <a:endParaRPr/>
          </a:p>
        </p:txBody>
      </p:sp>
      <p:sp>
        <p:nvSpPr>
          <p:cNvPr id="1203" name="Google Shape;1203;p35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 sum += A * B[d];</a:t>
            </a:r>
            <a:br>
              <a:rPr lang="en"/>
            </a:br>
            <a:r>
              <a:rPr lang="en"/>
              <a:t>     A = A </a:t>
            </a:r>
            <a:r>
              <a:rPr lang="en">
                <a:solidFill>
                  <a:srgbClr val="FF0000"/>
                </a:solidFill>
              </a:rPr>
              <a:t>* 10</a:t>
            </a:r>
            <a:r>
              <a:rPr lang="en"/>
              <a:t> ;  // Shift to the left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B[0] = 9</a:t>
            </a:r>
            <a:br>
              <a:rPr lang="en"/>
            </a:br>
            <a:r>
              <a:rPr lang="en"/>
              <a:t>// B[1] = 0</a:t>
            </a:r>
            <a:br>
              <a:rPr lang="en"/>
            </a:br>
            <a:r>
              <a:rPr lang="en"/>
              <a:t>// B[2] = 1</a:t>
            </a:r>
            <a:endParaRPr/>
          </a:p>
        </p:txBody>
      </p:sp>
      <p:sp>
        <p:nvSpPr>
          <p:cNvPr id="1204" name="Google Shape;1204;p35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5" name="Google Shape;1205;p35"/>
          <p:cNvSpPr txBox="1"/>
          <p:nvPr/>
        </p:nvSpPr>
        <p:spPr>
          <a:xfrm>
            <a:off x="43746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*9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6" name="Google Shape;1206;p35"/>
          <p:cNvSpPr txBox="1"/>
          <p:nvPr/>
        </p:nvSpPr>
        <p:spPr>
          <a:xfrm>
            <a:off x="45444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207" name="Google Shape;1207;p3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r>
              <a:rPr lang="en"/>
              <a:t>:</a:t>
            </a:r>
            <a:endParaRPr/>
          </a:p>
        </p:txBody>
      </p:sp>
      <p:cxnSp>
        <p:nvCxnSpPr>
          <p:cNvPr id="1208" name="Google Shape;1208;p35"/>
          <p:cNvCxnSpPr>
            <a:stCxn id="1207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1214" name="Google Shape;1214;p36"/>
          <p:cNvSpPr txBox="1"/>
          <p:nvPr>
            <p:ph idx="1" type="body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= 0;</a:t>
            </a:r>
            <a:br>
              <a:rPr lang="en"/>
            </a:br>
            <a:r>
              <a:rPr lang="en"/>
              <a:t>for (d = 0 ; d &lt; 4 ; d ++ ) {</a:t>
            </a:r>
            <a:br>
              <a:rPr lang="en"/>
            </a:br>
            <a:r>
              <a:rPr lang="en"/>
              <a:t>     if (B[d]  == 1) {</a:t>
            </a:r>
            <a:br>
              <a:rPr lang="en"/>
            </a:br>
            <a:r>
              <a:rPr lang="en"/>
              <a:t>         sum += A </a:t>
            </a:r>
            <a:r>
              <a:rPr lang="en" strike="sngStrike"/>
              <a:t>* B[d]</a:t>
            </a:r>
            <a:r>
              <a:rPr lang="en"/>
              <a:t>;</a:t>
            </a:r>
            <a:br>
              <a:rPr lang="en"/>
            </a:br>
            <a:r>
              <a:rPr lang="en"/>
              <a:t>     }</a:t>
            </a:r>
            <a:br>
              <a:rPr lang="en"/>
            </a:br>
            <a:r>
              <a:rPr lang="en"/>
              <a:t>     </a:t>
            </a:r>
            <a:r>
              <a:rPr lang="en" strike="sngStrike"/>
              <a:t>A = A * 2 ;  // Shift to the left</a:t>
            </a:r>
            <a:br>
              <a:rPr lang="en" strike="sngStrike"/>
            </a:br>
            <a:r>
              <a:rPr lang="en"/>
              <a:t>     A &lt;&lt; 1 ;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Requires </a:t>
            </a:r>
            <a:r>
              <a:rPr i="1" lang="en"/>
              <a:t>word_size</a:t>
            </a:r>
            <a:r>
              <a:rPr lang="en"/>
              <a:t> additions</a:t>
            </a:r>
            <a:endParaRPr/>
          </a:p>
        </p:txBody>
      </p:sp>
      <p:sp>
        <p:nvSpPr>
          <p:cNvPr id="1215" name="Google Shape;1215;p36"/>
          <p:cNvSpPr txBox="1"/>
          <p:nvPr/>
        </p:nvSpPr>
        <p:spPr>
          <a:xfrm>
            <a:off x="6584463" y="4368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(A*0)*2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(A*1)*4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4450863" y="1656000"/>
            <a:ext cx="2087400" cy="228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(A = 2)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101  (B = 5)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010   (A*1)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strike="sng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strike="sng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(A*2) *0</a:t>
            </a:r>
            <a:b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</a:t>
            </a:r>
            <a:r>
              <a:rPr lang="en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(A*4) *1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01010  (A*B = 10)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4392025" y="1315625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reframe:</a:t>
            </a:r>
            <a:endParaRPr/>
          </a:p>
        </p:txBody>
      </p:sp>
      <p:sp>
        <p:nvSpPr>
          <p:cNvPr id="1218" name="Google Shape;1218;p36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1219" name="Google Shape;1219;p36"/>
          <p:cNvCxnSpPr>
            <a:stCxn id="1218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b="1" lang="en"/>
              <a:t>10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b="1" lang="en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11339" l="3546" r="11404" t="11524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/>
                <a:gridCol w="382850"/>
                <a:gridCol w="520125"/>
                <a:gridCol w="507275"/>
              </a:tblGrid>
              <a:tr h="36985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 hMerge="1"/>
              </a:tr>
              <a:tr h="2895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fmla="val 536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/>
        </p:nvGraphicFramePr>
        <p:xfrm>
          <a:off x="373600" y="33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  <a:gridCol w="306275"/>
              </a:tblGrid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flipH="1" rot="10800000">
              <a:off x="1503950" y="4011075"/>
              <a:ext cx="1765200" cy="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 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squares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bookkeeping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10 - 6 = 4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Method of Complements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leverage binary 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method to encode negative numbers</a:t>
            </a:r>
            <a:endParaRPr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7536400" y="7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</a:tblGrid>
              <a:tr h="317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7383950" y="228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B = V</a:t>
            </a:r>
            <a:endParaRPr/>
          </a:p>
        </p:txBody>
      </p:sp>
      <p:sp>
        <p:nvSpPr>
          <p:cNvPr id="585" name="Google Shape;5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Subtraction (via Borrow)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5740495" y="2161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6566625" y="2161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/>
          <p:nvPr/>
        </p:nvCxnSpPr>
        <p:spPr>
          <a:xfrm flipH="1" rot="10800000">
            <a:off x="5111025" y="29913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19"/>
          <p:cNvSpPr/>
          <p:nvPr/>
        </p:nvSpPr>
        <p:spPr>
          <a:xfrm>
            <a:off x="5761137" y="31152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6566625" y="31152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1" name="Google Shape;591;p19"/>
          <p:cNvSpPr/>
          <p:nvPr/>
        </p:nvSpPr>
        <p:spPr>
          <a:xfrm>
            <a:off x="5740495" y="2542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2" name="Google Shape;592;p19"/>
          <p:cNvSpPr/>
          <p:nvPr/>
        </p:nvSpPr>
        <p:spPr>
          <a:xfrm>
            <a:off x="6566625" y="2542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93" name="Google Shape;593;p19"/>
          <p:cNvSpPr/>
          <p:nvPr/>
        </p:nvSpPr>
        <p:spPr>
          <a:xfrm>
            <a:off x="6256118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656662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9"/>
          <p:cNvSpPr/>
          <p:nvPr/>
        </p:nvSpPr>
        <p:spPr>
          <a:xfrm>
            <a:off x="542997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574049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4064095" y="2170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4890225" y="2170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99" name="Google Shape;599;p19"/>
          <p:cNvCxnSpPr/>
          <p:nvPr/>
        </p:nvCxnSpPr>
        <p:spPr>
          <a:xfrm flipH="1" rot="10800000">
            <a:off x="3434625" y="30001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19"/>
          <p:cNvSpPr/>
          <p:nvPr/>
        </p:nvSpPr>
        <p:spPr>
          <a:xfrm>
            <a:off x="4084737" y="31240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1" name="Google Shape;601;p19"/>
          <p:cNvSpPr/>
          <p:nvPr/>
        </p:nvSpPr>
        <p:spPr>
          <a:xfrm>
            <a:off x="4890225" y="31240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4064095" y="2551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4890225" y="2551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4" name="Google Shape;604;p19"/>
          <p:cNvSpPr/>
          <p:nvPr/>
        </p:nvSpPr>
        <p:spPr>
          <a:xfrm>
            <a:off x="4579718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489022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375357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7" name="Google Shape;607;p19"/>
          <p:cNvSpPr/>
          <p:nvPr/>
        </p:nvSpPr>
        <p:spPr>
          <a:xfrm>
            <a:off x="406409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5310525" y="15149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flipH="1" rot="-5400000">
            <a:off x="4476445" y="15315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flipH="1" rot="-5400000">
            <a:off x="6152845" y="15228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19"/>
          <p:cNvSpPr/>
          <p:nvPr/>
        </p:nvSpPr>
        <p:spPr>
          <a:xfrm>
            <a:off x="3434625" y="2548193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 ⇒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extra squares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</a:t>
            </a:r>
            <a:r>
              <a:rPr lang="en"/>
              <a:t>extra bookkeeping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10 - 6 = 4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Method of Complements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leverage binary addition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method to encode negative numbers</a:t>
            </a:r>
            <a:endParaRPr/>
          </a:p>
        </p:txBody>
      </p:sp>
      <p:sp>
        <p:nvSpPr>
          <p:cNvPr id="617" name="Google Shape;617;p20"/>
          <p:cNvSpPr txBox="1"/>
          <p:nvPr/>
        </p:nvSpPr>
        <p:spPr>
          <a:xfrm>
            <a:off x="7383950" y="228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B = V</a:t>
            </a:r>
            <a:endParaRPr/>
          </a:p>
        </p:txBody>
      </p:sp>
      <p:sp>
        <p:nvSpPr>
          <p:cNvPr id="618" name="Google Shape;6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Subtraction</a:t>
            </a:r>
            <a:r>
              <a:rPr lang="en"/>
              <a:t> (via Borrow)</a:t>
            </a: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5740495" y="2161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620" name="Google Shape;620;p20"/>
          <p:cNvSpPr/>
          <p:nvPr/>
        </p:nvSpPr>
        <p:spPr>
          <a:xfrm>
            <a:off x="6566625" y="2161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</a:t>
            </a:r>
            <a:endParaRPr strike="sngStrike"/>
          </a:p>
        </p:txBody>
      </p:sp>
      <p:cxnSp>
        <p:nvCxnSpPr>
          <p:cNvPr id="621" name="Google Shape;621;p20"/>
          <p:cNvCxnSpPr/>
          <p:nvPr/>
        </p:nvCxnSpPr>
        <p:spPr>
          <a:xfrm flipH="1" rot="10800000">
            <a:off x="5111025" y="29913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20"/>
          <p:cNvSpPr/>
          <p:nvPr/>
        </p:nvSpPr>
        <p:spPr>
          <a:xfrm>
            <a:off x="5761137" y="31152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6566625" y="31152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740495" y="2542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6566625" y="2542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6256118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656662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42997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9" name="Google Shape;629;p20"/>
          <p:cNvSpPr/>
          <p:nvPr/>
        </p:nvSpPr>
        <p:spPr>
          <a:xfrm>
            <a:off x="5740495" y="1780350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0" name="Google Shape;630;p20"/>
          <p:cNvSpPr/>
          <p:nvPr/>
        </p:nvSpPr>
        <p:spPr>
          <a:xfrm>
            <a:off x="4064095" y="2170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</a:t>
            </a:r>
            <a:endParaRPr strike="sngStrike"/>
          </a:p>
        </p:txBody>
      </p:sp>
      <p:sp>
        <p:nvSpPr>
          <p:cNvPr id="631" name="Google Shape;631;p20"/>
          <p:cNvSpPr/>
          <p:nvPr/>
        </p:nvSpPr>
        <p:spPr>
          <a:xfrm>
            <a:off x="4890225" y="2170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0</a:t>
            </a:r>
            <a:endParaRPr strike="sngStrike"/>
          </a:p>
        </p:txBody>
      </p:sp>
      <p:cxnSp>
        <p:nvCxnSpPr>
          <p:cNvPr id="632" name="Google Shape;632;p20"/>
          <p:cNvCxnSpPr/>
          <p:nvPr/>
        </p:nvCxnSpPr>
        <p:spPr>
          <a:xfrm flipH="1" rot="10800000">
            <a:off x="3434625" y="3000159"/>
            <a:ext cx="1765200" cy="8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20"/>
          <p:cNvSpPr/>
          <p:nvPr/>
        </p:nvSpPr>
        <p:spPr>
          <a:xfrm>
            <a:off x="4084737" y="31240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>
            <a:off x="4890225" y="31240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5" name="Google Shape;635;p20"/>
          <p:cNvSpPr/>
          <p:nvPr/>
        </p:nvSpPr>
        <p:spPr>
          <a:xfrm>
            <a:off x="4064095" y="2551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6" name="Google Shape;636;p20"/>
          <p:cNvSpPr/>
          <p:nvPr/>
        </p:nvSpPr>
        <p:spPr>
          <a:xfrm>
            <a:off x="4890225" y="2551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7" name="Google Shape;637;p20"/>
          <p:cNvSpPr/>
          <p:nvPr/>
        </p:nvSpPr>
        <p:spPr>
          <a:xfrm>
            <a:off x="4579718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8" name="Google Shape;638;p20"/>
          <p:cNvSpPr/>
          <p:nvPr/>
        </p:nvSpPr>
        <p:spPr>
          <a:xfrm>
            <a:off x="489022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9" name="Google Shape;639;p20"/>
          <p:cNvSpPr/>
          <p:nvPr/>
        </p:nvSpPr>
        <p:spPr>
          <a:xfrm>
            <a:off x="375357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0" name="Google Shape;640;p20"/>
          <p:cNvSpPr/>
          <p:nvPr/>
        </p:nvSpPr>
        <p:spPr>
          <a:xfrm>
            <a:off x="4064095" y="1789134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41" name="Google Shape;641;p20"/>
          <p:cNvCxnSpPr>
            <a:stCxn id="638" idx="0"/>
            <a:endCxn id="628" idx="0"/>
          </p:cNvCxnSpPr>
          <p:nvPr/>
        </p:nvCxnSpPr>
        <p:spPr>
          <a:xfrm rot="-5400000">
            <a:off x="5310525" y="1514934"/>
            <a:ext cx="8700" cy="539700"/>
          </a:xfrm>
          <a:prstGeom prst="curvedConnector3">
            <a:avLst>
              <a:gd fmla="val 28380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20"/>
          <p:cNvCxnSpPr>
            <a:stCxn id="640" idx="0"/>
            <a:endCxn id="637" idx="0"/>
          </p:cNvCxnSpPr>
          <p:nvPr/>
        </p:nvCxnSpPr>
        <p:spPr>
          <a:xfrm flipH="1" rot="-5400000">
            <a:off x="4476445" y="1531584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20"/>
          <p:cNvCxnSpPr>
            <a:stCxn id="629" idx="0"/>
            <a:endCxn id="626" idx="0"/>
          </p:cNvCxnSpPr>
          <p:nvPr/>
        </p:nvCxnSpPr>
        <p:spPr>
          <a:xfrm flipH="1" rot="-5400000">
            <a:off x="6152845" y="1522800"/>
            <a:ext cx="600" cy="515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20"/>
          <p:cNvSpPr/>
          <p:nvPr/>
        </p:nvSpPr>
        <p:spPr>
          <a:xfrm>
            <a:off x="3434625" y="2548193"/>
            <a:ext cx="309600" cy="326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graphicFrame>
        <p:nvGraphicFramePr>
          <p:cNvPr id="645" name="Google Shape;645;p20"/>
          <p:cNvGraphicFramePr/>
          <p:nvPr/>
        </p:nvGraphicFramePr>
        <p:xfrm>
          <a:off x="7536400" y="7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/>
                <a:gridCol w="306275"/>
                <a:gridCol w="306275"/>
                <a:gridCol w="306275"/>
              </a:tblGrid>
              <a:tr h="317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  <a:tr h="31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Method of Complements</a:t>
            </a:r>
            <a:endParaRPr/>
          </a:p>
        </p:txBody>
      </p:sp>
      <p:sp>
        <p:nvSpPr>
          <p:cNvPr id="651" name="Google Shape;65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technique to encode both positive and negative numbers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uses the same algorithm to perform addition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subtraction perform my addition of complements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Complement: </a:t>
            </a:r>
            <a:r>
              <a:rPr i="1" lang="en"/>
              <a:t>a thing that completes or brings to perfection</a:t>
            </a:r>
            <a:endParaRPr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/>
              <a:t>Radix 10: </a:t>
            </a:r>
            <a:r>
              <a:rPr i="1" lang="en"/>
              <a:t> (</a:t>
            </a:r>
            <a:r>
              <a:rPr i="1" lang="en" sz="1600"/>
              <a:t>the radix or base is the number of unique digits to represent a number)</a:t>
            </a:r>
            <a:endParaRPr i="1" sz="16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i="1" lang="en" sz="1600"/>
              <a:t>10's complement</a:t>
            </a:r>
            <a:endParaRPr i="1" sz="16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x = 10		: x is the 10s complements of 7		x = 3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y = 100		: y is the 10s complements of 46		y = 54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9's complement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7 + a = 9		: a is the 9s complements of 7		a = 2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46 + b = 99		: b is the 9s complements of 46		b = 53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1"/>
          <p:cNvSpPr txBox="1"/>
          <p:nvPr/>
        </p:nvSpPr>
        <p:spPr>
          <a:xfrm>
            <a:off x="2577525" y="3924650"/>
            <a:ext cx="62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- 11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34</a:t>
            </a:r>
            <a:endParaRPr/>
          </a:p>
        </p:txBody>
      </p:sp>
      <p:sp>
        <p:nvSpPr>
          <p:cNvPr id="653" name="Google Shape;653;p21"/>
          <p:cNvSpPr txBox="1"/>
          <p:nvPr/>
        </p:nvSpPr>
        <p:spPr>
          <a:xfrm>
            <a:off x="4779575" y="3973050"/>
            <a:ext cx="7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+ 89      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trike="sngStrike"/>
              <a:t>1</a:t>
            </a:r>
            <a:r>
              <a:rPr lang="en"/>
              <a:t>34</a:t>
            </a:r>
            <a:endParaRPr/>
          </a:p>
        </p:txBody>
      </p:sp>
      <p:sp>
        <p:nvSpPr>
          <p:cNvPr id="654" name="Google Shape;654;p21"/>
          <p:cNvSpPr txBox="1"/>
          <p:nvPr/>
        </p:nvSpPr>
        <p:spPr>
          <a:xfrm>
            <a:off x="6564425" y="4049250"/>
            <a:ext cx="158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+ 88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trike="sngStrike"/>
              <a:t>1</a:t>
            </a:r>
            <a:r>
              <a:rPr lang="en"/>
              <a:t>33 + 1 = </a:t>
            </a:r>
            <a:r>
              <a:rPr lang="en" strike="sngStrike"/>
              <a:t>1</a:t>
            </a:r>
            <a:r>
              <a:rPr lang="en"/>
              <a:t>34</a:t>
            </a:r>
            <a:endParaRPr/>
          </a:p>
        </p:txBody>
      </p:sp>
      <p:sp>
        <p:nvSpPr>
          <p:cNvPr id="655" name="Google Shape;655;p21"/>
          <p:cNvSpPr txBox="1"/>
          <p:nvPr/>
        </p:nvSpPr>
        <p:spPr>
          <a:xfrm>
            <a:off x="4351925" y="3649050"/>
            <a:ext cx="15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10's complement</a:t>
            </a:r>
            <a:endParaRPr u="sng"/>
          </a:p>
        </p:txBody>
      </p:sp>
      <p:sp>
        <p:nvSpPr>
          <p:cNvPr id="656" name="Google Shape;656;p21"/>
          <p:cNvSpPr txBox="1"/>
          <p:nvPr/>
        </p:nvSpPr>
        <p:spPr>
          <a:xfrm>
            <a:off x="6443125" y="3649050"/>
            <a:ext cx="15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9's complement</a:t>
            </a:r>
            <a:endParaRPr u="sng"/>
          </a:p>
        </p:txBody>
      </p:sp>
      <p:sp>
        <p:nvSpPr>
          <p:cNvPr id="657" name="Google Shape;657;p21"/>
          <p:cNvSpPr txBox="1"/>
          <p:nvPr/>
        </p:nvSpPr>
        <p:spPr>
          <a:xfrm>
            <a:off x="2320425" y="3649050"/>
            <a:ext cx="11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2nd Grade</a:t>
            </a:r>
            <a:endParaRPr u="sng"/>
          </a:p>
        </p:txBody>
      </p:sp>
      <p:graphicFrame>
        <p:nvGraphicFramePr>
          <p:cNvPr id="658" name="Google Shape;658;p21"/>
          <p:cNvGraphicFramePr/>
          <p:nvPr/>
        </p:nvGraphicFramePr>
        <p:xfrm>
          <a:off x="6936900" y="12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/>
                <a:gridCol w="94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