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68E1F2-1D8B-4646-BC7E-4773431AA47D}">
  <a:tblStyle styleId="{8068E1F2-1D8B-4646-BC7E-4773431AA4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1bcb9d487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1bcb9d487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bcb9d48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bcb9d48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1bcb9d487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1bcb9d487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1bcb9d487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1bcb9d487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1bcb9d487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1bcb9d487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cb9d487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1bcb9d487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ingle-precision_floating-point_forma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float, double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57" name="Google Shape;57;p13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63" name="Google Shape;63;p13"/>
          <p:cNvCxnSpPr>
            <a:stCxn id="62" idx="2"/>
            <a:endCxn id="61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represented as:  m x 10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operations on large and small numbers.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earth:   </a:t>
            </a:r>
            <a:r>
              <a:rPr lang="en">
                <a:highlight>
                  <a:srgbClr val="FFFFFF"/>
                </a:highlight>
              </a:rPr>
              <a:t>92,000,000 =  9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>
                <a:highlight>
                  <a:srgbClr val="FFFFFF"/>
                </a:highlight>
              </a:rPr>
              <a:t>2 x 10</a:t>
            </a:r>
            <a:r>
              <a:rPr baseline="30000" lang="en">
                <a:highlight>
                  <a:srgbClr val="FFFFFF"/>
                </a:highlight>
              </a:rPr>
              <a:t>7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mars: 143,000,000 = 1.43 x 10</a:t>
            </a:r>
            <a:r>
              <a:rPr baseline="30000" lang="en"/>
              <a:t>8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representation of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notion of infinity, and NaN (0 / 0 = ?, 0 x infinity =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of: </a:t>
            </a:r>
            <a:r>
              <a:rPr lang="en"/>
              <a:t>-1.1011101 x 2 </a:t>
            </a:r>
            <a:r>
              <a:rPr baseline="30000" lang="en"/>
              <a:t>-1001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Assume a size of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the whole part is alway "1", so I left it out!</a:t>
            </a:r>
            <a:endParaRPr baseline="30000" sz="1800"/>
          </a:p>
        </p:txBody>
      </p:sp>
      <p:sp>
        <p:nvSpPr>
          <p:cNvPr id="73" name="Google Shape;73;p14"/>
          <p:cNvSpPr txBox="1"/>
          <p:nvPr/>
        </p:nvSpPr>
        <p:spPr>
          <a:xfrm>
            <a:off x="6775600" y="716250"/>
            <a:ext cx="1652400" cy="9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14.3 x 10</a:t>
            </a:r>
            <a:r>
              <a:rPr baseline="30000" lang="en" sz="1600"/>
              <a:t>7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  9.2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  5.1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/>
          </a:p>
        </p:txBody>
      </p:sp>
      <p:grpSp>
        <p:nvGrpSpPr>
          <p:cNvPr id="74" name="Google Shape;74;p14"/>
          <p:cNvGrpSpPr/>
          <p:nvPr/>
        </p:nvGrpSpPr>
        <p:grpSpPr>
          <a:xfrm>
            <a:off x="1269625" y="4206716"/>
            <a:ext cx="5740300" cy="326400"/>
            <a:chOff x="1269625" y="4206716"/>
            <a:chExt cx="5740300" cy="3264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5716075" y="4206716"/>
              <a:ext cx="1293850" cy="326400"/>
              <a:chOff x="5547825" y="1226350"/>
              <a:chExt cx="1293850" cy="326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269625" y="4206716"/>
              <a:ext cx="4428438" cy="326400"/>
              <a:chOff x="1269625" y="4206716"/>
              <a:chExt cx="4428438" cy="326400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4404213" y="4206716"/>
                <a:ext cx="1293850" cy="326400"/>
                <a:chOff x="5547825" y="1226350"/>
                <a:chExt cx="1293850" cy="326400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554782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3" name="Google Shape;83;p14"/>
                <p:cNvSpPr/>
                <p:nvPr/>
              </p:nvSpPr>
              <p:spPr>
                <a:xfrm>
                  <a:off x="5875913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>
                  <a:off x="6204000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5" name="Google Shape;85;p14"/>
                <p:cNvSpPr/>
                <p:nvPr/>
              </p:nvSpPr>
              <p:spPr>
                <a:xfrm>
                  <a:off x="6532075" y="1226350"/>
                  <a:ext cx="309600" cy="3264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</a:rPr>
                    <a:t>0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86" name="Google Shape;86;p14"/>
              <p:cNvSpPr/>
              <p:nvPr/>
            </p:nvSpPr>
            <p:spPr>
              <a:xfrm>
                <a:off x="4076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17673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-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2696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-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10537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244341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2781463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110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749025" y="4206716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2# - 0.000100101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- 100 (4)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6167600" y="13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/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</a:t>
                      </a:r>
                      <a:r>
                        <a:rPr lang="en" sz="900"/>
                        <a:t>Bias: 4)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5" name="Google Shape;105;p15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fmla="val -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109" name="Google Shape;109;p15"/>
          <p:cNvCxnSpPr>
            <a:endCxn id="108" idx="1"/>
          </p:cNvCxnSpPr>
          <p:nvPr/>
        </p:nvCxnSpPr>
        <p:spPr>
          <a:xfrm flipH="1" rot="10800000">
            <a:off x="2912850" y="624925"/>
            <a:ext cx="1420800" cy="903300"/>
          </a:xfrm>
          <a:prstGeom prst="bentConnector3">
            <a:avLst>
              <a:gd fmla="val 74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5"/>
          <p:cNvCxnSpPr/>
          <p:nvPr/>
        </p:nvCxnSpPr>
        <p:spPr>
          <a:xfrm flipH="1" rot="10800000">
            <a:off x="2902625" y="1536450"/>
            <a:ext cx="12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8326600" y="1315750"/>
            <a:ext cx="775800" cy="35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516850" y="9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br>
              <a:rPr lang="en" sz="1355"/>
            </a:br>
            <a:r>
              <a:rPr lang="en" sz="1355" u="sng">
                <a:solidFill>
                  <a:schemeClr val="hlink"/>
                </a:solidFill>
                <a:hlinkClick r:id="rId3"/>
              </a:rPr>
              <a:t>https://en.wikipedia.org/wiki/Single-precision_floating-point_format</a:t>
            </a:r>
            <a:endParaRPr sz="1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x 2 </a:t>
            </a:r>
            <a:r>
              <a:rPr baseline="30000" lang="en"/>
              <a:t>- 100 (-4)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Formats: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binary16 (half):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</a:t>
            </a:r>
            <a:r>
              <a:rPr lang="en"/>
              <a:t>32 (single):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</a:t>
            </a:r>
            <a:r>
              <a:rPr lang="en"/>
              <a:t>64 (double):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+ 11 + 52 = 64,  01 1111 1111 = 1023</a:t>
            </a:r>
            <a:endParaRPr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81350" y="24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481350" y="34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16"/>
          <p:cNvGraphicFramePr/>
          <p:nvPr/>
        </p:nvGraphicFramePr>
        <p:xfrm>
          <a:off x="481350" y="43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  <a:gridCol w="11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6"/>
          <p:cNvGraphicFramePr/>
          <p:nvPr/>
        </p:nvGraphicFramePr>
        <p:xfrm>
          <a:off x="4666975" y="1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new format:  c122f8 (quarter)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c122f8</a:t>
            </a:r>
            <a:r>
              <a:rPr lang="en" sz="1400"/>
              <a:t> (quarter):  	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1 +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,        011 =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b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</a:t>
            </a:r>
            <a:r>
              <a:rPr lang="en" strike="sngStrike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;	  Drop the extra bits.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+ 3 = -1    Opps, number is two small.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684100" y="39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(-4)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float16 (half):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5 + 10 = 16,        0 1111 = 15</a:t>
            </a:r>
            <a:b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0100101 ; fill in least significant bits with zero (0)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+ 15 = 11 →  1011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580475" y="409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-100 (-4)</a:t>
            </a:r>
            <a:r>
              <a:rPr lang="en"/>
              <a:t>     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Single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float32 (single):  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 +  8 + 23 = 32,     0111 1111 = 127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Components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sign: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mantissa: 010010 ; fill in least significant bits with zero (0)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expon:  -4 + 127 = 123 → 0111 1011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3" name="Google Shape;143;p19"/>
          <p:cNvGraphicFramePr/>
          <p:nvPr/>
        </p:nvGraphicFramePr>
        <p:xfrm>
          <a:off x="690600" y="371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{8068E1F2-1D8B-4646-BC7E-4773431AA47D}</a:tableStyleId>
              </a:tblPr>
              <a:tblGrid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  <a:gridCol w="226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