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Source Code Pr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7BCBB5-9D7D-4139-8AE8-B16A8BD0D231}">
  <a:tblStyle styleId="{3D7BCBB5-9D7D-4139-8AE8-B16A8BD0D2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da0d87ab3_1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da0d87ab3_1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a0d87ab3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a0d87ab3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a0d87ab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a0d87ab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da0d87ab3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da0d87ab3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da0d87ab3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da0d87ab3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e35ae5d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e35ae5d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e35ae5d9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e35ae5d9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e35ae5d9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e35ae5d9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e35ae5d9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e35ae5d9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e35ae5d9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e35ae5d9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97e4ff2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97e4ff2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a0d87ab3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a0d87ab3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a0d87ab3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a0d87ab3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a0d87a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a0d87a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a0d87ab3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a0d87ab3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e35ae5d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e35ae5d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da0d87ab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da0d87ab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a0d87ab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a0d87ab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hyperlink" Target="https://docs.google.com/spreadsheets/d/1r9cj9x71JBVv3En-cOYanqRW4zSz53oSXLlScOparqY/edit#gid=500040217" TargetMode="External"/><Relationship Id="rId7" Type="http://schemas.openxmlformats.org/officeDocument/2006/relationships/hyperlink" Target="https://docs.google.com/spreadsheets/d/1r9cj9x71JBVv3En-cOYanqRW4zSz53oSXLlScOparqY/edit#gid=1551601964" TargetMode="External"/><Relationship Id="rId8" Type="http://schemas.openxmlformats.org/officeDocument/2006/relationships/hyperlink" Target="https://docs.google.com/spreadsheets/d/1r9cj9x71JBVv3En-cOYanqRW4zSz53oSXLlScOparqY/edit#gid=50004021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spreadsheets/d/1eJCdUuydOccLiJcQDYv-PRZVd6jbiM67V7GPXYJYqAs/edit#gid=143983238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fileformat.info/info/charset/UTF-8/list.htm" TargetMode="External"/><Relationship Id="rId4" Type="http://schemas.openxmlformats.org/officeDocument/2006/relationships/hyperlink" Target="https://www.fileformat.info/info/charset/UTF-8/list.htm" TargetMode="External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eUNgDk746G9y_BstasdvrxU6iA7T5FdsiBWwvo0TH7M/edit#gid=0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00000000000000000000000000000000000000000000000000000000000000000000000000000000000000000000000010101010101010101010101010101010101010101010101010101010101010110011110000000110001100000100000000101101100011100011110000000110001100000100000000101101100011100000000000000000xxxxxxxxxxxxxxxxxxxxxxxxxxxxxxxx000000000000000000000000000000000000000000000000000000000000000000000000000000000000000000000000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performed on the nibble level: 6+7</a:t>
            </a:r>
            <a:endParaRPr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5741350" y="7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/>
                <a:gridCol w="952525"/>
                <a:gridCol w="382850"/>
                <a:gridCol w="1024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pSp>
        <p:nvGrpSpPr>
          <p:cNvPr id="165" name="Google Shape;165;p22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66" name="Google Shape;16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70" name="Google Shape;170;p22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71" name="Google Shape;17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2161225" y="1684100"/>
            <a:ext cx="1144800" cy="286200"/>
            <a:chOff x="2161225" y="2332350"/>
            <a:chExt cx="1144800" cy="286200"/>
          </a:xfrm>
        </p:grpSpPr>
        <p:sp>
          <p:nvSpPr>
            <p:cNvPr id="176" name="Google Shape;17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0" name="Google Shape;180;p22"/>
          <p:cNvGrpSpPr/>
          <p:nvPr/>
        </p:nvGrpSpPr>
        <p:grpSpPr>
          <a:xfrm>
            <a:off x="2161225" y="2717575"/>
            <a:ext cx="1144800" cy="286200"/>
            <a:chOff x="2161225" y="2332350"/>
            <a:chExt cx="1144800" cy="286200"/>
          </a:xfrm>
        </p:grpSpPr>
        <p:sp>
          <p:nvSpPr>
            <p:cNvPr id="181" name="Google Shape;18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85" name="Google Shape;185;p22"/>
          <p:cNvCxnSpPr/>
          <p:nvPr/>
        </p:nvCxnSpPr>
        <p:spPr>
          <a:xfrm flipH="1">
            <a:off x="1588050" y="2671975"/>
            <a:ext cx="18615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2"/>
          <p:cNvSpPr/>
          <p:nvPr/>
        </p:nvSpPr>
        <p:spPr>
          <a:xfrm>
            <a:off x="1742975" y="23122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2161225" y="3688550"/>
            <a:ext cx="1144800" cy="286200"/>
            <a:chOff x="2161225" y="2332350"/>
            <a:chExt cx="1144800" cy="286200"/>
          </a:xfrm>
        </p:grpSpPr>
        <p:sp>
          <p:nvSpPr>
            <p:cNvPr id="188" name="Google Shape;188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2"/>
          <p:cNvSpPr/>
          <p:nvPr/>
        </p:nvSpPr>
        <p:spPr>
          <a:xfrm>
            <a:off x="907775" y="3648350"/>
            <a:ext cx="11448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93" name="Google Shape;193;p22"/>
          <p:cNvGrpSpPr/>
          <p:nvPr/>
        </p:nvGrpSpPr>
        <p:grpSpPr>
          <a:xfrm>
            <a:off x="2161225" y="4132050"/>
            <a:ext cx="1144800" cy="286200"/>
            <a:chOff x="2161225" y="2332350"/>
            <a:chExt cx="1144800" cy="286200"/>
          </a:xfrm>
        </p:grpSpPr>
        <p:sp>
          <p:nvSpPr>
            <p:cNvPr id="194" name="Google Shape;194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98" name="Google Shape;198;p22"/>
          <p:cNvSpPr/>
          <p:nvPr/>
        </p:nvSpPr>
        <p:spPr>
          <a:xfrm>
            <a:off x="1758163" y="2717575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99" name="Google Shape;199;p22"/>
          <p:cNvCxnSpPr/>
          <p:nvPr/>
        </p:nvCxnSpPr>
        <p:spPr>
          <a:xfrm flipH="1">
            <a:off x="1588050" y="4043575"/>
            <a:ext cx="1861500" cy="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2"/>
          <p:cNvSpPr txBox="1"/>
          <p:nvPr/>
        </p:nvSpPr>
        <p:spPr>
          <a:xfrm>
            <a:off x="1382100" y="3284925"/>
            <a:ext cx="28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(overflow or invalid code ) then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754663" y="412350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04" name="Google Shape;204;p22"/>
          <p:cNvCxnSpPr>
            <a:stCxn id="202" idx="1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2"/>
          <p:cNvCxnSpPr>
            <a:stCxn id="203" idx="1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2"/>
          <p:cNvSpPr/>
          <p:nvPr/>
        </p:nvSpPr>
        <p:spPr>
          <a:xfrm>
            <a:off x="6710950" y="3751636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7" name="Google Shape;207;p22"/>
          <p:cNvSpPr/>
          <p:nvPr/>
        </p:nvSpPr>
        <p:spPr>
          <a:xfrm>
            <a:off x="8057950" y="13479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8" name="Google Shape;208;p22"/>
          <p:cNvSpPr/>
          <p:nvPr/>
        </p:nvSpPr>
        <p:spPr>
          <a:xfrm>
            <a:off x="8057950" y="18051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9" name="Google Shape;209;p22"/>
          <p:cNvSpPr/>
          <p:nvPr/>
        </p:nvSpPr>
        <p:spPr>
          <a:xfrm>
            <a:off x="8057950" y="21861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0" name="Google Shape;210;p22"/>
          <p:cNvSpPr/>
          <p:nvPr/>
        </p:nvSpPr>
        <p:spPr>
          <a:xfrm>
            <a:off x="8057950" y="25671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1" name="Google Shape;211;p22"/>
          <p:cNvSpPr/>
          <p:nvPr/>
        </p:nvSpPr>
        <p:spPr>
          <a:xfrm>
            <a:off x="8057950" y="2948111"/>
            <a:ext cx="221125" cy="223125"/>
          </a:xfrm>
          <a:custGeom>
            <a:rect b="b" l="l" r="r" t="t"/>
            <a:pathLst>
              <a:path extrusionOk="0" h="8925" w="8845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2" name="Google Shape;212;p22"/>
          <p:cNvSpPr/>
          <p:nvPr/>
        </p:nvSpPr>
        <p:spPr>
          <a:xfrm>
            <a:off x="6868975" y="1347900"/>
            <a:ext cx="735597" cy="2695502"/>
          </a:xfrm>
          <a:custGeom>
            <a:rect b="b" l="l" r="r" t="t"/>
            <a:pathLst>
              <a:path extrusionOk="0" h="114690" w="39703">
                <a:moveTo>
                  <a:pt x="0" y="114690"/>
                </a:moveTo>
                <a:cubicBezTo>
                  <a:pt x="3935" y="114690"/>
                  <a:pt x="6995" y="110709"/>
                  <a:pt x="9487" y="107663"/>
                </a:cubicBezTo>
                <a:cubicBezTo>
                  <a:pt x="26858" y="86436"/>
                  <a:pt x="20730" y="53578"/>
                  <a:pt x="20730" y="26149"/>
                </a:cubicBezTo>
                <a:cubicBezTo>
                  <a:pt x="20730" y="15514"/>
                  <a:pt x="29613" y="-2860"/>
                  <a:pt x="39703" y="5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13" name="Google Shape;213;p22"/>
          <p:cNvCxnSpPr/>
          <p:nvPr/>
        </p:nvCxnSpPr>
        <p:spPr>
          <a:xfrm>
            <a:off x="8072375" y="3314450"/>
            <a:ext cx="447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2"/>
          <p:cNvSpPr txBox="1"/>
          <p:nvPr/>
        </p:nvSpPr>
        <p:spPr>
          <a:xfrm rot="-5400000">
            <a:off x="7501025" y="2919100"/>
            <a:ext cx="2364900" cy="32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jump 6</a:t>
            </a:r>
            <a:endParaRPr sz="900"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942025" y="4132050"/>
            <a:ext cx="1144800" cy="286200"/>
            <a:chOff x="2161225" y="2332350"/>
            <a:chExt cx="1144800" cy="286200"/>
          </a:xfrm>
        </p:grpSpPr>
        <p:sp>
          <p:nvSpPr>
            <p:cNvPr id="216" name="Google Shape;21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4121850" y="978575"/>
            <a:ext cx="1308900" cy="2734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 Example:</a:t>
            </a:r>
            <a:r>
              <a:rPr lang="en" sz="1800">
                <a:solidFill>
                  <a:schemeClr val="dk2"/>
                </a:solidFill>
              </a:rPr>
              <a:t>  246 + 127= 373</a:t>
            </a:r>
            <a:r>
              <a:rPr lang="en"/>
              <a:t> </a:t>
            </a:r>
            <a:endParaRPr/>
          </a:p>
        </p:txBody>
      </p:sp>
      <p:graphicFrame>
        <p:nvGraphicFramePr>
          <p:cNvPr id="226" name="Google Shape;226;p23"/>
          <p:cNvGraphicFramePr/>
          <p:nvPr/>
        </p:nvGraphicFramePr>
        <p:xfrm>
          <a:off x="5741350" y="7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/>
                <a:gridCol w="952525"/>
                <a:gridCol w="382850"/>
                <a:gridCol w="1024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27" name="Google Shape;227;p23"/>
          <p:cNvSpPr/>
          <p:nvPr/>
        </p:nvSpPr>
        <p:spPr>
          <a:xfrm>
            <a:off x="165365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93985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22605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251225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2923225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209425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495625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781825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419280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447900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476520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5051400" y="17989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165365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193985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222605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251225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2923225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209425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3495625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781825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419280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447900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476520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165365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93985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222605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251225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292322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320942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349562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378182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419280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900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476520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051400" y="11893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051400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65365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193985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222605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251225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2923225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209425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3495625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3781825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419280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47900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76520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5051400" y="1494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38407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67027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95647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242675" y="32467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1242675" y="1821300"/>
            <a:ext cx="2862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280" name="Google Shape;280;p23"/>
          <p:cNvGrpSpPr/>
          <p:nvPr/>
        </p:nvGrpSpPr>
        <p:grpSpPr>
          <a:xfrm>
            <a:off x="4192810" y="2771438"/>
            <a:ext cx="1144800" cy="286200"/>
            <a:chOff x="2161225" y="2332350"/>
            <a:chExt cx="1144800" cy="286200"/>
          </a:xfrm>
        </p:grpSpPr>
        <p:sp>
          <p:nvSpPr>
            <p:cNvPr id="281" name="Google Shape;281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285" name="Google Shape;285;p23"/>
          <p:cNvCxnSpPr/>
          <p:nvPr/>
        </p:nvCxnSpPr>
        <p:spPr>
          <a:xfrm rot="10800000">
            <a:off x="105450" y="3121075"/>
            <a:ext cx="53253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3"/>
          <p:cNvSpPr/>
          <p:nvPr/>
        </p:nvSpPr>
        <p:spPr>
          <a:xfrm>
            <a:off x="165365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193985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22605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251225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292322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320942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349562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378182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447900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76520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5051400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38407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67027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95647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1242675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23"/>
          <p:cNvCxnSpPr/>
          <p:nvPr/>
        </p:nvCxnSpPr>
        <p:spPr>
          <a:xfrm>
            <a:off x="153743" y="2161293"/>
            <a:ext cx="517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2" name="Google Shape;302;p23"/>
          <p:cNvGrpSpPr/>
          <p:nvPr/>
        </p:nvGrpSpPr>
        <p:grpSpPr>
          <a:xfrm>
            <a:off x="2923225" y="2771438"/>
            <a:ext cx="1144800" cy="286200"/>
            <a:chOff x="2161225" y="2332350"/>
            <a:chExt cx="1144800" cy="286200"/>
          </a:xfrm>
        </p:grpSpPr>
        <p:sp>
          <p:nvSpPr>
            <p:cNvPr id="303" name="Google Shape;30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1653640" y="2771438"/>
            <a:ext cx="1144800" cy="286200"/>
            <a:chOff x="2161225" y="2332350"/>
            <a:chExt cx="1144800" cy="286200"/>
          </a:xfrm>
        </p:grpSpPr>
        <p:sp>
          <p:nvSpPr>
            <p:cNvPr id="308" name="Google Shape;308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12" name="Google Shape;312;p23"/>
          <p:cNvGrpSpPr/>
          <p:nvPr/>
        </p:nvGrpSpPr>
        <p:grpSpPr>
          <a:xfrm>
            <a:off x="408625" y="2774150"/>
            <a:ext cx="1144800" cy="286200"/>
            <a:chOff x="2161225" y="2332350"/>
            <a:chExt cx="1144800" cy="286200"/>
          </a:xfrm>
        </p:grpSpPr>
        <p:sp>
          <p:nvSpPr>
            <p:cNvPr id="313" name="Google Shape;31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17" name="Google Shape;317;p23"/>
          <p:cNvSpPr/>
          <p:nvPr/>
        </p:nvSpPr>
        <p:spPr>
          <a:xfrm>
            <a:off x="14691" y="2744484"/>
            <a:ext cx="3606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+?</a:t>
            </a:r>
            <a:endParaRPr sz="1200"/>
          </a:p>
        </p:txBody>
      </p:sp>
      <p:sp>
        <p:nvSpPr>
          <p:cNvPr id="318" name="Google Shape;318;p23"/>
          <p:cNvSpPr/>
          <p:nvPr/>
        </p:nvSpPr>
        <p:spPr>
          <a:xfrm>
            <a:off x="4193263" y="2256150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0" y="1981983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2356359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850" y="1524775"/>
            <a:ext cx="3677250" cy="451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MIPS</a:t>
            </a:r>
            <a:endParaRPr/>
          </a:p>
        </p:txBody>
      </p:sp>
      <p:sp>
        <p:nvSpPr>
          <p:cNvPr id="327" name="Google Shape;3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(6 bits) The </a:t>
            </a:r>
            <a:r>
              <a:rPr b="1" lang="en" u="sng"/>
              <a:t>op</a:t>
            </a:r>
            <a:r>
              <a:rPr lang="en"/>
              <a:t>eration to be performed  (</a:t>
            </a:r>
            <a:r>
              <a:rPr lang="en" u="sng">
                <a:solidFill>
                  <a:schemeClr val="hlink"/>
                </a:solidFill>
                <a:hlinkClick r:id="rId6"/>
              </a:rPr>
              <a:t>MIPS Encoding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also indicates the encoding format to be used!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three primary formats:  R, I, and J.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fields determine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(5 bits) which registers are used (</a:t>
            </a:r>
            <a:r>
              <a:rPr lang="en" u="sng">
                <a:solidFill>
                  <a:schemeClr val="hlink"/>
                </a:solidFill>
                <a:hlinkClick r:id="rId7"/>
              </a:rPr>
              <a:t>Register Encoding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u="sng"/>
              <a:t>rs</a:t>
            </a:r>
            <a:r>
              <a:rPr lang="en"/>
              <a:t>: first source register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u="sng"/>
              <a:t>rt</a:t>
            </a:r>
            <a:r>
              <a:rPr lang="en"/>
              <a:t>: second register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u="sng"/>
              <a:t>rd</a:t>
            </a:r>
            <a:r>
              <a:rPr lang="en"/>
              <a:t>: destination register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(5 bits) the amount a value is </a:t>
            </a:r>
            <a:r>
              <a:rPr b="1" lang="en" u="sng"/>
              <a:t>sh</a:t>
            </a:r>
            <a:r>
              <a:rPr lang="en"/>
              <a:t>ifted (range: 0 .. 31)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(6 bits) the mathematical </a:t>
            </a:r>
            <a:r>
              <a:rPr b="1" lang="en" u="sng"/>
              <a:t>func</a:t>
            </a:r>
            <a:r>
              <a:rPr lang="en"/>
              <a:t>tion to be performed </a:t>
            </a:r>
            <a:r>
              <a:rPr lang="en"/>
              <a:t>(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MIPS Encoding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(16 bits) the </a:t>
            </a:r>
            <a:r>
              <a:rPr b="1" lang="en" u="sng"/>
              <a:t>imm</a:t>
            </a:r>
            <a:r>
              <a:rPr lang="en"/>
              <a:t>ediate value (range: -2048 .. 2047)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(26 bits) the </a:t>
            </a:r>
            <a:r>
              <a:rPr b="1" lang="en" u="sng"/>
              <a:t>addr</a:t>
            </a:r>
            <a:r>
              <a:rPr lang="en"/>
              <a:t>ess / 4 </a:t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6154900" y="-240675"/>
            <a:ext cx="2847900" cy="14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00" y="2604474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900" y="3639055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900" y="1343802"/>
            <a:ext cx="4125425" cy="50677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 MIPS</a:t>
            </a:r>
            <a:endParaRPr/>
          </a:p>
        </p:txBody>
      </p:sp>
      <p:sp>
        <p:nvSpPr>
          <p:cNvPr id="337" name="Google Shape;3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Three primary instruction encodings include: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R-type (register)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instructions using only registers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example: 0x014b4020		(2# 0000 0001 0100 1011 0100 0000 0010 0000)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for: </a:t>
            </a:r>
            <a:r>
              <a:rPr lang="en" sz="1300"/>
              <a:t>add $t0, $t1, $t2   		($t0 = $t1 + $t2)</a:t>
            </a:r>
            <a:br>
              <a:rPr lang="en" sz="1300"/>
            </a:b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I-type (immediate)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</a:t>
            </a:r>
            <a:r>
              <a:rPr lang="en" sz="1300"/>
              <a:t>instructions with immediate values: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example: 0x21280005 	         (2# )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for: addi $t0, $t1, 5 		($t0 = $t1 + 5)</a:t>
            </a:r>
            <a:br>
              <a:rPr lang="en" sz="1300"/>
            </a:b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J-type (jump)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 instructions that perform unconditional jumps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example:  0x0810000		(2# 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for: </a:t>
            </a:r>
            <a:r>
              <a:rPr lang="en" sz="1300"/>
              <a:t>j label 				# goto label = 0x00400000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Encoding for the keyboard</a:t>
            </a:r>
            <a:endParaRPr/>
          </a:p>
        </p:txBody>
      </p:sp>
      <p:sp>
        <p:nvSpPr>
          <p:cNvPr id="343" name="Google Shape;3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your keyboard.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a-z, A-Z, 0-9,  !@#$%^&amp;*()_+-~`,./&lt;&gt;?;':"[]\{}|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don't forget:  space, tab, return, and delete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plus we need other stuff: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total, we we have 128 things to encode  (2^n &lt;= 128, what is the value of n? 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devise an encoding that maps </a:t>
            </a:r>
            <a:r>
              <a:rPr lang="en"/>
              <a:t>everything</a:t>
            </a:r>
            <a:r>
              <a:rPr lang="en"/>
              <a:t> to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bits do we need?  How many things do we bits in a byte?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example of a fixed-width encoding!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build a table!   </a:t>
            </a:r>
            <a:r>
              <a:rPr lang="en" u="sng">
                <a:solidFill>
                  <a:schemeClr val="hlink"/>
                </a:solidFill>
                <a:hlinkClick r:id="rId3"/>
              </a:rPr>
              <a:t>Keyboard Table (ASCII Encoding)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ASCII: </a:t>
            </a:r>
            <a:endParaRPr/>
          </a:p>
        </p:txBody>
      </p:sp>
      <p:sp>
        <p:nvSpPr>
          <p:cNvPr id="349" name="Google Shape;3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ASCII, abbreviated from American Standard Code for Information Interchange, is a character encoding standard for electronic communication.</a:t>
            </a:r>
            <a:b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</a:t>
            </a:r>
            <a:r>
              <a:rPr lang="en"/>
              <a:t> man ascii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mars:  use the syscall macros:   print_type[_i](v)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#include "syscall.macros"'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print_binary(reg)           # syscall 35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print_octal(reg)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print_hex(reg)              # syscall 34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print_int(reg)                # syscall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print_unsigned(reg)     # syscall 36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print_char(reg)             # syscall 11</a:t>
            </a:r>
            <a:endParaRPr sz="12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print_bcd(reg)</a:t>
            </a:r>
            <a:endParaRPr/>
          </a:p>
        </p:txBody>
      </p:sp>
      <p:sp>
        <p:nvSpPr>
          <p:cNvPr id="350" name="Google Shape;350;p27"/>
          <p:cNvSpPr txBox="1"/>
          <p:nvPr/>
        </p:nvSpPr>
        <p:spPr>
          <a:xfrm>
            <a:off x="6741600" y="4568875"/>
            <a:ext cx="24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printf("%x\n", a);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 Bit (or Check Bit)</a:t>
            </a:r>
            <a:endParaRPr/>
          </a:p>
        </p:txBody>
      </p:sp>
      <p:sp>
        <p:nvSpPr>
          <p:cNvPr id="356" name="Google Shape;3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only using 7 of the 8 bits, what shall we do with it.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 (odd)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add a 1 to make odd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transmit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receive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if even, ask for the data to be resen</a:t>
            </a:r>
            <a:r>
              <a:rPr lang="en"/>
              <a:t>t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Checksum:</a:t>
            </a:r>
            <a:br>
              <a:rPr lang="en"/>
            </a:br>
            <a:r>
              <a:rPr lang="en"/>
              <a:t>* performs </a:t>
            </a:r>
            <a:r>
              <a:rPr lang="en"/>
              <a:t>integrity</a:t>
            </a:r>
            <a:r>
              <a:rPr lang="en"/>
              <a:t> checking at an aggregate level</a:t>
            </a:r>
            <a:br>
              <a:rPr lang="en"/>
            </a:br>
            <a:r>
              <a:rPr lang="en"/>
              <a:t>* reliability of networks have greatly improved since way back when!</a:t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0" y="1519325"/>
            <a:ext cx="4493175" cy="2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8"/>
          <p:cNvSpPr txBox="1"/>
          <p:nvPr/>
        </p:nvSpPr>
        <p:spPr>
          <a:xfrm>
            <a:off x="779675" y="1443125"/>
            <a:ext cx="2542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 $s0, </a:t>
            </a:r>
            <a:r>
              <a:rPr lang="en">
                <a:solidFill>
                  <a:schemeClr val="dk1"/>
                </a:solidFill>
              </a:rPr>
              <a:t>'a'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print_binary($s0)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01101001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ASCII and UTF-8 (unicode)</a:t>
            </a:r>
            <a:endParaRPr/>
          </a:p>
        </p:txBody>
      </p:sp>
      <p:sp>
        <p:nvSpPr>
          <p:cNvPr id="364" name="Google Shape;3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use that bit to encode more stuff:  0..255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we have even more stuff.  Let's use 16 bits to encode: 0..64K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now we have doubled what we need to send..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variable-length encoding.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only a byte for the most common symbols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MSB to indicate a variable length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UTF-8: encodes &gt;2,000,000 (2^21) values, using a maximum of 4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four type of bytes: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ASCII byte:  		begins with a 0  (1-byte indicator)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Continuation byte: 	begins with a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2-byte Indicator: 		begins with a 110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3-byte Indicator: 		begins with a 1110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4-byte Indicator: 		begins with a 11110</a:t>
            </a:r>
            <a:endParaRPr/>
          </a:p>
        </p:txBody>
      </p:sp>
      <p:sp>
        <p:nvSpPr>
          <p:cNvPr id="365" name="Google Shape;365;p29"/>
          <p:cNvSpPr txBox="1"/>
          <p:nvPr/>
        </p:nvSpPr>
        <p:spPr>
          <a:xfrm>
            <a:off x="6139350" y="191975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 |||| ||||      </a:t>
            </a:r>
            <a:br>
              <a:rPr lang="en"/>
            </a:br>
            <a:r>
              <a:rPr lang="en"/>
              <a:t>      ||||  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7516850" y="191975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: |</a:t>
            </a:r>
            <a:endParaRPr/>
          </a:p>
        </p:txBody>
      </p:sp>
      <p:cxnSp>
        <p:nvCxnSpPr>
          <p:cNvPr id="367" name="Google Shape;367;p29"/>
          <p:cNvCxnSpPr/>
          <p:nvPr/>
        </p:nvCxnSpPr>
        <p:spPr>
          <a:xfrm flipH="1">
            <a:off x="6492900" y="324575"/>
            <a:ext cx="214800" cy="1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Extended ASCII and UTF-8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list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UTF-8 </a:t>
            </a:r>
            <a:r>
              <a:rPr lang="en" u="sng">
                <a:solidFill>
                  <a:schemeClr val="hlink"/>
                </a:solidFill>
                <a:hlinkClick r:id="rId4"/>
              </a:rPr>
              <a:t>characters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Layout of the bits: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on how to lay it out:</a:t>
            </a:r>
            <a:endParaRPr sz="1050">
              <a:solidFill>
                <a:srgbClr val="333333"/>
              </a:solidFill>
              <a:highlight>
                <a:srgbClr val="F9F9F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2349538"/>
            <a:ext cx="84105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Encodings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Today's </a:t>
            </a:r>
            <a:r>
              <a:rPr lang="en"/>
              <a:t>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and Bits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Discussions on Functions and Mappings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Strings and Fields:  IPv4 and MIPS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Fixed-length Binary Encodings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bits: Octal Encoding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bits: Hexadecimal Encoding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bits: MIPS Register Encoding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 bits: Base64 Encoding, MIPS Operations and Functions Encoding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8 bits: ASCII (text)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Length Instructions:  UTF-8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827875" y="117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653925"/>
                <a:gridCol w="1100700"/>
                <a:gridCol w="856475"/>
                <a:gridCol w="862625"/>
                <a:gridCol w="1195050"/>
                <a:gridCol w="112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Layer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Example Protocol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Naming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Transported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Hardware Device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 IPv6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6" name="Google Shape;66;p15"/>
          <p:cNvCxnSpPr/>
          <p:nvPr/>
        </p:nvCxnSpPr>
        <p:spPr>
          <a:xfrm flipH="1" rot="10800000">
            <a:off x="357300" y="3239325"/>
            <a:ext cx="7154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5"/>
          <p:cNvSpPr/>
          <p:nvPr/>
        </p:nvSpPr>
        <p:spPr>
          <a:xfrm>
            <a:off x="7276500" y="2753325"/>
            <a:ext cx="265800" cy="494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 rot="10800000">
            <a:off x="7274950" y="3239325"/>
            <a:ext cx="265800" cy="494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881700" y="2303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0" name="Google Shape;70;p15"/>
          <p:cNvSpPr txBox="1"/>
          <p:nvPr/>
        </p:nvSpPr>
        <p:spPr>
          <a:xfrm>
            <a:off x="6880150" y="3798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OSI and TCP/IP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895875" y="2669275"/>
            <a:ext cx="171600" cy="1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and Bits: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334" l="0" r="0" t="0"/>
          <a:stretch/>
        </p:blipFill>
        <p:spPr>
          <a:xfrm>
            <a:off x="766350" y="1383125"/>
            <a:ext cx="8063324" cy="6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33350" y="1696975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</a:t>
            </a:r>
            <a:r>
              <a:rPr lang="en" sz="1100"/>
              <a:t>ayer 1</a:t>
            </a:r>
            <a:endParaRPr sz="1100"/>
          </a:p>
        </p:txBody>
      </p:sp>
      <p:sp>
        <p:nvSpPr>
          <p:cNvPr id="80" name="Google Shape;80;p16"/>
          <p:cNvSpPr txBox="1"/>
          <p:nvPr/>
        </p:nvSpPr>
        <p:spPr>
          <a:xfrm>
            <a:off x="4019550" y="997663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</a:t>
            </a:r>
            <a:r>
              <a:rPr lang="en" sz="1100"/>
              <a:t>ayer 2</a:t>
            </a:r>
            <a:endParaRPr sz="1100"/>
          </a:p>
        </p:txBody>
      </p:sp>
      <p:cxnSp>
        <p:nvCxnSpPr>
          <p:cNvPr id="81" name="Google Shape;81;p16"/>
          <p:cNvCxnSpPr/>
          <p:nvPr/>
        </p:nvCxnSpPr>
        <p:spPr>
          <a:xfrm>
            <a:off x="1247775" y="1222375"/>
            <a:ext cx="0" cy="8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>
            <a:off x="8086725" y="1206818"/>
            <a:ext cx="0" cy="8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754" t="2114"/>
          <a:stretch/>
        </p:blipFill>
        <p:spPr>
          <a:xfrm>
            <a:off x="721425" y="2169797"/>
            <a:ext cx="8108248" cy="252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>
            <a:off x="1238250" y="1298575"/>
            <a:ext cx="684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 rot="-5400000">
            <a:off x="-386250" y="3464275"/>
            <a:ext cx="19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Payload Header: L</a:t>
            </a:r>
            <a:r>
              <a:rPr lang="en" sz="1100"/>
              <a:t>ayer 3</a:t>
            </a:r>
            <a:endParaRPr sz="1100"/>
          </a:p>
        </p:txBody>
      </p:sp>
      <p:sp>
        <p:nvSpPr>
          <p:cNvPr id="86" name="Google Shape;86;p16"/>
          <p:cNvSpPr/>
          <p:nvPr/>
        </p:nvSpPr>
        <p:spPr>
          <a:xfrm>
            <a:off x="6016625" y="1393825"/>
            <a:ext cx="628800" cy="623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720850" y="2669275"/>
            <a:ext cx="7070700" cy="194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6"/>
          <p:cNvCxnSpPr>
            <a:stCxn id="86" idx="1"/>
            <a:endCxn id="76" idx="0"/>
          </p:cNvCxnSpPr>
          <p:nvPr/>
        </p:nvCxnSpPr>
        <p:spPr>
          <a:xfrm flipH="1">
            <a:off x="4981625" y="1705675"/>
            <a:ext cx="1035000" cy="963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/>
          <p:nvPr/>
        </p:nvSpPr>
        <p:spPr>
          <a:xfrm>
            <a:off x="1273200" y="472838"/>
            <a:ext cx="6778800" cy="6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Payload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the Message </a:t>
            </a:r>
            <a:r>
              <a:rPr lang="en" sz="1911"/>
              <a:t>(chunk the bits into fields)</a:t>
            </a:r>
            <a:endParaRPr sz="1911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10101010101010101010101010101010101010101010101010101010101010110011110000000110001100000100000000101101100011100011110000000110001100000100000000101101100011100000000000000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000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xxxxxxxxxxxxxxxxxxxxxxxxxxxxxxxx</a:t>
            </a:r>
            <a: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b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25">
              <a:highlight>
                <a:schemeClr val="accent6"/>
              </a:highlight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Inter-Packet Gap, Preamble, and Start of Frame:</a:t>
            </a:r>
            <a:endParaRPr sz="1225"/>
          </a:p>
          <a:p>
            <a:pPr indent="-290512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1100"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05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10101010 10101010 10101010 10101010 10101010 10101010 10101010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05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10101011</a:t>
            </a:r>
            <a:endParaRPr sz="975"/>
          </a:p>
          <a:p>
            <a:pPr indent="-3024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/>
              <a:t>Mac Address: </a:t>
            </a:r>
            <a:r>
              <a:rPr lang="en" sz="1162"/>
              <a:t>3c:06:30:40:2d:8e</a:t>
            </a:r>
            <a:endParaRPr sz="1162"/>
          </a:p>
          <a:p>
            <a:pPr indent="-29700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77"/>
              <a:buFont typeface="Source Code Pro"/>
              <a:buChar char="○"/>
            </a:pPr>
            <a:r>
              <a:rPr lang="en" sz="1077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944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2"/>
              <a:buChar char="○"/>
            </a:pPr>
            <a:r>
              <a:rPr lang="en" sz="1077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24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/>
              <a:t>Length:</a:t>
            </a:r>
            <a:r>
              <a:rPr lang="en" sz="1162">
                <a:latin typeface="Source Code Pro"/>
                <a:ea typeface="Source Code Pro"/>
                <a:cs typeface="Source Code Pro"/>
                <a:sym typeface="Source Code Pro"/>
              </a:rPr>
              <a:t> 0000 0000 0000 0000 </a:t>
            </a:r>
            <a:endParaRPr sz="1162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Payload:</a:t>
            </a:r>
            <a:endParaRPr sz="1225"/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225"/>
              <a:t>CRC:  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xxxx xxxx xxxx xxxx xxxx xxxx xxxx xxxx</a:t>
            </a:r>
            <a:endParaRPr sz="1225"/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Inter-Packet Gap</a:t>
            </a:r>
            <a:endParaRPr sz="1225"/>
          </a:p>
          <a:p>
            <a:pPr indent="-2905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975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String of bits: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Inter-Packet Gap, </a:t>
            </a:r>
            <a:r>
              <a:rPr lang="en"/>
              <a:t>Preamble, Start of Frame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Binary: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Flags: Reserved, Don't Fragment, More Fragments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Integer: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Length, Version Number, TTL, etc.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Index: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Protocol Lookup Table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MAC Address:  3c:06:30:40:2d:8e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0011 1100 : 0000 0100 : 0011 000 : 0100 0000 : 0010 1101 : 1000 1110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Hexadecimal -&gt; Binary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IP Address: www.csun.edu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Dotted Decimal Notation: 130.166.238.19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1000 0010  .  1010 0110  .  1110 1110 .  0001 0011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Decimal -&gt; Binary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Data: (follows the IPv4 header)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text, images, video, audio, colors, etc.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Encodings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095" y="1162045"/>
            <a:ext cx="3264201" cy="15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>
            <a:endCxn id="102" idx="1"/>
          </p:cNvCxnSpPr>
          <p:nvPr/>
        </p:nvCxnSpPr>
        <p:spPr>
          <a:xfrm flipH="1" rot="10800000">
            <a:off x="2790695" y="1958970"/>
            <a:ext cx="2777400" cy="66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and Functions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2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Mapping: defines a relationship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Function:  a binary relation between two 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Encode:  input  -&gt;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Decode:  output -&gt;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can represent a function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619975" y="1296713"/>
            <a:ext cx="666000" cy="127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8100300" y="1296713"/>
            <a:ext cx="666000" cy="127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783375" y="13745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113" name="Google Shape;113;p19"/>
          <p:cNvSpPr txBox="1"/>
          <p:nvPr/>
        </p:nvSpPr>
        <p:spPr>
          <a:xfrm>
            <a:off x="8193750" y="2015937"/>
            <a:ext cx="50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0x61</a:t>
            </a:r>
            <a:endParaRPr sz="1100"/>
          </a:p>
        </p:txBody>
      </p:sp>
      <p:sp>
        <p:nvSpPr>
          <p:cNvPr id="114" name="Google Shape;114;p19"/>
          <p:cNvSpPr/>
          <p:nvPr/>
        </p:nvSpPr>
        <p:spPr>
          <a:xfrm>
            <a:off x="6966140" y="1294075"/>
            <a:ext cx="666000" cy="127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128554" y="2031425"/>
            <a:ext cx="38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97</a:t>
            </a:r>
            <a:endParaRPr sz="1100"/>
          </a:p>
        </p:txBody>
      </p:sp>
      <p:sp>
        <p:nvSpPr>
          <p:cNvPr id="116" name="Google Shape;116;p19"/>
          <p:cNvSpPr txBox="1"/>
          <p:nvPr/>
        </p:nvSpPr>
        <p:spPr>
          <a:xfrm>
            <a:off x="5798550" y="19827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</p:txBody>
      </p:sp>
      <p:sp>
        <p:nvSpPr>
          <p:cNvPr id="117" name="Google Shape;117;p19"/>
          <p:cNvSpPr txBox="1"/>
          <p:nvPr/>
        </p:nvSpPr>
        <p:spPr>
          <a:xfrm>
            <a:off x="7087200" y="1497150"/>
            <a:ext cx="42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</a:t>
            </a:r>
            <a:endParaRPr sz="1100"/>
          </a:p>
        </p:txBody>
      </p:sp>
      <p:sp>
        <p:nvSpPr>
          <p:cNvPr id="118" name="Google Shape;118;p19"/>
          <p:cNvSpPr txBox="1"/>
          <p:nvPr/>
        </p:nvSpPr>
        <p:spPr>
          <a:xfrm>
            <a:off x="8193750" y="1450775"/>
            <a:ext cx="57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0x7B</a:t>
            </a:r>
            <a:endParaRPr sz="1100"/>
          </a:p>
        </p:txBody>
      </p:sp>
      <p:cxnSp>
        <p:nvCxnSpPr>
          <p:cNvPr id="119" name="Google Shape;119;p19"/>
          <p:cNvCxnSpPr>
            <a:stCxn id="112" idx="3"/>
            <a:endCxn id="115" idx="1"/>
          </p:cNvCxnSpPr>
          <p:nvPr/>
        </p:nvCxnSpPr>
        <p:spPr>
          <a:xfrm>
            <a:off x="6067175" y="1551575"/>
            <a:ext cx="1061400" cy="6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>
            <a:stCxn id="116" idx="3"/>
            <a:endCxn id="117" idx="1"/>
          </p:cNvCxnSpPr>
          <p:nvPr/>
        </p:nvCxnSpPr>
        <p:spPr>
          <a:xfrm flipH="1" rot="10800000">
            <a:off x="6082350" y="1674075"/>
            <a:ext cx="10050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>
            <a:stCxn id="117" idx="3"/>
            <a:endCxn id="118" idx="1"/>
          </p:cNvCxnSpPr>
          <p:nvPr/>
        </p:nvCxnSpPr>
        <p:spPr>
          <a:xfrm flipH="1" rot="10800000">
            <a:off x="7511100" y="1627650"/>
            <a:ext cx="6828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>
            <a:stCxn id="115" idx="3"/>
            <a:endCxn id="113" idx="1"/>
          </p:cNvCxnSpPr>
          <p:nvPr/>
        </p:nvCxnSpPr>
        <p:spPr>
          <a:xfrm flipH="1" rot="10800000">
            <a:off x="7511054" y="2192825"/>
            <a:ext cx="6828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9"/>
          <p:cNvSpPr txBox="1"/>
          <p:nvPr/>
        </p:nvSpPr>
        <p:spPr>
          <a:xfrm>
            <a:off x="5433875" y="789375"/>
            <a:ext cx="100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characters</a:t>
            </a:r>
            <a:endParaRPr sz="1300"/>
          </a:p>
        </p:txBody>
      </p:sp>
      <p:sp>
        <p:nvSpPr>
          <p:cNvPr id="124" name="Google Shape;124;p19"/>
          <p:cNvSpPr txBox="1"/>
          <p:nvPr/>
        </p:nvSpPr>
        <p:spPr>
          <a:xfrm>
            <a:off x="6872850" y="553900"/>
            <a:ext cx="100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sp>
        <p:nvSpPr>
          <p:cNvPr id="125" name="Google Shape;125;p19"/>
          <p:cNvSpPr txBox="1"/>
          <p:nvPr/>
        </p:nvSpPr>
        <p:spPr>
          <a:xfrm>
            <a:off x="7930800" y="589275"/>
            <a:ext cx="125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hexadecimal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929650" y="272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1114475"/>
                <a:gridCol w="1171625"/>
                <a:gridCol w="1143050"/>
              </a:tblGrid>
              <a:tr h="39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OUTPUT 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k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104   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104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19"/>
          <p:cNvSpPr txBox="1"/>
          <p:nvPr/>
        </p:nvSpPr>
        <p:spPr>
          <a:xfrm>
            <a:off x="4648300" y="2476075"/>
            <a:ext cx="224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0 1 2 3 4 5 6 7 8 9 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783375" y="2604825"/>
            <a:ext cx="283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 c d e f g h i j k l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Examples: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Fixed Length</a:t>
            </a:r>
            <a:r>
              <a:rPr lang="en"/>
              <a:t> Lookup Tables: 	e.g.,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0100 0011 0110 0001 0111 0100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Octal (3 bit chunks):  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20660564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010  000 110 110 000 101 110 100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Binary Coded Decimal (4</a:t>
            </a:r>
            <a:r>
              <a:rPr lang="en"/>
              <a:t> bit chunks):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436,174		0100  0011 0110 0001 0111 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Hexadecimal (4 bit chunks) : 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0x436174		0100  0011 0110 0001 0111 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"/>
              <a:t>Base64 (6 bit chunks): 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Q2F0			010000  110110 000101 110100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ASCII (8 bit chunks):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Cat		 	01000011  01100001 01110100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MIPS Instruction (32 bit chunks):	</a:t>
            </a: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add $t0,$t1,$t2 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0000 0001 0100 1011 0100 0000 0010 0000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31620"/>
              <a:buChar char="●"/>
            </a:pPr>
            <a:r>
              <a:rPr lang="en"/>
              <a:t>Various Lengths: </a:t>
            </a:r>
            <a:r>
              <a:rPr lang="en" sz="1367"/>
              <a:t>(function used to perform the mapping)</a:t>
            </a:r>
            <a:endParaRPr sz="1367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15883"/>
              <a:buChar char="○"/>
            </a:pPr>
            <a:r>
              <a:rPr lang="en"/>
              <a:t>short int  (16 bit chunks):</a:t>
            </a:r>
            <a:r>
              <a:rPr lang="en" sz="1100"/>
              <a:t>  	                                  </a:t>
            </a:r>
            <a:r>
              <a:rPr lang="en" sz="1208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8">
                <a:solidFill>
                  <a:srgbClr val="202124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-32,768	…                    32,767</a:t>
            </a:r>
            <a:endParaRPr sz="120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 (32 bit chunks): 			                       </a:t>
            </a:r>
            <a:r>
              <a:rPr lang="en" sz="120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-2,147,483,648	…             2,147,483,647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long int (64 bit chunks):		</a:t>
            </a:r>
            <a:r>
              <a:rPr lang="en" sz="120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−9,223,372,036,854,775,808	… </a:t>
            </a:r>
            <a:r>
              <a:rPr lang="en" sz="120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r>
              <a:rPr lang="en" sz="120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,223,372,036,854,775,807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Variable Length: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UTF-8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Unicode Transformation Format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1 byte to 4 bytes used to encode each character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525" y="3501700"/>
            <a:ext cx="2179374" cy="146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/>
          <p:nvPr/>
        </p:nvCxnSpPr>
        <p:spPr>
          <a:xfrm flipH="1" rot="10800000">
            <a:off x="719375" y="2433650"/>
            <a:ext cx="78984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Binary Coded Decimal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542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of:  </a:t>
            </a:r>
            <a:r>
              <a:rPr lang="en"/>
              <a:t>6 &amp; 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for numbers,</a:t>
            </a:r>
            <a:br>
              <a:rPr lang="en"/>
            </a:br>
            <a:r>
              <a:rPr lang="en"/>
              <a:t>    where precision is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bits are used to encode each digit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is performed on each 4-bit chunk (nibble)</a:t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5741350" y="7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/>
                <a:gridCol w="952525"/>
                <a:gridCol w="382850"/>
                <a:gridCol w="1024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pSp>
        <p:nvGrpSpPr>
          <p:cNvPr id="144" name="Google Shape;144;p21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45" name="Google Shape;14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49" name="Google Shape;149;p21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1" name="Google Shape;151;p21"/>
          <p:cNvCxnSpPr>
            <a:stCxn id="149" idx="1"/>
            <a:endCxn id="148" idx="3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stCxn id="150" idx="1"/>
            <a:endCxn id="153" idx="3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4" name="Google Shape;154;p21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55" name="Google Shape;15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