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773444-2889-4E0A-8B40-9388B329AE34}">
  <a:tblStyle styleId="{CD773444-2889-4E0A-8B40-9388B329AE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bcb9d487_0_2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bcb9d487_0_2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bcb9d487_0_2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bcb9d487_0_2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1bcb9d487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1bcb9d487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c9ebfe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c9ebfe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bcb9d487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bcb9d487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1bcb9d487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1bcb9d487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bcb9d487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bcb9d487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bcb9d48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bcb9d48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1bcb9d487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1bcb9d487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bcb9d487_0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1bcb9d487_0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bcb9d487_0_3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bcb9d487_0_3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Numbering Systems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Natural numbers:  Things that we count and the base system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60: from the Sumerians: used for time, angles, geographical coordinates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20: e.g., the Mayan system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12: Jan, Feb, …  Dec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10: Jan, Feb, … June, Sept, Oct, Nov, Dec! 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7: Sun, Mon,Tues, … Sat, Sun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2, 8 (2^3), 16 (2^4)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unary: 110, 11110, 11111111111110, 111011011110=324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Integers:  Positive, Zero, and Negative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Rational:  e.g., ⅓, 2.3 but not…    𝝅 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 Numbers: e.g., 𝝅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Complex Numbers:  e.g., 3 + 2ί  where ί = √-1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5882"/>
              <a:buChar char="●"/>
            </a:pPr>
            <a:r>
              <a:rPr lang="en"/>
              <a:t>The concept of both  </a:t>
            </a:r>
            <a:r>
              <a:rPr lang="en" sz="2664"/>
              <a:t>-∞</a:t>
            </a:r>
            <a:r>
              <a:rPr lang="en"/>
              <a:t>  and  </a:t>
            </a:r>
            <a:r>
              <a:rPr lang="en" sz="2700"/>
              <a:t>∞,</a:t>
            </a:r>
            <a:r>
              <a:rPr lang="en" sz="1700"/>
              <a:t>   x/0 == NaN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600" y="76775"/>
            <a:ext cx="2673949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550" y="3076900"/>
            <a:ext cx="1573675" cy="1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Point Numbers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need to represent rational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operations on US currency.  (dollars and cents)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 the two digits after the decimal (radix) point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a register of size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2381425" y="2618550"/>
            <a:ext cx="1293850" cy="326400"/>
            <a:chOff x="5547825" y="1226350"/>
            <a:chExt cx="1293850" cy="326400"/>
          </a:xfrm>
        </p:grpSpPr>
        <p:sp>
          <p:nvSpPr>
            <p:cNvPr id="145" name="Google Shape;145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22"/>
          <p:cNvGrpSpPr/>
          <p:nvPr/>
        </p:nvGrpSpPr>
        <p:grpSpPr>
          <a:xfrm>
            <a:off x="2381425" y="3027950"/>
            <a:ext cx="1293850" cy="326400"/>
            <a:chOff x="5575800" y="1596250"/>
            <a:chExt cx="1293850" cy="326400"/>
          </a:xfrm>
        </p:grpSpPr>
        <p:sp>
          <p:nvSpPr>
            <p:cNvPr id="150" name="Google Shape;150;p2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22"/>
          <p:cNvGrpSpPr/>
          <p:nvPr/>
        </p:nvGrpSpPr>
        <p:grpSpPr>
          <a:xfrm>
            <a:off x="2381425" y="3637550"/>
            <a:ext cx="1293850" cy="326400"/>
            <a:chOff x="2381425" y="3637550"/>
            <a:chExt cx="1293850" cy="326400"/>
          </a:xfrm>
        </p:grpSpPr>
        <p:sp>
          <p:nvSpPr>
            <p:cNvPr id="155" name="Google Shape;155;p22"/>
            <p:cNvSpPr/>
            <p:nvPr/>
          </p:nvSpPr>
          <p:spPr>
            <a:xfrm>
              <a:off x="238142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2709513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3037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3365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9" name="Google Shape;159;p22"/>
          <p:cNvCxnSpPr/>
          <p:nvPr/>
        </p:nvCxnSpPr>
        <p:spPr>
          <a:xfrm flipH="1" rot="10800000">
            <a:off x="1910075" y="3513675"/>
            <a:ext cx="1765200" cy="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2"/>
          <p:cNvSpPr/>
          <p:nvPr/>
        </p:nvSpPr>
        <p:spPr>
          <a:xfrm>
            <a:off x="1910075" y="29884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61" name="Google Shape;161;p22"/>
          <p:cNvGrpSpPr/>
          <p:nvPr/>
        </p:nvGrpSpPr>
        <p:grpSpPr>
          <a:xfrm>
            <a:off x="3799600" y="3637550"/>
            <a:ext cx="637675" cy="326400"/>
            <a:chOff x="3799600" y="3637550"/>
            <a:chExt cx="637675" cy="326400"/>
          </a:xfrm>
        </p:grpSpPr>
        <p:sp>
          <p:nvSpPr>
            <p:cNvPr id="162" name="Google Shape;162;p22"/>
            <p:cNvSpPr/>
            <p:nvPr/>
          </p:nvSpPr>
          <p:spPr>
            <a:xfrm>
              <a:off x="3799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4127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22"/>
          <p:cNvGrpSpPr/>
          <p:nvPr/>
        </p:nvGrpSpPr>
        <p:grpSpPr>
          <a:xfrm>
            <a:off x="3799600" y="3027950"/>
            <a:ext cx="637675" cy="326400"/>
            <a:chOff x="3723400" y="2951750"/>
            <a:chExt cx="637675" cy="326400"/>
          </a:xfrm>
        </p:grpSpPr>
        <p:sp>
          <p:nvSpPr>
            <p:cNvPr id="165" name="Google Shape;165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22"/>
          <p:cNvGrpSpPr/>
          <p:nvPr/>
        </p:nvGrpSpPr>
        <p:grpSpPr>
          <a:xfrm>
            <a:off x="3799600" y="2618550"/>
            <a:ext cx="637675" cy="326400"/>
            <a:chOff x="3723400" y="2951750"/>
            <a:chExt cx="637675" cy="326400"/>
          </a:xfrm>
        </p:grpSpPr>
        <p:sp>
          <p:nvSpPr>
            <p:cNvPr id="168" name="Google Shape;168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2"/>
          <p:cNvSpPr/>
          <p:nvPr/>
        </p:nvSpPr>
        <p:spPr>
          <a:xfrm>
            <a:off x="3702938" y="2875950"/>
            <a:ext cx="69000" cy="6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702925" y="3314850"/>
            <a:ext cx="69000" cy="6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3702938" y="3894950"/>
            <a:ext cx="69000" cy="6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298025" y="2667800"/>
            <a:ext cx="2617800" cy="73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can't represent standard price of a gallon of gas!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$4.96 9/10</a:t>
            </a:r>
            <a:r>
              <a:rPr lang="en" sz="1200"/>
              <a:t> </a:t>
            </a:r>
            <a:endParaRPr sz="1200"/>
          </a:p>
        </p:txBody>
      </p:sp>
      <p:cxnSp>
        <p:nvCxnSpPr>
          <p:cNvPr id="174" name="Google Shape;174;p22"/>
          <p:cNvCxnSpPr>
            <a:endCxn id="173" idx="1"/>
          </p:cNvCxnSpPr>
          <p:nvPr/>
        </p:nvCxnSpPr>
        <p:spPr>
          <a:xfrm>
            <a:off x="5296625" y="2067050"/>
            <a:ext cx="1001400" cy="97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numbers represented as:  m x 10</a:t>
            </a:r>
            <a:r>
              <a:rPr baseline="30000" lang="en"/>
              <a:t>N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 operations on large and small numbers.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between sun and earth:   </a:t>
            </a:r>
            <a:r>
              <a:rPr lang="en">
                <a:highlight>
                  <a:srgbClr val="FFFFFF"/>
                </a:highlight>
              </a:rPr>
              <a:t>92,000,000 =  9</a:t>
            </a:r>
            <a:r>
              <a:rPr lang="en">
                <a:highlight>
                  <a:srgbClr val="FFFFFF"/>
                </a:highlight>
              </a:rPr>
              <a:t>.</a:t>
            </a:r>
            <a:r>
              <a:rPr lang="en">
                <a:highlight>
                  <a:srgbClr val="FFFFFF"/>
                </a:highlight>
              </a:rPr>
              <a:t>2 x 10</a:t>
            </a:r>
            <a:r>
              <a:rPr baseline="30000" lang="en">
                <a:highlight>
                  <a:srgbClr val="FFFFFF"/>
                </a:highlight>
              </a:rPr>
              <a:t>7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between sun and mars: 143,000,000 = 1.43 x 10</a:t>
            </a:r>
            <a:r>
              <a:rPr baseline="30000" lang="en"/>
              <a:t>8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Floating point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representation of scientific 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introduces the notion of infinity, and NaN (0 / 0 = ?, 0 x infinity = 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Representation of: </a:t>
            </a:r>
            <a:r>
              <a:rPr lang="en"/>
              <a:t>-1.1011101 x 2 </a:t>
            </a:r>
            <a:r>
              <a:rPr baseline="30000" lang="en"/>
              <a:t>-1001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Assume a size of 16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Note the whole part is alway "1", so I left it out!</a:t>
            </a:r>
            <a:endParaRPr baseline="30000" sz="1800"/>
          </a:p>
        </p:txBody>
      </p:sp>
      <p:sp>
        <p:nvSpPr>
          <p:cNvPr id="181" name="Google Shape;181;p23"/>
          <p:cNvSpPr txBox="1"/>
          <p:nvPr/>
        </p:nvSpPr>
        <p:spPr>
          <a:xfrm>
            <a:off x="6775600" y="716250"/>
            <a:ext cx="1652400" cy="923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14.3 x 10</a:t>
            </a:r>
            <a:r>
              <a:rPr baseline="30000" lang="en" sz="1600"/>
              <a:t>7</a:t>
            </a:r>
            <a:endParaRPr baseline="3000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>
                <a:solidFill>
                  <a:schemeClr val="dk1"/>
                </a:solidFill>
              </a:rPr>
              <a:t>  9.2 x 10</a:t>
            </a:r>
            <a:r>
              <a:rPr baseline="30000" lang="en" sz="1600">
                <a:solidFill>
                  <a:schemeClr val="dk1"/>
                </a:solidFill>
              </a:rPr>
              <a:t>7</a:t>
            </a:r>
            <a:endParaRPr baseline="30000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chemeClr val="dk1"/>
                </a:solidFill>
              </a:rPr>
              <a:t>  5.1 x 10</a:t>
            </a:r>
            <a:r>
              <a:rPr baseline="30000" lang="en" sz="1600">
                <a:solidFill>
                  <a:schemeClr val="dk1"/>
                </a:solidFill>
              </a:rPr>
              <a:t>7</a:t>
            </a:r>
            <a:endParaRPr baseline="30000" sz="1600"/>
          </a:p>
        </p:txBody>
      </p:sp>
      <p:grpSp>
        <p:nvGrpSpPr>
          <p:cNvPr id="182" name="Google Shape;182;p23"/>
          <p:cNvGrpSpPr/>
          <p:nvPr/>
        </p:nvGrpSpPr>
        <p:grpSpPr>
          <a:xfrm>
            <a:off x="4404213" y="4206716"/>
            <a:ext cx="1293850" cy="326400"/>
            <a:chOff x="5547825" y="1226350"/>
            <a:chExt cx="1293850" cy="326400"/>
          </a:xfrm>
        </p:grpSpPr>
        <p:sp>
          <p:nvSpPr>
            <p:cNvPr id="183" name="Google Shape;183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7" name="Google Shape;187;p23"/>
          <p:cNvGrpSpPr/>
          <p:nvPr/>
        </p:nvGrpSpPr>
        <p:grpSpPr>
          <a:xfrm>
            <a:off x="5716075" y="4206716"/>
            <a:ext cx="1293850" cy="326400"/>
            <a:chOff x="5547825" y="1226350"/>
            <a:chExt cx="1293850" cy="326400"/>
          </a:xfrm>
        </p:grpSpPr>
        <p:sp>
          <p:nvSpPr>
            <p:cNvPr id="188" name="Google Shape;188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3"/>
          <p:cNvSpPr/>
          <p:nvPr/>
        </p:nvSpPr>
        <p:spPr>
          <a:xfrm>
            <a:off x="407662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176732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126962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210537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2443413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2781463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311002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374902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3749025" y="4435316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part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1772025" y="4435316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part with sign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1160425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2862025" y="1599200"/>
            <a:ext cx="80100" cy="2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4140750" y="1568750"/>
            <a:ext cx="333300" cy="2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3012300" y="1614650"/>
            <a:ext cx="775800" cy="2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number: - 0.000100101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Scientific Notation:   </a:t>
            </a:r>
            <a:r>
              <a:rPr lang="en"/>
              <a:t>- </a:t>
            </a:r>
            <a:r>
              <a:rPr lang="en"/>
              <a:t>1.0100101  x 2 </a:t>
            </a:r>
            <a:r>
              <a:rPr baseline="30000" lang="en"/>
              <a:t>- 100 (4)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Components to Encode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sign: negative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significant or the mantissa:  0100101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exponent: - 100    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Issue:  negative exponents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Solution: store values with a bias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Bias: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Shift all numbers along the number line by 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Typically it is half the range: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13" name="Google Shape;213;p24"/>
          <p:cNvGraphicFramePr/>
          <p:nvPr/>
        </p:nvGraphicFramePr>
        <p:xfrm>
          <a:off x="6167600" y="1315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698500"/>
                <a:gridCol w="698500"/>
                <a:gridCol w="698500"/>
              </a:tblGrid>
              <a:tr h="35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</a:t>
                      </a:r>
                      <a:r>
                        <a:rPr lang="en" sz="900"/>
                        <a:t>Bias: 4)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4" name="Google Shape;214;p24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4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4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fmla="val -5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4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218" name="Google Shape;218;p24"/>
          <p:cNvCxnSpPr>
            <a:endCxn id="217" idx="1"/>
          </p:cNvCxnSpPr>
          <p:nvPr/>
        </p:nvCxnSpPr>
        <p:spPr>
          <a:xfrm flipH="1" rot="10800000">
            <a:off x="2912850" y="624925"/>
            <a:ext cx="1420800" cy="903300"/>
          </a:xfrm>
          <a:prstGeom prst="bentConnector3">
            <a:avLst>
              <a:gd fmla="val 74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" name="Google Shape;219;p24"/>
          <p:cNvCxnSpPr/>
          <p:nvPr/>
        </p:nvCxnSpPr>
        <p:spPr>
          <a:xfrm flipH="1" rot="10800000">
            <a:off x="2902625" y="1536450"/>
            <a:ext cx="1200" cy="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4"/>
          <p:cNvSpPr/>
          <p:nvPr/>
        </p:nvSpPr>
        <p:spPr>
          <a:xfrm>
            <a:off x="8359575" y="1384013"/>
            <a:ext cx="612600" cy="35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24"/>
          <p:cNvGraphicFramePr/>
          <p:nvPr/>
        </p:nvGraphicFramePr>
        <p:xfrm>
          <a:off x="6516850" y="94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698500"/>
                <a:gridCol w="698500"/>
              </a:tblGrid>
              <a:tr h="35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24"/>
          <p:cNvSpPr txBox="1"/>
          <p:nvPr/>
        </p:nvSpPr>
        <p:spPr>
          <a:xfrm>
            <a:off x="-15150" y="8625"/>
            <a:ext cx="25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foreshadow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Representations for "42.25"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Decimal: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42.25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10#42.25	(Bash shell)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4.225 x10^ 2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4.225E02	(calculators)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Hexadecimal: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0x2A.4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16#2A.4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2.A4  x16^ 1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Octal: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052</a:t>
            </a:r>
            <a:r>
              <a:rPr lang="en"/>
              <a:t>.2 </a:t>
            </a:r>
            <a:r>
              <a:rPr lang="en"/>
              <a:t>		(Java, C, etc, but not Javascript)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0o52.2 		(Javascript)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8#52.2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5.22  x8^ 1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Binary: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0b101010.01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2#101010.01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1.0101001 x2^ 101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476850" y="1152475"/>
            <a:ext cx="435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COMP122: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spacing for clarity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for separators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for signs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- 101001.0100 x 2^  -101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1010 1010 1101 1111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10 1111, 10100, 00101, 10101, 10100, 10 1010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Universal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limited tape size to perform calculation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von Neumann and Harvard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predefined width to registers and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representations with limited sizes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Numbers &amp; Zero:	unsigned char, unsigned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Integers:				short int, int, long int, long long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Rational/Real: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Fix Point			---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Floating Point		float (singal), double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of each will include one or more of the following:</a:t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72" name="Google Shape;72;p15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6900000" y="2769875"/>
            <a:ext cx="1932300" cy="648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+ 4.225 x10^ +2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+1.010101 x2^ +101</a:t>
            </a:r>
            <a:endParaRPr/>
          </a:p>
        </p:txBody>
      </p:sp>
      <p:cxnSp>
        <p:nvCxnSpPr>
          <p:cNvPr id="78" name="Google Shape;78;p15"/>
          <p:cNvCxnSpPr>
            <a:stCxn id="77" idx="2"/>
            <a:endCxn id="76" idx="3"/>
          </p:cNvCxnSpPr>
          <p:nvPr/>
        </p:nvCxnSpPr>
        <p:spPr>
          <a:xfrm rot="5400000">
            <a:off x="6287100" y="3110525"/>
            <a:ext cx="1271700" cy="1886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282900" y="17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6125"/>
                <a:gridCol w="2106125"/>
                <a:gridCol w="2090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1234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* 1000 = 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* 100 = 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* 10 = 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* 1 = 4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1234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" name="Google Shape;86;p16"/>
          <p:cNvGraphicFramePr/>
          <p:nvPr/>
        </p:nvGraphicFramePr>
        <p:xfrm>
          <a:off x="957925" y="418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1457175"/>
                <a:gridCol w="1457175"/>
                <a:gridCol w="1457175"/>
                <a:gridCol w="1457175"/>
              </a:tblGrid>
              <a:tr h="2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thousands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hundreds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tens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 for other Bases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057950" y="16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1700"/>
                <a:gridCol w="941700"/>
                <a:gridCol w="941700"/>
                <a:gridCol w="941700"/>
                <a:gridCol w="941700"/>
                <a:gridCol w="941700"/>
                <a:gridCol w="941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4096's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1/256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512's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1/64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6064700" y="555750"/>
            <a:ext cx="12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 flipH="1">
            <a:off x="5782100" y="955950"/>
            <a:ext cx="928200" cy="7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/>
          <p:nvPr/>
        </p:nvSpPr>
        <p:spPr>
          <a:xfrm>
            <a:off x="1059900" y="-68075"/>
            <a:ext cx="6588000" cy="59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059900" y="4258775"/>
            <a:ext cx="6588000" cy="7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1481150" y="177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6125"/>
                <a:gridCol w="2106125"/>
                <a:gridCol w="2090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154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5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50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16</a:t>
            </a:r>
            <a:br>
              <a:rPr lang="en"/>
            </a:br>
            <a:r>
              <a:rPr lang="en" sz="1200"/>
              <a:t>16# 9A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8</a:t>
            </a:r>
            <a:br>
              <a:rPr lang="en"/>
            </a:br>
            <a:r>
              <a:rPr lang="en" sz="1200"/>
              <a:t>0o232</a:t>
            </a:r>
            <a:br>
              <a:rPr lang="en" sz="1200"/>
            </a:br>
            <a:r>
              <a:rPr lang="en" sz="1200"/>
              <a:t>8# 232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1888675" y="121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05000"/>
                <a:gridCol w="2014575"/>
                <a:gridCol w="1999950"/>
              </a:tblGrid>
              <a:tr h="3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0x9A</a:t>
                      </a: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9 x 16^1 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9 x 16 = 144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A x 16^0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 x 1 = 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Google Shape;111;p19"/>
          <p:cNvGraphicFramePr/>
          <p:nvPr/>
        </p:nvGraphicFramePr>
        <p:xfrm>
          <a:off x="1888675" y="294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05000"/>
                <a:gridCol w="2014575"/>
                <a:gridCol w="1999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0232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2 x 8^2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* 64 =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128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8^1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 * 8 = 24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8^0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* 1 = 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Google Shape;112;p19"/>
          <p:cNvGraphicFramePr/>
          <p:nvPr/>
        </p:nvGraphicFramePr>
        <p:xfrm>
          <a:off x="7968375" y="445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454125"/>
                <a:gridCol w="454125"/>
              </a:tblGrid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>
            <a:off x="5046175" y="8869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046175" y="26395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2:  2# 1001 1010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3460975" y="56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1177400"/>
                <a:gridCol w="1874850"/>
                <a:gridCol w="2090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1001 1010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2^7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128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2^5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2^4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154</a:t>
                      </a:r>
                      <a:endParaRPr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Numbers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-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about my limitations on the computer!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988800" y="3172000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6649300" y="316868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251600" y="3172000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1000000.1011110</a:t>
            </a:r>
            <a:endParaRPr/>
          </a:p>
        </p:txBody>
      </p:sp>
      <p:cxnSp>
        <p:nvCxnSpPr>
          <p:cNvPr id="131" name="Google Shape;131;p21"/>
          <p:cNvCxnSpPr>
            <a:stCxn id="130" idx="3"/>
            <a:endCxn id="129" idx="1"/>
          </p:cNvCxnSpPr>
          <p:nvPr/>
        </p:nvCxnSpPr>
        <p:spPr>
          <a:xfrm flipH="1" rot="10800000">
            <a:off x="5018600" y="3368800"/>
            <a:ext cx="1630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1"/>
          <p:cNvCxnSpPr>
            <a:stCxn id="130" idx="1"/>
            <a:endCxn id="128" idx="3"/>
          </p:cNvCxnSpPr>
          <p:nvPr/>
        </p:nvCxnSpPr>
        <p:spPr>
          <a:xfrm rot="10800000">
            <a:off x="1620800" y="3372100"/>
            <a:ext cx="163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1"/>
          <p:cNvSpPr txBox="1"/>
          <p:nvPr/>
        </p:nvSpPr>
        <p:spPr>
          <a:xfrm>
            <a:off x="4572000" y="2371650"/>
            <a:ext cx="11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134" name="Google Shape;134;p21"/>
          <p:cNvCxnSpPr>
            <a:stCxn id="133" idx="2"/>
            <a:endCxn id="135" idx="0"/>
          </p:cNvCxnSpPr>
          <p:nvPr/>
        </p:nvCxnSpPr>
        <p:spPr>
          <a:xfrm rot="5400000">
            <a:off x="4369650" y="2550000"/>
            <a:ext cx="533700" cy="9774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1"/>
          <p:cNvSpPr/>
          <p:nvPr/>
        </p:nvSpPr>
        <p:spPr>
          <a:xfrm>
            <a:off x="2110325" y="1205178"/>
            <a:ext cx="100500" cy="13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123425" y="3305650"/>
            <a:ext cx="48900" cy="228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1"/>
          <p:cNvCxnSpPr>
            <a:stCxn id="133" idx="1"/>
            <a:endCxn id="136" idx="2"/>
          </p:cNvCxnSpPr>
          <p:nvPr/>
        </p:nvCxnSpPr>
        <p:spPr>
          <a:xfrm flipH="1">
            <a:off x="2160600" y="2571750"/>
            <a:ext cx="2411400" cy="600"/>
          </a:xfrm>
          <a:prstGeom prst="curvedConnector4">
            <a:avLst>
              <a:gd fmla="val 48959" name="adj1"/>
              <a:gd fmla="val 3972552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