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8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200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1.jpe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image" Target="../media/image1.jpe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0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image" Target="../media/image1.jpeg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image" Target="../media/image1.jpeg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1.jpe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image" Target="../media/image2.jpeg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image" Target="../media/image1.jpe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image" Target="../media/image1.jpeg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image" Target="../media/image1.jpe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image" Target="../media/image1.jpeg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image" Target="../media/image3.jpeg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image" Target="../media/image3.jpeg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image" Target="../media/image3.jpeg"/><Relationship Id="rId10" Type="http://schemas.openxmlformats.org/officeDocument/2006/relationships/tags" Target="../tags/tag17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image" Target="../media/image3.jpeg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2503200" y="2447730"/>
            <a:ext cx="7185600" cy="1198800"/>
          </a:xfrm>
        </p:spPr>
        <p:txBody>
          <a:bodyPr lIns="90000" tIns="46800" rIns="90000" bIns="46800" anchor="b" anchorCtr="0">
            <a:normAutofit/>
          </a:bodyPr>
          <a:lstStyle>
            <a:lvl1pPr algn="dist">
              <a:defRPr sz="7200" b="0" spc="600" baseline="0">
                <a:solidFill>
                  <a:schemeClr val="accent1"/>
                </a:solidFill>
                <a:latin typeface="微软雅黑" panose="020B050302020402020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4031400" y="3819541"/>
            <a:ext cx="4129200" cy="502601"/>
          </a:xfrm>
        </p:spPr>
        <p:txBody>
          <a:bodyPr lIns="101600" tIns="38100" rIns="76200" bIns="381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159000" y="2601738"/>
            <a:ext cx="7874000" cy="1076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400" b="0" u="none" strike="noStrike" kern="1200" cap="none" spc="800" normalizeH="0" baseline="0">
                <a:solidFill>
                  <a:schemeClr val="accent1"/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4031400" y="3819541"/>
            <a:ext cx="4129200" cy="531019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kumimoji="0" lang="zh-CN" altLang="en-US" sz="1400" b="0" i="0" u="none" strike="noStrike" kern="1200" cap="none" spc="80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2" y="0"/>
            <a:ext cx="7073321" cy="6858000"/>
          </a:xfrm>
          <a:custGeom>
            <a:avLst/>
            <a:gdLst>
              <a:gd name="connsiteX0" fmla="*/ 0 w 7073321"/>
              <a:gd name="connsiteY0" fmla="*/ 0 h 6858000"/>
              <a:gd name="connsiteX1" fmla="*/ 3362885 w 7073321"/>
              <a:gd name="connsiteY1" fmla="*/ 0 h 6858000"/>
              <a:gd name="connsiteX2" fmla="*/ 4634891 w 7073321"/>
              <a:gd name="connsiteY2" fmla="*/ 0 h 6858000"/>
              <a:gd name="connsiteX3" fmla="*/ 7073321 w 7073321"/>
              <a:gd name="connsiteY3" fmla="*/ 6858000 h 6858000"/>
              <a:gd name="connsiteX4" fmla="*/ 3362885 w 7073321"/>
              <a:gd name="connsiteY4" fmla="*/ 6858000 h 6858000"/>
              <a:gd name="connsiteX5" fmla="*/ 2171151 w 7073321"/>
              <a:gd name="connsiteY5" fmla="*/ 6858000 h 6858000"/>
              <a:gd name="connsiteX6" fmla="*/ 0 w 707332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73321" h="6858000">
                <a:moveTo>
                  <a:pt x="0" y="0"/>
                </a:moveTo>
                <a:lnTo>
                  <a:pt x="3362885" y="0"/>
                </a:lnTo>
                <a:lnTo>
                  <a:pt x="4634891" y="0"/>
                </a:lnTo>
                <a:lnTo>
                  <a:pt x="7073321" y="6858000"/>
                </a:lnTo>
                <a:lnTo>
                  <a:pt x="3362885" y="6858000"/>
                </a:lnTo>
                <a:lnTo>
                  <a:pt x="21711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" y="0"/>
            <a:ext cx="6141567" cy="6858000"/>
          </a:xfrm>
          <a:custGeom>
            <a:avLst/>
            <a:gdLst>
              <a:gd name="connsiteX0" fmla="*/ 0 w 6141567"/>
              <a:gd name="connsiteY0" fmla="*/ 0 h 6858000"/>
              <a:gd name="connsiteX1" fmla="*/ 2431131 w 6141567"/>
              <a:gd name="connsiteY1" fmla="*/ 0 h 6858000"/>
              <a:gd name="connsiteX2" fmla="*/ 3703137 w 6141567"/>
              <a:gd name="connsiteY2" fmla="*/ 0 h 6858000"/>
              <a:gd name="connsiteX3" fmla="*/ 6141567 w 6141567"/>
              <a:gd name="connsiteY3" fmla="*/ 6858000 h 6858000"/>
              <a:gd name="connsiteX4" fmla="*/ 2431131 w 6141567"/>
              <a:gd name="connsiteY4" fmla="*/ 6858000 h 6858000"/>
              <a:gd name="connsiteX5" fmla="*/ 1239397 w 6141567"/>
              <a:gd name="connsiteY5" fmla="*/ 6858000 h 6858000"/>
              <a:gd name="connsiteX6" fmla="*/ 0 w 61415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41567" h="6858000">
                <a:moveTo>
                  <a:pt x="0" y="0"/>
                </a:moveTo>
                <a:lnTo>
                  <a:pt x="2431131" y="0"/>
                </a:lnTo>
                <a:lnTo>
                  <a:pt x="3703137" y="0"/>
                </a:lnTo>
                <a:lnTo>
                  <a:pt x="6141567" y="6858000"/>
                </a:lnTo>
                <a:lnTo>
                  <a:pt x="2431131" y="6858000"/>
                </a:lnTo>
                <a:lnTo>
                  <a:pt x="123939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 userDrawn="1">
            <p:custDataLst>
              <p:tags r:id="rId5"/>
            </p:custDataLst>
          </p:nvPr>
        </p:nvSpPr>
        <p:spPr>
          <a:xfrm>
            <a:off x="246743" y="243785"/>
            <a:ext cx="11698515" cy="63704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834743" y="660944"/>
            <a:ext cx="5687376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197100" y="2447730"/>
            <a:ext cx="7797800" cy="119880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0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3917764" y="3819541"/>
            <a:ext cx="4356472" cy="3175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defRPr>
            </a:lvl1pPr>
            <a:lvl2pPr marL="457200" indent="0" algn="ctr">
              <a:lnSpc>
                <a:spcPct val="100000"/>
              </a:lnSpc>
              <a:buNone/>
              <a:defRPr sz="1400" spc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defRPr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98.xml"/><Relationship Id="rId23" Type="http://schemas.openxmlformats.org/officeDocument/2006/relationships/tags" Target="../tags/tag197.xml"/><Relationship Id="rId22" Type="http://schemas.openxmlformats.org/officeDocument/2006/relationships/tags" Target="../tags/tag196.xml"/><Relationship Id="rId21" Type="http://schemas.openxmlformats.org/officeDocument/2006/relationships/tags" Target="../tags/tag195.xml"/><Relationship Id="rId20" Type="http://schemas.openxmlformats.org/officeDocument/2006/relationships/tags" Target="../tags/tag19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9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137" y="461018"/>
            <a:ext cx="10852237" cy="5388907"/>
          </a:xfrm>
        </p:spPr>
        <p:txBody>
          <a:bodyPr>
            <a:noAutofit/>
          </a:bodyPr>
          <a:p>
            <a:pPr marL="0" indent="0" algn="ctr">
              <a:buNone/>
            </a:pPr>
            <a:r>
              <a:rPr altLang="zh-CN" sz="2800" b="1">
                <a:solidFill>
                  <a:srgbClr val="FF0000"/>
                </a:solidFill>
              </a:rPr>
              <a:t>周末作文</a:t>
            </a:r>
            <a:endParaRPr altLang="zh-CN" sz="28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altLang="zh-CN" sz="2800" b="1"/>
              <a:t>阅读下面的材料，根据要求写作。</a:t>
            </a:r>
            <a:endParaRPr altLang="zh-CN" sz="2800" b="1"/>
          </a:p>
          <a:p>
            <a:pPr marL="0" indent="601345">
              <a:buNone/>
            </a:pPr>
            <a:r>
              <a:rPr altLang="zh-CN" sz="3200" b="1">
                <a:latin typeface="仿宋" panose="02010609060101010101" charset="-122"/>
                <a:ea typeface="仿宋" panose="02010609060101010101" charset="-122"/>
              </a:rPr>
              <a:t>从小到大，一定有很多人在我们的成长道路上对我们影响很大。比如父母、老师、同学或者身边的其他人，他们的品质、思想甚至一言一行都可能对自己产生过巨大的影响。</a:t>
            </a:r>
            <a:endParaRPr altLang="zh-CN" sz="3200" b="1">
              <a:latin typeface="仿宋" panose="02010609060101010101" charset="-122"/>
              <a:ea typeface="仿宋" panose="02010609060101010101" charset="-122"/>
            </a:endParaRPr>
          </a:p>
          <a:p>
            <a:pPr marL="0" indent="601345">
              <a:buNone/>
            </a:pPr>
            <a:r>
              <a:rPr altLang="zh-CN" sz="2400"/>
              <a:t>请在这些人中选取一位自己感触最深的，打开记忆的闸门，采撷最感人、最典型的事例，写一篇不少于</a:t>
            </a:r>
            <a:r>
              <a:rPr lang="en-US" altLang="zh-CN" sz="2400"/>
              <a:t>800</a:t>
            </a:r>
            <a:r>
              <a:rPr sz="2400"/>
              <a:t>子的记叙文。</a:t>
            </a:r>
            <a:endParaRPr sz="2400"/>
          </a:p>
          <a:p>
            <a:pPr marL="0" indent="601345">
              <a:buNone/>
            </a:pPr>
            <a:r>
              <a:rPr sz="2800"/>
              <a:t>要求：</a:t>
            </a:r>
            <a:r>
              <a:rPr sz="2800">
                <a:latin typeface="Calibri" panose="020F0502020204030204" charset="0"/>
              </a:rPr>
              <a:t>①事例要典型；②要运用感人的细节描写；③情感要真挚；</a:t>
            </a:r>
            <a:r>
              <a:rPr sz="2800"/>
              <a:t>④标题自拟。</a:t>
            </a:r>
            <a:endParaRPr sz="2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94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94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0994"/>
  <p:tag name="KSO_WM_TEMPLATE_THUMBS_INDEX" val="1、5、6、7、8、9、10、11、12、13、15"/>
  <p:tag name="KSO_WM_TEMPLATE_MASTER_TYPE" val="1"/>
  <p:tag name="KSO_WM_TEMPLATE_COLOR_TYPE" val="1"/>
  <p:tag name="KSO_WM_TEMPLATE_MASTER_THUMB_INDEX" val="12"/>
</p:tagLst>
</file>

<file path=ppt/tags/tag199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COMMONDATA" val="eyJoZGlkIjoiZWM1MGE2YWIxMDM1ZWE5ZmI5M2I3ZThiOWI5NTdkOGEifQ=="/>
  <p:tag name="KSO_WPP_MARK_KEY" val="13e506e4-e193-43c0-8cbd-e43ca959a12b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LARGE_SHA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55">
      <a:dk1>
        <a:srgbClr val="000000"/>
      </a:dk1>
      <a:lt1>
        <a:srgbClr val="FFFFFF"/>
      </a:lt1>
      <a:dk2>
        <a:srgbClr val="E4F0E4"/>
      </a:dk2>
      <a:lt2>
        <a:srgbClr val="FFFFFF"/>
      </a:lt2>
      <a:accent1>
        <a:srgbClr val="8EAF98"/>
      </a:accent1>
      <a:accent2>
        <a:srgbClr val="99B596"/>
      </a:accent2>
      <a:accent3>
        <a:srgbClr val="A6BB92"/>
      </a:accent3>
      <a:accent4>
        <a:srgbClr val="B5C08E"/>
      </a:accent4>
      <a:accent5>
        <a:srgbClr val="C6C58C"/>
      </a:accent5>
      <a:accent6>
        <a:srgbClr val="D8C78B"/>
      </a:accent6>
      <a:hlink>
        <a:srgbClr val="99CCE3"/>
      </a:hlink>
      <a:folHlink>
        <a:srgbClr val="A27CA4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WPS 演示</Application>
  <PresentationFormat>宽屏</PresentationFormat>
  <Paragraphs>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汉仪旗黑-85S</vt:lpstr>
      <vt:lpstr>黑体</vt:lpstr>
      <vt:lpstr>Viner Hand ITC</vt:lpstr>
      <vt:lpstr>华文新魏</vt:lpstr>
      <vt:lpstr>Arial Unicode MS</vt:lpstr>
      <vt:lpstr>Calibri</vt:lpstr>
      <vt:lpstr>Mongolian Baiti</vt:lpstr>
      <vt:lpstr>楷体</vt:lpstr>
      <vt:lpstr>仿宋</vt:lpstr>
      <vt:lpstr>Office 主题​​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Lin Fuying</cp:lastModifiedBy>
  <cp:revision>178</cp:revision>
  <dcterms:created xsi:type="dcterms:W3CDTF">2019-06-19T02:08:00Z</dcterms:created>
  <dcterms:modified xsi:type="dcterms:W3CDTF">2022-09-22T09:20:27Z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2052-11.1.0.12019</vt:lpwstr>
  </property>
  <property fmtid="{D5CDD505-2E9C-101B-9397-08002B2CF9AE}" pid="3" name="ICV">
    <vt:lpwstr>8F09C250E1954FDEAFF7D765D86BB5BF</vt:lpwstr>
  </property>
</Properties>
</file>