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3" r:id="rId2"/>
    <p:sldId id="281" r:id="rId3"/>
    <p:sldId id="284" r:id="rId4"/>
    <p:sldId id="285" r:id="rId5"/>
    <p:sldId id="282" r:id="rId6"/>
    <p:sldId id="283" r:id="rId7"/>
    <p:sldId id="277" r:id="rId8"/>
    <p:sldId id="279" r:id="rId9"/>
    <p:sldId id="269" r:id="rId10"/>
    <p:sldId id="278" r:id="rId11"/>
    <p:sldId id="286" r:id="rId12"/>
    <p:sldId id="280" r:id="rId13"/>
    <p:sldId id="271" r:id="rId14"/>
    <p:sldId id="272" r:id="rId15"/>
    <p:sldId id="268" r:id="rId16"/>
    <p:sldId id="267" r:id="rId17"/>
    <p:sldId id="273" r:id="rId18"/>
    <p:sldId id="287" r:id="rId19"/>
    <p:sldId id="274" r:id="rId20"/>
    <p:sldId id="266" r:id="rId21"/>
    <p:sldId id="275" r:id="rId22"/>
    <p:sldId id="276" r:id="rId23"/>
    <p:sldId id="288" r:id="rId24"/>
    <p:sldId id="28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A22FAA1-BEC4-4F14-A623-E42DBE69ED8D}">
          <p14:sldIdLst>
            <p14:sldId id="263"/>
            <p14:sldId id="281"/>
            <p14:sldId id="284"/>
            <p14:sldId id="285"/>
            <p14:sldId id="282"/>
            <p14:sldId id="283"/>
            <p14:sldId id="277"/>
            <p14:sldId id="279"/>
            <p14:sldId id="269"/>
            <p14:sldId id="278"/>
            <p14:sldId id="286"/>
            <p14:sldId id="280"/>
            <p14:sldId id="271"/>
            <p14:sldId id="272"/>
            <p14:sldId id="268"/>
            <p14:sldId id="267"/>
            <p14:sldId id="273"/>
            <p14:sldId id="287"/>
            <p14:sldId id="274"/>
            <p14:sldId id="266"/>
            <p14:sldId id="275"/>
            <p14:sldId id="276"/>
          </p14:sldIdLst>
        </p14:section>
        <p14:section name="Backup" id="{4F0AC473-A220-46D2-9BA2-9C85E9756D38}">
          <p14:sldIdLst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EA558"/>
    <a:srgbClr val="6095C9"/>
    <a:srgbClr val="E0E0E0"/>
    <a:srgbClr val="FFC7DD"/>
    <a:srgbClr val="FEFFD8"/>
    <a:srgbClr val="D6EEFF"/>
    <a:srgbClr val="B6FBBB"/>
    <a:srgbClr val="ACACAC"/>
    <a:srgbClr val="FF6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29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7FC84-6C90-4A77-A6AA-79DEF863572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FEFA-64BA-4F86-A67B-073CBEF4F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011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034F-CBAB-45D0-A8AB-88F622CCE95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81EBA-E5B4-4E39-863F-1F8450B51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65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4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3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73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2119" y="279400"/>
            <a:ext cx="11882967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462619" y="4413250"/>
            <a:ext cx="18499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71433" y="2924178"/>
            <a:ext cx="345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 sz="1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52800" y="3733800"/>
            <a:ext cx="7433733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533816"/>
            <a:ext cx="10363200" cy="682047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5225"/>
            <a:ext cx="2844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F1A35B-213D-4499-8C4B-87A2C92F6627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7091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CFA0E-5CDA-448F-A06B-D3AE036C0300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801719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034523" y="152400"/>
            <a:ext cx="667940" cy="60277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767" y="152400"/>
            <a:ext cx="8252884" cy="60277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44427-FB89-4EC9-A184-9E04F29AE59A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21308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F1A2D-508F-4DB0-8B8E-1280CB68E9C7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285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9ACDC-4363-4EF4-A94A-C4D8CC437EBB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9640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768" y="838200"/>
            <a:ext cx="5520267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7233" y="838200"/>
            <a:ext cx="5522384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3784A-2D7A-493D-923A-617EA96E5B51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17686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58656"/>
            <a:ext cx="10972800" cy="5749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4B0D9-45CE-4C13-B495-C89F3CA3CA64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81939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ED4F0-5C04-4B66-AE14-1F2F063DBAEB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4353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41F3F-E99D-4F42-AD1B-62EBA602D6FE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40840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1074360"/>
            <a:ext cx="4011084" cy="3607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595F8-7BE5-4D91-9520-41F51BAD6637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05911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5006599"/>
            <a:ext cx="7315200" cy="3607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14A51-7BF5-435D-9D6E-9A75FD5264E9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5784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03768" y="838200"/>
            <a:ext cx="11245851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1"/>
            <a:ext cx="11269133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5286" y="6461128"/>
            <a:ext cx="249978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D9AF0855-47A6-4EB2-AEB1-AFBC4B350AF4}" type="datetime1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61128"/>
            <a:ext cx="386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33985" y="6445250"/>
            <a:ext cx="2182283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2" y="6197600"/>
            <a:ext cx="785284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3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2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0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18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6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6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>
          <a:xfrm>
            <a:off x="914400" y="1239281"/>
            <a:ext cx="10363200" cy="1271118"/>
          </a:xfrm>
        </p:spPr>
        <p:txBody>
          <a:bodyPr/>
          <a:lstStyle/>
          <a:p>
            <a:r>
              <a:rPr lang="en-US" altLang="zh-TW" dirty="0">
                <a:effectLst/>
              </a:rPr>
              <a:t>CMOS-Based Neuromorphic Hardware </a:t>
            </a:r>
            <a:r>
              <a:rPr lang="en-US" altLang="zh-TW" dirty="0"/>
              <a:t>Design</a:t>
            </a:r>
            <a:endParaRPr lang="zh-TW" altLang="en-US" sz="2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52800" y="4410328"/>
            <a:ext cx="7434263" cy="1761871"/>
          </a:xfrm>
        </p:spPr>
        <p:txBody>
          <a:bodyPr/>
          <a:lstStyle/>
          <a:p>
            <a:pPr algn="l" eaLnBrk="1" hangingPunct="1">
              <a:lnSpc>
                <a:spcPct val="73000"/>
              </a:lnSpc>
            </a:pPr>
            <a:r>
              <a:rPr lang="en-US" altLang="zh-TW" sz="2400" b="1" dirty="0" smtClean="0">
                <a:solidFill>
                  <a:schemeClr val="tx1"/>
                </a:solidFill>
              </a:rPr>
              <a:t>Laboratory of Reliable Computing</a:t>
            </a:r>
          </a:p>
          <a:p>
            <a:pPr algn="l" eaLnBrk="1" hangingPunct="1">
              <a:lnSpc>
                <a:spcPct val="73000"/>
              </a:lnSpc>
            </a:pPr>
            <a:r>
              <a:rPr lang="en-US" altLang="zh-TW" sz="2400" b="1" dirty="0" smtClean="0">
                <a:solidFill>
                  <a:schemeClr val="tx1"/>
                </a:solidFill>
              </a:rPr>
              <a:t>Department of Electrical Engineering</a:t>
            </a:r>
          </a:p>
          <a:p>
            <a:pPr algn="l" eaLnBrk="1" hangingPunct="1">
              <a:lnSpc>
                <a:spcPct val="73000"/>
              </a:lnSpc>
            </a:pPr>
            <a:r>
              <a:rPr lang="en-US" altLang="zh-TW" sz="2400" b="1" dirty="0" smtClean="0">
                <a:solidFill>
                  <a:schemeClr val="tx1"/>
                </a:solidFill>
              </a:rPr>
              <a:t>National Tsing Hua University</a:t>
            </a:r>
          </a:p>
          <a:p>
            <a:pPr algn="l" eaLnBrk="1" hangingPunct="1">
              <a:lnSpc>
                <a:spcPct val="73000"/>
              </a:lnSpc>
            </a:pPr>
            <a:r>
              <a:rPr lang="en-US" altLang="zh-TW" sz="2400" b="1" dirty="0" smtClean="0">
                <a:solidFill>
                  <a:schemeClr val="tx1"/>
                </a:solidFill>
              </a:rPr>
              <a:t>Hsinchu, Taiwan</a:t>
            </a:r>
          </a:p>
          <a:p>
            <a:pPr eaLnBrk="1" hangingPunct="1">
              <a:lnSpc>
                <a:spcPct val="73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01836610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Equation </a:t>
            </a:r>
            <a:r>
              <a:rPr lang="en-US" altLang="zh-TW" dirty="0" smtClean="0"/>
              <a:t>in a Layer at a Tick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476894" y="1310455"/>
            <a:ext cx="9753592" cy="1837990"/>
            <a:chOff x="1742901" y="1167148"/>
            <a:chExt cx="9753592" cy="1837990"/>
          </a:xfrm>
        </p:grpSpPr>
        <p:sp>
          <p:nvSpPr>
            <p:cNvPr id="5" name="矩形 4"/>
            <p:cNvSpPr/>
            <p:nvPr/>
          </p:nvSpPr>
          <p:spPr bwMode="auto">
            <a:xfrm rot="16200000">
              <a:off x="1828799" y="1979425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 rot="16200000">
              <a:off x="2862348" y="1979425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 rot="16200000">
              <a:off x="3895896" y="1979425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 rot="16200000">
              <a:off x="4929445" y="1979425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 rot="16200000">
              <a:off x="5962994" y="1979424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6200000">
              <a:off x="6996543" y="1979424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8030091" y="1979424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rot="16200000">
              <a:off x="9063640" y="1979424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 rot="16200000">
              <a:off x="10097189" y="1979424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向右箭號 16"/>
            <p:cNvSpPr/>
            <p:nvPr/>
          </p:nvSpPr>
          <p:spPr bwMode="auto">
            <a:xfrm>
              <a:off x="2776449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向右箭號 17"/>
            <p:cNvSpPr/>
            <p:nvPr/>
          </p:nvSpPr>
          <p:spPr bwMode="auto">
            <a:xfrm>
              <a:off x="3809997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向右箭號 18"/>
            <p:cNvSpPr/>
            <p:nvPr/>
          </p:nvSpPr>
          <p:spPr bwMode="auto">
            <a:xfrm>
              <a:off x="4843548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" name="向右箭號 19"/>
            <p:cNvSpPr/>
            <p:nvPr/>
          </p:nvSpPr>
          <p:spPr bwMode="auto">
            <a:xfrm>
              <a:off x="5877094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" name="向右箭號 20"/>
            <p:cNvSpPr/>
            <p:nvPr/>
          </p:nvSpPr>
          <p:spPr bwMode="auto">
            <a:xfrm>
              <a:off x="6910644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" name="向右箭號 21"/>
            <p:cNvSpPr/>
            <p:nvPr/>
          </p:nvSpPr>
          <p:spPr bwMode="auto">
            <a:xfrm>
              <a:off x="7944192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向右箭號 22"/>
            <p:cNvSpPr/>
            <p:nvPr/>
          </p:nvSpPr>
          <p:spPr bwMode="auto">
            <a:xfrm>
              <a:off x="8977743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4" name="向右箭號 23"/>
            <p:cNvSpPr/>
            <p:nvPr/>
          </p:nvSpPr>
          <p:spPr bwMode="auto">
            <a:xfrm>
              <a:off x="10011289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" name="向右箭號 24"/>
            <p:cNvSpPr/>
            <p:nvPr/>
          </p:nvSpPr>
          <p:spPr bwMode="auto">
            <a:xfrm>
              <a:off x="11044835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6" name="向右箭號 25"/>
            <p:cNvSpPr/>
            <p:nvPr/>
          </p:nvSpPr>
          <p:spPr bwMode="auto">
            <a:xfrm>
              <a:off x="1742901" y="2133639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136359" y="1528763"/>
              <a:ext cx="1814513" cy="1476375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639144" y="1167148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6"/>
                  </a:solidFill>
                </a:rPr>
                <a:t>L = 0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06963" y="1528763"/>
              <a:ext cx="1814513" cy="1476375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709748" y="1167148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6"/>
                  </a:solidFill>
                </a:rPr>
                <a:t>L = 1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 bwMode="auto">
          <a:xfrm>
            <a:off x="1928552" y="1168024"/>
            <a:ext cx="855933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10526359" y="873082"/>
            <a:ext cx="992580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Layer </a:t>
            </a:r>
            <a:br>
              <a:rPr lang="en-US" altLang="zh-TW" b="1" dirty="0" smtClean="0"/>
            </a:br>
            <a:r>
              <a:rPr lang="en-US" altLang="zh-TW" b="1" dirty="0" smtClean="0"/>
              <a:t>(space)</a:t>
            </a:r>
            <a:endParaRPr lang="zh-TW" altLang="en-US" b="1" dirty="0"/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1123141" y="1875600"/>
            <a:ext cx="0" cy="3732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730973" y="5607331"/>
            <a:ext cx="81304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Tick</a:t>
            </a:r>
          </a:p>
          <a:p>
            <a:pPr algn="ctr"/>
            <a:r>
              <a:rPr lang="en-US" altLang="zh-TW" b="1" dirty="0" smtClean="0"/>
              <a:t>(time)</a:t>
            </a:r>
            <a:endParaRPr lang="zh-TW" altLang="en-US" b="1" dirty="0"/>
          </a:p>
        </p:txBody>
      </p:sp>
      <p:sp>
        <p:nvSpPr>
          <p:cNvPr id="41" name="內容版面配置區 2"/>
          <p:cNvSpPr>
            <a:spLocks noGrp="1"/>
          </p:cNvSpPr>
          <p:nvPr>
            <p:ph idx="1"/>
          </p:nvPr>
        </p:nvSpPr>
        <p:spPr>
          <a:xfrm>
            <a:off x="4940956" y="3299847"/>
            <a:ext cx="6533112" cy="35581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k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k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k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++ )	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height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width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c = 0 ; c 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c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 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 in previous layer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height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++ 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width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y)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+=</a:t>
            </a:r>
            <a:r>
              <a:rPr lang="zh-TW" altLang="en-US" sz="1600" dirty="0">
                <a:latin typeface="Cambria Math" panose="02040503050406030204" pitchFamily="18" charset="0"/>
              </a:rPr>
              <a:t>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Filter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c,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j)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l-1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x+i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y+j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+=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= (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&gt;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</a:t>
            </a:r>
            <a:r>
              <a:rPr lang="en-US" altLang="zh-TW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? 1:0 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-= (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) ?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(k):0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zh-TW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2" name="左大括弧 41"/>
          <p:cNvSpPr/>
          <p:nvPr/>
        </p:nvSpPr>
        <p:spPr bwMode="auto">
          <a:xfrm>
            <a:off x="5844230" y="5424488"/>
            <a:ext cx="120073" cy="259597"/>
          </a:xfrm>
          <a:prstGeom prst="leftBrace">
            <a:avLst>
              <a:gd name="adj1" fmla="val 69231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左大括弧 42"/>
          <p:cNvSpPr/>
          <p:nvPr/>
        </p:nvSpPr>
        <p:spPr bwMode="auto">
          <a:xfrm>
            <a:off x="5844230" y="5748337"/>
            <a:ext cx="120073" cy="987163"/>
          </a:xfrm>
          <a:prstGeom prst="leftBrace">
            <a:avLst>
              <a:gd name="adj1" fmla="val 91627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5" name="肘形接點 44"/>
          <p:cNvCxnSpPr>
            <a:stCxn id="6" idx="1"/>
            <a:endCxn id="42" idx="1"/>
          </p:cNvCxnSpPr>
          <p:nvPr/>
        </p:nvCxnSpPr>
        <p:spPr bwMode="auto">
          <a:xfrm rot="16200000" flipH="1">
            <a:off x="3306686" y="3016743"/>
            <a:ext cx="2483904" cy="25911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肘形接點 49"/>
          <p:cNvCxnSpPr>
            <a:stCxn id="8" idx="1"/>
            <a:endCxn id="43" idx="1"/>
          </p:cNvCxnSpPr>
          <p:nvPr/>
        </p:nvCxnSpPr>
        <p:spPr bwMode="auto">
          <a:xfrm rot="16200000" flipH="1">
            <a:off x="3479644" y="3877333"/>
            <a:ext cx="3171536" cy="15576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字方塊 50"/>
          <p:cNvSpPr txBox="1"/>
          <p:nvPr/>
        </p:nvSpPr>
        <p:spPr>
          <a:xfrm rot="16200000">
            <a:off x="3345907" y="266530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/>
              <a:t>Wsum</a:t>
            </a:r>
            <a:endParaRPr lang="zh-TW" altLang="en-US" sz="1600" b="1" dirty="0"/>
          </a:p>
        </p:txBody>
      </p:sp>
      <p:sp>
        <p:nvSpPr>
          <p:cNvPr id="52" name="文字方塊 51"/>
          <p:cNvSpPr txBox="1"/>
          <p:nvPr/>
        </p:nvSpPr>
        <p:spPr>
          <a:xfrm rot="16200000">
            <a:off x="4411176" y="266951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/>
              <a:t>Spike</a:t>
            </a:r>
            <a:r>
              <a:rPr lang="en-US" altLang="zh-TW" sz="1600" b="1" baseline="30000" dirty="0" err="1" smtClean="0"/>
              <a:t>l</a:t>
            </a:r>
            <a:endParaRPr lang="zh-TW" altLang="en-US" sz="1600" b="1" baseline="30000" dirty="0"/>
          </a:p>
        </p:txBody>
      </p:sp>
      <p:sp>
        <p:nvSpPr>
          <p:cNvPr id="53" name="文字方塊 52"/>
          <p:cNvSpPr txBox="1"/>
          <p:nvPr/>
        </p:nvSpPr>
        <p:spPr>
          <a:xfrm rot="16200000">
            <a:off x="2227758" y="268566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Spike</a:t>
            </a:r>
            <a:r>
              <a:rPr lang="en-US" altLang="zh-TW" sz="1600" b="1" baseline="30000" dirty="0" smtClean="0"/>
              <a:t>l-1</a:t>
            </a:r>
            <a:endParaRPr lang="zh-TW" altLang="en-US" sz="1600" b="1" baseline="30000" dirty="0"/>
          </a:p>
        </p:txBody>
      </p:sp>
    </p:spTree>
    <p:extLst>
      <p:ext uri="{BB962C8B-B14F-4D97-AF65-F5344CB8AC3E}">
        <p14:creationId xmlns:p14="http://schemas.microsoft.com/office/powerpoint/2010/main" val="42756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/>
        </p:nvSpPr>
        <p:spPr bwMode="auto">
          <a:xfrm>
            <a:off x="33250" y="2809702"/>
            <a:ext cx="8013469" cy="4023360"/>
          </a:xfrm>
          <a:custGeom>
            <a:avLst/>
            <a:gdLst>
              <a:gd name="connsiteX0" fmla="*/ 0 w 8013469"/>
              <a:gd name="connsiteY0" fmla="*/ 4023360 h 4023360"/>
              <a:gd name="connsiteX1" fmla="*/ 8013469 w 8013469"/>
              <a:gd name="connsiteY1" fmla="*/ 4023360 h 4023360"/>
              <a:gd name="connsiteX2" fmla="*/ 8013469 w 8013469"/>
              <a:gd name="connsiteY2" fmla="*/ 1363287 h 4023360"/>
              <a:gd name="connsiteX3" fmla="*/ 4921135 w 8013469"/>
              <a:gd name="connsiteY3" fmla="*/ 1363287 h 4023360"/>
              <a:gd name="connsiteX4" fmla="*/ 4921135 w 8013469"/>
              <a:gd name="connsiteY4" fmla="*/ 0 h 4023360"/>
              <a:gd name="connsiteX5" fmla="*/ 66502 w 8013469"/>
              <a:gd name="connsiteY5" fmla="*/ 0 h 4023360"/>
              <a:gd name="connsiteX6" fmla="*/ 0 w 8013469"/>
              <a:gd name="connsiteY6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13469" h="4023360">
                <a:moveTo>
                  <a:pt x="0" y="4023360"/>
                </a:moveTo>
                <a:lnTo>
                  <a:pt x="8013469" y="4023360"/>
                </a:lnTo>
                <a:lnTo>
                  <a:pt x="8013469" y="1363287"/>
                </a:lnTo>
                <a:lnTo>
                  <a:pt x="4921135" y="1363287"/>
                </a:lnTo>
                <a:lnTo>
                  <a:pt x="4921135" y="0"/>
                </a:lnTo>
                <a:lnTo>
                  <a:pt x="66502" y="0"/>
                </a:lnTo>
                <a:lnTo>
                  <a:pt x="0" y="4023360"/>
                </a:lnTo>
                <a:close/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49874"/>
            <a:ext cx="11269133" cy="574967"/>
          </a:xfrm>
        </p:spPr>
        <p:txBody>
          <a:bodyPr/>
          <a:lstStyle/>
          <a:p>
            <a:r>
              <a:rPr lang="en-US" altLang="zh-TW" dirty="0" smtClean="0"/>
              <a:t>Dataflow 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 Convolutional Layer</a:t>
            </a:r>
            <a:endParaRPr lang="zh-TW" altLang="en-US" dirty="0"/>
          </a:p>
        </p:txBody>
      </p:sp>
      <p:grpSp>
        <p:nvGrpSpPr>
          <p:cNvPr id="281" name="群組 280"/>
          <p:cNvGrpSpPr/>
          <p:nvPr/>
        </p:nvGrpSpPr>
        <p:grpSpPr>
          <a:xfrm>
            <a:off x="430351" y="4345668"/>
            <a:ext cx="1695174" cy="1739348"/>
            <a:chOff x="988202" y="2398928"/>
            <a:chExt cx="1695174" cy="1739348"/>
          </a:xfrm>
        </p:grpSpPr>
        <p:sp>
          <p:nvSpPr>
            <p:cNvPr id="280" name="立方體 279"/>
            <p:cNvSpPr/>
            <p:nvPr/>
          </p:nvSpPr>
          <p:spPr bwMode="auto">
            <a:xfrm>
              <a:off x="1013602" y="2398928"/>
              <a:ext cx="1669774" cy="1739348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279" name="群組 278"/>
            <p:cNvGrpSpPr/>
            <p:nvPr/>
          </p:nvGrpSpPr>
          <p:grpSpPr>
            <a:xfrm>
              <a:off x="988202" y="2550622"/>
              <a:ext cx="1092586" cy="1104044"/>
              <a:chOff x="2624285" y="2093422"/>
              <a:chExt cx="1092586" cy="1104044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2819336" y="2093422"/>
                <a:ext cx="897535" cy="911218"/>
                <a:chOff x="2819336" y="2093422"/>
                <a:chExt cx="897535" cy="911218"/>
              </a:xfrm>
            </p:grpSpPr>
            <p:grpSp>
              <p:nvGrpSpPr>
                <p:cNvPr id="27" name="群組 26"/>
                <p:cNvGrpSpPr/>
                <p:nvPr/>
              </p:nvGrpSpPr>
              <p:grpSpPr>
                <a:xfrm>
                  <a:off x="2819336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8" name="立方體 27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0" name="群組 29"/>
                <p:cNvGrpSpPr/>
                <p:nvPr/>
              </p:nvGrpSpPr>
              <p:grpSpPr>
                <a:xfrm>
                  <a:off x="3020002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31" name="立方體 3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9" name="群組 38"/>
                <p:cNvGrpSpPr/>
                <p:nvPr/>
              </p:nvGrpSpPr>
              <p:grpSpPr>
                <a:xfrm>
                  <a:off x="3221709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40" name="立方體 39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42" name="群組 41"/>
                <p:cNvGrpSpPr/>
                <p:nvPr/>
              </p:nvGrpSpPr>
              <p:grpSpPr>
                <a:xfrm>
                  <a:off x="3421505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43" name="立方體 4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45" name="群組 44"/>
                <p:cNvGrpSpPr/>
                <p:nvPr/>
              </p:nvGrpSpPr>
              <p:grpSpPr>
                <a:xfrm>
                  <a:off x="2819336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46" name="立方體 45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47" name="文字方塊 46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48" name="群組 47"/>
                <p:cNvGrpSpPr/>
                <p:nvPr/>
              </p:nvGrpSpPr>
              <p:grpSpPr>
                <a:xfrm>
                  <a:off x="3020002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49" name="立方體 4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51" name="群組 50"/>
                <p:cNvGrpSpPr/>
                <p:nvPr/>
              </p:nvGrpSpPr>
              <p:grpSpPr>
                <a:xfrm>
                  <a:off x="3221709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52" name="立方體 51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53" name="文字方塊 52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54" name="群組 53"/>
                <p:cNvGrpSpPr/>
                <p:nvPr/>
              </p:nvGrpSpPr>
              <p:grpSpPr>
                <a:xfrm>
                  <a:off x="3421505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55" name="立方體 5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56" name="文字方塊 5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57" name="群組 56"/>
                <p:cNvGrpSpPr/>
                <p:nvPr/>
              </p:nvGrpSpPr>
              <p:grpSpPr>
                <a:xfrm>
                  <a:off x="2819336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58" name="立方體 57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59" name="文字方塊 58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60" name="群組 59"/>
                <p:cNvGrpSpPr/>
                <p:nvPr/>
              </p:nvGrpSpPr>
              <p:grpSpPr>
                <a:xfrm>
                  <a:off x="3020002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61" name="立方體 6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63" name="群組 62"/>
                <p:cNvGrpSpPr/>
                <p:nvPr/>
              </p:nvGrpSpPr>
              <p:grpSpPr>
                <a:xfrm>
                  <a:off x="3221709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64" name="立方體 63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65" name="文字方塊 64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66" name="群組 65"/>
                <p:cNvGrpSpPr/>
                <p:nvPr/>
              </p:nvGrpSpPr>
              <p:grpSpPr>
                <a:xfrm>
                  <a:off x="3421505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67" name="立方體 6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68" name="文字方塊 6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69" name="群組 68"/>
                <p:cNvGrpSpPr/>
                <p:nvPr/>
              </p:nvGrpSpPr>
              <p:grpSpPr>
                <a:xfrm>
                  <a:off x="2819336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70" name="立方體 69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71" name="文字方塊 70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72" name="群組 71"/>
                <p:cNvGrpSpPr/>
                <p:nvPr/>
              </p:nvGrpSpPr>
              <p:grpSpPr>
                <a:xfrm>
                  <a:off x="3020002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73" name="立方體 7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75" name="群組 74"/>
                <p:cNvGrpSpPr/>
                <p:nvPr/>
              </p:nvGrpSpPr>
              <p:grpSpPr>
                <a:xfrm>
                  <a:off x="3221709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76" name="立方體 75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77" name="文字方塊 76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78" name="群組 77"/>
                <p:cNvGrpSpPr/>
                <p:nvPr/>
              </p:nvGrpSpPr>
              <p:grpSpPr>
                <a:xfrm>
                  <a:off x="3421505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79" name="立方體 7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80" name="文字方塊 7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30" name="群組 129"/>
              <p:cNvGrpSpPr/>
              <p:nvPr/>
            </p:nvGrpSpPr>
            <p:grpSpPr>
              <a:xfrm>
                <a:off x="2754113" y="2160097"/>
                <a:ext cx="897535" cy="911218"/>
                <a:chOff x="2819336" y="2093422"/>
                <a:chExt cx="897535" cy="911218"/>
              </a:xfrm>
            </p:grpSpPr>
            <p:grpSp>
              <p:nvGrpSpPr>
                <p:cNvPr id="131" name="群組 130"/>
                <p:cNvGrpSpPr/>
                <p:nvPr/>
              </p:nvGrpSpPr>
              <p:grpSpPr>
                <a:xfrm>
                  <a:off x="2819336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77" name="立方體 17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8" name="文字方塊 17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2" name="群組 131"/>
                <p:cNvGrpSpPr/>
                <p:nvPr/>
              </p:nvGrpSpPr>
              <p:grpSpPr>
                <a:xfrm>
                  <a:off x="3020002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75" name="立方體 17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6" name="文字方塊 17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3" name="群組 132"/>
                <p:cNvGrpSpPr/>
                <p:nvPr/>
              </p:nvGrpSpPr>
              <p:grpSpPr>
                <a:xfrm>
                  <a:off x="3221709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73" name="立方體 17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4" name="文字方塊 17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4" name="群組 133"/>
                <p:cNvGrpSpPr/>
                <p:nvPr/>
              </p:nvGrpSpPr>
              <p:grpSpPr>
                <a:xfrm>
                  <a:off x="3421505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71" name="立方體 17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2" name="文字方塊 17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5" name="群組 134"/>
                <p:cNvGrpSpPr/>
                <p:nvPr/>
              </p:nvGrpSpPr>
              <p:grpSpPr>
                <a:xfrm>
                  <a:off x="2819336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69" name="立方體 16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0" name="文字方塊 16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3020002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67" name="立方體 16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8" name="文字方塊 16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7" name="群組 136"/>
                <p:cNvGrpSpPr/>
                <p:nvPr/>
              </p:nvGrpSpPr>
              <p:grpSpPr>
                <a:xfrm>
                  <a:off x="3221709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65" name="立方體 16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6" name="文字方塊 16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8" name="群組 137"/>
                <p:cNvGrpSpPr/>
                <p:nvPr/>
              </p:nvGrpSpPr>
              <p:grpSpPr>
                <a:xfrm>
                  <a:off x="3421505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63" name="立方體 16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4" name="文字方塊 16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39" name="群組 138"/>
                <p:cNvGrpSpPr/>
                <p:nvPr/>
              </p:nvGrpSpPr>
              <p:grpSpPr>
                <a:xfrm>
                  <a:off x="2819336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61" name="立方體 16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2" name="文字方塊 16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0" name="群組 139"/>
                <p:cNvGrpSpPr/>
                <p:nvPr/>
              </p:nvGrpSpPr>
              <p:grpSpPr>
                <a:xfrm>
                  <a:off x="3020002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59" name="立方體 15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0" name="文字方塊 15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1" name="群組 140"/>
                <p:cNvGrpSpPr/>
                <p:nvPr/>
              </p:nvGrpSpPr>
              <p:grpSpPr>
                <a:xfrm>
                  <a:off x="3221709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57" name="立方體 15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8" name="文字方塊 15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2" name="群組 141"/>
                <p:cNvGrpSpPr/>
                <p:nvPr/>
              </p:nvGrpSpPr>
              <p:grpSpPr>
                <a:xfrm>
                  <a:off x="3421505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55" name="立方體 15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6" name="文字方塊 15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3" name="群組 142"/>
                <p:cNvGrpSpPr/>
                <p:nvPr/>
              </p:nvGrpSpPr>
              <p:grpSpPr>
                <a:xfrm>
                  <a:off x="2819336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53" name="立方體 15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4" name="文字方塊 15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4" name="群組 143"/>
                <p:cNvGrpSpPr/>
                <p:nvPr/>
              </p:nvGrpSpPr>
              <p:grpSpPr>
                <a:xfrm>
                  <a:off x="3020002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51" name="立方體 15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2" name="文字方塊 15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5" name="群組 144"/>
                <p:cNvGrpSpPr/>
                <p:nvPr/>
              </p:nvGrpSpPr>
              <p:grpSpPr>
                <a:xfrm>
                  <a:off x="3221709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49" name="立方體 14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0" name="文字方塊 14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46" name="群組 145"/>
                <p:cNvGrpSpPr/>
                <p:nvPr/>
              </p:nvGrpSpPr>
              <p:grpSpPr>
                <a:xfrm>
                  <a:off x="3421505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47" name="立方體 14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48" name="文字方塊 14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79" name="群組 178"/>
              <p:cNvGrpSpPr/>
              <p:nvPr/>
            </p:nvGrpSpPr>
            <p:grpSpPr>
              <a:xfrm>
                <a:off x="2688138" y="2226024"/>
                <a:ext cx="897535" cy="911218"/>
                <a:chOff x="2819336" y="2093422"/>
                <a:chExt cx="897535" cy="911218"/>
              </a:xfrm>
            </p:grpSpPr>
            <p:grpSp>
              <p:nvGrpSpPr>
                <p:cNvPr id="180" name="群組 179"/>
                <p:cNvGrpSpPr/>
                <p:nvPr/>
              </p:nvGrpSpPr>
              <p:grpSpPr>
                <a:xfrm>
                  <a:off x="2819336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26" name="立方體 225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27" name="文字方塊 226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1" name="群組 180"/>
                <p:cNvGrpSpPr/>
                <p:nvPr/>
              </p:nvGrpSpPr>
              <p:grpSpPr>
                <a:xfrm>
                  <a:off x="3020002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24" name="立方體 223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25" name="文字方塊 224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2" name="群組 181"/>
                <p:cNvGrpSpPr/>
                <p:nvPr/>
              </p:nvGrpSpPr>
              <p:grpSpPr>
                <a:xfrm>
                  <a:off x="3221709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22" name="立方體 221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23" name="文字方塊 222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3" name="群組 182"/>
                <p:cNvGrpSpPr/>
                <p:nvPr/>
              </p:nvGrpSpPr>
              <p:grpSpPr>
                <a:xfrm>
                  <a:off x="3421505" y="270295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20" name="立方體 219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21" name="文字方塊 220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4" name="群組 183"/>
                <p:cNvGrpSpPr/>
                <p:nvPr/>
              </p:nvGrpSpPr>
              <p:grpSpPr>
                <a:xfrm>
                  <a:off x="2819336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18" name="立方體 217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9" name="文字方塊 218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5" name="群組 184"/>
                <p:cNvGrpSpPr/>
                <p:nvPr/>
              </p:nvGrpSpPr>
              <p:grpSpPr>
                <a:xfrm>
                  <a:off x="3020002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16" name="立方體 215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7" name="文字方塊 216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6" name="群組 185"/>
                <p:cNvGrpSpPr/>
                <p:nvPr/>
              </p:nvGrpSpPr>
              <p:grpSpPr>
                <a:xfrm>
                  <a:off x="3221709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14" name="立方體 213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5" name="文字方塊 214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7" name="群組 186"/>
                <p:cNvGrpSpPr/>
                <p:nvPr/>
              </p:nvGrpSpPr>
              <p:grpSpPr>
                <a:xfrm>
                  <a:off x="3421505" y="25008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12" name="立方體 211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3" name="文字方塊 212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8" name="群組 187"/>
                <p:cNvGrpSpPr/>
                <p:nvPr/>
              </p:nvGrpSpPr>
              <p:grpSpPr>
                <a:xfrm>
                  <a:off x="2819336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10" name="立方體 209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1" name="文字方塊 210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89" name="群組 188"/>
                <p:cNvGrpSpPr/>
                <p:nvPr/>
              </p:nvGrpSpPr>
              <p:grpSpPr>
                <a:xfrm>
                  <a:off x="3020002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08" name="立方體 207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9" name="文字方塊 208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0" name="群組 189"/>
                <p:cNvGrpSpPr/>
                <p:nvPr/>
              </p:nvGrpSpPr>
              <p:grpSpPr>
                <a:xfrm>
                  <a:off x="3221709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06" name="立方體 205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7" name="文字方塊 206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1" name="群組 190"/>
                <p:cNvGrpSpPr/>
                <p:nvPr/>
              </p:nvGrpSpPr>
              <p:grpSpPr>
                <a:xfrm>
                  <a:off x="3421505" y="2296600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04" name="立方體 203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5" name="文字方塊 204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2" name="群組 191"/>
                <p:cNvGrpSpPr/>
                <p:nvPr/>
              </p:nvGrpSpPr>
              <p:grpSpPr>
                <a:xfrm>
                  <a:off x="2819336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02" name="立方體 201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3" name="文字方塊 202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3" name="群組 192"/>
                <p:cNvGrpSpPr/>
                <p:nvPr/>
              </p:nvGrpSpPr>
              <p:grpSpPr>
                <a:xfrm>
                  <a:off x="3020002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00" name="立方體 199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1" name="文字方塊 200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4" name="群組 193"/>
                <p:cNvGrpSpPr/>
                <p:nvPr/>
              </p:nvGrpSpPr>
              <p:grpSpPr>
                <a:xfrm>
                  <a:off x="3221709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98" name="立方體 197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99" name="文字方塊 198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5" name="群組 194"/>
                <p:cNvGrpSpPr/>
                <p:nvPr/>
              </p:nvGrpSpPr>
              <p:grpSpPr>
                <a:xfrm>
                  <a:off x="3421505" y="2093422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196" name="立方體 195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97" name="文字方塊 196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278" name="群組 277"/>
              <p:cNvGrpSpPr/>
              <p:nvPr/>
            </p:nvGrpSpPr>
            <p:grpSpPr>
              <a:xfrm>
                <a:off x="2624285" y="2292699"/>
                <a:ext cx="897535" cy="904767"/>
                <a:chOff x="1595777" y="2298313"/>
                <a:chExt cx="897535" cy="904767"/>
              </a:xfrm>
            </p:grpSpPr>
            <p:grpSp>
              <p:nvGrpSpPr>
                <p:cNvPr id="229" name="群組 228"/>
                <p:cNvGrpSpPr/>
                <p:nvPr/>
              </p:nvGrpSpPr>
              <p:grpSpPr>
                <a:xfrm>
                  <a:off x="1595777" y="290139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75" name="立方體 27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76" name="文字方塊 27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0" name="群組 229"/>
                <p:cNvGrpSpPr/>
                <p:nvPr/>
              </p:nvGrpSpPr>
              <p:grpSpPr>
                <a:xfrm>
                  <a:off x="1796443" y="290139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73" name="立方體 27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74" name="文字方塊 27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1" name="群組 230"/>
                <p:cNvGrpSpPr/>
                <p:nvPr/>
              </p:nvGrpSpPr>
              <p:grpSpPr>
                <a:xfrm>
                  <a:off x="1998150" y="290139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71" name="立方體 27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72" name="文字方塊 27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0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2" name="群組 231"/>
                <p:cNvGrpSpPr/>
                <p:nvPr/>
              </p:nvGrpSpPr>
              <p:grpSpPr>
                <a:xfrm>
                  <a:off x="2197946" y="290139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69" name="立方體 26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70" name="文字方塊 26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/>
                      <a:t>0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3" name="群組 232"/>
                <p:cNvGrpSpPr/>
                <p:nvPr/>
              </p:nvGrpSpPr>
              <p:grpSpPr>
                <a:xfrm>
                  <a:off x="1595777" y="269950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67" name="立方體 26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68" name="文字方塊 26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4" name="群組 233"/>
                <p:cNvGrpSpPr/>
                <p:nvPr/>
              </p:nvGrpSpPr>
              <p:grpSpPr>
                <a:xfrm>
                  <a:off x="1796443" y="2699507"/>
                  <a:ext cx="295366" cy="301683"/>
                  <a:chOff x="604817" y="3020060"/>
                  <a:chExt cx="295366" cy="301683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265" name="立方體 26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66" name="文字方塊 26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/>
                      <a:t>0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5" name="群組 234"/>
                <p:cNvGrpSpPr/>
                <p:nvPr/>
              </p:nvGrpSpPr>
              <p:grpSpPr>
                <a:xfrm>
                  <a:off x="1998150" y="269950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63" name="立方體 26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64" name="文字方塊 26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6" name="群組 235"/>
                <p:cNvGrpSpPr/>
                <p:nvPr/>
              </p:nvGrpSpPr>
              <p:grpSpPr>
                <a:xfrm>
                  <a:off x="2197946" y="2699507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61" name="立方體 26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62" name="文字方塊 26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7" name="群組 236"/>
                <p:cNvGrpSpPr/>
                <p:nvPr/>
              </p:nvGrpSpPr>
              <p:grpSpPr>
                <a:xfrm>
                  <a:off x="1595777" y="2501491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59" name="立方體 25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60" name="文字方塊 25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8" name="群組 237"/>
                <p:cNvGrpSpPr/>
                <p:nvPr/>
              </p:nvGrpSpPr>
              <p:grpSpPr>
                <a:xfrm>
                  <a:off x="1796443" y="2501491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57" name="立方體 25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58" name="文字方塊 25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39" name="群組 238"/>
                <p:cNvGrpSpPr/>
                <p:nvPr/>
              </p:nvGrpSpPr>
              <p:grpSpPr>
                <a:xfrm>
                  <a:off x="1998150" y="2501491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55" name="立方體 25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56" name="文字方塊 25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40" name="群組 239"/>
                <p:cNvGrpSpPr/>
                <p:nvPr/>
              </p:nvGrpSpPr>
              <p:grpSpPr>
                <a:xfrm>
                  <a:off x="2197946" y="2501491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53" name="立方體 252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54" name="文字方塊 253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41" name="群組 240"/>
                <p:cNvGrpSpPr/>
                <p:nvPr/>
              </p:nvGrpSpPr>
              <p:grpSpPr>
                <a:xfrm>
                  <a:off x="1595777" y="2298313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51" name="立方體 250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52" name="文字方塊 251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42" name="群組 241"/>
                <p:cNvGrpSpPr/>
                <p:nvPr/>
              </p:nvGrpSpPr>
              <p:grpSpPr>
                <a:xfrm>
                  <a:off x="1796443" y="2298313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49" name="立方體 248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50" name="文字方塊 249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43" name="群組 242"/>
                <p:cNvGrpSpPr/>
                <p:nvPr/>
              </p:nvGrpSpPr>
              <p:grpSpPr>
                <a:xfrm>
                  <a:off x="1998150" y="2298313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47" name="立方體 246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48" name="文字方塊 247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/>
                      <a:t>0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44" name="群組 243"/>
                <p:cNvGrpSpPr/>
                <p:nvPr/>
              </p:nvGrpSpPr>
              <p:grpSpPr>
                <a:xfrm>
                  <a:off x="2197946" y="2298313"/>
                  <a:ext cx="295366" cy="301683"/>
                  <a:chOff x="604817" y="3020060"/>
                  <a:chExt cx="295366" cy="301683"/>
                </a:xfrm>
              </p:grpSpPr>
              <p:sp>
                <p:nvSpPr>
                  <p:cNvPr id="245" name="立方體 244"/>
                  <p:cNvSpPr/>
                  <p:nvPr/>
                </p:nvSpPr>
                <p:spPr bwMode="auto">
                  <a:xfrm>
                    <a:off x="630217" y="3020060"/>
                    <a:ext cx="269966" cy="269966"/>
                  </a:xfrm>
                  <a:prstGeom prst="cube">
                    <a:avLst/>
                  </a:prstGeom>
                  <a:solidFill>
                    <a:srgbClr val="00B0F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46" name="文字方塊 245"/>
                  <p:cNvSpPr txBox="1"/>
                  <p:nvPr/>
                </p:nvSpPr>
                <p:spPr>
                  <a:xfrm>
                    <a:off x="604817" y="3044744"/>
                    <a:ext cx="2696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</a:t>
                    </a:r>
                    <a:endParaRPr lang="zh-TW" altLang="en-US" sz="1200" dirty="0"/>
                  </a:p>
                </p:txBody>
              </p:sp>
            </p:grpSp>
          </p:grpSp>
        </p:grpSp>
        <p:sp>
          <p:nvSpPr>
            <p:cNvPr id="4" name="立方體 3"/>
            <p:cNvSpPr/>
            <p:nvPr/>
          </p:nvSpPr>
          <p:spPr bwMode="auto">
            <a:xfrm>
              <a:off x="1013602" y="2398928"/>
              <a:ext cx="1669774" cy="1739348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284" name="文字方塊 283"/>
          <p:cNvSpPr txBox="1"/>
          <p:nvPr/>
        </p:nvSpPr>
        <p:spPr>
          <a:xfrm>
            <a:off x="4798212" y="514652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K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85" name="左大括弧 284"/>
          <p:cNvSpPr/>
          <p:nvPr/>
        </p:nvSpPr>
        <p:spPr bwMode="auto">
          <a:xfrm flipH="1">
            <a:off x="4414266" y="4086602"/>
            <a:ext cx="228600" cy="242514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7" name="文字方塊 286"/>
          <p:cNvSpPr txBox="1"/>
          <p:nvPr/>
        </p:nvSpPr>
        <p:spPr>
          <a:xfrm>
            <a:off x="2990363" y="55537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C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88" name="文字方塊 287"/>
          <p:cNvSpPr txBox="1"/>
          <p:nvPr/>
        </p:nvSpPr>
        <p:spPr>
          <a:xfrm>
            <a:off x="2877686" y="603747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I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89" name="文字方塊 288"/>
          <p:cNvSpPr txBox="1"/>
          <p:nvPr/>
        </p:nvSpPr>
        <p:spPr>
          <a:xfrm>
            <a:off x="3298717" y="649370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J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93" name="文字方塊 292"/>
          <p:cNvSpPr txBox="1"/>
          <p:nvPr/>
        </p:nvSpPr>
        <p:spPr>
          <a:xfrm>
            <a:off x="272515" y="43221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C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94" name="文字方塊 293"/>
          <p:cNvSpPr txBox="1"/>
          <p:nvPr/>
        </p:nvSpPr>
        <p:spPr>
          <a:xfrm>
            <a:off x="96826" y="53591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H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95" name="文字方塊 294"/>
          <p:cNvSpPr txBox="1"/>
          <p:nvPr/>
        </p:nvSpPr>
        <p:spPr>
          <a:xfrm>
            <a:off x="872176" y="61310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W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96" name="文字方塊 295"/>
          <p:cNvSpPr txBox="1"/>
          <p:nvPr/>
        </p:nvSpPr>
        <p:spPr>
          <a:xfrm>
            <a:off x="3495488" y="517418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382" name="群組 381"/>
          <p:cNvGrpSpPr/>
          <p:nvPr/>
        </p:nvGrpSpPr>
        <p:grpSpPr>
          <a:xfrm>
            <a:off x="3175355" y="3898367"/>
            <a:ext cx="890492" cy="838857"/>
            <a:chOff x="2031072" y="4244554"/>
            <a:chExt cx="890492" cy="838857"/>
          </a:xfrm>
        </p:grpSpPr>
        <p:grpSp>
          <p:nvGrpSpPr>
            <p:cNvPr id="325" name="群組 324"/>
            <p:cNvGrpSpPr/>
            <p:nvPr/>
          </p:nvGrpSpPr>
          <p:grpSpPr>
            <a:xfrm>
              <a:off x="2165477" y="4244554"/>
              <a:ext cx="756087" cy="706441"/>
              <a:chOff x="2165477" y="4244554"/>
              <a:chExt cx="756087" cy="706441"/>
            </a:xfrm>
          </p:grpSpPr>
          <p:grpSp>
            <p:nvGrpSpPr>
              <p:cNvPr id="300" name="群組 299"/>
              <p:cNvGrpSpPr/>
              <p:nvPr/>
            </p:nvGrpSpPr>
            <p:grpSpPr>
              <a:xfrm>
                <a:off x="2165477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298" name="立方體 29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99" name="文字方塊 29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01" name="群組 300"/>
              <p:cNvGrpSpPr/>
              <p:nvPr/>
            </p:nvGrpSpPr>
            <p:grpSpPr>
              <a:xfrm>
                <a:off x="2367845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02" name="立方體 301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03" name="文字方塊 302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04" name="群組 303"/>
              <p:cNvGrpSpPr/>
              <p:nvPr/>
            </p:nvGrpSpPr>
            <p:grpSpPr>
              <a:xfrm>
                <a:off x="2566980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05" name="立方體 304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06" name="文字方塊 305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07" name="群組 306"/>
              <p:cNvGrpSpPr/>
              <p:nvPr/>
            </p:nvGrpSpPr>
            <p:grpSpPr>
              <a:xfrm>
                <a:off x="2165477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08" name="立方體 30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09" name="文字方塊 30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10" name="群組 309"/>
              <p:cNvGrpSpPr/>
              <p:nvPr/>
            </p:nvGrpSpPr>
            <p:grpSpPr>
              <a:xfrm>
                <a:off x="2367845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11" name="立方體 310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12" name="文字方塊 311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13" name="群組 312"/>
              <p:cNvGrpSpPr/>
              <p:nvPr/>
            </p:nvGrpSpPr>
            <p:grpSpPr>
              <a:xfrm>
                <a:off x="2566980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14" name="立方體 313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15" name="文字方塊 314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16" name="群組 315"/>
              <p:cNvGrpSpPr/>
              <p:nvPr/>
            </p:nvGrpSpPr>
            <p:grpSpPr>
              <a:xfrm>
                <a:off x="2165477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17" name="立方體 316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18" name="文字方塊 317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19" name="群組 318"/>
              <p:cNvGrpSpPr/>
              <p:nvPr/>
            </p:nvGrpSpPr>
            <p:grpSpPr>
              <a:xfrm>
                <a:off x="2367845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20" name="立方體 31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1" name="文字方塊 32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22" name="群組 321"/>
              <p:cNvGrpSpPr/>
              <p:nvPr/>
            </p:nvGrpSpPr>
            <p:grpSpPr>
              <a:xfrm>
                <a:off x="2566980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23" name="立方體 322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4" name="文字方塊 323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</p:grpSp>
        <p:grpSp>
          <p:nvGrpSpPr>
            <p:cNvPr id="326" name="群組 325"/>
            <p:cNvGrpSpPr/>
            <p:nvPr/>
          </p:nvGrpSpPr>
          <p:grpSpPr>
            <a:xfrm>
              <a:off x="2097518" y="4309060"/>
              <a:ext cx="756087" cy="706441"/>
              <a:chOff x="2165477" y="4244554"/>
              <a:chExt cx="756087" cy="706441"/>
            </a:xfrm>
          </p:grpSpPr>
          <p:grpSp>
            <p:nvGrpSpPr>
              <p:cNvPr id="327" name="群組 326"/>
              <p:cNvGrpSpPr/>
              <p:nvPr/>
            </p:nvGrpSpPr>
            <p:grpSpPr>
              <a:xfrm>
                <a:off x="2165477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52" name="立方體 351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3" name="文字方塊 352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28" name="群組 327"/>
              <p:cNvGrpSpPr/>
              <p:nvPr/>
            </p:nvGrpSpPr>
            <p:grpSpPr>
              <a:xfrm>
                <a:off x="2367845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50" name="立方體 34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1" name="文字方塊 35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29" name="群組 328"/>
              <p:cNvGrpSpPr/>
              <p:nvPr/>
            </p:nvGrpSpPr>
            <p:grpSpPr>
              <a:xfrm>
                <a:off x="2566980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48" name="立方體 34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9" name="文字方塊 34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0" name="群組 329"/>
              <p:cNvGrpSpPr/>
              <p:nvPr/>
            </p:nvGrpSpPr>
            <p:grpSpPr>
              <a:xfrm>
                <a:off x="2165477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46" name="立方體 345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7" name="文字方塊 346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1" name="群組 330"/>
              <p:cNvGrpSpPr/>
              <p:nvPr/>
            </p:nvGrpSpPr>
            <p:grpSpPr>
              <a:xfrm>
                <a:off x="2367845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44" name="立方體 343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5" name="文字方塊 344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2" name="群組 331"/>
              <p:cNvGrpSpPr/>
              <p:nvPr/>
            </p:nvGrpSpPr>
            <p:grpSpPr>
              <a:xfrm>
                <a:off x="2566980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42" name="立方體 341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3" name="文字方塊 342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3" name="群組 332"/>
              <p:cNvGrpSpPr/>
              <p:nvPr/>
            </p:nvGrpSpPr>
            <p:grpSpPr>
              <a:xfrm>
                <a:off x="2165477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40" name="立方體 33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1" name="文字方塊 34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4" name="群組 333"/>
              <p:cNvGrpSpPr/>
              <p:nvPr/>
            </p:nvGrpSpPr>
            <p:grpSpPr>
              <a:xfrm>
                <a:off x="2367845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38" name="立方體 33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9" name="文字方塊 33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5" name="群組 334"/>
              <p:cNvGrpSpPr/>
              <p:nvPr/>
            </p:nvGrpSpPr>
            <p:grpSpPr>
              <a:xfrm>
                <a:off x="2566980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36" name="立方體 335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7" name="文字方塊 336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</p:grpSp>
        <p:grpSp>
          <p:nvGrpSpPr>
            <p:cNvPr id="354" name="群組 353"/>
            <p:cNvGrpSpPr/>
            <p:nvPr/>
          </p:nvGrpSpPr>
          <p:grpSpPr>
            <a:xfrm>
              <a:off x="2031072" y="4376970"/>
              <a:ext cx="756087" cy="706441"/>
              <a:chOff x="2165477" y="4244554"/>
              <a:chExt cx="756087" cy="706441"/>
            </a:xfrm>
          </p:grpSpPr>
          <p:grpSp>
            <p:nvGrpSpPr>
              <p:cNvPr id="355" name="群組 354"/>
              <p:cNvGrpSpPr/>
              <p:nvPr/>
            </p:nvGrpSpPr>
            <p:grpSpPr>
              <a:xfrm>
                <a:off x="2165477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80" name="立方體 37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1" name="文字方塊 38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56" name="群組 355"/>
              <p:cNvGrpSpPr/>
              <p:nvPr/>
            </p:nvGrpSpPr>
            <p:grpSpPr>
              <a:xfrm>
                <a:off x="2367845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78" name="立方體 37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79" name="文字方塊 37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57" name="群組 356"/>
              <p:cNvGrpSpPr/>
              <p:nvPr/>
            </p:nvGrpSpPr>
            <p:grpSpPr>
              <a:xfrm>
                <a:off x="2566980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376" name="立方體 375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77" name="文字方塊 376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58" name="群組 357"/>
              <p:cNvGrpSpPr/>
              <p:nvPr/>
            </p:nvGrpSpPr>
            <p:grpSpPr>
              <a:xfrm>
                <a:off x="2165477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74" name="立方體 373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75" name="文字方塊 374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59" name="群組 358"/>
              <p:cNvGrpSpPr/>
              <p:nvPr/>
            </p:nvGrpSpPr>
            <p:grpSpPr>
              <a:xfrm>
                <a:off x="2367845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72" name="立方體 371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73" name="文字方塊 372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60" name="群組 359"/>
              <p:cNvGrpSpPr/>
              <p:nvPr/>
            </p:nvGrpSpPr>
            <p:grpSpPr>
              <a:xfrm>
                <a:off x="2566980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370" name="立方體 36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71" name="文字方塊 37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61" name="群組 360"/>
              <p:cNvGrpSpPr/>
              <p:nvPr/>
            </p:nvGrpSpPr>
            <p:grpSpPr>
              <a:xfrm>
                <a:off x="2165477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68" name="立方體 36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69" name="文字方塊 36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62" name="群組 361"/>
              <p:cNvGrpSpPr/>
              <p:nvPr/>
            </p:nvGrpSpPr>
            <p:grpSpPr>
              <a:xfrm>
                <a:off x="2367845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66" name="立方體 365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67" name="文字方塊 366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63" name="群組 362"/>
              <p:cNvGrpSpPr/>
              <p:nvPr/>
            </p:nvGrpSpPr>
            <p:grpSpPr>
              <a:xfrm>
                <a:off x="2566980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64" name="立方體 363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65" name="文字方塊 364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</p:grpSp>
      </p:grpSp>
      <p:grpSp>
        <p:nvGrpSpPr>
          <p:cNvPr id="385" name="群組 384"/>
          <p:cNvGrpSpPr/>
          <p:nvPr/>
        </p:nvGrpSpPr>
        <p:grpSpPr>
          <a:xfrm>
            <a:off x="3181535" y="5717891"/>
            <a:ext cx="890492" cy="838857"/>
            <a:chOff x="2031072" y="4244554"/>
            <a:chExt cx="890492" cy="838857"/>
          </a:xfrm>
        </p:grpSpPr>
        <p:grpSp>
          <p:nvGrpSpPr>
            <p:cNvPr id="387" name="群組 386"/>
            <p:cNvGrpSpPr/>
            <p:nvPr/>
          </p:nvGrpSpPr>
          <p:grpSpPr>
            <a:xfrm>
              <a:off x="2165477" y="4244554"/>
              <a:ext cx="756087" cy="706441"/>
              <a:chOff x="2165477" y="4244554"/>
              <a:chExt cx="756087" cy="706441"/>
            </a:xfrm>
          </p:grpSpPr>
          <p:grpSp>
            <p:nvGrpSpPr>
              <p:cNvPr id="444" name="群組 443"/>
              <p:cNvGrpSpPr/>
              <p:nvPr/>
            </p:nvGrpSpPr>
            <p:grpSpPr>
              <a:xfrm>
                <a:off x="2165477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69" name="立方體 468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70" name="文字方塊 469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45" name="群組 444"/>
              <p:cNvGrpSpPr/>
              <p:nvPr/>
            </p:nvGrpSpPr>
            <p:grpSpPr>
              <a:xfrm>
                <a:off x="2367845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67" name="立方體 466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8" name="文字方塊 467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46" name="群組 445"/>
              <p:cNvGrpSpPr/>
              <p:nvPr/>
            </p:nvGrpSpPr>
            <p:grpSpPr>
              <a:xfrm>
                <a:off x="2566980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65" name="立方體 464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6" name="文字方塊 465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47" name="群組 446"/>
              <p:cNvGrpSpPr/>
              <p:nvPr/>
            </p:nvGrpSpPr>
            <p:grpSpPr>
              <a:xfrm>
                <a:off x="2165477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63" name="立方體 462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4" name="文字方塊 463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48" name="群組 447"/>
              <p:cNvGrpSpPr/>
              <p:nvPr/>
            </p:nvGrpSpPr>
            <p:grpSpPr>
              <a:xfrm>
                <a:off x="2367845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61" name="立方體 460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2" name="文字方塊 461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49" name="群組 448"/>
              <p:cNvGrpSpPr/>
              <p:nvPr/>
            </p:nvGrpSpPr>
            <p:grpSpPr>
              <a:xfrm>
                <a:off x="2566980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59" name="立方體 458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0" name="文字方塊 459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50" name="群組 449"/>
              <p:cNvGrpSpPr/>
              <p:nvPr/>
            </p:nvGrpSpPr>
            <p:grpSpPr>
              <a:xfrm>
                <a:off x="2165477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57" name="立方體 456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8" name="文字方塊 457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51" name="群組 450"/>
              <p:cNvGrpSpPr/>
              <p:nvPr/>
            </p:nvGrpSpPr>
            <p:grpSpPr>
              <a:xfrm>
                <a:off x="2367845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55" name="立方體 454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6" name="文字方塊 455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52" name="群組 451"/>
              <p:cNvGrpSpPr/>
              <p:nvPr/>
            </p:nvGrpSpPr>
            <p:grpSpPr>
              <a:xfrm>
                <a:off x="2566980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53" name="立方體 452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4" name="文字方塊 453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</p:grpSp>
        <p:grpSp>
          <p:nvGrpSpPr>
            <p:cNvPr id="388" name="群組 387"/>
            <p:cNvGrpSpPr/>
            <p:nvPr/>
          </p:nvGrpSpPr>
          <p:grpSpPr>
            <a:xfrm>
              <a:off x="2097518" y="4309060"/>
              <a:ext cx="756087" cy="706441"/>
              <a:chOff x="2165477" y="4244554"/>
              <a:chExt cx="756087" cy="706441"/>
            </a:xfrm>
          </p:grpSpPr>
          <p:grpSp>
            <p:nvGrpSpPr>
              <p:cNvPr id="417" name="群組 416"/>
              <p:cNvGrpSpPr/>
              <p:nvPr/>
            </p:nvGrpSpPr>
            <p:grpSpPr>
              <a:xfrm>
                <a:off x="2165477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42" name="立方體 441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3" name="文字方塊 442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18" name="群組 417"/>
              <p:cNvGrpSpPr/>
              <p:nvPr/>
            </p:nvGrpSpPr>
            <p:grpSpPr>
              <a:xfrm>
                <a:off x="2367845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40" name="立方體 43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1" name="文字方塊 44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19" name="群組 418"/>
              <p:cNvGrpSpPr/>
              <p:nvPr/>
            </p:nvGrpSpPr>
            <p:grpSpPr>
              <a:xfrm>
                <a:off x="2566980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38" name="立方體 43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9" name="文字方塊 43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20" name="群組 419"/>
              <p:cNvGrpSpPr/>
              <p:nvPr/>
            </p:nvGrpSpPr>
            <p:grpSpPr>
              <a:xfrm>
                <a:off x="2165477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36" name="立方體 435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7" name="文字方塊 436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21" name="群組 420"/>
              <p:cNvGrpSpPr/>
              <p:nvPr/>
            </p:nvGrpSpPr>
            <p:grpSpPr>
              <a:xfrm>
                <a:off x="2367845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34" name="立方體 433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5" name="文字方塊 434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22" name="群組 421"/>
              <p:cNvGrpSpPr/>
              <p:nvPr/>
            </p:nvGrpSpPr>
            <p:grpSpPr>
              <a:xfrm>
                <a:off x="2566980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32" name="立方體 431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3" name="文字方塊 432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23" name="群組 422"/>
              <p:cNvGrpSpPr/>
              <p:nvPr/>
            </p:nvGrpSpPr>
            <p:grpSpPr>
              <a:xfrm>
                <a:off x="2165477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30" name="立方體 429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1" name="文字方塊 430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24" name="群組 423"/>
              <p:cNvGrpSpPr/>
              <p:nvPr/>
            </p:nvGrpSpPr>
            <p:grpSpPr>
              <a:xfrm>
                <a:off x="2367845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28" name="立方體 427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29" name="文字方塊 428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425" name="群組 424"/>
              <p:cNvGrpSpPr/>
              <p:nvPr/>
            </p:nvGrpSpPr>
            <p:grpSpPr>
              <a:xfrm>
                <a:off x="2566980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26" name="立方體 425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27" name="文字方塊 426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</p:grpSp>
        <p:grpSp>
          <p:nvGrpSpPr>
            <p:cNvPr id="389" name="群組 388"/>
            <p:cNvGrpSpPr/>
            <p:nvPr/>
          </p:nvGrpSpPr>
          <p:grpSpPr>
            <a:xfrm>
              <a:off x="2031072" y="4376970"/>
              <a:ext cx="756087" cy="706441"/>
              <a:chOff x="2165477" y="4244554"/>
              <a:chExt cx="756087" cy="706441"/>
            </a:xfrm>
          </p:grpSpPr>
          <p:grpSp>
            <p:nvGrpSpPr>
              <p:cNvPr id="390" name="群組 389"/>
              <p:cNvGrpSpPr/>
              <p:nvPr/>
            </p:nvGrpSpPr>
            <p:grpSpPr>
              <a:xfrm>
                <a:off x="2165477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15" name="立方體 414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6" name="文字方塊 415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1" name="群組 390"/>
              <p:cNvGrpSpPr/>
              <p:nvPr/>
            </p:nvGrpSpPr>
            <p:grpSpPr>
              <a:xfrm>
                <a:off x="2367845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13" name="立方體 412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4" name="文字方塊 413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2" name="群組 391"/>
              <p:cNvGrpSpPr/>
              <p:nvPr/>
            </p:nvGrpSpPr>
            <p:grpSpPr>
              <a:xfrm>
                <a:off x="2566980" y="4648376"/>
                <a:ext cx="354584" cy="302619"/>
                <a:chOff x="2165477" y="4648376"/>
                <a:chExt cx="354584" cy="302619"/>
              </a:xfrm>
            </p:grpSpPr>
            <p:sp>
              <p:nvSpPr>
                <p:cNvPr id="411" name="立方體 410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2" name="文字方塊 411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3" name="群組 392"/>
              <p:cNvGrpSpPr/>
              <p:nvPr/>
            </p:nvGrpSpPr>
            <p:grpSpPr>
              <a:xfrm>
                <a:off x="2165477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09" name="立方體 408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0" name="文字方塊 409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4" name="群組 393"/>
              <p:cNvGrpSpPr/>
              <p:nvPr/>
            </p:nvGrpSpPr>
            <p:grpSpPr>
              <a:xfrm>
                <a:off x="2367845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07" name="立方體 406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8" name="文字方塊 407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5" name="群組 394"/>
              <p:cNvGrpSpPr/>
              <p:nvPr/>
            </p:nvGrpSpPr>
            <p:grpSpPr>
              <a:xfrm>
                <a:off x="2566980" y="4445970"/>
                <a:ext cx="354584" cy="302619"/>
                <a:chOff x="2165477" y="4648376"/>
                <a:chExt cx="354584" cy="302619"/>
              </a:xfrm>
            </p:grpSpPr>
            <p:sp>
              <p:nvSpPr>
                <p:cNvPr id="405" name="立方體 404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6" name="文字方塊 405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6" name="群組 395"/>
              <p:cNvGrpSpPr/>
              <p:nvPr/>
            </p:nvGrpSpPr>
            <p:grpSpPr>
              <a:xfrm>
                <a:off x="2165477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03" name="立方體 402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4" name="文字方塊 403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7" name="群組 396"/>
              <p:cNvGrpSpPr/>
              <p:nvPr/>
            </p:nvGrpSpPr>
            <p:grpSpPr>
              <a:xfrm>
                <a:off x="2367845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401" name="立方體 400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2" name="文字方塊 401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  <p:grpSp>
            <p:nvGrpSpPr>
              <p:cNvPr id="398" name="群組 397"/>
              <p:cNvGrpSpPr/>
              <p:nvPr/>
            </p:nvGrpSpPr>
            <p:grpSpPr>
              <a:xfrm>
                <a:off x="2566980" y="4244554"/>
                <a:ext cx="354584" cy="302619"/>
                <a:chOff x="2165477" y="4648376"/>
                <a:chExt cx="354584" cy="302619"/>
              </a:xfrm>
            </p:grpSpPr>
            <p:sp>
              <p:nvSpPr>
                <p:cNvPr id="399" name="立方體 398"/>
                <p:cNvSpPr/>
                <p:nvPr/>
              </p:nvSpPr>
              <p:spPr bwMode="auto">
                <a:xfrm>
                  <a:off x="2236465" y="4648376"/>
                  <a:ext cx="269966" cy="269966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0" name="文字方塊 399"/>
                <p:cNvSpPr txBox="1"/>
                <p:nvPr/>
              </p:nvSpPr>
              <p:spPr>
                <a:xfrm>
                  <a:off x="2165477" y="4673996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8b</a:t>
                  </a:r>
                  <a:endParaRPr lang="zh-TW" altLang="en-US" sz="1200" dirty="0"/>
                </a:p>
              </p:txBody>
            </p:sp>
          </p:grpSp>
        </p:grpSp>
      </p:grpSp>
      <p:sp>
        <p:nvSpPr>
          <p:cNvPr id="471" name="文字方塊 470"/>
          <p:cNvSpPr txBox="1"/>
          <p:nvPr/>
        </p:nvSpPr>
        <p:spPr>
          <a:xfrm>
            <a:off x="2966421" y="37321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C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472" name="文字方塊 471"/>
          <p:cNvSpPr txBox="1"/>
          <p:nvPr/>
        </p:nvSpPr>
        <p:spPr>
          <a:xfrm>
            <a:off x="2853744" y="421587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I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473" name="文字方塊 472"/>
          <p:cNvSpPr txBox="1"/>
          <p:nvPr/>
        </p:nvSpPr>
        <p:spPr>
          <a:xfrm>
            <a:off x="3274775" y="46721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J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474" name="立方體 473"/>
          <p:cNvSpPr/>
          <p:nvPr/>
        </p:nvSpPr>
        <p:spPr bwMode="auto">
          <a:xfrm>
            <a:off x="653048" y="4553999"/>
            <a:ext cx="801576" cy="806205"/>
          </a:xfrm>
          <a:prstGeom prst="cub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79" name="文字方塊 478"/>
          <p:cNvSpPr txBox="1"/>
          <p:nvPr/>
        </p:nvSpPr>
        <p:spPr>
          <a:xfrm>
            <a:off x="6008290" y="44575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K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480" name="文字方塊 479"/>
          <p:cNvSpPr txBox="1"/>
          <p:nvPr/>
        </p:nvSpPr>
        <p:spPr>
          <a:xfrm>
            <a:off x="6592281" y="60553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Y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481" name="文字方塊 480"/>
          <p:cNvSpPr txBox="1"/>
          <p:nvPr/>
        </p:nvSpPr>
        <p:spPr>
          <a:xfrm>
            <a:off x="5698283" y="53933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X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508" name="文字方塊 507"/>
          <p:cNvSpPr txBox="1"/>
          <p:nvPr/>
        </p:nvSpPr>
        <p:spPr>
          <a:xfrm>
            <a:off x="2461734" y="5060955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*</a:t>
            </a:r>
            <a:endParaRPr lang="zh-TW" altLang="en-US" sz="3200" b="1" dirty="0"/>
          </a:p>
        </p:txBody>
      </p:sp>
      <p:sp>
        <p:nvSpPr>
          <p:cNvPr id="509" name="文字方塊 508"/>
          <p:cNvSpPr txBox="1"/>
          <p:nvPr/>
        </p:nvSpPr>
        <p:spPr>
          <a:xfrm>
            <a:off x="5290623" y="4951067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=</a:t>
            </a:r>
            <a:endParaRPr lang="zh-TW" altLang="en-US" sz="3200" b="1" dirty="0"/>
          </a:p>
        </p:txBody>
      </p:sp>
      <p:sp>
        <p:nvSpPr>
          <p:cNvPr id="715" name="文字方塊 714"/>
          <p:cNvSpPr txBox="1"/>
          <p:nvPr/>
        </p:nvSpPr>
        <p:spPr>
          <a:xfrm>
            <a:off x="10137256" y="361680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K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716" name="文字方塊 715"/>
          <p:cNvSpPr txBox="1"/>
          <p:nvPr/>
        </p:nvSpPr>
        <p:spPr>
          <a:xfrm>
            <a:off x="10642763" y="51957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Y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717" name="文字方塊 716"/>
          <p:cNvSpPr txBox="1"/>
          <p:nvPr/>
        </p:nvSpPr>
        <p:spPr>
          <a:xfrm>
            <a:off x="9827249" y="455256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X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0358164" y="3745240"/>
            <a:ext cx="1396139" cy="1432924"/>
            <a:chOff x="10358164" y="3745240"/>
            <a:chExt cx="1396139" cy="1432924"/>
          </a:xfrm>
        </p:grpSpPr>
        <p:sp>
          <p:nvSpPr>
            <p:cNvPr id="714" name="立方體 713"/>
            <p:cNvSpPr/>
            <p:nvPr/>
          </p:nvSpPr>
          <p:spPr bwMode="auto">
            <a:xfrm>
              <a:off x="10379035" y="3745594"/>
              <a:ext cx="1375268" cy="143257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358164" y="3745240"/>
              <a:ext cx="1396139" cy="1432570"/>
              <a:chOff x="10358164" y="3745240"/>
              <a:chExt cx="1396139" cy="1432570"/>
            </a:xfrm>
          </p:grpSpPr>
          <p:grpSp>
            <p:nvGrpSpPr>
              <p:cNvPr id="728" name="群組 727"/>
              <p:cNvGrpSpPr/>
              <p:nvPr/>
            </p:nvGrpSpPr>
            <p:grpSpPr>
              <a:xfrm>
                <a:off x="10358164" y="3823968"/>
                <a:ext cx="1092586" cy="1104044"/>
                <a:chOff x="2624285" y="2093422"/>
                <a:chExt cx="1092586" cy="1104044"/>
              </a:xfrm>
            </p:grpSpPr>
            <p:grpSp>
              <p:nvGrpSpPr>
                <p:cNvPr id="730" name="群組 729"/>
                <p:cNvGrpSpPr/>
                <p:nvPr/>
              </p:nvGrpSpPr>
              <p:grpSpPr>
                <a:xfrm>
                  <a:off x="2819336" y="2093422"/>
                  <a:ext cx="897535" cy="911218"/>
                  <a:chOff x="2819336" y="2093422"/>
                  <a:chExt cx="897535" cy="911218"/>
                </a:xfrm>
              </p:grpSpPr>
              <p:grpSp>
                <p:nvGrpSpPr>
                  <p:cNvPr id="878" name="群組 877"/>
                  <p:cNvGrpSpPr/>
                  <p:nvPr/>
                </p:nvGrpSpPr>
                <p:grpSpPr>
                  <a:xfrm>
                    <a:off x="2819336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24" name="立方體 92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25" name="文字方塊 92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79" name="群組 878"/>
                  <p:cNvGrpSpPr/>
                  <p:nvPr/>
                </p:nvGrpSpPr>
                <p:grpSpPr>
                  <a:xfrm>
                    <a:off x="3020002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22" name="立方體 92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23" name="文字方塊 92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0" name="群組 879"/>
                  <p:cNvGrpSpPr/>
                  <p:nvPr/>
                </p:nvGrpSpPr>
                <p:grpSpPr>
                  <a:xfrm>
                    <a:off x="3221709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20" name="立方體 91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21" name="文字方塊 92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1" name="群組 880"/>
                  <p:cNvGrpSpPr/>
                  <p:nvPr/>
                </p:nvGrpSpPr>
                <p:grpSpPr>
                  <a:xfrm>
                    <a:off x="3421505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18" name="立方體 91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19" name="文字方塊 91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2" name="群組 881"/>
                  <p:cNvGrpSpPr/>
                  <p:nvPr/>
                </p:nvGrpSpPr>
                <p:grpSpPr>
                  <a:xfrm>
                    <a:off x="2819336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16" name="立方體 91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17" name="文字方塊 91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3" name="群組 882"/>
                  <p:cNvGrpSpPr/>
                  <p:nvPr/>
                </p:nvGrpSpPr>
                <p:grpSpPr>
                  <a:xfrm>
                    <a:off x="3020002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14" name="立方體 91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15" name="文字方塊 91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4" name="群組 883"/>
                  <p:cNvGrpSpPr/>
                  <p:nvPr/>
                </p:nvGrpSpPr>
                <p:grpSpPr>
                  <a:xfrm>
                    <a:off x="3221709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12" name="立方體 91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13" name="文字方塊 91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5" name="群組 884"/>
                  <p:cNvGrpSpPr/>
                  <p:nvPr/>
                </p:nvGrpSpPr>
                <p:grpSpPr>
                  <a:xfrm>
                    <a:off x="3421505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10" name="立方體 90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11" name="文字方塊 91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6" name="群組 885"/>
                  <p:cNvGrpSpPr/>
                  <p:nvPr/>
                </p:nvGrpSpPr>
                <p:grpSpPr>
                  <a:xfrm>
                    <a:off x="2819336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08" name="立方體 90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09" name="文字方塊 90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7" name="群組 886"/>
                  <p:cNvGrpSpPr/>
                  <p:nvPr/>
                </p:nvGrpSpPr>
                <p:grpSpPr>
                  <a:xfrm>
                    <a:off x="3020002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06" name="立方體 90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07" name="文字方塊 90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8" name="群組 887"/>
                  <p:cNvGrpSpPr/>
                  <p:nvPr/>
                </p:nvGrpSpPr>
                <p:grpSpPr>
                  <a:xfrm>
                    <a:off x="3221709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04" name="立方體 90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05" name="文字方塊 90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89" name="群組 888"/>
                  <p:cNvGrpSpPr/>
                  <p:nvPr/>
                </p:nvGrpSpPr>
                <p:grpSpPr>
                  <a:xfrm>
                    <a:off x="3421505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02" name="立方體 90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03" name="文字方塊 90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90" name="群組 889"/>
                  <p:cNvGrpSpPr/>
                  <p:nvPr/>
                </p:nvGrpSpPr>
                <p:grpSpPr>
                  <a:xfrm>
                    <a:off x="2819336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900" name="立方體 89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901" name="文字方塊 90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91" name="群組 890"/>
                  <p:cNvGrpSpPr/>
                  <p:nvPr/>
                </p:nvGrpSpPr>
                <p:grpSpPr>
                  <a:xfrm>
                    <a:off x="3020002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98" name="立方體 89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99" name="文字方塊 89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92" name="群組 891"/>
                  <p:cNvGrpSpPr/>
                  <p:nvPr/>
                </p:nvGrpSpPr>
                <p:grpSpPr>
                  <a:xfrm>
                    <a:off x="3221709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96" name="立方體 89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97" name="文字方塊 89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93" name="群組 892"/>
                  <p:cNvGrpSpPr/>
                  <p:nvPr/>
                </p:nvGrpSpPr>
                <p:grpSpPr>
                  <a:xfrm>
                    <a:off x="3421505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94" name="立方體 89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95" name="文字方塊 89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</p:grpSp>
            <p:grpSp>
              <p:nvGrpSpPr>
                <p:cNvPr id="731" name="群組 730"/>
                <p:cNvGrpSpPr/>
                <p:nvPr/>
              </p:nvGrpSpPr>
              <p:grpSpPr>
                <a:xfrm>
                  <a:off x="2754113" y="2160097"/>
                  <a:ext cx="897535" cy="911218"/>
                  <a:chOff x="2819336" y="2093422"/>
                  <a:chExt cx="897535" cy="911218"/>
                </a:xfrm>
              </p:grpSpPr>
              <p:grpSp>
                <p:nvGrpSpPr>
                  <p:cNvPr id="830" name="群組 829"/>
                  <p:cNvGrpSpPr/>
                  <p:nvPr/>
                </p:nvGrpSpPr>
                <p:grpSpPr>
                  <a:xfrm>
                    <a:off x="2819336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76" name="立方體 87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77" name="文字方塊 87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1" name="群組 830"/>
                  <p:cNvGrpSpPr/>
                  <p:nvPr/>
                </p:nvGrpSpPr>
                <p:grpSpPr>
                  <a:xfrm>
                    <a:off x="3020002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74" name="立方體 87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75" name="文字方塊 87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2" name="群組 831"/>
                  <p:cNvGrpSpPr/>
                  <p:nvPr/>
                </p:nvGrpSpPr>
                <p:grpSpPr>
                  <a:xfrm>
                    <a:off x="3221709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72" name="立方體 87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73" name="文字方塊 87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3" name="群組 832"/>
                  <p:cNvGrpSpPr/>
                  <p:nvPr/>
                </p:nvGrpSpPr>
                <p:grpSpPr>
                  <a:xfrm>
                    <a:off x="3421505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70" name="立方體 86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71" name="文字方塊 87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4" name="群組 833"/>
                  <p:cNvGrpSpPr/>
                  <p:nvPr/>
                </p:nvGrpSpPr>
                <p:grpSpPr>
                  <a:xfrm>
                    <a:off x="2819336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68" name="立方體 86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69" name="文字方塊 86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5" name="群組 834"/>
                  <p:cNvGrpSpPr/>
                  <p:nvPr/>
                </p:nvGrpSpPr>
                <p:grpSpPr>
                  <a:xfrm>
                    <a:off x="3020002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66" name="立方體 86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67" name="文字方塊 86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6" name="群組 835"/>
                  <p:cNvGrpSpPr/>
                  <p:nvPr/>
                </p:nvGrpSpPr>
                <p:grpSpPr>
                  <a:xfrm>
                    <a:off x="3221709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64" name="立方體 86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65" name="文字方塊 86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7" name="群組 836"/>
                  <p:cNvGrpSpPr/>
                  <p:nvPr/>
                </p:nvGrpSpPr>
                <p:grpSpPr>
                  <a:xfrm>
                    <a:off x="3421505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62" name="立方體 86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63" name="文字方塊 86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8" name="群組 837"/>
                  <p:cNvGrpSpPr/>
                  <p:nvPr/>
                </p:nvGrpSpPr>
                <p:grpSpPr>
                  <a:xfrm>
                    <a:off x="2819336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60" name="立方體 85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61" name="文字方塊 86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39" name="群組 838"/>
                  <p:cNvGrpSpPr/>
                  <p:nvPr/>
                </p:nvGrpSpPr>
                <p:grpSpPr>
                  <a:xfrm>
                    <a:off x="3020002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58" name="立方體 85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59" name="文字方塊 85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40" name="群組 839"/>
                  <p:cNvGrpSpPr/>
                  <p:nvPr/>
                </p:nvGrpSpPr>
                <p:grpSpPr>
                  <a:xfrm>
                    <a:off x="3221709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56" name="立方體 85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57" name="文字方塊 85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41" name="群組 840"/>
                  <p:cNvGrpSpPr/>
                  <p:nvPr/>
                </p:nvGrpSpPr>
                <p:grpSpPr>
                  <a:xfrm>
                    <a:off x="3421505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54" name="立方體 85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55" name="文字方塊 85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42" name="群組 841"/>
                  <p:cNvGrpSpPr/>
                  <p:nvPr/>
                </p:nvGrpSpPr>
                <p:grpSpPr>
                  <a:xfrm>
                    <a:off x="2819336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52" name="立方體 85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53" name="文字方塊 85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43" name="群組 842"/>
                  <p:cNvGrpSpPr/>
                  <p:nvPr/>
                </p:nvGrpSpPr>
                <p:grpSpPr>
                  <a:xfrm>
                    <a:off x="3020002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50" name="立方體 84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51" name="文字方塊 85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44" name="群組 843"/>
                  <p:cNvGrpSpPr/>
                  <p:nvPr/>
                </p:nvGrpSpPr>
                <p:grpSpPr>
                  <a:xfrm>
                    <a:off x="3221709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48" name="立方體 84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49" name="文字方塊 84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845" name="群組 844"/>
                  <p:cNvGrpSpPr/>
                  <p:nvPr/>
                </p:nvGrpSpPr>
                <p:grpSpPr>
                  <a:xfrm>
                    <a:off x="3421505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46" name="立方體 84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47" name="文字方塊 84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</p:grpSp>
            <p:grpSp>
              <p:nvGrpSpPr>
                <p:cNvPr id="732" name="群組 731"/>
                <p:cNvGrpSpPr/>
                <p:nvPr/>
              </p:nvGrpSpPr>
              <p:grpSpPr>
                <a:xfrm>
                  <a:off x="2688138" y="2226024"/>
                  <a:ext cx="897535" cy="911218"/>
                  <a:chOff x="2819336" y="2093422"/>
                  <a:chExt cx="897535" cy="911218"/>
                </a:xfrm>
              </p:grpSpPr>
              <p:grpSp>
                <p:nvGrpSpPr>
                  <p:cNvPr id="782" name="群組 781"/>
                  <p:cNvGrpSpPr/>
                  <p:nvPr/>
                </p:nvGrpSpPr>
                <p:grpSpPr>
                  <a:xfrm>
                    <a:off x="2819336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28" name="立方體 82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29" name="文字方塊 82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3" name="群組 782"/>
                  <p:cNvGrpSpPr/>
                  <p:nvPr/>
                </p:nvGrpSpPr>
                <p:grpSpPr>
                  <a:xfrm>
                    <a:off x="3020002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26" name="立方體 82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27" name="文字方塊 82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4" name="群組 783"/>
                  <p:cNvGrpSpPr/>
                  <p:nvPr/>
                </p:nvGrpSpPr>
                <p:grpSpPr>
                  <a:xfrm>
                    <a:off x="3221709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24" name="立方體 82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25" name="文字方塊 82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5" name="群組 784"/>
                  <p:cNvGrpSpPr/>
                  <p:nvPr/>
                </p:nvGrpSpPr>
                <p:grpSpPr>
                  <a:xfrm>
                    <a:off x="3421505" y="270295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22" name="立方體 82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23" name="文字方塊 82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6" name="群組 785"/>
                  <p:cNvGrpSpPr/>
                  <p:nvPr/>
                </p:nvGrpSpPr>
                <p:grpSpPr>
                  <a:xfrm>
                    <a:off x="2819336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20" name="立方體 81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21" name="文字方塊 82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7" name="群組 786"/>
                  <p:cNvGrpSpPr/>
                  <p:nvPr/>
                </p:nvGrpSpPr>
                <p:grpSpPr>
                  <a:xfrm>
                    <a:off x="3020002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18" name="立方體 81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19" name="文字方塊 81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8" name="群組 787"/>
                  <p:cNvGrpSpPr/>
                  <p:nvPr/>
                </p:nvGrpSpPr>
                <p:grpSpPr>
                  <a:xfrm>
                    <a:off x="3221709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16" name="立方體 81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17" name="文字方塊 81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89" name="群組 788"/>
                  <p:cNvGrpSpPr/>
                  <p:nvPr/>
                </p:nvGrpSpPr>
                <p:grpSpPr>
                  <a:xfrm>
                    <a:off x="3421505" y="25008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14" name="立方體 81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15" name="文字方塊 81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0" name="群組 789"/>
                  <p:cNvGrpSpPr/>
                  <p:nvPr/>
                </p:nvGrpSpPr>
                <p:grpSpPr>
                  <a:xfrm>
                    <a:off x="2819336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12" name="立方體 81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13" name="文字方塊 81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1" name="群組 790"/>
                  <p:cNvGrpSpPr/>
                  <p:nvPr/>
                </p:nvGrpSpPr>
                <p:grpSpPr>
                  <a:xfrm>
                    <a:off x="3020002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10" name="立方體 80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11" name="文字方塊 81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2" name="群組 791"/>
                  <p:cNvGrpSpPr/>
                  <p:nvPr/>
                </p:nvGrpSpPr>
                <p:grpSpPr>
                  <a:xfrm>
                    <a:off x="3221709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08" name="立方體 80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09" name="文字方塊 80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3" name="群組 792"/>
                  <p:cNvGrpSpPr/>
                  <p:nvPr/>
                </p:nvGrpSpPr>
                <p:grpSpPr>
                  <a:xfrm>
                    <a:off x="3421505" y="2296600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06" name="立方體 80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07" name="文字方塊 80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4" name="群組 793"/>
                  <p:cNvGrpSpPr/>
                  <p:nvPr/>
                </p:nvGrpSpPr>
                <p:grpSpPr>
                  <a:xfrm>
                    <a:off x="2819336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04" name="立方體 80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05" name="文字方塊 80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5" name="群組 794"/>
                  <p:cNvGrpSpPr/>
                  <p:nvPr/>
                </p:nvGrpSpPr>
                <p:grpSpPr>
                  <a:xfrm>
                    <a:off x="3020002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02" name="立方體 80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03" name="文字方塊 80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6" name="群組 795"/>
                  <p:cNvGrpSpPr/>
                  <p:nvPr/>
                </p:nvGrpSpPr>
                <p:grpSpPr>
                  <a:xfrm>
                    <a:off x="3221709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800" name="立方體 79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801" name="文字方塊 80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97" name="群組 796"/>
                  <p:cNvGrpSpPr/>
                  <p:nvPr/>
                </p:nvGrpSpPr>
                <p:grpSpPr>
                  <a:xfrm>
                    <a:off x="3421505" y="2093422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98" name="立方體 79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99" name="文字方塊 79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</p:grpSp>
            <p:grpSp>
              <p:nvGrpSpPr>
                <p:cNvPr id="733" name="群組 732"/>
                <p:cNvGrpSpPr/>
                <p:nvPr/>
              </p:nvGrpSpPr>
              <p:grpSpPr>
                <a:xfrm>
                  <a:off x="2624285" y="2292699"/>
                  <a:ext cx="897535" cy="904767"/>
                  <a:chOff x="1595777" y="2298313"/>
                  <a:chExt cx="897535" cy="904767"/>
                </a:xfrm>
              </p:grpSpPr>
              <p:sp>
                <p:nvSpPr>
                  <p:cNvPr id="780" name="立方體 779"/>
                  <p:cNvSpPr/>
                  <p:nvPr/>
                </p:nvSpPr>
                <p:spPr bwMode="auto">
                  <a:xfrm>
                    <a:off x="1621177" y="2901397"/>
                    <a:ext cx="269966" cy="269966"/>
                  </a:xfrm>
                  <a:prstGeom prst="cube">
                    <a:avLst/>
                  </a:prstGeom>
                  <a:solidFill>
                    <a:srgbClr val="FF99C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2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rPr>
                      <a:t>0</a:t>
                    </a:r>
                    <a:endParaRPr kumimoji="1" lang="zh-TW" altLang="en-US" sz="12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735" name="群組 734"/>
                  <p:cNvGrpSpPr/>
                  <p:nvPr/>
                </p:nvGrpSpPr>
                <p:grpSpPr>
                  <a:xfrm>
                    <a:off x="1796443" y="290139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78" name="立方體 77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79" name="文字方塊 77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36" name="群組 735"/>
                  <p:cNvGrpSpPr/>
                  <p:nvPr/>
                </p:nvGrpSpPr>
                <p:grpSpPr>
                  <a:xfrm>
                    <a:off x="1998150" y="290139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76" name="立方體 77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77" name="文字方塊 77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37" name="群組 736"/>
                  <p:cNvGrpSpPr/>
                  <p:nvPr/>
                </p:nvGrpSpPr>
                <p:grpSpPr>
                  <a:xfrm>
                    <a:off x="2197946" y="290139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74" name="立方體 77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75" name="文字方塊 77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38" name="群組 737"/>
                  <p:cNvGrpSpPr/>
                  <p:nvPr/>
                </p:nvGrpSpPr>
                <p:grpSpPr>
                  <a:xfrm>
                    <a:off x="1595777" y="269950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72" name="立方體 77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73" name="文字方塊 77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39" name="群組 738"/>
                  <p:cNvGrpSpPr/>
                  <p:nvPr/>
                </p:nvGrpSpPr>
                <p:grpSpPr>
                  <a:xfrm>
                    <a:off x="1796443" y="2699507"/>
                    <a:ext cx="295366" cy="301683"/>
                    <a:chOff x="604817" y="3020060"/>
                    <a:chExt cx="295366" cy="301683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770" name="立方體 76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71" name="文字方塊 77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p:txBody>
                </p:sp>
              </p:grpSp>
              <p:sp>
                <p:nvSpPr>
                  <p:cNvPr id="768" name="立方體 767"/>
                  <p:cNvSpPr/>
                  <p:nvPr/>
                </p:nvSpPr>
                <p:spPr bwMode="auto">
                  <a:xfrm>
                    <a:off x="2023550" y="2699507"/>
                    <a:ext cx="269966" cy="269966"/>
                  </a:xfrm>
                  <a:prstGeom prst="cube">
                    <a:avLst/>
                  </a:prstGeom>
                  <a:solidFill>
                    <a:srgbClr val="FF99C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2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rPr>
                      <a:t>0</a:t>
                    </a:r>
                    <a:endParaRPr kumimoji="1" lang="zh-TW" altLang="en-US" sz="12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741" name="群組 740"/>
                  <p:cNvGrpSpPr/>
                  <p:nvPr/>
                </p:nvGrpSpPr>
                <p:grpSpPr>
                  <a:xfrm>
                    <a:off x="2197946" y="2699507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66" name="立方體 765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67" name="文字方塊 766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42" name="群組 741"/>
                  <p:cNvGrpSpPr/>
                  <p:nvPr/>
                </p:nvGrpSpPr>
                <p:grpSpPr>
                  <a:xfrm>
                    <a:off x="1595777" y="2501491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64" name="立方體 763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65" name="文字方塊 764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43" name="群組 742"/>
                  <p:cNvGrpSpPr/>
                  <p:nvPr/>
                </p:nvGrpSpPr>
                <p:grpSpPr>
                  <a:xfrm>
                    <a:off x="1796443" y="2501491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62" name="立方體 76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63" name="文字方塊 76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44" name="群組 743"/>
                  <p:cNvGrpSpPr/>
                  <p:nvPr/>
                </p:nvGrpSpPr>
                <p:grpSpPr>
                  <a:xfrm>
                    <a:off x="1998150" y="2501491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60" name="立方體 75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61" name="文字方塊 76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45" name="群組 744"/>
                  <p:cNvGrpSpPr/>
                  <p:nvPr/>
                </p:nvGrpSpPr>
                <p:grpSpPr>
                  <a:xfrm>
                    <a:off x="2197946" y="2501491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58" name="立方體 757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59" name="文字方塊 758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  <p:sp>
                <p:nvSpPr>
                  <p:cNvPr id="756" name="立方體 755"/>
                  <p:cNvSpPr/>
                  <p:nvPr/>
                </p:nvSpPr>
                <p:spPr bwMode="auto">
                  <a:xfrm>
                    <a:off x="1621177" y="2298313"/>
                    <a:ext cx="269966" cy="269966"/>
                  </a:xfrm>
                  <a:prstGeom prst="cube">
                    <a:avLst/>
                  </a:prstGeom>
                  <a:solidFill>
                    <a:srgbClr val="FF99C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2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rPr>
                      <a:t>0</a:t>
                    </a:r>
                    <a:endParaRPr kumimoji="1" lang="zh-TW" altLang="en-US" sz="12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754" name="立方體 753"/>
                  <p:cNvSpPr/>
                  <p:nvPr/>
                </p:nvSpPr>
                <p:spPr bwMode="auto">
                  <a:xfrm>
                    <a:off x="1821843" y="2298313"/>
                    <a:ext cx="269966" cy="269966"/>
                  </a:xfrm>
                  <a:prstGeom prst="cube">
                    <a:avLst/>
                  </a:prstGeom>
                  <a:solidFill>
                    <a:srgbClr val="FF99C2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1" lang="en-US" altLang="zh-TW" sz="12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rPr>
                      <a:t>0</a:t>
                    </a:r>
                    <a:endParaRPr kumimoji="1" lang="zh-TW" altLang="en-US" sz="12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grpSp>
                <p:nvGrpSpPr>
                  <p:cNvPr id="748" name="群組 747"/>
                  <p:cNvGrpSpPr/>
                  <p:nvPr/>
                </p:nvGrpSpPr>
                <p:grpSpPr>
                  <a:xfrm>
                    <a:off x="1998150" y="2298313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52" name="立方體 751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53" name="文字方塊 752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p:txBody>
                </p:sp>
              </p:grpSp>
              <p:grpSp>
                <p:nvGrpSpPr>
                  <p:cNvPr id="749" name="群組 748"/>
                  <p:cNvGrpSpPr/>
                  <p:nvPr/>
                </p:nvGrpSpPr>
                <p:grpSpPr>
                  <a:xfrm>
                    <a:off x="2197946" y="2298313"/>
                    <a:ext cx="295366" cy="301683"/>
                    <a:chOff x="604817" y="3020060"/>
                    <a:chExt cx="295366" cy="301683"/>
                  </a:xfrm>
                </p:grpSpPr>
                <p:sp>
                  <p:nvSpPr>
                    <p:cNvPr id="750" name="立方體 749"/>
                    <p:cNvSpPr/>
                    <p:nvPr/>
                  </p:nvSpPr>
                  <p:spPr bwMode="auto">
                    <a:xfrm>
                      <a:off x="630217" y="3020060"/>
                      <a:ext cx="269966" cy="269966"/>
                    </a:xfrm>
                    <a:prstGeom prst="cube">
                      <a:avLst/>
                    </a:prstGeom>
                    <a:solidFill>
                      <a:srgbClr val="00B0F0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751" name="文字方塊 750"/>
                    <p:cNvSpPr txBox="1"/>
                    <p:nvPr/>
                  </p:nvSpPr>
                  <p:spPr>
                    <a:xfrm>
                      <a:off x="604817" y="3044744"/>
                      <a:ext cx="269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p:txBody>
                </p:sp>
              </p:grpSp>
            </p:grpSp>
          </p:grpSp>
          <p:sp>
            <p:nvSpPr>
              <p:cNvPr id="1123" name="立方體 1122"/>
              <p:cNvSpPr/>
              <p:nvPr/>
            </p:nvSpPr>
            <p:spPr bwMode="auto">
              <a:xfrm>
                <a:off x="10379035" y="3745240"/>
                <a:ext cx="1375268" cy="1432570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0" name="文字方塊 1129"/>
              <p:cNvSpPr txBox="1"/>
              <p:nvPr/>
            </p:nvSpPr>
            <p:spPr>
              <a:xfrm>
                <a:off x="250910" y="3722411"/>
                <a:ext cx="2135280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 smtClean="0"/>
                  <a:t>Input spikes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TW" b="1" dirty="0" smtClean="0"/>
                  <a:t>)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1130" name="文字方塊 1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0" y="3722411"/>
                <a:ext cx="2135280" cy="379784"/>
              </a:xfrm>
              <a:prstGeom prst="rect">
                <a:avLst/>
              </a:prstGeom>
              <a:blipFill>
                <a:blip r:embed="rId3"/>
                <a:stretch>
                  <a:fillRect l="-4000" t="-6452" r="-4286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1" name="文字方塊 1130"/>
          <p:cNvSpPr txBox="1"/>
          <p:nvPr/>
        </p:nvSpPr>
        <p:spPr>
          <a:xfrm>
            <a:off x="3166052" y="2995432"/>
            <a:ext cx="99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Layer</a:t>
            </a:r>
          </a:p>
          <a:p>
            <a:pPr algn="ctr"/>
            <a:r>
              <a:rPr lang="en-US" altLang="zh-TW" b="1" dirty="0" smtClean="0"/>
              <a:t>kernels</a:t>
            </a:r>
            <a:endParaRPr lang="zh-TW" altLang="en-US" b="1" dirty="0"/>
          </a:p>
        </p:txBody>
      </p:sp>
      <p:sp>
        <p:nvSpPr>
          <p:cNvPr id="1132" name="文字方塊 1131"/>
          <p:cNvSpPr txBox="1"/>
          <p:nvPr/>
        </p:nvSpPr>
        <p:spPr>
          <a:xfrm>
            <a:off x="6073528" y="4203133"/>
            <a:ext cx="18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Weight sum</a:t>
            </a:r>
            <a:endParaRPr lang="zh-TW" altLang="en-US" b="1" dirty="0"/>
          </a:p>
        </p:txBody>
      </p:sp>
      <p:grpSp>
        <p:nvGrpSpPr>
          <p:cNvPr id="1731" name="群組 1730"/>
          <p:cNvGrpSpPr/>
          <p:nvPr/>
        </p:nvGrpSpPr>
        <p:grpSpPr>
          <a:xfrm>
            <a:off x="6158394" y="4626683"/>
            <a:ext cx="1453837" cy="1432570"/>
            <a:chOff x="5531065" y="4674934"/>
            <a:chExt cx="1453837" cy="1432570"/>
          </a:xfrm>
        </p:grpSpPr>
        <p:sp>
          <p:nvSpPr>
            <p:cNvPr id="1337" name="立方體 1336"/>
            <p:cNvSpPr/>
            <p:nvPr/>
          </p:nvSpPr>
          <p:spPr bwMode="auto">
            <a:xfrm>
              <a:off x="5609634" y="4674934"/>
              <a:ext cx="1375268" cy="1432570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1730" name="群組 1729"/>
            <p:cNvGrpSpPr/>
            <p:nvPr/>
          </p:nvGrpSpPr>
          <p:grpSpPr>
            <a:xfrm>
              <a:off x="5531065" y="4746008"/>
              <a:ext cx="1154916" cy="1112347"/>
              <a:chOff x="2723986" y="4780956"/>
              <a:chExt cx="1154916" cy="1112347"/>
            </a:xfrm>
          </p:grpSpPr>
          <p:grpSp>
            <p:nvGrpSpPr>
              <p:cNvPr id="1582" name="群組 1581"/>
              <p:cNvGrpSpPr/>
              <p:nvPr/>
            </p:nvGrpSpPr>
            <p:grpSpPr>
              <a:xfrm>
                <a:off x="2921872" y="4780956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1536" name="群組 1535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363" name="立方體 1362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364" name="文字方塊 1363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37" name="群組 1536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38" name="立方體 153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39" name="文字方塊 153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40" name="群組 1539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41" name="立方體 1540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42" name="文字方塊 1541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43" name="群組 1542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44" name="立方體 154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45" name="文字方塊 154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46" name="群組 1545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47" name="立方體 1546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48" name="文字方塊 1547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49" name="群組 1548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50" name="立方體 154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51" name="文字方塊 155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52" name="群組 1551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53" name="立方體 1552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54" name="文字方塊 1553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55" name="群組 1554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56" name="立方體 155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57" name="文字方塊 155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58" name="群組 1557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59" name="立方體 1558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60" name="文字方塊 1559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61" name="群組 1560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62" name="立方體 156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63" name="文字方塊 156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64" name="群組 1563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65" name="立方體 1564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66" name="文字方塊 1565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67" name="群組 1566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68" name="立方體 156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69" name="文字方塊 156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70" name="群組 1569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71" name="立方體 1570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72" name="文字方塊 1571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73" name="群組 1572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74" name="立方體 157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75" name="文字方塊 157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76" name="群組 1575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77" name="立方體 1576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78" name="文字方塊 1577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79" name="群組 1578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580" name="立方體 157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581" name="文字方塊 158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583" name="群組 1582"/>
              <p:cNvGrpSpPr/>
              <p:nvPr/>
            </p:nvGrpSpPr>
            <p:grpSpPr>
              <a:xfrm>
                <a:off x="2857011" y="4848532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1584" name="群組 1583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30" name="立方體 162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31" name="文字方塊 163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85" name="群組 1584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28" name="立方體 162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29" name="文字方塊 162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86" name="群組 1585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26" name="立方體 162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27" name="文字方塊 162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87" name="群組 1586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24" name="立方體 162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25" name="文字方塊 162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88" name="群組 1587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22" name="立方體 162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23" name="文字方塊 162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89" name="群組 1588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20" name="立方體 161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21" name="文字方塊 162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0" name="群組 1589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18" name="立方體 161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19" name="文字方塊 161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1" name="群組 1590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16" name="立方體 161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17" name="文字方塊 161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2" name="群組 1591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14" name="立方體 161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15" name="文字方塊 161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3" name="群組 1592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12" name="立方體 161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13" name="文字方塊 161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4" name="群組 1593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10" name="立方體 160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11" name="文字方塊 161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5" name="群組 1594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08" name="立方體 160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09" name="文字方塊 160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6" name="群組 1595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06" name="立方體 160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07" name="文字方塊 160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7" name="群組 1596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04" name="立方體 160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05" name="文字方塊 160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8" name="群組 1597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02" name="立方體 160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03" name="文字方塊 160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599" name="群組 1598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00" name="立方體 159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01" name="文字方塊 160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632" name="群組 1631"/>
              <p:cNvGrpSpPr/>
              <p:nvPr/>
            </p:nvGrpSpPr>
            <p:grpSpPr>
              <a:xfrm>
                <a:off x="2788847" y="4915939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1633" name="群組 1632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79" name="立方體 1678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80" name="文字方塊 1679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34" name="群組 1633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77" name="立方體 1676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78" name="文字方塊 1677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35" name="群組 1634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75" name="立方體 1674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76" name="文字方塊 1675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36" name="群組 1635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73" name="立方體 1672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74" name="文字方塊 1673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37" name="群組 1636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71" name="立方體 1670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72" name="文字方塊 1671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38" name="群組 1637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69" name="立方體 1668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70" name="文字方塊 1669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39" name="群組 1638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67" name="立方體 1666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68" name="文字方塊 1667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0" name="群組 1639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65" name="立方體 1664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66" name="文字方塊 1665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1" name="群組 1640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63" name="立方體 1662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64" name="文字方塊 1663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2" name="群組 1641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61" name="立方體 1660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62" name="文字方塊 1661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3" name="群組 1642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59" name="立方體 1658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60" name="文字方塊 1659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4" name="群組 1643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57" name="立方體 1656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58" name="文字方塊 1657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5" name="群組 1644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55" name="立方體 1654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56" name="文字方塊 1655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6" name="群組 1645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53" name="立方體 1652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54" name="文字方塊 1653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7" name="群組 1646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51" name="立方體 1650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52" name="文字方塊 1651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48" name="群組 1647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49" name="立方體 1648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50" name="文字方塊 1649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681" name="群組 1680"/>
              <p:cNvGrpSpPr/>
              <p:nvPr/>
            </p:nvGrpSpPr>
            <p:grpSpPr>
              <a:xfrm>
                <a:off x="2723986" y="4981711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1682" name="群組 1681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28" name="立方體 172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29" name="文字方塊 172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3" name="群組 1682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26" name="立方體 172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27" name="文字方塊 172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4" name="群組 1683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24" name="立方體 172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25" name="文字方塊 172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5" name="群組 1684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22" name="立方體 172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23" name="文字方塊 172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6" name="群組 1685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20" name="立方體 171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21" name="文字方塊 172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7" name="群組 1686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18" name="立方體 171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19" name="文字方塊 171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8" name="群組 1687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16" name="立方體 171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17" name="文字方塊 171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89" name="群組 1688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14" name="立方體 171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15" name="文字方塊 171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0" name="群組 1689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12" name="立方體 171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13" name="文字方塊 171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1" name="群組 1690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10" name="立方體 170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11" name="文字方塊 171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2" name="群組 1691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08" name="立方體 170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09" name="文字方塊 170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3" name="群組 1692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06" name="立方體 170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07" name="文字方塊 170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4" name="群組 1693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04" name="立方體 170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05" name="文字方塊 170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5" name="群組 1694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02" name="立方體 170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03" name="文字方塊 170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6" name="群組 1695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700" name="立方體 169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01" name="文字方塊 170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697" name="群組 1696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1698" name="立方體 169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99" name="文字方塊 169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</p:grpSp>
      </p:grpSp>
      <p:grpSp>
        <p:nvGrpSpPr>
          <p:cNvPr id="1979" name="群組 1978"/>
          <p:cNvGrpSpPr/>
          <p:nvPr/>
        </p:nvGrpSpPr>
        <p:grpSpPr>
          <a:xfrm>
            <a:off x="8978467" y="1975483"/>
            <a:ext cx="735131" cy="855462"/>
            <a:chOff x="5236474" y="5287841"/>
            <a:chExt cx="735131" cy="855462"/>
          </a:xfrm>
        </p:grpSpPr>
        <p:grpSp>
          <p:nvGrpSpPr>
            <p:cNvPr id="1977" name="群組 1976"/>
            <p:cNvGrpSpPr/>
            <p:nvPr/>
          </p:nvGrpSpPr>
          <p:grpSpPr>
            <a:xfrm>
              <a:off x="5236474" y="5642063"/>
              <a:ext cx="550465" cy="501240"/>
              <a:chOff x="5236474" y="5642063"/>
              <a:chExt cx="550465" cy="501240"/>
            </a:xfrm>
          </p:grpSpPr>
          <p:grpSp>
            <p:nvGrpSpPr>
              <p:cNvPr id="1967" name="群組 1966"/>
              <p:cNvGrpSpPr/>
              <p:nvPr/>
            </p:nvGrpSpPr>
            <p:grpSpPr>
              <a:xfrm>
                <a:off x="5432355" y="5642063"/>
                <a:ext cx="354584" cy="301683"/>
                <a:chOff x="7541506" y="5522939"/>
                <a:chExt cx="354584" cy="301683"/>
              </a:xfrm>
            </p:grpSpPr>
            <p:sp>
              <p:nvSpPr>
                <p:cNvPr id="1928" name="立方體 1927"/>
                <p:cNvSpPr/>
                <p:nvPr/>
              </p:nvSpPr>
              <p:spPr bwMode="auto">
                <a:xfrm>
                  <a:off x="7621836" y="5522939"/>
                  <a:ext cx="269966" cy="269966"/>
                </a:xfrm>
                <a:prstGeom prst="cub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1929" name="文字方塊 1928"/>
                <p:cNvSpPr txBox="1"/>
                <p:nvPr/>
              </p:nvSpPr>
              <p:spPr>
                <a:xfrm>
                  <a:off x="7541506" y="5547623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16</a:t>
                  </a:r>
                  <a:endParaRPr lang="zh-TW" altLang="en-US" sz="1200" dirty="0"/>
                </a:p>
              </p:txBody>
            </p:sp>
          </p:grpSp>
          <p:grpSp>
            <p:nvGrpSpPr>
              <p:cNvPr id="1968" name="群組 1967"/>
              <p:cNvGrpSpPr/>
              <p:nvPr/>
            </p:nvGrpSpPr>
            <p:grpSpPr>
              <a:xfrm>
                <a:off x="5367417" y="5707776"/>
                <a:ext cx="354584" cy="301683"/>
                <a:chOff x="7541506" y="5522939"/>
                <a:chExt cx="354584" cy="301683"/>
              </a:xfrm>
            </p:grpSpPr>
            <p:sp>
              <p:nvSpPr>
                <p:cNvPr id="1969" name="立方體 1968"/>
                <p:cNvSpPr/>
                <p:nvPr/>
              </p:nvSpPr>
              <p:spPr bwMode="auto">
                <a:xfrm>
                  <a:off x="7621836" y="5522939"/>
                  <a:ext cx="269966" cy="269966"/>
                </a:xfrm>
                <a:prstGeom prst="cub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1970" name="文字方塊 1969"/>
                <p:cNvSpPr txBox="1"/>
                <p:nvPr/>
              </p:nvSpPr>
              <p:spPr>
                <a:xfrm>
                  <a:off x="7541506" y="5547623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16</a:t>
                  </a:r>
                  <a:endParaRPr lang="zh-TW" altLang="en-US" sz="1200" dirty="0"/>
                </a:p>
              </p:txBody>
            </p:sp>
          </p:grpSp>
          <p:grpSp>
            <p:nvGrpSpPr>
              <p:cNvPr id="1971" name="群組 1970"/>
              <p:cNvGrpSpPr/>
              <p:nvPr/>
            </p:nvGrpSpPr>
            <p:grpSpPr>
              <a:xfrm>
                <a:off x="5301412" y="5775907"/>
                <a:ext cx="354584" cy="301683"/>
                <a:chOff x="7541506" y="5522939"/>
                <a:chExt cx="354584" cy="301683"/>
              </a:xfrm>
            </p:grpSpPr>
            <p:sp>
              <p:nvSpPr>
                <p:cNvPr id="1972" name="立方體 1971"/>
                <p:cNvSpPr/>
                <p:nvPr/>
              </p:nvSpPr>
              <p:spPr bwMode="auto">
                <a:xfrm>
                  <a:off x="7621836" y="5522939"/>
                  <a:ext cx="269966" cy="269966"/>
                </a:xfrm>
                <a:prstGeom prst="cub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1973" name="文字方塊 1972"/>
                <p:cNvSpPr txBox="1"/>
                <p:nvPr/>
              </p:nvSpPr>
              <p:spPr>
                <a:xfrm>
                  <a:off x="7541506" y="5547623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16</a:t>
                  </a:r>
                  <a:endParaRPr lang="zh-TW" altLang="en-US" sz="1200" dirty="0"/>
                </a:p>
              </p:txBody>
            </p:sp>
          </p:grpSp>
          <p:grpSp>
            <p:nvGrpSpPr>
              <p:cNvPr id="1974" name="群組 1973"/>
              <p:cNvGrpSpPr/>
              <p:nvPr/>
            </p:nvGrpSpPr>
            <p:grpSpPr>
              <a:xfrm>
                <a:off x="5236474" y="5841620"/>
                <a:ext cx="354584" cy="301683"/>
                <a:chOff x="7541506" y="5522939"/>
                <a:chExt cx="354584" cy="301683"/>
              </a:xfrm>
            </p:grpSpPr>
            <p:sp>
              <p:nvSpPr>
                <p:cNvPr id="1975" name="立方體 1974"/>
                <p:cNvSpPr/>
                <p:nvPr/>
              </p:nvSpPr>
              <p:spPr bwMode="auto">
                <a:xfrm>
                  <a:off x="7621836" y="5522939"/>
                  <a:ext cx="269966" cy="269966"/>
                </a:xfrm>
                <a:prstGeom prst="cub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1976" name="文字方塊 1975"/>
                <p:cNvSpPr txBox="1"/>
                <p:nvPr/>
              </p:nvSpPr>
              <p:spPr>
                <a:xfrm>
                  <a:off x="7541506" y="5547623"/>
                  <a:ext cx="3545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16</a:t>
                  </a:r>
                  <a:endParaRPr lang="zh-TW" altLang="en-US" sz="1200" dirty="0"/>
                </a:p>
              </p:txBody>
            </p:sp>
          </p:grpSp>
        </p:grpSp>
        <p:sp>
          <p:nvSpPr>
            <p:cNvPr id="1978" name="文字方塊 1977"/>
            <p:cNvSpPr txBox="1"/>
            <p:nvPr/>
          </p:nvSpPr>
          <p:spPr>
            <a:xfrm rot="18769285">
              <a:off x="5579190" y="53109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grpSp>
        <p:nvGrpSpPr>
          <p:cNvPr id="1980" name="群組 1979"/>
          <p:cNvGrpSpPr/>
          <p:nvPr/>
        </p:nvGrpSpPr>
        <p:grpSpPr>
          <a:xfrm>
            <a:off x="6171920" y="1669624"/>
            <a:ext cx="1453837" cy="1432924"/>
            <a:chOff x="5531065" y="4674580"/>
            <a:chExt cx="1453837" cy="1432924"/>
          </a:xfrm>
        </p:grpSpPr>
        <p:sp>
          <p:nvSpPr>
            <p:cNvPr id="1981" name="立方體 1980"/>
            <p:cNvSpPr/>
            <p:nvPr/>
          </p:nvSpPr>
          <p:spPr bwMode="auto">
            <a:xfrm>
              <a:off x="5609634" y="4674934"/>
              <a:ext cx="1375268" cy="1432570"/>
            </a:xfrm>
            <a:prstGeom prst="cube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1982" name="群組 1981"/>
            <p:cNvGrpSpPr/>
            <p:nvPr/>
          </p:nvGrpSpPr>
          <p:grpSpPr>
            <a:xfrm>
              <a:off x="5531065" y="4746008"/>
              <a:ext cx="1154916" cy="1112347"/>
              <a:chOff x="2723986" y="4780956"/>
              <a:chExt cx="1154916" cy="1112347"/>
            </a:xfrm>
          </p:grpSpPr>
          <p:grpSp>
            <p:nvGrpSpPr>
              <p:cNvPr id="1984" name="群組 1983"/>
              <p:cNvGrpSpPr/>
              <p:nvPr/>
            </p:nvGrpSpPr>
            <p:grpSpPr>
              <a:xfrm>
                <a:off x="2921872" y="4780956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2132" name="群組 2131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78" name="立方體 217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79" name="文字方塊 217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3" name="群組 2132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76" name="立方體 217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77" name="文字方塊 217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4" name="群組 2133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74" name="立方體 217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75" name="文字方塊 217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5" name="群組 2134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72" name="立方體 217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73" name="文字方塊 217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6" name="群組 2135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70" name="立方體 216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71" name="文字方塊 217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7" name="群組 2136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68" name="立方體 216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69" name="文字方塊 216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8" name="群組 2137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66" name="立方體 216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67" name="文字方塊 216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39" name="群組 2138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64" name="立方體 216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65" name="文字方塊 216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0" name="群組 2139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62" name="立方體 216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63" name="文字方塊 216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1" name="群組 2140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60" name="立方體 215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61" name="文字方塊 216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2" name="群組 2141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58" name="立方體 215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59" name="文字方塊 215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3" name="群組 2142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56" name="立方體 215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57" name="文字方塊 215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4" name="群組 2143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54" name="立方體 215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55" name="文字方塊 215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5" name="群組 2144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52" name="立方體 215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53" name="文字方塊 215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6" name="群組 2145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50" name="立方體 214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51" name="文字方塊 215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147" name="群組 2146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48" name="立方體 214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49" name="文字方塊 214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985" name="群組 1984"/>
              <p:cNvGrpSpPr/>
              <p:nvPr/>
            </p:nvGrpSpPr>
            <p:grpSpPr>
              <a:xfrm>
                <a:off x="2857011" y="4848532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2084" name="群組 2083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30" name="立方體 212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31" name="文字方塊 213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85" name="群組 2084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28" name="立方體 212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29" name="文字方塊 212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86" name="群組 2085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26" name="立方體 212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27" name="文字方塊 212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87" name="群組 2086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24" name="立方體 212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25" name="文字方塊 212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88" name="群組 2087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22" name="立方體 212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23" name="文字方塊 212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89" name="群組 2088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20" name="立方體 211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21" name="文字方塊 212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0" name="群組 2089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18" name="立方體 211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19" name="文字方塊 211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1" name="群組 2090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16" name="立方體 211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17" name="文字方塊 211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2" name="群組 2091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14" name="立方體 211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15" name="文字方塊 211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3" name="群組 2092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12" name="立方體 211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13" name="文字方塊 211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4" name="群組 2093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10" name="立方體 210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11" name="文字方塊 211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5" name="群組 2094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08" name="立方體 210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09" name="文字方塊 210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6" name="群組 2095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06" name="立方體 210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07" name="文字方塊 210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7" name="群組 2096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04" name="立方體 210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05" name="文字方塊 210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8" name="群組 2097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02" name="立方體 210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03" name="文字方塊 210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99" name="群組 2098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100" name="立方體 209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101" name="文字方塊 210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986" name="群組 1985"/>
              <p:cNvGrpSpPr/>
              <p:nvPr/>
            </p:nvGrpSpPr>
            <p:grpSpPr>
              <a:xfrm>
                <a:off x="2788847" y="4915939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2036" name="群組 2035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82" name="立方體 208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83" name="文字方塊 208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37" name="群組 2036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80" name="立方體 207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81" name="文字方塊 208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38" name="群組 2037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78" name="立方體 207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79" name="文字方塊 207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39" name="群組 2038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76" name="立方體 207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77" name="文字方塊 207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0" name="群組 2039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74" name="立方體 207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75" name="文字方塊 207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1" name="群組 2040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72" name="立方體 207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73" name="文字方塊 207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2" name="群組 2041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70" name="立方體 206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71" name="文字方塊 207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3" name="群組 2042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68" name="立方體 206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69" name="文字方塊 206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4" name="群組 2043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66" name="立方體 206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67" name="文字方塊 206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5" name="群組 2044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64" name="立方體 206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65" name="文字方塊 206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6" name="群組 2045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62" name="立方體 206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63" name="文字方塊 206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7" name="群組 2046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60" name="立方體 205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61" name="文字方塊 206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8" name="群組 2047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58" name="立方體 205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59" name="文字方塊 205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49" name="群組 2048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56" name="立方體 205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57" name="文字方塊 205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50" name="群組 2049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54" name="立方體 205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55" name="文字方塊 205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51" name="群組 2050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52" name="立方體 205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53" name="文字方塊 205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  <p:grpSp>
            <p:nvGrpSpPr>
              <p:cNvPr id="1987" name="群組 1986"/>
              <p:cNvGrpSpPr/>
              <p:nvPr/>
            </p:nvGrpSpPr>
            <p:grpSpPr>
              <a:xfrm>
                <a:off x="2723986" y="4981711"/>
                <a:ext cx="957030" cy="911592"/>
                <a:chOff x="2921872" y="4780956"/>
                <a:chExt cx="957030" cy="911592"/>
              </a:xfrm>
            </p:grpSpPr>
            <p:grpSp>
              <p:nvGrpSpPr>
                <p:cNvPr id="1988" name="群組 1987"/>
                <p:cNvGrpSpPr/>
                <p:nvPr/>
              </p:nvGrpSpPr>
              <p:grpSpPr>
                <a:xfrm>
                  <a:off x="2921872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34" name="立方體 203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35" name="文字方塊 203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89" name="群組 1988"/>
                <p:cNvGrpSpPr/>
                <p:nvPr/>
              </p:nvGrpSpPr>
              <p:grpSpPr>
                <a:xfrm>
                  <a:off x="3120213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32" name="立方體 203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33" name="文字方塊 203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0" name="群組 1989"/>
                <p:cNvGrpSpPr/>
                <p:nvPr/>
              </p:nvGrpSpPr>
              <p:grpSpPr>
                <a:xfrm>
                  <a:off x="3323596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30" name="立方體 202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31" name="文字方塊 203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1" name="群組 1990"/>
                <p:cNvGrpSpPr/>
                <p:nvPr/>
              </p:nvGrpSpPr>
              <p:grpSpPr>
                <a:xfrm>
                  <a:off x="3521937" y="5390865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28" name="立方體 202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29" name="文字方塊 202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2" name="群組 1991"/>
                <p:cNvGrpSpPr/>
                <p:nvPr/>
              </p:nvGrpSpPr>
              <p:grpSpPr>
                <a:xfrm>
                  <a:off x="2921872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26" name="立方體 202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27" name="文字方塊 202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3" name="群組 1992"/>
                <p:cNvGrpSpPr/>
                <p:nvPr/>
              </p:nvGrpSpPr>
              <p:grpSpPr>
                <a:xfrm>
                  <a:off x="3120213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24" name="立方體 202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25" name="文字方塊 202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4" name="群組 1993"/>
                <p:cNvGrpSpPr/>
                <p:nvPr/>
              </p:nvGrpSpPr>
              <p:grpSpPr>
                <a:xfrm>
                  <a:off x="3323596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22" name="立方體 202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23" name="文字方塊 202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5" name="群組 1994"/>
                <p:cNvGrpSpPr/>
                <p:nvPr/>
              </p:nvGrpSpPr>
              <p:grpSpPr>
                <a:xfrm>
                  <a:off x="3521937" y="5187562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20" name="立方體 201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21" name="文字方塊 202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6" name="群組 1995"/>
                <p:cNvGrpSpPr/>
                <p:nvPr/>
              </p:nvGrpSpPr>
              <p:grpSpPr>
                <a:xfrm>
                  <a:off x="2923568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18" name="立方體 201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19" name="文字方塊 201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7" name="群組 1996"/>
                <p:cNvGrpSpPr/>
                <p:nvPr/>
              </p:nvGrpSpPr>
              <p:grpSpPr>
                <a:xfrm>
                  <a:off x="3121909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16" name="立方體 201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17" name="文字方塊 201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8" name="群組 1997"/>
                <p:cNvGrpSpPr/>
                <p:nvPr/>
              </p:nvGrpSpPr>
              <p:grpSpPr>
                <a:xfrm>
                  <a:off x="3325292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14" name="立方體 201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15" name="文字方塊 201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1999" name="群組 1998"/>
                <p:cNvGrpSpPr/>
                <p:nvPr/>
              </p:nvGrpSpPr>
              <p:grpSpPr>
                <a:xfrm>
                  <a:off x="3523633" y="4984259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12" name="立方體 2011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13" name="文字方塊 2012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00" name="群組 1999"/>
                <p:cNvGrpSpPr/>
                <p:nvPr/>
              </p:nvGrpSpPr>
              <p:grpSpPr>
                <a:xfrm>
                  <a:off x="2924253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10" name="立方體 2009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11" name="文字方塊 2010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01" name="群組 2000"/>
                <p:cNvGrpSpPr/>
                <p:nvPr/>
              </p:nvGrpSpPr>
              <p:grpSpPr>
                <a:xfrm>
                  <a:off x="3122594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08" name="立方體 2007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09" name="文字方塊 2008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02" name="群組 2001"/>
                <p:cNvGrpSpPr/>
                <p:nvPr/>
              </p:nvGrpSpPr>
              <p:grpSpPr>
                <a:xfrm>
                  <a:off x="3325977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06" name="立方體 2005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07" name="文字方塊 2006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003" name="群組 2002"/>
                <p:cNvGrpSpPr/>
                <p:nvPr/>
              </p:nvGrpSpPr>
              <p:grpSpPr>
                <a:xfrm>
                  <a:off x="3524318" y="4780956"/>
                  <a:ext cx="354584" cy="301683"/>
                  <a:chOff x="2921872" y="5390865"/>
                  <a:chExt cx="354584" cy="301683"/>
                </a:xfrm>
              </p:grpSpPr>
              <p:sp>
                <p:nvSpPr>
                  <p:cNvPr id="2004" name="立方體 2003"/>
                  <p:cNvSpPr/>
                  <p:nvPr/>
                </p:nvSpPr>
                <p:spPr bwMode="auto">
                  <a:xfrm>
                    <a:off x="3002202" y="5390865"/>
                    <a:ext cx="269966" cy="269966"/>
                  </a:xfrm>
                  <a:prstGeom prst="cube">
                    <a:avLst/>
                  </a:prstGeom>
                  <a:solidFill>
                    <a:srgbClr val="92D05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TW" altLang="en-US" sz="1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pitchFamily="18" charset="-120"/>
                    </a:endParaRPr>
                  </a:p>
                </p:txBody>
              </p:sp>
              <p:sp>
                <p:nvSpPr>
                  <p:cNvPr id="2005" name="文字方塊 2004"/>
                  <p:cNvSpPr txBox="1"/>
                  <p:nvPr/>
                </p:nvSpPr>
                <p:spPr>
                  <a:xfrm>
                    <a:off x="2921872" y="5415549"/>
                    <a:ext cx="35458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16</a:t>
                    </a:r>
                    <a:endParaRPr lang="zh-TW" altLang="en-US" sz="1200" dirty="0"/>
                  </a:p>
                </p:txBody>
              </p:sp>
            </p:grpSp>
          </p:grpSp>
        </p:grpSp>
        <p:sp>
          <p:nvSpPr>
            <p:cNvPr id="1983" name="立方體 1982"/>
            <p:cNvSpPr/>
            <p:nvPr/>
          </p:nvSpPr>
          <p:spPr bwMode="auto">
            <a:xfrm>
              <a:off x="5609634" y="4674580"/>
              <a:ext cx="1375268" cy="143257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0" name="文字方塊 2179"/>
              <p:cNvSpPr txBox="1"/>
              <p:nvPr/>
            </p:nvSpPr>
            <p:spPr>
              <a:xfrm>
                <a:off x="5890863" y="1139868"/>
                <a:ext cx="234803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 smtClean="0"/>
                  <a:t>Neuron state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en-US" altLang="zh-TW" b="1" dirty="0" smtClean="0"/>
                  <a:t>)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2180" name="文字方塊 2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63" y="1139868"/>
                <a:ext cx="2348032" cy="379784"/>
              </a:xfrm>
              <a:prstGeom prst="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2" name="文字方塊 2181"/>
          <p:cNvSpPr txBox="1"/>
          <p:nvPr/>
        </p:nvSpPr>
        <p:spPr>
          <a:xfrm>
            <a:off x="6054958" y="155632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K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183" name="文字方塊 2182"/>
          <p:cNvSpPr txBox="1"/>
          <p:nvPr/>
        </p:nvSpPr>
        <p:spPr>
          <a:xfrm>
            <a:off x="6520491" y="30487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Y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184" name="文字方塊 2183"/>
          <p:cNvSpPr txBox="1"/>
          <p:nvPr/>
        </p:nvSpPr>
        <p:spPr>
          <a:xfrm>
            <a:off x="5698283" y="23868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X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5" name="文字方塊 2184"/>
              <p:cNvSpPr txBox="1"/>
              <p:nvPr/>
            </p:nvSpPr>
            <p:spPr>
              <a:xfrm>
                <a:off x="10020348" y="3263353"/>
                <a:ext cx="212904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Output spikes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en-US" altLang="zh-TW" b="1" dirty="0" smtClean="0"/>
                  <a:t>)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2185" name="文字方塊 2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48" y="3263353"/>
                <a:ext cx="2129044" cy="379784"/>
              </a:xfrm>
              <a:prstGeom prst="rect">
                <a:avLst/>
              </a:prstGeom>
              <a:blipFill>
                <a:blip r:embed="rId5"/>
                <a:stretch>
                  <a:fillRect l="-2579" t="-4762" r="-1433" b="-23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6" name="文字方塊 2185"/>
          <p:cNvSpPr txBox="1"/>
          <p:nvPr/>
        </p:nvSpPr>
        <p:spPr>
          <a:xfrm>
            <a:off x="8518163" y="1654837"/>
            <a:ext cx="228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Compare with Vth</a:t>
            </a:r>
            <a:endParaRPr lang="zh-TW" altLang="en-US" dirty="0"/>
          </a:p>
        </p:txBody>
      </p:sp>
      <p:sp>
        <p:nvSpPr>
          <p:cNvPr id="2187" name="投影片編號版面配置區 21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24" name="文字方塊 1023"/>
          <p:cNvSpPr txBox="1"/>
          <p:nvPr/>
        </p:nvSpPr>
        <p:spPr>
          <a:xfrm>
            <a:off x="8850094" y="21632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K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" name="向上箭號 2"/>
          <p:cNvSpPr/>
          <p:nvPr/>
        </p:nvSpPr>
        <p:spPr bwMode="auto">
          <a:xfrm>
            <a:off x="6693026" y="3570635"/>
            <a:ext cx="268699" cy="417701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26" name="文字方塊 1025"/>
          <p:cNvSpPr txBox="1"/>
          <p:nvPr/>
        </p:nvSpPr>
        <p:spPr>
          <a:xfrm>
            <a:off x="5377306" y="3639302"/>
            <a:ext cx="129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Add into V</a:t>
            </a:r>
            <a:endParaRPr lang="en-US" altLang="zh-TW" i="1" dirty="0" smtClean="0"/>
          </a:p>
        </p:txBody>
      </p:sp>
      <p:sp>
        <p:nvSpPr>
          <p:cNvPr id="1027" name="向上箭號 1026"/>
          <p:cNvSpPr/>
          <p:nvPr/>
        </p:nvSpPr>
        <p:spPr bwMode="auto">
          <a:xfrm rot="6858991">
            <a:off x="8768704" y="1942530"/>
            <a:ext cx="268699" cy="206403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1052" y="28345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Synapse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手繪多邊形 8"/>
          <p:cNvSpPr/>
          <p:nvPr/>
        </p:nvSpPr>
        <p:spPr bwMode="auto">
          <a:xfrm>
            <a:off x="5536278" y="1147156"/>
            <a:ext cx="6550429" cy="4588626"/>
          </a:xfrm>
          <a:custGeom>
            <a:avLst/>
            <a:gdLst>
              <a:gd name="connsiteX0" fmla="*/ 0 w 6550429"/>
              <a:gd name="connsiteY0" fmla="*/ 2261062 h 4588626"/>
              <a:gd name="connsiteX1" fmla="*/ 2277687 w 6550429"/>
              <a:gd name="connsiteY1" fmla="*/ 2261062 h 4588626"/>
              <a:gd name="connsiteX2" fmla="*/ 4605251 w 6550429"/>
              <a:gd name="connsiteY2" fmla="*/ 4588626 h 4588626"/>
              <a:gd name="connsiteX3" fmla="*/ 6550429 w 6550429"/>
              <a:gd name="connsiteY3" fmla="*/ 4588626 h 4588626"/>
              <a:gd name="connsiteX4" fmla="*/ 6550429 w 6550429"/>
              <a:gd name="connsiteY4" fmla="*/ 0 h 4588626"/>
              <a:gd name="connsiteX5" fmla="*/ 33251 w 6550429"/>
              <a:gd name="connsiteY5" fmla="*/ 0 h 4588626"/>
              <a:gd name="connsiteX6" fmla="*/ 0 w 6550429"/>
              <a:gd name="connsiteY6" fmla="*/ 2261062 h 458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429" h="4588626">
                <a:moveTo>
                  <a:pt x="0" y="2261062"/>
                </a:moveTo>
                <a:lnTo>
                  <a:pt x="2277687" y="2261062"/>
                </a:lnTo>
                <a:lnTo>
                  <a:pt x="4605251" y="4588626"/>
                </a:lnTo>
                <a:lnTo>
                  <a:pt x="6550429" y="4588626"/>
                </a:lnTo>
                <a:lnTo>
                  <a:pt x="6550429" y="0"/>
                </a:lnTo>
                <a:lnTo>
                  <a:pt x="33251" y="0"/>
                </a:lnTo>
                <a:lnTo>
                  <a:pt x="0" y="2261062"/>
                </a:lnTo>
                <a:close/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19" name="文字方塊 1018"/>
          <p:cNvSpPr txBox="1"/>
          <p:nvPr/>
        </p:nvSpPr>
        <p:spPr>
          <a:xfrm>
            <a:off x="10972320" y="112348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Neuron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022" name="內容版面配置區 2"/>
          <p:cNvSpPr>
            <a:spLocks noGrp="1"/>
          </p:cNvSpPr>
          <p:nvPr>
            <p:ph idx="1"/>
          </p:nvPr>
        </p:nvSpPr>
        <p:spPr>
          <a:xfrm>
            <a:off x="140070" y="1138740"/>
            <a:ext cx="5022051" cy="14397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y)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+=</a:t>
            </a:r>
            <a:r>
              <a:rPr lang="zh-TW" altLang="en-US" sz="1600" dirty="0">
                <a:latin typeface="Cambria Math" panose="02040503050406030204" pitchFamily="18" charset="0"/>
              </a:rPr>
              <a:t>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Filter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c,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j)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l-1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x+i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y+j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;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+=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;</a:t>
            </a:r>
          </a:p>
          <a:p>
            <a:pPr marL="0" indent="0">
              <a:buNone/>
            </a:pP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= (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&gt;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</a:t>
            </a:r>
            <a:r>
              <a:rPr lang="en-US" altLang="zh-TW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? 1:0 ;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-= (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) ?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(k):0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zh-TW" altLang="en-US" sz="16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圓角矩形圖說文字 2095"/>
          <p:cNvSpPr/>
          <p:nvPr/>
        </p:nvSpPr>
        <p:spPr bwMode="auto">
          <a:xfrm>
            <a:off x="4941031" y="5068197"/>
            <a:ext cx="6073787" cy="704053"/>
          </a:xfrm>
          <a:prstGeom prst="wedgeRoundRectCallout">
            <a:avLst>
              <a:gd name="adj1" fmla="val 6267"/>
              <a:gd name="adj2" fmla="val -13675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94" name="矩形圖說文字 2093"/>
          <p:cNvSpPr/>
          <p:nvPr/>
        </p:nvSpPr>
        <p:spPr bwMode="auto">
          <a:xfrm>
            <a:off x="5650250" y="2788700"/>
            <a:ext cx="1517418" cy="1433629"/>
          </a:xfrm>
          <a:prstGeom prst="wedgeRectCallout">
            <a:avLst>
              <a:gd name="adj1" fmla="val -72933"/>
              <a:gd name="adj2" fmla="val 1293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12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560031" y="2142579"/>
            <a:ext cx="810133" cy="811573"/>
            <a:chOff x="3828308" y="1391837"/>
            <a:chExt cx="810133" cy="811573"/>
          </a:xfrm>
        </p:grpSpPr>
        <p:grpSp>
          <p:nvGrpSpPr>
            <p:cNvPr id="6" name="群組 5"/>
            <p:cNvGrpSpPr/>
            <p:nvPr/>
          </p:nvGrpSpPr>
          <p:grpSpPr>
            <a:xfrm>
              <a:off x="3940702" y="1391837"/>
              <a:ext cx="697739" cy="675959"/>
              <a:chOff x="3827067" y="1391837"/>
              <a:chExt cx="697739" cy="675959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54" name="立方體 5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38" name="群組 37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52" name="立方體 5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39" name="立方體 38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40" name="群組 39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50" name="立方體 4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8" name="立方體 4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42" name="立方體 41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" name="立方體 42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4" name="立方體 43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6" name="立方體 4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872690" y="1459438"/>
              <a:ext cx="697739" cy="675959"/>
              <a:chOff x="3827067" y="1391837"/>
              <a:chExt cx="697739" cy="675959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35" name="立方體 3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33" name="立方體 3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20" name="立方體 19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1" name="群組 20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31" name="立方體 3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" name="文字方塊 3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9" name="立方體 2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23" name="立方體 22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4" name="群組 23"/>
              <p:cNvGrpSpPr/>
              <p:nvPr/>
            </p:nvGrpSpPr>
            <p:grpSpPr>
              <a:xfrm>
                <a:off x="3827067" y="1391837"/>
                <a:ext cx="300082" cy="269966"/>
                <a:chOff x="604817" y="3020060"/>
                <a:chExt cx="300082" cy="269966"/>
              </a:xfrm>
            </p:grpSpPr>
            <p:sp>
              <p:nvSpPr>
                <p:cNvPr id="27" name="立方體 2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sp>
            <p:nvSpPr>
              <p:cNvPr id="25" name="立方體 24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6" name="立方體 2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3828308" y="1527451"/>
              <a:ext cx="672339" cy="675959"/>
              <a:chOff x="3852467" y="1391837"/>
              <a:chExt cx="672339" cy="675959"/>
            </a:xfrm>
          </p:grpSpPr>
          <p:sp>
            <p:nvSpPr>
              <p:cNvPr id="9" name="立方體 8"/>
              <p:cNvSpPr/>
              <p:nvPr/>
            </p:nvSpPr>
            <p:spPr bwMode="auto">
              <a:xfrm>
                <a:off x="3852467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" name="立方體 9"/>
              <p:cNvSpPr/>
              <p:nvPr/>
            </p:nvSpPr>
            <p:spPr bwMode="auto">
              <a:xfrm>
                <a:off x="4053133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" name="立方體 10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立方體 11"/>
              <p:cNvSpPr/>
              <p:nvPr/>
            </p:nvSpPr>
            <p:spPr bwMode="auto">
              <a:xfrm>
                <a:off x="3852467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" name="立方體 12"/>
              <p:cNvSpPr/>
              <p:nvPr/>
            </p:nvSpPr>
            <p:spPr bwMode="auto">
              <a:xfrm>
                <a:off x="4053133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" name="立方體 13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" name="立方體 14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" name="立方體 15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" name="立方體 16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270" name="群組 269"/>
          <p:cNvGrpSpPr/>
          <p:nvPr/>
        </p:nvGrpSpPr>
        <p:grpSpPr>
          <a:xfrm>
            <a:off x="7593928" y="2945531"/>
            <a:ext cx="1211081" cy="1210176"/>
            <a:chOff x="1331503" y="1055742"/>
            <a:chExt cx="1211081" cy="1210176"/>
          </a:xfrm>
        </p:grpSpPr>
        <p:grpSp>
          <p:nvGrpSpPr>
            <p:cNvPr id="271" name="群組 270"/>
            <p:cNvGrpSpPr/>
            <p:nvPr/>
          </p:nvGrpSpPr>
          <p:grpSpPr>
            <a:xfrm>
              <a:off x="1441211" y="1055742"/>
              <a:ext cx="1101373" cy="1075865"/>
              <a:chOff x="2739033" y="2899571"/>
              <a:chExt cx="1101373" cy="1075865"/>
            </a:xfrm>
          </p:grpSpPr>
          <p:grpSp>
            <p:nvGrpSpPr>
              <p:cNvPr id="358" name="群組 357"/>
              <p:cNvGrpSpPr/>
              <p:nvPr/>
            </p:nvGrpSpPr>
            <p:grpSpPr>
              <a:xfrm>
                <a:off x="2739033" y="3705470"/>
                <a:ext cx="327334" cy="269966"/>
                <a:chOff x="604817" y="3020060"/>
                <a:chExt cx="327334" cy="269966"/>
              </a:xfrm>
            </p:grpSpPr>
            <p:sp>
              <p:nvSpPr>
                <p:cNvPr id="413" name="立方體 41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4" name="文字方塊 413"/>
                <p:cNvSpPr txBox="1"/>
                <p:nvPr/>
              </p:nvSpPr>
              <p:spPr>
                <a:xfrm>
                  <a:off x="604817" y="3044744"/>
                  <a:ext cx="3273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m0</a:t>
                  </a:r>
                  <a:endParaRPr lang="zh-TW" altLang="en-US" sz="800" dirty="0"/>
                </a:p>
              </p:txBody>
            </p:sp>
          </p:grpSp>
          <p:grpSp>
            <p:nvGrpSpPr>
              <p:cNvPr id="359" name="群組 358"/>
              <p:cNvGrpSpPr/>
              <p:nvPr/>
            </p:nvGrpSpPr>
            <p:grpSpPr>
              <a:xfrm>
                <a:off x="2939699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411" name="立方體 41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2" name="文字方塊 41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n0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0" name="群組 359"/>
              <p:cNvGrpSpPr/>
              <p:nvPr/>
            </p:nvGrpSpPr>
            <p:grpSpPr>
              <a:xfrm>
                <a:off x="3141406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409" name="立方體 40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0" name="文字方塊 40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o0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1" name="群組 360"/>
              <p:cNvGrpSpPr/>
              <p:nvPr/>
            </p:nvGrpSpPr>
            <p:grpSpPr>
              <a:xfrm>
                <a:off x="3341202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407" name="立方體 40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8" name="文字方塊 40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p0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2" name="群組 361"/>
              <p:cNvGrpSpPr/>
              <p:nvPr/>
            </p:nvGrpSpPr>
            <p:grpSpPr>
              <a:xfrm>
                <a:off x="2739033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405" name="立方體 40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6" name="文字方塊 405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i0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3" name="群組 362"/>
              <p:cNvGrpSpPr/>
              <p:nvPr/>
            </p:nvGrpSpPr>
            <p:grpSpPr>
              <a:xfrm>
                <a:off x="2939699" y="3503580"/>
                <a:ext cx="295366" cy="269966"/>
                <a:chOff x="604817" y="3020060"/>
                <a:chExt cx="295366" cy="269966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03" name="立方體 40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4" name="文字方塊 403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j0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4" name="群組 363"/>
              <p:cNvGrpSpPr/>
              <p:nvPr/>
            </p:nvGrpSpPr>
            <p:grpSpPr>
              <a:xfrm>
                <a:off x="3141406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401" name="立方體 40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2" name="文字方塊 401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k0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5" name="群組 364"/>
              <p:cNvGrpSpPr/>
              <p:nvPr/>
            </p:nvGrpSpPr>
            <p:grpSpPr>
              <a:xfrm>
                <a:off x="3341202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99" name="立方體 39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0" name="文字方塊 399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l0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6" name="群組 365"/>
              <p:cNvGrpSpPr/>
              <p:nvPr/>
            </p:nvGrpSpPr>
            <p:grpSpPr>
              <a:xfrm>
                <a:off x="2739033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97" name="立方體 39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8" name="文字方塊 39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7" name="群組 366"/>
              <p:cNvGrpSpPr/>
              <p:nvPr/>
            </p:nvGrpSpPr>
            <p:grpSpPr>
              <a:xfrm>
                <a:off x="2939699" y="3305564"/>
                <a:ext cx="295366" cy="269966"/>
                <a:chOff x="604817" y="3020060"/>
                <a:chExt cx="295366" cy="269966"/>
              </a:xfrm>
            </p:grpSpPr>
            <p:sp>
              <p:nvSpPr>
                <p:cNvPr id="395" name="立方體 39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6" name="文字方塊 395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8" name="群組 367"/>
              <p:cNvGrpSpPr/>
              <p:nvPr/>
            </p:nvGrpSpPr>
            <p:grpSpPr>
              <a:xfrm>
                <a:off x="3141406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93" name="立方體 39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4" name="文字方塊 393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g0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9" name="群組 368"/>
              <p:cNvGrpSpPr/>
              <p:nvPr/>
            </p:nvGrpSpPr>
            <p:grpSpPr>
              <a:xfrm>
                <a:off x="3341202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91" name="立方體 39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2" name="文字方塊 39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h0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0" name="群組 369"/>
              <p:cNvGrpSpPr/>
              <p:nvPr/>
            </p:nvGrpSpPr>
            <p:grpSpPr>
              <a:xfrm>
                <a:off x="2739033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89" name="立方體 38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0" name="文字方塊 38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1" name="群組 370"/>
              <p:cNvGrpSpPr/>
              <p:nvPr/>
            </p:nvGrpSpPr>
            <p:grpSpPr>
              <a:xfrm>
                <a:off x="2939699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87" name="立方體 38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8" name="文字方塊 38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2" name="群組 371"/>
              <p:cNvGrpSpPr/>
              <p:nvPr/>
            </p:nvGrpSpPr>
            <p:grpSpPr>
              <a:xfrm>
                <a:off x="3141406" y="3102386"/>
                <a:ext cx="295366" cy="269966"/>
                <a:chOff x="604817" y="3020060"/>
                <a:chExt cx="295366" cy="269966"/>
              </a:xfrm>
            </p:grpSpPr>
            <p:sp>
              <p:nvSpPr>
                <p:cNvPr id="385" name="立方體 38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6" name="文字方塊 385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c0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3" name="群組 372"/>
              <p:cNvGrpSpPr/>
              <p:nvPr/>
            </p:nvGrpSpPr>
            <p:grpSpPr>
              <a:xfrm>
                <a:off x="3341202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83" name="立方體 38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4" name="文字方塊 383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d0</a:t>
                  </a:r>
                  <a:endParaRPr lang="zh-TW" altLang="en-US" sz="800" dirty="0"/>
                </a:p>
              </p:txBody>
            </p:sp>
          </p:grpSp>
          <p:sp>
            <p:nvSpPr>
              <p:cNvPr id="374" name="立方體 373"/>
              <p:cNvSpPr/>
              <p:nvPr/>
            </p:nvSpPr>
            <p:spPr bwMode="auto">
              <a:xfrm>
                <a:off x="3570440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5" name="立方體 374"/>
              <p:cNvSpPr/>
              <p:nvPr/>
            </p:nvSpPr>
            <p:spPr bwMode="auto">
              <a:xfrm>
                <a:off x="3570440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6" name="立方體 375"/>
              <p:cNvSpPr/>
              <p:nvPr/>
            </p:nvSpPr>
            <p:spPr bwMode="auto">
              <a:xfrm>
                <a:off x="3570440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7" name="立方體 376"/>
              <p:cNvSpPr/>
              <p:nvPr/>
            </p:nvSpPr>
            <p:spPr bwMode="auto">
              <a:xfrm>
                <a:off x="3570440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8" name="立方體 377"/>
              <p:cNvSpPr/>
              <p:nvPr/>
            </p:nvSpPr>
            <p:spPr bwMode="auto">
              <a:xfrm>
                <a:off x="2764433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9" name="立方體 378"/>
              <p:cNvSpPr/>
              <p:nvPr/>
            </p:nvSpPr>
            <p:spPr bwMode="auto">
              <a:xfrm>
                <a:off x="2965099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0" name="立方體 379"/>
              <p:cNvSpPr/>
              <p:nvPr/>
            </p:nvSpPr>
            <p:spPr bwMode="auto">
              <a:xfrm>
                <a:off x="3166806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1" name="立方體 380"/>
              <p:cNvSpPr/>
              <p:nvPr/>
            </p:nvSpPr>
            <p:spPr bwMode="auto">
              <a:xfrm>
                <a:off x="3366602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2" name="立方體 381"/>
              <p:cNvSpPr/>
              <p:nvPr/>
            </p:nvSpPr>
            <p:spPr bwMode="auto">
              <a:xfrm>
                <a:off x="3570440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272" name="群組 271"/>
            <p:cNvGrpSpPr/>
            <p:nvPr/>
          </p:nvGrpSpPr>
          <p:grpSpPr>
            <a:xfrm>
              <a:off x="1373490" y="1123343"/>
              <a:ext cx="1101373" cy="1075865"/>
              <a:chOff x="2739033" y="2899571"/>
              <a:chExt cx="1101373" cy="1075865"/>
            </a:xfrm>
          </p:grpSpPr>
          <p:grpSp>
            <p:nvGrpSpPr>
              <p:cNvPr id="299" name="群組 298"/>
              <p:cNvGrpSpPr/>
              <p:nvPr/>
            </p:nvGrpSpPr>
            <p:grpSpPr>
              <a:xfrm>
                <a:off x="2739033" y="3705470"/>
                <a:ext cx="327334" cy="269966"/>
                <a:chOff x="604817" y="3020060"/>
                <a:chExt cx="327334" cy="269966"/>
              </a:xfrm>
            </p:grpSpPr>
            <p:sp>
              <p:nvSpPr>
                <p:cNvPr id="356" name="立方體 35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7" name="文字方塊 356"/>
                <p:cNvSpPr txBox="1"/>
                <p:nvPr/>
              </p:nvSpPr>
              <p:spPr>
                <a:xfrm>
                  <a:off x="604817" y="3044744"/>
                  <a:ext cx="3273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m0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0" name="群組 299"/>
              <p:cNvGrpSpPr/>
              <p:nvPr/>
            </p:nvGrpSpPr>
            <p:grpSpPr>
              <a:xfrm>
                <a:off x="2939699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354" name="立方體 35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5" name="文字方塊 35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n0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1" name="群組 300"/>
              <p:cNvGrpSpPr/>
              <p:nvPr/>
            </p:nvGrpSpPr>
            <p:grpSpPr>
              <a:xfrm>
                <a:off x="3141406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352" name="立方體 35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3" name="文字方塊 352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o0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2" name="群組 301"/>
              <p:cNvGrpSpPr/>
              <p:nvPr/>
            </p:nvGrpSpPr>
            <p:grpSpPr>
              <a:xfrm>
                <a:off x="3341202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350" name="立方體 34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1" name="文字方塊 35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p0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3" name="群組 302"/>
              <p:cNvGrpSpPr/>
              <p:nvPr/>
            </p:nvGrpSpPr>
            <p:grpSpPr>
              <a:xfrm>
                <a:off x="2739033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48" name="立方體 34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9" name="文字方塊 348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i0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4" name="群組 303"/>
              <p:cNvGrpSpPr/>
              <p:nvPr/>
            </p:nvGrpSpPr>
            <p:grpSpPr>
              <a:xfrm>
                <a:off x="2939699" y="3503580"/>
                <a:ext cx="295366" cy="269966"/>
                <a:chOff x="604817" y="3020060"/>
                <a:chExt cx="295366" cy="269966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46" name="立方體 34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7" name="文字方塊 346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j0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5" name="群組 304"/>
              <p:cNvGrpSpPr/>
              <p:nvPr/>
            </p:nvGrpSpPr>
            <p:grpSpPr>
              <a:xfrm>
                <a:off x="3141406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44" name="立方體 34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5" name="文字方塊 344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k0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6" name="群組 305"/>
              <p:cNvGrpSpPr/>
              <p:nvPr/>
            </p:nvGrpSpPr>
            <p:grpSpPr>
              <a:xfrm>
                <a:off x="3341202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42" name="立方體 34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3" name="文字方塊 342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l0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7" name="群組 306"/>
              <p:cNvGrpSpPr/>
              <p:nvPr/>
            </p:nvGrpSpPr>
            <p:grpSpPr>
              <a:xfrm>
                <a:off x="2739033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40" name="立方體 33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1" name="文字方塊 34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8" name="群組 307"/>
              <p:cNvGrpSpPr/>
              <p:nvPr/>
            </p:nvGrpSpPr>
            <p:grpSpPr>
              <a:xfrm>
                <a:off x="2939699" y="3305564"/>
                <a:ext cx="295366" cy="269966"/>
                <a:chOff x="604817" y="3020060"/>
                <a:chExt cx="295366" cy="269966"/>
              </a:xfrm>
            </p:grpSpPr>
            <p:sp>
              <p:nvSpPr>
                <p:cNvPr id="338" name="立方體 33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9" name="文字方塊 338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9" name="群組 308"/>
              <p:cNvGrpSpPr/>
              <p:nvPr/>
            </p:nvGrpSpPr>
            <p:grpSpPr>
              <a:xfrm>
                <a:off x="3141406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36" name="立方體 33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7" name="文字方塊 33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g0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0" name="群組 309"/>
              <p:cNvGrpSpPr/>
              <p:nvPr/>
            </p:nvGrpSpPr>
            <p:grpSpPr>
              <a:xfrm>
                <a:off x="3341202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34" name="立方體 33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5" name="文字方塊 33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h0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1" name="群組 310"/>
              <p:cNvGrpSpPr/>
              <p:nvPr/>
            </p:nvGrpSpPr>
            <p:grpSpPr>
              <a:xfrm>
                <a:off x="2739033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32" name="立方體 33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3" name="文字方塊 332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2" name="群組 311"/>
              <p:cNvGrpSpPr/>
              <p:nvPr/>
            </p:nvGrpSpPr>
            <p:grpSpPr>
              <a:xfrm>
                <a:off x="2939699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30" name="立方體 32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1" name="文字方塊 33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3" name="群組 312"/>
              <p:cNvGrpSpPr/>
              <p:nvPr/>
            </p:nvGrpSpPr>
            <p:grpSpPr>
              <a:xfrm>
                <a:off x="3141406" y="3102386"/>
                <a:ext cx="295366" cy="269966"/>
                <a:chOff x="604817" y="3020060"/>
                <a:chExt cx="295366" cy="269966"/>
              </a:xfrm>
            </p:grpSpPr>
            <p:sp>
              <p:nvSpPr>
                <p:cNvPr id="328" name="立方體 32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9" name="文字方塊 328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c0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4" name="群組 313"/>
              <p:cNvGrpSpPr/>
              <p:nvPr/>
            </p:nvGrpSpPr>
            <p:grpSpPr>
              <a:xfrm>
                <a:off x="3341202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26" name="立方體 32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7" name="文字方塊 32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d0</a:t>
                  </a:r>
                  <a:endParaRPr lang="zh-TW" altLang="en-US" sz="800" dirty="0"/>
                </a:p>
              </p:txBody>
            </p:sp>
          </p:grpSp>
          <p:sp>
            <p:nvSpPr>
              <p:cNvPr id="315" name="立方體 314"/>
              <p:cNvSpPr/>
              <p:nvPr/>
            </p:nvSpPr>
            <p:spPr bwMode="auto">
              <a:xfrm>
                <a:off x="3570440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316" name="群組 315"/>
              <p:cNvGrpSpPr/>
              <p:nvPr/>
            </p:nvGrpSpPr>
            <p:grpSpPr>
              <a:xfrm>
                <a:off x="3545040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24" name="立方體 32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5" name="文字方塊 324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l0</a:t>
                  </a:r>
                  <a:endParaRPr lang="zh-TW" altLang="en-US" sz="800" dirty="0"/>
                </a:p>
              </p:txBody>
            </p:sp>
          </p:grpSp>
          <p:sp>
            <p:nvSpPr>
              <p:cNvPr id="317" name="立方體 316"/>
              <p:cNvSpPr/>
              <p:nvPr/>
            </p:nvSpPr>
            <p:spPr bwMode="auto">
              <a:xfrm>
                <a:off x="3570440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18" name="立方體 317"/>
              <p:cNvSpPr/>
              <p:nvPr/>
            </p:nvSpPr>
            <p:spPr bwMode="auto">
              <a:xfrm>
                <a:off x="3570440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19" name="立方體 318"/>
              <p:cNvSpPr/>
              <p:nvPr/>
            </p:nvSpPr>
            <p:spPr bwMode="auto">
              <a:xfrm>
                <a:off x="2764433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0" name="立方體 319"/>
              <p:cNvSpPr/>
              <p:nvPr/>
            </p:nvSpPr>
            <p:spPr bwMode="auto">
              <a:xfrm>
                <a:off x="2965099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1" name="立方體 320"/>
              <p:cNvSpPr/>
              <p:nvPr/>
            </p:nvSpPr>
            <p:spPr bwMode="auto">
              <a:xfrm>
                <a:off x="3166806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2" name="立方體 321"/>
              <p:cNvSpPr/>
              <p:nvPr/>
            </p:nvSpPr>
            <p:spPr bwMode="auto">
              <a:xfrm>
                <a:off x="3366602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3" name="立方體 322"/>
              <p:cNvSpPr/>
              <p:nvPr/>
            </p:nvSpPr>
            <p:spPr bwMode="auto">
              <a:xfrm>
                <a:off x="3570440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273" name="群組 272"/>
            <p:cNvGrpSpPr/>
            <p:nvPr/>
          </p:nvGrpSpPr>
          <p:grpSpPr>
            <a:xfrm>
              <a:off x="1331503" y="1190053"/>
              <a:ext cx="1075973" cy="1075865"/>
              <a:chOff x="2764433" y="2899571"/>
              <a:chExt cx="1075973" cy="1075865"/>
            </a:xfrm>
          </p:grpSpPr>
          <p:sp>
            <p:nvSpPr>
              <p:cNvPr id="274" name="立方體 273"/>
              <p:cNvSpPr/>
              <p:nvPr/>
            </p:nvSpPr>
            <p:spPr bwMode="auto">
              <a:xfrm>
                <a:off x="2764433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5" name="立方體 274"/>
              <p:cNvSpPr/>
              <p:nvPr/>
            </p:nvSpPr>
            <p:spPr bwMode="auto">
              <a:xfrm>
                <a:off x="2965099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6" name="立方體 275"/>
              <p:cNvSpPr/>
              <p:nvPr/>
            </p:nvSpPr>
            <p:spPr bwMode="auto">
              <a:xfrm>
                <a:off x="3166806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7" name="立方體 276"/>
              <p:cNvSpPr/>
              <p:nvPr/>
            </p:nvSpPr>
            <p:spPr bwMode="auto">
              <a:xfrm>
                <a:off x="3366602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8" name="立方體 277"/>
              <p:cNvSpPr/>
              <p:nvPr/>
            </p:nvSpPr>
            <p:spPr bwMode="auto">
              <a:xfrm>
                <a:off x="2764433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9" name="立方體 278"/>
              <p:cNvSpPr/>
              <p:nvPr/>
            </p:nvSpPr>
            <p:spPr bwMode="auto">
              <a:xfrm>
                <a:off x="2965099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0" name="立方體 279"/>
              <p:cNvSpPr/>
              <p:nvPr/>
            </p:nvSpPr>
            <p:spPr bwMode="auto">
              <a:xfrm>
                <a:off x="3166806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1" name="立方體 280"/>
              <p:cNvSpPr/>
              <p:nvPr/>
            </p:nvSpPr>
            <p:spPr bwMode="auto">
              <a:xfrm>
                <a:off x="3366602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2" name="立方體 281"/>
              <p:cNvSpPr/>
              <p:nvPr/>
            </p:nvSpPr>
            <p:spPr bwMode="auto">
              <a:xfrm>
                <a:off x="2764433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3" name="立方體 282"/>
              <p:cNvSpPr/>
              <p:nvPr/>
            </p:nvSpPr>
            <p:spPr bwMode="auto">
              <a:xfrm>
                <a:off x="2965099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4" name="立方體 283"/>
              <p:cNvSpPr/>
              <p:nvPr/>
            </p:nvSpPr>
            <p:spPr bwMode="auto">
              <a:xfrm>
                <a:off x="3166806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5" name="立方體 284"/>
              <p:cNvSpPr/>
              <p:nvPr/>
            </p:nvSpPr>
            <p:spPr bwMode="auto">
              <a:xfrm>
                <a:off x="3366602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6" name="立方體 285"/>
              <p:cNvSpPr/>
              <p:nvPr/>
            </p:nvSpPr>
            <p:spPr bwMode="auto">
              <a:xfrm>
                <a:off x="2764433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7" name="立方體 286"/>
              <p:cNvSpPr/>
              <p:nvPr/>
            </p:nvSpPr>
            <p:spPr bwMode="auto">
              <a:xfrm>
                <a:off x="2965099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8" name="立方體 287"/>
              <p:cNvSpPr/>
              <p:nvPr/>
            </p:nvSpPr>
            <p:spPr bwMode="auto">
              <a:xfrm>
                <a:off x="3166806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9" name="立方體 288"/>
              <p:cNvSpPr/>
              <p:nvPr/>
            </p:nvSpPr>
            <p:spPr bwMode="auto">
              <a:xfrm>
                <a:off x="3366602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0" name="立方體 289"/>
              <p:cNvSpPr/>
              <p:nvPr/>
            </p:nvSpPr>
            <p:spPr bwMode="auto">
              <a:xfrm>
                <a:off x="3570440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1" name="立方體 290"/>
              <p:cNvSpPr/>
              <p:nvPr/>
            </p:nvSpPr>
            <p:spPr bwMode="auto">
              <a:xfrm>
                <a:off x="3570440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2" name="立方體 291"/>
              <p:cNvSpPr/>
              <p:nvPr/>
            </p:nvSpPr>
            <p:spPr bwMode="auto">
              <a:xfrm>
                <a:off x="3570440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3" name="立方體 292"/>
              <p:cNvSpPr/>
              <p:nvPr/>
            </p:nvSpPr>
            <p:spPr bwMode="auto">
              <a:xfrm>
                <a:off x="3570440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4" name="立方體 293"/>
              <p:cNvSpPr/>
              <p:nvPr/>
            </p:nvSpPr>
            <p:spPr bwMode="auto">
              <a:xfrm>
                <a:off x="2764433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5" name="立方體 294"/>
              <p:cNvSpPr/>
              <p:nvPr/>
            </p:nvSpPr>
            <p:spPr bwMode="auto">
              <a:xfrm>
                <a:off x="2965099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6" name="立方體 295"/>
              <p:cNvSpPr/>
              <p:nvPr/>
            </p:nvSpPr>
            <p:spPr bwMode="auto">
              <a:xfrm>
                <a:off x="3166806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7" name="立方體 296"/>
              <p:cNvSpPr/>
              <p:nvPr/>
            </p:nvSpPr>
            <p:spPr bwMode="auto">
              <a:xfrm>
                <a:off x="3366602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8" name="立方體 297"/>
              <p:cNvSpPr/>
              <p:nvPr/>
            </p:nvSpPr>
            <p:spPr bwMode="auto">
              <a:xfrm>
                <a:off x="3570440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415" name="群組 414"/>
          <p:cNvGrpSpPr/>
          <p:nvPr/>
        </p:nvGrpSpPr>
        <p:grpSpPr>
          <a:xfrm>
            <a:off x="11336281" y="3021076"/>
            <a:ext cx="809227" cy="810855"/>
            <a:chOff x="5146819" y="1544767"/>
            <a:chExt cx="809227" cy="810855"/>
          </a:xfrm>
        </p:grpSpPr>
        <p:grpSp>
          <p:nvGrpSpPr>
            <p:cNvPr id="416" name="群組 415"/>
            <p:cNvGrpSpPr/>
            <p:nvPr/>
          </p:nvGrpSpPr>
          <p:grpSpPr>
            <a:xfrm>
              <a:off x="5258307" y="1544767"/>
              <a:ext cx="697739" cy="675959"/>
              <a:chOff x="3827067" y="1391837"/>
              <a:chExt cx="697739" cy="675959"/>
            </a:xfrm>
          </p:grpSpPr>
          <p:grpSp>
            <p:nvGrpSpPr>
              <p:cNvPr id="445" name="群組 444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60" name="立方體 45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1" name="文字方塊 46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a2</a:t>
                  </a:r>
                  <a:endParaRPr lang="zh-TW" altLang="en-US" sz="800" dirty="0"/>
                </a:p>
              </p:txBody>
            </p:sp>
          </p:grpSp>
          <p:grpSp>
            <p:nvGrpSpPr>
              <p:cNvPr id="446" name="群組 445"/>
              <p:cNvGrpSpPr/>
              <p:nvPr/>
            </p:nvGrpSpPr>
            <p:grpSpPr>
              <a:xfrm>
                <a:off x="4027733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58" name="立方體 45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9" name="文字方塊 458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b2</a:t>
                  </a:r>
                  <a:endParaRPr lang="zh-TW" altLang="en-US" sz="800" dirty="0"/>
                </a:p>
              </p:txBody>
            </p:sp>
          </p:grpSp>
          <p:sp>
            <p:nvSpPr>
              <p:cNvPr id="447" name="立方體 446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448" name="群組 447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56" name="立方體 45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7" name="文字方塊 45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a1</a:t>
                  </a:r>
                  <a:endParaRPr lang="zh-TW" altLang="en-US" sz="800" dirty="0"/>
                </a:p>
              </p:txBody>
            </p:sp>
          </p:grpSp>
          <p:grpSp>
            <p:nvGrpSpPr>
              <p:cNvPr id="449" name="群組 448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54" name="立方體 45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5" name="文字方塊 45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b1</a:t>
                  </a:r>
                  <a:endParaRPr lang="zh-TW" altLang="en-US" sz="800" dirty="0"/>
                </a:p>
              </p:txBody>
            </p:sp>
          </p:grpSp>
          <p:sp>
            <p:nvSpPr>
              <p:cNvPr id="450" name="立方體 449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51" name="立方體 450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52" name="立方體 451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53" name="立方體 452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417" name="群組 416"/>
            <p:cNvGrpSpPr/>
            <p:nvPr/>
          </p:nvGrpSpPr>
          <p:grpSpPr>
            <a:xfrm>
              <a:off x="5189720" y="1612930"/>
              <a:ext cx="697739" cy="675959"/>
              <a:chOff x="3827067" y="1391837"/>
              <a:chExt cx="697739" cy="675959"/>
            </a:xfrm>
          </p:grpSpPr>
          <p:grpSp>
            <p:nvGrpSpPr>
              <p:cNvPr id="428" name="群組 427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43" name="立方體 44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4" name="文字方塊 443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a2</a:t>
                  </a:r>
                  <a:endParaRPr lang="zh-TW" altLang="en-US" sz="800" dirty="0"/>
                </a:p>
              </p:txBody>
            </p:sp>
          </p:grpSp>
          <p:grpSp>
            <p:nvGrpSpPr>
              <p:cNvPr id="429" name="群組 428"/>
              <p:cNvGrpSpPr/>
              <p:nvPr/>
            </p:nvGrpSpPr>
            <p:grpSpPr>
              <a:xfrm>
                <a:off x="4027733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41" name="立方體 44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2" name="文字方塊 44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b2</a:t>
                  </a:r>
                  <a:endParaRPr lang="zh-TW" altLang="en-US" sz="800" dirty="0"/>
                </a:p>
              </p:txBody>
            </p:sp>
          </p:grpSp>
          <p:sp>
            <p:nvSpPr>
              <p:cNvPr id="430" name="立方體 429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431" name="群組 430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39" name="立方體 43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0" name="文字方塊 43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a1</a:t>
                  </a:r>
                  <a:endParaRPr lang="zh-TW" altLang="en-US" sz="800" dirty="0"/>
                </a:p>
              </p:txBody>
            </p:sp>
          </p:grpSp>
          <p:grpSp>
            <p:nvGrpSpPr>
              <p:cNvPr id="432" name="群組 431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37" name="立方體 43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8" name="文字方塊 43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b1</a:t>
                  </a:r>
                  <a:endParaRPr lang="zh-TW" altLang="en-US" sz="800" dirty="0"/>
                </a:p>
              </p:txBody>
            </p:sp>
          </p:grpSp>
          <p:sp>
            <p:nvSpPr>
              <p:cNvPr id="433" name="立方體 432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4" name="立方體 433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5" name="立方體 434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6" name="立方體 43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418" name="群組 417"/>
            <p:cNvGrpSpPr/>
            <p:nvPr/>
          </p:nvGrpSpPr>
          <p:grpSpPr>
            <a:xfrm>
              <a:off x="5146819" y="1679663"/>
              <a:ext cx="672339" cy="675959"/>
              <a:chOff x="3852467" y="1391837"/>
              <a:chExt cx="672339" cy="675959"/>
            </a:xfrm>
          </p:grpSpPr>
          <p:sp>
            <p:nvSpPr>
              <p:cNvPr id="419" name="立方體 418"/>
              <p:cNvSpPr/>
              <p:nvPr/>
            </p:nvSpPr>
            <p:spPr bwMode="auto">
              <a:xfrm>
                <a:off x="3852467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0" name="立方體 419"/>
              <p:cNvSpPr/>
              <p:nvPr/>
            </p:nvSpPr>
            <p:spPr bwMode="auto">
              <a:xfrm>
                <a:off x="4053133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1" name="立方體 420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2" name="立方體 421"/>
              <p:cNvSpPr/>
              <p:nvPr/>
            </p:nvSpPr>
            <p:spPr bwMode="auto">
              <a:xfrm>
                <a:off x="3852467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3" name="立方體 422"/>
              <p:cNvSpPr/>
              <p:nvPr/>
            </p:nvSpPr>
            <p:spPr bwMode="auto">
              <a:xfrm>
                <a:off x="4053133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4" name="立方體 423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5" name="立方體 424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6" name="立方體 425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7" name="立方體 426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aphicFrame>
        <p:nvGraphicFramePr>
          <p:cNvPr id="630" name="表格 629"/>
          <p:cNvGraphicFramePr>
            <a:graphicFrameLocks noGrp="1"/>
          </p:cNvGraphicFramePr>
          <p:nvPr>
            <p:extLst/>
          </p:nvPr>
        </p:nvGraphicFramePr>
        <p:xfrm>
          <a:off x="5027034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1" name="表格 630"/>
          <p:cNvGraphicFramePr>
            <a:graphicFrameLocks noGrp="1"/>
          </p:cNvGraphicFramePr>
          <p:nvPr>
            <p:extLst/>
          </p:nvPr>
        </p:nvGraphicFramePr>
        <p:xfrm>
          <a:off x="5251658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2" name="表格 631"/>
          <p:cNvGraphicFramePr>
            <a:graphicFrameLocks noGrp="1"/>
          </p:cNvGraphicFramePr>
          <p:nvPr>
            <p:extLst/>
          </p:nvPr>
        </p:nvGraphicFramePr>
        <p:xfrm>
          <a:off x="5472530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3" name="表格 632"/>
          <p:cNvGraphicFramePr>
            <a:graphicFrameLocks noGrp="1"/>
          </p:cNvGraphicFramePr>
          <p:nvPr>
            <p:extLst/>
          </p:nvPr>
        </p:nvGraphicFramePr>
        <p:xfrm>
          <a:off x="5693402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4" name="表格 633"/>
          <p:cNvGraphicFramePr>
            <a:graphicFrameLocks noGrp="1"/>
          </p:cNvGraphicFramePr>
          <p:nvPr>
            <p:extLst/>
          </p:nvPr>
        </p:nvGraphicFramePr>
        <p:xfrm>
          <a:off x="5914274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5" name="表格 634"/>
          <p:cNvGraphicFramePr>
            <a:graphicFrameLocks noGrp="1"/>
          </p:cNvGraphicFramePr>
          <p:nvPr>
            <p:extLst/>
          </p:nvPr>
        </p:nvGraphicFramePr>
        <p:xfrm>
          <a:off x="6195467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6" name="表格 635"/>
          <p:cNvGraphicFramePr>
            <a:graphicFrameLocks noGrp="1"/>
          </p:cNvGraphicFramePr>
          <p:nvPr>
            <p:extLst/>
          </p:nvPr>
        </p:nvGraphicFramePr>
        <p:xfrm>
          <a:off x="6420091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7" name="表格 636"/>
          <p:cNvGraphicFramePr>
            <a:graphicFrameLocks noGrp="1"/>
          </p:cNvGraphicFramePr>
          <p:nvPr>
            <p:extLst/>
          </p:nvPr>
        </p:nvGraphicFramePr>
        <p:xfrm>
          <a:off x="6640963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8" name="表格 637"/>
          <p:cNvGraphicFramePr>
            <a:graphicFrameLocks noGrp="1"/>
          </p:cNvGraphicFramePr>
          <p:nvPr>
            <p:extLst/>
          </p:nvPr>
        </p:nvGraphicFramePr>
        <p:xfrm>
          <a:off x="6861835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9" name="表格 638"/>
          <p:cNvGraphicFramePr>
            <a:graphicFrameLocks noGrp="1"/>
          </p:cNvGraphicFramePr>
          <p:nvPr>
            <p:extLst/>
          </p:nvPr>
        </p:nvGraphicFramePr>
        <p:xfrm>
          <a:off x="7082707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3" name="表格 652"/>
          <p:cNvGraphicFramePr>
            <a:graphicFrameLocks noGrp="1"/>
          </p:cNvGraphicFramePr>
          <p:nvPr>
            <p:extLst/>
          </p:nvPr>
        </p:nvGraphicFramePr>
        <p:xfrm>
          <a:off x="7339389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4" name="表格 653"/>
          <p:cNvGraphicFramePr>
            <a:graphicFrameLocks noGrp="1"/>
          </p:cNvGraphicFramePr>
          <p:nvPr>
            <p:extLst/>
          </p:nvPr>
        </p:nvGraphicFramePr>
        <p:xfrm>
          <a:off x="7564013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5" name="表格 654"/>
          <p:cNvGraphicFramePr>
            <a:graphicFrameLocks noGrp="1"/>
          </p:cNvGraphicFramePr>
          <p:nvPr>
            <p:extLst/>
          </p:nvPr>
        </p:nvGraphicFramePr>
        <p:xfrm>
          <a:off x="7784885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6" name="表格 655"/>
          <p:cNvGraphicFramePr>
            <a:graphicFrameLocks noGrp="1"/>
          </p:cNvGraphicFramePr>
          <p:nvPr>
            <p:extLst/>
          </p:nvPr>
        </p:nvGraphicFramePr>
        <p:xfrm>
          <a:off x="8005757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7" name="表格 656"/>
          <p:cNvGraphicFramePr>
            <a:graphicFrameLocks noGrp="1"/>
          </p:cNvGraphicFramePr>
          <p:nvPr>
            <p:extLst/>
          </p:nvPr>
        </p:nvGraphicFramePr>
        <p:xfrm>
          <a:off x="8226629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8" name="表格 657"/>
          <p:cNvGraphicFramePr>
            <a:graphicFrameLocks noGrp="1"/>
          </p:cNvGraphicFramePr>
          <p:nvPr>
            <p:extLst/>
          </p:nvPr>
        </p:nvGraphicFramePr>
        <p:xfrm>
          <a:off x="8507822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9" name="表格 658"/>
          <p:cNvGraphicFramePr>
            <a:graphicFrameLocks noGrp="1"/>
          </p:cNvGraphicFramePr>
          <p:nvPr>
            <p:extLst/>
          </p:nvPr>
        </p:nvGraphicFramePr>
        <p:xfrm>
          <a:off x="8732446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60" name="表格 659"/>
          <p:cNvGraphicFramePr>
            <a:graphicFrameLocks noGrp="1"/>
          </p:cNvGraphicFramePr>
          <p:nvPr>
            <p:extLst/>
          </p:nvPr>
        </p:nvGraphicFramePr>
        <p:xfrm>
          <a:off x="8953318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61" name="表格 660"/>
          <p:cNvGraphicFramePr>
            <a:graphicFrameLocks noGrp="1"/>
          </p:cNvGraphicFramePr>
          <p:nvPr>
            <p:extLst/>
          </p:nvPr>
        </p:nvGraphicFramePr>
        <p:xfrm>
          <a:off x="9174190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62" name="表格 661"/>
          <p:cNvGraphicFramePr>
            <a:graphicFrameLocks noGrp="1"/>
          </p:cNvGraphicFramePr>
          <p:nvPr>
            <p:extLst/>
          </p:nvPr>
        </p:nvGraphicFramePr>
        <p:xfrm>
          <a:off x="9395062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3" name="表格 672"/>
          <p:cNvGraphicFramePr>
            <a:graphicFrameLocks noGrp="1"/>
          </p:cNvGraphicFramePr>
          <p:nvPr>
            <p:extLst/>
          </p:nvPr>
        </p:nvGraphicFramePr>
        <p:xfrm>
          <a:off x="9646875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4" name="表格 673"/>
          <p:cNvGraphicFramePr>
            <a:graphicFrameLocks noGrp="1"/>
          </p:cNvGraphicFramePr>
          <p:nvPr>
            <p:extLst/>
          </p:nvPr>
        </p:nvGraphicFramePr>
        <p:xfrm>
          <a:off x="9871499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5" name="表格 674"/>
          <p:cNvGraphicFramePr>
            <a:graphicFrameLocks noGrp="1"/>
          </p:cNvGraphicFramePr>
          <p:nvPr>
            <p:extLst/>
          </p:nvPr>
        </p:nvGraphicFramePr>
        <p:xfrm>
          <a:off x="10092371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6" name="表格 675"/>
          <p:cNvGraphicFramePr>
            <a:graphicFrameLocks noGrp="1"/>
          </p:cNvGraphicFramePr>
          <p:nvPr>
            <p:extLst/>
          </p:nvPr>
        </p:nvGraphicFramePr>
        <p:xfrm>
          <a:off x="10313243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7" name="表格 676"/>
          <p:cNvGraphicFramePr>
            <a:graphicFrameLocks noGrp="1"/>
          </p:cNvGraphicFramePr>
          <p:nvPr>
            <p:extLst/>
          </p:nvPr>
        </p:nvGraphicFramePr>
        <p:xfrm>
          <a:off x="10534115" y="523918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pSp>
        <p:nvGrpSpPr>
          <p:cNvPr id="1932" name="群組 1931"/>
          <p:cNvGrpSpPr/>
          <p:nvPr/>
        </p:nvGrpSpPr>
        <p:grpSpPr>
          <a:xfrm>
            <a:off x="5825771" y="2945531"/>
            <a:ext cx="1168433" cy="1198416"/>
            <a:chOff x="6474309" y="-38100"/>
            <a:chExt cx="1168433" cy="1198416"/>
          </a:xfrm>
        </p:grpSpPr>
        <p:sp>
          <p:nvSpPr>
            <p:cNvPr id="1834" name="矩形 1833"/>
            <p:cNvSpPr/>
            <p:nvPr/>
          </p:nvSpPr>
          <p:spPr bwMode="auto">
            <a:xfrm>
              <a:off x="6598444" y="189368"/>
              <a:ext cx="805336" cy="9037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35" name="流程圖: 匯合連接點 1834"/>
            <p:cNvSpPr/>
            <p:nvPr/>
          </p:nvSpPr>
          <p:spPr bwMode="auto">
            <a:xfrm>
              <a:off x="6689072" y="614636"/>
              <a:ext cx="272251" cy="272251"/>
            </a:xfrm>
            <a:prstGeom prst="flowChartSummingJunctio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36" name="流程圖: 或 1835"/>
            <p:cNvSpPr/>
            <p:nvPr/>
          </p:nvSpPr>
          <p:spPr bwMode="auto">
            <a:xfrm>
              <a:off x="7067457" y="242633"/>
              <a:ext cx="271434" cy="271434"/>
            </a:xfrm>
            <a:prstGeom prst="flowChar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837" name="直線單箭頭接點 1836"/>
            <p:cNvCxnSpPr/>
            <p:nvPr/>
          </p:nvCxnSpPr>
          <p:spPr bwMode="auto">
            <a:xfrm>
              <a:off x="6474309" y="1023008"/>
              <a:ext cx="116843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838" name="直線單箭頭接點 1837"/>
            <p:cNvCxnSpPr/>
            <p:nvPr/>
          </p:nvCxnSpPr>
          <p:spPr bwMode="auto">
            <a:xfrm flipV="1">
              <a:off x="7207021" y="517555"/>
              <a:ext cx="0" cy="642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2" name="直線單箭頭接點 1841"/>
            <p:cNvCxnSpPr/>
            <p:nvPr/>
          </p:nvCxnSpPr>
          <p:spPr bwMode="auto">
            <a:xfrm flipV="1">
              <a:off x="7207021" y="-38100"/>
              <a:ext cx="0" cy="2782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57" name="矩形 1856"/>
            <p:cNvSpPr/>
            <p:nvPr/>
          </p:nvSpPr>
          <p:spPr bwMode="auto">
            <a:xfrm>
              <a:off x="6689072" y="242225"/>
              <a:ext cx="275415" cy="2718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W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859" name="直線單箭頭接點 1858"/>
            <p:cNvCxnSpPr>
              <a:stCxn id="1857" idx="2"/>
              <a:endCxn id="1835" idx="0"/>
            </p:cNvCxnSpPr>
            <p:nvPr/>
          </p:nvCxnSpPr>
          <p:spPr bwMode="auto">
            <a:xfrm flipH="1">
              <a:off x="6825198" y="514067"/>
              <a:ext cx="1582" cy="1005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2" name="直線單箭頭接點 1861"/>
            <p:cNvCxnSpPr>
              <a:stCxn id="1835" idx="7"/>
              <a:endCxn id="1836" idx="3"/>
            </p:cNvCxnSpPr>
            <p:nvPr/>
          </p:nvCxnSpPr>
          <p:spPr bwMode="auto">
            <a:xfrm flipV="1">
              <a:off x="6921453" y="474316"/>
              <a:ext cx="185755" cy="180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1" name="直線單箭頭接點 1870"/>
            <p:cNvCxnSpPr/>
            <p:nvPr/>
          </p:nvCxnSpPr>
          <p:spPr bwMode="auto">
            <a:xfrm flipV="1">
              <a:off x="6825198" y="889781"/>
              <a:ext cx="0" cy="1332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31" name="群組 1930"/>
          <p:cNvGrpSpPr/>
          <p:nvPr/>
        </p:nvGrpSpPr>
        <p:grpSpPr>
          <a:xfrm>
            <a:off x="4792549" y="3521526"/>
            <a:ext cx="361950" cy="338429"/>
            <a:chOff x="5148263" y="261462"/>
            <a:chExt cx="361950" cy="338429"/>
          </a:xfrm>
        </p:grpSpPr>
        <p:grpSp>
          <p:nvGrpSpPr>
            <p:cNvPr id="1878" name="群組 1877"/>
            <p:cNvGrpSpPr/>
            <p:nvPr/>
          </p:nvGrpSpPr>
          <p:grpSpPr>
            <a:xfrm>
              <a:off x="5220926" y="379617"/>
              <a:ext cx="174396" cy="174847"/>
              <a:chOff x="4907944" y="1675938"/>
              <a:chExt cx="174396" cy="174847"/>
            </a:xfrm>
            <a:solidFill>
              <a:schemeClr val="bg1"/>
            </a:solidFill>
          </p:grpSpPr>
          <p:sp>
            <p:nvSpPr>
              <p:cNvPr id="1911" name="矩形 191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12" name="流程圖: 匯合連接點 1911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13" name="流程圖: 或 191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914" name="直線單箭頭接點 1913"/>
            <p:cNvCxnSpPr/>
            <p:nvPr/>
          </p:nvCxnSpPr>
          <p:spPr bwMode="auto">
            <a:xfrm>
              <a:off x="5148263" y="510544"/>
              <a:ext cx="36195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917" name="直線單箭頭接點 1916"/>
            <p:cNvCxnSpPr/>
            <p:nvPr/>
          </p:nvCxnSpPr>
          <p:spPr bwMode="auto">
            <a:xfrm flipV="1">
              <a:off x="5347054" y="261462"/>
              <a:ext cx="0" cy="3384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0" name="群組 939"/>
          <p:cNvGrpSpPr/>
          <p:nvPr/>
        </p:nvGrpSpPr>
        <p:grpSpPr>
          <a:xfrm>
            <a:off x="614245" y="2655090"/>
            <a:ext cx="523241" cy="525397"/>
            <a:chOff x="4907613" y="1675487"/>
            <a:chExt cx="523241" cy="525397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903" name="群組 902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02" name="矩形 90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0" name="流程圖: 匯合連接點 89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1" name="流程圖: 或 90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04" name="群組 903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05" name="矩形 90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6" name="流程圖: 匯合連接點 90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7" name="流程圖: 或 90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12" name="群組 911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13" name="矩形 91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4" name="流程圖: 匯合連接點 91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5" name="流程圖: 或 91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16" name="群組 915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17" name="矩形 91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8" name="流程圖: 匯合連接點 917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9" name="流程圖: 或 91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0" name="群組 919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21" name="矩形 92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2" name="流程圖: 匯合連接點 921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3" name="流程圖: 或 92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4" name="群組 923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25" name="矩形 92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6" name="流程圖: 匯合連接點 92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7" name="流程圖: 或 92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8" name="群組 927"/>
            <p:cNvGrpSpPr/>
            <p:nvPr/>
          </p:nvGrpSpPr>
          <p:grpSpPr>
            <a:xfrm>
              <a:off x="4907613" y="202455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29" name="矩形 92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0" name="流程圖: 匯合連接點 929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1" name="流程圖: 或 93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32" name="群組 931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33" name="矩形 93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4" name="流程圖: 匯合連接點 93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5" name="流程圖: 或 93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36" name="群組 935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937" name="矩形 936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8" name="流程圖: 匯合連接點 93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9" name="流程圖: 或 938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941" name="群組 940"/>
          <p:cNvGrpSpPr/>
          <p:nvPr/>
        </p:nvGrpSpPr>
        <p:grpSpPr>
          <a:xfrm>
            <a:off x="614450" y="3533942"/>
            <a:ext cx="525291" cy="525397"/>
            <a:chOff x="4906248" y="1675487"/>
            <a:chExt cx="525291" cy="52539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42" name="群組 941"/>
            <p:cNvGrpSpPr/>
            <p:nvPr/>
          </p:nvGrpSpPr>
          <p:grpSpPr>
            <a:xfrm>
              <a:off x="4906928" y="167593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75" name="矩形 97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6" name="流程圖: 匯合連接點 97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7" name="流程圖: 或 97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3" name="群組 942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72" name="矩形 97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3" name="流程圖: 匯合連接點 97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4" name="流程圖: 或 97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4" name="群組 943"/>
            <p:cNvGrpSpPr/>
            <p:nvPr/>
          </p:nvGrpSpPr>
          <p:grpSpPr>
            <a:xfrm>
              <a:off x="5256458" y="167548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69" name="矩形 96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0" name="流程圖: 匯合連接點 96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1" name="流程圖: 或 97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5" name="群組 944"/>
            <p:cNvGrpSpPr/>
            <p:nvPr/>
          </p:nvGrpSpPr>
          <p:grpSpPr>
            <a:xfrm>
              <a:off x="4906928" y="1849883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66" name="矩形 96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7" name="流程圖: 匯合連接點 96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8" name="流程圖: 或 96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6" name="群組 945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63" name="矩形 96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4" name="流程圖: 匯合連接點 96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5" name="流程圖: 或 96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7" name="群組 946"/>
            <p:cNvGrpSpPr/>
            <p:nvPr/>
          </p:nvGrpSpPr>
          <p:grpSpPr>
            <a:xfrm>
              <a:off x="5256458" y="184943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60" name="矩形 95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1" name="流程圖: 匯合連接點 96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2" name="流程圖: 或 96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8" name="群組 947"/>
            <p:cNvGrpSpPr/>
            <p:nvPr/>
          </p:nvGrpSpPr>
          <p:grpSpPr>
            <a:xfrm>
              <a:off x="4906248" y="2024558"/>
              <a:ext cx="176776" cy="174847"/>
              <a:chOff x="4905563" y="1675938"/>
              <a:chExt cx="176776" cy="174847"/>
            </a:xfrm>
            <a:grpFill/>
          </p:grpSpPr>
          <p:sp>
            <p:nvSpPr>
              <p:cNvPr id="957" name="矩形 956"/>
              <p:cNvSpPr/>
              <p:nvPr/>
            </p:nvSpPr>
            <p:spPr bwMode="auto">
              <a:xfrm>
                <a:off x="4905563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8" name="流程圖: 匯合連接點 95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9" name="流程圖: 或 95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9" name="群組 948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54" name="矩形 953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5" name="流程圖: 匯合連接點 95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6" name="流程圖: 或 95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50" name="群組 949"/>
            <p:cNvGrpSpPr/>
            <p:nvPr/>
          </p:nvGrpSpPr>
          <p:grpSpPr>
            <a:xfrm>
              <a:off x="5256127" y="2026144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951" name="矩形 950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2" name="流程圖: 匯合連接點 95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3" name="流程圖: 或 95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978" name="群組 977"/>
          <p:cNvGrpSpPr/>
          <p:nvPr/>
        </p:nvGrpSpPr>
        <p:grpSpPr>
          <a:xfrm>
            <a:off x="614355" y="4416953"/>
            <a:ext cx="523241" cy="525848"/>
            <a:chOff x="4907613" y="1675487"/>
            <a:chExt cx="523241" cy="525848"/>
          </a:xfrm>
          <a:solidFill>
            <a:schemeClr val="tx2">
              <a:lumMod val="75000"/>
            </a:schemeClr>
          </a:solidFill>
        </p:grpSpPr>
        <p:grpSp>
          <p:nvGrpSpPr>
            <p:cNvPr id="979" name="群組 978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12" name="矩形 101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3" name="流程圖: 匯合連接點 101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4" name="流程圖: 或 101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0" name="群組 979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09" name="矩形 100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0" name="流程圖: 匯合連接點 100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1" name="流程圖: 或 101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1" name="群組 980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006" name="矩形 100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7" name="流程圖: 匯合連接點 100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8" name="流程圖: 或 100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2" name="群組 981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03" name="矩形 100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4" name="流程圖: 匯合連接點 100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5" name="流程圖: 或 100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3" name="群組 982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00" name="矩形 99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1" name="流程圖: 匯合連接點 100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2" name="流程圖: 或 100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4" name="群組 983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97" name="矩形 99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8" name="流程圖: 匯合連接點 99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9" name="流程圖: 或 99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5" name="群組 984"/>
            <p:cNvGrpSpPr/>
            <p:nvPr/>
          </p:nvGrpSpPr>
          <p:grpSpPr>
            <a:xfrm>
              <a:off x="4907613" y="2026595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994" name="矩形 993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5" name="流程圖: 匯合連接點 99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6" name="流程圖: 或 99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6" name="群組 985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91" name="矩形 99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2" name="流程圖: 匯合連接點 99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3" name="流程圖: 或 99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7" name="群組 986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988" name="矩形 987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89" name="流程圖: 匯合連接點 988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0" name="流程圖: 或 989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052" name="群組 1051"/>
          <p:cNvGrpSpPr/>
          <p:nvPr/>
        </p:nvGrpSpPr>
        <p:grpSpPr>
          <a:xfrm>
            <a:off x="156721" y="3567280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049" name="矩形 1048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0" name="矩形 1039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1" name="矩形 1030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053" name="群組 1052"/>
          <p:cNvGrpSpPr/>
          <p:nvPr/>
        </p:nvGrpSpPr>
        <p:grpSpPr>
          <a:xfrm>
            <a:off x="156721" y="4445525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054" name="矩形 1053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55" name="矩形 1054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56" name="矩形 1055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057" name="群組 1056"/>
          <p:cNvGrpSpPr/>
          <p:nvPr/>
        </p:nvGrpSpPr>
        <p:grpSpPr>
          <a:xfrm>
            <a:off x="156721" y="2703668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058" name="矩形 1057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59" name="矩形 1058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60" name="矩形 1059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307" name="群組 1306"/>
          <p:cNvGrpSpPr/>
          <p:nvPr/>
        </p:nvGrpSpPr>
        <p:grpSpPr>
          <a:xfrm>
            <a:off x="454362" y="5198726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308" name="矩形 1307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09" name="矩形 1308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0" name="矩形 1309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311" name="群組 1310"/>
          <p:cNvGrpSpPr/>
          <p:nvPr/>
        </p:nvGrpSpPr>
        <p:grpSpPr>
          <a:xfrm>
            <a:off x="1177372" y="5198361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312" name="矩形 1311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3" name="矩形 1312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4" name="矩形 1313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315" name="直線單箭頭接點 1314"/>
          <p:cNvCxnSpPr>
            <a:stCxn id="1049" idx="0"/>
            <a:endCxn id="1060" idx="2"/>
          </p:cNvCxnSpPr>
          <p:nvPr/>
        </p:nvCxnSpPr>
        <p:spPr bwMode="auto">
          <a:xfrm flipV="1">
            <a:off x="243919" y="3226684"/>
            <a:ext cx="0" cy="340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18" name="直線單箭頭接點 1317"/>
          <p:cNvCxnSpPr>
            <a:stCxn id="1054" idx="0"/>
            <a:endCxn id="1031" idx="2"/>
          </p:cNvCxnSpPr>
          <p:nvPr/>
        </p:nvCxnSpPr>
        <p:spPr bwMode="auto">
          <a:xfrm flipV="1">
            <a:off x="243919" y="4090296"/>
            <a:ext cx="0" cy="355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24" name="肘形接點 1323"/>
          <p:cNvCxnSpPr>
            <a:stCxn id="1309" idx="1"/>
            <a:endCxn id="1056" idx="2"/>
          </p:cNvCxnSpPr>
          <p:nvPr/>
        </p:nvCxnSpPr>
        <p:spPr bwMode="auto">
          <a:xfrm rot="10800000">
            <a:off x="243920" y="4968541"/>
            <a:ext cx="210443" cy="491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27" name="直線單箭頭接點 1326"/>
          <p:cNvCxnSpPr/>
          <p:nvPr/>
        </p:nvCxnSpPr>
        <p:spPr bwMode="auto">
          <a:xfrm flipV="1">
            <a:off x="741157" y="2412623"/>
            <a:ext cx="0" cy="252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29" name="直線單箭頭接點 1328"/>
          <p:cNvCxnSpPr/>
          <p:nvPr/>
        </p:nvCxnSpPr>
        <p:spPr bwMode="auto">
          <a:xfrm flipV="1">
            <a:off x="914962" y="2235846"/>
            <a:ext cx="0" cy="2704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30" name="直線單箭頭接點 1329"/>
          <p:cNvCxnSpPr/>
          <p:nvPr/>
        </p:nvCxnSpPr>
        <p:spPr bwMode="auto">
          <a:xfrm flipV="1">
            <a:off x="1086717" y="2046105"/>
            <a:ext cx="0" cy="2893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33" name="直線單箭頭接點 1332"/>
          <p:cNvCxnSpPr/>
          <p:nvPr/>
        </p:nvCxnSpPr>
        <p:spPr bwMode="auto">
          <a:xfrm>
            <a:off x="333984" y="2781218"/>
            <a:ext cx="9070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39" name="直線單箭頭接點 1338"/>
          <p:cNvCxnSpPr/>
          <p:nvPr/>
        </p:nvCxnSpPr>
        <p:spPr bwMode="auto">
          <a:xfrm>
            <a:off x="336239" y="2954354"/>
            <a:ext cx="9048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0" name="直線單箭頭接點 1339"/>
          <p:cNvCxnSpPr/>
          <p:nvPr/>
        </p:nvCxnSpPr>
        <p:spPr bwMode="auto">
          <a:xfrm>
            <a:off x="336239" y="3129837"/>
            <a:ext cx="9048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4" name="直線單箭頭接點 1343"/>
          <p:cNvCxnSpPr/>
          <p:nvPr/>
        </p:nvCxnSpPr>
        <p:spPr bwMode="auto">
          <a:xfrm>
            <a:off x="334566" y="3658795"/>
            <a:ext cx="9065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5" name="直線單箭頭接點 1344"/>
          <p:cNvCxnSpPr/>
          <p:nvPr/>
        </p:nvCxnSpPr>
        <p:spPr bwMode="auto">
          <a:xfrm>
            <a:off x="336821" y="3831931"/>
            <a:ext cx="904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6" name="直線單箭頭接點 1345"/>
          <p:cNvCxnSpPr/>
          <p:nvPr/>
        </p:nvCxnSpPr>
        <p:spPr bwMode="auto">
          <a:xfrm>
            <a:off x="336821" y="4007414"/>
            <a:ext cx="904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7" name="直線單箭頭接點 1346"/>
          <p:cNvCxnSpPr/>
          <p:nvPr/>
        </p:nvCxnSpPr>
        <p:spPr bwMode="auto">
          <a:xfrm>
            <a:off x="328878" y="4542490"/>
            <a:ext cx="9121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8" name="直線單箭頭接點 1347"/>
          <p:cNvCxnSpPr/>
          <p:nvPr/>
        </p:nvCxnSpPr>
        <p:spPr bwMode="auto">
          <a:xfrm>
            <a:off x="331133" y="4715626"/>
            <a:ext cx="9099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9" name="直線單箭頭接點 1348"/>
          <p:cNvCxnSpPr/>
          <p:nvPr/>
        </p:nvCxnSpPr>
        <p:spPr bwMode="auto">
          <a:xfrm>
            <a:off x="331133" y="4891109"/>
            <a:ext cx="9099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grpSp>
        <p:nvGrpSpPr>
          <p:cNvPr id="1497" name="群組 1496"/>
          <p:cNvGrpSpPr/>
          <p:nvPr/>
        </p:nvGrpSpPr>
        <p:grpSpPr>
          <a:xfrm>
            <a:off x="2205941" y="2655090"/>
            <a:ext cx="523241" cy="525397"/>
            <a:chOff x="4907613" y="1675487"/>
            <a:chExt cx="523241" cy="52539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498" name="群組 1497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31" name="矩形 153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32" name="流程圖: 匯合連接點 1531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33" name="流程圖: 或 153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499" name="群組 1498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28" name="矩形 1527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9" name="流程圖: 匯合連接點 1528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30" name="流程圖: 或 1529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0" name="群組 1499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25" name="矩形 152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6" name="流程圖: 匯合連接點 152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7" name="流程圖: 或 152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1" name="群組 1500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22" name="矩形 152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3" name="流程圖: 匯合連接點 152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4" name="流程圖: 或 152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2" name="群組 1501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19" name="矩形 151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0" name="流程圖: 匯合連接點 151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1" name="流程圖: 或 152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3" name="群組 1502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16" name="矩形 151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7" name="流程圖: 匯合連接點 151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8" name="流程圖: 或 151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4" name="群組 1503"/>
            <p:cNvGrpSpPr/>
            <p:nvPr/>
          </p:nvGrpSpPr>
          <p:grpSpPr>
            <a:xfrm>
              <a:off x="4907613" y="202455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13" name="矩形 151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4" name="流程圖: 匯合連接點 151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5" name="流程圖: 或 151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5" name="群組 1504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10" name="矩形 150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1" name="流程圖: 匯合連接點 151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2" name="流程圖: 或 151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6" name="群組 1505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507" name="矩形 1506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08" name="流程圖: 匯合連接點 150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09" name="流程圖: 或 1508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534" name="群組 1533"/>
          <p:cNvGrpSpPr/>
          <p:nvPr/>
        </p:nvGrpSpPr>
        <p:grpSpPr>
          <a:xfrm>
            <a:off x="2206146" y="3533942"/>
            <a:ext cx="525291" cy="525397"/>
            <a:chOff x="4906248" y="1675487"/>
            <a:chExt cx="525291" cy="5253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535" name="群組 1534"/>
            <p:cNvGrpSpPr/>
            <p:nvPr/>
          </p:nvGrpSpPr>
          <p:grpSpPr>
            <a:xfrm>
              <a:off x="4906928" y="167593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68" name="矩形 1567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9" name="流程圖: 匯合連接點 1568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70" name="流程圖: 或 1569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6" name="群組 1535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65" name="矩形 156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6" name="流程圖: 匯合連接點 156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7" name="流程圖: 或 156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7" name="群組 1536"/>
            <p:cNvGrpSpPr/>
            <p:nvPr/>
          </p:nvGrpSpPr>
          <p:grpSpPr>
            <a:xfrm>
              <a:off x="5256458" y="167548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62" name="矩形 156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3" name="流程圖: 匯合連接點 156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4" name="流程圖: 或 156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8" name="群組 1537"/>
            <p:cNvGrpSpPr/>
            <p:nvPr/>
          </p:nvGrpSpPr>
          <p:grpSpPr>
            <a:xfrm>
              <a:off x="4906928" y="1849883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59" name="矩形 155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0" name="流程圖: 匯合連接點 1559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1" name="流程圖: 或 156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9" name="群組 1538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56" name="矩形 155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7" name="流程圖: 匯合連接點 1556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8" name="流程圖: 或 155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0" name="群組 1539"/>
            <p:cNvGrpSpPr/>
            <p:nvPr/>
          </p:nvGrpSpPr>
          <p:grpSpPr>
            <a:xfrm>
              <a:off x="5256458" y="184943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53" name="矩形 155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4" name="流程圖: 匯合連接點 155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5" name="流程圖: 或 155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1" name="群組 1540"/>
            <p:cNvGrpSpPr/>
            <p:nvPr/>
          </p:nvGrpSpPr>
          <p:grpSpPr>
            <a:xfrm>
              <a:off x="4906248" y="2024558"/>
              <a:ext cx="176776" cy="174847"/>
              <a:chOff x="4905563" y="1675938"/>
              <a:chExt cx="176776" cy="174847"/>
            </a:xfrm>
            <a:grpFill/>
          </p:grpSpPr>
          <p:sp>
            <p:nvSpPr>
              <p:cNvPr id="1550" name="矩形 1549"/>
              <p:cNvSpPr/>
              <p:nvPr/>
            </p:nvSpPr>
            <p:spPr bwMode="auto">
              <a:xfrm>
                <a:off x="4905563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1" name="流程圖: 匯合連接點 155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2" name="流程圖: 或 155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2" name="群組 1541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47" name="矩形 154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8" name="流程圖: 匯合連接點 154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9" name="流程圖: 或 154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3" name="群組 1542"/>
            <p:cNvGrpSpPr/>
            <p:nvPr/>
          </p:nvGrpSpPr>
          <p:grpSpPr>
            <a:xfrm>
              <a:off x="5256127" y="2026144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544" name="矩形 1543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5" name="流程圖: 匯合連接點 154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6" name="流程圖: 或 154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571" name="群組 1570"/>
          <p:cNvGrpSpPr/>
          <p:nvPr/>
        </p:nvGrpSpPr>
        <p:grpSpPr>
          <a:xfrm>
            <a:off x="2206051" y="4416953"/>
            <a:ext cx="523241" cy="525848"/>
            <a:chOff x="4907613" y="1675487"/>
            <a:chExt cx="523241" cy="525848"/>
          </a:xfrm>
          <a:solidFill>
            <a:schemeClr val="accent2">
              <a:lumMod val="75000"/>
            </a:schemeClr>
          </a:solidFill>
        </p:grpSpPr>
        <p:grpSp>
          <p:nvGrpSpPr>
            <p:cNvPr id="1572" name="群組 1571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05" name="矩形 160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6" name="流程圖: 匯合連接點 160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7" name="流程圖: 或 160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3" name="群組 1572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02" name="矩形 160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3" name="流程圖: 匯合連接點 160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4" name="流程圖: 或 160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4" name="群組 1573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99" name="矩形 159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0" name="流程圖: 匯合連接點 1599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1" name="流程圖: 或 160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5" name="群組 1574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96" name="矩形 159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7" name="流程圖: 匯合連接點 1596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8" name="流程圖: 或 159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6" name="群組 1575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93" name="矩形 159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4" name="流程圖: 匯合連接點 159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5" name="流程圖: 或 159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7" name="群組 1576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90" name="矩形 158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1" name="流程圖: 匯合連接點 159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2" name="流程圖: 或 159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8" name="群組 1577"/>
            <p:cNvGrpSpPr/>
            <p:nvPr/>
          </p:nvGrpSpPr>
          <p:grpSpPr>
            <a:xfrm>
              <a:off x="4907613" y="2026595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587" name="矩形 1586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8" name="流程圖: 匯合連接點 158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9" name="流程圖: 或 158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9" name="群組 1578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84" name="矩形 1583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5" name="流程圖: 匯合連接點 158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6" name="流程圖: 或 158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80" name="群組 1579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581" name="矩形 1580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2" name="流程圖: 匯合連接點 158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3" name="流程圖: 或 1582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608" name="群組 1607"/>
          <p:cNvGrpSpPr/>
          <p:nvPr/>
        </p:nvGrpSpPr>
        <p:grpSpPr>
          <a:xfrm>
            <a:off x="1748417" y="3567280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09" name="矩形 1608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0" name="矩形 1609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1" name="矩形 1610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612" name="群組 1611"/>
          <p:cNvGrpSpPr/>
          <p:nvPr/>
        </p:nvGrpSpPr>
        <p:grpSpPr>
          <a:xfrm>
            <a:off x="1748417" y="4445525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13" name="矩形 1612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4" name="矩形 1613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5" name="矩形 1614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616" name="群組 1615"/>
          <p:cNvGrpSpPr/>
          <p:nvPr/>
        </p:nvGrpSpPr>
        <p:grpSpPr>
          <a:xfrm>
            <a:off x="1748417" y="2703668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17" name="矩形 1616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8" name="矩形 1617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9" name="矩形 1618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620" name="群組 1619"/>
          <p:cNvGrpSpPr/>
          <p:nvPr/>
        </p:nvGrpSpPr>
        <p:grpSpPr>
          <a:xfrm>
            <a:off x="2046058" y="5198726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21" name="矩形 1620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22" name="矩形 1621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23" name="矩形 1622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628" name="直線單箭頭接點 1627"/>
          <p:cNvCxnSpPr>
            <a:stCxn id="1609" idx="0"/>
            <a:endCxn id="1619" idx="2"/>
          </p:cNvCxnSpPr>
          <p:nvPr/>
        </p:nvCxnSpPr>
        <p:spPr bwMode="auto">
          <a:xfrm flipV="1">
            <a:off x="1835615" y="3226684"/>
            <a:ext cx="0" cy="340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29" name="直線單箭頭接點 1628"/>
          <p:cNvCxnSpPr>
            <a:stCxn id="1613" idx="0"/>
            <a:endCxn id="1611" idx="2"/>
          </p:cNvCxnSpPr>
          <p:nvPr/>
        </p:nvCxnSpPr>
        <p:spPr bwMode="auto">
          <a:xfrm flipV="1">
            <a:off x="1835615" y="4090296"/>
            <a:ext cx="0" cy="355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31" name="肘形接點 1630"/>
          <p:cNvCxnSpPr>
            <a:stCxn id="1622" idx="1"/>
            <a:endCxn id="1615" idx="2"/>
          </p:cNvCxnSpPr>
          <p:nvPr/>
        </p:nvCxnSpPr>
        <p:spPr bwMode="auto">
          <a:xfrm rot="10800000">
            <a:off x="1835616" y="4968541"/>
            <a:ext cx="210443" cy="491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32" name="直線單箭頭接點 1631"/>
          <p:cNvCxnSpPr/>
          <p:nvPr/>
        </p:nvCxnSpPr>
        <p:spPr bwMode="auto">
          <a:xfrm flipV="1">
            <a:off x="2332853" y="2405410"/>
            <a:ext cx="0" cy="253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3" name="直線單箭頭接點 1632"/>
          <p:cNvCxnSpPr/>
          <p:nvPr/>
        </p:nvCxnSpPr>
        <p:spPr bwMode="auto">
          <a:xfrm flipV="1">
            <a:off x="2506658" y="2227975"/>
            <a:ext cx="0" cy="2712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4" name="直線單箭頭接點 1633"/>
          <p:cNvCxnSpPr/>
          <p:nvPr/>
        </p:nvCxnSpPr>
        <p:spPr bwMode="auto">
          <a:xfrm flipV="1">
            <a:off x="2678413" y="2046105"/>
            <a:ext cx="0" cy="2893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5" name="直線單箭頭接點 1634"/>
          <p:cNvCxnSpPr/>
          <p:nvPr/>
        </p:nvCxnSpPr>
        <p:spPr bwMode="auto">
          <a:xfrm>
            <a:off x="1919273" y="2781016"/>
            <a:ext cx="911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6" name="直線單箭頭接點 1635"/>
          <p:cNvCxnSpPr/>
          <p:nvPr/>
        </p:nvCxnSpPr>
        <p:spPr bwMode="auto">
          <a:xfrm>
            <a:off x="1922547" y="2954152"/>
            <a:ext cx="908041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7" name="直線單箭頭接點 1636"/>
          <p:cNvCxnSpPr/>
          <p:nvPr/>
        </p:nvCxnSpPr>
        <p:spPr bwMode="auto">
          <a:xfrm>
            <a:off x="1922547" y="3129635"/>
            <a:ext cx="909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8" name="直線單箭頭接點 1637"/>
          <p:cNvCxnSpPr/>
          <p:nvPr/>
        </p:nvCxnSpPr>
        <p:spPr bwMode="auto">
          <a:xfrm>
            <a:off x="1928817" y="3658795"/>
            <a:ext cx="911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9" name="直線單箭頭接點 1638"/>
          <p:cNvCxnSpPr/>
          <p:nvPr/>
        </p:nvCxnSpPr>
        <p:spPr bwMode="auto">
          <a:xfrm>
            <a:off x="1932089" y="3831931"/>
            <a:ext cx="908041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0" name="直線單箭頭接點 1639"/>
          <p:cNvCxnSpPr/>
          <p:nvPr/>
        </p:nvCxnSpPr>
        <p:spPr bwMode="auto">
          <a:xfrm>
            <a:off x="1932089" y="4007414"/>
            <a:ext cx="909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1" name="直線單箭頭接點 1640"/>
          <p:cNvCxnSpPr/>
          <p:nvPr/>
        </p:nvCxnSpPr>
        <p:spPr bwMode="auto">
          <a:xfrm>
            <a:off x="1920564" y="4542490"/>
            <a:ext cx="911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2" name="直線單箭頭接點 1641"/>
          <p:cNvCxnSpPr/>
          <p:nvPr/>
        </p:nvCxnSpPr>
        <p:spPr bwMode="auto">
          <a:xfrm>
            <a:off x="1923836" y="4715626"/>
            <a:ext cx="908041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3" name="直線單箭頭接點 1642"/>
          <p:cNvCxnSpPr/>
          <p:nvPr/>
        </p:nvCxnSpPr>
        <p:spPr bwMode="auto">
          <a:xfrm>
            <a:off x="1923836" y="4891109"/>
            <a:ext cx="909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grpSp>
        <p:nvGrpSpPr>
          <p:cNvPr id="1644" name="群組 1643"/>
          <p:cNvGrpSpPr/>
          <p:nvPr/>
        </p:nvGrpSpPr>
        <p:grpSpPr>
          <a:xfrm>
            <a:off x="3853537" y="2655090"/>
            <a:ext cx="523241" cy="525397"/>
            <a:chOff x="4907613" y="1675487"/>
            <a:chExt cx="523241" cy="525397"/>
          </a:xfrm>
          <a:solidFill>
            <a:schemeClr val="tx1">
              <a:lumMod val="10000"/>
              <a:lumOff val="90000"/>
            </a:schemeClr>
          </a:solidFill>
        </p:grpSpPr>
        <p:grpSp>
          <p:nvGrpSpPr>
            <p:cNvPr id="1645" name="群組 1644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78" name="矩形 1677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9" name="流程圖: 匯合連接點 1678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80" name="流程圖: 或 1679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6" name="群組 1645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75" name="矩形 167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6" name="流程圖: 匯合連接點 167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7" name="流程圖: 或 167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7" name="群組 1646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72" name="矩形 167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3" name="流程圖: 匯合連接點 1672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4" name="流程圖: 或 167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8" name="群組 1647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69" name="矩形 166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0" name="流程圖: 匯合連接點 166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1" name="流程圖: 或 167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9" name="群組 1648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66" name="矩形 166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7" name="流程圖: 匯合連接點 1666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8" name="流程圖: 或 166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0" name="群組 1649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63" name="矩形 166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4" name="流程圖: 匯合連接點 166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5" name="流程圖: 或 166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1" name="群組 1650"/>
            <p:cNvGrpSpPr/>
            <p:nvPr/>
          </p:nvGrpSpPr>
          <p:grpSpPr>
            <a:xfrm>
              <a:off x="4907613" y="202455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60" name="矩形 165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1" name="流程圖: 匯合連接點 166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2" name="流程圖: 或 166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2" name="群組 1651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57" name="矩形 165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8" name="流程圖: 匯合連接點 165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9" name="流程圖: 或 165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3" name="群組 1652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654" name="矩形 1653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5" name="流程圖: 匯合連接點 165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6" name="流程圖: 或 1655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681" name="群組 1680"/>
          <p:cNvGrpSpPr/>
          <p:nvPr/>
        </p:nvGrpSpPr>
        <p:grpSpPr>
          <a:xfrm>
            <a:off x="3853742" y="3533942"/>
            <a:ext cx="525291" cy="525397"/>
            <a:chOff x="4906248" y="1675487"/>
            <a:chExt cx="525291" cy="525397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682" name="群組 1681"/>
            <p:cNvGrpSpPr/>
            <p:nvPr/>
          </p:nvGrpSpPr>
          <p:grpSpPr>
            <a:xfrm>
              <a:off x="4906928" y="167593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15" name="矩形 171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6" name="流程圖: 匯合連接點 171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7" name="流程圖: 或 171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3" name="群組 1682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12" name="矩形 171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3" name="流程圖: 匯合連接點 171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4" name="流程圖: 或 171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4" name="群組 1683"/>
            <p:cNvGrpSpPr/>
            <p:nvPr/>
          </p:nvGrpSpPr>
          <p:grpSpPr>
            <a:xfrm>
              <a:off x="5256458" y="167548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09" name="矩形 170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0" name="流程圖: 匯合連接點 170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1" name="流程圖: 或 171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5" name="群組 1684"/>
            <p:cNvGrpSpPr/>
            <p:nvPr/>
          </p:nvGrpSpPr>
          <p:grpSpPr>
            <a:xfrm>
              <a:off x="4906928" y="1849883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06" name="矩形 170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7" name="流程圖: 匯合連接點 170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8" name="流程圖: 或 170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6" name="群組 1685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03" name="矩形 170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4" name="流程圖: 匯合連接點 170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5" name="流程圖: 或 170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7" name="群組 1686"/>
            <p:cNvGrpSpPr/>
            <p:nvPr/>
          </p:nvGrpSpPr>
          <p:grpSpPr>
            <a:xfrm>
              <a:off x="5256458" y="184943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00" name="矩形 169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1" name="流程圖: 匯合連接點 170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2" name="流程圖: 或 170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8" name="群組 1687"/>
            <p:cNvGrpSpPr/>
            <p:nvPr/>
          </p:nvGrpSpPr>
          <p:grpSpPr>
            <a:xfrm>
              <a:off x="4906248" y="2024558"/>
              <a:ext cx="176776" cy="174847"/>
              <a:chOff x="4905563" y="1675938"/>
              <a:chExt cx="176776" cy="174847"/>
            </a:xfrm>
            <a:grpFill/>
          </p:grpSpPr>
          <p:sp>
            <p:nvSpPr>
              <p:cNvPr id="1697" name="矩形 1696"/>
              <p:cNvSpPr/>
              <p:nvPr/>
            </p:nvSpPr>
            <p:spPr bwMode="auto">
              <a:xfrm>
                <a:off x="4905563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8" name="流程圖: 匯合連接點 169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9" name="流程圖: 或 169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9" name="群組 1688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94" name="矩形 1693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5" name="流程圖: 匯合連接點 169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6" name="流程圖: 或 169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90" name="群組 1689"/>
            <p:cNvGrpSpPr/>
            <p:nvPr/>
          </p:nvGrpSpPr>
          <p:grpSpPr>
            <a:xfrm>
              <a:off x="5256127" y="2026144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691" name="矩形 1690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2" name="流程圖: 匯合連接點 169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3" name="流程圖: 或 169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718" name="群組 1717"/>
          <p:cNvGrpSpPr/>
          <p:nvPr/>
        </p:nvGrpSpPr>
        <p:grpSpPr>
          <a:xfrm>
            <a:off x="3853647" y="4416953"/>
            <a:ext cx="523241" cy="525848"/>
            <a:chOff x="4907613" y="1675487"/>
            <a:chExt cx="523241" cy="525848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719" name="群組 1718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52" name="矩形 175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3" name="流程圖: 匯合連接點 175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4" name="流程圖: 或 175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0" name="群組 1719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49" name="矩形 174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0" name="流程圖: 匯合連接點 174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1" name="流程圖: 或 175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1" name="群組 1720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46" name="矩形 174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7" name="流程圖: 匯合連接點 174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8" name="流程圖: 或 174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2" name="群組 1721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43" name="矩形 174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4" name="流程圖: 匯合連接點 174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5" name="流程圖: 或 174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3" name="群組 1722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40" name="矩形 173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1" name="流程圖: 匯合連接點 174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2" name="流程圖: 或 174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4" name="群組 1723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37" name="矩形 173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8" name="流程圖: 匯合連接點 173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9" name="流程圖: 或 173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5" name="群組 1724"/>
            <p:cNvGrpSpPr/>
            <p:nvPr/>
          </p:nvGrpSpPr>
          <p:grpSpPr>
            <a:xfrm>
              <a:off x="4907613" y="2026595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734" name="矩形 1733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5" name="流程圖: 匯合連接點 173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6" name="流程圖: 或 173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6" name="群組 1725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31" name="矩形 173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2" name="流程圖: 匯合連接點 173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3" name="流程圖: 或 173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7" name="群組 1726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728" name="矩形 1727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29" name="流程圖: 匯合連接點 1728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0" name="流程圖: 或 1729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755" name="群組 1754"/>
          <p:cNvGrpSpPr/>
          <p:nvPr/>
        </p:nvGrpSpPr>
        <p:grpSpPr>
          <a:xfrm>
            <a:off x="3396013" y="3567280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56" name="矩形 1755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57" name="矩形 1756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58" name="矩形 1757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59" name="群組 1758"/>
          <p:cNvGrpSpPr/>
          <p:nvPr/>
        </p:nvGrpSpPr>
        <p:grpSpPr>
          <a:xfrm>
            <a:off x="3396013" y="4445525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60" name="矩形 1759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1" name="矩形 1760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2" name="矩形 1761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63" name="群組 1762"/>
          <p:cNvGrpSpPr/>
          <p:nvPr/>
        </p:nvGrpSpPr>
        <p:grpSpPr>
          <a:xfrm>
            <a:off x="3396013" y="2703668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64" name="矩形 1763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5" name="矩形 1764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6" name="矩形 1765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67" name="群組 1766"/>
          <p:cNvGrpSpPr/>
          <p:nvPr/>
        </p:nvGrpSpPr>
        <p:grpSpPr>
          <a:xfrm>
            <a:off x="3693654" y="5198726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68" name="矩形 1767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9" name="矩形 1768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70" name="矩形 1769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71" name="群組 1770"/>
          <p:cNvGrpSpPr/>
          <p:nvPr/>
        </p:nvGrpSpPr>
        <p:grpSpPr>
          <a:xfrm>
            <a:off x="4410910" y="5198361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72" name="矩形 1771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73" name="矩形 1772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74" name="矩形 1773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775" name="直線單箭頭接點 1774"/>
          <p:cNvCxnSpPr>
            <a:stCxn id="1756" idx="0"/>
            <a:endCxn id="1766" idx="2"/>
          </p:cNvCxnSpPr>
          <p:nvPr/>
        </p:nvCxnSpPr>
        <p:spPr bwMode="auto">
          <a:xfrm flipV="1">
            <a:off x="3483211" y="3226684"/>
            <a:ext cx="0" cy="340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6" name="直線單箭頭接點 1775"/>
          <p:cNvCxnSpPr>
            <a:stCxn id="1760" idx="0"/>
            <a:endCxn id="1758" idx="2"/>
          </p:cNvCxnSpPr>
          <p:nvPr/>
        </p:nvCxnSpPr>
        <p:spPr bwMode="auto">
          <a:xfrm flipV="1">
            <a:off x="3483211" y="4090296"/>
            <a:ext cx="0" cy="355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8" name="肘形接點 1777"/>
          <p:cNvCxnSpPr>
            <a:stCxn id="1769" idx="1"/>
            <a:endCxn id="1762" idx="2"/>
          </p:cNvCxnSpPr>
          <p:nvPr/>
        </p:nvCxnSpPr>
        <p:spPr bwMode="auto">
          <a:xfrm rot="10800000">
            <a:off x="3483212" y="4968541"/>
            <a:ext cx="210443" cy="491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9" name="直線單箭頭接點 1778"/>
          <p:cNvCxnSpPr/>
          <p:nvPr/>
        </p:nvCxnSpPr>
        <p:spPr bwMode="auto">
          <a:xfrm flipV="1">
            <a:off x="3980449" y="2405410"/>
            <a:ext cx="0" cy="253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0" name="直線單箭頭接點 1779"/>
          <p:cNvCxnSpPr/>
          <p:nvPr/>
        </p:nvCxnSpPr>
        <p:spPr bwMode="auto">
          <a:xfrm flipV="1">
            <a:off x="4154254" y="2227975"/>
            <a:ext cx="0" cy="2712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1" name="直線單箭頭接點 1780"/>
          <p:cNvCxnSpPr/>
          <p:nvPr/>
        </p:nvCxnSpPr>
        <p:spPr bwMode="auto">
          <a:xfrm flipV="1">
            <a:off x="4326009" y="2046105"/>
            <a:ext cx="0" cy="2893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2" name="直線單箭頭接點 1781"/>
          <p:cNvCxnSpPr/>
          <p:nvPr/>
        </p:nvCxnSpPr>
        <p:spPr bwMode="auto">
          <a:xfrm>
            <a:off x="3566957" y="2782521"/>
            <a:ext cx="882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3" name="直線單箭頭接點 1782"/>
          <p:cNvCxnSpPr/>
          <p:nvPr/>
        </p:nvCxnSpPr>
        <p:spPr bwMode="auto">
          <a:xfrm>
            <a:off x="3570123" y="2955657"/>
            <a:ext cx="879469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4" name="直線單箭頭接點 1783"/>
          <p:cNvCxnSpPr/>
          <p:nvPr/>
        </p:nvCxnSpPr>
        <p:spPr bwMode="auto">
          <a:xfrm>
            <a:off x="3570123" y="3131140"/>
            <a:ext cx="8804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5" name="直線單箭頭接點 1784"/>
          <p:cNvCxnSpPr/>
          <p:nvPr/>
        </p:nvCxnSpPr>
        <p:spPr bwMode="auto">
          <a:xfrm>
            <a:off x="3576168" y="3658795"/>
            <a:ext cx="882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6" name="直線單箭頭接點 1785"/>
          <p:cNvCxnSpPr/>
          <p:nvPr/>
        </p:nvCxnSpPr>
        <p:spPr bwMode="auto">
          <a:xfrm>
            <a:off x="3579337" y="3831931"/>
            <a:ext cx="879469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7" name="直線單箭頭接點 1786"/>
          <p:cNvCxnSpPr/>
          <p:nvPr/>
        </p:nvCxnSpPr>
        <p:spPr bwMode="auto">
          <a:xfrm>
            <a:off x="3579337" y="4007414"/>
            <a:ext cx="8804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8" name="直線單箭頭接點 1787"/>
          <p:cNvCxnSpPr/>
          <p:nvPr/>
        </p:nvCxnSpPr>
        <p:spPr bwMode="auto">
          <a:xfrm>
            <a:off x="3568175" y="4542490"/>
            <a:ext cx="882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9" name="直線單箭頭接點 1788"/>
          <p:cNvCxnSpPr/>
          <p:nvPr/>
        </p:nvCxnSpPr>
        <p:spPr bwMode="auto">
          <a:xfrm>
            <a:off x="3571344" y="4715626"/>
            <a:ext cx="879469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90" name="直線單箭頭接點 1789"/>
          <p:cNvCxnSpPr/>
          <p:nvPr/>
        </p:nvCxnSpPr>
        <p:spPr bwMode="auto">
          <a:xfrm>
            <a:off x="3571344" y="4891109"/>
            <a:ext cx="8804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91" name="直線單箭頭接點 1790"/>
          <p:cNvCxnSpPr>
            <a:stCxn id="1622" idx="1"/>
            <a:endCxn id="1313" idx="3"/>
          </p:cNvCxnSpPr>
          <p:nvPr/>
        </p:nvCxnSpPr>
        <p:spPr bwMode="auto">
          <a:xfrm flipH="1" flipV="1">
            <a:off x="1351768" y="5459504"/>
            <a:ext cx="694290" cy="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94" name="直線單箭頭接點 1793"/>
          <p:cNvCxnSpPr>
            <a:stCxn id="1769" idx="1"/>
            <a:endCxn id="2187" idx="3"/>
          </p:cNvCxnSpPr>
          <p:nvPr/>
        </p:nvCxnSpPr>
        <p:spPr bwMode="auto">
          <a:xfrm flipH="1" flipV="1">
            <a:off x="2917783" y="5459232"/>
            <a:ext cx="775871" cy="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97" name="直線單箭頭接點 1796"/>
          <p:cNvCxnSpPr/>
          <p:nvPr/>
        </p:nvCxnSpPr>
        <p:spPr bwMode="auto">
          <a:xfrm flipH="1">
            <a:off x="4592002" y="5459855"/>
            <a:ext cx="332636" cy="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933" name="群組 1932"/>
          <p:cNvGrpSpPr/>
          <p:nvPr/>
        </p:nvGrpSpPr>
        <p:grpSpPr>
          <a:xfrm>
            <a:off x="4909842" y="1885480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934" name="矩形 1933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35" name="矩形 1934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36" name="矩形 1935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937" name="流程圖: 或 1936"/>
          <p:cNvSpPr/>
          <p:nvPr/>
        </p:nvSpPr>
        <p:spPr bwMode="auto">
          <a:xfrm>
            <a:off x="662289" y="2256234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8" name="流程圖: 或 1937"/>
          <p:cNvSpPr/>
          <p:nvPr/>
        </p:nvSpPr>
        <p:spPr bwMode="auto">
          <a:xfrm>
            <a:off x="2254920" y="2253756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9" name="流程圖: 或 1938"/>
          <p:cNvSpPr/>
          <p:nvPr/>
        </p:nvSpPr>
        <p:spPr bwMode="auto">
          <a:xfrm>
            <a:off x="3903389" y="2252060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40" name="直線單箭頭接點 1939"/>
          <p:cNvCxnSpPr>
            <a:stCxn id="1937" idx="6"/>
            <a:endCxn id="1938" idx="2"/>
          </p:cNvCxnSpPr>
          <p:nvPr/>
        </p:nvCxnSpPr>
        <p:spPr bwMode="auto">
          <a:xfrm flipV="1">
            <a:off x="815639" y="2330431"/>
            <a:ext cx="1439281" cy="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44" name="直線單箭頭接點 1943"/>
          <p:cNvCxnSpPr>
            <a:stCxn id="1938" idx="6"/>
            <a:endCxn id="1939" idx="2"/>
          </p:cNvCxnSpPr>
          <p:nvPr/>
        </p:nvCxnSpPr>
        <p:spPr bwMode="auto">
          <a:xfrm flipV="1">
            <a:off x="2408270" y="2328735"/>
            <a:ext cx="1495119" cy="1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52" name="直線單箭頭接點 1951"/>
          <p:cNvCxnSpPr/>
          <p:nvPr/>
        </p:nvCxnSpPr>
        <p:spPr bwMode="auto">
          <a:xfrm>
            <a:off x="4056739" y="2328735"/>
            <a:ext cx="8531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sp>
        <p:nvSpPr>
          <p:cNvPr id="1957" name="流程圖: 或 1956"/>
          <p:cNvSpPr/>
          <p:nvPr/>
        </p:nvSpPr>
        <p:spPr bwMode="auto">
          <a:xfrm>
            <a:off x="838892" y="2078799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58" name="流程圖: 或 1957"/>
          <p:cNvSpPr/>
          <p:nvPr/>
        </p:nvSpPr>
        <p:spPr bwMode="auto">
          <a:xfrm>
            <a:off x="2431523" y="2076321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59" name="流程圖: 或 1958"/>
          <p:cNvSpPr/>
          <p:nvPr/>
        </p:nvSpPr>
        <p:spPr bwMode="auto">
          <a:xfrm>
            <a:off x="4079992" y="2074625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60" name="直線單箭頭接點 1959"/>
          <p:cNvCxnSpPr>
            <a:stCxn id="1957" idx="6"/>
            <a:endCxn id="1958" idx="2"/>
          </p:cNvCxnSpPr>
          <p:nvPr/>
        </p:nvCxnSpPr>
        <p:spPr bwMode="auto">
          <a:xfrm flipV="1">
            <a:off x="992242" y="2152996"/>
            <a:ext cx="1439281" cy="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61" name="直線單箭頭接點 1960"/>
          <p:cNvCxnSpPr>
            <a:stCxn id="1958" idx="6"/>
            <a:endCxn id="1959" idx="2"/>
          </p:cNvCxnSpPr>
          <p:nvPr/>
        </p:nvCxnSpPr>
        <p:spPr bwMode="auto">
          <a:xfrm flipV="1">
            <a:off x="2584873" y="2151300"/>
            <a:ext cx="1495119" cy="1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62" name="直線單箭頭接點 1961"/>
          <p:cNvCxnSpPr>
            <a:stCxn id="1959" idx="6"/>
          </p:cNvCxnSpPr>
          <p:nvPr/>
        </p:nvCxnSpPr>
        <p:spPr bwMode="auto">
          <a:xfrm>
            <a:off x="4233342" y="2151300"/>
            <a:ext cx="6765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sp>
        <p:nvSpPr>
          <p:cNvPr id="1973" name="流程圖: 或 1972"/>
          <p:cNvSpPr/>
          <p:nvPr/>
        </p:nvSpPr>
        <p:spPr bwMode="auto">
          <a:xfrm>
            <a:off x="1010683" y="1896929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74" name="流程圖: 或 1973"/>
          <p:cNvSpPr/>
          <p:nvPr/>
        </p:nvSpPr>
        <p:spPr bwMode="auto">
          <a:xfrm>
            <a:off x="2603314" y="1894451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75" name="流程圖: 或 1974"/>
          <p:cNvSpPr/>
          <p:nvPr/>
        </p:nvSpPr>
        <p:spPr bwMode="auto">
          <a:xfrm>
            <a:off x="4251783" y="1892755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76" name="直線單箭頭接點 1975"/>
          <p:cNvCxnSpPr>
            <a:stCxn id="1973" idx="6"/>
            <a:endCxn id="1974" idx="2"/>
          </p:cNvCxnSpPr>
          <p:nvPr/>
        </p:nvCxnSpPr>
        <p:spPr bwMode="auto">
          <a:xfrm flipV="1">
            <a:off x="1164033" y="1971126"/>
            <a:ext cx="1439281" cy="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77" name="直線單箭頭接點 1976"/>
          <p:cNvCxnSpPr>
            <a:stCxn id="1974" idx="6"/>
            <a:endCxn id="1975" idx="2"/>
          </p:cNvCxnSpPr>
          <p:nvPr/>
        </p:nvCxnSpPr>
        <p:spPr bwMode="auto">
          <a:xfrm flipV="1">
            <a:off x="2756664" y="1969430"/>
            <a:ext cx="1495119" cy="1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78" name="直線單箭頭接點 1977"/>
          <p:cNvCxnSpPr>
            <a:stCxn id="1975" idx="6"/>
          </p:cNvCxnSpPr>
          <p:nvPr/>
        </p:nvCxnSpPr>
        <p:spPr bwMode="auto">
          <a:xfrm>
            <a:off x="4405133" y="1969430"/>
            <a:ext cx="5047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grpSp>
        <p:nvGrpSpPr>
          <p:cNvPr id="1984" name="群組 1983"/>
          <p:cNvGrpSpPr/>
          <p:nvPr/>
        </p:nvGrpSpPr>
        <p:grpSpPr>
          <a:xfrm>
            <a:off x="9560255" y="3083837"/>
            <a:ext cx="810133" cy="811573"/>
            <a:chOff x="3828308" y="1391837"/>
            <a:chExt cx="810133" cy="811573"/>
          </a:xfrm>
        </p:grpSpPr>
        <p:grpSp>
          <p:nvGrpSpPr>
            <p:cNvPr id="1985" name="群組 1984"/>
            <p:cNvGrpSpPr/>
            <p:nvPr/>
          </p:nvGrpSpPr>
          <p:grpSpPr>
            <a:xfrm>
              <a:off x="3940702" y="1391837"/>
              <a:ext cx="697739" cy="675959"/>
              <a:chOff x="3827067" y="1391837"/>
              <a:chExt cx="697739" cy="675959"/>
            </a:xfrm>
          </p:grpSpPr>
          <p:grpSp>
            <p:nvGrpSpPr>
              <p:cNvPr id="2016" name="群組 2015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2031" name="立方體 203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32" name="文字方塊 203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2017" name="群組 2016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2029" name="立方體 202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30" name="文字方塊 2029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2018" name="立方體 2017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019" name="群組 2018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27" name="立方體 202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28" name="文字方塊 202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2020" name="群組 2019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25" name="立方體 202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26" name="文字方塊 2025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2021" name="立方體 2020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2" name="立方體 2021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3" name="立方體 2022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4" name="立方體 2023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986" name="群組 1985"/>
            <p:cNvGrpSpPr/>
            <p:nvPr/>
          </p:nvGrpSpPr>
          <p:grpSpPr>
            <a:xfrm>
              <a:off x="3872690" y="1459438"/>
              <a:ext cx="697739" cy="675959"/>
              <a:chOff x="3827067" y="1391837"/>
              <a:chExt cx="697739" cy="675959"/>
            </a:xfrm>
          </p:grpSpPr>
          <p:grpSp>
            <p:nvGrpSpPr>
              <p:cNvPr id="1997" name="群組 1996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2014" name="立方體 201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15" name="文字方塊 201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1998" name="群組 1997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2012" name="立方體 201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13" name="文字方塊 2012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1999" name="立方體 1998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000" name="群組 1999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10" name="立方體 200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11" name="文字方塊 201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2001" name="群組 2000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08" name="立方體 200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09" name="文字方塊 2008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2002" name="立方體 2001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003" name="群組 2002"/>
              <p:cNvGrpSpPr/>
              <p:nvPr/>
            </p:nvGrpSpPr>
            <p:grpSpPr>
              <a:xfrm>
                <a:off x="3827067" y="1391837"/>
                <a:ext cx="300082" cy="269966"/>
                <a:chOff x="604817" y="3020060"/>
                <a:chExt cx="300082" cy="269966"/>
              </a:xfrm>
            </p:grpSpPr>
            <p:sp>
              <p:nvSpPr>
                <p:cNvPr id="2006" name="立方體 200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07" name="文字方塊 200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sp>
            <p:nvSpPr>
              <p:cNvPr id="2004" name="立方體 2003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05" name="立方體 2004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987" name="群組 1986"/>
            <p:cNvGrpSpPr/>
            <p:nvPr/>
          </p:nvGrpSpPr>
          <p:grpSpPr>
            <a:xfrm>
              <a:off x="3828308" y="1527451"/>
              <a:ext cx="672339" cy="675959"/>
              <a:chOff x="3852467" y="1391837"/>
              <a:chExt cx="672339" cy="675959"/>
            </a:xfrm>
          </p:grpSpPr>
          <p:sp>
            <p:nvSpPr>
              <p:cNvPr id="1988" name="立方體 1987"/>
              <p:cNvSpPr/>
              <p:nvPr/>
            </p:nvSpPr>
            <p:spPr bwMode="auto">
              <a:xfrm>
                <a:off x="3852467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89" name="立方體 1988"/>
              <p:cNvSpPr/>
              <p:nvPr/>
            </p:nvSpPr>
            <p:spPr bwMode="auto">
              <a:xfrm>
                <a:off x="4053133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0" name="立方體 1989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1" name="立方體 1990"/>
              <p:cNvSpPr/>
              <p:nvPr/>
            </p:nvSpPr>
            <p:spPr bwMode="auto">
              <a:xfrm>
                <a:off x="3852467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2" name="立方體 1991"/>
              <p:cNvSpPr/>
              <p:nvPr/>
            </p:nvSpPr>
            <p:spPr bwMode="auto">
              <a:xfrm>
                <a:off x="4053133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3" name="立方體 1992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4" name="立方體 1993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5" name="立方體 1994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6" name="立方體 199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aphicFrame>
        <p:nvGraphicFramePr>
          <p:cNvPr id="2083" name="表格 2082"/>
          <p:cNvGraphicFramePr>
            <a:graphicFrameLocks noGrp="1"/>
          </p:cNvGraphicFramePr>
          <p:nvPr>
            <p:extLst/>
          </p:nvPr>
        </p:nvGraphicFramePr>
        <p:xfrm>
          <a:off x="6647920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4" name="表格 2083"/>
          <p:cNvGraphicFramePr>
            <a:graphicFrameLocks noGrp="1"/>
          </p:cNvGraphicFramePr>
          <p:nvPr>
            <p:extLst/>
          </p:nvPr>
        </p:nvGraphicFramePr>
        <p:xfrm>
          <a:off x="6872544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5" name="表格 2084"/>
          <p:cNvGraphicFramePr>
            <a:graphicFrameLocks noGrp="1"/>
          </p:cNvGraphicFramePr>
          <p:nvPr>
            <p:extLst/>
          </p:nvPr>
        </p:nvGraphicFramePr>
        <p:xfrm>
          <a:off x="7093416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6" name="表格 2085"/>
          <p:cNvGraphicFramePr>
            <a:graphicFrameLocks noGrp="1"/>
          </p:cNvGraphicFramePr>
          <p:nvPr>
            <p:extLst/>
          </p:nvPr>
        </p:nvGraphicFramePr>
        <p:xfrm>
          <a:off x="5924934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7" name="表格 2086"/>
          <p:cNvGraphicFramePr>
            <a:graphicFrameLocks noGrp="1"/>
          </p:cNvGraphicFramePr>
          <p:nvPr>
            <p:extLst/>
          </p:nvPr>
        </p:nvGraphicFramePr>
        <p:xfrm>
          <a:off x="6145806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8" name="表格 2087"/>
          <p:cNvGraphicFramePr>
            <a:graphicFrameLocks noGrp="1"/>
          </p:cNvGraphicFramePr>
          <p:nvPr>
            <p:extLst/>
          </p:nvPr>
        </p:nvGraphicFramePr>
        <p:xfrm>
          <a:off x="6369477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9" name="表格 2088"/>
          <p:cNvGraphicFramePr>
            <a:graphicFrameLocks noGrp="1"/>
          </p:cNvGraphicFramePr>
          <p:nvPr>
            <p:extLst/>
          </p:nvPr>
        </p:nvGraphicFramePr>
        <p:xfrm>
          <a:off x="5219215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90" name="表格 2089"/>
          <p:cNvGraphicFramePr>
            <a:graphicFrameLocks noGrp="1"/>
          </p:cNvGraphicFramePr>
          <p:nvPr>
            <p:extLst/>
          </p:nvPr>
        </p:nvGraphicFramePr>
        <p:xfrm>
          <a:off x="5440087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91" name="表格 2090"/>
          <p:cNvGraphicFramePr>
            <a:graphicFrameLocks noGrp="1"/>
          </p:cNvGraphicFramePr>
          <p:nvPr>
            <p:extLst/>
          </p:nvPr>
        </p:nvGraphicFramePr>
        <p:xfrm>
          <a:off x="5660959" y="1945773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sp>
        <p:nvSpPr>
          <p:cNvPr id="2092" name="流程圖: 匯合連接點 2091"/>
          <p:cNvSpPr/>
          <p:nvPr/>
        </p:nvSpPr>
        <p:spPr bwMode="auto">
          <a:xfrm>
            <a:off x="8992295" y="3427575"/>
            <a:ext cx="211406" cy="211406"/>
          </a:xfrm>
          <a:prstGeom prst="flowChartSummingJunction">
            <a:avLst/>
          </a:prstGeom>
          <a:solidFill>
            <a:schemeClr val="bg1"/>
          </a:solidFill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93" name="等於 2092"/>
          <p:cNvSpPr/>
          <p:nvPr/>
        </p:nvSpPr>
        <p:spPr bwMode="auto">
          <a:xfrm>
            <a:off x="10546455" y="3407838"/>
            <a:ext cx="397320" cy="253089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95" name="矩形圖說文字 2094"/>
          <p:cNvSpPr/>
          <p:nvPr/>
        </p:nvSpPr>
        <p:spPr bwMode="auto">
          <a:xfrm>
            <a:off x="4724110" y="3464019"/>
            <a:ext cx="494510" cy="472464"/>
          </a:xfrm>
          <a:prstGeom prst="wedgeRectCallout">
            <a:avLst>
              <a:gd name="adj1" fmla="val -105634"/>
              <a:gd name="adj2" fmla="val -2543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06" name="圓角矩形圖說文字 2105"/>
          <p:cNvSpPr/>
          <p:nvPr/>
        </p:nvSpPr>
        <p:spPr bwMode="auto">
          <a:xfrm>
            <a:off x="5144577" y="1819558"/>
            <a:ext cx="2426317" cy="660588"/>
          </a:xfrm>
          <a:prstGeom prst="wedgeRoundRectCallout">
            <a:avLst>
              <a:gd name="adj1" fmla="val 195733"/>
              <a:gd name="adj2" fmla="val 15590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08" name="文字方塊 2107"/>
          <p:cNvSpPr txBox="1"/>
          <p:nvPr/>
        </p:nvSpPr>
        <p:spPr>
          <a:xfrm>
            <a:off x="5813498" y="150424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osmap</a:t>
            </a:r>
            <a:endParaRPr lang="zh-TW" altLang="en-US" sz="1400" dirty="0"/>
          </a:p>
        </p:txBody>
      </p:sp>
      <p:sp>
        <p:nvSpPr>
          <p:cNvPr id="2109" name="文字方塊 2108"/>
          <p:cNvSpPr txBox="1"/>
          <p:nvPr/>
        </p:nvSpPr>
        <p:spPr>
          <a:xfrm>
            <a:off x="7712112" y="576387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ismap</a:t>
            </a:r>
            <a:endParaRPr lang="zh-TW" altLang="en-US" sz="1400" dirty="0"/>
          </a:p>
        </p:txBody>
      </p:sp>
      <p:sp>
        <p:nvSpPr>
          <p:cNvPr id="2111" name="文字方塊 2110"/>
          <p:cNvSpPr txBox="1"/>
          <p:nvPr/>
        </p:nvSpPr>
        <p:spPr>
          <a:xfrm>
            <a:off x="3972973" y="58162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13" name="群組 2112"/>
          <p:cNvGrpSpPr/>
          <p:nvPr/>
        </p:nvGrpSpPr>
        <p:grpSpPr>
          <a:xfrm>
            <a:off x="7510352" y="2874645"/>
            <a:ext cx="242159" cy="245139"/>
            <a:chOff x="355119" y="1103503"/>
            <a:chExt cx="296827" cy="300480"/>
          </a:xfrm>
        </p:grpSpPr>
        <p:cxnSp>
          <p:nvCxnSpPr>
            <p:cNvPr id="2114" name="直線單箭頭接點 2113"/>
            <p:cNvCxnSpPr/>
            <p:nvPr/>
          </p:nvCxnSpPr>
          <p:spPr bwMode="auto">
            <a:xfrm flipV="1">
              <a:off x="382367" y="1130092"/>
              <a:ext cx="248337" cy="247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15" name="直線接點 2114"/>
            <p:cNvCxnSpPr/>
            <p:nvPr/>
          </p:nvCxnSpPr>
          <p:spPr bwMode="auto">
            <a:xfrm>
              <a:off x="604698" y="1103503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6" name="直線接點 2115"/>
            <p:cNvCxnSpPr/>
            <p:nvPr/>
          </p:nvCxnSpPr>
          <p:spPr bwMode="auto">
            <a:xfrm>
              <a:off x="355119" y="1356735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7" name="群組 2116"/>
          <p:cNvGrpSpPr/>
          <p:nvPr/>
        </p:nvGrpSpPr>
        <p:grpSpPr>
          <a:xfrm>
            <a:off x="7497051" y="3139170"/>
            <a:ext cx="71438" cy="1016537"/>
            <a:chOff x="288643" y="1415807"/>
            <a:chExt cx="71438" cy="814647"/>
          </a:xfrm>
        </p:grpSpPr>
        <p:cxnSp>
          <p:nvCxnSpPr>
            <p:cNvPr id="2118" name="直線單箭頭接點 2117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19" name="直線接點 2118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0" name="直線接點 2119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1" name="群組 2120"/>
          <p:cNvGrpSpPr/>
          <p:nvPr/>
        </p:nvGrpSpPr>
        <p:grpSpPr>
          <a:xfrm rot="5400000">
            <a:off x="8061830" y="3711720"/>
            <a:ext cx="71438" cy="1007243"/>
            <a:chOff x="769655" y="1756929"/>
            <a:chExt cx="71438" cy="814647"/>
          </a:xfrm>
        </p:grpSpPr>
        <p:cxnSp>
          <p:nvCxnSpPr>
            <p:cNvPr id="2122" name="直線單箭頭接點 2121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23" name="直線接點 2122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4" name="直線接點 2123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25" name="文字方塊 2124"/>
          <p:cNvSpPr txBox="1"/>
          <p:nvPr/>
        </p:nvSpPr>
        <p:spPr>
          <a:xfrm>
            <a:off x="7381291" y="27674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6" name="文字方塊 2125"/>
          <p:cNvSpPr txBox="1"/>
          <p:nvPr/>
        </p:nvSpPr>
        <p:spPr>
          <a:xfrm>
            <a:off x="7238682" y="352129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7" name="文字方塊 2126"/>
          <p:cNvSpPr txBox="1"/>
          <p:nvPr/>
        </p:nvSpPr>
        <p:spPr>
          <a:xfrm>
            <a:off x="7895201" y="419669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0" name="文字方塊 2129"/>
          <p:cNvSpPr txBox="1"/>
          <p:nvPr/>
        </p:nvSpPr>
        <p:spPr>
          <a:xfrm rot="5400000">
            <a:off x="9717645" y="435111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2131" name="群組 2130"/>
          <p:cNvGrpSpPr/>
          <p:nvPr/>
        </p:nvGrpSpPr>
        <p:grpSpPr>
          <a:xfrm>
            <a:off x="11237855" y="2943356"/>
            <a:ext cx="242159" cy="245139"/>
            <a:chOff x="355119" y="1103503"/>
            <a:chExt cx="296827" cy="300480"/>
          </a:xfrm>
        </p:grpSpPr>
        <p:cxnSp>
          <p:nvCxnSpPr>
            <p:cNvPr id="2132" name="直線單箭頭接點 2131"/>
            <p:cNvCxnSpPr/>
            <p:nvPr/>
          </p:nvCxnSpPr>
          <p:spPr bwMode="auto">
            <a:xfrm flipV="1">
              <a:off x="382367" y="1130092"/>
              <a:ext cx="248337" cy="247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33" name="直線接點 2132"/>
            <p:cNvCxnSpPr/>
            <p:nvPr/>
          </p:nvCxnSpPr>
          <p:spPr bwMode="auto">
            <a:xfrm>
              <a:off x="604698" y="1103503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4" name="直線接點 2133"/>
            <p:cNvCxnSpPr/>
            <p:nvPr/>
          </p:nvCxnSpPr>
          <p:spPr bwMode="auto">
            <a:xfrm>
              <a:off x="355119" y="1356735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5" name="群組 2134"/>
          <p:cNvGrpSpPr/>
          <p:nvPr/>
        </p:nvGrpSpPr>
        <p:grpSpPr>
          <a:xfrm>
            <a:off x="11222358" y="3223758"/>
            <a:ext cx="71438" cy="603639"/>
            <a:chOff x="288643" y="1415807"/>
            <a:chExt cx="71438" cy="814647"/>
          </a:xfrm>
        </p:grpSpPr>
        <p:cxnSp>
          <p:nvCxnSpPr>
            <p:cNvPr id="2136" name="直線單箭頭接點 2135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37" name="直線接點 2136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8" name="直線接點 2137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9" name="群組 2138"/>
          <p:cNvGrpSpPr/>
          <p:nvPr/>
        </p:nvGrpSpPr>
        <p:grpSpPr>
          <a:xfrm rot="5400000">
            <a:off x="11604322" y="3589229"/>
            <a:ext cx="71438" cy="607520"/>
            <a:chOff x="769655" y="1756929"/>
            <a:chExt cx="71438" cy="814647"/>
          </a:xfrm>
        </p:grpSpPr>
        <p:cxnSp>
          <p:nvCxnSpPr>
            <p:cNvPr id="2140" name="直線單箭頭接點 2139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41" name="直線接點 2140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2" name="直線接點 2141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43" name="文字方塊 2142"/>
          <p:cNvSpPr txBox="1"/>
          <p:nvPr/>
        </p:nvSpPr>
        <p:spPr>
          <a:xfrm>
            <a:off x="11108794" y="283616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4" name="文字方塊 2143"/>
          <p:cNvSpPr txBox="1"/>
          <p:nvPr/>
        </p:nvSpPr>
        <p:spPr>
          <a:xfrm>
            <a:off x="10913199" y="3409482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5" name="文字方塊 2144"/>
          <p:cNvSpPr txBox="1"/>
          <p:nvPr/>
        </p:nvSpPr>
        <p:spPr>
          <a:xfrm>
            <a:off x="11437101" y="385305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46" name="群組 2145"/>
          <p:cNvGrpSpPr/>
          <p:nvPr/>
        </p:nvGrpSpPr>
        <p:grpSpPr>
          <a:xfrm>
            <a:off x="10208484" y="3717089"/>
            <a:ext cx="242159" cy="245139"/>
            <a:chOff x="355119" y="1103503"/>
            <a:chExt cx="296827" cy="300480"/>
          </a:xfrm>
        </p:grpSpPr>
        <p:cxnSp>
          <p:nvCxnSpPr>
            <p:cNvPr id="2147" name="直線單箭頭接點 2146"/>
            <p:cNvCxnSpPr/>
            <p:nvPr/>
          </p:nvCxnSpPr>
          <p:spPr bwMode="auto">
            <a:xfrm flipV="1">
              <a:off x="382367" y="1130092"/>
              <a:ext cx="248337" cy="247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48" name="直線接點 2147"/>
            <p:cNvCxnSpPr/>
            <p:nvPr/>
          </p:nvCxnSpPr>
          <p:spPr bwMode="auto">
            <a:xfrm>
              <a:off x="604698" y="1103503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9" name="直線接點 2148"/>
            <p:cNvCxnSpPr/>
            <p:nvPr/>
          </p:nvCxnSpPr>
          <p:spPr bwMode="auto">
            <a:xfrm>
              <a:off x="355119" y="1356735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50" name="群組 2149"/>
          <p:cNvGrpSpPr/>
          <p:nvPr/>
        </p:nvGrpSpPr>
        <p:grpSpPr>
          <a:xfrm>
            <a:off x="9456508" y="3289832"/>
            <a:ext cx="71438" cy="603639"/>
            <a:chOff x="288643" y="1415807"/>
            <a:chExt cx="71438" cy="814647"/>
          </a:xfrm>
        </p:grpSpPr>
        <p:cxnSp>
          <p:nvCxnSpPr>
            <p:cNvPr id="2151" name="直線單箭頭接點 2150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52" name="直線接點 2151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3" name="直線接點 2152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54" name="群組 2153"/>
          <p:cNvGrpSpPr/>
          <p:nvPr/>
        </p:nvGrpSpPr>
        <p:grpSpPr>
          <a:xfrm rot="5400000">
            <a:off x="9826213" y="3658289"/>
            <a:ext cx="71438" cy="607520"/>
            <a:chOff x="769655" y="1756929"/>
            <a:chExt cx="71438" cy="814647"/>
          </a:xfrm>
        </p:grpSpPr>
        <p:cxnSp>
          <p:nvCxnSpPr>
            <p:cNvPr id="2155" name="直線單箭頭接點 2154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56" name="直線接點 2155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7" name="直線接點 2156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58" name="文字方塊 2157"/>
          <p:cNvSpPr txBox="1"/>
          <p:nvPr/>
        </p:nvSpPr>
        <p:spPr>
          <a:xfrm>
            <a:off x="9270012" y="347943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9" name="文字方塊 2158"/>
          <p:cNvSpPr txBox="1"/>
          <p:nvPr/>
        </p:nvSpPr>
        <p:spPr>
          <a:xfrm>
            <a:off x="9708008" y="3914935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" name="文字方塊 2159"/>
          <p:cNvSpPr txBox="1"/>
          <p:nvPr/>
        </p:nvSpPr>
        <p:spPr>
          <a:xfrm>
            <a:off x="10279071" y="38164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1" name="文字方塊 2160"/>
          <p:cNvSpPr txBox="1"/>
          <p:nvPr/>
        </p:nvSpPr>
        <p:spPr>
          <a:xfrm>
            <a:off x="9873091" y="437932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 kernels)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2" name="群組 2161"/>
          <p:cNvGrpSpPr/>
          <p:nvPr/>
        </p:nvGrpSpPr>
        <p:grpSpPr>
          <a:xfrm rot="5400000">
            <a:off x="4103760" y="5371312"/>
            <a:ext cx="71438" cy="891652"/>
            <a:chOff x="769655" y="1756929"/>
            <a:chExt cx="71438" cy="814647"/>
          </a:xfrm>
        </p:grpSpPr>
        <p:cxnSp>
          <p:nvCxnSpPr>
            <p:cNvPr id="2163" name="直線單箭頭接點 2162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64" name="直線接點 2163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5" name="直線接點 2164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0" name="群組 2169"/>
          <p:cNvGrpSpPr/>
          <p:nvPr/>
        </p:nvGrpSpPr>
        <p:grpSpPr>
          <a:xfrm>
            <a:off x="10742047" y="5239183"/>
            <a:ext cx="71438" cy="432000"/>
            <a:chOff x="288643" y="1415807"/>
            <a:chExt cx="71438" cy="814647"/>
          </a:xfrm>
        </p:grpSpPr>
        <p:cxnSp>
          <p:nvCxnSpPr>
            <p:cNvPr id="2171" name="直線單箭頭接點 2170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72" name="直線接點 2171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3" name="直線接點 2172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74" name="文字方塊 2173"/>
          <p:cNvSpPr txBox="1"/>
          <p:nvPr/>
        </p:nvSpPr>
        <p:spPr>
          <a:xfrm>
            <a:off x="10727560" y="531791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5" name="群組 2174"/>
          <p:cNvGrpSpPr/>
          <p:nvPr/>
        </p:nvGrpSpPr>
        <p:grpSpPr>
          <a:xfrm>
            <a:off x="888705" y="5198089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76" name="矩形 2175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77" name="矩形 2176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78" name="矩形 2177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2180" name="直線單箭頭接點 2179"/>
          <p:cNvCxnSpPr>
            <a:stCxn id="1313" idx="1"/>
            <a:endCxn id="2177" idx="3"/>
          </p:cNvCxnSpPr>
          <p:nvPr/>
        </p:nvCxnSpPr>
        <p:spPr bwMode="auto">
          <a:xfrm flipH="1" flipV="1">
            <a:off x="1063101" y="5459232"/>
            <a:ext cx="114271" cy="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84" name="文字方塊 2183"/>
          <p:cNvSpPr txBox="1"/>
          <p:nvPr/>
        </p:nvSpPr>
        <p:spPr>
          <a:xfrm>
            <a:off x="583241" y="52517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…</a:t>
            </a:r>
            <a:endParaRPr lang="zh-TW" altLang="en-US" sz="1400" dirty="0"/>
          </a:p>
        </p:txBody>
      </p:sp>
      <p:grpSp>
        <p:nvGrpSpPr>
          <p:cNvPr id="2185" name="群組 2184"/>
          <p:cNvGrpSpPr/>
          <p:nvPr/>
        </p:nvGrpSpPr>
        <p:grpSpPr>
          <a:xfrm>
            <a:off x="2743387" y="5198089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86" name="矩形 2185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87" name="矩形 2186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88" name="矩形 2187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2189" name="群組 2188"/>
          <p:cNvGrpSpPr/>
          <p:nvPr/>
        </p:nvGrpSpPr>
        <p:grpSpPr>
          <a:xfrm>
            <a:off x="2454720" y="5197817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90" name="矩形 2189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1" name="矩形 2190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2" name="矩形 2191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2193" name="直線單箭頭接點 2192"/>
          <p:cNvCxnSpPr>
            <a:stCxn id="2187" idx="1"/>
            <a:endCxn id="2191" idx="3"/>
          </p:cNvCxnSpPr>
          <p:nvPr/>
        </p:nvCxnSpPr>
        <p:spPr bwMode="auto">
          <a:xfrm flipH="1" flipV="1">
            <a:off x="2629116" y="5458960"/>
            <a:ext cx="114271" cy="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94" name="文字方塊 2193"/>
          <p:cNvSpPr txBox="1"/>
          <p:nvPr/>
        </p:nvSpPr>
        <p:spPr>
          <a:xfrm>
            <a:off x="2156961" y="52615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…</a:t>
            </a:r>
            <a:endParaRPr lang="zh-TW" altLang="en-US" sz="1400" dirty="0"/>
          </a:p>
        </p:txBody>
      </p:sp>
      <p:grpSp>
        <p:nvGrpSpPr>
          <p:cNvPr id="2196" name="群組 2195"/>
          <p:cNvGrpSpPr/>
          <p:nvPr/>
        </p:nvGrpSpPr>
        <p:grpSpPr>
          <a:xfrm>
            <a:off x="4122456" y="5197817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97" name="矩形 2196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8" name="矩形 2197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9" name="矩形 2198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2200" name="直線單箭頭接點 2199"/>
          <p:cNvCxnSpPr/>
          <p:nvPr/>
        </p:nvCxnSpPr>
        <p:spPr bwMode="auto">
          <a:xfrm flipH="1" flipV="1">
            <a:off x="4295263" y="5458960"/>
            <a:ext cx="114271" cy="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201" name="文字方塊 2200"/>
          <p:cNvSpPr txBox="1"/>
          <p:nvPr/>
        </p:nvSpPr>
        <p:spPr>
          <a:xfrm>
            <a:off x="3824697" y="52615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…</a:t>
            </a:r>
            <a:endParaRPr lang="zh-TW" altLang="en-US" sz="1400" dirty="0"/>
          </a:p>
        </p:txBody>
      </p:sp>
      <p:grpSp>
        <p:nvGrpSpPr>
          <p:cNvPr id="2202" name="群組 2201"/>
          <p:cNvGrpSpPr/>
          <p:nvPr/>
        </p:nvGrpSpPr>
        <p:grpSpPr>
          <a:xfrm>
            <a:off x="7302041" y="1941674"/>
            <a:ext cx="70464" cy="432000"/>
            <a:chOff x="288643" y="1415807"/>
            <a:chExt cx="71438" cy="814647"/>
          </a:xfrm>
        </p:grpSpPr>
        <p:cxnSp>
          <p:nvCxnSpPr>
            <p:cNvPr id="2203" name="直線單箭頭接點 2202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04" name="直線接點 2203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5" name="直線接點 2204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06" name="文字方塊 2205"/>
          <p:cNvSpPr txBox="1"/>
          <p:nvPr/>
        </p:nvSpPr>
        <p:spPr>
          <a:xfrm>
            <a:off x="7287554" y="2020405"/>
            <a:ext cx="28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07" name="群組 2206"/>
          <p:cNvGrpSpPr/>
          <p:nvPr/>
        </p:nvGrpSpPr>
        <p:grpSpPr>
          <a:xfrm>
            <a:off x="1277029" y="4415372"/>
            <a:ext cx="70464" cy="535372"/>
            <a:chOff x="288643" y="1415807"/>
            <a:chExt cx="71438" cy="814647"/>
          </a:xfrm>
        </p:grpSpPr>
        <p:cxnSp>
          <p:nvCxnSpPr>
            <p:cNvPr id="2208" name="直線單箭頭接點 2207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09" name="直線接點 2208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0" name="直線接點 2209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11" name="文字方塊 2210"/>
          <p:cNvSpPr txBox="1"/>
          <p:nvPr/>
        </p:nvSpPr>
        <p:spPr>
          <a:xfrm>
            <a:off x="1283535" y="4562712"/>
            <a:ext cx="28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12" name="群組 2211"/>
          <p:cNvGrpSpPr/>
          <p:nvPr/>
        </p:nvGrpSpPr>
        <p:grpSpPr>
          <a:xfrm rot="5400000">
            <a:off x="839938" y="4749456"/>
            <a:ext cx="71438" cy="517831"/>
            <a:chOff x="769655" y="1756929"/>
            <a:chExt cx="71438" cy="814647"/>
          </a:xfrm>
        </p:grpSpPr>
        <p:cxnSp>
          <p:nvCxnSpPr>
            <p:cNvPr id="2213" name="直線單箭頭接點 2212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14" name="直線接點 2213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5" name="直線接點 2214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16" name="文字方塊 2215"/>
          <p:cNvSpPr txBox="1"/>
          <p:nvPr/>
        </p:nvSpPr>
        <p:spPr>
          <a:xfrm>
            <a:off x="628758" y="49523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8" name="文字方塊 907"/>
          <p:cNvSpPr txBox="1"/>
          <p:nvPr/>
        </p:nvSpPr>
        <p:spPr>
          <a:xfrm>
            <a:off x="5668412" y="279572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PE</a:t>
            </a:r>
            <a:endParaRPr lang="zh-TW" altLang="en-US" sz="1400" dirty="0"/>
          </a:p>
        </p:txBody>
      </p:sp>
      <p:sp>
        <p:nvSpPr>
          <p:cNvPr id="909" name="標題 1"/>
          <p:cNvSpPr>
            <a:spLocks noGrp="1"/>
          </p:cNvSpPr>
          <p:nvPr>
            <p:ph type="title"/>
          </p:nvPr>
        </p:nvSpPr>
        <p:spPr>
          <a:xfrm>
            <a:off x="508000" y="152401"/>
            <a:ext cx="11269133" cy="569913"/>
          </a:xfrm>
        </p:spPr>
        <p:txBody>
          <a:bodyPr/>
          <a:lstStyle/>
          <a:p>
            <a:r>
              <a:rPr lang="en-US" altLang="zh-TW" dirty="0" smtClean="0"/>
              <a:t>Systolic Dataflow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2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 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2221204" y="796079"/>
            <a:ext cx="7697496" cy="483649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852508" y="829331"/>
            <a:ext cx="3751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00"/>
                </a:solidFill>
              </a:rPr>
              <a:t>Custom device: 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SCNN </a:t>
            </a:r>
            <a:r>
              <a:rPr lang="en-US" altLang="zh-TW" sz="1600" dirty="0" smtClean="0">
                <a:solidFill>
                  <a:srgbClr val="000000"/>
                </a:solidFill>
              </a:rPr>
              <a:t>ASIC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5308940" y="532479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BistMode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8651046" y="293902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out_spike</a:t>
            </a:r>
            <a:r>
              <a:rPr lang="en-US" altLang="zh-TW" sz="1400" dirty="0" smtClean="0">
                <a:solidFill>
                  <a:sysClr val="windowText" lastClr="000000"/>
                </a:solidFill>
              </a:rPr>
              <a:t>[k]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2333285" y="215853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in_spike</a:t>
            </a:r>
            <a:r>
              <a:rPr lang="en-US" altLang="zh-TW" sz="1400" dirty="0" smtClean="0">
                <a:solidFill>
                  <a:sysClr val="windowText" lastClr="000000"/>
                </a:solidFill>
              </a:rPr>
              <a:t>[c]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8663278" y="457372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out_valid</a:t>
            </a:r>
            <a:endParaRPr lang="en-US" altLang="zh-TW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2474243" y="494121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in_valid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8678388" y="3970442"/>
            <a:ext cx="739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BistFinish</a:t>
            </a:r>
            <a:endParaRPr lang="en-US" altLang="zh-TW" sz="1000" dirty="0" smtClean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BistFail</a:t>
            </a:r>
            <a:endParaRPr lang="en-US" altLang="zh-TW" sz="1000" dirty="0" smtClean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ErrMap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2747524" y="3086713"/>
            <a:ext cx="638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test_si</a:t>
            </a:r>
            <a:endParaRPr lang="en-US" altLang="zh-TW" sz="1000" dirty="0" smtClean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test_se</a:t>
            </a:r>
            <a:endParaRPr lang="zh-TW" altLang="en-US" sz="1000" dirty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test_md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11" name="文字方塊 210"/>
          <p:cNvSpPr txBox="1"/>
          <p:nvPr/>
        </p:nvSpPr>
        <p:spPr>
          <a:xfrm>
            <a:off x="2758895" y="36746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test_so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224" name="群組 223"/>
          <p:cNvGrpSpPr/>
          <p:nvPr/>
        </p:nvGrpSpPr>
        <p:grpSpPr>
          <a:xfrm>
            <a:off x="3266448" y="1240414"/>
            <a:ext cx="5834546" cy="4073209"/>
            <a:chOff x="1717048" y="1862588"/>
            <a:chExt cx="5834546" cy="4073209"/>
          </a:xfrm>
        </p:grpSpPr>
        <p:sp>
          <p:nvSpPr>
            <p:cNvPr id="48" name="矩形 47"/>
            <p:cNvSpPr/>
            <p:nvPr/>
          </p:nvSpPr>
          <p:spPr bwMode="auto">
            <a:xfrm>
              <a:off x="1943858" y="1913611"/>
              <a:ext cx="5081918" cy="39602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endParaRP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991" y="3761571"/>
              <a:ext cx="1640288" cy="1776000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4616485" y="5140650"/>
              <a:ext cx="1674955" cy="495837"/>
              <a:chOff x="4583295" y="2434748"/>
              <a:chExt cx="1674955" cy="495837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4583295" y="2434748"/>
                <a:ext cx="1674955" cy="495837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Flow</a:t>
                </a:r>
                <a:r>
                  <a:rPr kumimoji="1" lang="en-US" altLang="zh-TW" sz="1400" b="1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 Controller</a:t>
                </a:r>
                <a:endParaRPr kumimoji="1" lang="zh-TW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4874931" y="2704894"/>
                <a:ext cx="1101323" cy="1857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Fmap_cnt</a:t>
                </a:r>
                <a:r>
                  <a:rPr kumimoji="1" lang="en-US" altLang="zh-TW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 </a:t>
                </a:r>
                <a:r>
                  <a:rPr kumimoji="1" lang="en-US" altLang="zh-TW" sz="800" b="1" dirty="0" smtClean="0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(8-bit)</a:t>
                </a: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sp>
          <p:nvSpPr>
            <p:cNvPr id="49" name="文字方塊 48"/>
            <p:cNvSpPr txBox="1"/>
            <p:nvPr/>
          </p:nvSpPr>
          <p:spPr>
            <a:xfrm>
              <a:off x="5605522" y="1862588"/>
              <a:ext cx="1946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>
                  <a:solidFill>
                    <a:srgbClr val="000000"/>
                  </a:solidFill>
                </a:rPr>
                <a:t>Layer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4621916" y="4693654"/>
              <a:ext cx="1634931" cy="34264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BIST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3" name="梯形 142"/>
            <p:cNvSpPr/>
            <p:nvPr/>
          </p:nvSpPr>
          <p:spPr bwMode="auto">
            <a:xfrm rot="16200000">
              <a:off x="3866231" y="4922871"/>
              <a:ext cx="691488" cy="222178"/>
            </a:xfrm>
            <a:prstGeom prst="trapezoid">
              <a:avLst>
                <a:gd name="adj" fmla="val 53862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45" name="直線單箭頭接點 144"/>
            <p:cNvCxnSpPr>
              <a:stCxn id="57" idx="1"/>
            </p:cNvCxnSpPr>
            <p:nvPr/>
          </p:nvCxnSpPr>
          <p:spPr bwMode="auto">
            <a:xfrm flipH="1" flipV="1">
              <a:off x="4316495" y="4864514"/>
              <a:ext cx="305421" cy="4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6" name="矩形 155"/>
            <p:cNvSpPr/>
            <p:nvPr/>
          </p:nvSpPr>
          <p:spPr bwMode="auto">
            <a:xfrm>
              <a:off x="4463151" y="2255104"/>
              <a:ext cx="2441530" cy="20080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4384757" y="2311641"/>
              <a:ext cx="2441530" cy="20080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2279784" y="1957461"/>
              <a:ext cx="1640288" cy="15723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2223629" y="2007814"/>
              <a:ext cx="1640288" cy="15723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2165992" y="2073347"/>
              <a:ext cx="1640288" cy="1572338"/>
              <a:chOff x="1713005" y="2555722"/>
              <a:chExt cx="1640288" cy="1572338"/>
            </a:xfrm>
            <a:solidFill>
              <a:schemeClr val="bg1"/>
            </a:solidFill>
          </p:grpSpPr>
          <p:sp>
            <p:nvSpPr>
              <p:cNvPr id="34" name="矩形 33"/>
              <p:cNvSpPr/>
              <p:nvPr/>
            </p:nvSpPr>
            <p:spPr bwMode="auto">
              <a:xfrm>
                <a:off x="1713005" y="2555722"/>
                <a:ext cx="1640288" cy="1572338"/>
              </a:xfrm>
              <a:prstGeom prst="rect">
                <a:avLst/>
              </a:prstGeom>
              <a:grp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1" dirty="0" smtClean="0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Synapse</a:t>
                </a:r>
                <a:endParaRPr kumimoji="1" lang="zh-TW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148" y="2988684"/>
                <a:ext cx="1434088" cy="1097269"/>
              </a:xfrm>
              <a:prstGeom prst="rect">
                <a:avLst/>
              </a:prstGeom>
              <a:grpFill/>
            </p:spPr>
          </p:pic>
        </p:grpSp>
        <p:grpSp>
          <p:nvGrpSpPr>
            <p:cNvPr id="157" name="群組 156"/>
            <p:cNvGrpSpPr/>
            <p:nvPr/>
          </p:nvGrpSpPr>
          <p:grpSpPr>
            <a:xfrm>
              <a:off x="3759540" y="2374581"/>
              <a:ext cx="3426256" cy="2127350"/>
              <a:chOff x="3980384" y="2208093"/>
              <a:chExt cx="3426256" cy="2127350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3980384" y="2208093"/>
                <a:ext cx="2991916" cy="2127350"/>
                <a:chOff x="3980384" y="2208093"/>
                <a:chExt cx="2991916" cy="2127350"/>
              </a:xfrm>
            </p:grpSpPr>
            <p:sp>
              <p:nvSpPr>
                <p:cNvPr id="47" name="矩形 46"/>
                <p:cNvSpPr/>
                <p:nvPr/>
              </p:nvSpPr>
              <p:spPr bwMode="auto">
                <a:xfrm>
                  <a:off x="4530770" y="2208093"/>
                  <a:ext cx="2441530" cy="200807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1600" b="1" dirty="0" smtClean="0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Neuron</a:t>
                  </a:r>
                  <a:endParaRPr kumimoji="1" lang="zh-TW" alt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4" name="肘形接點 13"/>
                <p:cNvCxnSpPr>
                  <a:endCxn id="40" idx="2"/>
                </p:cNvCxnSpPr>
                <p:nvPr/>
              </p:nvCxnSpPr>
              <p:spPr bwMode="auto">
                <a:xfrm flipV="1">
                  <a:off x="4010098" y="3069899"/>
                  <a:ext cx="1228356" cy="850836"/>
                </a:xfrm>
                <a:prstGeom prst="bentConnector3">
                  <a:avLst>
                    <a:gd name="adj1" fmla="val 56203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7" name="矩形 36"/>
                <p:cNvSpPr/>
                <p:nvPr/>
              </p:nvSpPr>
              <p:spPr bwMode="auto">
                <a:xfrm>
                  <a:off x="5626026" y="2876153"/>
                  <a:ext cx="1101323" cy="18575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新細明體" pitchFamily="18" charset="-120"/>
                    </a:rPr>
                    <a:t>Vth </a:t>
                  </a:r>
                  <a:r>
                    <a:rPr kumimoji="1" lang="en-US" altLang="zh-TW" sz="800" b="1" dirty="0" smtClean="0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(9-bit)</a:t>
                  </a: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4813816" y="3885056"/>
                  <a:ext cx="1101323" cy="18575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新細明體" pitchFamily="18" charset="-120"/>
                    </a:rPr>
                    <a:t>Bias </a:t>
                  </a:r>
                  <a:r>
                    <a:rPr kumimoji="1" lang="en-US" altLang="zh-TW" sz="800" b="1" dirty="0" smtClean="0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(9-bit)</a:t>
                  </a: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5263894" y="2567373"/>
                  <a:ext cx="746021" cy="18575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8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新細明體" pitchFamily="18" charset="-120"/>
                    </a:rPr>
                    <a:t>Shift </a:t>
                  </a:r>
                  <a:r>
                    <a:rPr kumimoji="1" lang="en-US" altLang="zh-TW" sz="800" b="1" dirty="0" smtClean="0">
                      <a:solidFill>
                        <a:srgbClr val="000000"/>
                      </a:solidFill>
                      <a:latin typeface="Arial" charset="0"/>
                      <a:ea typeface="新細明體" pitchFamily="18" charset="-120"/>
                    </a:rPr>
                    <a:t>(2-bit)</a:t>
                  </a: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" name="流程圖: 或 39"/>
                <p:cNvSpPr/>
                <p:nvPr/>
              </p:nvSpPr>
              <p:spPr bwMode="auto">
                <a:xfrm>
                  <a:off x="5238454" y="2953257"/>
                  <a:ext cx="233283" cy="233283"/>
                </a:xfrm>
                <a:prstGeom prst="flowChartOr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4572148" y="2543159"/>
                  <a:ext cx="7344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00" dirty="0" err="1" smtClean="0">
                      <a:solidFill>
                        <a:sysClr val="windowText" lastClr="000000"/>
                      </a:solidFill>
                    </a:rPr>
                    <a:t>Wsum</a:t>
                  </a:r>
                  <a:r>
                    <a:rPr lang="en-US" altLang="zh-TW" sz="1000" dirty="0" smtClean="0">
                      <a:solidFill>
                        <a:sysClr val="windowText" lastClr="000000"/>
                      </a:solidFill>
                    </a:rPr>
                    <a:t> &lt;&lt;</a:t>
                  </a:r>
                  <a:endParaRPr lang="zh-TW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 bwMode="auto">
                <a:xfrm>
                  <a:off x="4620791" y="2521807"/>
                  <a:ext cx="1463141" cy="27724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5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33" name="直線單箭頭接點 32"/>
                <p:cNvCxnSpPr>
                  <a:stCxn id="45" idx="2"/>
                  <a:endCxn id="40" idx="0"/>
                </p:cNvCxnSpPr>
                <p:nvPr/>
              </p:nvCxnSpPr>
              <p:spPr bwMode="auto">
                <a:xfrm>
                  <a:off x="5352362" y="2799049"/>
                  <a:ext cx="2734" cy="15420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6" name="梯形 35"/>
                <p:cNvSpPr/>
                <p:nvPr/>
              </p:nvSpPr>
              <p:spPr bwMode="auto">
                <a:xfrm rot="5400000">
                  <a:off x="5964445" y="3533860"/>
                  <a:ext cx="408250" cy="176009"/>
                </a:xfrm>
                <a:prstGeom prst="trapezoid">
                  <a:avLst>
                    <a:gd name="adj" fmla="val 53862"/>
                  </a:avLst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" name="等腰三角形 40"/>
                <p:cNvSpPr/>
                <p:nvPr/>
              </p:nvSpPr>
              <p:spPr bwMode="auto">
                <a:xfrm rot="5400000">
                  <a:off x="5775545" y="3168953"/>
                  <a:ext cx="258431" cy="277843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52" name="肘形接點 51"/>
                <p:cNvCxnSpPr>
                  <a:stCxn id="41" idx="0"/>
                  <a:endCxn id="36" idx="1"/>
                </p:cNvCxnSpPr>
                <p:nvPr/>
              </p:nvCxnSpPr>
              <p:spPr bwMode="auto">
                <a:xfrm>
                  <a:off x="6043682" y="3307875"/>
                  <a:ext cx="124888" cy="157266"/>
                </a:xfrm>
                <a:prstGeom prst="bent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58" name="肘形接點 57"/>
                <p:cNvCxnSpPr>
                  <a:stCxn id="36" idx="0"/>
                </p:cNvCxnSpPr>
                <p:nvPr/>
              </p:nvCxnSpPr>
              <p:spPr bwMode="auto">
                <a:xfrm flipH="1">
                  <a:off x="3980384" y="3621865"/>
                  <a:ext cx="2276191" cy="713578"/>
                </a:xfrm>
                <a:prstGeom prst="bentConnector3">
                  <a:avLst>
                    <a:gd name="adj1" fmla="val -2800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65" name="流程圖: 或 64"/>
                <p:cNvSpPr/>
                <p:nvPr/>
              </p:nvSpPr>
              <p:spPr bwMode="auto">
                <a:xfrm>
                  <a:off x="5237087" y="3297586"/>
                  <a:ext cx="233283" cy="233283"/>
                </a:xfrm>
                <a:prstGeom prst="flowChartOr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68" name="肘形接點 67"/>
                <p:cNvCxnSpPr>
                  <a:stCxn id="37" idx="1"/>
                </p:cNvCxnSpPr>
                <p:nvPr/>
              </p:nvCxnSpPr>
              <p:spPr bwMode="auto">
                <a:xfrm rot="10800000" flipH="1" flipV="1">
                  <a:off x="5626025" y="2969029"/>
                  <a:ext cx="136599" cy="298045"/>
                </a:xfrm>
                <a:prstGeom prst="bentConnector4">
                  <a:avLst>
                    <a:gd name="adj1" fmla="val -87162"/>
                    <a:gd name="adj2" fmla="val 97539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3" name="肘形接點 72"/>
                <p:cNvCxnSpPr>
                  <a:stCxn id="65" idx="6"/>
                </p:cNvCxnSpPr>
                <p:nvPr/>
              </p:nvCxnSpPr>
              <p:spPr bwMode="auto">
                <a:xfrm flipV="1">
                  <a:off x="5470370" y="3362325"/>
                  <a:ext cx="292255" cy="51903"/>
                </a:xfrm>
                <a:prstGeom prst="bentConnector3">
                  <a:avLst>
                    <a:gd name="adj1" fmla="val 36964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5" name="直線單箭頭接點 74"/>
                <p:cNvCxnSpPr>
                  <a:stCxn id="40" idx="4"/>
                  <a:endCxn id="65" idx="0"/>
                </p:cNvCxnSpPr>
                <p:nvPr/>
              </p:nvCxnSpPr>
              <p:spPr bwMode="auto">
                <a:xfrm flipH="1">
                  <a:off x="5353729" y="3186540"/>
                  <a:ext cx="1367" cy="1110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7" name="肘形接點 76"/>
                <p:cNvCxnSpPr>
                  <a:stCxn id="38" idx="0"/>
                  <a:endCxn id="65" idx="2"/>
                </p:cNvCxnSpPr>
                <p:nvPr/>
              </p:nvCxnSpPr>
              <p:spPr bwMode="auto">
                <a:xfrm rot="16200000" flipV="1">
                  <a:off x="5065369" y="3585946"/>
                  <a:ext cx="470828" cy="127391"/>
                </a:xfrm>
                <a:prstGeom prst="bentConnector4">
                  <a:avLst>
                    <a:gd name="adj1" fmla="val 37613"/>
                    <a:gd name="adj2" fmla="val 311409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98" name="流程圖: 或 97"/>
                <p:cNvSpPr/>
                <p:nvPr/>
              </p:nvSpPr>
              <p:spPr bwMode="auto">
                <a:xfrm>
                  <a:off x="5685143" y="3587147"/>
                  <a:ext cx="233283" cy="233283"/>
                </a:xfrm>
                <a:prstGeom prst="flowChartOr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04" name="肘形接點 103"/>
                <p:cNvCxnSpPr>
                  <a:stCxn id="37" idx="1"/>
                  <a:endCxn id="98" idx="0"/>
                </p:cNvCxnSpPr>
                <p:nvPr/>
              </p:nvCxnSpPr>
              <p:spPr bwMode="auto">
                <a:xfrm rot="10800000" flipH="1" flipV="1">
                  <a:off x="5626025" y="2969029"/>
                  <a:ext cx="175759" cy="618117"/>
                </a:xfrm>
                <a:prstGeom prst="bentConnector4">
                  <a:avLst>
                    <a:gd name="adj1" fmla="val -67741"/>
                    <a:gd name="adj2" fmla="val 82939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7" name="橢圓 106"/>
                <p:cNvSpPr/>
                <p:nvPr/>
              </p:nvSpPr>
              <p:spPr bwMode="auto">
                <a:xfrm>
                  <a:off x="5486524" y="3237160"/>
                  <a:ext cx="45719" cy="45719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09" name="肘形接點 108"/>
                <p:cNvCxnSpPr>
                  <a:stCxn id="65" idx="6"/>
                  <a:endCxn id="98" idx="2"/>
                </p:cNvCxnSpPr>
                <p:nvPr/>
              </p:nvCxnSpPr>
              <p:spPr bwMode="auto">
                <a:xfrm>
                  <a:off x="5470370" y="3414228"/>
                  <a:ext cx="214773" cy="289561"/>
                </a:xfrm>
                <a:prstGeom prst="bentConnector3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5" name="橢圓 114"/>
                <p:cNvSpPr/>
                <p:nvPr/>
              </p:nvSpPr>
              <p:spPr bwMode="auto">
                <a:xfrm>
                  <a:off x="5550401" y="3390805"/>
                  <a:ext cx="45719" cy="45719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19" name="直線單箭頭接點 118"/>
                <p:cNvCxnSpPr/>
                <p:nvPr/>
              </p:nvCxnSpPr>
              <p:spPr bwMode="auto">
                <a:xfrm>
                  <a:off x="5915139" y="3702487"/>
                  <a:ext cx="17430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1" name="直線單箭頭接點 120"/>
                <p:cNvCxnSpPr/>
                <p:nvPr/>
              </p:nvCxnSpPr>
              <p:spPr bwMode="auto">
                <a:xfrm>
                  <a:off x="5573260" y="3530869"/>
                  <a:ext cx="5161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24" name="橢圓 123"/>
                <p:cNvSpPr/>
                <p:nvPr/>
              </p:nvSpPr>
              <p:spPr bwMode="auto">
                <a:xfrm>
                  <a:off x="5554735" y="3514218"/>
                  <a:ext cx="45719" cy="45719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50" name="肘形接點 149"/>
                <p:cNvCxnSpPr>
                  <a:stCxn id="41" idx="0"/>
                  <a:endCxn id="129" idx="1"/>
                </p:cNvCxnSpPr>
                <p:nvPr/>
              </p:nvCxnSpPr>
              <p:spPr bwMode="auto">
                <a:xfrm>
                  <a:off x="6043682" y="3307875"/>
                  <a:ext cx="651341" cy="118452"/>
                </a:xfrm>
                <a:prstGeom prst="bent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53" name="橢圓 152"/>
                <p:cNvSpPr/>
                <p:nvPr/>
              </p:nvSpPr>
              <p:spPr bwMode="auto">
                <a:xfrm>
                  <a:off x="6145710" y="3287745"/>
                  <a:ext cx="45719" cy="45719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</p:grpSp>
          <p:grpSp>
            <p:nvGrpSpPr>
              <p:cNvPr id="147" name="群組 146"/>
              <p:cNvGrpSpPr/>
              <p:nvPr/>
            </p:nvGrpSpPr>
            <p:grpSpPr>
              <a:xfrm>
                <a:off x="6263234" y="3371655"/>
                <a:ext cx="1143406" cy="415521"/>
                <a:chOff x="6308212" y="3143489"/>
                <a:chExt cx="1143406" cy="415521"/>
              </a:xfrm>
            </p:grpSpPr>
            <p:sp>
              <p:nvSpPr>
                <p:cNvPr id="129" name="梯形 128"/>
                <p:cNvSpPr/>
                <p:nvPr/>
              </p:nvSpPr>
              <p:spPr bwMode="auto">
                <a:xfrm rot="5400000">
                  <a:off x="6535876" y="3266880"/>
                  <a:ext cx="408250" cy="176009"/>
                </a:xfrm>
                <a:prstGeom prst="trapezoid">
                  <a:avLst>
                    <a:gd name="adj" fmla="val 53862"/>
                  </a:avLst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cxnSp>
              <p:nvCxnSpPr>
                <p:cNvPr id="135" name="直線單箭頭接點 134"/>
                <p:cNvCxnSpPr/>
                <p:nvPr/>
              </p:nvCxnSpPr>
              <p:spPr bwMode="auto">
                <a:xfrm>
                  <a:off x="6477691" y="3237161"/>
                  <a:ext cx="17430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6" name="直線單箭頭接點 135"/>
                <p:cNvCxnSpPr/>
                <p:nvPr/>
              </p:nvCxnSpPr>
              <p:spPr bwMode="auto">
                <a:xfrm>
                  <a:off x="6477691" y="3439947"/>
                  <a:ext cx="174305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37" name="文字方塊 136"/>
                <p:cNvSpPr txBox="1"/>
                <p:nvPr/>
              </p:nvSpPr>
              <p:spPr>
                <a:xfrm>
                  <a:off x="6308212" y="3143489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600" dirty="0" smtClean="0">
                      <a:solidFill>
                        <a:sysClr val="windowText" lastClr="000000"/>
                      </a:solidFill>
                    </a:rPr>
                    <a:t>0</a:t>
                  </a:r>
                  <a:endParaRPr lang="zh-TW" altLang="en-US" sz="6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8" name="文字方塊 137"/>
                <p:cNvSpPr txBox="1"/>
                <p:nvPr/>
              </p:nvSpPr>
              <p:spPr>
                <a:xfrm>
                  <a:off x="6310751" y="3346204"/>
                  <a:ext cx="2279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600" dirty="0" smtClean="0">
                      <a:solidFill>
                        <a:sysClr val="windowText" lastClr="000000"/>
                      </a:solidFill>
                    </a:rPr>
                    <a:t>1</a:t>
                  </a:r>
                  <a:endParaRPr lang="zh-TW" altLang="en-US" sz="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39" name="直線單箭頭接點 138"/>
                <p:cNvCxnSpPr/>
                <p:nvPr/>
              </p:nvCxnSpPr>
              <p:spPr bwMode="auto">
                <a:xfrm>
                  <a:off x="6828006" y="3352991"/>
                  <a:ext cx="623612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cxnSp>
          <p:nvCxnSpPr>
            <p:cNvPr id="171" name="肘形接點 170"/>
            <p:cNvCxnSpPr>
              <a:endCxn id="45" idx="1"/>
            </p:cNvCxnSpPr>
            <p:nvPr/>
          </p:nvCxnSpPr>
          <p:spPr bwMode="auto">
            <a:xfrm>
              <a:off x="3709223" y="2589648"/>
              <a:ext cx="690724" cy="23726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線單箭頭接點 171"/>
            <p:cNvCxnSpPr/>
            <p:nvPr/>
          </p:nvCxnSpPr>
          <p:spPr bwMode="auto">
            <a:xfrm flipH="1">
              <a:off x="4318337" y="5217975"/>
              <a:ext cx="3119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3" name="直線單箭頭接點 172"/>
            <p:cNvCxnSpPr/>
            <p:nvPr/>
          </p:nvCxnSpPr>
          <p:spPr bwMode="auto">
            <a:xfrm flipH="1">
              <a:off x="3788896" y="5028159"/>
              <a:ext cx="3119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直線單箭頭接點 177"/>
            <p:cNvCxnSpPr>
              <a:endCxn id="143" idx="1"/>
            </p:cNvCxnSpPr>
            <p:nvPr/>
          </p:nvCxnSpPr>
          <p:spPr bwMode="auto">
            <a:xfrm flipV="1">
              <a:off x="4211975" y="5319869"/>
              <a:ext cx="0" cy="615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線單箭頭接點 185"/>
            <p:cNvCxnSpPr/>
            <p:nvPr/>
          </p:nvCxnSpPr>
          <p:spPr bwMode="auto">
            <a:xfrm>
              <a:off x="1723687" y="2965537"/>
              <a:ext cx="4403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直線單箭頭接點 187"/>
            <p:cNvCxnSpPr/>
            <p:nvPr/>
          </p:nvCxnSpPr>
          <p:spPr bwMode="auto">
            <a:xfrm>
              <a:off x="6299021" y="5379704"/>
              <a:ext cx="8867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肘形接點 192"/>
            <p:cNvCxnSpPr/>
            <p:nvPr/>
          </p:nvCxnSpPr>
          <p:spPr bwMode="auto">
            <a:xfrm flipV="1">
              <a:off x="1723687" y="5520062"/>
              <a:ext cx="2892304" cy="231377"/>
            </a:xfrm>
            <a:prstGeom prst="bentConnector3">
              <a:avLst>
                <a:gd name="adj1" fmla="val 77744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線單箭頭接點 200"/>
            <p:cNvCxnSpPr/>
            <p:nvPr/>
          </p:nvCxnSpPr>
          <p:spPr bwMode="auto">
            <a:xfrm>
              <a:off x="6256847" y="4861205"/>
              <a:ext cx="9289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線單箭頭接點 203"/>
            <p:cNvCxnSpPr/>
            <p:nvPr/>
          </p:nvCxnSpPr>
          <p:spPr bwMode="auto">
            <a:xfrm>
              <a:off x="1717048" y="4005558"/>
              <a:ext cx="22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線單箭頭接點 208"/>
            <p:cNvCxnSpPr/>
            <p:nvPr/>
          </p:nvCxnSpPr>
          <p:spPr bwMode="auto">
            <a:xfrm flipH="1">
              <a:off x="1717048" y="4441070"/>
              <a:ext cx="2268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肘形接點 212"/>
            <p:cNvCxnSpPr/>
            <p:nvPr/>
          </p:nvCxnSpPr>
          <p:spPr bwMode="auto">
            <a:xfrm rot="5400000" flipH="1" flipV="1">
              <a:off x="4164952" y="5270136"/>
              <a:ext cx="753097" cy="158214"/>
            </a:xfrm>
            <a:prstGeom prst="bentConnector3">
              <a:avLst>
                <a:gd name="adj1" fmla="val 99959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線接點 216"/>
            <p:cNvCxnSpPr/>
            <p:nvPr/>
          </p:nvCxnSpPr>
          <p:spPr bwMode="auto">
            <a:xfrm flipH="1">
              <a:off x="4211975" y="5723774"/>
              <a:ext cx="2504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9" name="橢圓 218"/>
            <p:cNvSpPr/>
            <p:nvPr/>
          </p:nvSpPr>
          <p:spPr bwMode="auto">
            <a:xfrm>
              <a:off x="4184498" y="5704989"/>
              <a:ext cx="45719" cy="45719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234" name="群組 233"/>
          <p:cNvGrpSpPr/>
          <p:nvPr/>
        </p:nvGrpSpPr>
        <p:grpSpPr>
          <a:xfrm>
            <a:off x="4473888" y="4974375"/>
            <a:ext cx="5312904" cy="1594836"/>
            <a:chOff x="4473888" y="4974375"/>
            <a:chExt cx="5312904" cy="1594836"/>
          </a:xfrm>
        </p:grpSpPr>
        <p:grpSp>
          <p:nvGrpSpPr>
            <p:cNvPr id="229" name="群組 228"/>
            <p:cNvGrpSpPr/>
            <p:nvPr/>
          </p:nvGrpSpPr>
          <p:grpSpPr>
            <a:xfrm>
              <a:off x="4473888" y="5740593"/>
              <a:ext cx="5312904" cy="828618"/>
              <a:chOff x="4840673" y="5798362"/>
              <a:chExt cx="5312904" cy="828618"/>
            </a:xfrm>
          </p:grpSpPr>
          <p:pic>
            <p:nvPicPr>
              <p:cNvPr id="226" name="圖片 2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0673" y="5798362"/>
                <a:ext cx="5312904" cy="828618"/>
              </a:xfrm>
              <a:prstGeom prst="rect">
                <a:avLst/>
              </a:prstGeom>
            </p:spPr>
          </p:pic>
          <p:sp>
            <p:nvSpPr>
              <p:cNvPr id="227" name="橢圓 226"/>
              <p:cNvSpPr/>
              <p:nvPr/>
            </p:nvSpPr>
            <p:spPr bwMode="auto">
              <a:xfrm>
                <a:off x="7361102" y="5982587"/>
                <a:ext cx="96037" cy="96037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28" name="橢圓 227"/>
              <p:cNvSpPr/>
              <p:nvPr/>
            </p:nvSpPr>
            <p:spPr bwMode="auto">
              <a:xfrm>
                <a:off x="9695065" y="6078624"/>
                <a:ext cx="96037" cy="96037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cxnSp>
          <p:nvCxnSpPr>
            <p:cNvPr id="231" name="直線單箭頭接點 230"/>
            <p:cNvCxnSpPr>
              <a:stCxn id="13" idx="2"/>
              <a:endCxn id="227" idx="0"/>
            </p:cNvCxnSpPr>
            <p:nvPr/>
          </p:nvCxnSpPr>
          <p:spPr bwMode="auto">
            <a:xfrm>
              <a:off x="7008183" y="4974375"/>
              <a:ext cx="34153" cy="9504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3" name="直線單箭頭接點 232"/>
            <p:cNvCxnSpPr>
              <a:endCxn id="228" idx="1"/>
            </p:cNvCxnSpPr>
            <p:nvPr/>
          </p:nvCxnSpPr>
          <p:spPr bwMode="auto">
            <a:xfrm>
              <a:off x="7022880" y="4992198"/>
              <a:ext cx="2319464" cy="10427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79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容版面配置區 2"/>
          <p:cNvSpPr>
            <a:spLocks noGrp="1"/>
          </p:cNvSpPr>
          <p:nvPr>
            <p:ph idx="1"/>
          </p:nvPr>
        </p:nvSpPr>
        <p:spPr>
          <a:xfrm>
            <a:off x="508000" y="912813"/>
            <a:ext cx="11245851" cy="53419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2" name="矩形 81"/>
          <p:cNvSpPr/>
          <p:nvPr/>
        </p:nvSpPr>
        <p:spPr bwMode="auto">
          <a:xfrm>
            <a:off x="3914775" y="1386359"/>
            <a:ext cx="4208985" cy="4258647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</a:rPr>
              <a:t>Custom device:  SCNN ASIC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4068395" y="2085752"/>
            <a:ext cx="4148430" cy="3143257"/>
            <a:chOff x="6889700" y="2422446"/>
            <a:chExt cx="4148430" cy="3143257"/>
          </a:xfrm>
        </p:grpSpPr>
        <p:pic>
          <p:nvPicPr>
            <p:cNvPr id="290" name="圖片 2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9163" y="2422446"/>
              <a:ext cx="3478967" cy="2500626"/>
            </a:xfrm>
            <a:prstGeom prst="rect">
              <a:avLst/>
            </a:prstGeom>
          </p:spPr>
        </p:pic>
        <p:pic>
          <p:nvPicPr>
            <p:cNvPr id="289" name="圖片 2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5618" y="2573157"/>
              <a:ext cx="3478967" cy="2500626"/>
            </a:xfrm>
            <a:prstGeom prst="rect">
              <a:avLst/>
            </a:prstGeom>
          </p:spPr>
        </p:pic>
        <p:pic>
          <p:nvPicPr>
            <p:cNvPr id="288" name="圖片 2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2072" y="2723867"/>
              <a:ext cx="3478967" cy="2500626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442" y="2874578"/>
              <a:ext cx="3478967" cy="2500626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9700" y="3031303"/>
              <a:ext cx="3658286" cy="2534400"/>
            </a:xfrm>
            <a:prstGeom prst="rect">
              <a:avLst/>
            </a:prstGeom>
          </p:spPr>
        </p:pic>
      </p:grpSp>
      <p:sp>
        <p:nvSpPr>
          <p:cNvPr id="292" name="文字方塊 291"/>
          <p:cNvSpPr txBox="1"/>
          <p:nvPr/>
        </p:nvSpPr>
        <p:spPr>
          <a:xfrm>
            <a:off x="5171955" y="5699116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BistMode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3" name="文字方塊 292"/>
          <p:cNvSpPr txBox="1"/>
          <p:nvPr/>
        </p:nvSpPr>
        <p:spPr>
          <a:xfrm>
            <a:off x="8395057" y="2518659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out_spike</a:t>
            </a:r>
            <a:r>
              <a:rPr lang="en-US" altLang="zh-TW" sz="1400" dirty="0" smtClean="0">
                <a:solidFill>
                  <a:sysClr val="windowText" lastClr="000000"/>
                </a:solidFill>
              </a:rPr>
              <a:t>[5:0]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4" name="文字方塊 293"/>
          <p:cNvSpPr txBox="1"/>
          <p:nvPr/>
        </p:nvSpPr>
        <p:spPr>
          <a:xfrm>
            <a:off x="2708363" y="32012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in_spike</a:t>
            </a:r>
            <a:r>
              <a:rPr lang="en-US" altLang="zh-TW" sz="1400" dirty="0" smtClean="0">
                <a:solidFill>
                  <a:sysClr val="windowText" lastClr="000000"/>
                </a:solidFill>
              </a:rPr>
              <a:t>[2:0]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5" name="文字方塊 294"/>
          <p:cNvSpPr txBox="1"/>
          <p:nvPr/>
        </p:nvSpPr>
        <p:spPr>
          <a:xfrm>
            <a:off x="8395057" y="362418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out_valid</a:t>
            </a:r>
            <a:endParaRPr lang="en-US" altLang="zh-TW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6" name="文字方塊 295"/>
          <p:cNvSpPr txBox="1"/>
          <p:nvPr/>
        </p:nvSpPr>
        <p:spPr>
          <a:xfrm>
            <a:off x="3072176" y="495139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in_valid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7" name="文字方塊 296"/>
          <p:cNvSpPr txBox="1"/>
          <p:nvPr/>
        </p:nvSpPr>
        <p:spPr>
          <a:xfrm>
            <a:off x="8410167" y="2982173"/>
            <a:ext cx="739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BistFinish</a:t>
            </a:r>
            <a:endParaRPr lang="en-US" altLang="zh-TW" sz="1000" dirty="0" smtClean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BistFail</a:t>
            </a:r>
            <a:endParaRPr lang="en-US" altLang="zh-TW" sz="1000" dirty="0" smtClean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ErrMap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8" name="文字方塊 297"/>
          <p:cNvSpPr txBox="1"/>
          <p:nvPr/>
        </p:nvSpPr>
        <p:spPr>
          <a:xfrm>
            <a:off x="3243133" y="3657126"/>
            <a:ext cx="638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test_si</a:t>
            </a:r>
            <a:endParaRPr lang="en-US" altLang="zh-TW" sz="1000" dirty="0" smtClean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test_se</a:t>
            </a:r>
            <a:endParaRPr lang="zh-TW" altLang="en-US" sz="1000" dirty="0">
              <a:solidFill>
                <a:sysClr val="windowText" lastClr="000000"/>
              </a:solidFill>
            </a:endParaRPr>
          </a:p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test_md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99" name="文字方塊 298"/>
          <p:cNvSpPr txBox="1"/>
          <p:nvPr/>
        </p:nvSpPr>
        <p:spPr>
          <a:xfrm>
            <a:off x="3268790" y="4201673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ysClr val="windowText" lastClr="000000"/>
                </a:solidFill>
              </a:rPr>
              <a:t>test_so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 bwMode="auto">
          <a:xfrm>
            <a:off x="3819645" y="3384724"/>
            <a:ext cx="5759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0" name="直線單箭頭接點 299"/>
          <p:cNvCxnSpPr/>
          <p:nvPr/>
        </p:nvCxnSpPr>
        <p:spPr bwMode="auto">
          <a:xfrm>
            <a:off x="3819645" y="4028135"/>
            <a:ext cx="4499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1" name="直線單箭頭接點 300"/>
          <p:cNvCxnSpPr/>
          <p:nvPr/>
        </p:nvCxnSpPr>
        <p:spPr bwMode="auto">
          <a:xfrm flipH="1">
            <a:off x="3819645" y="4301979"/>
            <a:ext cx="44551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3" name="直線單箭頭接點 302"/>
          <p:cNvCxnSpPr/>
          <p:nvPr/>
        </p:nvCxnSpPr>
        <p:spPr bwMode="auto">
          <a:xfrm>
            <a:off x="3813295" y="5105574"/>
            <a:ext cx="5759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4" name="直線單箭頭接點 303"/>
          <p:cNvCxnSpPr/>
          <p:nvPr/>
        </p:nvCxnSpPr>
        <p:spPr bwMode="auto">
          <a:xfrm>
            <a:off x="7890562" y="2706487"/>
            <a:ext cx="5759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5" name="直線單箭頭接點 304"/>
          <p:cNvCxnSpPr/>
          <p:nvPr/>
        </p:nvCxnSpPr>
        <p:spPr bwMode="auto">
          <a:xfrm>
            <a:off x="7890562" y="3277987"/>
            <a:ext cx="5759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6" name="直線單箭頭接點 305"/>
          <p:cNvCxnSpPr/>
          <p:nvPr/>
        </p:nvCxnSpPr>
        <p:spPr bwMode="auto">
          <a:xfrm>
            <a:off x="7890562" y="3801862"/>
            <a:ext cx="5759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單箭頭接點 59"/>
          <p:cNvCxnSpPr/>
          <p:nvPr/>
        </p:nvCxnSpPr>
        <p:spPr bwMode="auto">
          <a:xfrm flipV="1">
            <a:off x="5647312" y="5181385"/>
            <a:ext cx="0" cy="5240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65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6227233" y="1400174"/>
            <a:ext cx="5522384" cy="4779963"/>
          </a:xfrm>
        </p:spPr>
        <p:txBody>
          <a:bodyPr/>
          <a:lstStyle/>
          <a:p>
            <a:r>
              <a:rPr lang="en-US" altLang="zh-TW" sz="2400" dirty="0" smtClean="0"/>
              <a:t>Total area: </a:t>
            </a:r>
            <a:r>
              <a:rPr lang="en-US" altLang="zh-TW" sz="2400" strike="sngStrike" dirty="0"/>
              <a:t>4.742 </a:t>
            </a:r>
            <a:r>
              <a:rPr lang="en-US" altLang="zh-TW" sz="2400" strike="sngStrike" dirty="0" smtClean="0"/>
              <a:t>mm</a:t>
            </a:r>
            <a:r>
              <a:rPr lang="en-US" altLang="zh-TW" sz="2400" strike="sngStrike" baseline="30000" dirty="0" smtClean="0"/>
              <a:t>2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zh-TW" altLang="en-US" sz="2400" baseline="-250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4.016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mm</a:t>
            </a:r>
            <a:r>
              <a:rPr lang="en-US" altLang="zh-TW" sz="2400" baseline="30000" dirty="0"/>
              <a:t>2 </a:t>
            </a:r>
            <a:endParaRPr lang="en-US" altLang="zh-TW" sz="2400" baseline="-25000" dirty="0" smtClean="0"/>
          </a:p>
          <a:p>
            <a:r>
              <a:rPr lang="en-US" altLang="zh-TW" sz="2400" dirty="0" smtClean="0"/>
              <a:t>Power: 35mW  100Mhz</a:t>
            </a:r>
          </a:p>
          <a:p>
            <a:r>
              <a:rPr lang="en-US" altLang="zh-TW" sz="2400" dirty="0" smtClean="0"/>
              <a:t>Total on-chip memory: 12.75 KB</a:t>
            </a:r>
          </a:p>
          <a:p>
            <a:r>
              <a:rPr lang="en-US" altLang="zh-TW" sz="2400" dirty="0" smtClean="0"/>
              <a:t>Gate </a:t>
            </a:r>
            <a:r>
              <a:rPr lang="en-US" altLang="zh-TW" sz="2400" dirty="0"/>
              <a:t>count:</a:t>
            </a:r>
            <a:r>
              <a:rPr lang="en-US" altLang="zh-TW" sz="2400" dirty="0" smtClean="0"/>
              <a:t>‭ 731,448 ‬</a:t>
            </a:r>
          </a:p>
          <a:p>
            <a:r>
              <a:rPr lang="en-US" altLang="zh-TW" sz="2400" dirty="0" smtClean="0"/>
              <a:t>No. of signal/</a:t>
            </a:r>
            <a:r>
              <a:rPr lang="en-US" altLang="zh-TW" sz="2400" dirty="0"/>
              <a:t> power</a:t>
            </a:r>
            <a:r>
              <a:rPr lang="en-US" altLang="zh-TW" sz="2400" dirty="0" smtClean="0"/>
              <a:t> pads: 46/54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5095875" y="1400175"/>
            <a:ext cx="0" cy="33239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>
            <a:off x="1551787" y="4914900"/>
            <a:ext cx="334406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2689056" y="49149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</a:rPr>
              <a:t>2.179mm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4722667" y="270154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ysClr val="windowText" lastClr="000000"/>
                </a:solidFill>
              </a:rPr>
              <a:t>2.176mm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1787" y="1400174"/>
            <a:ext cx="3398207" cy="33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737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 &amp; </a:t>
            </a:r>
            <a:r>
              <a:rPr lang="en-US" altLang="zh-TW" dirty="0" smtClean="0"/>
              <a:t>Hardware </a:t>
            </a:r>
            <a:r>
              <a:rPr lang="en-US" altLang="zh-TW" dirty="0"/>
              <a:t>Mapping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16</a:t>
            </a:fld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980809" y="934720"/>
            <a:ext cx="3809875" cy="5882640"/>
            <a:chOff x="980809" y="934720"/>
            <a:chExt cx="3809875" cy="5882640"/>
          </a:xfrm>
        </p:grpSpPr>
        <p:sp>
          <p:nvSpPr>
            <p:cNvPr id="6" name="手繪多邊形 5"/>
            <p:cNvSpPr/>
            <p:nvPr/>
          </p:nvSpPr>
          <p:spPr bwMode="auto">
            <a:xfrm>
              <a:off x="980809" y="934720"/>
              <a:ext cx="2560196" cy="5882640"/>
            </a:xfrm>
            <a:custGeom>
              <a:avLst/>
              <a:gdLst>
                <a:gd name="connsiteX0" fmla="*/ 3129280 w 3129280"/>
                <a:gd name="connsiteY0" fmla="*/ 487680 h 5882640"/>
                <a:gd name="connsiteX1" fmla="*/ 91440 w 3129280"/>
                <a:gd name="connsiteY1" fmla="*/ 487680 h 5882640"/>
                <a:gd name="connsiteX2" fmla="*/ 91440 w 3129280"/>
                <a:gd name="connsiteY2" fmla="*/ 5455920 h 5882640"/>
                <a:gd name="connsiteX3" fmla="*/ 182880 w 3129280"/>
                <a:gd name="connsiteY3" fmla="*/ 5466080 h 5882640"/>
                <a:gd name="connsiteX4" fmla="*/ 2296160 w 3129280"/>
                <a:gd name="connsiteY4" fmla="*/ 5466080 h 5882640"/>
                <a:gd name="connsiteX5" fmla="*/ 2296160 w 3129280"/>
                <a:gd name="connsiteY5" fmla="*/ 5618480 h 5882640"/>
                <a:gd name="connsiteX6" fmla="*/ 2296160 w 3129280"/>
                <a:gd name="connsiteY6" fmla="*/ 5882640 h 5882640"/>
                <a:gd name="connsiteX7" fmla="*/ 0 w 3129280"/>
                <a:gd name="connsiteY7" fmla="*/ 5882640 h 5882640"/>
                <a:gd name="connsiteX8" fmla="*/ 0 w 3129280"/>
                <a:gd name="connsiteY8" fmla="*/ 0 h 5882640"/>
                <a:gd name="connsiteX9" fmla="*/ 3098800 w 3129280"/>
                <a:gd name="connsiteY9" fmla="*/ 0 h 5882640"/>
                <a:gd name="connsiteX10" fmla="*/ 3129280 w 3129280"/>
                <a:gd name="connsiteY10" fmla="*/ 487680 h 588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9280" h="5882640">
                  <a:moveTo>
                    <a:pt x="3129280" y="487680"/>
                  </a:moveTo>
                  <a:lnTo>
                    <a:pt x="91440" y="487680"/>
                  </a:lnTo>
                  <a:lnTo>
                    <a:pt x="91440" y="5455920"/>
                  </a:lnTo>
                  <a:lnTo>
                    <a:pt x="182880" y="5466080"/>
                  </a:lnTo>
                  <a:lnTo>
                    <a:pt x="2296160" y="5466080"/>
                  </a:lnTo>
                  <a:lnTo>
                    <a:pt x="2296160" y="5618480"/>
                  </a:lnTo>
                  <a:lnTo>
                    <a:pt x="2296160" y="5882640"/>
                  </a:lnTo>
                  <a:lnTo>
                    <a:pt x="0" y="5882640"/>
                  </a:lnTo>
                  <a:lnTo>
                    <a:pt x="0" y="0"/>
                  </a:lnTo>
                  <a:lnTo>
                    <a:pt x="3098800" y="0"/>
                  </a:lnTo>
                  <a:lnTo>
                    <a:pt x="3129280" y="48768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手繪多邊形 6"/>
            <p:cNvSpPr/>
            <p:nvPr/>
          </p:nvSpPr>
          <p:spPr bwMode="auto">
            <a:xfrm>
              <a:off x="1123949" y="1493520"/>
              <a:ext cx="3666735" cy="4795520"/>
            </a:xfrm>
            <a:custGeom>
              <a:avLst/>
              <a:gdLst>
                <a:gd name="connsiteX0" fmla="*/ 1463040 w 4145280"/>
                <a:gd name="connsiteY0" fmla="*/ 1209040 h 4795520"/>
                <a:gd name="connsiteX1" fmla="*/ 3159760 w 4145280"/>
                <a:gd name="connsiteY1" fmla="*/ 1209040 h 4795520"/>
                <a:gd name="connsiteX2" fmla="*/ 3159760 w 4145280"/>
                <a:gd name="connsiteY2" fmla="*/ 0 h 4795520"/>
                <a:gd name="connsiteX3" fmla="*/ 0 w 4145280"/>
                <a:gd name="connsiteY3" fmla="*/ 0 h 4795520"/>
                <a:gd name="connsiteX4" fmla="*/ 0 w 4145280"/>
                <a:gd name="connsiteY4" fmla="*/ 4795520 h 4795520"/>
                <a:gd name="connsiteX5" fmla="*/ 4145280 w 4145280"/>
                <a:gd name="connsiteY5" fmla="*/ 4795520 h 4795520"/>
                <a:gd name="connsiteX6" fmla="*/ 4145280 w 4145280"/>
                <a:gd name="connsiteY6" fmla="*/ 2001520 h 4795520"/>
                <a:gd name="connsiteX7" fmla="*/ 1483360 w 4145280"/>
                <a:gd name="connsiteY7" fmla="*/ 2001520 h 4795520"/>
                <a:gd name="connsiteX8" fmla="*/ 1463040 w 4145280"/>
                <a:gd name="connsiteY8" fmla="*/ 1209040 h 479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280" h="4795520">
                  <a:moveTo>
                    <a:pt x="1463040" y="1209040"/>
                  </a:moveTo>
                  <a:lnTo>
                    <a:pt x="3159760" y="1209040"/>
                  </a:lnTo>
                  <a:lnTo>
                    <a:pt x="3159760" y="0"/>
                  </a:lnTo>
                  <a:lnTo>
                    <a:pt x="0" y="0"/>
                  </a:lnTo>
                  <a:lnTo>
                    <a:pt x="0" y="4795520"/>
                  </a:lnTo>
                  <a:lnTo>
                    <a:pt x="4145280" y="4795520"/>
                  </a:lnTo>
                  <a:lnTo>
                    <a:pt x="4145280" y="2001520"/>
                  </a:lnTo>
                  <a:lnTo>
                    <a:pt x="1483360" y="2001520"/>
                  </a:lnTo>
                  <a:lnTo>
                    <a:pt x="1463040" y="12090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6617" y="2773714"/>
              <a:ext cx="1275428" cy="6470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251864" y="997912"/>
              <a:ext cx="3431270" cy="5779944"/>
              <a:chOff x="8080104" y="551803"/>
              <a:chExt cx="3431270" cy="577994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9034592" y="4384122"/>
                <a:ext cx="1475963" cy="685800"/>
                <a:chOff x="1056030" y="4740965"/>
                <a:chExt cx="1475963" cy="685800"/>
              </a:xfrm>
            </p:grpSpPr>
            <p:sp>
              <p:nvSpPr>
                <p:cNvPr id="43" name="流程圖: 決策 42"/>
                <p:cNvSpPr/>
                <p:nvPr/>
              </p:nvSpPr>
              <p:spPr bwMode="auto">
                <a:xfrm>
                  <a:off x="1056030" y="4740965"/>
                  <a:ext cx="1475963" cy="685800"/>
                </a:xfrm>
                <a:prstGeom prst="flowChartDecision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1239901" y="4830417"/>
                  <a:ext cx="1159154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sz="1400" dirty="0" smtClean="0"/>
                    <a:t>Tick == 1000?</a:t>
                  </a:r>
                  <a:endParaRPr lang="zh-TW" altLang="en-US" sz="1400" dirty="0"/>
                </a:p>
              </p:txBody>
            </p:sp>
          </p:grpSp>
          <p:sp>
            <p:nvSpPr>
              <p:cNvPr id="11" name="流程圖: 結束點 10"/>
              <p:cNvSpPr/>
              <p:nvPr/>
            </p:nvSpPr>
            <p:spPr bwMode="auto">
              <a:xfrm>
                <a:off x="9300466" y="551803"/>
                <a:ext cx="944217" cy="327991"/>
              </a:xfrm>
              <a:prstGeom prst="flowChartTerminator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Start </a:t>
                </a:r>
                <a:endParaRPr kumimoji="1" lang="zh-TW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9300464" y="1067945"/>
                <a:ext cx="944217" cy="3478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Tick</a:t>
                </a:r>
                <a:r>
                  <a:rPr kumimoji="1" lang="en-US" altLang="zh-TW" sz="14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 = 0</a:t>
                </a:r>
              </a:p>
            </p:txBody>
          </p:sp>
          <p:sp>
            <p:nvSpPr>
              <p:cNvPr id="13" name="流程圖: 文件 12"/>
              <p:cNvSpPr/>
              <p:nvPr/>
            </p:nvSpPr>
            <p:spPr bwMode="auto">
              <a:xfrm>
                <a:off x="9034592" y="1596117"/>
                <a:ext cx="1475963" cy="596348"/>
              </a:xfrm>
              <a:prstGeom prst="flowChartDocument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Input</a:t>
                </a:r>
                <a:r>
                  <a:rPr kumimoji="1" lang="en-US" altLang="zh-TW" sz="14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 spikes</a:t>
                </a:r>
                <a:r>
                  <a:rPr kumimoji="1" lang="zh-TW" altLang="en-US" sz="1400" dirty="0" smtClean="0">
                    <a:latin typeface="Arial" charset="0"/>
                    <a:ea typeface="新細明體" pitchFamily="18" charset="-120"/>
                  </a:rPr>
                  <a:t> </a:t>
                </a:r>
                <a:r>
                  <a:rPr kumimoji="1" lang="en-US" altLang="zh-TW" sz="1400" dirty="0" smtClean="0">
                    <a:latin typeface="Arial" charset="0"/>
                    <a:ea typeface="新細明體" pitchFamily="18" charset="-120"/>
                  </a:rPr>
                  <a:t>(16x16 bits)</a:t>
                </a:r>
                <a:endParaRPr kumimoji="1" lang="en-US" altLang="zh-TW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9167525" y="3720357"/>
                <a:ext cx="1210092" cy="46741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Spike</a:t>
                </a:r>
                <a:r>
                  <a:rPr kumimoji="1" lang="en-US" altLang="zh-TW" sz="14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 Accumulator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9167525" y="5296521"/>
                <a:ext cx="1210093" cy="4441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Output k</a:t>
                </a:r>
                <a:endParaRPr kumimoji="1" lang="en-US" altLang="zh-TW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" name="流程圖: 預設程序 15"/>
              <p:cNvSpPr/>
              <p:nvPr/>
            </p:nvSpPr>
            <p:spPr bwMode="auto">
              <a:xfrm>
                <a:off x="9375006" y="2400013"/>
                <a:ext cx="795130" cy="500753"/>
              </a:xfrm>
              <a:prstGeom prst="flowChartPredefined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SNN</a:t>
                </a:r>
                <a:endParaRPr kumimoji="1" lang="zh-TW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18" name="直線單箭頭接點 17"/>
              <p:cNvCxnSpPr>
                <a:stCxn id="11" idx="2"/>
                <a:endCxn id="12" idx="0"/>
              </p:cNvCxnSpPr>
              <p:nvPr/>
            </p:nvCxnSpPr>
            <p:spPr bwMode="auto">
              <a:xfrm flipH="1">
                <a:off x="9772573" y="879794"/>
                <a:ext cx="2" cy="1881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/>
              <p:cNvCxnSpPr>
                <a:stCxn id="12" idx="2"/>
                <a:endCxn id="13" idx="0"/>
              </p:cNvCxnSpPr>
              <p:nvPr/>
            </p:nvCxnSpPr>
            <p:spPr bwMode="auto">
              <a:xfrm>
                <a:off x="9772573" y="1415814"/>
                <a:ext cx="1" cy="1803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線單箭頭接點 19"/>
              <p:cNvCxnSpPr>
                <a:stCxn id="13" idx="2"/>
                <a:endCxn id="16" idx="0"/>
              </p:cNvCxnSpPr>
              <p:nvPr/>
            </p:nvCxnSpPr>
            <p:spPr bwMode="auto">
              <a:xfrm flipH="1">
                <a:off x="9772571" y="2153040"/>
                <a:ext cx="3" cy="2469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直線單箭頭接點 20"/>
              <p:cNvCxnSpPr>
                <a:stCxn id="16" idx="2"/>
                <a:endCxn id="37" idx="0"/>
              </p:cNvCxnSpPr>
              <p:nvPr/>
            </p:nvCxnSpPr>
            <p:spPr bwMode="auto">
              <a:xfrm>
                <a:off x="9772571" y="2900766"/>
                <a:ext cx="0" cy="19712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/>
              <p:cNvCxnSpPr>
                <a:stCxn id="14" idx="2"/>
                <a:endCxn id="43" idx="0"/>
              </p:cNvCxnSpPr>
              <p:nvPr/>
            </p:nvCxnSpPr>
            <p:spPr bwMode="auto">
              <a:xfrm>
                <a:off x="9772571" y="4187772"/>
                <a:ext cx="3" cy="1963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直線單箭頭接點 22"/>
              <p:cNvCxnSpPr>
                <a:stCxn id="43" idx="2"/>
                <a:endCxn id="15" idx="0"/>
              </p:cNvCxnSpPr>
              <p:nvPr/>
            </p:nvCxnSpPr>
            <p:spPr bwMode="auto">
              <a:xfrm flipH="1">
                <a:off x="9772572" y="5069922"/>
                <a:ext cx="2" cy="2265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" name="矩形 24"/>
              <p:cNvSpPr/>
              <p:nvPr/>
            </p:nvSpPr>
            <p:spPr bwMode="auto">
              <a:xfrm>
                <a:off x="8080104" y="2962187"/>
                <a:ext cx="898872" cy="3478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Tick</a:t>
                </a:r>
                <a:r>
                  <a:rPr kumimoji="1" lang="en-US" altLang="zh-TW" sz="14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 ++</a:t>
                </a:r>
              </a:p>
            </p:txBody>
          </p:sp>
          <p:cxnSp>
            <p:nvCxnSpPr>
              <p:cNvPr id="27" name="肘形接點 26"/>
              <p:cNvCxnSpPr>
                <a:stCxn id="25" idx="0"/>
                <a:endCxn id="13" idx="1"/>
              </p:cNvCxnSpPr>
              <p:nvPr/>
            </p:nvCxnSpPr>
            <p:spPr bwMode="auto">
              <a:xfrm rot="5400000" flipH="1" flipV="1">
                <a:off x="8248118" y="2175713"/>
                <a:ext cx="1067896" cy="505052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0" name="文字方塊 29"/>
              <p:cNvSpPr txBox="1"/>
              <p:nvPr/>
            </p:nvSpPr>
            <p:spPr>
              <a:xfrm>
                <a:off x="9804236" y="4994096"/>
                <a:ext cx="7208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Yes</a:t>
                </a:r>
                <a:endParaRPr lang="zh-TW" altLang="en-US" sz="1400" dirty="0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8652771" y="4409999"/>
                <a:ext cx="7208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/>
                  <a:t>No</a:t>
                </a:r>
                <a:endParaRPr lang="zh-TW" altLang="en-US" sz="1400" dirty="0"/>
              </a:p>
            </p:txBody>
          </p:sp>
          <p:sp>
            <p:nvSpPr>
              <p:cNvPr id="34" name="流程圖: 結束點 33"/>
              <p:cNvSpPr/>
              <p:nvPr/>
            </p:nvSpPr>
            <p:spPr bwMode="auto">
              <a:xfrm>
                <a:off x="8429444" y="6003756"/>
                <a:ext cx="944217" cy="327991"/>
              </a:xfrm>
              <a:prstGeom prst="flowChartTerminator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Stop</a:t>
                </a:r>
                <a:endParaRPr kumimoji="1" lang="zh-TW" alt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35" name="肘形接點 34"/>
              <p:cNvCxnSpPr>
                <a:stCxn id="15" idx="2"/>
                <a:endCxn id="34" idx="0"/>
              </p:cNvCxnSpPr>
              <p:nvPr/>
            </p:nvCxnSpPr>
            <p:spPr bwMode="auto">
              <a:xfrm rot="5400000">
                <a:off x="9205544" y="5436728"/>
                <a:ext cx="263038" cy="871019"/>
              </a:xfrm>
              <a:prstGeom prst="bentConnector3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7" name="流程圖: 文件 36"/>
              <p:cNvSpPr/>
              <p:nvPr/>
            </p:nvSpPr>
            <p:spPr bwMode="auto">
              <a:xfrm>
                <a:off x="9134857" y="3097888"/>
                <a:ext cx="1275428" cy="451173"/>
              </a:xfrm>
              <a:prstGeom prst="flowChartDocument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rPr>
                  <a:t>Output</a:t>
                </a:r>
                <a:r>
                  <a:rPr kumimoji="1" lang="en-US" altLang="zh-TW" sz="1400" dirty="0">
                    <a:latin typeface="Arial" charset="0"/>
                    <a:ea typeface="新細明體" pitchFamily="18" charset="-120"/>
                  </a:rPr>
                  <a:t> </a:t>
                </a:r>
                <a:r>
                  <a:rPr kumimoji="1" lang="en-US" altLang="zh-TW" sz="1400" dirty="0" smtClean="0">
                    <a:latin typeface="Arial" charset="0"/>
                    <a:ea typeface="新細明體" pitchFamily="18" charset="-120"/>
                  </a:rPr>
                  <a:t>spikes</a:t>
                </a:r>
                <a:endParaRPr kumimoji="1" lang="en-US" altLang="zh-TW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38" name="直線單箭頭接點 37"/>
              <p:cNvCxnSpPr>
                <a:stCxn id="37" idx="2"/>
                <a:endCxn id="14" idx="0"/>
              </p:cNvCxnSpPr>
              <p:nvPr/>
            </p:nvCxnSpPr>
            <p:spPr bwMode="auto">
              <a:xfrm>
                <a:off x="9772571" y="3519233"/>
                <a:ext cx="0" cy="2011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9" name="流程圖: 文件 38"/>
              <p:cNvSpPr/>
              <p:nvPr/>
            </p:nvSpPr>
            <p:spPr bwMode="auto">
              <a:xfrm>
                <a:off x="10701357" y="3656376"/>
                <a:ext cx="810017" cy="595375"/>
              </a:xfrm>
              <a:prstGeom prst="flowChartDocument">
                <a:avLst/>
              </a:prstGeom>
              <a:solidFill>
                <a:schemeClr val="accent5">
                  <a:lumMod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400" dirty="0" smtClean="0">
                    <a:latin typeface="Arial" charset="0"/>
                    <a:ea typeface="新細明體" pitchFamily="18" charset="-120"/>
                  </a:rPr>
                  <a:t>Spike count</a:t>
                </a:r>
                <a:endParaRPr kumimoji="1" lang="en-US" altLang="zh-TW" sz="1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14" idx="3"/>
                <a:endCxn id="39" idx="1"/>
              </p:cNvCxnSpPr>
              <p:nvPr/>
            </p:nvCxnSpPr>
            <p:spPr bwMode="auto">
              <a:xfrm flipV="1">
                <a:off x="10377617" y="3954064"/>
                <a:ext cx="32374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grpSp>
        <p:nvGrpSpPr>
          <p:cNvPr id="45" name="群組 44"/>
          <p:cNvGrpSpPr/>
          <p:nvPr/>
        </p:nvGrpSpPr>
        <p:grpSpPr>
          <a:xfrm>
            <a:off x="5338079" y="997912"/>
            <a:ext cx="6573683" cy="5860088"/>
            <a:chOff x="5732" y="997912"/>
            <a:chExt cx="6573683" cy="5860088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2" y="2045914"/>
              <a:ext cx="5691130" cy="4812086"/>
            </a:xfrm>
            <a:prstGeom prst="rect">
              <a:avLst/>
            </a:prstGeom>
          </p:spPr>
        </p:pic>
        <p:grpSp>
          <p:nvGrpSpPr>
            <p:cNvPr id="47" name="群組 46"/>
            <p:cNvGrpSpPr/>
            <p:nvPr/>
          </p:nvGrpSpPr>
          <p:grpSpPr>
            <a:xfrm>
              <a:off x="405500" y="997912"/>
              <a:ext cx="6173915" cy="791740"/>
              <a:chOff x="668233" y="2130319"/>
              <a:chExt cx="6173915" cy="791740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668233" y="2130319"/>
                <a:ext cx="1412240" cy="79174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1" dirty="0" smtClean="0">
                    <a:latin typeface="Arial" charset="0"/>
                    <a:ea typeface="新細明體" pitchFamily="18" charset="-120"/>
                  </a:rPr>
                  <a:t>CPU</a:t>
                </a:r>
                <a:endParaRPr kumimoji="1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2900853" y="2130319"/>
                <a:ext cx="1324501" cy="791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1" dirty="0" smtClean="0">
                    <a:latin typeface="Arial" charset="0"/>
                    <a:ea typeface="新細明體" pitchFamily="18" charset="-120"/>
                  </a:rPr>
                  <a:t>Controller</a:t>
                </a:r>
                <a:r>
                  <a:rPr kumimoji="1" lang="zh-TW" altLang="en-US" b="1" dirty="0" smtClean="0">
                    <a:latin typeface="Arial" charset="0"/>
                    <a:ea typeface="新細明體" pitchFamily="18" charset="-120"/>
                  </a:rPr>
                  <a:t> </a:t>
                </a:r>
                <a:r>
                  <a:rPr kumimoji="1" lang="en-US" altLang="zh-TW" b="1" dirty="0" smtClean="0">
                    <a:latin typeface="Arial" charset="0"/>
                    <a:ea typeface="新細明體" pitchFamily="18" charset="-120"/>
                  </a:rPr>
                  <a:t>(FPGA)</a:t>
                </a: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5045734" y="2130319"/>
                <a:ext cx="1796414" cy="7917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1" dirty="0" smtClean="0">
                    <a:latin typeface="Arial" charset="0"/>
                    <a:ea typeface="新細明體" pitchFamily="18" charset="-120"/>
                  </a:rPr>
                  <a:t>Neuromorphic Chip</a:t>
                </a:r>
                <a:endParaRPr kumimoji="1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53" name="直線單箭頭接點 52"/>
              <p:cNvCxnSpPr>
                <a:stCxn id="50" idx="3"/>
                <a:endCxn id="51" idx="1"/>
              </p:cNvCxnSpPr>
              <p:nvPr/>
            </p:nvCxnSpPr>
            <p:spPr bwMode="auto">
              <a:xfrm>
                <a:off x="2080473" y="2526189"/>
                <a:ext cx="8203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cxnSp>
            <p:nvCxnSpPr>
              <p:cNvPr id="54" name="直線單箭頭接點 53"/>
              <p:cNvCxnSpPr>
                <a:stCxn id="51" idx="3"/>
                <a:endCxn id="52" idx="1"/>
              </p:cNvCxnSpPr>
              <p:nvPr/>
            </p:nvCxnSpPr>
            <p:spPr bwMode="auto">
              <a:xfrm>
                <a:off x="4225354" y="2526189"/>
                <a:ext cx="8203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cxnSp>
          <p:nvCxnSpPr>
            <p:cNvPr id="48" name="直線接點 47"/>
            <p:cNvCxnSpPr/>
            <p:nvPr/>
          </p:nvCxnSpPr>
          <p:spPr bwMode="auto">
            <a:xfrm flipH="1">
              <a:off x="1960880" y="1789652"/>
              <a:ext cx="677240" cy="395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線接點 48"/>
            <p:cNvCxnSpPr/>
            <p:nvPr/>
          </p:nvCxnSpPr>
          <p:spPr bwMode="auto">
            <a:xfrm>
              <a:off x="3962622" y="1789652"/>
              <a:ext cx="933827" cy="39587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文字方塊 54"/>
          <p:cNvSpPr txBox="1"/>
          <p:nvPr/>
        </p:nvSpPr>
        <p:spPr>
          <a:xfrm>
            <a:off x="9832097" y="32236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(State machine)</a:t>
            </a:r>
            <a:endParaRPr lang="zh-TW" altLang="en-US" b="1" dirty="0"/>
          </a:p>
        </p:txBody>
      </p:sp>
      <p:cxnSp>
        <p:nvCxnSpPr>
          <p:cNvPr id="57" name="肘形接點 56"/>
          <p:cNvCxnSpPr>
            <a:stCxn id="43" idx="1"/>
            <a:endCxn id="25" idx="2"/>
          </p:cNvCxnSpPr>
          <p:nvPr/>
        </p:nvCxnSpPr>
        <p:spPr bwMode="auto">
          <a:xfrm rot="10800000">
            <a:off x="1701300" y="3756165"/>
            <a:ext cx="505052" cy="141696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07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Layer 0 (in FPGA)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998" y="3852687"/>
            <a:ext cx="2666325" cy="2368628"/>
          </a:xfrm>
          <a:prstGeom prst="rect">
            <a:avLst/>
          </a:prstGeom>
        </p:spPr>
      </p:pic>
      <p:pic>
        <p:nvPicPr>
          <p:cNvPr id="149" name="圖片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454" y="981369"/>
            <a:ext cx="2693600" cy="2449467"/>
          </a:xfrm>
          <a:prstGeom prst="rect">
            <a:avLst/>
          </a:prstGeom>
        </p:spPr>
      </p:pic>
      <p:sp>
        <p:nvSpPr>
          <p:cNvPr id="151" name="橢圓 150"/>
          <p:cNvSpPr/>
          <p:nvPr/>
        </p:nvSpPr>
        <p:spPr bwMode="auto">
          <a:xfrm>
            <a:off x="8046912" y="2090057"/>
            <a:ext cx="1162403" cy="11849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197" name="群組 196"/>
          <p:cNvGrpSpPr/>
          <p:nvPr/>
        </p:nvGrpSpPr>
        <p:grpSpPr>
          <a:xfrm>
            <a:off x="852477" y="1200182"/>
            <a:ext cx="6563728" cy="4923577"/>
            <a:chOff x="852477" y="1200182"/>
            <a:chExt cx="6563728" cy="4923577"/>
          </a:xfrm>
        </p:grpSpPr>
        <p:pic>
          <p:nvPicPr>
            <p:cNvPr id="150" name="圖片 1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530" y="1200182"/>
              <a:ext cx="6385675" cy="3244753"/>
            </a:xfrm>
            <a:prstGeom prst="rect">
              <a:avLst/>
            </a:prstGeom>
          </p:spPr>
        </p:pic>
        <p:sp>
          <p:nvSpPr>
            <p:cNvPr id="152" name="矩形 151"/>
            <p:cNvSpPr/>
            <p:nvPr/>
          </p:nvSpPr>
          <p:spPr bwMode="auto">
            <a:xfrm>
              <a:off x="1848514" y="4786756"/>
              <a:ext cx="4294052" cy="80871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448880" y="4770051"/>
              <a:ext cx="2319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</a:rPr>
                <a:t>Command registers</a:t>
              </a:r>
              <a:endParaRPr lang="en-US" altLang="zh-TW" sz="1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982979" y="5113893"/>
              <a:ext cx="1210708" cy="1877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configuration </a:t>
              </a:r>
              <a:r>
                <a:rPr kumimoji="1" lang="en-US" altLang="zh-TW" sz="8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(32-bit)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150414" y="4878862"/>
              <a:ext cx="687598" cy="42519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042889" y="4879801"/>
              <a:ext cx="8732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IRQ generator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159" name="直線單箭頭接點 158"/>
            <p:cNvCxnSpPr/>
            <p:nvPr/>
          </p:nvCxnSpPr>
          <p:spPr bwMode="auto">
            <a:xfrm>
              <a:off x="1402926" y="4983602"/>
              <a:ext cx="4455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線單箭頭接點 160"/>
            <p:cNvCxnSpPr/>
            <p:nvPr/>
          </p:nvCxnSpPr>
          <p:spPr bwMode="auto">
            <a:xfrm flipH="1">
              <a:off x="1380066" y="5165086"/>
              <a:ext cx="46844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2" name="文字方塊 161"/>
            <p:cNvSpPr txBox="1"/>
            <p:nvPr/>
          </p:nvSpPr>
          <p:spPr>
            <a:xfrm>
              <a:off x="887430" y="4950343"/>
              <a:ext cx="1030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AXI protocol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327209" y="4886430"/>
              <a:ext cx="687598" cy="425197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248719" y="4869975"/>
              <a:ext cx="873276" cy="44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Pulse generator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168" name="肘形接點 167"/>
            <p:cNvCxnSpPr>
              <a:stCxn id="157" idx="2"/>
            </p:cNvCxnSpPr>
            <p:nvPr/>
          </p:nvCxnSpPr>
          <p:spPr bwMode="auto">
            <a:xfrm rot="5400000">
              <a:off x="3212759" y="3712220"/>
              <a:ext cx="668301" cy="386523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5" name="文字方塊 174"/>
            <p:cNvSpPr txBox="1"/>
            <p:nvPr/>
          </p:nvSpPr>
          <p:spPr>
            <a:xfrm>
              <a:off x="879745" y="5862149"/>
              <a:ext cx="1030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IRQ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3263594" y="5108992"/>
              <a:ext cx="970915" cy="1877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IRQ clear </a:t>
              </a:r>
              <a:r>
                <a:rPr kumimoji="1" lang="en-US" altLang="zh-TW" sz="8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(1-bit)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81" name="直線單箭頭接點 180"/>
            <p:cNvCxnSpPr>
              <a:stCxn id="164" idx="0"/>
            </p:cNvCxnSpPr>
            <p:nvPr/>
          </p:nvCxnSpPr>
          <p:spPr bwMode="auto">
            <a:xfrm flipV="1">
              <a:off x="4685357" y="4221480"/>
              <a:ext cx="657109" cy="6484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3" name="直線單箭頭接點 182"/>
            <p:cNvCxnSpPr>
              <a:endCxn id="157" idx="0"/>
            </p:cNvCxnSpPr>
            <p:nvPr/>
          </p:nvCxnSpPr>
          <p:spPr bwMode="auto">
            <a:xfrm>
              <a:off x="5479527" y="4222849"/>
              <a:ext cx="0" cy="6569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4" name="文字方塊 183"/>
            <p:cNvSpPr txBox="1"/>
            <p:nvPr/>
          </p:nvSpPr>
          <p:spPr>
            <a:xfrm>
              <a:off x="4264049" y="4393985"/>
              <a:ext cx="1030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start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5200852" y="4441560"/>
              <a:ext cx="1030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finish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1963842" y="5359402"/>
              <a:ext cx="1359673" cy="1877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Spikes counter </a:t>
              </a:r>
              <a:r>
                <a:rPr kumimoji="1" lang="en-US" altLang="zh-TW" sz="8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(32-bit)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3019814" y="5318079"/>
              <a:ext cx="1030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*6 </a:t>
              </a:r>
              <a:r>
                <a:rPr lang="en-US" altLang="zh-TW" sz="1100" dirty="0" smtClean="0">
                  <a:solidFill>
                    <a:srgbClr val="000000"/>
                  </a:solidFill>
                  <a:sym typeface="Wingdings" panose="05000000000000000000" pitchFamily="2" charset="2"/>
                </a:rPr>
                <a:t>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3797794" y="5370478"/>
              <a:ext cx="1059644" cy="1877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Max type </a:t>
              </a:r>
              <a:r>
                <a:rPr kumimoji="1" lang="en-US" altLang="zh-TW" sz="8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(32-bit)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3316252" y="4837839"/>
              <a:ext cx="922841" cy="1877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control </a:t>
              </a:r>
              <a:r>
                <a:rPr kumimoji="1" lang="en-US" altLang="zh-TW" sz="8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(32-bit)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92" name="直線單箭頭接點 191"/>
            <p:cNvCxnSpPr>
              <a:stCxn id="190" idx="3"/>
            </p:cNvCxnSpPr>
            <p:nvPr/>
          </p:nvCxnSpPr>
          <p:spPr bwMode="auto">
            <a:xfrm>
              <a:off x="4239093" y="4931705"/>
              <a:ext cx="184377" cy="1215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肘形接點 194"/>
            <p:cNvCxnSpPr>
              <a:stCxn id="189" idx="2"/>
            </p:cNvCxnSpPr>
            <p:nvPr/>
          </p:nvCxnSpPr>
          <p:spPr bwMode="auto">
            <a:xfrm rot="5400000">
              <a:off x="2899019" y="4284910"/>
              <a:ext cx="155298" cy="270189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6" name="文字方塊 195"/>
            <p:cNvSpPr txBox="1"/>
            <p:nvPr/>
          </p:nvSpPr>
          <p:spPr>
            <a:xfrm>
              <a:off x="852477" y="5566441"/>
              <a:ext cx="1030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000000"/>
                  </a:solidFill>
                </a:rPr>
                <a:t>Result</a:t>
              </a:r>
              <a:endParaRPr lang="en-US" altLang="zh-TW" sz="11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221294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en-US" altLang="zh-TW" dirty="0" smtClean="0"/>
              <a:t>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High-Level Block </a:t>
            </a:r>
            <a:r>
              <a:rPr lang="en-US" altLang="zh-TW" dirty="0" smtClean="0"/>
              <a:t>Diagram in FPGA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3587331" y="1478102"/>
            <a:ext cx="1999281" cy="47111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Off-chip DRAM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16622" y="2522958"/>
            <a:ext cx="1740700" cy="985083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Memory Interfaces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931265" y="3508466"/>
            <a:ext cx="317500" cy="430985"/>
            <a:chOff x="2820692" y="3334122"/>
            <a:chExt cx="317500" cy="589404"/>
          </a:xfrm>
        </p:grpSpPr>
        <p:cxnSp>
          <p:nvCxnSpPr>
            <p:cNvPr id="11" name="直線單箭頭接點 10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5" name="群組 14"/>
          <p:cNvGrpSpPr/>
          <p:nvPr/>
        </p:nvGrpSpPr>
        <p:grpSpPr>
          <a:xfrm>
            <a:off x="4966057" y="3508466"/>
            <a:ext cx="317500" cy="430985"/>
            <a:chOff x="2820692" y="3334122"/>
            <a:chExt cx="317500" cy="589404"/>
          </a:xfrm>
        </p:grpSpPr>
        <p:cxnSp>
          <p:nvCxnSpPr>
            <p:cNvPr id="16" name="直線單箭頭接點 15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群組 17"/>
          <p:cNvGrpSpPr/>
          <p:nvPr/>
        </p:nvGrpSpPr>
        <p:grpSpPr>
          <a:xfrm>
            <a:off x="4427193" y="1968147"/>
            <a:ext cx="317500" cy="553906"/>
            <a:chOff x="2820692" y="3334122"/>
            <a:chExt cx="317500" cy="589404"/>
          </a:xfrm>
        </p:grpSpPr>
        <p:cxnSp>
          <p:nvCxnSpPr>
            <p:cNvPr id="19" name="直線單箭頭接點 18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7" name="矩形 26"/>
          <p:cNvSpPr/>
          <p:nvPr/>
        </p:nvSpPr>
        <p:spPr bwMode="auto">
          <a:xfrm>
            <a:off x="6185455" y="4180294"/>
            <a:ext cx="1412867" cy="13095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Custom Peripheral: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Data Control</a:t>
            </a:r>
            <a:r>
              <a:rPr kumimoji="1" lang="en-US" altLang="zh-TW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 Logic</a:t>
            </a:r>
            <a:endParaRPr kumimoji="1" lang="zh-TW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3505116" y="3960384"/>
            <a:ext cx="2116961" cy="1515832"/>
            <a:chOff x="3304507" y="3909219"/>
            <a:chExt cx="2116961" cy="1304861"/>
          </a:xfrm>
        </p:grpSpPr>
        <p:sp>
          <p:nvSpPr>
            <p:cNvPr id="8" name="矩形 7"/>
            <p:cNvSpPr/>
            <p:nvPr/>
          </p:nvSpPr>
          <p:spPr bwMode="auto">
            <a:xfrm>
              <a:off x="3304507" y="3909219"/>
              <a:ext cx="2116648" cy="8027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5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  <a:cs typeface="Calibri" panose="020F0502020204030204" pitchFamily="34" charset="0"/>
                </a:rPr>
                <a:t>Application Processor Unit (APU)</a:t>
              </a:r>
              <a:endParaRPr kumimoji="1" lang="zh-TW" altLang="en-US" sz="18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304507" y="4712350"/>
              <a:ext cx="2116961" cy="5017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5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  <a:cs typeface="Calibri" panose="020F0502020204030204" pitchFamily="34" charset="0"/>
                </a:rPr>
                <a:t>Interconnect</a:t>
              </a:r>
              <a:endParaRPr kumimoji="1" lang="zh-TW" altLang="en-US" sz="18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6185454" y="2409986"/>
            <a:ext cx="1412867" cy="12822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Common Peripheral: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On-board</a:t>
            </a:r>
            <a:r>
              <a:rPr kumimoji="1" lang="en-US" altLang="zh-TW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 Memory (BRAM)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grpSp>
        <p:nvGrpSpPr>
          <p:cNvPr id="30" name="群組 29"/>
          <p:cNvGrpSpPr/>
          <p:nvPr/>
        </p:nvGrpSpPr>
        <p:grpSpPr>
          <a:xfrm rot="5400000">
            <a:off x="5662637" y="2673780"/>
            <a:ext cx="317500" cy="728132"/>
            <a:chOff x="2820692" y="3334122"/>
            <a:chExt cx="317500" cy="589404"/>
          </a:xfrm>
        </p:grpSpPr>
        <p:cxnSp>
          <p:nvCxnSpPr>
            <p:cNvPr id="31" name="直線單箭頭接點 30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3" name="矩形 32"/>
          <p:cNvSpPr/>
          <p:nvPr/>
        </p:nvSpPr>
        <p:spPr bwMode="auto">
          <a:xfrm>
            <a:off x="1422030" y="4373406"/>
            <a:ext cx="1660939" cy="9131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Input Output Peripherals (IOP)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 rot="16200000">
            <a:off x="3140656" y="4627760"/>
            <a:ext cx="317500" cy="430985"/>
            <a:chOff x="2820692" y="3334122"/>
            <a:chExt cx="317500" cy="589404"/>
          </a:xfrm>
        </p:grpSpPr>
        <p:cxnSp>
          <p:nvCxnSpPr>
            <p:cNvPr id="35" name="直線單箭頭接點 34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線單箭頭接點 35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7" name="文字方塊 36"/>
          <p:cNvSpPr txBox="1"/>
          <p:nvPr/>
        </p:nvSpPr>
        <p:spPr>
          <a:xfrm>
            <a:off x="1453267" y="5331060"/>
            <a:ext cx="162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00"/>
                </a:solidFill>
              </a:rPr>
              <a:t>High-Bandwidth AMBA AXI Interfaces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9953366" y="4175215"/>
            <a:ext cx="1590530" cy="13095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Custom </a:t>
            </a:r>
            <a:r>
              <a:rPr kumimoji="1" lang="en-US" altLang="zh-TW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device:</a:t>
            </a:r>
            <a:r>
              <a:rPr kumimoji="1" lang="zh-TW" alt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 </a:t>
            </a:r>
            <a:endParaRPr kumimoji="1" lang="en-US" altLang="zh-TW" b="1" dirty="0" smtClean="0">
              <a:solidFill>
                <a:srgbClr val="000000"/>
              </a:solidFill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TW" alt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 </a:t>
            </a:r>
            <a:r>
              <a:rPr kumimoji="1" lang="en-US" altLang="zh-TW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SCNN ASIC</a:t>
            </a:r>
            <a:endParaRPr kumimoji="1" lang="zh-TW" altLang="en-US" b="1" dirty="0">
              <a:solidFill>
                <a:srgbClr val="000000"/>
              </a:solidFill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6200000">
            <a:off x="5747060" y="4554995"/>
            <a:ext cx="317500" cy="576517"/>
            <a:chOff x="2820692" y="3334122"/>
            <a:chExt cx="317500" cy="589404"/>
          </a:xfrm>
        </p:grpSpPr>
        <p:cxnSp>
          <p:nvCxnSpPr>
            <p:cNvPr id="40" name="直線單箭頭接點 39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線單箭頭接點 40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群組 41"/>
          <p:cNvGrpSpPr/>
          <p:nvPr/>
        </p:nvGrpSpPr>
        <p:grpSpPr>
          <a:xfrm rot="16200000">
            <a:off x="8622032" y="3670665"/>
            <a:ext cx="317500" cy="2345173"/>
            <a:chOff x="2820692" y="3334122"/>
            <a:chExt cx="317500" cy="589404"/>
          </a:xfrm>
        </p:grpSpPr>
        <p:cxnSp>
          <p:nvCxnSpPr>
            <p:cNvPr id="43" name="直線單箭頭接點 42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5" name="矩形 44"/>
          <p:cNvSpPr/>
          <p:nvPr/>
        </p:nvSpPr>
        <p:spPr bwMode="auto">
          <a:xfrm>
            <a:off x="1248360" y="2263521"/>
            <a:ext cx="4629149" cy="3656463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603318" y="2657772"/>
            <a:ext cx="1271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</a:rPr>
              <a:t>Processing System</a:t>
            </a:r>
          </a:p>
          <a:p>
            <a:pPr algn="ctr"/>
            <a:r>
              <a:rPr lang="en-US" altLang="zh-TW" sz="1600" dirty="0" smtClean="0">
                <a:solidFill>
                  <a:srgbClr val="000000"/>
                </a:solidFill>
              </a:rPr>
              <a:t>(PS)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877508" y="2263521"/>
            <a:ext cx="3240305" cy="3656464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551086" y="2498339"/>
            <a:ext cx="161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</a:rPr>
              <a:t>Programmable </a:t>
            </a:r>
          </a:p>
          <a:p>
            <a:pPr algn="ctr"/>
            <a:r>
              <a:rPr lang="en-US" altLang="zh-TW" sz="1600" dirty="0" smtClean="0">
                <a:solidFill>
                  <a:srgbClr val="000000"/>
                </a:solidFill>
              </a:rPr>
              <a:t>Logic</a:t>
            </a:r>
          </a:p>
          <a:p>
            <a:pPr algn="ctr"/>
            <a:r>
              <a:rPr lang="en-US" altLang="zh-TW" sz="1600" dirty="0" smtClean="0">
                <a:solidFill>
                  <a:srgbClr val="000000"/>
                </a:solidFill>
              </a:rPr>
              <a:t>(PL)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6733137" y="3692208"/>
            <a:ext cx="317500" cy="483007"/>
            <a:chOff x="2820692" y="3334122"/>
            <a:chExt cx="317500" cy="589404"/>
          </a:xfrm>
        </p:grpSpPr>
        <p:cxnSp>
          <p:nvCxnSpPr>
            <p:cNvPr id="51" name="直線單箭頭接點 50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56" name="圖片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t="27602" r="54668" b="35917"/>
          <a:stretch/>
        </p:blipFill>
        <p:spPr>
          <a:xfrm>
            <a:off x="245520" y="5051691"/>
            <a:ext cx="781050" cy="809626"/>
          </a:xfrm>
          <a:prstGeom prst="rect">
            <a:avLst/>
          </a:prstGeom>
        </p:spPr>
      </p:pic>
      <p:grpSp>
        <p:nvGrpSpPr>
          <p:cNvPr id="57" name="群組 56"/>
          <p:cNvGrpSpPr/>
          <p:nvPr/>
        </p:nvGrpSpPr>
        <p:grpSpPr>
          <a:xfrm rot="16200000">
            <a:off x="1064048" y="4677449"/>
            <a:ext cx="317500" cy="430985"/>
            <a:chOff x="2820692" y="3334122"/>
            <a:chExt cx="317500" cy="589404"/>
          </a:xfrm>
        </p:grpSpPr>
        <p:cxnSp>
          <p:nvCxnSpPr>
            <p:cNvPr id="58" name="直線單箭頭接點 57"/>
            <p:cNvCxnSpPr/>
            <p:nvPr/>
          </p:nvCxnSpPr>
          <p:spPr bwMode="auto">
            <a:xfrm flipV="1">
              <a:off x="2820692" y="3334122"/>
              <a:ext cx="0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線單箭頭接點 58"/>
            <p:cNvCxnSpPr/>
            <p:nvPr/>
          </p:nvCxnSpPr>
          <p:spPr bwMode="auto">
            <a:xfrm flipH="1">
              <a:off x="3136900" y="3334122"/>
              <a:ext cx="1292" cy="5894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文字方塊 59"/>
          <p:cNvSpPr txBox="1"/>
          <p:nvPr/>
        </p:nvSpPr>
        <p:spPr>
          <a:xfrm>
            <a:off x="334136" y="5810758"/>
            <a:ext cx="63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</a:rPr>
              <a:t>RJ45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9994" r="56548" b="8755"/>
          <a:stretch/>
        </p:blipFill>
        <p:spPr>
          <a:xfrm>
            <a:off x="478317" y="4129039"/>
            <a:ext cx="371475" cy="620894"/>
          </a:xfrm>
          <a:prstGeom prst="rect">
            <a:avLst/>
          </a:prstGeom>
        </p:spPr>
      </p:pic>
      <p:sp>
        <p:nvSpPr>
          <p:cNvPr id="62" name="文字方塊 61"/>
          <p:cNvSpPr txBox="1"/>
          <p:nvPr/>
        </p:nvSpPr>
        <p:spPr>
          <a:xfrm>
            <a:off x="333581" y="4711930"/>
            <a:ext cx="63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0000"/>
                </a:solidFill>
              </a:rPr>
              <a:t>USB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23563" y="287312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</a:rPr>
              <a:t>AXI4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582847" y="4698723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</a:rPr>
              <a:t>AXI4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8691" y="4165053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</a:rPr>
              <a:t>Input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</a:rPr>
              <a:t>Pixels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556218" y="496803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</a:rPr>
              <a:t>Output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</a:rPr>
              <a:t>Spikes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517100" y="379746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</a:rPr>
              <a:t>AXI4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445" y="4490455"/>
            <a:ext cx="263776" cy="78118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9117813" y="418019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00"/>
                </a:solidFill>
              </a:rPr>
              <a:t>FMC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96855" y="4767636"/>
            <a:ext cx="856942" cy="2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– Device Drivers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769" y="838200"/>
            <a:ext cx="5561130" cy="5341938"/>
          </a:xfrm>
        </p:spPr>
        <p:txBody>
          <a:bodyPr/>
          <a:lstStyle/>
          <a:p>
            <a:r>
              <a:rPr lang="en-US" altLang="zh-TW" sz="2000" dirty="0" smtClean="0"/>
              <a:t>Custom device driver: </a:t>
            </a:r>
          </a:p>
          <a:p>
            <a:pPr lvl="1"/>
            <a:r>
              <a:rPr lang="en-US" altLang="zh-TW" sz="1600" dirty="0" smtClean="0"/>
              <a:t>PBUF_v01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TCL_v01</a:t>
            </a:r>
          </a:p>
          <a:p>
            <a:r>
              <a:rPr lang="en-US" altLang="zh-TW" sz="2000" dirty="0" smtClean="0"/>
              <a:t>Two controllable device nodes</a:t>
            </a:r>
          </a:p>
          <a:p>
            <a:pPr lvl="1"/>
            <a:r>
              <a:rPr lang="en-US" altLang="zh-TW" sz="1800" dirty="0" smtClean="0"/>
              <a:t>/dev/</a:t>
            </a:r>
            <a:r>
              <a:rPr lang="en-US" altLang="zh-TW" sz="1800" dirty="0" err="1" smtClean="0"/>
              <a:t>axi_bram_ctrl</a:t>
            </a:r>
            <a:r>
              <a:rPr lang="en-US" altLang="zh-TW" sz="1800" dirty="0" smtClean="0"/>
              <a:t> </a:t>
            </a:r>
          </a:p>
          <a:p>
            <a:pPr lvl="2"/>
            <a:r>
              <a:rPr lang="en-US" altLang="zh-TW" sz="1400" dirty="0" smtClean="0"/>
              <a:t>Read/Write Board-RAM (Pixel buffer) through AXI protocol BUS</a:t>
            </a:r>
          </a:p>
          <a:p>
            <a:pPr lvl="2"/>
            <a:r>
              <a:rPr lang="en-US" altLang="zh-TW" sz="1400" dirty="0" smtClean="0"/>
              <a:t>Can be used by </a:t>
            </a:r>
            <a:r>
              <a:rPr lang="en-US" altLang="zh-TW" sz="1400" dirty="0" err="1" smtClean="0"/>
              <a:t>linux</a:t>
            </a:r>
            <a:r>
              <a:rPr lang="en-US" altLang="zh-TW" sz="1400" dirty="0" smtClean="0"/>
              <a:t> general command</a:t>
            </a:r>
          </a:p>
          <a:p>
            <a:pPr lvl="3"/>
            <a:r>
              <a:rPr lang="en-US" altLang="zh-TW" sz="1200" dirty="0" smtClean="0"/>
              <a:t>Read example: cat /dev/</a:t>
            </a:r>
            <a:r>
              <a:rPr lang="en-US" altLang="zh-TW" sz="1200" dirty="0" err="1" smtClean="0"/>
              <a:t>axi_bram_ctrl</a:t>
            </a:r>
            <a:endParaRPr lang="en-US" altLang="zh-TW" sz="1200" dirty="0" smtClean="0"/>
          </a:p>
          <a:p>
            <a:pPr lvl="3"/>
            <a:r>
              <a:rPr lang="en-US" altLang="zh-TW" sz="1200" dirty="0" smtClean="0"/>
              <a:t>Write example: echo “</a:t>
            </a:r>
            <a:r>
              <a:rPr lang="en-US" altLang="zh-TW" sz="1200" dirty="0" err="1" smtClean="0"/>
              <a:t>abc</a:t>
            </a:r>
            <a:r>
              <a:rPr lang="en-US" altLang="zh-TW" sz="1200" dirty="0" smtClean="0"/>
              <a:t>” &gt; /dev/</a:t>
            </a:r>
            <a:r>
              <a:rPr lang="en-US" altLang="zh-TW" sz="1200" dirty="0" err="1" smtClean="0"/>
              <a:t>axi_bram_ctrl</a:t>
            </a:r>
            <a:endParaRPr lang="en-US" altLang="zh-TW" sz="1200" dirty="0" smtClean="0"/>
          </a:p>
          <a:p>
            <a:pPr lvl="2"/>
            <a:r>
              <a:rPr lang="en-US" altLang="zh-TW" sz="1400" dirty="0" smtClean="0"/>
              <a:t>Two applications </a:t>
            </a:r>
          </a:p>
          <a:p>
            <a:pPr lvl="3"/>
            <a:r>
              <a:rPr lang="en-US" altLang="zh-TW" sz="1200" dirty="0" smtClean="0"/>
              <a:t>STROE: store a file to pixel buffer</a:t>
            </a:r>
          </a:p>
          <a:p>
            <a:pPr lvl="3"/>
            <a:r>
              <a:rPr lang="en-US" altLang="zh-TW" sz="1200" dirty="0" smtClean="0"/>
              <a:t>READ: read a certain size of content from </a:t>
            </a:r>
            <a:r>
              <a:rPr lang="en-US" altLang="zh-TW" sz="1200" dirty="0" err="1" smtClean="0"/>
              <a:t>pbuf</a:t>
            </a:r>
            <a:endParaRPr lang="en-US" altLang="zh-TW" sz="1200" dirty="0" smtClean="0"/>
          </a:p>
          <a:p>
            <a:pPr lvl="1"/>
            <a:r>
              <a:rPr lang="en-US" altLang="zh-TW" sz="1800" dirty="0" smtClean="0"/>
              <a:t>/dev/l0_circuit</a:t>
            </a:r>
          </a:p>
          <a:p>
            <a:pPr lvl="2"/>
            <a:r>
              <a:rPr lang="en-US" altLang="zh-TW" sz="1400" dirty="0" smtClean="0"/>
              <a:t>Send/Receive command to custom controller through AXI protocol BUS</a:t>
            </a:r>
          </a:p>
          <a:p>
            <a:pPr lvl="2"/>
            <a:r>
              <a:rPr lang="en-US" altLang="zh-TW" sz="1400" dirty="0" smtClean="0"/>
              <a:t>Command set:</a:t>
            </a:r>
          </a:p>
          <a:p>
            <a:pPr lvl="3"/>
            <a:r>
              <a:rPr lang="en-US" altLang="zh-TW" sz="1200" dirty="0" smtClean="0"/>
              <a:t>Start (write only)</a:t>
            </a:r>
          </a:p>
          <a:p>
            <a:pPr lvl="4"/>
            <a:r>
              <a:rPr lang="en-US" altLang="zh-TW" sz="1200" dirty="0" smtClean="0"/>
              <a:t>Write 1: Generate a positive pulse to FSM</a:t>
            </a:r>
          </a:p>
          <a:p>
            <a:pPr lvl="4"/>
            <a:r>
              <a:rPr lang="en-US" altLang="zh-TW" sz="1200" dirty="0" smtClean="0"/>
              <a:t>Write 0: Reset software waiting IRQ event</a:t>
            </a:r>
          </a:p>
          <a:p>
            <a:pPr lvl="3"/>
            <a:r>
              <a:rPr lang="en-US" altLang="zh-TW" sz="1200" dirty="0" smtClean="0"/>
              <a:t>Configuration</a:t>
            </a:r>
          </a:p>
          <a:p>
            <a:pPr lvl="4"/>
            <a:r>
              <a:rPr lang="en-US" altLang="zh-TW" sz="1200" dirty="0" smtClean="0"/>
              <a:t>Set 0: Inference mode</a:t>
            </a:r>
          </a:p>
          <a:p>
            <a:pPr lvl="4"/>
            <a:r>
              <a:rPr lang="en-US" altLang="zh-TW" sz="1200" dirty="0" smtClean="0"/>
              <a:t>Set 1: Scan-in configuration mode</a:t>
            </a:r>
          </a:p>
          <a:p>
            <a:pPr lvl="4"/>
            <a:r>
              <a:rPr lang="en-US" altLang="zh-TW" sz="1200" dirty="0" smtClean="0"/>
              <a:t>Set 2: Scan-out debugging mode</a:t>
            </a:r>
          </a:p>
          <a:p>
            <a:pPr lvl="3"/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979477" y="1038978"/>
            <a:ext cx="6305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static </a:t>
            </a:r>
            <a:r>
              <a:rPr lang="en-US" altLang="zh-TW" sz="1200" dirty="0" err="1"/>
              <a:t>ssize_t</a:t>
            </a:r>
            <a:r>
              <a:rPr lang="en-US" altLang="zh-TW" sz="1200" dirty="0"/>
              <a:t> PBUF_v01_read(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file *f, char __user * </a:t>
            </a:r>
            <a:r>
              <a:rPr lang="en-US" altLang="zh-TW" sz="1200" dirty="0" err="1"/>
              <a:t>buf</a:t>
            </a:r>
            <a:r>
              <a:rPr lang="en-US" altLang="zh-TW" sz="1200" dirty="0"/>
              <a:t>, </a:t>
            </a:r>
            <a:r>
              <a:rPr lang="en-US" altLang="zh-TW" sz="1200" dirty="0" err="1" smtClean="0"/>
              <a:t>size_t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len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loff_t</a:t>
            </a:r>
            <a:r>
              <a:rPr lang="en-US" altLang="zh-TW" sz="1200" dirty="0"/>
              <a:t> * off</a:t>
            </a:r>
            <a:r>
              <a:rPr lang="en-US" altLang="zh-TW" sz="1200" dirty="0" smtClean="0"/>
              <a:t>){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void *</a:t>
            </a:r>
            <a:r>
              <a:rPr lang="en-US" altLang="zh-TW" sz="1200" dirty="0" err="1" smtClean="0"/>
              <a:t>obj_dev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list_entry</a:t>
            </a:r>
            <a:r>
              <a:rPr lang="en-US" altLang="zh-TW" sz="1200" dirty="0"/>
              <a:t>( </a:t>
            </a:r>
            <a:r>
              <a:rPr lang="en-US" altLang="zh-TW" sz="1200" dirty="0" err="1"/>
              <a:t>pos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PBUF_v01_local, </a:t>
            </a:r>
            <a:r>
              <a:rPr lang="en-US" altLang="zh-TW" sz="1200" dirty="0" err="1"/>
              <a:t>dev_list</a:t>
            </a:r>
            <a:r>
              <a:rPr lang="en-US" altLang="zh-TW" sz="1200" dirty="0"/>
              <a:t> );</a:t>
            </a:r>
            <a:endParaRPr lang="en-US" altLang="zh-TW" sz="1200" dirty="0" smtClean="0"/>
          </a:p>
          <a:p>
            <a:r>
              <a:rPr lang="en-US" altLang="zh-TW" sz="1200" dirty="0" smtClean="0"/>
              <a:t>	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copy_to_user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buf</a:t>
            </a:r>
            <a:r>
              <a:rPr lang="en-US" altLang="zh-TW" sz="1200" dirty="0" smtClean="0">
                <a:solidFill>
                  <a:srgbClr val="FF0000"/>
                </a:solidFill>
              </a:rPr>
              <a:t>, 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obj_dev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base_addr</a:t>
            </a:r>
            <a:r>
              <a:rPr lang="en-US" altLang="zh-TW" sz="1200" dirty="0" smtClean="0">
                <a:solidFill>
                  <a:srgbClr val="FF0000"/>
                </a:solidFill>
              </a:rPr>
              <a:t>),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len</a:t>
            </a:r>
            <a:r>
              <a:rPr lang="en-US" altLang="zh-TW" sz="12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return </a:t>
            </a:r>
            <a:r>
              <a:rPr lang="en-US" altLang="zh-TW" sz="1200" dirty="0" err="1" smtClean="0"/>
              <a:t>len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}</a:t>
            </a:r>
          </a:p>
          <a:p>
            <a:r>
              <a:rPr lang="en-US" altLang="zh-TW" sz="1200" dirty="0"/>
              <a:t>static </a:t>
            </a:r>
            <a:r>
              <a:rPr lang="en-US" altLang="zh-TW" sz="1200" dirty="0" err="1"/>
              <a:t>ssize_t</a:t>
            </a:r>
            <a:r>
              <a:rPr lang="en-US" altLang="zh-TW" sz="1200" dirty="0"/>
              <a:t> PBUF_v01_write(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file *f,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char __user * </a:t>
            </a:r>
            <a:r>
              <a:rPr lang="en-US" altLang="zh-TW" sz="1200" dirty="0" err="1" smtClean="0"/>
              <a:t>buf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size_t</a:t>
            </a:r>
            <a:r>
              <a:rPr lang="en-US" altLang="zh-TW" sz="1200" dirty="0" smtClean="0"/>
              <a:t> 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loff_t</a:t>
            </a:r>
            <a:r>
              <a:rPr lang="en-US" altLang="zh-TW" sz="1200" dirty="0"/>
              <a:t> * off</a:t>
            </a:r>
            <a:r>
              <a:rPr lang="en-US" altLang="zh-TW" sz="1200" dirty="0" smtClean="0"/>
              <a:t>){</a:t>
            </a:r>
          </a:p>
          <a:p>
            <a:r>
              <a:rPr lang="en-US" altLang="zh-TW" sz="1200" dirty="0"/>
              <a:t>	void *</a:t>
            </a:r>
            <a:r>
              <a:rPr lang="en-US" altLang="zh-TW" sz="1200" dirty="0" err="1"/>
              <a:t>obj_dev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list_entry</a:t>
            </a:r>
            <a:r>
              <a:rPr lang="en-US" altLang="zh-TW" sz="1200" dirty="0"/>
              <a:t>( </a:t>
            </a:r>
            <a:r>
              <a:rPr lang="en-US" altLang="zh-TW" sz="1200" dirty="0" err="1"/>
              <a:t>pos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PBUF_v01_local, </a:t>
            </a:r>
            <a:r>
              <a:rPr lang="en-US" altLang="zh-TW" sz="1200" dirty="0" err="1"/>
              <a:t>dev_list</a:t>
            </a:r>
            <a:r>
              <a:rPr lang="en-US" altLang="zh-TW" sz="1200" dirty="0"/>
              <a:t> 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>
                <a:solidFill>
                  <a:srgbClr val="FF0000"/>
                </a:solidFill>
              </a:rPr>
              <a:t>copy_from_user</a:t>
            </a:r>
            <a:r>
              <a:rPr lang="en-US" altLang="zh-TW" sz="1200" dirty="0" smtClean="0">
                <a:solidFill>
                  <a:srgbClr val="FF0000"/>
                </a:solidFill>
              </a:rPr>
              <a:t>((</a:t>
            </a:r>
            <a:r>
              <a:rPr lang="en-US" altLang="zh-TW" sz="1200" dirty="0" err="1">
                <a:solidFill>
                  <a:srgbClr val="FF0000"/>
                </a:solidFill>
              </a:rPr>
              <a:t>obj_dev</a:t>
            </a:r>
            <a:r>
              <a:rPr lang="en-US" altLang="zh-TW" sz="1200" dirty="0">
                <a:solidFill>
                  <a:srgbClr val="FF0000"/>
                </a:solidFill>
              </a:rPr>
              <a:t>-&gt;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base_addr</a:t>
            </a:r>
            <a:r>
              <a:rPr lang="en-US" altLang="zh-TW" sz="1200" dirty="0" smtClean="0">
                <a:solidFill>
                  <a:srgbClr val="FF0000"/>
                </a:solidFill>
              </a:rPr>
              <a:t>), </a:t>
            </a:r>
            <a:r>
              <a:rPr lang="en-US" altLang="zh-TW" sz="1200" dirty="0" err="1">
                <a:solidFill>
                  <a:srgbClr val="FF0000"/>
                </a:solidFill>
              </a:rPr>
              <a:t>buf</a:t>
            </a:r>
            <a:r>
              <a:rPr lang="en-US" altLang="zh-TW" sz="1200" dirty="0">
                <a:solidFill>
                  <a:srgbClr val="FF0000"/>
                </a:solidFill>
              </a:rPr>
              <a:t>, </a:t>
            </a:r>
            <a:r>
              <a:rPr lang="en-US" altLang="zh-TW" sz="1200" dirty="0" err="1">
                <a:solidFill>
                  <a:srgbClr val="FF0000"/>
                </a:solidFill>
              </a:rPr>
              <a:t>len</a:t>
            </a:r>
            <a:r>
              <a:rPr lang="en-US" altLang="zh-TW" sz="12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1200" dirty="0"/>
              <a:t>	return 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 smtClean="0"/>
              <a:t>}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79477" y="3081598"/>
            <a:ext cx="61194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static </a:t>
            </a:r>
            <a:r>
              <a:rPr lang="en-US" altLang="zh-TW" sz="1200" dirty="0" err="1"/>
              <a:t>ssize_t</a:t>
            </a:r>
            <a:r>
              <a:rPr lang="en-US" altLang="zh-TW" sz="1200" dirty="0"/>
              <a:t> TCL_v01_read(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file *f, char __user * </a:t>
            </a:r>
            <a:r>
              <a:rPr lang="en-US" altLang="zh-TW" sz="1200" dirty="0" err="1"/>
              <a:t>buf</a:t>
            </a:r>
            <a:r>
              <a:rPr lang="en-US" altLang="zh-TW" sz="1200" dirty="0"/>
              <a:t>, </a:t>
            </a:r>
            <a:r>
              <a:rPr lang="en-US" altLang="zh-TW" sz="1200" dirty="0" err="1" smtClean="0"/>
              <a:t>size_t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len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loff_t</a:t>
            </a:r>
            <a:r>
              <a:rPr lang="en-US" altLang="zh-TW" sz="1200" dirty="0"/>
              <a:t> * off</a:t>
            </a:r>
            <a:r>
              <a:rPr lang="en-US" altLang="zh-TW" sz="1200" dirty="0" smtClean="0"/>
              <a:t>){</a:t>
            </a:r>
          </a:p>
          <a:p>
            <a:r>
              <a:rPr lang="en-US" altLang="zh-TW" sz="1200" dirty="0"/>
              <a:t>	void *</a:t>
            </a:r>
            <a:r>
              <a:rPr lang="en-US" altLang="zh-TW" sz="1200" dirty="0" err="1"/>
              <a:t>obj_dev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list_entry</a:t>
            </a:r>
            <a:r>
              <a:rPr lang="en-US" altLang="zh-TW" sz="1200" dirty="0"/>
              <a:t>( </a:t>
            </a:r>
            <a:r>
              <a:rPr lang="en-US" altLang="zh-TW" sz="1200" dirty="0" err="1"/>
              <a:t>pos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TCL_v01_local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dev_list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copy_from_user</a:t>
            </a:r>
            <a:r>
              <a:rPr lang="en-US" altLang="zh-TW" sz="1200" dirty="0"/>
              <a:t>(&amp;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buf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sizeof</a:t>
            </a:r>
            <a:r>
              <a:rPr lang="en-US" altLang="zh-TW" sz="1200" dirty="0"/>
              <a:t>(unsigned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));</a:t>
            </a:r>
          </a:p>
          <a:p>
            <a:r>
              <a:rPr lang="en-US" altLang="zh-TW" sz="1200" dirty="0"/>
              <a:t>	*</a:t>
            </a:r>
            <a:r>
              <a:rPr lang="en-US" altLang="zh-TW" sz="1200" dirty="0" err="1" smtClean="0"/>
              <a:t>cmd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parsing_cmd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); offset = </a:t>
            </a:r>
            <a:r>
              <a:rPr lang="en-US" altLang="zh-TW" sz="1200" dirty="0" err="1" smtClean="0"/>
              <a:t>get_offset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cmd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copy_from_user</a:t>
            </a:r>
            <a:r>
              <a:rPr lang="en-US" altLang="zh-TW" sz="1200" dirty="0">
                <a:solidFill>
                  <a:srgbClr val="FF0000"/>
                </a:solidFill>
              </a:rPr>
              <a:t>(&amp;</a:t>
            </a:r>
            <a:r>
              <a:rPr lang="en-US" altLang="zh-TW" sz="1200" dirty="0" err="1">
                <a:solidFill>
                  <a:srgbClr val="FF0000"/>
                </a:solidFill>
              </a:rPr>
              <a:t>val</a:t>
            </a:r>
            <a:r>
              <a:rPr lang="en-US" altLang="zh-TW" sz="1200" dirty="0">
                <a:solidFill>
                  <a:srgbClr val="FF0000"/>
                </a:solidFill>
              </a:rPr>
              <a:t>, (</a:t>
            </a:r>
            <a:r>
              <a:rPr lang="en-US" altLang="zh-TW" sz="1200" dirty="0" err="1">
                <a:solidFill>
                  <a:srgbClr val="FF0000"/>
                </a:solidFill>
              </a:rPr>
              <a:t>obj_dev</a:t>
            </a:r>
            <a:r>
              <a:rPr lang="en-US" altLang="zh-TW" sz="1200" dirty="0">
                <a:solidFill>
                  <a:srgbClr val="FF0000"/>
                </a:solidFill>
              </a:rPr>
              <a:t>-&gt;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base_addr+offset</a:t>
            </a:r>
            <a:r>
              <a:rPr lang="en-US" altLang="zh-TW" sz="1200" dirty="0" smtClean="0">
                <a:solidFill>
                  <a:srgbClr val="FF0000"/>
                </a:solidFill>
              </a:rPr>
              <a:t>), </a:t>
            </a:r>
            <a:r>
              <a:rPr lang="en-US" altLang="zh-TW" sz="1200" dirty="0" err="1">
                <a:solidFill>
                  <a:srgbClr val="FF0000"/>
                </a:solidFill>
              </a:rPr>
              <a:t>sizeof</a:t>
            </a:r>
            <a:r>
              <a:rPr lang="en-US" altLang="zh-TW" sz="1200" dirty="0">
                <a:solidFill>
                  <a:srgbClr val="FF0000"/>
                </a:solidFill>
              </a:rPr>
              <a:t>(unsigned </a:t>
            </a:r>
            <a:r>
              <a:rPr lang="en-US" altLang="zh-TW" sz="1200" dirty="0" err="1">
                <a:solidFill>
                  <a:srgbClr val="FF0000"/>
                </a:solidFill>
              </a:rPr>
              <a:t>int</a:t>
            </a:r>
            <a:r>
              <a:rPr lang="en-US" altLang="zh-TW" sz="1200" dirty="0" smtClean="0">
                <a:solidFill>
                  <a:srgbClr val="FF0000"/>
                </a:solidFill>
              </a:rPr>
              <a:t>));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smtClean="0"/>
              <a:t>return 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;</a:t>
            </a:r>
          </a:p>
          <a:p>
            <a:r>
              <a:rPr lang="en-US" altLang="zh-TW" sz="1200" dirty="0" smtClean="0"/>
              <a:t>}</a:t>
            </a:r>
          </a:p>
          <a:p>
            <a:r>
              <a:rPr lang="en-US" altLang="zh-TW" sz="1200" dirty="0"/>
              <a:t>static </a:t>
            </a:r>
            <a:r>
              <a:rPr lang="en-US" altLang="zh-TW" sz="1200" dirty="0" err="1"/>
              <a:t>ssize_t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TCL_v01_write(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file *f, char __user * </a:t>
            </a:r>
            <a:r>
              <a:rPr lang="en-US" altLang="zh-TW" sz="1200" dirty="0" err="1"/>
              <a:t>buf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size_t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loff_t</a:t>
            </a:r>
            <a:r>
              <a:rPr lang="en-US" altLang="zh-TW" sz="1200" dirty="0"/>
              <a:t> * off){</a:t>
            </a:r>
          </a:p>
          <a:p>
            <a:r>
              <a:rPr lang="en-US" altLang="zh-TW" sz="1200" dirty="0"/>
              <a:t>	void *</a:t>
            </a:r>
            <a:r>
              <a:rPr lang="en-US" altLang="zh-TW" sz="1200" dirty="0" err="1"/>
              <a:t>obj_dev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list_entry</a:t>
            </a:r>
            <a:r>
              <a:rPr lang="en-US" altLang="zh-TW" sz="1200" dirty="0"/>
              <a:t>( </a:t>
            </a:r>
            <a:r>
              <a:rPr lang="en-US" altLang="zh-TW" sz="1200" dirty="0" err="1"/>
              <a:t>pos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struct</a:t>
            </a:r>
            <a:r>
              <a:rPr lang="en-US" altLang="zh-TW" sz="1200" dirty="0"/>
              <a:t> TCL_v01_local, </a:t>
            </a:r>
            <a:r>
              <a:rPr lang="en-US" altLang="zh-TW" sz="1200" dirty="0" err="1"/>
              <a:t>dev_list</a:t>
            </a:r>
            <a:r>
              <a:rPr lang="en-US" altLang="zh-TW" sz="1200" dirty="0"/>
              <a:t> 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/>
              <a:t>copy_from_user</a:t>
            </a:r>
            <a:r>
              <a:rPr lang="en-US" altLang="zh-TW" sz="1200" dirty="0"/>
              <a:t>(&amp;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buf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sizeof</a:t>
            </a:r>
            <a:r>
              <a:rPr lang="en-US" altLang="zh-TW" sz="1200" dirty="0"/>
              <a:t>(unsigned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));</a:t>
            </a:r>
          </a:p>
          <a:p>
            <a:r>
              <a:rPr lang="en-US" altLang="zh-TW" sz="1200" dirty="0"/>
              <a:t>	*</a:t>
            </a:r>
            <a:r>
              <a:rPr lang="en-US" altLang="zh-TW" sz="1200" dirty="0" err="1"/>
              <a:t>cmd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parsing_cmd</a:t>
            </a:r>
            <a:r>
              <a:rPr lang="en-US" altLang="zh-TW" sz="1200" dirty="0"/>
              <a:t>(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); offset = </a:t>
            </a:r>
            <a:r>
              <a:rPr lang="en-US" altLang="zh-TW" sz="1200" dirty="0" err="1"/>
              <a:t>get_offset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cmd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	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copy_to_user</a:t>
            </a:r>
            <a:r>
              <a:rPr lang="en-US" altLang="zh-TW" sz="1200" dirty="0">
                <a:solidFill>
                  <a:srgbClr val="FF0000"/>
                </a:solidFill>
              </a:rPr>
              <a:t>(&amp;</a:t>
            </a:r>
            <a:r>
              <a:rPr lang="en-US" altLang="zh-TW" sz="1200" dirty="0" err="1">
                <a:solidFill>
                  <a:srgbClr val="FF0000"/>
                </a:solidFill>
              </a:rPr>
              <a:t>val</a:t>
            </a:r>
            <a:r>
              <a:rPr lang="en-US" altLang="zh-TW" sz="1200" dirty="0">
                <a:solidFill>
                  <a:srgbClr val="FF0000"/>
                </a:solidFill>
              </a:rPr>
              <a:t>, (</a:t>
            </a:r>
            <a:r>
              <a:rPr lang="en-US" altLang="zh-TW" sz="1200" dirty="0" err="1">
                <a:solidFill>
                  <a:srgbClr val="FF0000"/>
                </a:solidFill>
              </a:rPr>
              <a:t>obj_dev</a:t>
            </a:r>
            <a:r>
              <a:rPr lang="en-US" altLang="zh-TW" sz="1200" dirty="0">
                <a:solidFill>
                  <a:srgbClr val="FF0000"/>
                </a:solidFill>
              </a:rPr>
              <a:t>-&gt;</a:t>
            </a:r>
            <a:r>
              <a:rPr lang="en-US" altLang="zh-TW" sz="1200" dirty="0" err="1">
                <a:solidFill>
                  <a:srgbClr val="FF0000"/>
                </a:solidFill>
              </a:rPr>
              <a:t>base_addr+offset</a:t>
            </a:r>
            <a:r>
              <a:rPr lang="en-US" altLang="zh-TW" sz="1200" dirty="0">
                <a:solidFill>
                  <a:srgbClr val="FF0000"/>
                </a:solidFill>
              </a:rPr>
              <a:t>), </a:t>
            </a:r>
            <a:r>
              <a:rPr lang="en-US" altLang="zh-TW" sz="1200" dirty="0" err="1">
                <a:solidFill>
                  <a:srgbClr val="FF0000"/>
                </a:solidFill>
              </a:rPr>
              <a:t>sizeof</a:t>
            </a:r>
            <a:r>
              <a:rPr lang="en-US" altLang="zh-TW" sz="1200" dirty="0">
                <a:solidFill>
                  <a:srgbClr val="FF0000"/>
                </a:solidFill>
              </a:rPr>
              <a:t>(unsigned </a:t>
            </a:r>
            <a:r>
              <a:rPr lang="en-US" altLang="zh-TW" sz="1200" dirty="0" err="1">
                <a:solidFill>
                  <a:srgbClr val="FF0000"/>
                </a:solidFill>
              </a:rPr>
              <a:t>int</a:t>
            </a:r>
            <a:r>
              <a:rPr lang="en-US" altLang="zh-TW" sz="1200" dirty="0" smtClean="0">
                <a:solidFill>
                  <a:srgbClr val="FF0000"/>
                </a:solidFill>
              </a:rPr>
              <a:t>));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wait_event_interruptible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wq</a:t>
            </a:r>
            <a:r>
              <a:rPr lang="en-US" altLang="zh-TW" sz="1200" dirty="0">
                <a:solidFill>
                  <a:srgbClr val="FF0000"/>
                </a:solidFill>
              </a:rPr>
              <a:t>, flag != 0);</a:t>
            </a:r>
          </a:p>
          <a:p>
            <a:r>
              <a:rPr lang="en-US" altLang="zh-TW" sz="1200" dirty="0"/>
              <a:t>	return 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}</a:t>
            </a:r>
            <a:endParaRPr lang="zh-TW" altLang="en-US" sz="1200" dirty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893494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Binary-weight SNN</a:t>
            </a:r>
          </a:p>
          <a:p>
            <a:pPr lvl="1"/>
            <a:r>
              <a:rPr lang="en-US" altLang="zh-TW" dirty="0"/>
              <a:t>Train binary-weight DNNs, then convert to SNNs</a:t>
            </a:r>
          </a:p>
          <a:p>
            <a:pPr lvl="1"/>
            <a:r>
              <a:rPr lang="en-US" altLang="zh-TW" dirty="0"/>
              <a:t>Inputs </a:t>
            </a:r>
            <a:r>
              <a:rPr lang="en-US" altLang="zh-TW" dirty="0" smtClean="0"/>
              <a:t>are </a:t>
            </a:r>
            <a:r>
              <a:rPr lang="en-US" altLang="zh-TW" dirty="0"/>
              <a:t>binary {0, 1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Weights are binary {-1, 1}</a:t>
            </a:r>
            <a:endParaRPr lang="en-US" altLang="zh-TW" dirty="0"/>
          </a:p>
          <a:p>
            <a:pPr lvl="1"/>
            <a:r>
              <a:rPr lang="en-US" altLang="zh-TW" dirty="0"/>
              <a:t>One flip-flop for one weight</a:t>
            </a:r>
          </a:p>
          <a:p>
            <a:pPr lvl="1"/>
            <a:r>
              <a:rPr lang="en-US" altLang="zh-TW" dirty="0"/>
              <a:t>One flip-flop for one input spike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 for Data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1884953" y="1077680"/>
            <a:ext cx="8679862" cy="5012203"/>
            <a:chOff x="2241257" y="1573549"/>
            <a:chExt cx="7302139" cy="4216634"/>
          </a:xfrm>
        </p:grpSpPr>
        <p:pic>
          <p:nvPicPr>
            <p:cNvPr id="119" name="圖片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2692" y="1573549"/>
              <a:ext cx="1089230" cy="641434"/>
            </a:xfrm>
            <a:prstGeom prst="rect">
              <a:avLst/>
            </a:prstGeom>
          </p:spPr>
        </p:pic>
        <p:cxnSp>
          <p:nvCxnSpPr>
            <p:cNvPr id="124" name="直線接點 123"/>
            <p:cNvCxnSpPr>
              <a:stCxn id="119" idx="2"/>
            </p:cNvCxnSpPr>
            <p:nvPr/>
          </p:nvCxnSpPr>
          <p:spPr bwMode="auto">
            <a:xfrm>
              <a:off x="4837307" y="2214983"/>
              <a:ext cx="0" cy="169099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線接點 125"/>
            <p:cNvCxnSpPr>
              <a:stCxn id="76" idx="2"/>
            </p:cNvCxnSpPr>
            <p:nvPr/>
          </p:nvCxnSpPr>
          <p:spPr bwMode="auto">
            <a:xfrm flipH="1">
              <a:off x="6910350" y="2212374"/>
              <a:ext cx="3721" cy="32325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線接點 127"/>
            <p:cNvCxnSpPr/>
            <p:nvPr/>
          </p:nvCxnSpPr>
          <p:spPr bwMode="auto">
            <a:xfrm>
              <a:off x="9006401" y="2100493"/>
              <a:ext cx="0" cy="319007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線單箭頭接點 132"/>
            <p:cNvCxnSpPr/>
            <p:nvPr/>
          </p:nvCxnSpPr>
          <p:spPr bwMode="auto">
            <a:xfrm>
              <a:off x="4831501" y="2585422"/>
              <a:ext cx="2076764" cy="1319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線單箭頭接點 134"/>
            <p:cNvCxnSpPr/>
            <p:nvPr/>
          </p:nvCxnSpPr>
          <p:spPr bwMode="auto">
            <a:xfrm>
              <a:off x="6908265" y="2806628"/>
              <a:ext cx="2096314" cy="1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線單箭頭接點 146"/>
            <p:cNvCxnSpPr/>
            <p:nvPr/>
          </p:nvCxnSpPr>
          <p:spPr bwMode="auto">
            <a:xfrm flipH="1">
              <a:off x="2739998" y="5290571"/>
              <a:ext cx="4168267" cy="3034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文字方塊 147"/>
            <p:cNvSpPr txBox="1"/>
            <p:nvPr/>
          </p:nvSpPr>
          <p:spPr>
            <a:xfrm rot="221740">
              <a:off x="5234326" y="2436314"/>
              <a:ext cx="123944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Transfer configurations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文字方塊 148"/>
            <p:cNvSpPr txBox="1"/>
            <p:nvPr/>
          </p:nvSpPr>
          <p:spPr>
            <a:xfrm rot="207743">
              <a:off x="7456251" y="2657801"/>
              <a:ext cx="120577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ysClr val="windowText" lastClr="000000"/>
                  </a:solidFill>
                </a:rPr>
                <a:t>Scan-in </a:t>
              </a:r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configurations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文字方塊 149"/>
            <p:cNvSpPr txBox="1"/>
            <p:nvPr/>
          </p:nvSpPr>
          <p:spPr>
            <a:xfrm rot="21367205">
              <a:off x="4194834" y="5188857"/>
              <a:ext cx="8338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Send interrupt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 bwMode="auto">
            <a:xfrm>
              <a:off x="4832544" y="3605211"/>
              <a:ext cx="2076764" cy="1319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文字方塊 49"/>
            <p:cNvSpPr txBox="1"/>
            <p:nvPr/>
          </p:nvSpPr>
          <p:spPr>
            <a:xfrm rot="221740">
              <a:off x="5140794" y="3456103"/>
              <a:ext cx="142859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Transfer pixels of an image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直線單箭頭接點 50"/>
            <p:cNvCxnSpPr/>
            <p:nvPr/>
          </p:nvCxnSpPr>
          <p:spPr bwMode="auto">
            <a:xfrm>
              <a:off x="6908266" y="3814671"/>
              <a:ext cx="2096314" cy="1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文字方塊 51"/>
            <p:cNvSpPr txBox="1"/>
            <p:nvPr/>
          </p:nvSpPr>
          <p:spPr>
            <a:xfrm rot="207743">
              <a:off x="7562852" y="3665844"/>
              <a:ext cx="99257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Scan-in tick No.1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直線單箭頭接點 52"/>
            <p:cNvCxnSpPr/>
            <p:nvPr/>
          </p:nvCxnSpPr>
          <p:spPr bwMode="auto">
            <a:xfrm>
              <a:off x="6920450" y="4043398"/>
              <a:ext cx="2096314" cy="1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文字方塊 53"/>
            <p:cNvSpPr txBox="1"/>
            <p:nvPr/>
          </p:nvSpPr>
          <p:spPr>
            <a:xfrm rot="207743">
              <a:off x="7589463" y="3894571"/>
              <a:ext cx="96372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ysClr val="windowText" lastClr="000000"/>
                  </a:solidFill>
                </a:rPr>
                <a:t>Scan-in </a:t>
              </a:r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tick No.2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線單箭頭接點 54"/>
            <p:cNvCxnSpPr/>
            <p:nvPr/>
          </p:nvCxnSpPr>
          <p:spPr bwMode="auto">
            <a:xfrm>
              <a:off x="6914071" y="4580008"/>
              <a:ext cx="2096314" cy="1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文字方塊 55"/>
            <p:cNvSpPr txBox="1"/>
            <p:nvPr/>
          </p:nvSpPr>
          <p:spPr>
            <a:xfrm rot="207743">
              <a:off x="7482095" y="4431181"/>
              <a:ext cx="116570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ysClr val="windowText" lastClr="000000"/>
                  </a:solidFill>
                </a:rPr>
                <a:t>Scan-in </a:t>
              </a:r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tick No. 1000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線單箭頭接點 59"/>
            <p:cNvCxnSpPr/>
            <p:nvPr/>
          </p:nvCxnSpPr>
          <p:spPr bwMode="auto">
            <a:xfrm flipH="1">
              <a:off x="6907012" y="4296075"/>
              <a:ext cx="2086662" cy="1519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文字方塊 60"/>
            <p:cNvSpPr txBox="1"/>
            <p:nvPr/>
          </p:nvSpPr>
          <p:spPr>
            <a:xfrm rot="21367205">
              <a:off x="7006103" y="4188353"/>
              <a:ext cx="111280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ysClr val="windowText" lastClr="000000"/>
                  </a:solidFill>
                </a:rPr>
                <a:t>R</a:t>
              </a:r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eceive result No. 1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線單箭頭接點 61"/>
            <p:cNvCxnSpPr/>
            <p:nvPr/>
          </p:nvCxnSpPr>
          <p:spPr bwMode="auto">
            <a:xfrm flipH="1">
              <a:off x="6920450" y="5025658"/>
              <a:ext cx="2086662" cy="1519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文字方塊 62"/>
            <p:cNvSpPr txBox="1"/>
            <p:nvPr/>
          </p:nvSpPr>
          <p:spPr>
            <a:xfrm rot="21367205">
              <a:off x="7035293" y="4897468"/>
              <a:ext cx="128592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ysClr val="windowText" lastClr="000000"/>
                  </a:solidFill>
                </a:rPr>
                <a:t>R</a:t>
              </a:r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eceive result No. 1000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241257" y="1579556"/>
              <a:ext cx="1053264" cy="629419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dirty="0" smtClean="0">
                  <a:latin typeface="Arial" charset="0"/>
                  <a:ea typeface="新細明體" pitchFamily="18" charset="-120"/>
                </a:rPr>
                <a:t>Board APU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66" name="直線接點 65"/>
            <p:cNvCxnSpPr/>
            <p:nvPr/>
          </p:nvCxnSpPr>
          <p:spPr bwMode="auto">
            <a:xfrm>
              <a:off x="2750360" y="2219701"/>
              <a:ext cx="0" cy="357048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線單箭頭接點 68"/>
            <p:cNvCxnSpPr/>
            <p:nvPr/>
          </p:nvCxnSpPr>
          <p:spPr bwMode="auto">
            <a:xfrm>
              <a:off x="2755034" y="2392046"/>
              <a:ext cx="2076764" cy="1319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文字方塊 69"/>
            <p:cNvSpPr txBox="1"/>
            <p:nvPr/>
          </p:nvSpPr>
          <p:spPr>
            <a:xfrm rot="221740">
              <a:off x="3004773" y="2242938"/>
              <a:ext cx="15456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Load configurations from host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直線單箭頭接點 70"/>
            <p:cNvCxnSpPr/>
            <p:nvPr/>
          </p:nvCxnSpPr>
          <p:spPr bwMode="auto">
            <a:xfrm>
              <a:off x="2756077" y="3411835"/>
              <a:ext cx="2076764" cy="1319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文字方塊 71"/>
            <p:cNvSpPr txBox="1"/>
            <p:nvPr/>
          </p:nvSpPr>
          <p:spPr>
            <a:xfrm rot="221740">
              <a:off x="2911240" y="3262727"/>
              <a:ext cx="17347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solidFill>
                    <a:sysClr val="windowText" lastClr="000000"/>
                  </a:solidFill>
                </a:rPr>
                <a:t>Load pixels of an image</a:t>
              </a:r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sz="800" dirty="0">
                  <a:solidFill>
                    <a:sysClr val="windowText" lastClr="000000"/>
                  </a:solidFill>
                </a:rPr>
                <a:t>from host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3" name="直線單箭頭接點 72"/>
            <p:cNvCxnSpPr/>
            <p:nvPr/>
          </p:nvCxnSpPr>
          <p:spPr bwMode="auto">
            <a:xfrm flipH="1">
              <a:off x="2752183" y="2950813"/>
              <a:ext cx="4168267" cy="3034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 rot="21367205">
              <a:off x="3810934" y="2937570"/>
              <a:ext cx="8338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ysClr val="windowText" lastClr="000000"/>
                  </a:solidFill>
                </a:rPr>
                <a:t>Send interrupt</a:t>
              </a:r>
              <a:endParaRPr lang="zh-TW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387439" y="1582955"/>
              <a:ext cx="1053264" cy="6294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1" dirty="0" smtClean="0">
                  <a:latin typeface="Arial" charset="0"/>
                  <a:ea typeface="新細明體" pitchFamily="18" charset="-120"/>
                </a:rPr>
                <a:t>Controller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1" dirty="0" smtClean="0">
                  <a:latin typeface="Arial" charset="0"/>
                  <a:ea typeface="新細明體" pitchFamily="18" charset="-120"/>
                </a:rPr>
                <a:t>BRAM</a:t>
              </a:r>
              <a:endParaRPr kumimoji="1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8490132" y="1594284"/>
              <a:ext cx="1053264" cy="6294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1" dirty="0" smtClean="0">
                  <a:latin typeface="Arial" charset="0"/>
                  <a:ea typeface="新細明體" pitchFamily="18" charset="-120"/>
                </a:rPr>
                <a:t>ASIC</a:t>
              </a:r>
              <a:endParaRPr kumimoji="1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02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51909"/>
            <a:ext cx="5521325" cy="37145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9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9999" y="838200"/>
            <a:ext cx="5376852" cy="53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3875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5659242" y="1061519"/>
            <a:ext cx="5081918" cy="37353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新細明體" pitchFamily="18" charset="-120"/>
              <a:cs typeface="Calibri" panose="020F050202020403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75" y="2418992"/>
            <a:ext cx="1640288" cy="1776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331869" y="3784519"/>
            <a:ext cx="1857694" cy="854530"/>
            <a:chOff x="4583295" y="2434748"/>
            <a:chExt cx="1674955" cy="495837"/>
          </a:xfrm>
        </p:grpSpPr>
        <p:sp>
          <p:nvSpPr>
            <p:cNvPr id="9" name="矩形 8"/>
            <p:cNvSpPr/>
            <p:nvPr/>
          </p:nvSpPr>
          <p:spPr bwMode="auto">
            <a:xfrm>
              <a:off x="4583295" y="2434748"/>
              <a:ext cx="1674955" cy="495837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Flow</a:t>
              </a:r>
              <a:r>
                <a:rPr kumimoji="1" lang="en-US" altLang="zh-TW" sz="14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 Controller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665674" y="2704894"/>
              <a:ext cx="1101323" cy="18575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Fmap_cnt</a:t>
              </a: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1" lang="en-US" altLang="zh-TW" sz="800" b="1" dirty="0" smtClean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(8-bit)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9320906" y="1010496"/>
            <a:ext cx="194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000000"/>
                </a:solidFill>
              </a:rPr>
              <a:t>Layer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178535" y="1403012"/>
            <a:ext cx="2441530" cy="20080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Neuron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100141" y="1459549"/>
            <a:ext cx="2441530" cy="200807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 smtClean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Neuron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13217" y="1522489"/>
            <a:ext cx="3387963" cy="2120919"/>
            <a:chOff x="4018677" y="2208093"/>
            <a:chExt cx="3387963" cy="2120919"/>
          </a:xfrm>
        </p:grpSpPr>
        <p:grpSp>
          <p:nvGrpSpPr>
            <p:cNvPr id="15" name="群組 14"/>
            <p:cNvGrpSpPr/>
            <p:nvPr/>
          </p:nvGrpSpPr>
          <p:grpSpPr>
            <a:xfrm>
              <a:off x="4018677" y="2208093"/>
              <a:ext cx="2953623" cy="2120919"/>
              <a:chOff x="4018677" y="2208093"/>
              <a:chExt cx="2953623" cy="2120919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4530770" y="2208093"/>
                <a:ext cx="2441530" cy="200807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1" dirty="0" smtClean="0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Neuron</a:t>
                </a:r>
                <a:endParaRPr kumimoji="1" lang="zh-TW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24" name="肘形接點 23"/>
              <p:cNvCxnSpPr>
                <a:endCxn id="28" idx="2"/>
              </p:cNvCxnSpPr>
              <p:nvPr/>
            </p:nvCxnSpPr>
            <p:spPr bwMode="auto">
              <a:xfrm flipV="1">
                <a:off x="4018677" y="3069899"/>
                <a:ext cx="1219777" cy="504255"/>
              </a:xfrm>
              <a:prstGeom prst="bentConnector3">
                <a:avLst>
                  <a:gd name="adj1" fmla="val 51530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" name="矩形 24"/>
              <p:cNvSpPr/>
              <p:nvPr/>
            </p:nvSpPr>
            <p:spPr bwMode="auto">
              <a:xfrm>
                <a:off x="5626026" y="2876153"/>
                <a:ext cx="1101323" cy="1857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Vth </a:t>
                </a:r>
                <a:r>
                  <a:rPr kumimoji="1" lang="en-US" altLang="zh-TW" sz="800" b="1" dirty="0" smtClean="0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(9-bit)</a:t>
                </a: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4813816" y="3885056"/>
                <a:ext cx="1101323" cy="1857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Bias </a:t>
                </a:r>
                <a:r>
                  <a:rPr kumimoji="1" lang="en-US" altLang="zh-TW" sz="800" b="1" dirty="0" smtClean="0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(9-bit)</a:t>
                </a: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5263894" y="2567373"/>
                <a:ext cx="746021" cy="1857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新細明體" pitchFamily="18" charset="-120"/>
                  </a:rPr>
                  <a:t>Shift </a:t>
                </a:r>
                <a:r>
                  <a:rPr kumimoji="1" lang="en-US" altLang="zh-TW" sz="800" b="1" dirty="0" smtClean="0">
                    <a:solidFill>
                      <a:srgbClr val="000000"/>
                    </a:solidFill>
                    <a:latin typeface="Arial" charset="0"/>
                    <a:ea typeface="新細明體" pitchFamily="18" charset="-120"/>
                  </a:rPr>
                  <a:t>(2-bit)</a:t>
                </a: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" name="流程圖: 或 27"/>
              <p:cNvSpPr/>
              <p:nvPr/>
            </p:nvSpPr>
            <p:spPr bwMode="auto">
              <a:xfrm>
                <a:off x="5238454" y="2953257"/>
                <a:ext cx="233283" cy="233283"/>
              </a:xfrm>
              <a:prstGeom prst="flowChartOr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4572148" y="2543159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err="1" smtClean="0">
                    <a:solidFill>
                      <a:sysClr val="windowText" lastClr="000000"/>
                    </a:solidFill>
                  </a:rPr>
                  <a:t>Wsum</a:t>
                </a:r>
                <a:r>
                  <a:rPr lang="en-US" altLang="zh-TW" sz="1000" dirty="0" smtClean="0">
                    <a:solidFill>
                      <a:sysClr val="windowText" lastClr="000000"/>
                    </a:solidFill>
                  </a:rPr>
                  <a:t> &lt;&lt;</a:t>
                </a:r>
                <a:endParaRPr lang="zh-TW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4620791" y="2521807"/>
                <a:ext cx="1463141" cy="27724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31" name="直線單箭頭接點 30"/>
              <p:cNvCxnSpPr>
                <a:stCxn id="30" idx="2"/>
                <a:endCxn id="28" idx="0"/>
              </p:cNvCxnSpPr>
              <p:nvPr/>
            </p:nvCxnSpPr>
            <p:spPr bwMode="auto">
              <a:xfrm>
                <a:off x="5352362" y="2799049"/>
                <a:ext cx="2734" cy="154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" name="梯形 31"/>
              <p:cNvSpPr/>
              <p:nvPr/>
            </p:nvSpPr>
            <p:spPr bwMode="auto">
              <a:xfrm rot="5400000">
                <a:off x="5964445" y="3533860"/>
                <a:ext cx="408250" cy="176009"/>
              </a:xfrm>
              <a:prstGeom prst="trapezoid">
                <a:avLst>
                  <a:gd name="adj" fmla="val 53862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 bwMode="auto">
              <a:xfrm rot="5400000">
                <a:off x="5775545" y="3168953"/>
                <a:ext cx="258431" cy="277843"/>
              </a:xfrm>
              <a:prstGeom prst="triangl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34" name="肘形接點 33"/>
              <p:cNvCxnSpPr>
                <a:stCxn id="33" idx="0"/>
                <a:endCxn id="32" idx="1"/>
              </p:cNvCxnSpPr>
              <p:nvPr/>
            </p:nvCxnSpPr>
            <p:spPr bwMode="auto">
              <a:xfrm>
                <a:off x="6043682" y="3307875"/>
                <a:ext cx="124888" cy="157266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" name="肘形接點 34"/>
              <p:cNvCxnSpPr>
                <a:stCxn id="32" idx="0"/>
              </p:cNvCxnSpPr>
              <p:nvPr/>
            </p:nvCxnSpPr>
            <p:spPr bwMode="auto">
              <a:xfrm flipH="1">
                <a:off x="4027123" y="3621865"/>
                <a:ext cx="2229452" cy="707147"/>
              </a:xfrm>
              <a:prstGeom prst="bentConnector3">
                <a:avLst>
                  <a:gd name="adj1" fmla="val -290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流程圖: 或 35"/>
              <p:cNvSpPr/>
              <p:nvPr/>
            </p:nvSpPr>
            <p:spPr bwMode="auto">
              <a:xfrm>
                <a:off x="5237087" y="3297586"/>
                <a:ext cx="233283" cy="233283"/>
              </a:xfrm>
              <a:prstGeom prst="flowChartOr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37" name="肘形接點 36"/>
              <p:cNvCxnSpPr>
                <a:stCxn id="25" idx="1"/>
              </p:cNvCxnSpPr>
              <p:nvPr/>
            </p:nvCxnSpPr>
            <p:spPr bwMode="auto">
              <a:xfrm rot="10800000" flipH="1" flipV="1">
                <a:off x="5626025" y="2969029"/>
                <a:ext cx="136599" cy="298045"/>
              </a:xfrm>
              <a:prstGeom prst="bentConnector4">
                <a:avLst>
                  <a:gd name="adj1" fmla="val -87162"/>
                  <a:gd name="adj2" fmla="val 97539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肘形接點 37"/>
              <p:cNvCxnSpPr>
                <a:stCxn id="36" idx="6"/>
              </p:cNvCxnSpPr>
              <p:nvPr/>
            </p:nvCxnSpPr>
            <p:spPr bwMode="auto">
              <a:xfrm flipV="1">
                <a:off x="5470370" y="3362325"/>
                <a:ext cx="292255" cy="51903"/>
              </a:xfrm>
              <a:prstGeom prst="bentConnector3">
                <a:avLst>
                  <a:gd name="adj1" fmla="val 36964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直線單箭頭接點 38"/>
              <p:cNvCxnSpPr>
                <a:stCxn id="28" idx="4"/>
                <a:endCxn id="36" idx="0"/>
              </p:cNvCxnSpPr>
              <p:nvPr/>
            </p:nvCxnSpPr>
            <p:spPr bwMode="auto">
              <a:xfrm flipH="1">
                <a:off x="5353729" y="3186540"/>
                <a:ext cx="1367" cy="1110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肘形接點 39"/>
              <p:cNvCxnSpPr>
                <a:stCxn id="26" idx="0"/>
                <a:endCxn id="36" idx="2"/>
              </p:cNvCxnSpPr>
              <p:nvPr/>
            </p:nvCxnSpPr>
            <p:spPr bwMode="auto">
              <a:xfrm rot="16200000" flipV="1">
                <a:off x="5065369" y="3585946"/>
                <a:ext cx="470828" cy="127391"/>
              </a:xfrm>
              <a:prstGeom prst="bentConnector4">
                <a:avLst>
                  <a:gd name="adj1" fmla="val 37613"/>
                  <a:gd name="adj2" fmla="val 311409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1" name="流程圖: 或 40"/>
              <p:cNvSpPr/>
              <p:nvPr/>
            </p:nvSpPr>
            <p:spPr bwMode="auto">
              <a:xfrm>
                <a:off x="5685143" y="3587147"/>
                <a:ext cx="233283" cy="233283"/>
              </a:xfrm>
              <a:prstGeom prst="flowChartOr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42" name="肘形接點 41"/>
              <p:cNvCxnSpPr>
                <a:stCxn id="25" idx="1"/>
                <a:endCxn id="41" idx="0"/>
              </p:cNvCxnSpPr>
              <p:nvPr/>
            </p:nvCxnSpPr>
            <p:spPr bwMode="auto">
              <a:xfrm rot="10800000" flipH="1" flipV="1">
                <a:off x="5626025" y="2969029"/>
                <a:ext cx="175759" cy="618117"/>
              </a:xfrm>
              <a:prstGeom prst="bentConnector4">
                <a:avLst>
                  <a:gd name="adj1" fmla="val -67741"/>
                  <a:gd name="adj2" fmla="val 82939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橢圓 42"/>
              <p:cNvSpPr/>
              <p:nvPr/>
            </p:nvSpPr>
            <p:spPr bwMode="auto">
              <a:xfrm>
                <a:off x="5486524" y="3237160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44" name="肘形接點 43"/>
              <p:cNvCxnSpPr>
                <a:stCxn id="36" idx="6"/>
                <a:endCxn id="41" idx="2"/>
              </p:cNvCxnSpPr>
              <p:nvPr/>
            </p:nvCxnSpPr>
            <p:spPr bwMode="auto">
              <a:xfrm>
                <a:off x="5470370" y="3414228"/>
                <a:ext cx="214773" cy="289561"/>
              </a:xfrm>
              <a:prstGeom prst="bentConnector3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5" name="橢圓 44"/>
              <p:cNvSpPr/>
              <p:nvPr/>
            </p:nvSpPr>
            <p:spPr bwMode="auto">
              <a:xfrm>
                <a:off x="5550401" y="339080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46" name="直線單箭頭接點 45"/>
              <p:cNvCxnSpPr/>
              <p:nvPr/>
            </p:nvCxnSpPr>
            <p:spPr bwMode="auto">
              <a:xfrm>
                <a:off x="5915139" y="3702487"/>
                <a:ext cx="17430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直線單箭頭接點 46"/>
              <p:cNvCxnSpPr/>
              <p:nvPr/>
            </p:nvCxnSpPr>
            <p:spPr bwMode="auto">
              <a:xfrm>
                <a:off x="5573260" y="3530869"/>
                <a:ext cx="51618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8" name="橢圓 47"/>
              <p:cNvSpPr/>
              <p:nvPr/>
            </p:nvSpPr>
            <p:spPr bwMode="auto">
              <a:xfrm>
                <a:off x="5554735" y="3514218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49" name="肘形接點 48"/>
              <p:cNvCxnSpPr>
                <a:stCxn id="33" idx="0"/>
                <a:endCxn id="17" idx="1"/>
              </p:cNvCxnSpPr>
              <p:nvPr/>
            </p:nvCxnSpPr>
            <p:spPr bwMode="auto">
              <a:xfrm>
                <a:off x="6043682" y="3307875"/>
                <a:ext cx="651341" cy="118452"/>
              </a:xfrm>
              <a:prstGeom prst="bent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0" name="橢圓 49"/>
              <p:cNvSpPr/>
              <p:nvPr/>
            </p:nvSpPr>
            <p:spPr bwMode="auto">
              <a:xfrm>
                <a:off x="6145710" y="3287745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6263234" y="3371655"/>
              <a:ext cx="1143406" cy="415521"/>
              <a:chOff x="6308212" y="3143489"/>
              <a:chExt cx="1143406" cy="415521"/>
            </a:xfrm>
          </p:grpSpPr>
          <p:sp>
            <p:nvSpPr>
              <p:cNvPr id="17" name="梯形 16"/>
              <p:cNvSpPr/>
              <p:nvPr/>
            </p:nvSpPr>
            <p:spPr bwMode="auto">
              <a:xfrm rot="5400000">
                <a:off x="6535876" y="3266880"/>
                <a:ext cx="408250" cy="176009"/>
              </a:xfrm>
              <a:prstGeom prst="trapezoid">
                <a:avLst>
                  <a:gd name="adj" fmla="val 53862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18" name="直線單箭頭接點 17"/>
              <p:cNvCxnSpPr/>
              <p:nvPr/>
            </p:nvCxnSpPr>
            <p:spPr bwMode="auto">
              <a:xfrm>
                <a:off x="6477691" y="3237161"/>
                <a:ext cx="17430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/>
              <p:cNvCxnSpPr/>
              <p:nvPr/>
            </p:nvCxnSpPr>
            <p:spPr bwMode="auto">
              <a:xfrm>
                <a:off x="6477691" y="3439947"/>
                <a:ext cx="17430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" name="文字方塊 19"/>
              <p:cNvSpPr txBox="1"/>
              <p:nvPr/>
            </p:nvSpPr>
            <p:spPr>
              <a:xfrm>
                <a:off x="6308212" y="3143489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600" dirty="0" smtClean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sz="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6310751" y="3346204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6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sz="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2" name="直線單箭頭接點 21"/>
              <p:cNvCxnSpPr/>
              <p:nvPr/>
            </p:nvCxnSpPr>
            <p:spPr bwMode="auto">
              <a:xfrm>
                <a:off x="6828006" y="3352991"/>
                <a:ext cx="62361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cxnSp>
        <p:nvCxnSpPr>
          <p:cNvPr id="51" name="直線單箭頭接點 50"/>
          <p:cNvCxnSpPr/>
          <p:nvPr/>
        </p:nvCxnSpPr>
        <p:spPr bwMode="auto">
          <a:xfrm flipH="1">
            <a:off x="7521663" y="4028896"/>
            <a:ext cx="824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單箭頭接點 51"/>
          <p:cNvCxnSpPr/>
          <p:nvPr/>
        </p:nvCxnSpPr>
        <p:spPr bwMode="auto">
          <a:xfrm>
            <a:off x="5439071" y="1974645"/>
            <a:ext cx="26134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線單箭頭接點 52"/>
          <p:cNvCxnSpPr/>
          <p:nvPr/>
        </p:nvCxnSpPr>
        <p:spPr bwMode="auto">
          <a:xfrm>
            <a:off x="10189563" y="4023573"/>
            <a:ext cx="7116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線單箭頭接點 53"/>
          <p:cNvCxnSpPr/>
          <p:nvPr/>
        </p:nvCxnSpPr>
        <p:spPr bwMode="auto">
          <a:xfrm>
            <a:off x="5432432" y="4367079"/>
            <a:ext cx="29132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37" y="4213733"/>
            <a:ext cx="332276" cy="338106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4874953" y="178839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ysClr val="windowText" lastClr="000000"/>
                </a:solidFill>
              </a:rPr>
              <a:t>Pixel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710579" y="411083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Pixel_valid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0893247" y="2716828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out_spike</a:t>
            </a:r>
            <a:r>
              <a:rPr lang="en-US" altLang="zh-TW" sz="1400" dirty="0" smtClean="0">
                <a:solidFill>
                  <a:sysClr val="windowText" lastClr="000000"/>
                </a:solidFill>
              </a:rPr>
              <a:t>[2:0]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0893247" y="382235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ysClr val="windowText" lastClr="000000"/>
                </a:solidFill>
              </a:rPr>
              <a:t>out_valid</a:t>
            </a:r>
            <a:endParaRPr lang="en-US" altLang="zh-TW" sz="14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083298" y="1629748"/>
            <a:ext cx="3752011" cy="3320171"/>
            <a:chOff x="8227932" y="2151139"/>
            <a:chExt cx="3752011" cy="3320171"/>
          </a:xfrm>
        </p:grpSpPr>
        <p:sp>
          <p:nvSpPr>
            <p:cNvPr id="61" name="橢圓 60"/>
            <p:cNvSpPr/>
            <p:nvPr/>
          </p:nvSpPr>
          <p:spPr bwMode="auto">
            <a:xfrm>
              <a:off x="9323037" y="3644853"/>
              <a:ext cx="1362269" cy="6642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IDLE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" name="橢圓 61"/>
            <p:cNvSpPr/>
            <p:nvPr/>
          </p:nvSpPr>
          <p:spPr bwMode="auto">
            <a:xfrm>
              <a:off x="8227932" y="4807040"/>
              <a:ext cx="1362269" cy="6642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dirty="0" smtClean="0">
                  <a:latin typeface="Arial" charset="0"/>
                  <a:ea typeface="新細明體" pitchFamily="18" charset="-120"/>
                </a:rPr>
                <a:t>Send </a:t>
              </a:r>
              <a:r>
                <a:rPr kumimoji="1" lang="en-US" altLang="zh-TW" sz="1400" b="1" dirty="0">
                  <a:latin typeface="Arial" charset="0"/>
                  <a:ea typeface="新細明體" pitchFamily="18" charset="-120"/>
                </a:rPr>
                <a:t> </a:t>
              </a:r>
              <a:r>
                <a:rPr kumimoji="1" lang="en-US" altLang="zh-TW" sz="1400" b="1" dirty="0" smtClean="0">
                  <a:latin typeface="Arial" charset="0"/>
                  <a:ea typeface="新細明體" pitchFamily="18" charset="-120"/>
                </a:rPr>
                <a:t>&amp; Count</a:t>
              </a:r>
              <a:endParaRPr kumimoji="1" lang="zh-TW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3" name="橢圓 62"/>
            <p:cNvSpPr/>
            <p:nvPr/>
          </p:nvSpPr>
          <p:spPr bwMode="auto">
            <a:xfrm>
              <a:off x="10617674" y="4789263"/>
              <a:ext cx="1362269" cy="6642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Wait finish</a:t>
              </a:r>
              <a:endParaRPr kumimoji="1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4" name="橢圓 63"/>
            <p:cNvSpPr/>
            <p:nvPr/>
          </p:nvSpPr>
          <p:spPr bwMode="auto">
            <a:xfrm>
              <a:off x="8386030" y="2151139"/>
              <a:ext cx="1362269" cy="6642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Scan</a:t>
              </a:r>
              <a:r>
                <a:rPr kumimoji="1" lang="en-US" altLang="zh-TW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configurations</a:t>
              </a:r>
              <a:endParaRPr kumimoji="1" lang="zh-TW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65" name="直線單箭頭接點 64"/>
            <p:cNvCxnSpPr>
              <a:stCxn id="61" idx="3"/>
              <a:endCxn id="62" idx="0"/>
            </p:cNvCxnSpPr>
            <p:nvPr/>
          </p:nvCxnSpPr>
          <p:spPr bwMode="auto">
            <a:xfrm flipH="1">
              <a:off x="8909067" y="4211843"/>
              <a:ext cx="613470" cy="5951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文字方塊 65"/>
            <p:cNvSpPr txBox="1"/>
            <p:nvPr/>
          </p:nvSpPr>
          <p:spPr>
            <a:xfrm>
              <a:off x="8270415" y="4239390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CMD: start</a:t>
              </a:r>
              <a:endParaRPr lang="zh-TW" altLang="en-US" sz="1400" dirty="0"/>
            </a:p>
          </p:txBody>
        </p:sp>
        <p:cxnSp>
          <p:nvCxnSpPr>
            <p:cNvPr id="67" name="直線單箭頭接點 66"/>
            <p:cNvCxnSpPr>
              <a:stCxn id="62" idx="6"/>
              <a:endCxn id="63" idx="2"/>
            </p:cNvCxnSpPr>
            <p:nvPr/>
          </p:nvCxnSpPr>
          <p:spPr bwMode="auto">
            <a:xfrm flipV="1">
              <a:off x="9590201" y="5121398"/>
              <a:ext cx="1027473" cy="17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文字方塊 67"/>
            <p:cNvSpPr txBox="1"/>
            <p:nvPr/>
          </p:nvSpPr>
          <p:spPr>
            <a:xfrm>
              <a:off x="9522537" y="4851155"/>
              <a:ext cx="1565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If all ticks are scanned out</a:t>
              </a:r>
              <a:endParaRPr lang="zh-TW" altLang="en-US" sz="1400" dirty="0"/>
            </a:p>
          </p:txBody>
        </p:sp>
        <p:cxnSp>
          <p:nvCxnSpPr>
            <p:cNvPr id="69" name="直線單箭頭接點 68"/>
            <p:cNvCxnSpPr>
              <a:stCxn id="61" idx="1"/>
              <a:endCxn id="64" idx="4"/>
            </p:cNvCxnSpPr>
            <p:nvPr/>
          </p:nvCxnSpPr>
          <p:spPr bwMode="auto">
            <a:xfrm flipH="1" flipV="1">
              <a:off x="9067165" y="2815409"/>
              <a:ext cx="455372" cy="9267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文字方塊 69"/>
            <p:cNvSpPr txBox="1"/>
            <p:nvPr/>
          </p:nvSpPr>
          <p:spPr>
            <a:xfrm>
              <a:off x="8394202" y="3193366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CMD: configure</a:t>
              </a:r>
              <a:endParaRPr lang="zh-TW" altLang="en-US" sz="1400" dirty="0"/>
            </a:p>
          </p:txBody>
        </p:sp>
        <p:cxnSp>
          <p:nvCxnSpPr>
            <p:cNvPr id="71" name="直線單箭頭接點 70"/>
            <p:cNvCxnSpPr>
              <a:stCxn id="64" idx="5"/>
              <a:endCxn id="61" idx="0"/>
            </p:cNvCxnSpPr>
            <p:nvPr/>
          </p:nvCxnSpPr>
          <p:spPr bwMode="auto">
            <a:xfrm>
              <a:off x="9548799" y="2718129"/>
              <a:ext cx="455373" cy="9267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2" name="文字方塊 71"/>
            <p:cNvSpPr txBox="1"/>
            <p:nvPr/>
          </p:nvSpPr>
          <p:spPr>
            <a:xfrm>
              <a:off x="9718845" y="2697509"/>
              <a:ext cx="1251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If all bits are scanned out</a:t>
              </a:r>
              <a:endParaRPr lang="zh-TW" altLang="en-US" sz="1400" dirty="0"/>
            </a:p>
          </p:txBody>
        </p:sp>
        <p:cxnSp>
          <p:nvCxnSpPr>
            <p:cNvPr id="73" name="直線單箭頭接點 72"/>
            <p:cNvCxnSpPr>
              <a:stCxn id="63" idx="0"/>
              <a:endCxn id="61" idx="5"/>
            </p:cNvCxnSpPr>
            <p:nvPr/>
          </p:nvCxnSpPr>
          <p:spPr bwMode="auto">
            <a:xfrm flipH="1" flipV="1">
              <a:off x="10485806" y="4211843"/>
              <a:ext cx="813003" cy="5774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10617893" y="4194917"/>
              <a:ext cx="1251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If all spikes are received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4385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768" y="530632"/>
            <a:ext cx="11245851" cy="53419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t = 0 ; t &lt; T ; t ++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	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tick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l = 0 ; l &lt; L ; l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 )	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layer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k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k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k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++ )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height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++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width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c = 0 ; c 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C[l-1]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c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 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 in previous layer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height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++ 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width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</a:t>
            </a:r>
            <a:r>
              <a:rPr lang="en-US" altLang="zh-TW" sz="2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l, k,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+=</a:t>
            </a:r>
            <a:r>
              <a:rPr lang="zh-TW" altLang="en-US" sz="2200" dirty="0">
                <a:latin typeface="Cambria Math" panose="02040503050406030204" pitchFamily="18" charset="0"/>
              </a:rPr>
              <a:t>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Filter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k, c,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j)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(t-1, l-1,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c,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x+i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y+j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;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+= </a:t>
            </a:r>
            <a:r>
              <a:rPr lang="en-US" altLang="zh-TW" sz="2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;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= (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&gt;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(l, k)</a:t>
            </a:r>
            <a:r>
              <a:rPr lang="en-US" altLang="zh-TW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? 1:0 ;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-= (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) ?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(l, k):0</a:t>
            </a:r>
            <a:r>
              <a:rPr lang="en-US" altLang="zh-TW" sz="22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zh-TW" altLang="en-US" sz="22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左大括弧 11"/>
          <p:cNvSpPr/>
          <p:nvPr/>
        </p:nvSpPr>
        <p:spPr bwMode="auto">
          <a:xfrm>
            <a:off x="2258665" y="4397099"/>
            <a:ext cx="120073" cy="332509"/>
          </a:xfrm>
          <a:prstGeom prst="leftBrace">
            <a:avLst>
              <a:gd name="adj1" fmla="val 69231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左大括弧 12"/>
          <p:cNvSpPr/>
          <p:nvPr/>
        </p:nvSpPr>
        <p:spPr bwMode="auto">
          <a:xfrm>
            <a:off x="2258665" y="4873806"/>
            <a:ext cx="120073" cy="1283455"/>
          </a:xfrm>
          <a:prstGeom prst="leftBrace">
            <a:avLst>
              <a:gd name="adj1" fmla="val 91627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39792" y="43786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Synapse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9792" y="53298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Neuron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6" name="左大括弧 15"/>
          <p:cNvSpPr/>
          <p:nvPr/>
        </p:nvSpPr>
        <p:spPr bwMode="auto">
          <a:xfrm>
            <a:off x="919719" y="1576262"/>
            <a:ext cx="120073" cy="3153345"/>
          </a:xfrm>
          <a:prstGeom prst="leftBrace">
            <a:avLst>
              <a:gd name="adj1" fmla="val 91627"/>
              <a:gd name="adj2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282976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Systolic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群組 172"/>
          <p:cNvGrpSpPr/>
          <p:nvPr/>
        </p:nvGrpSpPr>
        <p:grpSpPr>
          <a:xfrm>
            <a:off x="815445" y="2293468"/>
            <a:ext cx="3342698" cy="4358361"/>
            <a:chOff x="1696595" y="2495856"/>
            <a:chExt cx="3342698" cy="435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904371" y="6546439"/>
                  <a:ext cx="3369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4371" y="6546439"/>
                  <a:ext cx="336951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749227" y="654644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227" y="6546440"/>
                  <a:ext cx="39946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/>
            <p:cNvCxnSpPr>
              <a:stCxn id="6" idx="0"/>
              <a:endCxn id="10" idx="2"/>
            </p:cNvCxnSpPr>
            <p:nvPr/>
          </p:nvCxnSpPr>
          <p:spPr bwMode="auto">
            <a:xfrm flipV="1">
              <a:off x="3072847" y="5357232"/>
              <a:ext cx="578887" cy="11892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線單箭頭接點 8"/>
            <p:cNvCxnSpPr>
              <a:stCxn id="21" idx="0"/>
              <a:endCxn id="10" idx="2"/>
            </p:cNvCxnSpPr>
            <p:nvPr/>
          </p:nvCxnSpPr>
          <p:spPr bwMode="auto">
            <a:xfrm flipH="1" flipV="1">
              <a:off x="3651734" y="5357232"/>
              <a:ext cx="297899" cy="781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矩形 9"/>
            <p:cNvSpPr/>
            <p:nvPr/>
          </p:nvSpPr>
          <p:spPr bwMode="auto">
            <a:xfrm>
              <a:off x="3146136" y="5090195"/>
              <a:ext cx="1011196" cy="267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Conv2D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stCxn id="10" idx="0"/>
              <a:endCxn id="129" idx="4"/>
            </p:cNvCxnSpPr>
            <p:nvPr/>
          </p:nvCxnSpPr>
          <p:spPr bwMode="auto">
            <a:xfrm flipH="1" flipV="1">
              <a:off x="3650607" y="4932302"/>
              <a:ext cx="1127" cy="1578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>
              <a:stCxn id="25" idx="0"/>
              <a:endCxn id="19" idx="2"/>
            </p:cNvCxnSpPr>
            <p:nvPr/>
          </p:nvCxnSpPr>
          <p:spPr bwMode="auto">
            <a:xfrm flipH="1" flipV="1">
              <a:off x="3651734" y="3975296"/>
              <a:ext cx="395" cy="1673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3483258" y="3114480"/>
                  <a:ext cx="3369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258" y="3114480"/>
                  <a:ext cx="33695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 bwMode="auto">
            <a:xfrm>
              <a:off x="3146136" y="3683702"/>
              <a:ext cx="1011196" cy="2915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err="1" smtClean="0">
                  <a:latin typeface="Arial" charset="0"/>
                  <a:ea typeface="新細明體" pitchFamily="18" charset="-120"/>
                </a:rPr>
                <a:t>ReLU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0" name="直線單箭頭接點 19"/>
            <p:cNvCxnSpPr>
              <a:stCxn id="19" idx="0"/>
              <a:endCxn id="14" idx="2"/>
            </p:cNvCxnSpPr>
            <p:nvPr/>
          </p:nvCxnSpPr>
          <p:spPr bwMode="auto">
            <a:xfrm flipV="1">
              <a:off x="3651734" y="3422257"/>
              <a:ext cx="0" cy="261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 bwMode="auto">
            <a:xfrm>
              <a:off x="3637057" y="6138357"/>
              <a:ext cx="625151" cy="2329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s</a:t>
              </a:r>
              <a:r>
                <a:rPr kumimoji="1"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ign()</a:t>
              </a:r>
              <a:endParaRPr kumimoji="1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單箭頭接點 21"/>
            <p:cNvCxnSpPr>
              <a:stCxn id="7" idx="0"/>
              <a:endCxn id="21" idx="2"/>
            </p:cNvCxnSpPr>
            <p:nvPr/>
          </p:nvCxnSpPr>
          <p:spPr bwMode="auto">
            <a:xfrm flipV="1">
              <a:off x="3948961" y="6371335"/>
              <a:ext cx="672" cy="175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文字方塊 22"/>
            <p:cNvSpPr txBox="1"/>
            <p:nvPr/>
          </p:nvSpPr>
          <p:spPr>
            <a:xfrm>
              <a:off x="3808403" y="5662230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{-1, 1}</a:t>
              </a:r>
              <a:endParaRPr lang="zh-TW" altLang="en-US" sz="1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264174" y="2495856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(DNN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inference dataflow)</a:t>
              </a:r>
              <a:endParaRPr lang="zh-TW" altLang="en-US" dirty="0"/>
            </a:p>
          </p:txBody>
        </p:sp>
        <p:sp>
          <p:nvSpPr>
            <p:cNvPr id="25" name="流程圖: 匯合連接點 24"/>
            <p:cNvSpPr/>
            <p:nvPr/>
          </p:nvSpPr>
          <p:spPr bwMode="auto">
            <a:xfrm>
              <a:off x="3518052" y="4142692"/>
              <a:ext cx="268154" cy="268154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6" name="直線單箭頭接點 25"/>
            <p:cNvCxnSpPr>
              <a:stCxn id="129" idx="0"/>
              <a:endCxn id="25" idx="4"/>
            </p:cNvCxnSpPr>
            <p:nvPr/>
          </p:nvCxnSpPr>
          <p:spPr bwMode="auto">
            <a:xfrm flipV="1">
              <a:off x="3650607" y="4410846"/>
              <a:ext cx="1522" cy="256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56" idx="3"/>
              <a:endCxn id="25" idx="2"/>
            </p:cNvCxnSpPr>
            <p:nvPr/>
          </p:nvCxnSpPr>
          <p:spPr bwMode="auto">
            <a:xfrm>
              <a:off x="3060386" y="4274315"/>
              <a:ext cx="457666" cy="2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流程圖: 或 128"/>
            <p:cNvSpPr/>
            <p:nvPr/>
          </p:nvSpPr>
          <p:spPr bwMode="auto">
            <a:xfrm>
              <a:off x="3518052" y="4667193"/>
              <a:ext cx="265109" cy="265109"/>
            </a:xfrm>
            <a:prstGeom prst="flowChar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/>
                <p:cNvSpPr txBox="1"/>
                <p:nvPr/>
              </p:nvSpPr>
              <p:spPr>
                <a:xfrm>
                  <a:off x="1696595" y="4532174"/>
                  <a:ext cx="1353255" cy="535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TW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595" y="4532174"/>
                  <a:ext cx="1353255" cy="535146"/>
                </a:xfrm>
                <a:prstGeom prst="rect">
                  <a:avLst/>
                </a:prstGeom>
                <a:blipFill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線單箭頭接點 137"/>
            <p:cNvCxnSpPr>
              <a:stCxn id="137" idx="3"/>
              <a:endCxn id="129" idx="2"/>
            </p:cNvCxnSpPr>
            <p:nvPr/>
          </p:nvCxnSpPr>
          <p:spPr bwMode="auto">
            <a:xfrm>
              <a:off x="3049850" y="4799747"/>
              <a:ext cx="46820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2615905" y="4025785"/>
                  <a:ext cx="444481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905" y="4025785"/>
                  <a:ext cx="444481" cy="4970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字方塊 170"/>
            <p:cNvSpPr txBox="1"/>
            <p:nvPr/>
          </p:nvSpPr>
          <p:spPr>
            <a:xfrm>
              <a:off x="2823295" y="5825648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3646073" y="3417572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</p:grpSp>
      <p:grpSp>
        <p:nvGrpSpPr>
          <p:cNvPr id="175" name="群組 174"/>
          <p:cNvGrpSpPr/>
          <p:nvPr/>
        </p:nvGrpSpPr>
        <p:grpSpPr>
          <a:xfrm>
            <a:off x="4758900" y="2337145"/>
            <a:ext cx="4739419" cy="4318467"/>
            <a:chOff x="4935601" y="2539533"/>
            <a:chExt cx="4739419" cy="4318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918515" y="6550222"/>
                  <a:ext cx="879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515" y="6550222"/>
                  <a:ext cx="87940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013936" y="6550223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36" y="6550223"/>
                  <a:ext cx="39946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/>
            <p:cNvCxnSpPr>
              <a:stCxn id="31" idx="0"/>
              <a:endCxn id="35" idx="2"/>
            </p:cNvCxnSpPr>
            <p:nvPr/>
          </p:nvCxnSpPr>
          <p:spPr bwMode="auto">
            <a:xfrm flipV="1">
              <a:off x="7358219" y="5828535"/>
              <a:ext cx="558224" cy="7216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54" idx="1"/>
              <a:endCxn id="71" idx="6"/>
            </p:cNvCxnSpPr>
            <p:nvPr/>
          </p:nvCxnSpPr>
          <p:spPr bwMode="auto">
            <a:xfrm flipH="1">
              <a:off x="8048996" y="5105770"/>
              <a:ext cx="66383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矩形 34"/>
            <p:cNvSpPr/>
            <p:nvPr/>
          </p:nvSpPr>
          <p:spPr bwMode="auto">
            <a:xfrm>
              <a:off x="7410845" y="5561498"/>
              <a:ext cx="1011196" cy="267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Conv2D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7" name="直線單箭頭接點 36"/>
            <p:cNvCxnSpPr>
              <a:stCxn id="35" idx="0"/>
              <a:endCxn id="71" idx="4"/>
            </p:cNvCxnSpPr>
            <p:nvPr/>
          </p:nvCxnSpPr>
          <p:spPr bwMode="auto">
            <a:xfrm flipH="1" flipV="1">
              <a:off x="7916442" y="5238325"/>
              <a:ext cx="1" cy="323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87" idx="0"/>
              <a:endCxn id="44" idx="2"/>
            </p:cNvCxnSpPr>
            <p:nvPr/>
          </p:nvCxnSpPr>
          <p:spPr bwMode="auto">
            <a:xfrm flipH="1" flipV="1">
              <a:off x="7916443" y="4216123"/>
              <a:ext cx="1127" cy="354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7414252" y="3123963"/>
                  <a:ext cx="10057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252" y="3123963"/>
                  <a:ext cx="100572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stCxn id="94" idx="3"/>
              <a:endCxn id="87" idx="2"/>
            </p:cNvCxnSpPr>
            <p:nvPr/>
          </p:nvCxnSpPr>
          <p:spPr bwMode="auto">
            <a:xfrm>
              <a:off x="7601331" y="4700863"/>
              <a:ext cx="183684" cy="27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矩形 43"/>
            <p:cNvSpPr/>
            <p:nvPr/>
          </p:nvSpPr>
          <p:spPr bwMode="auto">
            <a:xfrm>
              <a:off x="7410845" y="3701360"/>
              <a:ext cx="1011196" cy="5147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Check fire gen spike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45" name="直線單箭頭接點 44"/>
            <p:cNvCxnSpPr>
              <a:stCxn id="44" idx="0"/>
              <a:endCxn id="39" idx="2"/>
            </p:cNvCxnSpPr>
            <p:nvPr/>
          </p:nvCxnSpPr>
          <p:spPr bwMode="auto">
            <a:xfrm flipV="1">
              <a:off x="7916443" y="3431740"/>
              <a:ext cx="672" cy="269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矩形 45"/>
            <p:cNvSpPr/>
            <p:nvPr/>
          </p:nvSpPr>
          <p:spPr bwMode="auto">
            <a:xfrm>
              <a:off x="7901766" y="6142140"/>
              <a:ext cx="625151" cy="2329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s</a:t>
              </a:r>
              <a:r>
                <a:rPr kumimoji="1"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ign()</a:t>
              </a:r>
              <a:endParaRPr kumimoji="1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單箭頭接點 46"/>
            <p:cNvCxnSpPr>
              <a:stCxn id="32" idx="0"/>
              <a:endCxn id="46" idx="2"/>
            </p:cNvCxnSpPr>
            <p:nvPr/>
          </p:nvCxnSpPr>
          <p:spPr bwMode="auto">
            <a:xfrm flipV="1">
              <a:off x="8213670" y="6375118"/>
              <a:ext cx="672" cy="175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/>
            <p:cNvSpPr txBox="1"/>
            <p:nvPr/>
          </p:nvSpPr>
          <p:spPr>
            <a:xfrm>
              <a:off x="8118426" y="5828535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{-1, 1}</a:t>
              </a:r>
              <a:endParaRPr lang="zh-TW" altLang="en-US" sz="12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402739" y="2539533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(SNN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inference dataflow)</a:t>
              </a:r>
              <a:endParaRPr lang="zh-TW" altLang="en-US" dirty="0"/>
            </a:p>
          </p:txBody>
        </p:sp>
        <p:cxnSp>
          <p:nvCxnSpPr>
            <p:cNvPr id="51" name="直線單箭頭接點 50"/>
            <p:cNvCxnSpPr>
              <a:stCxn id="46" idx="0"/>
              <a:endCxn id="35" idx="2"/>
            </p:cNvCxnSpPr>
            <p:nvPr/>
          </p:nvCxnSpPr>
          <p:spPr bwMode="auto">
            <a:xfrm flipH="1" flipV="1">
              <a:off x="7916443" y="5828535"/>
              <a:ext cx="297899" cy="313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文字方塊 53"/>
            <p:cNvSpPr txBox="1"/>
            <p:nvPr/>
          </p:nvSpPr>
          <p:spPr>
            <a:xfrm>
              <a:off x="8712828" y="4967270"/>
              <a:ext cx="287258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</a:t>
              </a:r>
              <a:endParaRPr lang="zh-TW" altLang="en-US" sz="12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84994" y="596414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{0, 1}</a:t>
              </a:r>
              <a:endParaRPr lang="zh-TW" altLang="en-US" sz="1200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7342666" y="5287385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err="1" smtClean="0"/>
                <a:t>Wsum</a:t>
              </a:r>
              <a:endParaRPr lang="zh-TW" altLang="en-US" sz="1200" dirty="0"/>
            </a:p>
          </p:txBody>
        </p:sp>
        <p:sp>
          <p:nvSpPr>
            <p:cNvPr id="71" name="流程圖: 或 70"/>
            <p:cNvSpPr/>
            <p:nvPr/>
          </p:nvSpPr>
          <p:spPr bwMode="auto">
            <a:xfrm>
              <a:off x="7783887" y="4973216"/>
              <a:ext cx="265109" cy="265109"/>
            </a:xfrm>
            <a:prstGeom prst="flowChar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7" name="流程圖: 或 86"/>
            <p:cNvSpPr/>
            <p:nvPr/>
          </p:nvSpPr>
          <p:spPr bwMode="auto">
            <a:xfrm>
              <a:off x="7785015" y="4571050"/>
              <a:ext cx="265109" cy="265109"/>
            </a:xfrm>
            <a:prstGeom prst="flowChar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89" name="直線單箭頭接點 88"/>
            <p:cNvCxnSpPr>
              <a:stCxn id="71" idx="0"/>
              <a:endCxn id="87" idx="4"/>
            </p:cNvCxnSpPr>
            <p:nvPr/>
          </p:nvCxnSpPr>
          <p:spPr bwMode="auto">
            <a:xfrm flipV="1">
              <a:off x="7916442" y="4836159"/>
              <a:ext cx="1128" cy="137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935601" y="4376287"/>
                  <a:ext cx="2665730" cy="6491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𝑟𝑜𝑢𝑛𝑑</m:t>
                        </m:r>
                        <m:d>
                          <m:d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zh-TW" alt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zh-TW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601" y="4376287"/>
                  <a:ext cx="2665730" cy="6491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4935601" y="3666161"/>
                  <a:ext cx="2011192" cy="58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𝑟𝑜𝑢𝑛𝑑</m:t>
                        </m:r>
                        <m:d>
                          <m:d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zh-TW" altLang="en-US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601" y="3666161"/>
                  <a:ext cx="2011192" cy="585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線單箭頭接點 109"/>
            <p:cNvCxnSpPr>
              <a:stCxn id="107" idx="3"/>
              <a:endCxn id="44" idx="1"/>
            </p:cNvCxnSpPr>
            <p:nvPr/>
          </p:nvCxnSpPr>
          <p:spPr bwMode="auto">
            <a:xfrm>
              <a:off x="6946793" y="3958741"/>
              <a:ext cx="46405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肘形接點 114"/>
            <p:cNvCxnSpPr>
              <a:stCxn id="44" idx="3"/>
              <a:endCxn id="54" idx="0"/>
            </p:cNvCxnSpPr>
            <p:nvPr/>
          </p:nvCxnSpPr>
          <p:spPr bwMode="auto">
            <a:xfrm>
              <a:off x="8422041" y="3958742"/>
              <a:ext cx="434416" cy="100852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文字方塊 116"/>
            <p:cNvSpPr txBox="1"/>
            <p:nvPr/>
          </p:nvSpPr>
          <p:spPr>
            <a:xfrm>
              <a:off x="8850755" y="4387526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Update V</a:t>
              </a:r>
              <a:endParaRPr lang="zh-TW" altLang="en-US" sz="1200" dirty="0"/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7901766" y="343030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{0, 1}</a:t>
              </a:r>
              <a:endParaRPr lang="zh-TW" altLang="en-US" sz="1200" dirty="0"/>
            </a:p>
          </p:txBody>
        </p:sp>
      </p:grpSp>
      <p:sp>
        <p:nvSpPr>
          <p:cNvPr id="5" name="向右箭號 4"/>
          <p:cNvSpPr/>
          <p:nvPr/>
        </p:nvSpPr>
        <p:spPr bwMode="auto">
          <a:xfrm>
            <a:off x="3901234" y="4139246"/>
            <a:ext cx="531845" cy="7184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78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內容版面配置區 2"/>
          <p:cNvSpPr>
            <a:spLocks noGrp="1"/>
          </p:cNvSpPr>
          <p:nvPr>
            <p:ph idx="1"/>
          </p:nvPr>
        </p:nvSpPr>
        <p:spPr>
          <a:xfrm>
            <a:off x="68660" y="893645"/>
            <a:ext cx="4493441" cy="1097218"/>
          </a:xfrm>
        </p:spPr>
        <p:txBody>
          <a:bodyPr/>
          <a:lstStyle/>
          <a:p>
            <a:r>
              <a:rPr lang="en-US" altLang="zh-TW" sz="1100" dirty="0" smtClean="0"/>
              <a:t>L3 </a:t>
            </a:r>
            <a:r>
              <a:rPr lang="en-US" altLang="zh-TW" sz="1100" dirty="0"/>
              <a:t>PE array</a:t>
            </a:r>
          </a:p>
          <a:p>
            <a:pPr lvl="1"/>
            <a:r>
              <a:rPr lang="en-US" altLang="zh-TW" sz="1100" dirty="0"/>
              <a:t>Height: I (filter height)</a:t>
            </a:r>
          </a:p>
          <a:p>
            <a:pPr lvl="1"/>
            <a:r>
              <a:rPr lang="en-US" altLang="zh-TW" sz="1100" dirty="0"/>
              <a:t>Width: X (output height</a:t>
            </a:r>
            <a:r>
              <a:rPr lang="en-US" altLang="zh-TW" sz="1100" dirty="0" smtClean="0"/>
              <a:t>)</a:t>
            </a:r>
            <a:endParaRPr lang="en-US" altLang="zh-TW" sz="1100" dirty="0"/>
          </a:p>
        </p:txBody>
      </p:sp>
      <p:pic>
        <p:nvPicPr>
          <p:cNvPr id="180" name="圖片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9" y="2214119"/>
            <a:ext cx="3550596" cy="33607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85" y="2282761"/>
            <a:ext cx="3127911" cy="3296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3" name="內容版面配置區 2"/>
          <p:cNvSpPr txBox="1">
            <a:spLocks/>
          </p:cNvSpPr>
          <p:nvPr/>
        </p:nvSpPr>
        <p:spPr bwMode="auto">
          <a:xfrm>
            <a:off x="4117452" y="901909"/>
            <a:ext cx="3238109" cy="109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1100" kern="0" dirty="0" smtClean="0"/>
              <a:t>L2 PE’ array</a:t>
            </a:r>
          </a:p>
          <a:p>
            <a:pPr lvl="1"/>
            <a:r>
              <a:rPr lang="en-US" altLang="zh-TW" sz="1100" kern="0" dirty="0" smtClean="0"/>
              <a:t>Height: J (filter width)</a:t>
            </a:r>
          </a:p>
          <a:p>
            <a:pPr lvl="1"/>
            <a:r>
              <a:rPr lang="en-US" altLang="zh-TW" sz="1100" kern="0" dirty="0" smtClean="0"/>
              <a:t>Width: Y (output width)</a:t>
            </a:r>
          </a:p>
        </p:txBody>
      </p:sp>
      <p:sp>
        <p:nvSpPr>
          <p:cNvPr id="184" name="內容版面配置區 2"/>
          <p:cNvSpPr txBox="1">
            <a:spLocks/>
          </p:cNvSpPr>
          <p:nvPr/>
        </p:nvSpPr>
        <p:spPr bwMode="auto">
          <a:xfrm>
            <a:off x="8278405" y="901909"/>
            <a:ext cx="3913595" cy="113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1100" kern="0" dirty="0" smtClean="0"/>
              <a:t>L1 PE’’ </a:t>
            </a:r>
            <a:r>
              <a:rPr lang="en-US" altLang="zh-TW" sz="1100" kern="0" dirty="0"/>
              <a:t>array</a:t>
            </a:r>
          </a:p>
          <a:p>
            <a:pPr lvl="1"/>
            <a:r>
              <a:rPr lang="en-US" altLang="zh-TW" sz="1100" kern="0" dirty="0" smtClean="0"/>
              <a:t>Height: C (input channel)</a:t>
            </a:r>
          </a:p>
          <a:p>
            <a:pPr lvl="1"/>
            <a:r>
              <a:rPr lang="en-US" altLang="zh-TW" sz="1100" kern="0" dirty="0" smtClean="0"/>
              <a:t>Width: K (output channel)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257926" y="3805456"/>
            <a:ext cx="359924" cy="35019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 flipV="1">
            <a:off x="3617850" y="2282761"/>
            <a:ext cx="712771" cy="1522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3617850" y="4155651"/>
            <a:ext cx="712771" cy="14192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矩形 188"/>
          <p:cNvSpPr/>
          <p:nvPr/>
        </p:nvSpPr>
        <p:spPr bwMode="auto">
          <a:xfrm>
            <a:off x="7030514" y="3847210"/>
            <a:ext cx="359924" cy="35019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0" name="直線接點 189"/>
          <p:cNvCxnSpPr/>
          <p:nvPr/>
        </p:nvCxnSpPr>
        <p:spPr bwMode="auto">
          <a:xfrm flipV="1">
            <a:off x="7384248" y="2282761"/>
            <a:ext cx="1107326" cy="15644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直線接點 190"/>
          <p:cNvCxnSpPr/>
          <p:nvPr/>
        </p:nvCxnSpPr>
        <p:spPr bwMode="auto">
          <a:xfrm>
            <a:off x="7384248" y="4197405"/>
            <a:ext cx="1107326" cy="1377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223805" y="2570044"/>
            <a:ext cx="611934" cy="612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306023" y="3674132"/>
            <a:ext cx="611934" cy="612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243260" y="4667817"/>
            <a:ext cx="611934" cy="612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405789" y="2673524"/>
            <a:ext cx="278565" cy="576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405790" y="3710453"/>
            <a:ext cx="278565" cy="576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4405790" y="4704138"/>
            <a:ext cx="278565" cy="576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766" y="2282761"/>
            <a:ext cx="3151858" cy="32962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群組 5"/>
          <p:cNvGrpSpPr/>
          <p:nvPr/>
        </p:nvGrpSpPr>
        <p:grpSpPr>
          <a:xfrm>
            <a:off x="205067" y="1729434"/>
            <a:ext cx="11914353" cy="4522057"/>
            <a:chOff x="187254" y="2090505"/>
            <a:chExt cx="10995624" cy="4506035"/>
          </a:xfrm>
        </p:grpSpPr>
        <p:cxnSp>
          <p:nvCxnSpPr>
            <p:cNvPr id="33" name="直線單箭頭接點 32"/>
            <p:cNvCxnSpPr/>
            <p:nvPr/>
          </p:nvCxnSpPr>
          <p:spPr bwMode="auto">
            <a:xfrm>
              <a:off x="291863" y="2516280"/>
              <a:ext cx="3477197" cy="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 bwMode="auto">
            <a:xfrm>
              <a:off x="3827247" y="2534825"/>
              <a:ext cx="3328506" cy="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 bwMode="auto">
            <a:xfrm flipH="1">
              <a:off x="468922" y="2341509"/>
              <a:ext cx="29810" cy="3873681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 bwMode="auto">
            <a:xfrm>
              <a:off x="3919137" y="2341509"/>
              <a:ext cx="2572" cy="3882713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87254" y="6144782"/>
                  <a:ext cx="434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54" y="6144782"/>
                  <a:ext cx="4346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3784359" y="6207779"/>
                  <a:ext cx="295294" cy="388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59" y="6207779"/>
                  <a:ext cx="295294" cy="388761"/>
                </a:xfrm>
                <a:prstGeom prst="rect">
                  <a:avLst/>
                </a:prstGeom>
                <a:blipFill>
                  <a:blip r:embed="rId7"/>
                  <a:stretch>
                    <a:fillRect r="-7547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字方塊 38"/>
            <p:cNvSpPr txBox="1"/>
            <p:nvPr/>
          </p:nvSpPr>
          <p:spPr>
            <a:xfrm>
              <a:off x="1301169" y="2090505"/>
              <a:ext cx="181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Temporal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space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679051" y="2093849"/>
              <a:ext cx="181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Temporal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space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690137" y="21006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直線單箭頭接點 41"/>
            <p:cNvCxnSpPr/>
            <p:nvPr/>
          </p:nvCxnSpPr>
          <p:spPr bwMode="auto">
            <a:xfrm>
              <a:off x="7806803" y="2275171"/>
              <a:ext cx="25102" cy="3942724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7662840" y="6217895"/>
                  <a:ext cx="2952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840" y="6217895"/>
                  <a:ext cx="29529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692359" y="2124894"/>
                  <a:ext cx="490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359" y="2124894"/>
                  <a:ext cx="49051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/>
            <p:cNvCxnSpPr/>
            <p:nvPr/>
          </p:nvCxnSpPr>
          <p:spPr bwMode="auto">
            <a:xfrm>
              <a:off x="7662840" y="2534825"/>
              <a:ext cx="3274779" cy="0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7941331" y="59886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369308" y="598867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07224" y="597950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115050" y="2126907"/>
                  <a:ext cx="485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050" y="2126907"/>
                  <a:ext cx="4850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6941423" y="2150796"/>
                  <a:ext cx="485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423" y="2150796"/>
                  <a:ext cx="4850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8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1476894" y="1310455"/>
            <a:ext cx="9753592" cy="1837990"/>
            <a:chOff x="1742901" y="1167148"/>
            <a:chExt cx="9753592" cy="1837990"/>
          </a:xfrm>
        </p:grpSpPr>
        <p:sp>
          <p:nvSpPr>
            <p:cNvPr id="5" name="矩形 4"/>
            <p:cNvSpPr/>
            <p:nvPr/>
          </p:nvSpPr>
          <p:spPr bwMode="auto">
            <a:xfrm rot="16200000">
              <a:off x="1828799" y="1979425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 rot="16200000">
              <a:off x="2862348" y="1979425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 rot="16200000">
              <a:off x="3895896" y="1979425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 rot="16200000">
              <a:off x="4929445" y="1979425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 rot="16200000">
              <a:off x="5962994" y="1979424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6200000">
              <a:off x="6996543" y="1979424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8030091" y="1979424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rot="16200000">
              <a:off x="9063640" y="1979424"/>
              <a:ext cx="1313411" cy="5818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Synapse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 rot="16200000">
              <a:off x="10097189" y="1979424"/>
              <a:ext cx="1313411" cy="58189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Neuron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向右箭號 16"/>
            <p:cNvSpPr/>
            <p:nvPr/>
          </p:nvSpPr>
          <p:spPr bwMode="auto">
            <a:xfrm>
              <a:off x="2776449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向右箭號 17"/>
            <p:cNvSpPr/>
            <p:nvPr/>
          </p:nvSpPr>
          <p:spPr bwMode="auto">
            <a:xfrm>
              <a:off x="3809997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" name="向右箭號 18"/>
            <p:cNvSpPr/>
            <p:nvPr/>
          </p:nvSpPr>
          <p:spPr bwMode="auto">
            <a:xfrm>
              <a:off x="4843548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" name="向右箭號 19"/>
            <p:cNvSpPr/>
            <p:nvPr/>
          </p:nvSpPr>
          <p:spPr bwMode="auto">
            <a:xfrm>
              <a:off x="5877094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" name="向右箭號 20"/>
            <p:cNvSpPr/>
            <p:nvPr/>
          </p:nvSpPr>
          <p:spPr bwMode="auto">
            <a:xfrm>
              <a:off x="6910644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" name="向右箭號 21"/>
            <p:cNvSpPr/>
            <p:nvPr/>
          </p:nvSpPr>
          <p:spPr bwMode="auto">
            <a:xfrm>
              <a:off x="7944192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3" name="向右箭號 22"/>
            <p:cNvSpPr/>
            <p:nvPr/>
          </p:nvSpPr>
          <p:spPr bwMode="auto">
            <a:xfrm>
              <a:off x="8977743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4" name="向右箭號 23"/>
            <p:cNvSpPr/>
            <p:nvPr/>
          </p:nvSpPr>
          <p:spPr bwMode="auto">
            <a:xfrm>
              <a:off x="10011289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5" name="向右箭號 24"/>
            <p:cNvSpPr/>
            <p:nvPr/>
          </p:nvSpPr>
          <p:spPr bwMode="auto">
            <a:xfrm>
              <a:off x="11044835" y="2137365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6" name="向右箭號 25"/>
            <p:cNvSpPr/>
            <p:nvPr/>
          </p:nvSpPr>
          <p:spPr bwMode="auto">
            <a:xfrm>
              <a:off x="1742901" y="2133639"/>
              <a:ext cx="451658" cy="26600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136359" y="1528763"/>
              <a:ext cx="1814513" cy="1476375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639144" y="1167148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6"/>
                  </a:solidFill>
                </a:rPr>
                <a:t>L = 0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206963" y="1528763"/>
              <a:ext cx="1814513" cy="1476375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709748" y="1167148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6"/>
                  </a:solidFill>
                </a:rPr>
                <a:t>L = 1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 bwMode="auto">
          <a:xfrm>
            <a:off x="1928552" y="1168024"/>
            <a:ext cx="855933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字方塊 34"/>
          <p:cNvSpPr txBox="1"/>
          <p:nvPr/>
        </p:nvSpPr>
        <p:spPr>
          <a:xfrm>
            <a:off x="10526359" y="873082"/>
            <a:ext cx="992580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Layer </a:t>
            </a:r>
            <a:br>
              <a:rPr lang="en-US" altLang="zh-TW" b="1" dirty="0" smtClean="0"/>
            </a:br>
            <a:r>
              <a:rPr lang="en-US" altLang="zh-TW" b="1" dirty="0" smtClean="0"/>
              <a:t>(space)</a:t>
            </a:r>
            <a:endParaRPr lang="zh-TW" altLang="en-US" b="1" dirty="0"/>
          </a:p>
        </p:txBody>
      </p:sp>
      <p:cxnSp>
        <p:nvCxnSpPr>
          <p:cNvPr id="37" name="直線單箭頭接點 36"/>
          <p:cNvCxnSpPr/>
          <p:nvPr/>
        </p:nvCxnSpPr>
        <p:spPr bwMode="auto">
          <a:xfrm>
            <a:off x="1123141" y="1875600"/>
            <a:ext cx="0" cy="3732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730973" y="5607331"/>
            <a:ext cx="81304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/>
              <a:t>Tick</a:t>
            </a:r>
          </a:p>
          <a:p>
            <a:pPr algn="ctr"/>
            <a:r>
              <a:rPr lang="en-US" altLang="zh-TW" b="1" dirty="0" smtClean="0"/>
              <a:t>(time)</a:t>
            </a:r>
            <a:endParaRPr lang="zh-TW" altLang="en-US" b="1" dirty="0"/>
          </a:p>
        </p:txBody>
      </p:sp>
      <p:sp>
        <p:nvSpPr>
          <p:cNvPr id="41" name="內容版面配置區 2"/>
          <p:cNvSpPr>
            <a:spLocks noGrp="1"/>
          </p:cNvSpPr>
          <p:nvPr>
            <p:ph idx="1"/>
          </p:nvPr>
        </p:nvSpPr>
        <p:spPr>
          <a:xfrm>
            <a:off x="4940956" y="3299847"/>
            <a:ext cx="6533112" cy="35581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k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k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k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++ )	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height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width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c = 0 ; c 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c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 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 in previous layer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height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++ )	</a:t>
            </a:r>
            <a:r>
              <a:rPr lang="en-US" altLang="zh-TW" sz="16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width</a:t>
            </a:r>
            <a:endParaRPr lang="en-US" altLang="zh-TW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y)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+=</a:t>
            </a:r>
            <a:r>
              <a:rPr lang="zh-TW" altLang="en-US" sz="1600" dirty="0">
                <a:latin typeface="Cambria Math" panose="02040503050406030204" pitchFamily="18" charset="0"/>
              </a:rPr>
              <a:t>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Filter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c,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j)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l-1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x+i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y+j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+=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= (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&gt;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</a:t>
            </a:r>
            <a:r>
              <a:rPr lang="en-US" altLang="zh-TW" sz="16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? 1:0 ;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-= ( </a:t>
            </a:r>
            <a:r>
              <a:rPr lang="en-US" altLang="zh-TW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1600" b="1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(k, x, y) ) ?  </a:t>
            </a:r>
            <a:r>
              <a:rPr lang="en-US" altLang="zh-TW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(k):0</a:t>
            </a:r>
            <a:r>
              <a:rPr lang="en-US" altLang="zh-TW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zh-TW" altLang="en-US" sz="1600" dirty="0">
              <a:latin typeface="Cambria Math" panose="02040503050406030204" pitchFamily="18" charset="0"/>
            </a:endParaRPr>
          </a:p>
        </p:txBody>
      </p:sp>
      <p:sp>
        <p:nvSpPr>
          <p:cNvPr id="42" name="左大括弧 41"/>
          <p:cNvSpPr/>
          <p:nvPr/>
        </p:nvSpPr>
        <p:spPr bwMode="auto">
          <a:xfrm>
            <a:off x="5844230" y="5424488"/>
            <a:ext cx="120073" cy="259597"/>
          </a:xfrm>
          <a:prstGeom prst="leftBrace">
            <a:avLst>
              <a:gd name="adj1" fmla="val 69231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左大括弧 42"/>
          <p:cNvSpPr/>
          <p:nvPr/>
        </p:nvSpPr>
        <p:spPr bwMode="auto">
          <a:xfrm>
            <a:off x="5844230" y="5748337"/>
            <a:ext cx="120073" cy="987163"/>
          </a:xfrm>
          <a:prstGeom prst="leftBrace">
            <a:avLst>
              <a:gd name="adj1" fmla="val 91627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5" name="肘形接點 44"/>
          <p:cNvCxnSpPr>
            <a:stCxn id="6" idx="1"/>
            <a:endCxn id="42" idx="1"/>
          </p:cNvCxnSpPr>
          <p:nvPr/>
        </p:nvCxnSpPr>
        <p:spPr bwMode="auto">
          <a:xfrm rot="16200000" flipH="1">
            <a:off x="3306686" y="3016743"/>
            <a:ext cx="2483904" cy="25911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肘形接點 49"/>
          <p:cNvCxnSpPr>
            <a:stCxn id="8" idx="1"/>
            <a:endCxn id="43" idx="1"/>
          </p:cNvCxnSpPr>
          <p:nvPr/>
        </p:nvCxnSpPr>
        <p:spPr bwMode="auto">
          <a:xfrm rot="16200000" flipH="1">
            <a:off x="3479644" y="3877333"/>
            <a:ext cx="3171536" cy="15576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字方塊 50"/>
          <p:cNvSpPr txBox="1"/>
          <p:nvPr/>
        </p:nvSpPr>
        <p:spPr>
          <a:xfrm rot="16200000">
            <a:off x="3345907" y="266530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/>
              <a:t>Wsum</a:t>
            </a:r>
            <a:endParaRPr lang="zh-TW" altLang="en-US" sz="1600" b="1" dirty="0"/>
          </a:p>
        </p:txBody>
      </p:sp>
      <p:sp>
        <p:nvSpPr>
          <p:cNvPr id="52" name="文字方塊 51"/>
          <p:cNvSpPr txBox="1"/>
          <p:nvPr/>
        </p:nvSpPr>
        <p:spPr>
          <a:xfrm rot="16200000">
            <a:off x="4411176" y="266951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/>
              <a:t>Spike</a:t>
            </a:r>
            <a:r>
              <a:rPr lang="en-US" altLang="zh-TW" sz="1600" b="1" baseline="30000" dirty="0" err="1" smtClean="0"/>
              <a:t>l</a:t>
            </a:r>
            <a:endParaRPr lang="zh-TW" altLang="en-US" sz="1600" b="1" baseline="30000" dirty="0"/>
          </a:p>
        </p:txBody>
      </p:sp>
      <p:sp>
        <p:nvSpPr>
          <p:cNvPr id="53" name="文字方塊 52"/>
          <p:cNvSpPr txBox="1"/>
          <p:nvPr/>
        </p:nvSpPr>
        <p:spPr>
          <a:xfrm rot="16200000">
            <a:off x="2227758" y="268566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Spike</a:t>
            </a:r>
            <a:r>
              <a:rPr lang="en-US" altLang="zh-TW" sz="1600" b="1" baseline="30000" dirty="0" smtClean="0"/>
              <a:t>l-1</a:t>
            </a:r>
            <a:endParaRPr lang="zh-TW" altLang="en-US" sz="1600" b="1" baseline="30000" dirty="0"/>
          </a:p>
        </p:txBody>
      </p:sp>
    </p:spTree>
    <p:extLst>
      <p:ext uri="{BB962C8B-B14F-4D97-AF65-F5344CB8AC3E}">
        <p14:creationId xmlns:p14="http://schemas.microsoft.com/office/powerpoint/2010/main" val="42141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圓角矩形圖說文字 2095"/>
          <p:cNvSpPr/>
          <p:nvPr/>
        </p:nvSpPr>
        <p:spPr bwMode="auto">
          <a:xfrm>
            <a:off x="4941031" y="5483834"/>
            <a:ext cx="6073787" cy="704053"/>
          </a:xfrm>
          <a:prstGeom prst="wedgeRoundRectCallout">
            <a:avLst>
              <a:gd name="adj1" fmla="val 6267"/>
              <a:gd name="adj2" fmla="val -13675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94" name="矩形圖說文字 2093"/>
          <p:cNvSpPr/>
          <p:nvPr/>
        </p:nvSpPr>
        <p:spPr bwMode="auto">
          <a:xfrm>
            <a:off x="5650250" y="3204337"/>
            <a:ext cx="1517418" cy="1433629"/>
          </a:xfrm>
          <a:prstGeom prst="wedgeRectCallout">
            <a:avLst>
              <a:gd name="adj1" fmla="val -72933"/>
              <a:gd name="adj2" fmla="val 12939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560031" y="2558216"/>
            <a:ext cx="810133" cy="811573"/>
            <a:chOff x="3828308" y="1391837"/>
            <a:chExt cx="810133" cy="811573"/>
          </a:xfrm>
        </p:grpSpPr>
        <p:grpSp>
          <p:nvGrpSpPr>
            <p:cNvPr id="6" name="群組 5"/>
            <p:cNvGrpSpPr/>
            <p:nvPr/>
          </p:nvGrpSpPr>
          <p:grpSpPr>
            <a:xfrm>
              <a:off x="3940702" y="1391837"/>
              <a:ext cx="697739" cy="675959"/>
              <a:chOff x="3827067" y="1391837"/>
              <a:chExt cx="697739" cy="675959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54" name="立方體 5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38" name="群組 37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52" name="立方體 5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39" name="立方體 38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40" name="群組 39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50" name="立方體 4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41" name="群組 40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8" name="立方體 4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42" name="立方體 41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" name="立方體 42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4" name="立方體 43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6" name="立方體 4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872690" y="1459438"/>
              <a:ext cx="697739" cy="675959"/>
              <a:chOff x="3827067" y="1391837"/>
              <a:chExt cx="697739" cy="675959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35" name="立方體 3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33" name="立方體 3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20" name="立方體 19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1" name="群組 20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31" name="立方體 3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" name="文字方塊 3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22" name="群組 21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9" name="立方體 2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23" name="立方體 22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4" name="群組 23"/>
              <p:cNvGrpSpPr/>
              <p:nvPr/>
            </p:nvGrpSpPr>
            <p:grpSpPr>
              <a:xfrm>
                <a:off x="3827067" y="1391837"/>
                <a:ext cx="300082" cy="269966"/>
                <a:chOff x="604817" y="3020060"/>
                <a:chExt cx="300082" cy="269966"/>
              </a:xfrm>
            </p:grpSpPr>
            <p:sp>
              <p:nvSpPr>
                <p:cNvPr id="27" name="立方體 2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sp>
            <p:nvSpPr>
              <p:cNvPr id="25" name="立方體 24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6" name="立方體 2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3828308" y="1527451"/>
              <a:ext cx="672339" cy="675959"/>
              <a:chOff x="3852467" y="1391837"/>
              <a:chExt cx="672339" cy="675959"/>
            </a:xfrm>
          </p:grpSpPr>
          <p:sp>
            <p:nvSpPr>
              <p:cNvPr id="9" name="立方體 8"/>
              <p:cNvSpPr/>
              <p:nvPr/>
            </p:nvSpPr>
            <p:spPr bwMode="auto">
              <a:xfrm>
                <a:off x="3852467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" name="立方體 9"/>
              <p:cNvSpPr/>
              <p:nvPr/>
            </p:nvSpPr>
            <p:spPr bwMode="auto">
              <a:xfrm>
                <a:off x="4053133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" name="立方體 10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立方體 11"/>
              <p:cNvSpPr/>
              <p:nvPr/>
            </p:nvSpPr>
            <p:spPr bwMode="auto">
              <a:xfrm>
                <a:off x="3852467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" name="立方體 12"/>
              <p:cNvSpPr/>
              <p:nvPr/>
            </p:nvSpPr>
            <p:spPr bwMode="auto">
              <a:xfrm>
                <a:off x="4053133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" name="立方體 13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" name="立方體 14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" name="立方體 15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" name="立方體 16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270" name="群組 269"/>
          <p:cNvGrpSpPr/>
          <p:nvPr/>
        </p:nvGrpSpPr>
        <p:grpSpPr>
          <a:xfrm>
            <a:off x="7593928" y="3361168"/>
            <a:ext cx="1211081" cy="1210176"/>
            <a:chOff x="1331503" y="1055742"/>
            <a:chExt cx="1211081" cy="1210176"/>
          </a:xfrm>
        </p:grpSpPr>
        <p:grpSp>
          <p:nvGrpSpPr>
            <p:cNvPr id="271" name="群組 270"/>
            <p:cNvGrpSpPr/>
            <p:nvPr/>
          </p:nvGrpSpPr>
          <p:grpSpPr>
            <a:xfrm>
              <a:off x="1441211" y="1055742"/>
              <a:ext cx="1101373" cy="1075865"/>
              <a:chOff x="2739033" y="2899571"/>
              <a:chExt cx="1101373" cy="1075865"/>
            </a:xfrm>
          </p:grpSpPr>
          <p:grpSp>
            <p:nvGrpSpPr>
              <p:cNvPr id="358" name="群組 357"/>
              <p:cNvGrpSpPr/>
              <p:nvPr/>
            </p:nvGrpSpPr>
            <p:grpSpPr>
              <a:xfrm>
                <a:off x="2739033" y="3705470"/>
                <a:ext cx="327334" cy="269966"/>
                <a:chOff x="604817" y="3020060"/>
                <a:chExt cx="327334" cy="269966"/>
              </a:xfrm>
            </p:grpSpPr>
            <p:sp>
              <p:nvSpPr>
                <p:cNvPr id="413" name="立方體 41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4" name="文字方塊 413"/>
                <p:cNvSpPr txBox="1"/>
                <p:nvPr/>
              </p:nvSpPr>
              <p:spPr>
                <a:xfrm>
                  <a:off x="604817" y="3044744"/>
                  <a:ext cx="3273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m0</a:t>
                  </a:r>
                  <a:endParaRPr lang="zh-TW" altLang="en-US" sz="800" dirty="0"/>
                </a:p>
              </p:txBody>
            </p:sp>
          </p:grpSp>
          <p:grpSp>
            <p:nvGrpSpPr>
              <p:cNvPr id="359" name="群組 358"/>
              <p:cNvGrpSpPr/>
              <p:nvPr/>
            </p:nvGrpSpPr>
            <p:grpSpPr>
              <a:xfrm>
                <a:off x="2939699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411" name="立方體 41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2" name="文字方塊 41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n0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0" name="群組 359"/>
              <p:cNvGrpSpPr/>
              <p:nvPr/>
            </p:nvGrpSpPr>
            <p:grpSpPr>
              <a:xfrm>
                <a:off x="3141406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409" name="立方體 40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10" name="文字方塊 40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o0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1" name="群組 360"/>
              <p:cNvGrpSpPr/>
              <p:nvPr/>
            </p:nvGrpSpPr>
            <p:grpSpPr>
              <a:xfrm>
                <a:off x="3341202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407" name="立方體 40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8" name="文字方塊 40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p0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2" name="群組 361"/>
              <p:cNvGrpSpPr/>
              <p:nvPr/>
            </p:nvGrpSpPr>
            <p:grpSpPr>
              <a:xfrm>
                <a:off x="2739033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405" name="立方體 40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6" name="文字方塊 405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i0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3" name="群組 362"/>
              <p:cNvGrpSpPr/>
              <p:nvPr/>
            </p:nvGrpSpPr>
            <p:grpSpPr>
              <a:xfrm>
                <a:off x="2939699" y="3503580"/>
                <a:ext cx="295366" cy="269966"/>
                <a:chOff x="604817" y="3020060"/>
                <a:chExt cx="295366" cy="269966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03" name="立方體 40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4" name="文字方塊 403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j0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4" name="群組 363"/>
              <p:cNvGrpSpPr/>
              <p:nvPr/>
            </p:nvGrpSpPr>
            <p:grpSpPr>
              <a:xfrm>
                <a:off x="3141406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401" name="立方體 40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2" name="文字方塊 401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k0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5" name="群組 364"/>
              <p:cNvGrpSpPr/>
              <p:nvPr/>
            </p:nvGrpSpPr>
            <p:grpSpPr>
              <a:xfrm>
                <a:off x="3341202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99" name="立方體 39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00" name="文字方塊 399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l0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6" name="群組 365"/>
              <p:cNvGrpSpPr/>
              <p:nvPr/>
            </p:nvGrpSpPr>
            <p:grpSpPr>
              <a:xfrm>
                <a:off x="2739033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97" name="立方體 39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8" name="文字方塊 39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7" name="群組 366"/>
              <p:cNvGrpSpPr/>
              <p:nvPr/>
            </p:nvGrpSpPr>
            <p:grpSpPr>
              <a:xfrm>
                <a:off x="2939699" y="3305564"/>
                <a:ext cx="295366" cy="269966"/>
                <a:chOff x="604817" y="3020060"/>
                <a:chExt cx="295366" cy="269966"/>
              </a:xfrm>
            </p:grpSpPr>
            <p:sp>
              <p:nvSpPr>
                <p:cNvPr id="395" name="立方體 39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6" name="文字方塊 395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8" name="群組 367"/>
              <p:cNvGrpSpPr/>
              <p:nvPr/>
            </p:nvGrpSpPr>
            <p:grpSpPr>
              <a:xfrm>
                <a:off x="3141406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93" name="立方體 39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4" name="文字方塊 393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g0</a:t>
                  </a:r>
                  <a:endParaRPr lang="zh-TW" altLang="en-US" sz="800" dirty="0"/>
                </a:p>
              </p:txBody>
            </p:sp>
          </p:grpSp>
          <p:grpSp>
            <p:nvGrpSpPr>
              <p:cNvPr id="369" name="群組 368"/>
              <p:cNvGrpSpPr/>
              <p:nvPr/>
            </p:nvGrpSpPr>
            <p:grpSpPr>
              <a:xfrm>
                <a:off x="3341202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91" name="立方體 39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2" name="文字方塊 39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h0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0" name="群組 369"/>
              <p:cNvGrpSpPr/>
              <p:nvPr/>
            </p:nvGrpSpPr>
            <p:grpSpPr>
              <a:xfrm>
                <a:off x="2739033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89" name="立方體 38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90" name="文字方塊 38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1" name="群組 370"/>
              <p:cNvGrpSpPr/>
              <p:nvPr/>
            </p:nvGrpSpPr>
            <p:grpSpPr>
              <a:xfrm>
                <a:off x="2939699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87" name="立方體 38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8" name="文字方塊 38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2" name="群組 371"/>
              <p:cNvGrpSpPr/>
              <p:nvPr/>
            </p:nvGrpSpPr>
            <p:grpSpPr>
              <a:xfrm>
                <a:off x="3141406" y="3102386"/>
                <a:ext cx="295366" cy="269966"/>
                <a:chOff x="604817" y="3020060"/>
                <a:chExt cx="295366" cy="269966"/>
              </a:xfrm>
            </p:grpSpPr>
            <p:sp>
              <p:nvSpPr>
                <p:cNvPr id="385" name="立方體 38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6" name="文字方塊 385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c0</a:t>
                  </a:r>
                  <a:endParaRPr lang="zh-TW" altLang="en-US" sz="800" dirty="0"/>
                </a:p>
              </p:txBody>
            </p:sp>
          </p:grpSp>
          <p:grpSp>
            <p:nvGrpSpPr>
              <p:cNvPr id="373" name="群組 372"/>
              <p:cNvGrpSpPr/>
              <p:nvPr/>
            </p:nvGrpSpPr>
            <p:grpSpPr>
              <a:xfrm>
                <a:off x="3341202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83" name="立方體 38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84" name="文字方塊 383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d0</a:t>
                  </a:r>
                  <a:endParaRPr lang="zh-TW" altLang="en-US" sz="800" dirty="0"/>
                </a:p>
              </p:txBody>
            </p:sp>
          </p:grpSp>
          <p:sp>
            <p:nvSpPr>
              <p:cNvPr id="374" name="立方體 373"/>
              <p:cNvSpPr/>
              <p:nvPr/>
            </p:nvSpPr>
            <p:spPr bwMode="auto">
              <a:xfrm>
                <a:off x="3570440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5" name="立方體 374"/>
              <p:cNvSpPr/>
              <p:nvPr/>
            </p:nvSpPr>
            <p:spPr bwMode="auto">
              <a:xfrm>
                <a:off x="3570440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6" name="立方體 375"/>
              <p:cNvSpPr/>
              <p:nvPr/>
            </p:nvSpPr>
            <p:spPr bwMode="auto">
              <a:xfrm>
                <a:off x="3570440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7" name="立方體 376"/>
              <p:cNvSpPr/>
              <p:nvPr/>
            </p:nvSpPr>
            <p:spPr bwMode="auto">
              <a:xfrm>
                <a:off x="3570440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8" name="立方體 377"/>
              <p:cNvSpPr/>
              <p:nvPr/>
            </p:nvSpPr>
            <p:spPr bwMode="auto">
              <a:xfrm>
                <a:off x="2764433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79" name="立方體 378"/>
              <p:cNvSpPr/>
              <p:nvPr/>
            </p:nvSpPr>
            <p:spPr bwMode="auto">
              <a:xfrm>
                <a:off x="2965099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0" name="立方體 379"/>
              <p:cNvSpPr/>
              <p:nvPr/>
            </p:nvSpPr>
            <p:spPr bwMode="auto">
              <a:xfrm>
                <a:off x="3166806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1" name="立方體 380"/>
              <p:cNvSpPr/>
              <p:nvPr/>
            </p:nvSpPr>
            <p:spPr bwMode="auto">
              <a:xfrm>
                <a:off x="3366602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82" name="立方體 381"/>
              <p:cNvSpPr/>
              <p:nvPr/>
            </p:nvSpPr>
            <p:spPr bwMode="auto">
              <a:xfrm>
                <a:off x="3570440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272" name="群組 271"/>
            <p:cNvGrpSpPr/>
            <p:nvPr/>
          </p:nvGrpSpPr>
          <p:grpSpPr>
            <a:xfrm>
              <a:off x="1373490" y="1123343"/>
              <a:ext cx="1101373" cy="1075865"/>
              <a:chOff x="2739033" y="2899571"/>
              <a:chExt cx="1101373" cy="1075865"/>
            </a:xfrm>
          </p:grpSpPr>
          <p:grpSp>
            <p:nvGrpSpPr>
              <p:cNvPr id="299" name="群組 298"/>
              <p:cNvGrpSpPr/>
              <p:nvPr/>
            </p:nvGrpSpPr>
            <p:grpSpPr>
              <a:xfrm>
                <a:off x="2739033" y="3705470"/>
                <a:ext cx="327334" cy="269966"/>
                <a:chOff x="604817" y="3020060"/>
                <a:chExt cx="327334" cy="269966"/>
              </a:xfrm>
            </p:grpSpPr>
            <p:sp>
              <p:nvSpPr>
                <p:cNvPr id="356" name="立方體 35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7" name="文字方塊 356"/>
                <p:cNvSpPr txBox="1"/>
                <p:nvPr/>
              </p:nvSpPr>
              <p:spPr>
                <a:xfrm>
                  <a:off x="604817" y="3044744"/>
                  <a:ext cx="3273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m0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0" name="群組 299"/>
              <p:cNvGrpSpPr/>
              <p:nvPr/>
            </p:nvGrpSpPr>
            <p:grpSpPr>
              <a:xfrm>
                <a:off x="2939699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354" name="立方體 35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5" name="文字方塊 35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n0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1" name="群組 300"/>
              <p:cNvGrpSpPr/>
              <p:nvPr/>
            </p:nvGrpSpPr>
            <p:grpSpPr>
              <a:xfrm>
                <a:off x="3141406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352" name="立方體 35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3" name="文字方塊 352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o0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2" name="群組 301"/>
              <p:cNvGrpSpPr/>
              <p:nvPr/>
            </p:nvGrpSpPr>
            <p:grpSpPr>
              <a:xfrm>
                <a:off x="3341202" y="3705470"/>
                <a:ext cx="300082" cy="269966"/>
                <a:chOff x="604817" y="3020060"/>
                <a:chExt cx="300082" cy="269966"/>
              </a:xfrm>
            </p:grpSpPr>
            <p:sp>
              <p:nvSpPr>
                <p:cNvPr id="350" name="立方體 34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51" name="文字方塊 35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p0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3" name="群組 302"/>
              <p:cNvGrpSpPr/>
              <p:nvPr/>
            </p:nvGrpSpPr>
            <p:grpSpPr>
              <a:xfrm>
                <a:off x="2739033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48" name="立方體 34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9" name="文字方塊 348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i0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4" name="群組 303"/>
              <p:cNvGrpSpPr/>
              <p:nvPr/>
            </p:nvGrpSpPr>
            <p:grpSpPr>
              <a:xfrm>
                <a:off x="2939699" y="3503580"/>
                <a:ext cx="295366" cy="269966"/>
                <a:chOff x="604817" y="3020060"/>
                <a:chExt cx="295366" cy="269966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46" name="立方體 34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7" name="文字方塊 346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j0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5" name="群組 304"/>
              <p:cNvGrpSpPr/>
              <p:nvPr/>
            </p:nvGrpSpPr>
            <p:grpSpPr>
              <a:xfrm>
                <a:off x="3141406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44" name="立方體 34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5" name="文字方塊 344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k0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6" name="群組 305"/>
              <p:cNvGrpSpPr/>
              <p:nvPr/>
            </p:nvGrpSpPr>
            <p:grpSpPr>
              <a:xfrm>
                <a:off x="3341202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42" name="立方體 34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3" name="文字方塊 342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l0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7" name="群組 306"/>
              <p:cNvGrpSpPr/>
              <p:nvPr/>
            </p:nvGrpSpPr>
            <p:grpSpPr>
              <a:xfrm>
                <a:off x="2739033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40" name="立方體 33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41" name="文字方塊 34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8" name="群組 307"/>
              <p:cNvGrpSpPr/>
              <p:nvPr/>
            </p:nvGrpSpPr>
            <p:grpSpPr>
              <a:xfrm>
                <a:off x="2939699" y="3305564"/>
                <a:ext cx="295366" cy="269966"/>
                <a:chOff x="604817" y="3020060"/>
                <a:chExt cx="295366" cy="269966"/>
              </a:xfrm>
            </p:grpSpPr>
            <p:sp>
              <p:nvSpPr>
                <p:cNvPr id="338" name="立方體 33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9" name="文字方塊 338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grpSp>
            <p:nvGrpSpPr>
              <p:cNvPr id="309" name="群組 308"/>
              <p:cNvGrpSpPr/>
              <p:nvPr/>
            </p:nvGrpSpPr>
            <p:grpSpPr>
              <a:xfrm>
                <a:off x="3141406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36" name="立方體 33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7" name="文字方塊 33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g0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0" name="群組 309"/>
              <p:cNvGrpSpPr/>
              <p:nvPr/>
            </p:nvGrpSpPr>
            <p:grpSpPr>
              <a:xfrm>
                <a:off x="3341202" y="3305564"/>
                <a:ext cx="300082" cy="269966"/>
                <a:chOff x="604817" y="3020060"/>
                <a:chExt cx="300082" cy="269966"/>
              </a:xfrm>
            </p:grpSpPr>
            <p:sp>
              <p:nvSpPr>
                <p:cNvPr id="334" name="立方體 33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5" name="文字方塊 33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h0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1" name="群組 310"/>
              <p:cNvGrpSpPr/>
              <p:nvPr/>
            </p:nvGrpSpPr>
            <p:grpSpPr>
              <a:xfrm>
                <a:off x="2739033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32" name="立方體 33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3" name="文字方塊 332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2" name="群組 311"/>
              <p:cNvGrpSpPr/>
              <p:nvPr/>
            </p:nvGrpSpPr>
            <p:grpSpPr>
              <a:xfrm>
                <a:off x="2939699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30" name="立方體 32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31" name="文字方塊 33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3" name="群組 312"/>
              <p:cNvGrpSpPr/>
              <p:nvPr/>
            </p:nvGrpSpPr>
            <p:grpSpPr>
              <a:xfrm>
                <a:off x="3141406" y="3102386"/>
                <a:ext cx="295366" cy="269966"/>
                <a:chOff x="604817" y="3020060"/>
                <a:chExt cx="295366" cy="269966"/>
              </a:xfrm>
            </p:grpSpPr>
            <p:sp>
              <p:nvSpPr>
                <p:cNvPr id="328" name="立方體 32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9" name="文字方塊 328"/>
                <p:cNvSpPr txBox="1"/>
                <p:nvPr/>
              </p:nvSpPr>
              <p:spPr>
                <a:xfrm>
                  <a:off x="604817" y="304474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c0</a:t>
                  </a:r>
                  <a:endParaRPr lang="zh-TW" altLang="en-US" sz="800" dirty="0"/>
                </a:p>
              </p:txBody>
            </p:sp>
          </p:grpSp>
          <p:grpSp>
            <p:nvGrpSpPr>
              <p:cNvPr id="314" name="群組 313"/>
              <p:cNvGrpSpPr/>
              <p:nvPr/>
            </p:nvGrpSpPr>
            <p:grpSpPr>
              <a:xfrm>
                <a:off x="3341202" y="3102386"/>
                <a:ext cx="300082" cy="269966"/>
                <a:chOff x="604817" y="3020060"/>
                <a:chExt cx="300082" cy="269966"/>
              </a:xfrm>
            </p:grpSpPr>
            <p:sp>
              <p:nvSpPr>
                <p:cNvPr id="326" name="立方體 32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7" name="文字方塊 32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d0</a:t>
                  </a:r>
                  <a:endParaRPr lang="zh-TW" altLang="en-US" sz="800" dirty="0"/>
                </a:p>
              </p:txBody>
            </p:sp>
          </p:grpSp>
          <p:sp>
            <p:nvSpPr>
              <p:cNvPr id="315" name="立方體 314"/>
              <p:cNvSpPr/>
              <p:nvPr/>
            </p:nvSpPr>
            <p:spPr bwMode="auto">
              <a:xfrm>
                <a:off x="3570440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316" name="群組 315"/>
              <p:cNvGrpSpPr/>
              <p:nvPr/>
            </p:nvGrpSpPr>
            <p:grpSpPr>
              <a:xfrm>
                <a:off x="3545040" y="3503580"/>
                <a:ext cx="295366" cy="269966"/>
                <a:chOff x="604817" y="3020060"/>
                <a:chExt cx="295366" cy="269966"/>
              </a:xfrm>
            </p:grpSpPr>
            <p:sp>
              <p:nvSpPr>
                <p:cNvPr id="324" name="立方體 32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325" name="文字方塊 324"/>
                <p:cNvSpPr txBox="1"/>
                <p:nvPr/>
              </p:nvSpPr>
              <p:spPr>
                <a:xfrm>
                  <a:off x="604817" y="3044744"/>
                  <a:ext cx="2648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l0</a:t>
                  </a:r>
                  <a:endParaRPr lang="zh-TW" altLang="en-US" sz="800" dirty="0"/>
                </a:p>
              </p:txBody>
            </p:sp>
          </p:grpSp>
          <p:sp>
            <p:nvSpPr>
              <p:cNvPr id="317" name="立方體 316"/>
              <p:cNvSpPr/>
              <p:nvPr/>
            </p:nvSpPr>
            <p:spPr bwMode="auto">
              <a:xfrm>
                <a:off x="3570440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18" name="立方體 317"/>
              <p:cNvSpPr/>
              <p:nvPr/>
            </p:nvSpPr>
            <p:spPr bwMode="auto">
              <a:xfrm>
                <a:off x="3570440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19" name="立方體 318"/>
              <p:cNvSpPr/>
              <p:nvPr/>
            </p:nvSpPr>
            <p:spPr bwMode="auto">
              <a:xfrm>
                <a:off x="2764433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0" name="立方體 319"/>
              <p:cNvSpPr/>
              <p:nvPr/>
            </p:nvSpPr>
            <p:spPr bwMode="auto">
              <a:xfrm>
                <a:off x="2965099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1" name="立方體 320"/>
              <p:cNvSpPr/>
              <p:nvPr/>
            </p:nvSpPr>
            <p:spPr bwMode="auto">
              <a:xfrm>
                <a:off x="3166806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2" name="立方體 321"/>
              <p:cNvSpPr/>
              <p:nvPr/>
            </p:nvSpPr>
            <p:spPr bwMode="auto">
              <a:xfrm>
                <a:off x="3366602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23" name="立方體 322"/>
              <p:cNvSpPr/>
              <p:nvPr/>
            </p:nvSpPr>
            <p:spPr bwMode="auto">
              <a:xfrm>
                <a:off x="3570440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273" name="群組 272"/>
            <p:cNvGrpSpPr/>
            <p:nvPr/>
          </p:nvGrpSpPr>
          <p:grpSpPr>
            <a:xfrm>
              <a:off x="1331503" y="1190053"/>
              <a:ext cx="1075973" cy="1075865"/>
              <a:chOff x="2764433" y="2899571"/>
              <a:chExt cx="1075973" cy="1075865"/>
            </a:xfrm>
          </p:grpSpPr>
          <p:sp>
            <p:nvSpPr>
              <p:cNvPr id="274" name="立方體 273"/>
              <p:cNvSpPr/>
              <p:nvPr/>
            </p:nvSpPr>
            <p:spPr bwMode="auto">
              <a:xfrm>
                <a:off x="2764433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5" name="立方體 274"/>
              <p:cNvSpPr/>
              <p:nvPr/>
            </p:nvSpPr>
            <p:spPr bwMode="auto">
              <a:xfrm>
                <a:off x="2965099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6" name="立方體 275"/>
              <p:cNvSpPr/>
              <p:nvPr/>
            </p:nvSpPr>
            <p:spPr bwMode="auto">
              <a:xfrm>
                <a:off x="3166806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7" name="立方體 276"/>
              <p:cNvSpPr/>
              <p:nvPr/>
            </p:nvSpPr>
            <p:spPr bwMode="auto">
              <a:xfrm>
                <a:off x="3366602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8" name="立方體 277"/>
              <p:cNvSpPr/>
              <p:nvPr/>
            </p:nvSpPr>
            <p:spPr bwMode="auto">
              <a:xfrm>
                <a:off x="2764433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79" name="立方體 278"/>
              <p:cNvSpPr/>
              <p:nvPr/>
            </p:nvSpPr>
            <p:spPr bwMode="auto">
              <a:xfrm>
                <a:off x="2965099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0" name="立方體 279"/>
              <p:cNvSpPr/>
              <p:nvPr/>
            </p:nvSpPr>
            <p:spPr bwMode="auto">
              <a:xfrm>
                <a:off x="3166806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1" name="立方體 280"/>
              <p:cNvSpPr/>
              <p:nvPr/>
            </p:nvSpPr>
            <p:spPr bwMode="auto">
              <a:xfrm>
                <a:off x="3366602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2" name="立方體 281"/>
              <p:cNvSpPr/>
              <p:nvPr/>
            </p:nvSpPr>
            <p:spPr bwMode="auto">
              <a:xfrm>
                <a:off x="2764433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3" name="立方體 282"/>
              <p:cNvSpPr/>
              <p:nvPr/>
            </p:nvSpPr>
            <p:spPr bwMode="auto">
              <a:xfrm>
                <a:off x="2965099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4" name="立方體 283"/>
              <p:cNvSpPr/>
              <p:nvPr/>
            </p:nvSpPr>
            <p:spPr bwMode="auto">
              <a:xfrm>
                <a:off x="3166806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5" name="立方體 284"/>
              <p:cNvSpPr/>
              <p:nvPr/>
            </p:nvSpPr>
            <p:spPr bwMode="auto">
              <a:xfrm>
                <a:off x="3366602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6" name="立方體 285"/>
              <p:cNvSpPr/>
              <p:nvPr/>
            </p:nvSpPr>
            <p:spPr bwMode="auto">
              <a:xfrm>
                <a:off x="2764433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7" name="立方體 286"/>
              <p:cNvSpPr/>
              <p:nvPr/>
            </p:nvSpPr>
            <p:spPr bwMode="auto">
              <a:xfrm>
                <a:off x="2965099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8" name="立方體 287"/>
              <p:cNvSpPr/>
              <p:nvPr/>
            </p:nvSpPr>
            <p:spPr bwMode="auto">
              <a:xfrm>
                <a:off x="3166806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89" name="立方體 288"/>
              <p:cNvSpPr/>
              <p:nvPr/>
            </p:nvSpPr>
            <p:spPr bwMode="auto">
              <a:xfrm>
                <a:off x="3366602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0" name="立方體 289"/>
              <p:cNvSpPr/>
              <p:nvPr/>
            </p:nvSpPr>
            <p:spPr bwMode="auto">
              <a:xfrm>
                <a:off x="3570440" y="3705470"/>
                <a:ext cx="269966" cy="269966"/>
              </a:xfrm>
              <a:prstGeom prst="cub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1" name="立方體 290"/>
              <p:cNvSpPr/>
              <p:nvPr/>
            </p:nvSpPr>
            <p:spPr bwMode="auto">
              <a:xfrm>
                <a:off x="3570440" y="350358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2" name="立方體 291"/>
              <p:cNvSpPr/>
              <p:nvPr/>
            </p:nvSpPr>
            <p:spPr bwMode="auto">
              <a:xfrm>
                <a:off x="3570440" y="3305564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3" name="立方體 292"/>
              <p:cNvSpPr/>
              <p:nvPr/>
            </p:nvSpPr>
            <p:spPr bwMode="auto">
              <a:xfrm>
                <a:off x="3570440" y="3102386"/>
                <a:ext cx="269966" cy="269966"/>
              </a:xfrm>
              <a:prstGeom prst="cub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4" name="立方體 293"/>
              <p:cNvSpPr/>
              <p:nvPr/>
            </p:nvSpPr>
            <p:spPr bwMode="auto">
              <a:xfrm>
                <a:off x="2764433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5" name="立方體 294"/>
              <p:cNvSpPr/>
              <p:nvPr/>
            </p:nvSpPr>
            <p:spPr bwMode="auto">
              <a:xfrm>
                <a:off x="2965099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6" name="立方體 295"/>
              <p:cNvSpPr/>
              <p:nvPr/>
            </p:nvSpPr>
            <p:spPr bwMode="auto">
              <a:xfrm>
                <a:off x="3166806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7" name="立方體 296"/>
              <p:cNvSpPr/>
              <p:nvPr/>
            </p:nvSpPr>
            <p:spPr bwMode="auto">
              <a:xfrm>
                <a:off x="3366602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98" name="立方體 297"/>
              <p:cNvSpPr/>
              <p:nvPr/>
            </p:nvSpPr>
            <p:spPr bwMode="auto">
              <a:xfrm>
                <a:off x="3570440" y="2899571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415" name="群組 414"/>
          <p:cNvGrpSpPr/>
          <p:nvPr/>
        </p:nvGrpSpPr>
        <p:grpSpPr>
          <a:xfrm>
            <a:off x="11336281" y="3436713"/>
            <a:ext cx="809227" cy="810855"/>
            <a:chOff x="5146819" y="1544767"/>
            <a:chExt cx="809227" cy="810855"/>
          </a:xfrm>
        </p:grpSpPr>
        <p:grpSp>
          <p:nvGrpSpPr>
            <p:cNvPr id="416" name="群組 415"/>
            <p:cNvGrpSpPr/>
            <p:nvPr/>
          </p:nvGrpSpPr>
          <p:grpSpPr>
            <a:xfrm>
              <a:off x="5258307" y="1544767"/>
              <a:ext cx="697739" cy="675959"/>
              <a:chOff x="3827067" y="1391837"/>
              <a:chExt cx="697739" cy="675959"/>
            </a:xfrm>
          </p:grpSpPr>
          <p:grpSp>
            <p:nvGrpSpPr>
              <p:cNvPr id="445" name="群組 444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60" name="立方體 45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61" name="文字方塊 46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a2</a:t>
                  </a:r>
                  <a:endParaRPr lang="zh-TW" altLang="en-US" sz="800" dirty="0"/>
                </a:p>
              </p:txBody>
            </p:sp>
          </p:grpSp>
          <p:grpSp>
            <p:nvGrpSpPr>
              <p:cNvPr id="446" name="群組 445"/>
              <p:cNvGrpSpPr/>
              <p:nvPr/>
            </p:nvGrpSpPr>
            <p:grpSpPr>
              <a:xfrm>
                <a:off x="4027733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58" name="立方體 45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9" name="文字方塊 458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b2</a:t>
                  </a:r>
                  <a:endParaRPr lang="zh-TW" altLang="en-US" sz="800" dirty="0"/>
                </a:p>
              </p:txBody>
            </p:sp>
          </p:grpSp>
          <p:sp>
            <p:nvSpPr>
              <p:cNvPr id="447" name="立方體 446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448" name="群組 447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56" name="立方體 45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7" name="文字方塊 45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a1</a:t>
                  </a:r>
                  <a:endParaRPr lang="zh-TW" altLang="en-US" sz="800" dirty="0"/>
                </a:p>
              </p:txBody>
            </p:sp>
          </p:grpSp>
          <p:grpSp>
            <p:nvGrpSpPr>
              <p:cNvPr id="449" name="群組 448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54" name="立方體 45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55" name="文字方塊 45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b1</a:t>
                  </a:r>
                  <a:endParaRPr lang="zh-TW" altLang="en-US" sz="800" dirty="0"/>
                </a:p>
              </p:txBody>
            </p:sp>
          </p:grpSp>
          <p:sp>
            <p:nvSpPr>
              <p:cNvPr id="450" name="立方體 449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51" name="立方體 450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52" name="立方體 451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53" name="立方體 452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417" name="群組 416"/>
            <p:cNvGrpSpPr/>
            <p:nvPr/>
          </p:nvGrpSpPr>
          <p:grpSpPr>
            <a:xfrm>
              <a:off x="5189720" y="1612930"/>
              <a:ext cx="697739" cy="675959"/>
              <a:chOff x="3827067" y="1391837"/>
              <a:chExt cx="697739" cy="675959"/>
            </a:xfrm>
          </p:grpSpPr>
          <p:grpSp>
            <p:nvGrpSpPr>
              <p:cNvPr id="428" name="群組 427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43" name="立方體 442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4" name="文字方塊 443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a2</a:t>
                  </a:r>
                  <a:endParaRPr lang="zh-TW" altLang="en-US" sz="800" dirty="0"/>
                </a:p>
              </p:txBody>
            </p:sp>
          </p:grpSp>
          <p:grpSp>
            <p:nvGrpSpPr>
              <p:cNvPr id="429" name="群組 428"/>
              <p:cNvGrpSpPr/>
              <p:nvPr/>
            </p:nvGrpSpPr>
            <p:grpSpPr>
              <a:xfrm>
                <a:off x="4027733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441" name="立方體 44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2" name="文字方塊 44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b2</a:t>
                  </a:r>
                  <a:endParaRPr lang="zh-TW" altLang="en-US" sz="800" dirty="0"/>
                </a:p>
              </p:txBody>
            </p:sp>
          </p:grpSp>
          <p:sp>
            <p:nvSpPr>
              <p:cNvPr id="430" name="立方體 429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431" name="群組 430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39" name="立方體 43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40" name="文字方塊 439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a1</a:t>
                  </a:r>
                  <a:endParaRPr lang="zh-TW" altLang="en-US" sz="800" dirty="0"/>
                </a:p>
              </p:txBody>
            </p:sp>
          </p:grpSp>
          <p:grpSp>
            <p:nvGrpSpPr>
              <p:cNvPr id="432" name="群組 431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437" name="立方體 43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EB746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438" name="文字方塊 43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b1</a:t>
                  </a:r>
                  <a:endParaRPr lang="zh-TW" altLang="en-US" sz="800" dirty="0"/>
                </a:p>
              </p:txBody>
            </p:sp>
          </p:grpSp>
          <p:sp>
            <p:nvSpPr>
              <p:cNvPr id="433" name="立方體 432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4" name="立方體 433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5" name="立方體 434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36" name="立方體 43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418" name="群組 417"/>
            <p:cNvGrpSpPr/>
            <p:nvPr/>
          </p:nvGrpSpPr>
          <p:grpSpPr>
            <a:xfrm>
              <a:off x="5146819" y="1679663"/>
              <a:ext cx="672339" cy="675959"/>
              <a:chOff x="3852467" y="1391837"/>
              <a:chExt cx="672339" cy="675959"/>
            </a:xfrm>
          </p:grpSpPr>
          <p:sp>
            <p:nvSpPr>
              <p:cNvPr id="419" name="立方體 418"/>
              <p:cNvSpPr/>
              <p:nvPr/>
            </p:nvSpPr>
            <p:spPr bwMode="auto">
              <a:xfrm>
                <a:off x="3852467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0" name="立方體 419"/>
              <p:cNvSpPr/>
              <p:nvPr/>
            </p:nvSpPr>
            <p:spPr bwMode="auto">
              <a:xfrm>
                <a:off x="4053133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1" name="立方體 420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2" name="立方體 421"/>
              <p:cNvSpPr/>
              <p:nvPr/>
            </p:nvSpPr>
            <p:spPr bwMode="auto">
              <a:xfrm>
                <a:off x="3852467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3" name="立方體 422"/>
              <p:cNvSpPr/>
              <p:nvPr/>
            </p:nvSpPr>
            <p:spPr bwMode="auto">
              <a:xfrm>
                <a:off x="4053133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4" name="立方體 423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5" name="立方體 424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6" name="立方體 425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427" name="立方體 426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aphicFrame>
        <p:nvGraphicFramePr>
          <p:cNvPr id="630" name="表格 6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7598"/>
              </p:ext>
            </p:extLst>
          </p:nvPr>
        </p:nvGraphicFramePr>
        <p:xfrm>
          <a:off x="5027034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1" name="表格 6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192"/>
              </p:ext>
            </p:extLst>
          </p:nvPr>
        </p:nvGraphicFramePr>
        <p:xfrm>
          <a:off x="5251658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2" name="表格 6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72964"/>
              </p:ext>
            </p:extLst>
          </p:nvPr>
        </p:nvGraphicFramePr>
        <p:xfrm>
          <a:off x="5472530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3" name="表格 6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3321"/>
              </p:ext>
            </p:extLst>
          </p:nvPr>
        </p:nvGraphicFramePr>
        <p:xfrm>
          <a:off x="5693402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4" name="表格 6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72318"/>
              </p:ext>
            </p:extLst>
          </p:nvPr>
        </p:nvGraphicFramePr>
        <p:xfrm>
          <a:off x="5914274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5" name="表格 6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38650"/>
              </p:ext>
            </p:extLst>
          </p:nvPr>
        </p:nvGraphicFramePr>
        <p:xfrm>
          <a:off x="6195467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6" name="表格 6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8847"/>
              </p:ext>
            </p:extLst>
          </p:nvPr>
        </p:nvGraphicFramePr>
        <p:xfrm>
          <a:off x="6420091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7" name="表格 6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95169"/>
              </p:ext>
            </p:extLst>
          </p:nvPr>
        </p:nvGraphicFramePr>
        <p:xfrm>
          <a:off x="6640963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8" name="表格 6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9898"/>
              </p:ext>
            </p:extLst>
          </p:nvPr>
        </p:nvGraphicFramePr>
        <p:xfrm>
          <a:off x="6861835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39" name="表格 6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13380"/>
              </p:ext>
            </p:extLst>
          </p:nvPr>
        </p:nvGraphicFramePr>
        <p:xfrm>
          <a:off x="7082707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3" name="表格 6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8355"/>
              </p:ext>
            </p:extLst>
          </p:nvPr>
        </p:nvGraphicFramePr>
        <p:xfrm>
          <a:off x="7339389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4" name="表格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84468"/>
              </p:ext>
            </p:extLst>
          </p:nvPr>
        </p:nvGraphicFramePr>
        <p:xfrm>
          <a:off x="7564013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5" name="表格 6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0124"/>
              </p:ext>
            </p:extLst>
          </p:nvPr>
        </p:nvGraphicFramePr>
        <p:xfrm>
          <a:off x="7784885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6" name="表格 6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1739"/>
              </p:ext>
            </p:extLst>
          </p:nvPr>
        </p:nvGraphicFramePr>
        <p:xfrm>
          <a:off x="8005757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7" name="表格 6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10311"/>
              </p:ext>
            </p:extLst>
          </p:nvPr>
        </p:nvGraphicFramePr>
        <p:xfrm>
          <a:off x="8226629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8" name="表格 6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26414"/>
              </p:ext>
            </p:extLst>
          </p:nvPr>
        </p:nvGraphicFramePr>
        <p:xfrm>
          <a:off x="8507822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59" name="表格 6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9284"/>
              </p:ext>
            </p:extLst>
          </p:nvPr>
        </p:nvGraphicFramePr>
        <p:xfrm>
          <a:off x="8732446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60" name="表格 6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4400"/>
              </p:ext>
            </p:extLst>
          </p:nvPr>
        </p:nvGraphicFramePr>
        <p:xfrm>
          <a:off x="8953318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61" name="表格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69133"/>
              </p:ext>
            </p:extLst>
          </p:nvPr>
        </p:nvGraphicFramePr>
        <p:xfrm>
          <a:off x="9174190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62" name="表格 6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40946"/>
              </p:ext>
            </p:extLst>
          </p:nvPr>
        </p:nvGraphicFramePr>
        <p:xfrm>
          <a:off x="9395062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3" name="表格 6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90171"/>
              </p:ext>
            </p:extLst>
          </p:nvPr>
        </p:nvGraphicFramePr>
        <p:xfrm>
          <a:off x="9646875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4" name="表格 6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29772"/>
              </p:ext>
            </p:extLst>
          </p:nvPr>
        </p:nvGraphicFramePr>
        <p:xfrm>
          <a:off x="9871499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5" name="表格 6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79853"/>
              </p:ext>
            </p:extLst>
          </p:nvPr>
        </p:nvGraphicFramePr>
        <p:xfrm>
          <a:off x="10092371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6" name="表格 6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35588"/>
              </p:ext>
            </p:extLst>
          </p:nvPr>
        </p:nvGraphicFramePr>
        <p:xfrm>
          <a:off x="10313243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677" name="表格 6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90720"/>
              </p:ext>
            </p:extLst>
          </p:nvPr>
        </p:nvGraphicFramePr>
        <p:xfrm>
          <a:off x="10534115" y="565482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pSp>
        <p:nvGrpSpPr>
          <p:cNvPr id="1932" name="群組 1931"/>
          <p:cNvGrpSpPr/>
          <p:nvPr/>
        </p:nvGrpSpPr>
        <p:grpSpPr>
          <a:xfrm>
            <a:off x="5825771" y="3361168"/>
            <a:ext cx="1168433" cy="1198416"/>
            <a:chOff x="6474309" y="-38100"/>
            <a:chExt cx="1168433" cy="1198416"/>
          </a:xfrm>
        </p:grpSpPr>
        <p:sp>
          <p:nvSpPr>
            <p:cNvPr id="1834" name="矩形 1833"/>
            <p:cNvSpPr/>
            <p:nvPr/>
          </p:nvSpPr>
          <p:spPr bwMode="auto">
            <a:xfrm>
              <a:off x="6598444" y="189368"/>
              <a:ext cx="805336" cy="9037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35" name="流程圖: 匯合連接點 1834"/>
            <p:cNvSpPr/>
            <p:nvPr/>
          </p:nvSpPr>
          <p:spPr bwMode="auto">
            <a:xfrm>
              <a:off x="6689072" y="614636"/>
              <a:ext cx="272251" cy="272251"/>
            </a:xfrm>
            <a:prstGeom prst="flowChartSummingJunctio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36" name="流程圖: 或 1835"/>
            <p:cNvSpPr/>
            <p:nvPr/>
          </p:nvSpPr>
          <p:spPr bwMode="auto">
            <a:xfrm>
              <a:off x="7067457" y="242633"/>
              <a:ext cx="271434" cy="271434"/>
            </a:xfrm>
            <a:prstGeom prst="flowChartO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837" name="直線單箭頭接點 1836"/>
            <p:cNvCxnSpPr/>
            <p:nvPr/>
          </p:nvCxnSpPr>
          <p:spPr bwMode="auto">
            <a:xfrm>
              <a:off x="6474309" y="1023008"/>
              <a:ext cx="116843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838" name="直線單箭頭接點 1837"/>
            <p:cNvCxnSpPr/>
            <p:nvPr/>
          </p:nvCxnSpPr>
          <p:spPr bwMode="auto">
            <a:xfrm flipV="1">
              <a:off x="7207021" y="517555"/>
              <a:ext cx="0" cy="642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2" name="直線單箭頭接點 1841"/>
            <p:cNvCxnSpPr/>
            <p:nvPr/>
          </p:nvCxnSpPr>
          <p:spPr bwMode="auto">
            <a:xfrm flipV="1">
              <a:off x="7207021" y="-38100"/>
              <a:ext cx="0" cy="2782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57" name="矩形 1856"/>
            <p:cNvSpPr/>
            <p:nvPr/>
          </p:nvSpPr>
          <p:spPr bwMode="auto">
            <a:xfrm>
              <a:off x="6689072" y="242225"/>
              <a:ext cx="275415" cy="27184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W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859" name="直線單箭頭接點 1858"/>
            <p:cNvCxnSpPr>
              <a:stCxn id="1857" idx="2"/>
              <a:endCxn id="1835" idx="0"/>
            </p:cNvCxnSpPr>
            <p:nvPr/>
          </p:nvCxnSpPr>
          <p:spPr bwMode="auto">
            <a:xfrm flipH="1">
              <a:off x="6825198" y="514067"/>
              <a:ext cx="1582" cy="1005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2" name="直線單箭頭接點 1861"/>
            <p:cNvCxnSpPr>
              <a:stCxn id="1835" idx="7"/>
              <a:endCxn id="1836" idx="3"/>
            </p:cNvCxnSpPr>
            <p:nvPr/>
          </p:nvCxnSpPr>
          <p:spPr bwMode="auto">
            <a:xfrm flipV="1">
              <a:off x="6921453" y="474316"/>
              <a:ext cx="185755" cy="180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1" name="直線單箭頭接點 1870"/>
            <p:cNvCxnSpPr/>
            <p:nvPr/>
          </p:nvCxnSpPr>
          <p:spPr bwMode="auto">
            <a:xfrm flipV="1">
              <a:off x="6825198" y="889781"/>
              <a:ext cx="0" cy="1332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31" name="群組 1930"/>
          <p:cNvGrpSpPr/>
          <p:nvPr/>
        </p:nvGrpSpPr>
        <p:grpSpPr>
          <a:xfrm>
            <a:off x="4792549" y="3937163"/>
            <a:ext cx="361950" cy="338429"/>
            <a:chOff x="5148263" y="261462"/>
            <a:chExt cx="361950" cy="338429"/>
          </a:xfrm>
        </p:grpSpPr>
        <p:grpSp>
          <p:nvGrpSpPr>
            <p:cNvPr id="1878" name="群組 1877"/>
            <p:cNvGrpSpPr/>
            <p:nvPr/>
          </p:nvGrpSpPr>
          <p:grpSpPr>
            <a:xfrm>
              <a:off x="5220926" y="379617"/>
              <a:ext cx="174396" cy="174847"/>
              <a:chOff x="4907944" y="1675938"/>
              <a:chExt cx="174396" cy="174847"/>
            </a:xfrm>
            <a:solidFill>
              <a:schemeClr val="bg1"/>
            </a:solidFill>
          </p:grpSpPr>
          <p:sp>
            <p:nvSpPr>
              <p:cNvPr id="1911" name="矩形 191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12" name="流程圖: 匯合連接點 1911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13" name="流程圖: 或 191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cxnSp>
          <p:nvCxnSpPr>
            <p:cNvPr id="1914" name="直線單箭頭接點 1913"/>
            <p:cNvCxnSpPr/>
            <p:nvPr/>
          </p:nvCxnSpPr>
          <p:spPr bwMode="auto">
            <a:xfrm>
              <a:off x="5148263" y="510544"/>
              <a:ext cx="36195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917" name="直線單箭頭接點 1916"/>
            <p:cNvCxnSpPr/>
            <p:nvPr/>
          </p:nvCxnSpPr>
          <p:spPr bwMode="auto">
            <a:xfrm flipV="1">
              <a:off x="5347054" y="261462"/>
              <a:ext cx="0" cy="3384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0" name="群組 939"/>
          <p:cNvGrpSpPr/>
          <p:nvPr/>
        </p:nvGrpSpPr>
        <p:grpSpPr>
          <a:xfrm>
            <a:off x="614245" y="3070727"/>
            <a:ext cx="523241" cy="525397"/>
            <a:chOff x="4907613" y="1675487"/>
            <a:chExt cx="523241" cy="525397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903" name="群組 902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02" name="矩形 90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0" name="流程圖: 匯合連接點 89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1" name="流程圖: 或 90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04" name="群組 903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05" name="矩形 90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6" name="流程圖: 匯合連接點 90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07" name="流程圖: 或 90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12" name="群組 911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13" name="矩形 91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4" name="流程圖: 匯合連接點 91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5" name="流程圖: 或 91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16" name="群組 915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17" name="矩形 91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8" name="流程圖: 匯合連接點 917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19" name="流程圖: 或 91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0" name="群組 919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21" name="矩形 92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2" name="流程圖: 匯合連接點 921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3" name="流程圖: 或 92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4" name="群組 923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25" name="矩形 92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6" name="流程圖: 匯合連接點 92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27" name="流程圖: 或 92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28" name="群組 927"/>
            <p:cNvGrpSpPr/>
            <p:nvPr/>
          </p:nvGrpSpPr>
          <p:grpSpPr>
            <a:xfrm>
              <a:off x="4907613" y="202455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29" name="矩形 92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0" name="流程圖: 匯合連接點 929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1" name="流程圖: 或 93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32" name="群組 931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33" name="矩形 93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4" name="流程圖: 匯合連接點 93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5" name="流程圖: 或 93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36" name="群組 935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937" name="矩形 936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8" name="流程圖: 匯合連接點 93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39" name="流程圖: 或 938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941" name="群組 940"/>
          <p:cNvGrpSpPr/>
          <p:nvPr/>
        </p:nvGrpSpPr>
        <p:grpSpPr>
          <a:xfrm>
            <a:off x="614450" y="3949579"/>
            <a:ext cx="525291" cy="525397"/>
            <a:chOff x="4906248" y="1675487"/>
            <a:chExt cx="525291" cy="52539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42" name="群組 941"/>
            <p:cNvGrpSpPr/>
            <p:nvPr/>
          </p:nvGrpSpPr>
          <p:grpSpPr>
            <a:xfrm>
              <a:off x="4906928" y="167593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75" name="矩形 97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6" name="流程圖: 匯合連接點 97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7" name="流程圖: 或 97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3" name="群組 942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72" name="矩形 97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3" name="流程圖: 匯合連接點 97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4" name="流程圖: 或 97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4" name="群組 943"/>
            <p:cNvGrpSpPr/>
            <p:nvPr/>
          </p:nvGrpSpPr>
          <p:grpSpPr>
            <a:xfrm>
              <a:off x="5256458" y="167548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69" name="矩形 96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0" name="流程圖: 匯合連接點 96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71" name="流程圖: 或 97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5" name="群組 944"/>
            <p:cNvGrpSpPr/>
            <p:nvPr/>
          </p:nvGrpSpPr>
          <p:grpSpPr>
            <a:xfrm>
              <a:off x="4906928" y="1849883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66" name="矩形 96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7" name="流程圖: 匯合連接點 96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8" name="流程圖: 或 96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6" name="群組 945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63" name="矩形 96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4" name="流程圖: 匯合連接點 96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5" name="流程圖: 或 96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7" name="群組 946"/>
            <p:cNvGrpSpPr/>
            <p:nvPr/>
          </p:nvGrpSpPr>
          <p:grpSpPr>
            <a:xfrm>
              <a:off x="5256458" y="184943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960" name="矩形 95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1" name="流程圖: 匯合連接點 96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62" name="流程圖: 或 96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8" name="群組 947"/>
            <p:cNvGrpSpPr/>
            <p:nvPr/>
          </p:nvGrpSpPr>
          <p:grpSpPr>
            <a:xfrm>
              <a:off x="4906248" y="2024558"/>
              <a:ext cx="176776" cy="174847"/>
              <a:chOff x="4905563" y="1675938"/>
              <a:chExt cx="176776" cy="174847"/>
            </a:xfrm>
            <a:grpFill/>
          </p:grpSpPr>
          <p:sp>
            <p:nvSpPr>
              <p:cNvPr id="957" name="矩形 956"/>
              <p:cNvSpPr/>
              <p:nvPr/>
            </p:nvSpPr>
            <p:spPr bwMode="auto">
              <a:xfrm>
                <a:off x="4905563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8" name="流程圖: 匯合連接點 95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9" name="流程圖: 或 95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49" name="群組 948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54" name="矩形 953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5" name="流程圖: 匯合連接點 95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6" name="流程圖: 或 95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50" name="群組 949"/>
            <p:cNvGrpSpPr/>
            <p:nvPr/>
          </p:nvGrpSpPr>
          <p:grpSpPr>
            <a:xfrm>
              <a:off x="5256127" y="2026144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951" name="矩形 950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2" name="流程圖: 匯合連接點 95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53" name="流程圖: 或 95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978" name="群組 977"/>
          <p:cNvGrpSpPr/>
          <p:nvPr/>
        </p:nvGrpSpPr>
        <p:grpSpPr>
          <a:xfrm>
            <a:off x="614355" y="4832590"/>
            <a:ext cx="523241" cy="525848"/>
            <a:chOff x="4907613" y="1675487"/>
            <a:chExt cx="523241" cy="525848"/>
          </a:xfrm>
          <a:solidFill>
            <a:schemeClr val="tx2">
              <a:lumMod val="75000"/>
            </a:schemeClr>
          </a:solidFill>
        </p:grpSpPr>
        <p:grpSp>
          <p:nvGrpSpPr>
            <p:cNvPr id="979" name="群組 978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12" name="矩形 101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3" name="流程圖: 匯合連接點 101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4" name="流程圖: 或 101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0" name="群組 979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09" name="矩形 100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0" name="流程圖: 匯合連接點 100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11" name="流程圖: 或 101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1" name="群組 980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006" name="矩形 100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7" name="流程圖: 匯合連接點 100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8" name="流程圖: 或 100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2" name="群組 981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03" name="矩形 100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4" name="流程圖: 匯合連接點 100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5" name="流程圖: 或 100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3" name="群組 982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000" name="矩形 99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1" name="流程圖: 匯合連接點 100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02" name="流程圖: 或 100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4" name="群組 983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97" name="矩形 99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8" name="流程圖: 匯合連接點 99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9" name="流程圖: 或 99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5" name="群組 984"/>
            <p:cNvGrpSpPr/>
            <p:nvPr/>
          </p:nvGrpSpPr>
          <p:grpSpPr>
            <a:xfrm>
              <a:off x="4907613" y="2026595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994" name="矩形 993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5" name="流程圖: 匯合連接點 99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6" name="流程圖: 或 99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6" name="群組 985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991" name="矩形 99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2" name="流程圖: 匯合連接點 99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3" name="流程圖: 或 99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987" name="群組 986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988" name="矩形 987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89" name="流程圖: 匯合連接點 988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90" name="流程圖: 或 989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052" name="群組 1051"/>
          <p:cNvGrpSpPr/>
          <p:nvPr/>
        </p:nvGrpSpPr>
        <p:grpSpPr>
          <a:xfrm>
            <a:off x="156721" y="3982917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049" name="矩形 1048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40" name="矩形 1039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31" name="矩形 1030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053" name="群組 1052"/>
          <p:cNvGrpSpPr/>
          <p:nvPr/>
        </p:nvGrpSpPr>
        <p:grpSpPr>
          <a:xfrm>
            <a:off x="156721" y="4861162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054" name="矩形 1053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55" name="矩形 1054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56" name="矩形 1055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057" name="群組 1056"/>
          <p:cNvGrpSpPr/>
          <p:nvPr/>
        </p:nvGrpSpPr>
        <p:grpSpPr>
          <a:xfrm>
            <a:off x="156721" y="3119305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058" name="矩形 1057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59" name="矩形 1058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60" name="矩形 1059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307" name="群組 1306"/>
          <p:cNvGrpSpPr/>
          <p:nvPr/>
        </p:nvGrpSpPr>
        <p:grpSpPr>
          <a:xfrm>
            <a:off x="454362" y="5614363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308" name="矩形 1307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09" name="矩形 1308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0" name="矩形 1309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311" name="群組 1310"/>
          <p:cNvGrpSpPr/>
          <p:nvPr/>
        </p:nvGrpSpPr>
        <p:grpSpPr>
          <a:xfrm>
            <a:off x="1177372" y="5613998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312" name="矩形 1311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3" name="矩形 1312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14" name="矩形 1313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315" name="直線單箭頭接點 1314"/>
          <p:cNvCxnSpPr>
            <a:stCxn id="1049" idx="0"/>
            <a:endCxn id="1060" idx="2"/>
          </p:cNvCxnSpPr>
          <p:nvPr/>
        </p:nvCxnSpPr>
        <p:spPr bwMode="auto">
          <a:xfrm flipV="1">
            <a:off x="243919" y="3642321"/>
            <a:ext cx="0" cy="340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18" name="直線單箭頭接點 1317"/>
          <p:cNvCxnSpPr>
            <a:stCxn id="1054" idx="0"/>
            <a:endCxn id="1031" idx="2"/>
          </p:cNvCxnSpPr>
          <p:nvPr/>
        </p:nvCxnSpPr>
        <p:spPr bwMode="auto">
          <a:xfrm flipV="1">
            <a:off x="243919" y="4505933"/>
            <a:ext cx="0" cy="355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24" name="肘形接點 1323"/>
          <p:cNvCxnSpPr>
            <a:stCxn id="1309" idx="1"/>
            <a:endCxn id="1056" idx="2"/>
          </p:cNvCxnSpPr>
          <p:nvPr/>
        </p:nvCxnSpPr>
        <p:spPr bwMode="auto">
          <a:xfrm rot="10800000">
            <a:off x="243920" y="5384178"/>
            <a:ext cx="210443" cy="491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27" name="直線單箭頭接點 1326"/>
          <p:cNvCxnSpPr/>
          <p:nvPr/>
        </p:nvCxnSpPr>
        <p:spPr bwMode="auto">
          <a:xfrm flipV="1">
            <a:off x="741157" y="2828260"/>
            <a:ext cx="0" cy="252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29" name="直線單箭頭接點 1328"/>
          <p:cNvCxnSpPr/>
          <p:nvPr/>
        </p:nvCxnSpPr>
        <p:spPr bwMode="auto">
          <a:xfrm flipV="1">
            <a:off x="914962" y="2651483"/>
            <a:ext cx="0" cy="2704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30" name="直線單箭頭接點 1329"/>
          <p:cNvCxnSpPr/>
          <p:nvPr/>
        </p:nvCxnSpPr>
        <p:spPr bwMode="auto">
          <a:xfrm flipV="1">
            <a:off x="1086717" y="2461742"/>
            <a:ext cx="0" cy="2893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33" name="直線單箭頭接點 1332"/>
          <p:cNvCxnSpPr/>
          <p:nvPr/>
        </p:nvCxnSpPr>
        <p:spPr bwMode="auto">
          <a:xfrm>
            <a:off x="333984" y="3196855"/>
            <a:ext cx="9070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39" name="直線單箭頭接點 1338"/>
          <p:cNvCxnSpPr/>
          <p:nvPr/>
        </p:nvCxnSpPr>
        <p:spPr bwMode="auto">
          <a:xfrm>
            <a:off x="336239" y="3369991"/>
            <a:ext cx="9048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0" name="直線單箭頭接點 1339"/>
          <p:cNvCxnSpPr/>
          <p:nvPr/>
        </p:nvCxnSpPr>
        <p:spPr bwMode="auto">
          <a:xfrm>
            <a:off x="336239" y="3545474"/>
            <a:ext cx="9048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4" name="直線單箭頭接點 1343"/>
          <p:cNvCxnSpPr/>
          <p:nvPr/>
        </p:nvCxnSpPr>
        <p:spPr bwMode="auto">
          <a:xfrm>
            <a:off x="334566" y="4074432"/>
            <a:ext cx="9065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5" name="直線單箭頭接點 1344"/>
          <p:cNvCxnSpPr/>
          <p:nvPr/>
        </p:nvCxnSpPr>
        <p:spPr bwMode="auto">
          <a:xfrm>
            <a:off x="336821" y="4247568"/>
            <a:ext cx="904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6" name="直線單箭頭接點 1345"/>
          <p:cNvCxnSpPr/>
          <p:nvPr/>
        </p:nvCxnSpPr>
        <p:spPr bwMode="auto">
          <a:xfrm>
            <a:off x="336821" y="4423051"/>
            <a:ext cx="9042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7" name="直線單箭頭接點 1346"/>
          <p:cNvCxnSpPr/>
          <p:nvPr/>
        </p:nvCxnSpPr>
        <p:spPr bwMode="auto">
          <a:xfrm>
            <a:off x="328878" y="4958127"/>
            <a:ext cx="9121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8" name="直線單箭頭接點 1347"/>
          <p:cNvCxnSpPr/>
          <p:nvPr/>
        </p:nvCxnSpPr>
        <p:spPr bwMode="auto">
          <a:xfrm>
            <a:off x="331133" y="5131263"/>
            <a:ext cx="9099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349" name="直線單箭頭接點 1348"/>
          <p:cNvCxnSpPr/>
          <p:nvPr/>
        </p:nvCxnSpPr>
        <p:spPr bwMode="auto">
          <a:xfrm>
            <a:off x="331133" y="5306746"/>
            <a:ext cx="9099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grpSp>
        <p:nvGrpSpPr>
          <p:cNvPr id="1497" name="群組 1496"/>
          <p:cNvGrpSpPr/>
          <p:nvPr/>
        </p:nvGrpSpPr>
        <p:grpSpPr>
          <a:xfrm>
            <a:off x="2205941" y="3070727"/>
            <a:ext cx="523241" cy="525397"/>
            <a:chOff x="4907613" y="1675487"/>
            <a:chExt cx="523241" cy="525397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498" name="群組 1497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31" name="矩形 153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32" name="流程圖: 匯合連接點 1531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33" name="流程圖: 或 153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499" name="群組 1498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28" name="矩形 1527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9" name="流程圖: 匯合連接點 1528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30" name="流程圖: 或 1529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0" name="群組 1499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25" name="矩形 152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6" name="流程圖: 匯合連接點 152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7" name="流程圖: 或 152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1" name="群組 1500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22" name="矩形 152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3" name="流程圖: 匯合連接點 152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4" name="流程圖: 或 152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2" name="群組 1501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19" name="矩形 151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0" name="流程圖: 匯合連接點 151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21" name="流程圖: 或 152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3" name="群組 1502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16" name="矩形 151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7" name="流程圖: 匯合連接點 151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8" name="流程圖: 或 151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4" name="群組 1503"/>
            <p:cNvGrpSpPr/>
            <p:nvPr/>
          </p:nvGrpSpPr>
          <p:grpSpPr>
            <a:xfrm>
              <a:off x="4907613" y="202455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13" name="矩形 151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4" name="流程圖: 匯合連接點 151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5" name="流程圖: 或 151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5" name="群組 1504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10" name="矩形 150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1" name="流程圖: 匯合連接點 151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12" name="流程圖: 或 151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06" name="群組 1505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507" name="矩形 1506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08" name="流程圖: 匯合連接點 150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09" name="流程圖: 或 1508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534" name="群組 1533"/>
          <p:cNvGrpSpPr/>
          <p:nvPr/>
        </p:nvGrpSpPr>
        <p:grpSpPr>
          <a:xfrm>
            <a:off x="2206146" y="3949579"/>
            <a:ext cx="525291" cy="525397"/>
            <a:chOff x="4906248" y="1675487"/>
            <a:chExt cx="525291" cy="5253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535" name="群組 1534"/>
            <p:cNvGrpSpPr/>
            <p:nvPr/>
          </p:nvGrpSpPr>
          <p:grpSpPr>
            <a:xfrm>
              <a:off x="4906928" y="167593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68" name="矩形 1567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9" name="流程圖: 匯合連接點 1568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70" name="流程圖: 或 1569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6" name="群組 1535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65" name="矩形 156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6" name="流程圖: 匯合連接點 156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7" name="流程圖: 或 156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7" name="群組 1536"/>
            <p:cNvGrpSpPr/>
            <p:nvPr/>
          </p:nvGrpSpPr>
          <p:grpSpPr>
            <a:xfrm>
              <a:off x="5256458" y="167548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62" name="矩形 156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3" name="流程圖: 匯合連接點 156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4" name="流程圖: 或 156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8" name="群組 1537"/>
            <p:cNvGrpSpPr/>
            <p:nvPr/>
          </p:nvGrpSpPr>
          <p:grpSpPr>
            <a:xfrm>
              <a:off x="4906928" y="1849883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59" name="矩形 155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0" name="流程圖: 匯合連接點 1559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61" name="流程圖: 或 156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39" name="群組 1538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56" name="矩形 155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7" name="流程圖: 匯合連接點 1556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8" name="流程圖: 或 155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0" name="群組 1539"/>
            <p:cNvGrpSpPr/>
            <p:nvPr/>
          </p:nvGrpSpPr>
          <p:grpSpPr>
            <a:xfrm>
              <a:off x="5256458" y="184943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53" name="矩形 155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4" name="流程圖: 匯合連接點 155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5" name="流程圖: 或 155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1" name="群組 1540"/>
            <p:cNvGrpSpPr/>
            <p:nvPr/>
          </p:nvGrpSpPr>
          <p:grpSpPr>
            <a:xfrm>
              <a:off x="4906248" y="2024558"/>
              <a:ext cx="176776" cy="174847"/>
              <a:chOff x="4905563" y="1675938"/>
              <a:chExt cx="176776" cy="174847"/>
            </a:xfrm>
            <a:grpFill/>
          </p:grpSpPr>
          <p:sp>
            <p:nvSpPr>
              <p:cNvPr id="1550" name="矩形 1549"/>
              <p:cNvSpPr/>
              <p:nvPr/>
            </p:nvSpPr>
            <p:spPr bwMode="auto">
              <a:xfrm>
                <a:off x="4905563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1" name="流程圖: 匯合連接點 155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52" name="流程圖: 或 155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2" name="群組 1541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47" name="矩形 154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8" name="流程圖: 匯合連接點 154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9" name="流程圖: 或 154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43" name="群組 1542"/>
            <p:cNvGrpSpPr/>
            <p:nvPr/>
          </p:nvGrpSpPr>
          <p:grpSpPr>
            <a:xfrm>
              <a:off x="5256127" y="2026144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544" name="矩形 1543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5" name="流程圖: 匯合連接點 154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46" name="流程圖: 或 154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571" name="群組 1570"/>
          <p:cNvGrpSpPr/>
          <p:nvPr/>
        </p:nvGrpSpPr>
        <p:grpSpPr>
          <a:xfrm>
            <a:off x="2206051" y="4832590"/>
            <a:ext cx="523241" cy="525848"/>
            <a:chOff x="4907613" y="1675487"/>
            <a:chExt cx="523241" cy="525848"/>
          </a:xfrm>
          <a:solidFill>
            <a:schemeClr val="accent2">
              <a:lumMod val="75000"/>
            </a:schemeClr>
          </a:solidFill>
        </p:grpSpPr>
        <p:grpSp>
          <p:nvGrpSpPr>
            <p:cNvPr id="1572" name="群組 1571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05" name="矩形 160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6" name="流程圖: 匯合連接點 160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7" name="流程圖: 或 160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3" name="群組 1572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02" name="矩形 160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3" name="流程圖: 匯合連接點 160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4" name="流程圖: 或 160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4" name="群組 1573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99" name="矩形 159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0" name="流程圖: 匯合連接點 1599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01" name="流程圖: 或 160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5" name="群組 1574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96" name="矩形 159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7" name="流程圖: 匯合連接點 1596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8" name="流程圖: 或 159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6" name="群組 1575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593" name="矩形 159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4" name="流程圖: 匯合連接點 159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5" name="流程圖: 或 159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7" name="群組 1576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90" name="矩形 158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1" name="流程圖: 匯合連接點 159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92" name="流程圖: 或 159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8" name="群組 1577"/>
            <p:cNvGrpSpPr/>
            <p:nvPr/>
          </p:nvGrpSpPr>
          <p:grpSpPr>
            <a:xfrm>
              <a:off x="4907613" y="2026595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587" name="矩形 1586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8" name="流程圖: 匯合連接點 158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9" name="流程圖: 或 158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79" name="群組 1578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584" name="矩形 1583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5" name="流程圖: 匯合連接點 158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6" name="流程圖: 或 158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580" name="群組 1579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581" name="矩形 1580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2" name="流程圖: 匯合連接點 158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583" name="流程圖: 或 1582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608" name="群組 1607"/>
          <p:cNvGrpSpPr/>
          <p:nvPr/>
        </p:nvGrpSpPr>
        <p:grpSpPr>
          <a:xfrm>
            <a:off x="1748417" y="3982917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09" name="矩形 1608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0" name="矩形 1609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1" name="矩形 1610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612" name="群組 1611"/>
          <p:cNvGrpSpPr/>
          <p:nvPr/>
        </p:nvGrpSpPr>
        <p:grpSpPr>
          <a:xfrm>
            <a:off x="1748417" y="4861162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13" name="矩形 1612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4" name="矩形 1613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5" name="矩形 1614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616" name="群組 1615"/>
          <p:cNvGrpSpPr/>
          <p:nvPr/>
        </p:nvGrpSpPr>
        <p:grpSpPr>
          <a:xfrm>
            <a:off x="1748417" y="3119305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17" name="矩形 1616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8" name="矩形 1617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19" name="矩形 1618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620" name="群組 1619"/>
          <p:cNvGrpSpPr/>
          <p:nvPr/>
        </p:nvGrpSpPr>
        <p:grpSpPr>
          <a:xfrm>
            <a:off x="2046058" y="5614363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621" name="矩形 1620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22" name="矩形 1621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23" name="矩形 1622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628" name="直線單箭頭接點 1627"/>
          <p:cNvCxnSpPr>
            <a:stCxn id="1609" idx="0"/>
            <a:endCxn id="1619" idx="2"/>
          </p:cNvCxnSpPr>
          <p:nvPr/>
        </p:nvCxnSpPr>
        <p:spPr bwMode="auto">
          <a:xfrm flipV="1">
            <a:off x="1835615" y="3642321"/>
            <a:ext cx="0" cy="340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29" name="直線單箭頭接點 1628"/>
          <p:cNvCxnSpPr>
            <a:stCxn id="1613" idx="0"/>
            <a:endCxn id="1611" idx="2"/>
          </p:cNvCxnSpPr>
          <p:nvPr/>
        </p:nvCxnSpPr>
        <p:spPr bwMode="auto">
          <a:xfrm flipV="1">
            <a:off x="1835615" y="4505933"/>
            <a:ext cx="0" cy="355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31" name="肘形接點 1630"/>
          <p:cNvCxnSpPr>
            <a:stCxn id="1622" idx="1"/>
            <a:endCxn id="1615" idx="2"/>
          </p:cNvCxnSpPr>
          <p:nvPr/>
        </p:nvCxnSpPr>
        <p:spPr bwMode="auto">
          <a:xfrm rot="10800000">
            <a:off x="1835616" y="5384178"/>
            <a:ext cx="210443" cy="491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32" name="直線單箭頭接點 1631"/>
          <p:cNvCxnSpPr/>
          <p:nvPr/>
        </p:nvCxnSpPr>
        <p:spPr bwMode="auto">
          <a:xfrm flipV="1">
            <a:off x="2332853" y="2821047"/>
            <a:ext cx="0" cy="253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3" name="直線單箭頭接點 1632"/>
          <p:cNvCxnSpPr/>
          <p:nvPr/>
        </p:nvCxnSpPr>
        <p:spPr bwMode="auto">
          <a:xfrm flipV="1">
            <a:off x="2506658" y="2643612"/>
            <a:ext cx="0" cy="2712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4" name="直線單箭頭接點 1633"/>
          <p:cNvCxnSpPr/>
          <p:nvPr/>
        </p:nvCxnSpPr>
        <p:spPr bwMode="auto">
          <a:xfrm flipV="1">
            <a:off x="2678413" y="2461742"/>
            <a:ext cx="0" cy="2893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5" name="直線單箭頭接點 1634"/>
          <p:cNvCxnSpPr/>
          <p:nvPr/>
        </p:nvCxnSpPr>
        <p:spPr bwMode="auto">
          <a:xfrm>
            <a:off x="1919273" y="3196653"/>
            <a:ext cx="911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6" name="直線單箭頭接點 1635"/>
          <p:cNvCxnSpPr/>
          <p:nvPr/>
        </p:nvCxnSpPr>
        <p:spPr bwMode="auto">
          <a:xfrm>
            <a:off x="1922547" y="3369789"/>
            <a:ext cx="908041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7" name="直線單箭頭接點 1636"/>
          <p:cNvCxnSpPr/>
          <p:nvPr/>
        </p:nvCxnSpPr>
        <p:spPr bwMode="auto">
          <a:xfrm>
            <a:off x="1922547" y="3545272"/>
            <a:ext cx="909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8" name="直線單箭頭接點 1637"/>
          <p:cNvCxnSpPr/>
          <p:nvPr/>
        </p:nvCxnSpPr>
        <p:spPr bwMode="auto">
          <a:xfrm>
            <a:off x="1928817" y="4074432"/>
            <a:ext cx="911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9" name="直線單箭頭接點 1638"/>
          <p:cNvCxnSpPr/>
          <p:nvPr/>
        </p:nvCxnSpPr>
        <p:spPr bwMode="auto">
          <a:xfrm>
            <a:off x="1932089" y="4247568"/>
            <a:ext cx="908041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0" name="直線單箭頭接點 1639"/>
          <p:cNvCxnSpPr/>
          <p:nvPr/>
        </p:nvCxnSpPr>
        <p:spPr bwMode="auto">
          <a:xfrm>
            <a:off x="1932089" y="4423051"/>
            <a:ext cx="909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1" name="直線單箭頭接點 1640"/>
          <p:cNvCxnSpPr/>
          <p:nvPr/>
        </p:nvCxnSpPr>
        <p:spPr bwMode="auto">
          <a:xfrm>
            <a:off x="1920564" y="4958127"/>
            <a:ext cx="911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2" name="直線單箭頭接點 1641"/>
          <p:cNvCxnSpPr/>
          <p:nvPr/>
        </p:nvCxnSpPr>
        <p:spPr bwMode="auto">
          <a:xfrm>
            <a:off x="1923836" y="5131263"/>
            <a:ext cx="908041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43" name="直線單箭頭接點 1642"/>
          <p:cNvCxnSpPr/>
          <p:nvPr/>
        </p:nvCxnSpPr>
        <p:spPr bwMode="auto">
          <a:xfrm>
            <a:off x="1923836" y="5306746"/>
            <a:ext cx="9090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grpSp>
        <p:nvGrpSpPr>
          <p:cNvPr id="1644" name="群組 1643"/>
          <p:cNvGrpSpPr/>
          <p:nvPr/>
        </p:nvGrpSpPr>
        <p:grpSpPr>
          <a:xfrm>
            <a:off x="3853537" y="3070727"/>
            <a:ext cx="523241" cy="525397"/>
            <a:chOff x="4907613" y="1675487"/>
            <a:chExt cx="523241" cy="525397"/>
          </a:xfrm>
          <a:solidFill>
            <a:schemeClr val="tx1">
              <a:lumMod val="10000"/>
              <a:lumOff val="90000"/>
            </a:schemeClr>
          </a:solidFill>
        </p:grpSpPr>
        <p:grpSp>
          <p:nvGrpSpPr>
            <p:cNvPr id="1645" name="群組 1644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78" name="矩形 1677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9" name="流程圖: 匯合連接點 1678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80" name="流程圖: 或 1679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6" name="群組 1645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75" name="矩形 167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6" name="流程圖: 匯合連接點 1675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7" name="流程圖: 或 167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7" name="群組 1646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72" name="矩形 167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3" name="流程圖: 匯合連接點 1672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4" name="流程圖: 或 167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8" name="群組 1647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69" name="矩形 166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0" name="流程圖: 匯合連接點 166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71" name="流程圖: 或 167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49" name="群組 1648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666" name="矩形 166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7" name="流程圖: 匯合連接點 1666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8" name="流程圖: 或 166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0" name="群組 1649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63" name="矩形 166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4" name="流程圖: 匯合連接點 1663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5" name="流程圖: 或 166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1" name="群組 1650"/>
            <p:cNvGrpSpPr/>
            <p:nvPr/>
          </p:nvGrpSpPr>
          <p:grpSpPr>
            <a:xfrm>
              <a:off x="4907613" y="202455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60" name="矩形 165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1" name="流程圖: 匯合連接點 1660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62" name="流程圖: 或 166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2" name="群組 1651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57" name="矩形 165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8" name="流程圖: 匯合連接點 165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9" name="流程圖: 或 165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53" name="群組 1652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654" name="矩形 1653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5" name="流程圖: 匯合連接點 165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56" name="流程圖: 或 1655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681" name="群組 1680"/>
          <p:cNvGrpSpPr/>
          <p:nvPr/>
        </p:nvGrpSpPr>
        <p:grpSpPr>
          <a:xfrm>
            <a:off x="3853742" y="3949579"/>
            <a:ext cx="525291" cy="525397"/>
            <a:chOff x="4906248" y="1675487"/>
            <a:chExt cx="525291" cy="525397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682" name="群組 1681"/>
            <p:cNvGrpSpPr/>
            <p:nvPr/>
          </p:nvGrpSpPr>
          <p:grpSpPr>
            <a:xfrm>
              <a:off x="4906928" y="1675938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15" name="矩形 1714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6" name="流程圖: 匯合連接點 1715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7" name="流程圖: 或 1716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3" name="群組 1682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12" name="矩形 171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3" name="流程圖: 匯合連接點 171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4" name="流程圖: 或 171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4" name="群組 1683"/>
            <p:cNvGrpSpPr/>
            <p:nvPr/>
          </p:nvGrpSpPr>
          <p:grpSpPr>
            <a:xfrm>
              <a:off x="5256458" y="167548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09" name="矩形 170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0" name="流程圖: 匯合連接點 170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11" name="流程圖: 或 171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5" name="群組 1684"/>
            <p:cNvGrpSpPr/>
            <p:nvPr/>
          </p:nvGrpSpPr>
          <p:grpSpPr>
            <a:xfrm>
              <a:off x="4906928" y="1849883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06" name="矩形 170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7" name="流程圖: 匯合連接點 170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8" name="流程圖: 或 170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6" name="群組 1685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03" name="矩形 170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4" name="流程圖: 匯合連接點 170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5" name="流程圖: 或 170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7" name="群組 1686"/>
            <p:cNvGrpSpPr/>
            <p:nvPr/>
          </p:nvGrpSpPr>
          <p:grpSpPr>
            <a:xfrm>
              <a:off x="5256458" y="184943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00" name="矩形 169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1" name="流程圖: 匯合連接點 170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02" name="流程圖: 或 170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8" name="群組 1687"/>
            <p:cNvGrpSpPr/>
            <p:nvPr/>
          </p:nvGrpSpPr>
          <p:grpSpPr>
            <a:xfrm>
              <a:off x="4906248" y="2024558"/>
              <a:ext cx="176776" cy="174847"/>
              <a:chOff x="4905563" y="1675938"/>
              <a:chExt cx="176776" cy="174847"/>
            </a:xfrm>
            <a:grpFill/>
          </p:grpSpPr>
          <p:sp>
            <p:nvSpPr>
              <p:cNvPr id="1697" name="矩形 1696"/>
              <p:cNvSpPr/>
              <p:nvPr/>
            </p:nvSpPr>
            <p:spPr bwMode="auto">
              <a:xfrm>
                <a:off x="4905563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8" name="流程圖: 匯合連接點 169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9" name="流程圖: 或 169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89" name="群組 1688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694" name="矩形 1693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5" name="流程圖: 匯合連接點 169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6" name="流程圖: 或 169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690" name="群組 1689"/>
            <p:cNvGrpSpPr/>
            <p:nvPr/>
          </p:nvGrpSpPr>
          <p:grpSpPr>
            <a:xfrm>
              <a:off x="5256127" y="2026144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691" name="矩形 1690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2" name="流程圖: 匯合連接點 169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693" name="流程圖: 或 169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718" name="群組 1717"/>
          <p:cNvGrpSpPr/>
          <p:nvPr/>
        </p:nvGrpSpPr>
        <p:grpSpPr>
          <a:xfrm>
            <a:off x="3853647" y="4832590"/>
            <a:ext cx="523241" cy="525848"/>
            <a:chOff x="4907613" y="1675487"/>
            <a:chExt cx="523241" cy="525848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719" name="群組 1718"/>
            <p:cNvGrpSpPr/>
            <p:nvPr/>
          </p:nvGrpSpPr>
          <p:grpSpPr>
            <a:xfrm>
              <a:off x="4907944" y="1675938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52" name="矩形 1751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3" name="流程圖: 匯合連接點 1752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4" name="流程圖: 或 1753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0" name="群組 1719"/>
            <p:cNvGrpSpPr/>
            <p:nvPr/>
          </p:nvGrpSpPr>
          <p:grpSpPr>
            <a:xfrm>
              <a:off x="5082146" y="1676902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49" name="矩形 1748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0" name="流程圖: 匯合連接點 1749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51" name="流程圖: 或 1750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1" name="群組 1720"/>
            <p:cNvGrpSpPr/>
            <p:nvPr/>
          </p:nvGrpSpPr>
          <p:grpSpPr>
            <a:xfrm>
              <a:off x="5255442" y="1675487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46" name="矩形 1745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7" name="流程圖: 匯合連接點 1746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8" name="流程圖: 或 1747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2" name="群組 1721"/>
            <p:cNvGrpSpPr/>
            <p:nvPr/>
          </p:nvGrpSpPr>
          <p:grpSpPr>
            <a:xfrm>
              <a:off x="4907944" y="1849883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43" name="矩形 1742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4" name="流程圖: 匯合連接點 1743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5" name="流程圖: 或 1744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3" name="群組 1722"/>
            <p:cNvGrpSpPr/>
            <p:nvPr/>
          </p:nvGrpSpPr>
          <p:grpSpPr>
            <a:xfrm>
              <a:off x="5082146" y="1850847"/>
              <a:ext cx="174396" cy="174847"/>
              <a:chOff x="4907944" y="1675938"/>
              <a:chExt cx="174396" cy="174847"/>
            </a:xfrm>
            <a:grpFill/>
          </p:grpSpPr>
          <p:sp>
            <p:nvSpPr>
              <p:cNvPr id="1740" name="矩形 1739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1" name="流程圖: 匯合連接點 1740"/>
              <p:cNvSpPr/>
              <p:nvPr/>
            </p:nvSpPr>
            <p:spPr bwMode="auto">
              <a:xfrm>
                <a:off x="4909309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42" name="流程圖: 或 1741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4" name="群組 1723"/>
            <p:cNvGrpSpPr/>
            <p:nvPr/>
          </p:nvGrpSpPr>
          <p:grpSpPr>
            <a:xfrm>
              <a:off x="5255442" y="184943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37" name="矩形 1736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8" name="流程圖: 匯合連接點 1737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9" name="流程圖: 或 1738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5" name="群組 1724"/>
            <p:cNvGrpSpPr/>
            <p:nvPr/>
          </p:nvGrpSpPr>
          <p:grpSpPr>
            <a:xfrm>
              <a:off x="4907613" y="2026595"/>
              <a:ext cx="175412" cy="174740"/>
              <a:chOff x="4906928" y="1677975"/>
              <a:chExt cx="175412" cy="174740"/>
            </a:xfrm>
            <a:grpFill/>
          </p:grpSpPr>
          <p:sp>
            <p:nvSpPr>
              <p:cNvPr id="1734" name="矩形 1733"/>
              <p:cNvSpPr/>
              <p:nvPr/>
            </p:nvSpPr>
            <p:spPr bwMode="auto">
              <a:xfrm>
                <a:off x="4907944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5" name="流程圖: 匯合連接點 1734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6" name="流程圖: 或 1735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6" name="群組 1725"/>
            <p:cNvGrpSpPr/>
            <p:nvPr/>
          </p:nvGrpSpPr>
          <p:grpSpPr>
            <a:xfrm>
              <a:off x="5081815" y="2025522"/>
              <a:ext cx="175412" cy="174847"/>
              <a:chOff x="4906928" y="1675938"/>
              <a:chExt cx="175412" cy="174847"/>
            </a:xfrm>
            <a:grpFill/>
          </p:grpSpPr>
          <p:sp>
            <p:nvSpPr>
              <p:cNvPr id="1731" name="矩形 1730"/>
              <p:cNvSpPr/>
              <p:nvPr/>
            </p:nvSpPr>
            <p:spPr bwMode="auto">
              <a:xfrm>
                <a:off x="4907944" y="1675938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2" name="流程圖: 匯合連接點 1731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3" name="流程圖: 或 1732"/>
              <p:cNvSpPr/>
              <p:nvPr/>
            </p:nvSpPr>
            <p:spPr bwMode="auto">
              <a:xfrm>
                <a:off x="4982326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727" name="群組 1726"/>
            <p:cNvGrpSpPr/>
            <p:nvPr/>
          </p:nvGrpSpPr>
          <p:grpSpPr>
            <a:xfrm>
              <a:off x="5254762" y="2026144"/>
              <a:ext cx="174396" cy="174740"/>
              <a:chOff x="4905563" y="1677975"/>
              <a:chExt cx="174396" cy="174740"/>
            </a:xfrm>
            <a:grpFill/>
          </p:grpSpPr>
          <p:sp>
            <p:nvSpPr>
              <p:cNvPr id="1728" name="矩形 1727"/>
              <p:cNvSpPr/>
              <p:nvPr/>
            </p:nvSpPr>
            <p:spPr bwMode="auto">
              <a:xfrm>
                <a:off x="4905563" y="1678319"/>
                <a:ext cx="174396" cy="174396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29" name="流程圖: 匯合連接點 1728"/>
              <p:cNvSpPr/>
              <p:nvPr/>
            </p:nvSpPr>
            <p:spPr bwMode="auto">
              <a:xfrm>
                <a:off x="4906928" y="1753346"/>
                <a:ext cx="97439" cy="97439"/>
              </a:xfrm>
              <a:prstGeom prst="flowChartSummingJunction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730" name="流程圖: 或 1729"/>
              <p:cNvSpPr/>
              <p:nvPr/>
            </p:nvSpPr>
            <p:spPr bwMode="auto">
              <a:xfrm>
                <a:off x="4979945" y="1677975"/>
                <a:ext cx="100013" cy="100013"/>
              </a:xfrm>
              <a:prstGeom prst="flowChartOr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pSp>
        <p:nvGrpSpPr>
          <p:cNvPr id="1755" name="群組 1754"/>
          <p:cNvGrpSpPr/>
          <p:nvPr/>
        </p:nvGrpSpPr>
        <p:grpSpPr>
          <a:xfrm>
            <a:off x="3396013" y="3982917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56" name="矩形 1755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57" name="矩形 1756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58" name="矩形 1757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59" name="群組 1758"/>
          <p:cNvGrpSpPr/>
          <p:nvPr/>
        </p:nvGrpSpPr>
        <p:grpSpPr>
          <a:xfrm>
            <a:off x="3396013" y="4861162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60" name="矩形 1759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1" name="矩形 1760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2" name="矩形 1761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63" name="群組 1762"/>
          <p:cNvGrpSpPr/>
          <p:nvPr/>
        </p:nvGrpSpPr>
        <p:grpSpPr>
          <a:xfrm>
            <a:off x="3396013" y="3119305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64" name="矩形 1763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5" name="矩形 1764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6" name="矩形 1765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67" name="群組 1766"/>
          <p:cNvGrpSpPr/>
          <p:nvPr/>
        </p:nvGrpSpPr>
        <p:grpSpPr>
          <a:xfrm>
            <a:off x="3693654" y="5614363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68" name="矩形 1767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69" name="矩形 1768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70" name="矩形 1769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771" name="群組 1770"/>
          <p:cNvGrpSpPr/>
          <p:nvPr/>
        </p:nvGrpSpPr>
        <p:grpSpPr>
          <a:xfrm>
            <a:off x="4410910" y="5613998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772" name="矩形 1771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73" name="矩形 1772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74" name="矩形 1773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775" name="直線單箭頭接點 1774"/>
          <p:cNvCxnSpPr>
            <a:stCxn id="1756" idx="0"/>
            <a:endCxn id="1766" idx="2"/>
          </p:cNvCxnSpPr>
          <p:nvPr/>
        </p:nvCxnSpPr>
        <p:spPr bwMode="auto">
          <a:xfrm flipV="1">
            <a:off x="3483211" y="3642321"/>
            <a:ext cx="0" cy="340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6" name="直線單箭頭接點 1775"/>
          <p:cNvCxnSpPr>
            <a:stCxn id="1760" idx="0"/>
            <a:endCxn id="1758" idx="2"/>
          </p:cNvCxnSpPr>
          <p:nvPr/>
        </p:nvCxnSpPr>
        <p:spPr bwMode="auto">
          <a:xfrm flipV="1">
            <a:off x="3483211" y="4505933"/>
            <a:ext cx="0" cy="355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8" name="肘形接點 1777"/>
          <p:cNvCxnSpPr>
            <a:stCxn id="1769" idx="1"/>
            <a:endCxn id="1762" idx="2"/>
          </p:cNvCxnSpPr>
          <p:nvPr/>
        </p:nvCxnSpPr>
        <p:spPr bwMode="auto">
          <a:xfrm rot="10800000">
            <a:off x="3483212" y="5384178"/>
            <a:ext cx="210443" cy="49132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79" name="直線單箭頭接點 1778"/>
          <p:cNvCxnSpPr/>
          <p:nvPr/>
        </p:nvCxnSpPr>
        <p:spPr bwMode="auto">
          <a:xfrm flipV="1">
            <a:off x="3980449" y="2821047"/>
            <a:ext cx="0" cy="253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0" name="直線單箭頭接點 1779"/>
          <p:cNvCxnSpPr/>
          <p:nvPr/>
        </p:nvCxnSpPr>
        <p:spPr bwMode="auto">
          <a:xfrm flipV="1">
            <a:off x="4154254" y="2643612"/>
            <a:ext cx="0" cy="2712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1" name="直線單箭頭接點 1780"/>
          <p:cNvCxnSpPr/>
          <p:nvPr/>
        </p:nvCxnSpPr>
        <p:spPr bwMode="auto">
          <a:xfrm flipV="1">
            <a:off x="4326009" y="2461742"/>
            <a:ext cx="0" cy="2893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2" name="直線單箭頭接點 1781"/>
          <p:cNvCxnSpPr/>
          <p:nvPr/>
        </p:nvCxnSpPr>
        <p:spPr bwMode="auto">
          <a:xfrm>
            <a:off x="3566957" y="3198158"/>
            <a:ext cx="882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3" name="直線單箭頭接點 1782"/>
          <p:cNvCxnSpPr/>
          <p:nvPr/>
        </p:nvCxnSpPr>
        <p:spPr bwMode="auto">
          <a:xfrm>
            <a:off x="3570123" y="3371294"/>
            <a:ext cx="879469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4" name="直線單箭頭接點 1783"/>
          <p:cNvCxnSpPr/>
          <p:nvPr/>
        </p:nvCxnSpPr>
        <p:spPr bwMode="auto">
          <a:xfrm>
            <a:off x="3570123" y="3546777"/>
            <a:ext cx="8804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5" name="直線單箭頭接點 1784"/>
          <p:cNvCxnSpPr/>
          <p:nvPr/>
        </p:nvCxnSpPr>
        <p:spPr bwMode="auto">
          <a:xfrm>
            <a:off x="3576168" y="4074432"/>
            <a:ext cx="882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6" name="直線單箭頭接點 1785"/>
          <p:cNvCxnSpPr/>
          <p:nvPr/>
        </p:nvCxnSpPr>
        <p:spPr bwMode="auto">
          <a:xfrm>
            <a:off x="3579337" y="4247568"/>
            <a:ext cx="879469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7" name="直線單箭頭接點 1786"/>
          <p:cNvCxnSpPr/>
          <p:nvPr/>
        </p:nvCxnSpPr>
        <p:spPr bwMode="auto">
          <a:xfrm>
            <a:off x="3579337" y="4423051"/>
            <a:ext cx="8804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8" name="直線單箭頭接點 1787"/>
          <p:cNvCxnSpPr/>
          <p:nvPr/>
        </p:nvCxnSpPr>
        <p:spPr bwMode="auto">
          <a:xfrm>
            <a:off x="3568175" y="4958127"/>
            <a:ext cx="882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89" name="直線單箭頭接點 1788"/>
          <p:cNvCxnSpPr/>
          <p:nvPr/>
        </p:nvCxnSpPr>
        <p:spPr bwMode="auto">
          <a:xfrm>
            <a:off x="3571344" y="5131263"/>
            <a:ext cx="879469" cy="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90" name="直線單箭頭接點 1789"/>
          <p:cNvCxnSpPr/>
          <p:nvPr/>
        </p:nvCxnSpPr>
        <p:spPr bwMode="auto">
          <a:xfrm>
            <a:off x="3571344" y="5306746"/>
            <a:ext cx="88043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91" name="直線單箭頭接點 1790"/>
          <p:cNvCxnSpPr>
            <a:stCxn id="1622" idx="1"/>
            <a:endCxn id="1313" idx="3"/>
          </p:cNvCxnSpPr>
          <p:nvPr/>
        </p:nvCxnSpPr>
        <p:spPr bwMode="auto">
          <a:xfrm flipH="1" flipV="1">
            <a:off x="1351768" y="5875141"/>
            <a:ext cx="694290" cy="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94" name="直線單箭頭接點 1793"/>
          <p:cNvCxnSpPr>
            <a:stCxn id="1769" idx="1"/>
            <a:endCxn id="2187" idx="3"/>
          </p:cNvCxnSpPr>
          <p:nvPr/>
        </p:nvCxnSpPr>
        <p:spPr bwMode="auto">
          <a:xfrm flipH="1" flipV="1">
            <a:off x="2917783" y="5874869"/>
            <a:ext cx="775871" cy="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797" name="直線單箭頭接點 1796"/>
          <p:cNvCxnSpPr/>
          <p:nvPr/>
        </p:nvCxnSpPr>
        <p:spPr bwMode="auto">
          <a:xfrm flipH="1">
            <a:off x="4592002" y="5875492"/>
            <a:ext cx="332636" cy="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933" name="群組 1932"/>
          <p:cNvGrpSpPr/>
          <p:nvPr/>
        </p:nvGrpSpPr>
        <p:grpSpPr>
          <a:xfrm>
            <a:off x="4909842" y="2301117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1934" name="矩形 1933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35" name="矩形 1934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936" name="矩形 1935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937" name="流程圖: 或 1936"/>
          <p:cNvSpPr/>
          <p:nvPr/>
        </p:nvSpPr>
        <p:spPr bwMode="auto">
          <a:xfrm>
            <a:off x="662289" y="2671871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8" name="流程圖: 或 1937"/>
          <p:cNvSpPr/>
          <p:nvPr/>
        </p:nvSpPr>
        <p:spPr bwMode="auto">
          <a:xfrm>
            <a:off x="2254920" y="2669393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9" name="流程圖: 或 1938"/>
          <p:cNvSpPr/>
          <p:nvPr/>
        </p:nvSpPr>
        <p:spPr bwMode="auto">
          <a:xfrm>
            <a:off x="3903389" y="2667697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40" name="直線單箭頭接點 1939"/>
          <p:cNvCxnSpPr>
            <a:stCxn id="1937" idx="6"/>
            <a:endCxn id="1938" idx="2"/>
          </p:cNvCxnSpPr>
          <p:nvPr/>
        </p:nvCxnSpPr>
        <p:spPr bwMode="auto">
          <a:xfrm flipV="1">
            <a:off x="815639" y="2746068"/>
            <a:ext cx="1439281" cy="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44" name="直線單箭頭接點 1943"/>
          <p:cNvCxnSpPr>
            <a:stCxn id="1938" idx="6"/>
            <a:endCxn id="1939" idx="2"/>
          </p:cNvCxnSpPr>
          <p:nvPr/>
        </p:nvCxnSpPr>
        <p:spPr bwMode="auto">
          <a:xfrm flipV="1">
            <a:off x="2408270" y="2744372"/>
            <a:ext cx="1495119" cy="1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52" name="直線單箭頭接點 1951"/>
          <p:cNvCxnSpPr/>
          <p:nvPr/>
        </p:nvCxnSpPr>
        <p:spPr bwMode="auto">
          <a:xfrm>
            <a:off x="4056739" y="2744372"/>
            <a:ext cx="8531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sp>
        <p:nvSpPr>
          <p:cNvPr id="1957" name="流程圖: 或 1956"/>
          <p:cNvSpPr/>
          <p:nvPr/>
        </p:nvSpPr>
        <p:spPr bwMode="auto">
          <a:xfrm>
            <a:off x="838892" y="2494436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58" name="流程圖: 或 1957"/>
          <p:cNvSpPr/>
          <p:nvPr/>
        </p:nvSpPr>
        <p:spPr bwMode="auto">
          <a:xfrm>
            <a:off x="2431523" y="2491958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59" name="流程圖: 或 1958"/>
          <p:cNvSpPr/>
          <p:nvPr/>
        </p:nvSpPr>
        <p:spPr bwMode="auto">
          <a:xfrm>
            <a:off x="4079992" y="2490262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60" name="直線單箭頭接點 1959"/>
          <p:cNvCxnSpPr>
            <a:stCxn id="1957" idx="6"/>
            <a:endCxn id="1958" idx="2"/>
          </p:cNvCxnSpPr>
          <p:nvPr/>
        </p:nvCxnSpPr>
        <p:spPr bwMode="auto">
          <a:xfrm flipV="1">
            <a:off x="992242" y="2568633"/>
            <a:ext cx="1439281" cy="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61" name="直線單箭頭接點 1960"/>
          <p:cNvCxnSpPr>
            <a:stCxn id="1958" idx="6"/>
            <a:endCxn id="1959" idx="2"/>
          </p:cNvCxnSpPr>
          <p:nvPr/>
        </p:nvCxnSpPr>
        <p:spPr bwMode="auto">
          <a:xfrm flipV="1">
            <a:off x="2584873" y="2566937"/>
            <a:ext cx="1495119" cy="1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62" name="直線單箭頭接點 1961"/>
          <p:cNvCxnSpPr>
            <a:stCxn id="1959" idx="6"/>
          </p:cNvCxnSpPr>
          <p:nvPr/>
        </p:nvCxnSpPr>
        <p:spPr bwMode="auto">
          <a:xfrm>
            <a:off x="4233342" y="2566937"/>
            <a:ext cx="6765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sp>
        <p:nvSpPr>
          <p:cNvPr id="1973" name="流程圖: 或 1972"/>
          <p:cNvSpPr/>
          <p:nvPr/>
        </p:nvSpPr>
        <p:spPr bwMode="auto">
          <a:xfrm>
            <a:off x="1010683" y="2312566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74" name="流程圖: 或 1973"/>
          <p:cNvSpPr/>
          <p:nvPr/>
        </p:nvSpPr>
        <p:spPr bwMode="auto">
          <a:xfrm>
            <a:off x="2603314" y="2310088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75" name="流程圖: 或 1974"/>
          <p:cNvSpPr/>
          <p:nvPr/>
        </p:nvSpPr>
        <p:spPr bwMode="auto">
          <a:xfrm>
            <a:off x="4251783" y="2308392"/>
            <a:ext cx="153350" cy="153350"/>
          </a:xfrm>
          <a:prstGeom prst="flowChar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76" name="直線單箭頭接點 1975"/>
          <p:cNvCxnSpPr>
            <a:stCxn id="1973" idx="6"/>
            <a:endCxn id="1974" idx="2"/>
          </p:cNvCxnSpPr>
          <p:nvPr/>
        </p:nvCxnSpPr>
        <p:spPr bwMode="auto">
          <a:xfrm flipV="1">
            <a:off x="1164033" y="2386763"/>
            <a:ext cx="1439281" cy="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77" name="直線單箭頭接點 1976"/>
          <p:cNvCxnSpPr>
            <a:stCxn id="1974" idx="6"/>
            <a:endCxn id="1975" idx="2"/>
          </p:cNvCxnSpPr>
          <p:nvPr/>
        </p:nvCxnSpPr>
        <p:spPr bwMode="auto">
          <a:xfrm flipV="1">
            <a:off x="2756664" y="2385067"/>
            <a:ext cx="1495119" cy="1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978" name="直線單箭頭接點 1977"/>
          <p:cNvCxnSpPr>
            <a:stCxn id="1975" idx="6"/>
          </p:cNvCxnSpPr>
          <p:nvPr/>
        </p:nvCxnSpPr>
        <p:spPr bwMode="auto">
          <a:xfrm>
            <a:off x="4405133" y="2385067"/>
            <a:ext cx="5047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sm" len="sm"/>
          </a:ln>
          <a:effectLst/>
        </p:spPr>
      </p:cxnSp>
      <p:grpSp>
        <p:nvGrpSpPr>
          <p:cNvPr id="1984" name="群組 1983"/>
          <p:cNvGrpSpPr/>
          <p:nvPr/>
        </p:nvGrpSpPr>
        <p:grpSpPr>
          <a:xfrm>
            <a:off x="9560255" y="3499474"/>
            <a:ext cx="810133" cy="811573"/>
            <a:chOff x="3828308" y="1391837"/>
            <a:chExt cx="810133" cy="811573"/>
          </a:xfrm>
        </p:grpSpPr>
        <p:grpSp>
          <p:nvGrpSpPr>
            <p:cNvPr id="1985" name="群組 1984"/>
            <p:cNvGrpSpPr/>
            <p:nvPr/>
          </p:nvGrpSpPr>
          <p:grpSpPr>
            <a:xfrm>
              <a:off x="3940702" y="1391837"/>
              <a:ext cx="697739" cy="675959"/>
              <a:chOff x="3827067" y="1391837"/>
              <a:chExt cx="697739" cy="675959"/>
            </a:xfrm>
          </p:grpSpPr>
          <p:grpSp>
            <p:nvGrpSpPr>
              <p:cNvPr id="2016" name="群組 2015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2031" name="立方體 2030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32" name="文字方塊 2031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2017" name="群組 2016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2029" name="立方體 2028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30" name="文字方塊 2029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2018" name="立方體 2017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019" name="群組 2018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27" name="立方體 2026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28" name="文字方塊 2027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2020" name="群組 2019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25" name="立方體 2024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26" name="文字方塊 2025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2021" name="立方體 2020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2" name="立方體 2021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3" name="立方體 2022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24" name="立方體 2023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986" name="群組 1985"/>
            <p:cNvGrpSpPr/>
            <p:nvPr/>
          </p:nvGrpSpPr>
          <p:grpSpPr>
            <a:xfrm>
              <a:off x="3872690" y="1459438"/>
              <a:ext cx="697739" cy="675959"/>
              <a:chOff x="3827067" y="1391837"/>
              <a:chExt cx="697739" cy="675959"/>
            </a:xfrm>
          </p:grpSpPr>
          <p:grpSp>
            <p:nvGrpSpPr>
              <p:cNvPr id="1997" name="群組 1996"/>
              <p:cNvGrpSpPr/>
              <p:nvPr/>
            </p:nvGrpSpPr>
            <p:grpSpPr>
              <a:xfrm>
                <a:off x="3827067" y="1797830"/>
                <a:ext cx="300082" cy="269966"/>
                <a:chOff x="604817" y="3020060"/>
                <a:chExt cx="300082" cy="269966"/>
              </a:xfrm>
            </p:grpSpPr>
            <p:sp>
              <p:nvSpPr>
                <p:cNvPr id="2014" name="立方體 2013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15" name="文字方塊 2014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e0</a:t>
                  </a:r>
                  <a:endParaRPr lang="zh-TW" altLang="en-US" sz="800" dirty="0"/>
                </a:p>
              </p:txBody>
            </p:sp>
          </p:grpSp>
          <p:grpSp>
            <p:nvGrpSpPr>
              <p:cNvPr id="1998" name="群組 1997"/>
              <p:cNvGrpSpPr/>
              <p:nvPr/>
            </p:nvGrpSpPr>
            <p:grpSpPr>
              <a:xfrm>
                <a:off x="4027733" y="1797830"/>
                <a:ext cx="295366" cy="269966"/>
                <a:chOff x="604817" y="3020060"/>
                <a:chExt cx="295366" cy="269966"/>
              </a:xfrm>
            </p:grpSpPr>
            <p:sp>
              <p:nvSpPr>
                <p:cNvPr id="2012" name="立方體 2011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13" name="文字方塊 2012"/>
                <p:cNvSpPr txBox="1"/>
                <p:nvPr/>
              </p:nvSpPr>
              <p:spPr>
                <a:xfrm>
                  <a:off x="604817" y="3044744"/>
                  <a:ext cx="2712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f0</a:t>
                  </a:r>
                  <a:endParaRPr lang="zh-TW" altLang="en-US" sz="800" dirty="0"/>
                </a:p>
              </p:txBody>
            </p:sp>
          </p:grpSp>
          <p:sp>
            <p:nvSpPr>
              <p:cNvPr id="1999" name="立方體 1998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000" name="群組 1999"/>
              <p:cNvGrpSpPr/>
              <p:nvPr/>
            </p:nvGrpSpPr>
            <p:grpSpPr>
              <a:xfrm>
                <a:off x="3827067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10" name="立方體 2009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11" name="文字方塊 2010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grpSp>
            <p:nvGrpSpPr>
              <p:cNvPr id="2001" name="群組 2000"/>
              <p:cNvGrpSpPr/>
              <p:nvPr/>
            </p:nvGrpSpPr>
            <p:grpSpPr>
              <a:xfrm>
                <a:off x="4027733" y="1594652"/>
                <a:ext cx="300082" cy="269966"/>
                <a:chOff x="604817" y="3020060"/>
                <a:chExt cx="300082" cy="269966"/>
              </a:xfrm>
            </p:grpSpPr>
            <p:sp>
              <p:nvSpPr>
                <p:cNvPr id="2008" name="立方體 2007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09" name="文字方塊 2008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b0</a:t>
                  </a:r>
                  <a:endParaRPr lang="zh-TW" altLang="en-US" sz="800" dirty="0"/>
                </a:p>
              </p:txBody>
            </p:sp>
          </p:grpSp>
          <p:sp>
            <p:nvSpPr>
              <p:cNvPr id="2002" name="立方體 2001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grpSp>
            <p:nvGrpSpPr>
              <p:cNvPr id="2003" name="群組 2002"/>
              <p:cNvGrpSpPr/>
              <p:nvPr/>
            </p:nvGrpSpPr>
            <p:grpSpPr>
              <a:xfrm>
                <a:off x="3827067" y="1391837"/>
                <a:ext cx="300082" cy="269966"/>
                <a:chOff x="604817" y="3020060"/>
                <a:chExt cx="300082" cy="269966"/>
              </a:xfrm>
            </p:grpSpPr>
            <p:sp>
              <p:nvSpPr>
                <p:cNvPr id="2006" name="立方體 2005"/>
                <p:cNvSpPr/>
                <p:nvPr/>
              </p:nvSpPr>
              <p:spPr bwMode="auto">
                <a:xfrm>
                  <a:off x="630217" y="3020060"/>
                  <a:ext cx="269966" cy="269966"/>
                </a:xfrm>
                <a:prstGeom prst="cub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pitchFamily="18" charset="-120"/>
                  </a:endParaRPr>
                </a:p>
              </p:txBody>
            </p:sp>
            <p:sp>
              <p:nvSpPr>
                <p:cNvPr id="2007" name="文字方塊 2006"/>
                <p:cNvSpPr txBox="1"/>
                <p:nvPr/>
              </p:nvSpPr>
              <p:spPr>
                <a:xfrm>
                  <a:off x="604817" y="3044744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800" dirty="0" smtClean="0"/>
                    <a:t>a0</a:t>
                  </a:r>
                  <a:endParaRPr lang="zh-TW" altLang="en-US" sz="800" dirty="0"/>
                </a:p>
              </p:txBody>
            </p:sp>
          </p:grpSp>
          <p:sp>
            <p:nvSpPr>
              <p:cNvPr id="2004" name="立方體 2003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2005" name="立方體 2004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987" name="群組 1986"/>
            <p:cNvGrpSpPr/>
            <p:nvPr/>
          </p:nvGrpSpPr>
          <p:grpSpPr>
            <a:xfrm>
              <a:off x="3828308" y="1527451"/>
              <a:ext cx="672339" cy="675959"/>
              <a:chOff x="3852467" y="1391837"/>
              <a:chExt cx="672339" cy="675959"/>
            </a:xfrm>
          </p:grpSpPr>
          <p:sp>
            <p:nvSpPr>
              <p:cNvPr id="1988" name="立方體 1987"/>
              <p:cNvSpPr/>
              <p:nvPr/>
            </p:nvSpPr>
            <p:spPr bwMode="auto">
              <a:xfrm>
                <a:off x="3852467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89" name="立方體 1988"/>
              <p:cNvSpPr/>
              <p:nvPr/>
            </p:nvSpPr>
            <p:spPr bwMode="auto">
              <a:xfrm>
                <a:off x="4053133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0" name="立方體 1989"/>
              <p:cNvSpPr/>
              <p:nvPr/>
            </p:nvSpPr>
            <p:spPr bwMode="auto">
              <a:xfrm>
                <a:off x="4254840" y="1797830"/>
                <a:ext cx="269966" cy="269966"/>
              </a:xfrm>
              <a:prstGeom prst="cub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1" name="立方體 1990"/>
              <p:cNvSpPr/>
              <p:nvPr/>
            </p:nvSpPr>
            <p:spPr bwMode="auto">
              <a:xfrm>
                <a:off x="3852467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2" name="立方體 1991"/>
              <p:cNvSpPr/>
              <p:nvPr/>
            </p:nvSpPr>
            <p:spPr bwMode="auto">
              <a:xfrm>
                <a:off x="4053133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3" name="立方體 1992"/>
              <p:cNvSpPr/>
              <p:nvPr/>
            </p:nvSpPr>
            <p:spPr bwMode="auto">
              <a:xfrm>
                <a:off x="4254840" y="1594652"/>
                <a:ext cx="269966" cy="269966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4" name="立方體 1993"/>
              <p:cNvSpPr/>
              <p:nvPr/>
            </p:nvSpPr>
            <p:spPr bwMode="auto">
              <a:xfrm>
                <a:off x="3852467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5" name="立方體 1994"/>
              <p:cNvSpPr/>
              <p:nvPr/>
            </p:nvSpPr>
            <p:spPr bwMode="auto">
              <a:xfrm>
                <a:off x="4053133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996" name="立方體 1995"/>
              <p:cNvSpPr/>
              <p:nvPr/>
            </p:nvSpPr>
            <p:spPr bwMode="auto">
              <a:xfrm>
                <a:off x="4254840" y="1391837"/>
                <a:ext cx="269966" cy="269966"/>
              </a:xfrm>
              <a:prstGeom prst="cube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  <p:graphicFrame>
        <p:nvGraphicFramePr>
          <p:cNvPr id="2083" name="表格 20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61120"/>
              </p:ext>
            </p:extLst>
          </p:nvPr>
        </p:nvGraphicFramePr>
        <p:xfrm>
          <a:off x="6647920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4" name="表格 20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15168"/>
              </p:ext>
            </p:extLst>
          </p:nvPr>
        </p:nvGraphicFramePr>
        <p:xfrm>
          <a:off x="6872544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5" name="表格 20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61898"/>
              </p:ext>
            </p:extLst>
          </p:nvPr>
        </p:nvGraphicFramePr>
        <p:xfrm>
          <a:off x="7093416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6" name="表格 20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01560"/>
              </p:ext>
            </p:extLst>
          </p:nvPr>
        </p:nvGraphicFramePr>
        <p:xfrm>
          <a:off x="5924934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7" name="表格 20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87311"/>
              </p:ext>
            </p:extLst>
          </p:nvPr>
        </p:nvGraphicFramePr>
        <p:xfrm>
          <a:off x="6145806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8" name="表格 20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67141"/>
              </p:ext>
            </p:extLst>
          </p:nvPr>
        </p:nvGraphicFramePr>
        <p:xfrm>
          <a:off x="6369477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89" name="表格 20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49287"/>
              </p:ext>
            </p:extLst>
          </p:nvPr>
        </p:nvGraphicFramePr>
        <p:xfrm>
          <a:off x="5219215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90" name="表格 20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37553"/>
              </p:ext>
            </p:extLst>
          </p:nvPr>
        </p:nvGraphicFramePr>
        <p:xfrm>
          <a:off x="5440087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graphicFrame>
        <p:nvGraphicFramePr>
          <p:cNvPr id="2091" name="表格 20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31304"/>
              </p:ext>
            </p:extLst>
          </p:nvPr>
        </p:nvGraphicFramePr>
        <p:xfrm>
          <a:off x="5660959" y="2361410"/>
          <a:ext cx="14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65210793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4074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208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zh-TW" alt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23583"/>
                  </a:ext>
                </a:extLst>
              </a:tr>
            </a:tbl>
          </a:graphicData>
        </a:graphic>
      </p:graphicFrame>
      <p:sp>
        <p:nvSpPr>
          <p:cNvPr id="2092" name="流程圖: 匯合連接點 2091"/>
          <p:cNvSpPr/>
          <p:nvPr/>
        </p:nvSpPr>
        <p:spPr bwMode="auto">
          <a:xfrm>
            <a:off x="8992295" y="3843212"/>
            <a:ext cx="211406" cy="211406"/>
          </a:xfrm>
          <a:prstGeom prst="flowChartSummingJunction">
            <a:avLst/>
          </a:prstGeom>
          <a:solidFill>
            <a:schemeClr val="bg1"/>
          </a:solidFill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93" name="等於 2092"/>
          <p:cNvSpPr/>
          <p:nvPr/>
        </p:nvSpPr>
        <p:spPr bwMode="auto">
          <a:xfrm>
            <a:off x="10546455" y="3823475"/>
            <a:ext cx="397320" cy="253089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95" name="矩形圖說文字 2094"/>
          <p:cNvSpPr/>
          <p:nvPr/>
        </p:nvSpPr>
        <p:spPr bwMode="auto">
          <a:xfrm>
            <a:off x="4724110" y="3879656"/>
            <a:ext cx="494510" cy="472464"/>
          </a:xfrm>
          <a:prstGeom prst="wedgeRectCallout">
            <a:avLst>
              <a:gd name="adj1" fmla="val -105634"/>
              <a:gd name="adj2" fmla="val -2543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06" name="圓角矩形圖說文字 2105"/>
          <p:cNvSpPr/>
          <p:nvPr/>
        </p:nvSpPr>
        <p:spPr bwMode="auto">
          <a:xfrm>
            <a:off x="5144577" y="2235195"/>
            <a:ext cx="2426317" cy="660588"/>
          </a:xfrm>
          <a:prstGeom prst="wedgeRoundRectCallout">
            <a:avLst>
              <a:gd name="adj1" fmla="val 195733"/>
              <a:gd name="adj2" fmla="val 15590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08" name="文字方塊 2107"/>
          <p:cNvSpPr txBox="1"/>
          <p:nvPr/>
        </p:nvSpPr>
        <p:spPr>
          <a:xfrm>
            <a:off x="5813498" y="191988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osmap</a:t>
            </a:r>
            <a:endParaRPr lang="zh-TW" altLang="en-US" sz="1400" dirty="0"/>
          </a:p>
        </p:txBody>
      </p:sp>
      <p:sp>
        <p:nvSpPr>
          <p:cNvPr id="2109" name="文字方塊 2108"/>
          <p:cNvSpPr txBox="1"/>
          <p:nvPr/>
        </p:nvSpPr>
        <p:spPr>
          <a:xfrm>
            <a:off x="7712112" y="617951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ismap</a:t>
            </a:r>
            <a:endParaRPr lang="zh-TW" altLang="en-US" sz="1400" dirty="0"/>
          </a:p>
        </p:txBody>
      </p:sp>
      <p:sp>
        <p:nvSpPr>
          <p:cNvPr id="2111" name="文字方塊 2110"/>
          <p:cNvSpPr txBox="1"/>
          <p:nvPr/>
        </p:nvSpPr>
        <p:spPr>
          <a:xfrm>
            <a:off x="3972973" y="623188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13" name="群組 2112"/>
          <p:cNvGrpSpPr/>
          <p:nvPr/>
        </p:nvGrpSpPr>
        <p:grpSpPr>
          <a:xfrm>
            <a:off x="7510352" y="3290282"/>
            <a:ext cx="242159" cy="245139"/>
            <a:chOff x="355119" y="1103503"/>
            <a:chExt cx="296827" cy="300480"/>
          </a:xfrm>
        </p:grpSpPr>
        <p:cxnSp>
          <p:nvCxnSpPr>
            <p:cNvPr id="2114" name="直線單箭頭接點 2113"/>
            <p:cNvCxnSpPr/>
            <p:nvPr/>
          </p:nvCxnSpPr>
          <p:spPr bwMode="auto">
            <a:xfrm flipV="1">
              <a:off x="382367" y="1130092"/>
              <a:ext cx="248337" cy="247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15" name="直線接點 2114"/>
            <p:cNvCxnSpPr/>
            <p:nvPr/>
          </p:nvCxnSpPr>
          <p:spPr bwMode="auto">
            <a:xfrm>
              <a:off x="604698" y="1103503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6" name="直線接點 2115"/>
            <p:cNvCxnSpPr/>
            <p:nvPr/>
          </p:nvCxnSpPr>
          <p:spPr bwMode="auto">
            <a:xfrm>
              <a:off x="355119" y="1356735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7" name="群組 2116"/>
          <p:cNvGrpSpPr/>
          <p:nvPr/>
        </p:nvGrpSpPr>
        <p:grpSpPr>
          <a:xfrm>
            <a:off x="7497051" y="3554807"/>
            <a:ext cx="71438" cy="1016537"/>
            <a:chOff x="288643" y="1415807"/>
            <a:chExt cx="71438" cy="814647"/>
          </a:xfrm>
        </p:grpSpPr>
        <p:cxnSp>
          <p:nvCxnSpPr>
            <p:cNvPr id="2118" name="直線單箭頭接點 2117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19" name="直線接點 2118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0" name="直線接點 2119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1" name="群組 2120"/>
          <p:cNvGrpSpPr/>
          <p:nvPr/>
        </p:nvGrpSpPr>
        <p:grpSpPr>
          <a:xfrm rot="5400000">
            <a:off x="8061830" y="4127357"/>
            <a:ext cx="71438" cy="1007243"/>
            <a:chOff x="769655" y="1756929"/>
            <a:chExt cx="71438" cy="814647"/>
          </a:xfrm>
        </p:grpSpPr>
        <p:cxnSp>
          <p:nvCxnSpPr>
            <p:cNvPr id="2122" name="直線單箭頭接點 2121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23" name="直線接點 2122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4" name="直線接點 2123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25" name="文字方塊 2124"/>
          <p:cNvSpPr txBox="1"/>
          <p:nvPr/>
        </p:nvSpPr>
        <p:spPr>
          <a:xfrm>
            <a:off x="7381291" y="31830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6" name="文字方塊 2125"/>
          <p:cNvSpPr txBox="1"/>
          <p:nvPr/>
        </p:nvSpPr>
        <p:spPr>
          <a:xfrm>
            <a:off x="7238682" y="39369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7" name="文字方塊 2126"/>
          <p:cNvSpPr txBox="1"/>
          <p:nvPr/>
        </p:nvSpPr>
        <p:spPr>
          <a:xfrm>
            <a:off x="7895201" y="461233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0" name="文字方塊 2129"/>
          <p:cNvSpPr txBox="1"/>
          <p:nvPr/>
        </p:nvSpPr>
        <p:spPr>
          <a:xfrm rot="5400000">
            <a:off x="9717645" y="476675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2131" name="群組 2130"/>
          <p:cNvGrpSpPr/>
          <p:nvPr/>
        </p:nvGrpSpPr>
        <p:grpSpPr>
          <a:xfrm>
            <a:off x="11237855" y="3358993"/>
            <a:ext cx="242159" cy="245139"/>
            <a:chOff x="355119" y="1103503"/>
            <a:chExt cx="296827" cy="300480"/>
          </a:xfrm>
        </p:grpSpPr>
        <p:cxnSp>
          <p:nvCxnSpPr>
            <p:cNvPr id="2132" name="直線單箭頭接點 2131"/>
            <p:cNvCxnSpPr/>
            <p:nvPr/>
          </p:nvCxnSpPr>
          <p:spPr bwMode="auto">
            <a:xfrm flipV="1">
              <a:off x="382367" y="1130092"/>
              <a:ext cx="248337" cy="247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33" name="直線接點 2132"/>
            <p:cNvCxnSpPr/>
            <p:nvPr/>
          </p:nvCxnSpPr>
          <p:spPr bwMode="auto">
            <a:xfrm>
              <a:off x="604698" y="1103503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4" name="直線接點 2133"/>
            <p:cNvCxnSpPr/>
            <p:nvPr/>
          </p:nvCxnSpPr>
          <p:spPr bwMode="auto">
            <a:xfrm>
              <a:off x="355119" y="1356735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5" name="群組 2134"/>
          <p:cNvGrpSpPr/>
          <p:nvPr/>
        </p:nvGrpSpPr>
        <p:grpSpPr>
          <a:xfrm>
            <a:off x="11222358" y="3639395"/>
            <a:ext cx="71438" cy="603639"/>
            <a:chOff x="288643" y="1415807"/>
            <a:chExt cx="71438" cy="814647"/>
          </a:xfrm>
        </p:grpSpPr>
        <p:cxnSp>
          <p:nvCxnSpPr>
            <p:cNvPr id="2136" name="直線單箭頭接點 2135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37" name="直線接點 2136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8" name="直線接點 2137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9" name="群組 2138"/>
          <p:cNvGrpSpPr/>
          <p:nvPr/>
        </p:nvGrpSpPr>
        <p:grpSpPr>
          <a:xfrm rot="5400000">
            <a:off x="11604322" y="4004866"/>
            <a:ext cx="71438" cy="607520"/>
            <a:chOff x="769655" y="1756929"/>
            <a:chExt cx="71438" cy="814647"/>
          </a:xfrm>
        </p:grpSpPr>
        <p:cxnSp>
          <p:nvCxnSpPr>
            <p:cNvPr id="2140" name="直線單箭頭接點 2139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41" name="直線接點 2140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2" name="直線接點 2141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43" name="文字方塊 2142"/>
          <p:cNvSpPr txBox="1"/>
          <p:nvPr/>
        </p:nvSpPr>
        <p:spPr>
          <a:xfrm>
            <a:off x="11108794" y="325180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4" name="文字方塊 2143"/>
          <p:cNvSpPr txBox="1"/>
          <p:nvPr/>
        </p:nvSpPr>
        <p:spPr>
          <a:xfrm>
            <a:off x="10913199" y="382511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5" name="文字方塊 2144"/>
          <p:cNvSpPr txBox="1"/>
          <p:nvPr/>
        </p:nvSpPr>
        <p:spPr>
          <a:xfrm>
            <a:off x="11437101" y="4268695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46" name="群組 2145"/>
          <p:cNvGrpSpPr/>
          <p:nvPr/>
        </p:nvGrpSpPr>
        <p:grpSpPr>
          <a:xfrm>
            <a:off x="10208484" y="4132726"/>
            <a:ext cx="242159" cy="245139"/>
            <a:chOff x="355119" y="1103503"/>
            <a:chExt cx="296827" cy="300480"/>
          </a:xfrm>
        </p:grpSpPr>
        <p:cxnSp>
          <p:nvCxnSpPr>
            <p:cNvPr id="2147" name="直線單箭頭接點 2146"/>
            <p:cNvCxnSpPr/>
            <p:nvPr/>
          </p:nvCxnSpPr>
          <p:spPr bwMode="auto">
            <a:xfrm flipV="1">
              <a:off x="382367" y="1130092"/>
              <a:ext cx="248337" cy="247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48" name="直線接點 2147"/>
            <p:cNvCxnSpPr/>
            <p:nvPr/>
          </p:nvCxnSpPr>
          <p:spPr bwMode="auto">
            <a:xfrm>
              <a:off x="604698" y="1103503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9" name="直線接點 2148"/>
            <p:cNvCxnSpPr/>
            <p:nvPr/>
          </p:nvCxnSpPr>
          <p:spPr bwMode="auto">
            <a:xfrm>
              <a:off x="355119" y="1356735"/>
              <a:ext cx="47248" cy="472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50" name="群組 2149"/>
          <p:cNvGrpSpPr/>
          <p:nvPr/>
        </p:nvGrpSpPr>
        <p:grpSpPr>
          <a:xfrm>
            <a:off x="9456508" y="3705469"/>
            <a:ext cx="71438" cy="603639"/>
            <a:chOff x="288643" y="1415807"/>
            <a:chExt cx="71438" cy="814647"/>
          </a:xfrm>
        </p:grpSpPr>
        <p:cxnSp>
          <p:nvCxnSpPr>
            <p:cNvPr id="2151" name="直線單箭頭接點 2150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52" name="直線接點 2151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3" name="直線接點 2152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54" name="群組 2153"/>
          <p:cNvGrpSpPr/>
          <p:nvPr/>
        </p:nvGrpSpPr>
        <p:grpSpPr>
          <a:xfrm rot="5400000">
            <a:off x="9826213" y="4073926"/>
            <a:ext cx="71438" cy="607520"/>
            <a:chOff x="769655" y="1756929"/>
            <a:chExt cx="71438" cy="814647"/>
          </a:xfrm>
        </p:grpSpPr>
        <p:cxnSp>
          <p:nvCxnSpPr>
            <p:cNvPr id="2155" name="直線單箭頭接點 2154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56" name="直線接點 2155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7" name="直線接點 2156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58" name="文字方塊 2157"/>
          <p:cNvSpPr txBox="1"/>
          <p:nvPr/>
        </p:nvSpPr>
        <p:spPr>
          <a:xfrm>
            <a:off x="9270012" y="389507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9" name="文字方塊 2158"/>
          <p:cNvSpPr txBox="1"/>
          <p:nvPr/>
        </p:nvSpPr>
        <p:spPr>
          <a:xfrm>
            <a:off x="9708008" y="4330572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" name="文字方塊 2159"/>
          <p:cNvSpPr txBox="1"/>
          <p:nvPr/>
        </p:nvSpPr>
        <p:spPr>
          <a:xfrm>
            <a:off x="10279071" y="423207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1" name="文字方塊 2160"/>
          <p:cNvSpPr txBox="1"/>
          <p:nvPr/>
        </p:nvSpPr>
        <p:spPr>
          <a:xfrm>
            <a:off x="9873091" y="479495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 kernels)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2" name="群組 2161"/>
          <p:cNvGrpSpPr/>
          <p:nvPr/>
        </p:nvGrpSpPr>
        <p:grpSpPr>
          <a:xfrm rot="5400000">
            <a:off x="4103760" y="5786949"/>
            <a:ext cx="71438" cy="891652"/>
            <a:chOff x="769655" y="1756929"/>
            <a:chExt cx="71438" cy="814647"/>
          </a:xfrm>
        </p:grpSpPr>
        <p:cxnSp>
          <p:nvCxnSpPr>
            <p:cNvPr id="2163" name="直線單箭頭接點 2162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64" name="直線接點 2163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5" name="直線接點 2164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70" name="群組 2169"/>
          <p:cNvGrpSpPr/>
          <p:nvPr/>
        </p:nvGrpSpPr>
        <p:grpSpPr>
          <a:xfrm>
            <a:off x="10742047" y="5654820"/>
            <a:ext cx="71438" cy="432000"/>
            <a:chOff x="288643" y="1415807"/>
            <a:chExt cx="71438" cy="814647"/>
          </a:xfrm>
        </p:grpSpPr>
        <p:cxnSp>
          <p:nvCxnSpPr>
            <p:cNvPr id="2171" name="直線單箭頭接點 2170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72" name="直線接點 2171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3" name="直線接點 2172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74" name="文字方塊 2173"/>
          <p:cNvSpPr txBox="1"/>
          <p:nvPr/>
        </p:nvSpPr>
        <p:spPr>
          <a:xfrm>
            <a:off x="10727560" y="573355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5" name="群組 2174"/>
          <p:cNvGrpSpPr/>
          <p:nvPr/>
        </p:nvGrpSpPr>
        <p:grpSpPr>
          <a:xfrm>
            <a:off x="888705" y="5613726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76" name="矩形 2175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77" name="矩形 2176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78" name="矩形 2177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2180" name="直線單箭頭接點 2179"/>
          <p:cNvCxnSpPr>
            <a:stCxn id="1313" idx="1"/>
            <a:endCxn id="2177" idx="3"/>
          </p:cNvCxnSpPr>
          <p:nvPr/>
        </p:nvCxnSpPr>
        <p:spPr bwMode="auto">
          <a:xfrm flipH="1" flipV="1">
            <a:off x="1063101" y="5874869"/>
            <a:ext cx="114271" cy="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84" name="文字方塊 2183"/>
          <p:cNvSpPr txBox="1"/>
          <p:nvPr/>
        </p:nvSpPr>
        <p:spPr>
          <a:xfrm>
            <a:off x="583241" y="56673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…</a:t>
            </a:r>
            <a:endParaRPr lang="zh-TW" altLang="en-US" sz="1400" dirty="0"/>
          </a:p>
        </p:txBody>
      </p:sp>
      <p:grpSp>
        <p:nvGrpSpPr>
          <p:cNvPr id="2185" name="群組 2184"/>
          <p:cNvGrpSpPr/>
          <p:nvPr/>
        </p:nvGrpSpPr>
        <p:grpSpPr>
          <a:xfrm>
            <a:off x="2743387" y="5613726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86" name="矩形 2185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87" name="矩形 2186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88" name="矩形 2187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2189" name="群組 2188"/>
          <p:cNvGrpSpPr/>
          <p:nvPr/>
        </p:nvGrpSpPr>
        <p:grpSpPr>
          <a:xfrm>
            <a:off x="2454720" y="5613454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90" name="矩形 2189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1" name="矩形 2190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2" name="矩形 2191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2193" name="直線單箭頭接點 2192"/>
          <p:cNvCxnSpPr>
            <a:stCxn id="2187" idx="1"/>
            <a:endCxn id="2191" idx="3"/>
          </p:cNvCxnSpPr>
          <p:nvPr/>
        </p:nvCxnSpPr>
        <p:spPr bwMode="auto">
          <a:xfrm flipH="1" flipV="1">
            <a:off x="2629116" y="5874597"/>
            <a:ext cx="114271" cy="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194" name="文字方塊 2193"/>
          <p:cNvSpPr txBox="1"/>
          <p:nvPr/>
        </p:nvSpPr>
        <p:spPr>
          <a:xfrm>
            <a:off x="2156961" y="56771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…</a:t>
            </a:r>
            <a:endParaRPr lang="zh-TW" altLang="en-US" sz="1400" dirty="0"/>
          </a:p>
        </p:txBody>
      </p:sp>
      <p:grpSp>
        <p:nvGrpSpPr>
          <p:cNvPr id="2196" name="群組 2195"/>
          <p:cNvGrpSpPr/>
          <p:nvPr/>
        </p:nvGrpSpPr>
        <p:grpSpPr>
          <a:xfrm>
            <a:off x="4122456" y="5613454"/>
            <a:ext cx="174396" cy="523016"/>
            <a:chOff x="3954045" y="2418476"/>
            <a:chExt cx="174396" cy="523016"/>
          </a:xfrm>
          <a:solidFill>
            <a:schemeClr val="bg1"/>
          </a:solidFill>
        </p:grpSpPr>
        <p:sp>
          <p:nvSpPr>
            <p:cNvPr id="2197" name="矩形 2196"/>
            <p:cNvSpPr/>
            <p:nvPr/>
          </p:nvSpPr>
          <p:spPr bwMode="auto">
            <a:xfrm>
              <a:off x="3954045" y="241847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8" name="矩形 2197"/>
            <p:cNvSpPr/>
            <p:nvPr/>
          </p:nvSpPr>
          <p:spPr bwMode="auto">
            <a:xfrm>
              <a:off x="3954045" y="2592421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99" name="矩形 2198"/>
            <p:cNvSpPr/>
            <p:nvPr/>
          </p:nvSpPr>
          <p:spPr bwMode="auto">
            <a:xfrm>
              <a:off x="3954045" y="2767096"/>
              <a:ext cx="174396" cy="174396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2200" name="直線單箭頭接點 2199"/>
          <p:cNvCxnSpPr/>
          <p:nvPr/>
        </p:nvCxnSpPr>
        <p:spPr bwMode="auto">
          <a:xfrm flipH="1" flipV="1">
            <a:off x="4295263" y="5874597"/>
            <a:ext cx="114271" cy="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201" name="文字方塊 2200"/>
          <p:cNvSpPr txBox="1"/>
          <p:nvPr/>
        </p:nvSpPr>
        <p:spPr>
          <a:xfrm>
            <a:off x="3824697" y="56771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…</a:t>
            </a:r>
            <a:endParaRPr lang="zh-TW" altLang="en-US" sz="1400" dirty="0"/>
          </a:p>
        </p:txBody>
      </p:sp>
      <p:grpSp>
        <p:nvGrpSpPr>
          <p:cNvPr id="2202" name="群組 2201"/>
          <p:cNvGrpSpPr/>
          <p:nvPr/>
        </p:nvGrpSpPr>
        <p:grpSpPr>
          <a:xfrm>
            <a:off x="7302041" y="2357311"/>
            <a:ext cx="70464" cy="432000"/>
            <a:chOff x="288643" y="1415807"/>
            <a:chExt cx="71438" cy="814647"/>
          </a:xfrm>
        </p:grpSpPr>
        <p:cxnSp>
          <p:nvCxnSpPr>
            <p:cNvPr id="2203" name="直線單箭頭接點 2202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04" name="直線接點 2203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5" name="直線接點 2204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06" name="文字方塊 2205"/>
          <p:cNvSpPr txBox="1"/>
          <p:nvPr/>
        </p:nvSpPr>
        <p:spPr>
          <a:xfrm>
            <a:off x="7287554" y="2436042"/>
            <a:ext cx="28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07" name="群組 2206"/>
          <p:cNvGrpSpPr/>
          <p:nvPr/>
        </p:nvGrpSpPr>
        <p:grpSpPr>
          <a:xfrm>
            <a:off x="1277029" y="4831009"/>
            <a:ext cx="70464" cy="535372"/>
            <a:chOff x="288643" y="1415807"/>
            <a:chExt cx="71438" cy="814647"/>
          </a:xfrm>
        </p:grpSpPr>
        <p:cxnSp>
          <p:nvCxnSpPr>
            <p:cNvPr id="2208" name="直線單箭頭接點 2207"/>
            <p:cNvCxnSpPr/>
            <p:nvPr/>
          </p:nvCxnSpPr>
          <p:spPr bwMode="auto">
            <a:xfrm flipV="1">
              <a:off x="326744" y="1415807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09" name="直線接點 2208"/>
            <p:cNvCxnSpPr/>
            <p:nvPr/>
          </p:nvCxnSpPr>
          <p:spPr bwMode="auto">
            <a:xfrm>
              <a:off x="288643" y="1420448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0" name="直線接點 2209"/>
            <p:cNvCxnSpPr/>
            <p:nvPr/>
          </p:nvCxnSpPr>
          <p:spPr bwMode="auto">
            <a:xfrm>
              <a:off x="288643" y="2230454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11" name="文字方塊 2210"/>
          <p:cNvSpPr txBox="1"/>
          <p:nvPr/>
        </p:nvSpPr>
        <p:spPr>
          <a:xfrm>
            <a:off x="1283535" y="4978349"/>
            <a:ext cx="28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12" name="群組 2211"/>
          <p:cNvGrpSpPr/>
          <p:nvPr/>
        </p:nvGrpSpPr>
        <p:grpSpPr>
          <a:xfrm rot="5400000">
            <a:off x="839938" y="5165093"/>
            <a:ext cx="71438" cy="517831"/>
            <a:chOff x="769655" y="1756929"/>
            <a:chExt cx="71438" cy="814647"/>
          </a:xfrm>
        </p:grpSpPr>
        <p:cxnSp>
          <p:nvCxnSpPr>
            <p:cNvPr id="2213" name="直線單箭頭接點 2212"/>
            <p:cNvCxnSpPr/>
            <p:nvPr/>
          </p:nvCxnSpPr>
          <p:spPr bwMode="auto">
            <a:xfrm flipV="1">
              <a:off x="807756" y="1756929"/>
              <a:ext cx="0" cy="8146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214" name="直線接點 2213"/>
            <p:cNvCxnSpPr/>
            <p:nvPr/>
          </p:nvCxnSpPr>
          <p:spPr bwMode="auto">
            <a:xfrm>
              <a:off x="769655" y="1761570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5" name="直線接點 2214"/>
            <p:cNvCxnSpPr/>
            <p:nvPr/>
          </p:nvCxnSpPr>
          <p:spPr bwMode="auto">
            <a:xfrm>
              <a:off x="769655" y="2571576"/>
              <a:ext cx="7143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16" name="文字方塊 2215"/>
          <p:cNvSpPr txBox="1"/>
          <p:nvPr/>
        </p:nvSpPr>
        <p:spPr>
          <a:xfrm>
            <a:off x="628758" y="536802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8" name="文字方塊 907"/>
          <p:cNvSpPr txBox="1"/>
          <p:nvPr/>
        </p:nvSpPr>
        <p:spPr>
          <a:xfrm>
            <a:off x="5668412" y="321136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0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Convolution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h = 0 ; h &lt; H ; h ++ )</a:t>
            </a:r>
          </a:p>
          <a:p>
            <a:pPr marL="0" indent="0">
              <a:buNone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w = 0 ; w &lt; W ; w ++)</a:t>
            </a:r>
          </a:p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 = 0 ; r &lt; R ; r ++)</a:t>
            </a:r>
          </a:p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 = 0 ; s &lt; S ; s ++)</a:t>
            </a:r>
          </a:p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Psum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(h, w) +=</a:t>
            </a:r>
            <a:r>
              <a:rPr lang="zh-TW" altLang="en-US" dirty="0" smtClean="0">
                <a:latin typeface="Cambria Math" panose="02040503050406030204" pitchFamily="18" charset="0"/>
              </a:rPr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F(r, s) *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Fmap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h+r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w+s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2678796" y="5349460"/>
            <a:ext cx="5176248" cy="1508540"/>
            <a:chOff x="2678796" y="5349460"/>
            <a:chExt cx="5176248" cy="1508540"/>
          </a:xfrm>
        </p:grpSpPr>
        <p:sp>
          <p:nvSpPr>
            <p:cNvPr id="5" name="矩形 4"/>
            <p:cNvSpPr/>
            <p:nvPr/>
          </p:nvSpPr>
          <p:spPr bwMode="auto">
            <a:xfrm>
              <a:off x="2678796" y="5349461"/>
              <a:ext cx="1152939" cy="1152939"/>
            </a:xfrm>
            <a:prstGeom prst="rect">
              <a:avLst/>
            </a:prstGeom>
            <a:solidFill>
              <a:srgbClr val="6593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 err="1" smtClean="0">
                  <a:solidFill>
                    <a:schemeClr val="bg1"/>
                  </a:solidFill>
                  <a:latin typeface="Arial" charset="0"/>
                  <a:ea typeface="新細明體" pitchFamily="18" charset="-120"/>
                </a:rPr>
                <a:t>Fmap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957203" y="5627758"/>
              <a:ext cx="523646" cy="523646"/>
            </a:xfrm>
            <a:prstGeom prst="rect">
              <a:avLst/>
            </a:prstGeom>
            <a:solidFill>
              <a:srgbClr val="8DA15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>
                  <a:solidFill>
                    <a:schemeClr val="bg1"/>
                  </a:solidFill>
                  <a:latin typeface="Arial" charset="0"/>
                  <a:ea typeface="新細明體" pitchFamily="18" charset="-120"/>
                </a:rPr>
                <a:t>F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702105" y="5349460"/>
              <a:ext cx="1152939" cy="1152939"/>
            </a:xfrm>
            <a:prstGeom prst="rect">
              <a:avLst/>
            </a:prstGeom>
            <a:solidFill>
              <a:srgbClr val="C8706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 err="1" smtClean="0">
                  <a:solidFill>
                    <a:schemeClr val="bg1"/>
                  </a:solidFill>
                  <a:latin typeface="Arial" charset="0"/>
                  <a:ea typeface="新細明體" pitchFamily="18" charset="-120"/>
                </a:rPr>
                <a:t>Psum</a:t>
              </a: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605825" y="572996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043337" y="612117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361346" y="57820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077237" y="648866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678796" y="5349460"/>
              <a:ext cx="523646" cy="523646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957203" y="5628786"/>
              <a:ext cx="523646" cy="523646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702105" y="5349460"/>
              <a:ext cx="223078" cy="2230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0" name="直線接點 19"/>
            <p:cNvCxnSpPr/>
            <p:nvPr/>
          </p:nvCxnSpPr>
          <p:spPr bwMode="auto">
            <a:xfrm>
              <a:off x="3202442" y="5349460"/>
              <a:ext cx="1754761" cy="2782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auto">
            <a:xfrm>
              <a:off x="3202442" y="5873106"/>
              <a:ext cx="1754761" cy="27273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auto">
            <a:xfrm flipV="1">
              <a:off x="5480849" y="5355026"/>
              <a:ext cx="1224751" cy="2727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 bwMode="auto">
            <a:xfrm flipV="1">
              <a:off x="5479102" y="5574017"/>
              <a:ext cx="1215944" cy="57841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3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Convolution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3D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Eyeriss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row stationary</a:t>
            </a:r>
          </a:p>
          <a:p>
            <a:pPr marL="0" indent="0">
              <a:buNone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 = 0 ; t &lt; T ; t ++ )</a:t>
            </a:r>
          </a:p>
          <a:p>
            <a:pPr marL="0" indent="0">
              <a:buNone/>
            </a:pP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 ; l &lt;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;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++)</a:t>
            </a:r>
          </a:p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For ( </a:t>
            </a:r>
            <a:r>
              <a:rPr lang="en-US" altLang="zh-TW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k = 0 ; k &lt; K ; k ++)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For ( </a:t>
            </a:r>
            <a:r>
              <a:rPr lang="en-US" altLang="zh-TW" dirty="0" err="1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 = 0 ; h &lt; H ; h ++)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For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 )</a:t>
            </a:r>
          </a:p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For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For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; r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For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altLang="zh-TW" dirty="0" err="1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 ++)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O(t, l, k, h, w) +=</a:t>
            </a:r>
            <a:r>
              <a:rPr lang="zh-TW" altLang="en-US" dirty="0" smtClean="0">
                <a:solidFill>
                  <a:schemeClr val="accent6"/>
                </a:solidFill>
                <a:latin typeface="Cambria Math" panose="02040503050406030204" pitchFamily="18" charset="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F(l, k, c, r, s) * </a:t>
            </a:r>
            <a:r>
              <a:rPr lang="en-US" altLang="zh-TW" dirty="0" err="1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Fmap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(t, l, c, </a:t>
            </a:r>
            <a:r>
              <a:rPr lang="en-US" altLang="zh-TW" dirty="0" err="1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h+r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dirty="0" err="1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w+s</a:t>
            </a:r>
            <a:r>
              <a:rPr lang="en-US" altLang="zh-TW" dirty="0" smtClean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TW" altLang="en-US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1: Train Binary-Weight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768" y="838200"/>
            <a:ext cx="11245851" cy="2437015"/>
          </a:xfrm>
        </p:spPr>
        <p:txBody>
          <a:bodyPr/>
          <a:lstStyle/>
          <a:p>
            <a:r>
              <a:rPr lang="en-US" altLang="zh-TW" dirty="0" smtClean="0"/>
              <a:t>Reference </a:t>
            </a:r>
            <a:r>
              <a:rPr lang="en-US" altLang="zh-TW" dirty="0"/>
              <a:t>paper:</a:t>
            </a:r>
          </a:p>
          <a:p>
            <a:pPr lvl="1"/>
            <a:r>
              <a:rPr lang="en-US" altLang="zh-TW" dirty="0" err="1"/>
              <a:t>Rastegari</a:t>
            </a:r>
            <a:r>
              <a:rPr lang="en-US" altLang="zh-TW" dirty="0"/>
              <a:t>, Mohammad, et al. </a:t>
            </a:r>
          </a:p>
          <a:p>
            <a:pPr lvl="1"/>
            <a:r>
              <a:rPr lang="en-US" altLang="zh-TW" dirty="0"/>
              <a:t>"</a:t>
            </a:r>
            <a:r>
              <a:rPr lang="en-US" altLang="zh-TW" dirty="0" err="1"/>
              <a:t>Xnor</a:t>
            </a:r>
            <a:r>
              <a:rPr lang="en-US" altLang="zh-TW" dirty="0"/>
              <a:t>-net: </a:t>
            </a:r>
            <a:r>
              <a:rPr lang="en-US" altLang="zh-TW" dirty="0" err="1"/>
              <a:t>Imagenet</a:t>
            </a:r>
            <a:r>
              <a:rPr lang="en-US" altLang="zh-TW" dirty="0"/>
              <a:t> classification using binary convolutional neural networks." </a:t>
            </a:r>
          </a:p>
          <a:p>
            <a:pPr lvl="1"/>
            <a:r>
              <a:rPr lang="en-US" altLang="zh-TW" i="1" dirty="0"/>
              <a:t>European Conference on Computer Vision</a:t>
            </a:r>
            <a:r>
              <a:rPr lang="en-US" altLang="zh-TW" dirty="0"/>
              <a:t>. Springer, Cham, 2016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Training algorithm: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79" y="4045124"/>
            <a:ext cx="1710396" cy="160723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133" name="群組 132"/>
          <p:cNvGrpSpPr/>
          <p:nvPr/>
        </p:nvGrpSpPr>
        <p:grpSpPr>
          <a:xfrm>
            <a:off x="9677746" y="4114295"/>
            <a:ext cx="2099387" cy="1574157"/>
            <a:chOff x="9650232" y="3981575"/>
            <a:chExt cx="2099387" cy="1574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/>
                <p:cNvSpPr txBox="1"/>
                <p:nvPr/>
              </p:nvSpPr>
              <p:spPr>
                <a:xfrm>
                  <a:off x="9697093" y="3981575"/>
                  <a:ext cx="1847044" cy="411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d>
                              <m:d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.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23" name="文字方塊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3" y="3981575"/>
                  <a:ext cx="1847044" cy="411972"/>
                </a:xfrm>
                <a:prstGeom prst="rect">
                  <a:avLst/>
                </a:prstGeom>
                <a:blipFill>
                  <a:blip r:embed="rId3"/>
                  <a:stretch>
                    <a:fillRect l="-1320" t="-229851" r="-3630" b="-3298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2" name="群組 131"/>
            <p:cNvGrpSpPr/>
            <p:nvPr/>
          </p:nvGrpSpPr>
          <p:grpSpPr>
            <a:xfrm>
              <a:off x="9650232" y="4487410"/>
              <a:ext cx="2099387" cy="1068322"/>
              <a:chOff x="9032033" y="3792960"/>
              <a:chExt cx="2099387" cy="1068322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9629094" y="4160228"/>
                <a:ext cx="746644" cy="42405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cxnSp>
            <p:nvCxnSpPr>
              <p:cNvPr id="125" name="直線單箭頭接點 124"/>
              <p:cNvCxnSpPr/>
              <p:nvPr/>
            </p:nvCxnSpPr>
            <p:spPr bwMode="auto">
              <a:xfrm>
                <a:off x="9032033" y="4584283"/>
                <a:ext cx="209938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線單箭頭接點 125"/>
              <p:cNvCxnSpPr/>
              <p:nvPr/>
            </p:nvCxnSpPr>
            <p:spPr bwMode="auto">
              <a:xfrm flipV="1">
                <a:off x="10002416" y="3792960"/>
                <a:ext cx="0" cy="9784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直線接點 126"/>
              <p:cNvCxnSpPr/>
              <p:nvPr/>
            </p:nvCxnSpPr>
            <p:spPr bwMode="auto">
              <a:xfrm>
                <a:off x="10375738" y="4584283"/>
                <a:ext cx="43338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直線接點 127"/>
              <p:cNvCxnSpPr/>
              <p:nvPr/>
            </p:nvCxnSpPr>
            <p:spPr bwMode="auto">
              <a:xfrm>
                <a:off x="9195706" y="4584283"/>
                <a:ext cx="43338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9" name="文字方塊 128"/>
              <p:cNvSpPr txBox="1"/>
              <p:nvPr/>
            </p:nvSpPr>
            <p:spPr>
              <a:xfrm>
                <a:off x="9464800" y="4584283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-1</a:t>
                </a:r>
                <a:endParaRPr lang="zh-TW" altLang="en-US" sz="1200" dirty="0"/>
              </a:p>
            </p:txBody>
          </p:sp>
          <p:sp>
            <p:nvSpPr>
              <p:cNvPr id="130" name="文字方塊 129"/>
              <p:cNvSpPr txBox="1"/>
              <p:nvPr/>
            </p:nvSpPr>
            <p:spPr>
              <a:xfrm>
                <a:off x="10251357" y="45702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9946913" y="389730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</p:grpSp>
      </p:grpSp>
      <p:sp>
        <p:nvSpPr>
          <p:cNvPr id="134" name="矩形 133"/>
          <p:cNvSpPr/>
          <p:nvPr/>
        </p:nvSpPr>
        <p:spPr bwMode="auto">
          <a:xfrm>
            <a:off x="9410666" y="4051063"/>
            <a:ext cx="2552733" cy="161675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7505563" y="3673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sign(x)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9677746" y="367326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Gradient of sign(x)</a:t>
            </a:r>
            <a:endParaRPr lang="zh-TW" altLang="en-US" dirty="0"/>
          </a:p>
        </p:txBody>
      </p:sp>
      <p:grpSp>
        <p:nvGrpSpPr>
          <p:cNvPr id="144" name="群組 143"/>
          <p:cNvGrpSpPr/>
          <p:nvPr/>
        </p:nvGrpSpPr>
        <p:grpSpPr>
          <a:xfrm>
            <a:off x="798952" y="3005072"/>
            <a:ext cx="2056973" cy="3849145"/>
            <a:chOff x="798952" y="3005072"/>
            <a:chExt cx="2056973" cy="384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1255702" y="6546439"/>
                  <a:ext cx="3541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702" y="6546439"/>
                  <a:ext cx="35413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2229933" y="654644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933" y="6546440"/>
                  <a:ext cx="39946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單箭頭接點 27"/>
            <p:cNvCxnSpPr>
              <a:stCxn id="25" idx="0"/>
              <a:endCxn id="31" idx="2"/>
            </p:cNvCxnSpPr>
            <p:nvPr/>
          </p:nvCxnSpPr>
          <p:spPr bwMode="auto">
            <a:xfrm flipV="1">
              <a:off x="1432770" y="5397651"/>
              <a:ext cx="570295" cy="1148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26" idx="0"/>
              <a:endCxn id="31" idx="2"/>
            </p:cNvCxnSpPr>
            <p:nvPr/>
          </p:nvCxnSpPr>
          <p:spPr bwMode="auto">
            <a:xfrm flipH="1" flipV="1">
              <a:off x="2003065" y="5397651"/>
              <a:ext cx="426602" cy="11487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矩形 30"/>
            <p:cNvSpPr/>
            <p:nvPr/>
          </p:nvSpPr>
          <p:spPr bwMode="auto">
            <a:xfrm>
              <a:off x="1497467" y="5130614"/>
              <a:ext cx="1011196" cy="267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Conv2D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497467" y="4526026"/>
              <a:ext cx="1011196" cy="426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Batch Norm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7" name="直線單箭頭接點 36"/>
            <p:cNvCxnSpPr>
              <a:stCxn id="31" idx="0"/>
              <a:endCxn id="36" idx="2"/>
            </p:cNvCxnSpPr>
            <p:nvPr/>
          </p:nvCxnSpPr>
          <p:spPr bwMode="auto">
            <a:xfrm flipV="1">
              <a:off x="2003065" y="4952948"/>
              <a:ext cx="0" cy="177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36" idx="0"/>
              <a:endCxn id="51" idx="2"/>
            </p:cNvCxnSpPr>
            <p:nvPr/>
          </p:nvCxnSpPr>
          <p:spPr bwMode="auto">
            <a:xfrm flipV="1">
              <a:off x="2003065" y="4347017"/>
              <a:ext cx="0" cy="179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834589" y="3486201"/>
                  <a:ext cx="3369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589" y="3486201"/>
                  <a:ext cx="3369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820129" y="4400022"/>
                  <a:ext cx="3488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29" y="4400022"/>
                  <a:ext cx="348813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820129" y="4818514"/>
                  <a:ext cx="333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29" y="4818514"/>
                  <a:ext cx="33374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/>
            <p:cNvCxnSpPr>
              <a:stCxn id="43" idx="3"/>
              <a:endCxn id="36" idx="1"/>
            </p:cNvCxnSpPr>
            <p:nvPr/>
          </p:nvCxnSpPr>
          <p:spPr bwMode="auto">
            <a:xfrm>
              <a:off x="1168942" y="4553911"/>
              <a:ext cx="328525" cy="1855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單箭頭接點 47"/>
            <p:cNvCxnSpPr>
              <a:stCxn id="44" idx="3"/>
              <a:endCxn id="36" idx="1"/>
            </p:cNvCxnSpPr>
            <p:nvPr/>
          </p:nvCxnSpPr>
          <p:spPr bwMode="auto">
            <a:xfrm flipV="1">
              <a:off x="1153874" y="4739487"/>
              <a:ext cx="343593" cy="2329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矩形 50"/>
            <p:cNvSpPr/>
            <p:nvPr/>
          </p:nvSpPr>
          <p:spPr bwMode="auto">
            <a:xfrm>
              <a:off x="1497467" y="4055423"/>
              <a:ext cx="1011196" cy="2915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err="1" smtClean="0">
                  <a:latin typeface="Arial" charset="0"/>
                  <a:ea typeface="新細明體" pitchFamily="18" charset="-120"/>
                </a:rPr>
                <a:t>ReLU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58" name="直線單箭頭接點 57"/>
            <p:cNvCxnSpPr>
              <a:stCxn id="51" idx="0"/>
              <a:endCxn id="39" idx="2"/>
            </p:cNvCxnSpPr>
            <p:nvPr/>
          </p:nvCxnSpPr>
          <p:spPr bwMode="auto">
            <a:xfrm flipV="1">
              <a:off x="2003065" y="3793978"/>
              <a:ext cx="0" cy="261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文字方塊 87"/>
            <p:cNvSpPr txBox="1"/>
            <p:nvPr/>
          </p:nvSpPr>
          <p:spPr>
            <a:xfrm>
              <a:off x="798952" y="3005072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(Original dataflow)</a:t>
              </a:r>
              <a:endParaRPr lang="zh-TW" altLang="en-US" dirty="0"/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1221251" y="5855456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2229933" y="5863705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1999035" y="3776306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3504186" y="3005072"/>
            <a:ext cx="3078609" cy="3849145"/>
            <a:chOff x="3504186" y="3005072"/>
            <a:chExt cx="3078609" cy="3849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3939759" y="6546439"/>
                  <a:ext cx="3369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759" y="6546439"/>
                  <a:ext cx="33695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4784615" y="654644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15" y="6546440"/>
                  <a:ext cx="39946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單箭頭接點 66"/>
            <p:cNvCxnSpPr>
              <a:stCxn id="65" idx="0"/>
              <a:endCxn id="69" idx="2"/>
            </p:cNvCxnSpPr>
            <p:nvPr/>
          </p:nvCxnSpPr>
          <p:spPr bwMode="auto">
            <a:xfrm flipV="1">
              <a:off x="4108235" y="5357232"/>
              <a:ext cx="578887" cy="11892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線單箭頭接點 67"/>
            <p:cNvCxnSpPr>
              <a:stCxn id="93" idx="0"/>
              <a:endCxn id="69" idx="2"/>
            </p:cNvCxnSpPr>
            <p:nvPr/>
          </p:nvCxnSpPr>
          <p:spPr bwMode="auto">
            <a:xfrm flipH="1" flipV="1">
              <a:off x="4687122" y="5357232"/>
              <a:ext cx="297227" cy="256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矩形 68"/>
            <p:cNvSpPr/>
            <p:nvPr/>
          </p:nvSpPr>
          <p:spPr bwMode="auto">
            <a:xfrm>
              <a:off x="4181524" y="5090195"/>
              <a:ext cx="1011196" cy="267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Conv2D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181524" y="4526026"/>
              <a:ext cx="1011196" cy="426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Batch Norm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71" name="直線單箭頭接點 70"/>
            <p:cNvCxnSpPr>
              <a:stCxn id="69" idx="0"/>
              <a:endCxn id="70" idx="2"/>
            </p:cNvCxnSpPr>
            <p:nvPr/>
          </p:nvCxnSpPr>
          <p:spPr bwMode="auto">
            <a:xfrm flipV="1">
              <a:off x="4687122" y="4952948"/>
              <a:ext cx="0" cy="137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/>
            <p:cNvCxnSpPr>
              <a:stCxn id="70" idx="0"/>
              <a:endCxn id="78" idx="2"/>
            </p:cNvCxnSpPr>
            <p:nvPr/>
          </p:nvCxnSpPr>
          <p:spPr bwMode="auto">
            <a:xfrm flipV="1">
              <a:off x="4687122" y="4347017"/>
              <a:ext cx="0" cy="179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4518646" y="3486201"/>
                  <a:ext cx="3369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46" y="3486201"/>
                  <a:ext cx="336952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3504186" y="4400022"/>
                  <a:ext cx="3488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186" y="4400022"/>
                  <a:ext cx="348813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3504186" y="4818514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186" y="4818514"/>
                  <a:ext cx="333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單箭頭接點 75"/>
            <p:cNvCxnSpPr>
              <a:stCxn id="74" idx="3"/>
              <a:endCxn id="70" idx="1"/>
            </p:cNvCxnSpPr>
            <p:nvPr/>
          </p:nvCxnSpPr>
          <p:spPr bwMode="auto">
            <a:xfrm>
              <a:off x="3852999" y="4553911"/>
              <a:ext cx="328525" cy="1855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線單箭頭接點 76"/>
            <p:cNvCxnSpPr>
              <a:stCxn id="75" idx="3"/>
              <a:endCxn id="70" idx="1"/>
            </p:cNvCxnSpPr>
            <p:nvPr/>
          </p:nvCxnSpPr>
          <p:spPr bwMode="auto">
            <a:xfrm flipV="1">
              <a:off x="3837932" y="4739487"/>
              <a:ext cx="343592" cy="2329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矩形 77"/>
            <p:cNvSpPr/>
            <p:nvPr/>
          </p:nvSpPr>
          <p:spPr bwMode="auto">
            <a:xfrm>
              <a:off x="4181524" y="4055423"/>
              <a:ext cx="1011196" cy="2915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err="1" smtClean="0">
                  <a:latin typeface="Arial" charset="0"/>
                  <a:ea typeface="新細明體" pitchFamily="18" charset="-120"/>
                </a:rPr>
                <a:t>ReLU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79" name="直線單箭頭接點 78"/>
            <p:cNvCxnSpPr>
              <a:stCxn id="78" idx="0"/>
              <a:endCxn id="73" idx="2"/>
            </p:cNvCxnSpPr>
            <p:nvPr/>
          </p:nvCxnSpPr>
          <p:spPr bwMode="auto">
            <a:xfrm flipV="1">
              <a:off x="4687122" y="3793978"/>
              <a:ext cx="0" cy="261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4672445" y="6138357"/>
              <a:ext cx="625151" cy="2329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s</a:t>
              </a:r>
              <a:r>
                <a:rPr kumimoji="1"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ign()</a:t>
              </a:r>
              <a:endParaRPr kumimoji="1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線單箭頭接點 81"/>
            <p:cNvCxnSpPr>
              <a:stCxn id="66" idx="0"/>
              <a:endCxn id="80" idx="2"/>
            </p:cNvCxnSpPr>
            <p:nvPr/>
          </p:nvCxnSpPr>
          <p:spPr bwMode="auto">
            <a:xfrm flipV="1">
              <a:off x="4984349" y="6371335"/>
              <a:ext cx="672" cy="175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文字方塊 85"/>
            <p:cNvSpPr txBox="1"/>
            <p:nvPr/>
          </p:nvSpPr>
          <p:spPr>
            <a:xfrm>
              <a:off x="4926832" y="5886931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{-1, 1}</a:t>
              </a:r>
              <a:endParaRPr lang="zh-TW" altLang="en-US" sz="12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3817082" y="3005072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(binary-weight)</a:t>
              </a:r>
              <a:endParaRPr lang="zh-TW" altLang="en-US" dirty="0"/>
            </a:p>
          </p:txBody>
        </p:sp>
        <p:sp>
          <p:nvSpPr>
            <p:cNvPr id="93" name="流程圖: 匯合連接點 92"/>
            <p:cNvSpPr/>
            <p:nvPr/>
          </p:nvSpPr>
          <p:spPr bwMode="auto">
            <a:xfrm>
              <a:off x="4850272" y="5613869"/>
              <a:ext cx="268154" cy="268154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97" name="直線單箭頭接點 96"/>
            <p:cNvCxnSpPr>
              <a:stCxn id="80" idx="0"/>
              <a:endCxn id="93" idx="4"/>
            </p:cNvCxnSpPr>
            <p:nvPr/>
          </p:nvCxnSpPr>
          <p:spPr bwMode="auto">
            <a:xfrm flipH="1" flipV="1">
              <a:off x="4984349" y="5882023"/>
              <a:ext cx="672" cy="256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線單箭頭接點 99"/>
            <p:cNvCxnSpPr>
              <a:stCxn id="103" idx="1"/>
              <a:endCxn id="93" idx="6"/>
            </p:cNvCxnSpPr>
            <p:nvPr/>
          </p:nvCxnSpPr>
          <p:spPr bwMode="auto">
            <a:xfrm flipH="1">
              <a:off x="5118426" y="5747777"/>
              <a:ext cx="406195" cy="1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5524621" y="5493348"/>
                  <a:ext cx="1058174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621" y="5493348"/>
                  <a:ext cx="1058174" cy="508857"/>
                </a:xfrm>
                <a:prstGeom prst="rect">
                  <a:avLst/>
                </a:prstGeom>
                <a:blipFill>
                  <a:blip r:embed="rId12"/>
                  <a:stretch>
                    <a:fillRect t="-63095" r="-20690" b="-547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字方塊 105"/>
            <p:cNvSpPr txBox="1"/>
            <p:nvPr/>
          </p:nvSpPr>
          <p:spPr>
            <a:xfrm>
              <a:off x="4841019" y="5340647"/>
              <a:ext cx="621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{-A, </a:t>
              </a:r>
              <a:r>
                <a:rPr lang="en-US" altLang="zh-TW" sz="1200" dirty="0"/>
                <a:t>A</a:t>
              </a:r>
              <a:r>
                <a:rPr lang="en-US" altLang="zh-TW" sz="1200" dirty="0" smtClean="0"/>
                <a:t>}</a:t>
              </a:r>
              <a:endParaRPr lang="zh-TW" altLang="en-US" sz="1200" dirty="0"/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3955720" y="5790194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  <p:sp>
          <p:nvSpPr>
            <p:cNvPr id="143" name="文字方塊 142"/>
            <p:cNvSpPr txBox="1"/>
            <p:nvPr/>
          </p:nvSpPr>
          <p:spPr>
            <a:xfrm>
              <a:off x="4650679" y="3772006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28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2: Convert Binary-Weight DNN to SNN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768" y="838200"/>
            <a:ext cx="11245851" cy="173995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73" name="群組 172"/>
          <p:cNvGrpSpPr/>
          <p:nvPr/>
        </p:nvGrpSpPr>
        <p:grpSpPr>
          <a:xfrm>
            <a:off x="1696595" y="1478820"/>
            <a:ext cx="3342698" cy="4358361"/>
            <a:chOff x="1696595" y="2495856"/>
            <a:chExt cx="3342698" cy="4358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904371" y="6546439"/>
                  <a:ext cx="3369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4371" y="6546439"/>
                  <a:ext cx="336951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749227" y="6546440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227" y="6546440"/>
                  <a:ext cx="39946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/>
            <p:cNvCxnSpPr>
              <a:stCxn id="6" idx="0"/>
              <a:endCxn id="10" idx="2"/>
            </p:cNvCxnSpPr>
            <p:nvPr/>
          </p:nvCxnSpPr>
          <p:spPr bwMode="auto">
            <a:xfrm flipV="1">
              <a:off x="3072847" y="5357232"/>
              <a:ext cx="578887" cy="11892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線單箭頭接點 8"/>
            <p:cNvCxnSpPr>
              <a:stCxn id="21" idx="0"/>
              <a:endCxn id="10" idx="2"/>
            </p:cNvCxnSpPr>
            <p:nvPr/>
          </p:nvCxnSpPr>
          <p:spPr bwMode="auto">
            <a:xfrm flipH="1" flipV="1">
              <a:off x="3651734" y="5357232"/>
              <a:ext cx="297899" cy="781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矩形 9"/>
            <p:cNvSpPr/>
            <p:nvPr/>
          </p:nvSpPr>
          <p:spPr bwMode="auto">
            <a:xfrm>
              <a:off x="3146136" y="5090195"/>
              <a:ext cx="1011196" cy="267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Conv2D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stCxn id="10" idx="0"/>
              <a:endCxn id="129" idx="4"/>
            </p:cNvCxnSpPr>
            <p:nvPr/>
          </p:nvCxnSpPr>
          <p:spPr bwMode="auto">
            <a:xfrm flipH="1" flipV="1">
              <a:off x="3650607" y="4932302"/>
              <a:ext cx="1127" cy="1578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>
              <a:stCxn id="25" idx="0"/>
              <a:endCxn id="19" idx="2"/>
            </p:cNvCxnSpPr>
            <p:nvPr/>
          </p:nvCxnSpPr>
          <p:spPr bwMode="auto">
            <a:xfrm flipH="1" flipV="1">
              <a:off x="3651734" y="3975296"/>
              <a:ext cx="395" cy="1673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3483258" y="3114480"/>
                  <a:ext cx="3369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258" y="3114480"/>
                  <a:ext cx="33695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 bwMode="auto">
            <a:xfrm>
              <a:off x="3146136" y="3683702"/>
              <a:ext cx="1011196" cy="2915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err="1" smtClean="0">
                  <a:latin typeface="Arial" charset="0"/>
                  <a:ea typeface="新細明體" pitchFamily="18" charset="-120"/>
                </a:rPr>
                <a:t>ReLU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0" name="直線單箭頭接點 19"/>
            <p:cNvCxnSpPr>
              <a:stCxn id="19" idx="0"/>
              <a:endCxn id="14" idx="2"/>
            </p:cNvCxnSpPr>
            <p:nvPr/>
          </p:nvCxnSpPr>
          <p:spPr bwMode="auto">
            <a:xfrm flipV="1">
              <a:off x="3651734" y="3422257"/>
              <a:ext cx="0" cy="2614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 bwMode="auto">
            <a:xfrm>
              <a:off x="3637057" y="6138357"/>
              <a:ext cx="625151" cy="2329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s</a:t>
              </a:r>
              <a:r>
                <a:rPr kumimoji="1"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ign()</a:t>
              </a:r>
              <a:endParaRPr kumimoji="1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單箭頭接點 21"/>
            <p:cNvCxnSpPr>
              <a:stCxn id="7" idx="0"/>
              <a:endCxn id="21" idx="2"/>
            </p:cNvCxnSpPr>
            <p:nvPr/>
          </p:nvCxnSpPr>
          <p:spPr bwMode="auto">
            <a:xfrm flipV="1">
              <a:off x="3948961" y="6371335"/>
              <a:ext cx="672" cy="175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文字方塊 22"/>
            <p:cNvSpPr txBox="1"/>
            <p:nvPr/>
          </p:nvSpPr>
          <p:spPr>
            <a:xfrm>
              <a:off x="3808403" y="5662230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{-1, 1}</a:t>
              </a:r>
              <a:endParaRPr lang="zh-TW" altLang="en-US" sz="1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264174" y="2495856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(DNN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inference dataflow)</a:t>
              </a:r>
              <a:endParaRPr lang="zh-TW" altLang="en-US" dirty="0"/>
            </a:p>
          </p:txBody>
        </p:sp>
        <p:sp>
          <p:nvSpPr>
            <p:cNvPr id="25" name="流程圖: 匯合連接點 24"/>
            <p:cNvSpPr/>
            <p:nvPr/>
          </p:nvSpPr>
          <p:spPr bwMode="auto">
            <a:xfrm>
              <a:off x="3518052" y="4142692"/>
              <a:ext cx="268154" cy="268154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26" name="直線單箭頭接點 25"/>
            <p:cNvCxnSpPr>
              <a:stCxn id="129" idx="0"/>
              <a:endCxn id="25" idx="4"/>
            </p:cNvCxnSpPr>
            <p:nvPr/>
          </p:nvCxnSpPr>
          <p:spPr bwMode="auto">
            <a:xfrm flipV="1">
              <a:off x="3650607" y="4410846"/>
              <a:ext cx="1522" cy="256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/>
            <p:cNvCxnSpPr>
              <a:stCxn id="156" idx="3"/>
              <a:endCxn id="25" idx="2"/>
            </p:cNvCxnSpPr>
            <p:nvPr/>
          </p:nvCxnSpPr>
          <p:spPr bwMode="auto">
            <a:xfrm>
              <a:off x="3060386" y="4274315"/>
              <a:ext cx="457666" cy="2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流程圖: 或 128"/>
            <p:cNvSpPr/>
            <p:nvPr/>
          </p:nvSpPr>
          <p:spPr bwMode="auto">
            <a:xfrm>
              <a:off x="3518052" y="4667193"/>
              <a:ext cx="265109" cy="265109"/>
            </a:xfrm>
            <a:prstGeom prst="flowChar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/>
                <p:cNvSpPr txBox="1"/>
                <p:nvPr/>
              </p:nvSpPr>
              <p:spPr>
                <a:xfrm>
                  <a:off x="1696595" y="4532174"/>
                  <a:ext cx="1353255" cy="535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TW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37" name="文字方塊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595" y="4532174"/>
                  <a:ext cx="1353255" cy="535146"/>
                </a:xfrm>
                <a:prstGeom prst="rect">
                  <a:avLst/>
                </a:prstGeom>
                <a:blipFill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線單箭頭接點 137"/>
            <p:cNvCxnSpPr>
              <a:stCxn id="137" idx="3"/>
              <a:endCxn id="129" idx="2"/>
            </p:cNvCxnSpPr>
            <p:nvPr/>
          </p:nvCxnSpPr>
          <p:spPr bwMode="auto">
            <a:xfrm>
              <a:off x="3049850" y="4799747"/>
              <a:ext cx="46820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2615905" y="4025785"/>
                  <a:ext cx="444481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TW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905" y="4025785"/>
                  <a:ext cx="444481" cy="4970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字方塊 170"/>
            <p:cNvSpPr txBox="1"/>
            <p:nvPr/>
          </p:nvSpPr>
          <p:spPr>
            <a:xfrm>
              <a:off x="2823295" y="5825648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3646073" y="3417572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(FP)</a:t>
              </a:r>
              <a:endParaRPr lang="zh-TW" altLang="en-US" sz="1200" dirty="0"/>
            </a:p>
          </p:txBody>
        </p:sp>
      </p:grpSp>
      <p:grpSp>
        <p:nvGrpSpPr>
          <p:cNvPr id="175" name="群組 174"/>
          <p:cNvGrpSpPr/>
          <p:nvPr/>
        </p:nvGrpSpPr>
        <p:grpSpPr>
          <a:xfrm>
            <a:off x="5640050" y="1522497"/>
            <a:ext cx="4739419" cy="4318467"/>
            <a:chOff x="4935601" y="2539533"/>
            <a:chExt cx="4739419" cy="4318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918515" y="6550222"/>
                  <a:ext cx="879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515" y="6550222"/>
                  <a:ext cx="87940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013936" y="6550223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936" y="6550223"/>
                  <a:ext cx="39946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/>
            <p:cNvCxnSpPr>
              <a:stCxn id="31" idx="0"/>
              <a:endCxn id="35" idx="2"/>
            </p:cNvCxnSpPr>
            <p:nvPr/>
          </p:nvCxnSpPr>
          <p:spPr bwMode="auto">
            <a:xfrm flipV="1">
              <a:off x="7358219" y="5828535"/>
              <a:ext cx="558224" cy="7216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/>
            <p:cNvCxnSpPr>
              <a:stCxn id="54" idx="1"/>
              <a:endCxn id="71" idx="6"/>
            </p:cNvCxnSpPr>
            <p:nvPr/>
          </p:nvCxnSpPr>
          <p:spPr bwMode="auto">
            <a:xfrm flipH="1">
              <a:off x="8048996" y="5105770"/>
              <a:ext cx="66383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矩形 34"/>
            <p:cNvSpPr/>
            <p:nvPr/>
          </p:nvSpPr>
          <p:spPr bwMode="auto">
            <a:xfrm>
              <a:off x="7410845" y="5561498"/>
              <a:ext cx="1011196" cy="267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Conv2D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7" name="直線單箭頭接點 36"/>
            <p:cNvCxnSpPr>
              <a:stCxn id="35" idx="0"/>
              <a:endCxn id="71" idx="4"/>
            </p:cNvCxnSpPr>
            <p:nvPr/>
          </p:nvCxnSpPr>
          <p:spPr bwMode="auto">
            <a:xfrm flipH="1" flipV="1">
              <a:off x="7916442" y="5238325"/>
              <a:ext cx="1" cy="323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單箭頭接點 37"/>
            <p:cNvCxnSpPr>
              <a:stCxn id="87" idx="0"/>
              <a:endCxn id="44" idx="2"/>
            </p:cNvCxnSpPr>
            <p:nvPr/>
          </p:nvCxnSpPr>
          <p:spPr bwMode="auto">
            <a:xfrm flipH="1" flipV="1">
              <a:off x="7916443" y="4216123"/>
              <a:ext cx="1127" cy="354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7414252" y="3123963"/>
                  <a:ext cx="10057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252" y="3123963"/>
                  <a:ext cx="100572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stCxn id="94" idx="3"/>
              <a:endCxn id="87" idx="2"/>
            </p:cNvCxnSpPr>
            <p:nvPr/>
          </p:nvCxnSpPr>
          <p:spPr bwMode="auto">
            <a:xfrm>
              <a:off x="7601331" y="4700863"/>
              <a:ext cx="183684" cy="27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矩形 43"/>
            <p:cNvSpPr/>
            <p:nvPr/>
          </p:nvSpPr>
          <p:spPr bwMode="auto">
            <a:xfrm>
              <a:off x="7410845" y="3701360"/>
              <a:ext cx="1011196" cy="5147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dirty="0" smtClean="0">
                  <a:latin typeface="Arial" charset="0"/>
                  <a:ea typeface="新細明體" pitchFamily="18" charset="-120"/>
                </a:rPr>
                <a:t>Check fire gen spike</a:t>
              </a:r>
              <a:endParaRPr kumimoji="1" lang="zh-TW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45" name="直線單箭頭接點 44"/>
            <p:cNvCxnSpPr>
              <a:stCxn id="44" idx="0"/>
              <a:endCxn id="39" idx="2"/>
            </p:cNvCxnSpPr>
            <p:nvPr/>
          </p:nvCxnSpPr>
          <p:spPr bwMode="auto">
            <a:xfrm flipV="1">
              <a:off x="7916443" y="3431740"/>
              <a:ext cx="672" cy="269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矩形 45"/>
            <p:cNvSpPr/>
            <p:nvPr/>
          </p:nvSpPr>
          <p:spPr bwMode="auto">
            <a:xfrm>
              <a:off x="7901766" y="6142140"/>
              <a:ext cx="625151" cy="2329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s</a:t>
              </a:r>
              <a:r>
                <a:rPr kumimoji="1"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ign()</a:t>
              </a:r>
              <a:endParaRPr kumimoji="1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單箭頭接點 46"/>
            <p:cNvCxnSpPr>
              <a:stCxn id="32" idx="0"/>
              <a:endCxn id="46" idx="2"/>
            </p:cNvCxnSpPr>
            <p:nvPr/>
          </p:nvCxnSpPr>
          <p:spPr bwMode="auto">
            <a:xfrm flipV="1">
              <a:off x="8213670" y="6375118"/>
              <a:ext cx="672" cy="175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/>
            <p:cNvSpPr txBox="1"/>
            <p:nvPr/>
          </p:nvSpPr>
          <p:spPr>
            <a:xfrm>
              <a:off x="8118426" y="5828535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{-1, 1}</a:t>
              </a:r>
              <a:endParaRPr lang="zh-TW" altLang="en-US" sz="12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402739" y="2539533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(SNN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inference dataflow)</a:t>
              </a:r>
              <a:endParaRPr lang="zh-TW" altLang="en-US" dirty="0"/>
            </a:p>
          </p:txBody>
        </p:sp>
        <p:cxnSp>
          <p:nvCxnSpPr>
            <p:cNvPr id="51" name="直線單箭頭接點 50"/>
            <p:cNvCxnSpPr>
              <a:stCxn id="46" idx="0"/>
              <a:endCxn id="35" idx="2"/>
            </p:cNvCxnSpPr>
            <p:nvPr/>
          </p:nvCxnSpPr>
          <p:spPr bwMode="auto">
            <a:xfrm flipH="1" flipV="1">
              <a:off x="7916443" y="5828535"/>
              <a:ext cx="297899" cy="3136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文字方塊 53"/>
            <p:cNvSpPr txBox="1"/>
            <p:nvPr/>
          </p:nvSpPr>
          <p:spPr>
            <a:xfrm>
              <a:off x="8712828" y="4967270"/>
              <a:ext cx="287258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</a:t>
              </a:r>
              <a:endParaRPr lang="zh-TW" altLang="en-US" sz="12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84994" y="596414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{0, 1}</a:t>
              </a:r>
              <a:endParaRPr lang="zh-TW" altLang="en-US" sz="1200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7342666" y="5287385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err="1" smtClean="0"/>
                <a:t>Wsum</a:t>
              </a:r>
              <a:endParaRPr lang="zh-TW" altLang="en-US" sz="1200" dirty="0"/>
            </a:p>
          </p:txBody>
        </p:sp>
        <p:sp>
          <p:nvSpPr>
            <p:cNvPr id="71" name="流程圖: 或 70"/>
            <p:cNvSpPr/>
            <p:nvPr/>
          </p:nvSpPr>
          <p:spPr bwMode="auto">
            <a:xfrm>
              <a:off x="7783887" y="4973216"/>
              <a:ext cx="265109" cy="265109"/>
            </a:xfrm>
            <a:prstGeom prst="flowChar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7" name="流程圖: 或 86"/>
            <p:cNvSpPr/>
            <p:nvPr/>
          </p:nvSpPr>
          <p:spPr bwMode="auto">
            <a:xfrm>
              <a:off x="7785015" y="4571050"/>
              <a:ext cx="265109" cy="265109"/>
            </a:xfrm>
            <a:prstGeom prst="flowChar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89" name="直線單箭頭接點 88"/>
            <p:cNvCxnSpPr>
              <a:stCxn id="71" idx="0"/>
              <a:endCxn id="87" idx="4"/>
            </p:cNvCxnSpPr>
            <p:nvPr/>
          </p:nvCxnSpPr>
          <p:spPr bwMode="auto">
            <a:xfrm flipV="1">
              <a:off x="7916442" y="4836159"/>
              <a:ext cx="1128" cy="137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935601" y="4376287"/>
                  <a:ext cx="2665730" cy="6491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𝑟𝑜𝑢𝑛𝑑</m:t>
                        </m:r>
                        <m:d>
                          <m:d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zh-TW" alt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zh-TW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den>
                                </m:f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601" y="4376287"/>
                  <a:ext cx="2665730" cy="6491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4935601" y="3666161"/>
                  <a:ext cx="2011192" cy="585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𝑟𝑜𝑢𝑛𝑑</m:t>
                        </m:r>
                        <m:d>
                          <m:d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zh-TW" altLang="en-US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601" y="3666161"/>
                  <a:ext cx="2011192" cy="585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線單箭頭接點 109"/>
            <p:cNvCxnSpPr>
              <a:stCxn id="107" idx="3"/>
              <a:endCxn id="44" idx="1"/>
            </p:cNvCxnSpPr>
            <p:nvPr/>
          </p:nvCxnSpPr>
          <p:spPr bwMode="auto">
            <a:xfrm>
              <a:off x="6946793" y="3958741"/>
              <a:ext cx="46405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肘形接點 114"/>
            <p:cNvCxnSpPr>
              <a:stCxn id="44" idx="3"/>
              <a:endCxn id="54" idx="0"/>
            </p:cNvCxnSpPr>
            <p:nvPr/>
          </p:nvCxnSpPr>
          <p:spPr bwMode="auto">
            <a:xfrm>
              <a:off x="8422041" y="3958742"/>
              <a:ext cx="434416" cy="100852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文字方塊 116"/>
            <p:cNvSpPr txBox="1"/>
            <p:nvPr/>
          </p:nvSpPr>
          <p:spPr>
            <a:xfrm>
              <a:off x="8850755" y="4387526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Update V</a:t>
              </a:r>
              <a:endParaRPr lang="zh-TW" altLang="en-US" sz="1200" dirty="0"/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7901766" y="343030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{0, 1}</a:t>
              </a:r>
              <a:endParaRPr lang="zh-TW" altLang="en-US" sz="1200" dirty="0"/>
            </a:p>
          </p:txBody>
        </p:sp>
      </p:grpSp>
      <p:sp>
        <p:nvSpPr>
          <p:cNvPr id="5" name="向右箭號 4"/>
          <p:cNvSpPr/>
          <p:nvPr/>
        </p:nvSpPr>
        <p:spPr bwMode="auto">
          <a:xfrm>
            <a:off x="4782384" y="3324598"/>
            <a:ext cx="531845" cy="71845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0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Recurrence Equation for Spiking CNN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768" y="705200"/>
            <a:ext cx="11245851" cy="5341938"/>
          </a:xfrm>
        </p:spPr>
        <p:txBody>
          <a:bodyPr/>
          <a:lstStyle/>
          <a:p>
            <a:r>
              <a:rPr lang="en-US" altLang="zh-TW" sz="2200" dirty="0" smtClean="0"/>
              <a:t>Spiking Convolutional Neural Network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t = 0 ; t &lt; T ; t ++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	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tick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l = 0 ; l &lt; L ; l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 )	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layer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k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k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k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++ )	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height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++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 image width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c = 0 ; c 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C[l-1]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c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 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channel in previous layer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++ 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height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For ( </a:t>
            </a:r>
            <a:r>
              <a:rPr lang="en-US" altLang="zh-TW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= 0 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J[l]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++ )	</a:t>
            </a:r>
            <a:r>
              <a:rPr lang="en-US" altLang="zh-TW" sz="2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filter width</a:t>
            </a:r>
            <a:endParaRPr lang="en-US" altLang="zh-TW" sz="2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</a:t>
            </a:r>
            <a:r>
              <a:rPr lang="en-US" altLang="zh-TW" sz="2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l, k,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+=</a:t>
            </a:r>
            <a:r>
              <a:rPr lang="zh-TW" altLang="en-US" sz="2200" dirty="0">
                <a:latin typeface="Cambria Math" panose="02040503050406030204" pitchFamily="18" charset="0"/>
              </a:rPr>
              <a:t>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Filter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k, c,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j)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(t-1, l-1, </a:t>
            </a: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c,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x+i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y+j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;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+= </a:t>
            </a:r>
            <a:r>
              <a:rPr lang="en-US" altLang="zh-TW" sz="2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Wsum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;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= (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&gt;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(l, k)</a:t>
            </a:r>
            <a:r>
              <a:rPr lang="en-US" altLang="zh-TW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? 1:0 ;</a:t>
            </a:r>
          </a:p>
          <a:p>
            <a:pPr marL="0" indent="0">
              <a:buNone/>
            </a:pPr>
            <a:r>
              <a:rPr lang="en-US" altLang="zh-TW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-= (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Spike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(t, l, k, x, y) ) ?  </a:t>
            </a:r>
            <a:r>
              <a:rPr lang="en-US" altLang="zh-TW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TW" sz="22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(l, k):0</a:t>
            </a:r>
            <a:r>
              <a:rPr lang="en-US" altLang="zh-TW" sz="22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endParaRPr lang="zh-TW" altLang="en-US" sz="22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左大括弧 5"/>
          <p:cNvSpPr/>
          <p:nvPr/>
        </p:nvSpPr>
        <p:spPr bwMode="auto">
          <a:xfrm>
            <a:off x="2207202" y="5062118"/>
            <a:ext cx="120073" cy="332509"/>
          </a:xfrm>
          <a:prstGeom prst="leftBrace">
            <a:avLst>
              <a:gd name="adj1" fmla="val 69231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左大括弧 6"/>
          <p:cNvSpPr/>
          <p:nvPr/>
        </p:nvSpPr>
        <p:spPr bwMode="auto">
          <a:xfrm>
            <a:off x="2207202" y="5538825"/>
            <a:ext cx="120073" cy="1283455"/>
          </a:xfrm>
          <a:prstGeom prst="leftBrace">
            <a:avLst>
              <a:gd name="adj1" fmla="val 91627"/>
              <a:gd name="adj2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8329" y="504370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Synapse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88329" y="599485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Neuron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弧 9"/>
          <p:cNvSpPr/>
          <p:nvPr/>
        </p:nvSpPr>
        <p:spPr bwMode="auto">
          <a:xfrm>
            <a:off x="868256" y="2241281"/>
            <a:ext cx="120073" cy="3153345"/>
          </a:xfrm>
          <a:prstGeom prst="leftBrace">
            <a:avLst>
              <a:gd name="adj1" fmla="val 91627"/>
              <a:gd name="adj2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51463" y="349478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Systolic</a:t>
            </a:r>
          </a:p>
          <a:p>
            <a:pPr algn="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006" name="內容版面配置區 2"/>
          <p:cNvSpPr>
            <a:spLocks noGrp="1"/>
          </p:cNvSpPr>
          <p:nvPr>
            <p:ph idx="1"/>
          </p:nvPr>
        </p:nvSpPr>
        <p:spPr>
          <a:xfrm>
            <a:off x="68660" y="893645"/>
            <a:ext cx="4493441" cy="1097218"/>
          </a:xfrm>
        </p:spPr>
        <p:txBody>
          <a:bodyPr/>
          <a:lstStyle/>
          <a:p>
            <a:r>
              <a:rPr lang="en-US" altLang="zh-TW" sz="1100" dirty="0" smtClean="0"/>
              <a:t>L3 </a:t>
            </a:r>
            <a:r>
              <a:rPr lang="en-US" altLang="zh-TW" sz="1100" dirty="0"/>
              <a:t>PE array</a:t>
            </a:r>
          </a:p>
          <a:p>
            <a:pPr lvl="1"/>
            <a:r>
              <a:rPr lang="en-US" altLang="zh-TW" sz="1100" dirty="0"/>
              <a:t>Height: I (filter height)</a:t>
            </a:r>
          </a:p>
          <a:p>
            <a:pPr lvl="1"/>
            <a:r>
              <a:rPr lang="en-US" altLang="zh-TW" sz="1100" dirty="0"/>
              <a:t>Width: X (output height</a:t>
            </a:r>
            <a:r>
              <a:rPr lang="en-US" altLang="zh-TW" sz="1100" dirty="0" smtClean="0"/>
              <a:t>)</a:t>
            </a:r>
            <a:endParaRPr lang="en-US" altLang="zh-TW" sz="1100" dirty="0"/>
          </a:p>
        </p:txBody>
      </p:sp>
      <p:pic>
        <p:nvPicPr>
          <p:cNvPr id="180" name="圖片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9" y="2214119"/>
            <a:ext cx="3550596" cy="33607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85" y="2282761"/>
            <a:ext cx="3127911" cy="3296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3" name="內容版面配置區 2"/>
          <p:cNvSpPr txBox="1">
            <a:spLocks/>
          </p:cNvSpPr>
          <p:nvPr/>
        </p:nvSpPr>
        <p:spPr bwMode="auto">
          <a:xfrm>
            <a:off x="4117452" y="901909"/>
            <a:ext cx="3238109" cy="109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1100" kern="0" dirty="0" smtClean="0"/>
              <a:t>L2 PE’ array</a:t>
            </a:r>
          </a:p>
          <a:p>
            <a:pPr lvl="1"/>
            <a:r>
              <a:rPr lang="en-US" altLang="zh-TW" sz="1100" kern="0" dirty="0" smtClean="0"/>
              <a:t>Height: J (filter width)</a:t>
            </a:r>
          </a:p>
          <a:p>
            <a:pPr lvl="1"/>
            <a:r>
              <a:rPr lang="en-US" altLang="zh-TW" sz="1100" kern="0" dirty="0" smtClean="0"/>
              <a:t>Width: Y (output width)</a:t>
            </a:r>
          </a:p>
        </p:txBody>
      </p:sp>
      <p:sp>
        <p:nvSpPr>
          <p:cNvPr id="184" name="內容版面配置區 2"/>
          <p:cNvSpPr txBox="1">
            <a:spLocks/>
          </p:cNvSpPr>
          <p:nvPr/>
        </p:nvSpPr>
        <p:spPr bwMode="auto">
          <a:xfrm>
            <a:off x="8278405" y="901909"/>
            <a:ext cx="3913595" cy="113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1100" kern="0" dirty="0" smtClean="0"/>
              <a:t>L1 PE’’ </a:t>
            </a:r>
            <a:r>
              <a:rPr lang="en-US" altLang="zh-TW" sz="1100" kern="0" dirty="0"/>
              <a:t>array</a:t>
            </a:r>
          </a:p>
          <a:p>
            <a:pPr lvl="1"/>
            <a:r>
              <a:rPr lang="en-US" altLang="zh-TW" sz="1100" kern="0" dirty="0" smtClean="0"/>
              <a:t>Height: C (input channel)</a:t>
            </a:r>
          </a:p>
          <a:p>
            <a:pPr lvl="1"/>
            <a:r>
              <a:rPr lang="en-US" altLang="zh-TW" sz="1100" kern="0" dirty="0" smtClean="0"/>
              <a:t>Width: K (output channel)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257926" y="3805456"/>
            <a:ext cx="359924" cy="35019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 flipV="1">
            <a:off x="3617850" y="2282761"/>
            <a:ext cx="712771" cy="1522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3617850" y="4155651"/>
            <a:ext cx="712771" cy="14192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矩形 188"/>
          <p:cNvSpPr/>
          <p:nvPr/>
        </p:nvSpPr>
        <p:spPr bwMode="auto">
          <a:xfrm>
            <a:off x="7030514" y="3847210"/>
            <a:ext cx="359924" cy="35019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0" name="直線接點 189"/>
          <p:cNvCxnSpPr/>
          <p:nvPr/>
        </p:nvCxnSpPr>
        <p:spPr bwMode="auto">
          <a:xfrm flipV="1">
            <a:off x="7384248" y="2282761"/>
            <a:ext cx="1107326" cy="15644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直線接點 190"/>
          <p:cNvCxnSpPr/>
          <p:nvPr/>
        </p:nvCxnSpPr>
        <p:spPr bwMode="auto">
          <a:xfrm>
            <a:off x="7384248" y="4197405"/>
            <a:ext cx="1107326" cy="1377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223805" y="2570044"/>
            <a:ext cx="611934" cy="612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306023" y="3674132"/>
            <a:ext cx="611934" cy="612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243260" y="4667817"/>
            <a:ext cx="611934" cy="612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405789" y="2673524"/>
            <a:ext cx="278565" cy="576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405790" y="3710453"/>
            <a:ext cx="278565" cy="576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4405790" y="4704138"/>
            <a:ext cx="278565" cy="5765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508000" y="152401"/>
            <a:ext cx="11269133" cy="569913"/>
          </a:xfrm>
        </p:spPr>
        <p:txBody>
          <a:bodyPr/>
          <a:lstStyle/>
          <a:p>
            <a:r>
              <a:rPr lang="en-US" altLang="zh-TW" dirty="0"/>
              <a:t>Hierarchy of </a:t>
            </a:r>
            <a:r>
              <a:rPr lang="en-US" altLang="zh-TW" dirty="0" smtClean="0"/>
              <a:t>Systolic Array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766" y="2282761"/>
            <a:ext cx="3151858" cy="32962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群組 5"/>
          <p:cNvGrpSpPr/>
          <p:nvPr/>
        </p:nvGrpSpPr>
        <p:grpSpPr>
          <a:xfrm>
            <a:off x="205067" y="1729434"/>
            <a:ext cx="11914353" cy="4522057"/>
            <a:chOff x="187254" y="2090505"/>
            <a:chExt cx="10995624" cy="4506035"/>
          </a:xfrm>
        </p:grpSpPr>
        <p:cxnSp>
          <p:nvCxnSpPr>
            <p:cNvPr id="33" name="直線單箭頭接點 32"/>
            <p:cNvCxnSpPr/>
            <p:nvPr/>
          </p:nvCxnSpPr>
          <p:spPr bwMode="auto">
            <a:xfrm>
              <a:off x="291863" y="2516280"/>
              <a:ext cx="3477197" cy="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 bwMode="auto">
            <a:xfrm>
              <a:off x="3827247" y="2534825"/>
              <a:ext cx="3328506" cy="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 bwMode="auto">
            <a:xfrm flipH="1">
              <a:off x="468922" y="2341509"/>
              <a:ext cx="29810" cy="3873681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 bwMode="auto">
            <a:xfrm>
              <a:off x="3919137" y="2341509"/>
              <a:ext cx="2572" cy="3882713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87254" y="6144782"/>
                  <a:ext cx="434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54" y="6144782"/>
                  <a:ext cx="4346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3784359" y="6207779"/>
                  <a:ext cx="295294" cy="388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59" y="6207779"/>
                  <a:ext cx="295294" cy="388761"/>
                </a:xfrm>
                <a:prstGeom prst="rect">
                  <a:avLst/>
                </a:prstGeom>
                <a:blipFill>
                  <a:blip r:embed="rId7"/>
                  <a:stretch>
                    <a:fillRect r="-7547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字方塊 38"/>
            <p:cNvSpPr txBox="1"/>
            <p:nvPr/>
          </p:nvSpPr>
          <p:spPr>
            <a:xfrm>
              <a:off x="1301169" y="2090505"/>
              <a:ext cx="181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Temporal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space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679051" y="2093849"/>
              <a:ext cx="1813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Temporal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space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690137" y="21006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2" name="直線單箭頭接點 41"/>
            <p:cNvCxnSpPr/>
            <p:nvPr/>
          </p:nvCxnSpPr>
          <p:spPr bwMode="auto">
            <a:xfrm>
              <a:off x="7806803" y="2275171"/>
              <a:ext cx="25102" cy="3942724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7662840" y="6217895"/>
                  <a:ext cx="2952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840" y="6217895"/>
                  <a:ext cx="29529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692359" y="2124894"/>
                  <a:ext cx="490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359" y="2124894"/>
                  <a:ext cx="49051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/>
            <p:cNvCxnSpPr/>
            <p:nvPr/>
          </p:nvCxnSpPr>
          <p:spPr bwMode="auto">
            <a:xfrm>
              <a:off x="7662840" y="2534825"/>
              <a:ext cx="3274779" cy="0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7941331" y="598868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369308" y="598867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07224" y="597950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Spatial space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115050" y="2126907"/>
                  <a:ext cx="485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050" y="2126907"/>
                  <a:ext cx="4850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6941423" y="2150796"/>
                  <a:ext cx="485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423" y="2150796"/>
                  <a:ext cx="4850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9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3768" y="838200"/>
            <a:ext cx="11245851" cy="3515864"/>
          </a:xfrm>
        </p:spPr>
        <p:txBody>
          <a:bodyPr/>
          <a:lstStyle/>
          <a:p>
            <a:pPr marL="385763" lvl="1" indent="-385763">
              <a:lnSpc>
                <a:spcPct val="93000"/>
              </a:lnSpc>
              <a:spcBef>
                <a:spcPct val="50000"/>
              </a:spcBef>
              <a:buClr>
                <a:schemeClr val="tx2"/>
              </a:buClr>
              <a:buSzTx/>
              <a:buFont typeface="Symbol" pitchFamily="18" charset="2"/>
              <a:buChar char="·"/>
            </a:pPr>
            <a:r>
              <a:rPr lang="en-US" altLang="zh-TW" dirty="0" smtClean="0"/>
              <a:t>Application: cocktail liquor &amp; juice image recognition (Accuracy </a:t>
            </a:r>
            <a:r>
              <a:rPr lang="en-US" altLang="zh-TW" dirty="0"/>
              <a:t>&gt; 90</a:t>
            </a:r>
            <a:r>
              <a:rPr lang="en-US" altLang="zh-TW" dirty="0" smtClean="0"/>
              <a:t>% each.)</a:t>
            </a:r>
            <a:endParaRPr lang="en-US" altLang="zh-TW" dirty="0"/>
          </a:p>
          <a:p>
            <a:r>
              <a:rPr lang="en-US" altLang="zh-TW" dirty="0" smtClean="0"/>
              <a:t>Input:16 bits </a:t>
            </a:r>
          </a:p>
          <a:p>
            <a:r>
              <a:rPr lang="en-US" altLang="zh-TW" dirty="0" smtClean="0"/>
              <a:t>Output</a:t>
            </a:r>
            <a:r>
              <a:rPr lang="en-US" altLang="zh-TW" dirty="0"/>
              <a:t>: </a:t>
            </a:r>
            <a:r>
              <a:rPr lang="en-US" altLang="zh-TW" dirty="0" smtClean="0"/>
              <a:t>6 bits (6 types)</a:t>
            </a:r>
            <a:endParaRPr lang="en-US" altLang="zh-TW" dirty="0"/>
          </a:p>
          <a:p>
            <a:r>
              <a:rPr lang="en-US" altLang="zh-TW" dirty="0"/>
              <a:t>Algorithm: Spiking </a:t>
            </a:r>
            <a:r>
              <a:rPr lang="en-US" altLang="zh-TW" dirty="0" smtClean="0"/>
              <a:t>CNN</a:t>
            </a:r>
          </a:p>
          <a:p>
            <a:r>
              <a:rPr lang="en-US" altLang="zh-TW" dirty="0" smtClean="0"/>
              <a:t>Operating clock rate: 100MHz</a:t>
            </a:r>
            <a:endParaRPr lang="en-US" altLang="zh-TW" dirty="0"/>
          </a:p>
          <a:p>
            <a:r>
              <a:rPr lang="en-US" altLang="zh-TW" dirty="0" smtClean="0"/>
              <a:t>Support image throughput: 300 fps</a:t>
            </a:r>
          </a:p>
          <a:p>
            <a:r>
              <a:rPr lang="en-US" altLang="zh-TW" dirty="0" smtClean="0"/>
              <a:t>Platform topology: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FE5E2160-3E6C-4EF8-978F-33D555C16444}" vid="{9C87A76E-37A8-43A5-8160-1BA924A461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26601</TotalTime>
  <Words>2031</Words>
  <Application>Microsoft Office PowerPoint</Application>
  <PresentationFormat>寬螢幕</PresentationFormat>
  <Paragraphs>1015</Paragraphs>
  <Slides>27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新細明體</vt:lpstr>
      <vt:lpstr>Arial</vt:lpstr>
      <vt:lpstr>Calibri</vt:lpstr>
      <vt:lpstr>Calisto MT</vt:lpstr>
      <vt:lpstr>Cambria Math</vt:lpstr>
      <vt:lpstr>Courier New</vt:lpstr>
      <vt:lpstr>Helvetica</vt:lpstr>
      <vt:lpstr>Symbol</vt:lpstr>
      <vt:lpstr>Times New Roman</vt:lpstr>
      <vt:lpstr>Wingdings</vt:lpstr>
      <vt:lpstr>larc</vt:lpstr>
      <vt:lpstr>CMOS-Based Neuromorphic Hardware Design</vt:lpstr>
      <vt:lpstr>Review</vt:lpstr>
      <vt:lpstr>2D Convolution</vt:lpstr>
      <vt:lpstr>2D Convolution with 3D input</vt:lpstr>
      <vt:lpstr>Step 1: Train Binary-Weight DNN</vt:lpstr>
      <vt:lpstr>Step 2: Convert Binary-Weight DNN to SNN</vt:lpstr>
      <vt:lpstr>Recurrence Equation for Spiking CNN </vt:lpstr>
      <vt:lpstr>Hierarchy of Systolic Array</vt:lpstr>
      <vt:lpstr>Specification</vt:lpstr>
      <vt:lpstr>Recurrence Equation in a Layer at a Tick</vt:lpstr>
      <vt:lpstr>Dataflow in a Convolutional Layer</vt:lpstr>
      <vt:lpstr>Systolic Dataflow</vt:lpstr>
      <vt:lpstr>Layer Module</vt:lpstr>
      <vt:lpstr>Top Module</vt:lpstr>
      <vt:lpstr>Layout</vt:lpstr>
      <vt:lpstr>Flow Chart &amp; Hardware Mapping</vt:lpstr>
      <vt:lpstr>Layer 0 (in FPGA)</vt:lpstr>
      <vt:lpstr>FPGA Configuration</vt:lpstr>
      <vt:lpstr>Software – Device Drivers</vt:lpstr>
      <vt:lpstr>Block Diagram for Data flow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</dc:title>
  <dc:creator>百佑 譚</dc:creator>
  <cp:lastModifiedBy>博堯 莊</cp:lastModifiedBy>
  <cp:revision>959</cp:revision>
  <dcterms:created xsi:type="dcterms:W3CDTF">2018-11-09T07:28:21Z</dcterms:created>
  <dcterms:modified xsi:type="dcterms:W3CDTF">2019-06-03T16:39:20Z</dcterms:modified>
</cp:coreProperties>
</file>