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63" r:id="rId5"/>
    <p:sldId id="272" r:id="rId6"/>
    <p:sldId id="273" r:id="rId7"/>
    <p:sldId id="274" r:id="rId8"/>
    <p:sldId id="275" r:id="rId9"/>
    <p:sldId id="276" r:id="rId10"/>
    <p:sldId id="269" r:id="rId11"/>
    <p:sldId id="270" r:id="rId12"/>
    <p:sldId id="271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A62"/>
    <a:srgbClr val="000000"/>
    <a:srgbClr val="E7E8EA"/>
    <a:srgbClr val="F6F6F7"/>
    <a:srgbClr val="CBCED3"/>
    <a:srgbClr val="E0E0E0"/>
    <a:srgbClr val="FFFFFF"/>
    <a:srgbClr val="F2F2F2"/>
    <a:srgbClr val="8EA558"/>
    <a:srgbClr val="609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90221" autoAdjust="0"/>
  </p:normalViewPr>
  <p:slideViewPr>
    <p:cSldViewPr snapToGrid="0">
      <p:cViewPr varScale="1">
        <p:scale>
          <a:sx n="79" d="100"/>
          <a:sy n="79" d="100"/>
        </p:scale>
        <p:origin x="9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7FC84-6C90-4A77-A6AA-79DEF863572E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CFEFA-64BA-4F86-A67B-073CBEF4F6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0110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D034F-CBAB-45D0-A8AB-88F622CCE953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81EBA-E5B4-4E39-863F-1F8450B518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4656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81EBA-E5B4-4E39-863F-1F8450B5181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49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81EBA-E5B4-4E39-863F-1F8450B5181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232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ltGray">
          <a:xfrm>
            <a:off x="2119" y="279400"/>
            <a:ext cx="11882967" cy="6586538"/>
          </a:xfrm>
          <a:prstGeom prst="rtTriangle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1800"/>
          </a:p>
        </p:txBody>
      </p:sp>
      <p:pic>
        <p:nvPicPr>
          <p:cNvPr id="5" name="Picture 5" descr="larc-ht"/>
          <p:cNvPicPr>
            <a:picLocks noChangeAspect="1" noChangeArrowheads="1"/>
          </p:cNvPicPr>
          <p:nvPr/>
        </p:nvPicPr>
        <p:blipFill>
          <a:blip r:embed="rId2" cstate="print">
            <a:lum contrast="20000"/>
          </a:blip>
          <a:srcRect/>
          <a:stretch>
            <a:fillRect/>
          </a:stretch>
        </p:blipFill>
        <p:spPr bwMode="auto">
          <a:xfrm>
            <a:off x="1462619" y="4413250"/>
            <a:ext cx="184996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271433" y="2924178"/>
            <a:ext cx="3454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TW" altLang="zh-TW" sz="180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352800" y="3733800"/>
            <a:ext cx="7433733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3600">
                <a:solidFill>
                  <a:srgbClr val="6102A2"/>
                </a:solidFill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533816"/>
            <a:ext cx="10363200" cy="682047"/>
          </a:xfrm>
        </p:spPr>
        <p:txBody>
          <a:bodyPr/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5225"/>
            <a:ext cx="2844800" cy="476250"/>
          </a:xfrm>
          <a:ln w="9525"/>
        </p:spPr>
        <p:txBody>
          <a:bodyPr/>
          <a:lstStyle>
            <a:lvl1pPr>
              <a:lnSpc>
                <a:spcPct val="100000"/>
              </a:lnSpc>
              <a:spcBef>
                <a:spcPct val="0"/>
              </a:spcBef>
              <a:defRPr kumimoji="1" b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21F1A35B-213D-4499-8C4B-87A2C92F6627}" type="datetime1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  <a:ln w="9525"/>
        </p:spPr>
        <p:txBody>
          <a:bodyPr/>
          <a:lstStyle>
            <a:lvl1pPr>
              <a:lnSpc>
                <a:spcPct val="100000"/>
              </a:lnSpc>
              <a:spcBef>
                <a:spcPct val="0"/>
              </a:spcBef>
              <a:defRPr kumimoji="1" b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5FCC0ED2-C63E-42DB-8952-8B72657BE48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xfrm>
            <a:off x="4165600" y="6245225"/>
            <a:ext cx="3860800" cy="476250"/>
          </a:xfrm>
          <a:ln w="9525"/>
        </p:spPr>
        <p:txBody>
          <a:bodyPr/>
          <a:lstStyle>
            <a:lvl1pPr>
              <a:lnSpc>
                <a:spcPct val="100000"/>
              </a:lnSpc>
              <a:spcBef>
                <a:spcPct val="0"/>
              </a:spcBef>
              <a:defRPr kumimoji="1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87091"/>
      </p:ext>
    </p:extLst>
  </p:cSld>
  <p:clrMapOvr>
    <a:masterClrMapping/>
  </p:clrMapOvr>
  <p:transition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DCFA0E-5CDA-448F-A06B-D3AE036C0300}" type="datetime1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CC0ED2-C63E-42DB-8952-8B72657BE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1801719"/>
      </p:ext>
    </p:extLst>
  </p:cSld>
  <p:clrMapOvr>
    <a:masterClrMapping/>
  </p:clrMapOvr>
  <p:transition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034523" y="152400"/>
            <a:ext cx="667940" cy="60277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03767" y="152400"/>
            <a:ext cx="8252884" cy="60277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44427-FB89-4EC9-A184-9E04F29AE59A}" type="datetime1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CC0ED2-C63E-42DB-8952-8B72657BE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221308"/>
      </p:ext>
    </p:extLst>
  </p:cSld>
  <p:clrMapOvr>
    <a:masterClrMapping/>
  </p:clrMapOvr>
  <p:transition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EF1A2D-508F-4DB0-8B8E-1280CB68E9C7}" type="datetime1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CC0ED2-C63E-42DB-8952-8B72657BE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40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285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79ACDC-4363-4EF4-A94A-C4D8CC437EBB}" type="datetime1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CC0ED2-C63E-42DB-8952-8B72657BE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096403"/>
      </p:ext>
    </p:extLst>
  </p:cSld>
  <p:clrMapOvr>
    <a:masterClrMapping/>
  </p:clrMapOvr>
  <p:transition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3768" y="838200"/>
            <a:ext cx="5520267" cy="5341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27233" y="838200"/>
            <a:ext cx="5522384" cy="5341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53784A-2D7A-493D-923A-617EA96E5B51}" type="datetime1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CC0ED2-C63E-42DB-8952-8B72657BE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917686"/>
      </p:ext>
    </p:extLst>
  </p:cSld>
  <p:clrMapOvr>
    <a:masterClrMapping/>
  </p:clrMapOvr>
  <p:transition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558656"/>
            <a:ext cx="10972800" cy="57496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94B0D9-45CE-4C13-B495-C89F3CA3CA64}" type="datetime1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CC0ED2-C63E-42DB-8952-8B72657BE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081939"/>
      </p:ext>
    </p:extLst>
  </p:cSld>
  <p:clrMapOvr>
    <a:masterClrMapping/>
  </p:clrMapOvr>
  <p:transition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AED4F0-5C04-4B66-AE14-1F2F063DBAEB}" type="datetime1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CC0ED2-C63E-42DB-8952-8B72657BE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843535"/>
      </p:ext>
    </p:extLst>
  </p:cSld>
  <p:clrMapOvr>
    <a:masterClrMapping/>
  </p:clrMapOvr>
  <p:transition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E41F3F-E99D-4F42-AD1B-62EBA602D6FE}" type="datetime1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CC0ED2-C63E-42DB-8952-8B72657BE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3940840"/>
      </p:ext>
    </p:extLst>
  </p:cSld>
  <p:clrMapOvr>
    <a:masterClrMapping/>
  </p:clrMapOvr>
  <p:transition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1074360"/>
            <a:ext cx="4011084" cy="36074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595F8-7BE5-4D91-9520-41F51BAD6637}" type="datetime1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CC0ED2-C63E-42DB-8952-8B72657BE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805911"/>
      </p:ext>
    </p:extLst>
  </p:cSld>
  <p:clrMapOvr>
    <a:masterClrMapping/>
  </p:clrMapOvr>
  <p:transition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5006599"/>
            <a:ext cx="7315200" cy="36074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114A51-7BF5-435D-9D6E-9A75FD5264E9}" type="datetime1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CC0ED2-C63E-42DB-8952-8B72657BE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25784"/>
      </p:ext>
    </p:extLst>
  </p:cSld>
  <p:clrMapOvr>
    <a:masterClrMapping/>
  </p:clrMapOvr>
  <p:transition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03768" y="838200"/>
            <a:ext cx="11245851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152401"/>
            <a:ext cx="11269133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85286" y="6461128"/>
            <a:ext cx="249978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 kumimoji="0" sz="1400">
                <a:solidFill>
                  <a:srgbClr val="990099"/>
                </a:solidFill>
                <a:latin typeface="Courier New" pitchFamily="49" charset="0"/>
              </a:defRPr>
            </a:lvl1pPr>
          </a:lstStyle>
          <a:p>
            <a:fld id="{D9AF0855-47A6-4EB2-AEB1-AFBC4B350AF4}" type="datetime1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61128"/>
            <a:ext cx="3860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85000"/>
              </a:lnSpc>
              <a:defRPr kumimoji="0" sz="1400">
                <a:solidFill>
                  <a:srgbClr val="990099"/>
                </a:solidFill>
                <a:latin typeface="Courier New" pitchFamily="49" charset="0"/>
              </a:defRPr>
            </a:lvl1pPr>
          </a:lstStyle>
          <a:p>
            <a:endParaRPr lang="zh-TW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33985" y="6445250"/>
            <a:ext cx="2182283" cy="4127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5000"/>
              </a:lnSpc>
              <a:defRPr kumimoji="0" sz="1400">
                <a:solidFill>
                  <a:srgbClr val="990099"/>
                </a:solidFill>
                <a:latin typeface="Courier New" pitchFamily="49" charset="0"/>
              </a:defRPr>
            </a:lvl1pPr>
          </a:lstStyle>
          <a:p>
            <a:fld id="{5FCC0ED2-C63E-42DB-8952-8B72657BE48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31" name="Picture 7" descr="LARCbkg2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8F5C8F"/>
              </a:clrFrom>
              <a:clrTo>
                <a:srgbClr val="8F5C8F">
                  <a:alpha val="0"/>
                </a:srgbClr>
              </a:clrTo>
            </a:clrChange>
            <a:lum bright="26000" contrast="24000"/>
            <a:grayscl/>
            <a:biLevel thresh="50000"/>
          </a:blip>
          <a:srcRect/>
          <a:stretch>
            <a:fillRect/>
          </a:stretch>
        </p:blipFill>
        <p:spPr bwMode="auto">
          <a:xfrm>
            <a:off x="2" y="6197600"/>
            <a:ext cx="785284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2371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pull dir="r"/>
  </p:transition>
  <p:hf hdr="0" ftr="0" dt="0"/>
  <p:txStyles>
    <p:titleStyle>
      <a:lvl1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2pPr>
      <a:lvl3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3pPr>
      <a:lvl4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4pPr>
      <a:lvl5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5pPr>
      <a:lvl6pPr marL="4572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6pPr>
      <a:lvl7pPr marL="9144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7pPr>
      <a:lvl8pPr marL="13716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8pPr>
      <a:lvl9pPr marL="18288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9pPr>
    </p:titleStyle>
    <p:bodyStyle>
      <a:lvl1pPr marL="385763" indent="-385763" algn="l" rtl="0" eaLnBrk="1" fontAlgn="base" hangingPunct="1">
        <a:lnSpc>
          <a:spcPct val="93000"/>
        </a:lnSpc>
        <a:spcBef>
          <a:spcPct val="5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kumimoji="1" sz="2400">
          <a:solidFill>
            <a:srgbClr val="000000"/>
          </a:solidFill>
          <a:latin typeface="+mn-lt"/>
          <a:ea typeface="+mn-ea"/>
          <a:cs typeface="+mn-cs"/>
        </a:defRPr>
      </a:lvl1pPr>
      <a:lvl2pPr marL="744538" indent="-244475" algn="l" rtl="0" eaLnBrk="1" fontAlgn="base" hangingPunct="1">
        <a:lnSpc>
          <a:spcPct val="88000"/>
        </a:lnSpc>
        <a:spcBef>
          <a:spcPct val="25000"/>
        </a:spcBef>
        <a:spcAft>
          <a:spcPct val="0"/>
        </a:spcAft>
        <a:buClr>
          <a:srgbClr val="AA009A"/>
        </a:buClr>
        <a:buSzPct val="90000"/>
        <a:buFont typeface="Symbol" pitchFamily="18" charset="2"/>
        <a:buChar char="-"/>
        <a:defRPr kumimoji="1" sz="2200">
          <a:solidFill>
            <a:srgbClr val="000000"/>
          </a:solidFill>
          <a:latin typeface="+mn-lt"/>
          <a:ea typeface="+mn-ea"/>
        </a:defRPr>
      </a:lvl2pPr>
      <a:lvl3pPr marL="1146175" indent="-238125" algn="l" rtl="0" eaLnBrk="1" fontAlgn="base" hangingPunct="1">
        <a:lnSpc>
          <a:spcPct val="87000"/>
        </a:lnSpc>
        <a:spcBef>
          <a:spcPct val="10000"/>
        </a:spcBef>
        <a:spcAft>
          <a:spcPct val="0"/>
        </a:spcAft>
        <a:buClr>
          <a:srgbClr val="1908BC"/>
        </a:buClr>
        <a:buFont typeface="Symbol" pitchFamily="18" charset="2"/>
        <a:buChar char="*"/>
        <a:defRPr kumimoji="1" sz="2000">
          <a:solidFill>
            <a:srgbClr val="000000"/>
          </a:solidFill>
          <a:latin typeface="+mn-lt"/>
          <a:ea typeface="+mn-ea"/>
        </a:defRPr>
      </a:lvl3pPr>
      <a:lvl4pPr marL="2032000" indent="-228600" algn="l" rtl="0" eaLnBrk="1" fontAlgn="base" hangingPunct="1">
        <a:spcBef>
          <a:spcPct val="20000"/>
        </a:spcBef>
        <a:spcAft>
          <a:spcPct val="0"/>
        </a:spcAft>
        <a:buClr>
          <a:srgbClr val="2452AE"/>
        </a:buClr>
        <a:buFont typeface="Symbol" pitchFamily="18" charset="2"/>
        <a:buChar char="à"/>
        <a:defRPr kumimoji="1" sz="1800">
          <a:solidFill>
            <a:srgbClr val="000000"/>
          </a:solidFill>
          <a:latin typeface="+mn-lt"/>
          <a:ea typeface="+mn-ea"/>
        </a:defRPr>
      </a:lvl4pPr>
      <a:lvl5pPr marL="24511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5pPr>
      <a:lvl6pPr marL="29083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6pPr>
      <a:lvl7pPr marL="33655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7pPr>
      <a:lvl8pPr marL="38227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8pPr>
      <a:lvl9pPr marL="42799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 sz="quarter"/>
          </p:nvPr>
        </p:nvSpPr>
        <p:spPr>
          <a:xfrm>
            <a:off x="914400" y="1587355"/>
            <a:ext cx="10363200" cy="574967"/>
          </a:xfrm>
        </p:spPr>
        <p:txBody>
          <a:bodyPr/>
          <a:lstStyle/>
          <a:p>
            <a:r>
              <a:rPr lang="en-US" altLang="zh-TW" sz="3600" dirty="0" smtClean="0">
                <a:effectLst/>
              </a:rPr>
              <a:t>Weekly Report</a:t>
            </a:r>
            <a:endParaRPr lang="en-US" altLang="zh-TW" sz="1800" dirty="0">
              <a:effectLst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69673" y="5096129"/>
            <a:ext cx="7434263" cy="1761871"/>
          </a:xfrm>
        </p:spPr>
        <p:txBody>
          <a:bodyPr/>
          <a:lstStyle/>
          <a:p>
            <a:pPr algn="l" eaLnBrk="1" hangingPunct="1">
              <a:lnSpc>
                <a:spcPct val="73000"/>
              </a:lnSpc>
            </a:pPr>
            <a:r>
              <a:rPr lang="en-US" altLang="zh-TW" sz="2000" b="1" dirty="0">
                <a:solidFill>
                  <a:schemeClr val="tx1"/>
                </a:solidFill>
              </a:rPr>
              <a:t>Laboratory of Reliable Computing</a:t>
            </a:r>
          </a:p>
          <a:p>
            <a:pPr algn="l" eaLnBrk="1" hangingPunct="1">
              <a:lnSpc>
                <a:spcPct val="73000"/>
              </a:lnSpc>
            </a:pPr>
            <a:r>
              <a:rPr lang="en-US" altLang="zh-TW" sz="2000" b="1" dirty="0">
                <a:solidFill>
                  <a:schemeClr val="tx1"/>
                </a:solidFill>
              </a:rPr>
              <a:t>Department of Electrical Engineering</a:t>
            </a:r>
          </a:p>
          <a:p>
            <a:pPr algn="l">
              <a:lnSpc>
                <a:spcPct val="73000"/>
              </a:lnSpc>
            </a:pPr>
            <a:r>
              <a:rPr lang="en-US" altLang="zh-TW" sz="2000" b="1" dirty="0">
                <a:solidFill>
                  <a:schemeClr val="tx1"/>
                </a:solidFill>
              </a:rPr>
              <a:t>National Cheng Kung University</a:t>
            </a:r>
          </a:p>
          <a:p>
            <a:pPr eaLnBrk="1" hangingPunct="1">
              <a:lnSpc>
                <a:spcPct val="73000"/>
              </a:lnSpc>
            </a:pPr>
            <a:endParaRPr lang="en-US" altLang="zh-TW" sz="24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4387840" y="3595979"/>
            <a:ext cx="34163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指導教授：吳誠文</a:t>
            </a: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報告：周昱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佑 、 程亞淇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2021/03/12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8366105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Future work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Open USB port for </a:t>
            </a:r>
            <a:r>
              <a:rPr lang="en-US" altLang="zh-TW" dirty="0"/>
              <a:t>data </a:t>
            </a:r>
            <a:r>
              <a:rPr lang="en-US" altLang="zh-TW" dirty="0" smtClean="0"/>
              <a:t>transmission</a:t>
            </a:r>
          </a:p>
          <a:p>
            <a:r>
              <a:rPr lang="en-US" altLang="zh-TW" dirty="0" smtClean="0"/>
              <a:t>Read </a:t>
            </a:r>
            <a:r>
              <a:rPr lang="en-US" altLang="zh-TW" dirty="0" err="1" smtClean="0"/>
              <a:t>PCIe</a:t>
            </a:r>
            <a:r>
              <a:rPr lang="en-US" altLang="zh-TW" dirty="0" smtClean="0"/>
              <a:t> user guide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0ED2-C63E-42DB-8952-8B72657BE48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41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 Flow Chart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0ED2-C63E-42DB-8952-8B72657BE487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655" y="722314"/>
            <a:ext cx="6961821" cy="5908530"/>
          </a:xfrm>
        </p:spPr>
      </p:pic>
    </p:spTree>
    <p:extLst>
      <p:ext uri="{BB962C8B-B14F-4D97-AF65-F5344CB8AC3E}">
        <p14:creationId xmlns:p14="http://schemas.microsoft.com/office/powerpoint/2010/main" val="17583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 </a:t>
            </a:r>
            <a:r>
              <a:rPr lang="en-US" altLang="zh-TW" dirty="0"/>
              <a:t>Architecture </a:t>
            </a:r>
            <a:r>
              <a:rPr lang="en-US" altLang="zh-TW" dirty="0" smtClean="0"/>
              <a:t>Block Diagram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0ED2-C63E-42DB-8952-8B72657BE487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83" y="943421"/>
            <a:ext cx="11245850" cy="5280722"/>
          </a:xfrm>
        </p:spPr>
      </p:pic>
    </p:spTree>
    <p:extLst>
      <p:ext uri="{BB962C8B-B14F-4D97-AF65-F5344CB8AC3E}">
        <p14:creationId xmlns:p14="http://schemas.microsoft.com/office/powerpoint/2010/main" val="160918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Clock Domain Crossing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Specification:</a:t>
            </a:r>
          </a:p>
          <a:p>
            <a:pPr lvl="1"/>
            <a:r>
              <a:rPr lang="en-US" altLang="zh-TW" sz="2400" dirty="0" smtClean="0"/>
              <a:t>ASIC operating clock rate:100MHz</a:t>
            </a:r>
          </a:p>
          <a:p>
            <a:pPr lvl="1"/>
            <a:r>
              <a:rPr lang="en-US" altLang="zh-TW" sz="2400" dirty="0" smtClean="0"/>
              <a:t>AXI4 </a:t>
            </a:r>
            <a:r>
              <a:rPr lang="en-US" altLang="zh-TW" sz="2400" dirty="0"/>
              <a:t>operating clock </a:t>
            </a:r>
            <a:r>
              <a:rPr lang="en-US" altLang="zh-TW" sz="2400" dirty="0" smtClean="0"/>
              <a:t>rate:200MHz</a:t>
            </a:r>
          </a:p>
          <a:p>
            <a:r>
              <a:rPr lang="en-US" altLang="zh-TW" sz="2800" dirty="0" smtClean="0"/>
              <a:t>Problem:</a:t>
            </a:r>
          </a:p>
          <a:p>
            <a:pPr lvl="1"/>
            <a:r>
              <a:rPr lang="en-US" altLang="zh-TW" sz="2400" dirty="0" smtClean="0"/>
              <a:t>May cause </a:t>
            </a:r>
            <a:r>
              <a:rPr lang="en-US" altLang="zh-TW" sz="2400" dirty="0" smtClean="0">
                <a:solidFill>
                  <a:srgbClr val="FF0000"/>
                </a:solidFill>
              </a:rPr>
              <a:t>metastable</a:t>
            </a:r>
            <a:r>
              <a:rPr lang="en-US" altLang="zh-TW" sz="2400" dirty="0" smtClean="0"/>
              <a:t> state.</a:t>
            </a:r>
          </a:p>
          <a:p>
            <a:pPr lvl="1"/>
            <a:r>
              <a:rPr lang="en-US" altLang="zh-TW" sz="2400" dirty="0" smtClean="0"/>
              <a:t>May receive </a:t>
            </a:r>
            <a:r>
              <a:rPr lang="en-US" altLang="zh-TW" sz="2400" dirty="0" smtClean="0">
                <a:solidFill>
                  <a:srgbClr val="FF0000"/>
                </a:solidFill>
              </a:rPr>
              <a:t>incorrect data</a:t>
            </a:r>
            <a:r>
              <a:rPr lang="en-US" altLang="zh-TW" sz="2400" dirty="0" smtClean="0"/>
              <a:t>.</a:t>
            </a:r>
            <a:endParaRPr lang="en-US" altLang="zh-TW" sz="2600" dirty="0" smtClean="0"/>
          </a:p>
          <a:p>
            <a:r>
              <a:rPr lang="en-US" altLang="zh-TW" sz="2800" dirty="0" smtClean="0"/>
              <a:t>Solution:</a:t>
            </a:r>
          </a:p>
          <a:p>
            <a:pPr lvl="1"/>
            <a:r>
              <a:rPr lang="en-US" altLang="zh-TW" sz="2400" dirty="0"/>
              <a:t>Asynchronous </a:t>
            </a:r>
            <a:r>
              <a:rPr lang="en-US" altLang="zh-TW" sz="2400" dirty="0" smtClean="0"/>
              <a:t>FIFO circuit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400" dirty="0" err="1" smtClean="0"/>
              <a:t>Vivado</a:t>
            </a:r>
            <a:r>
              <a:rPr lang="en-US" altLang="zh-TW" sz="2400" dirty="0" smtClean="0"/>
              <a:t> has AXI interface FIFOS IP.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sz="2600" dirty="0"/>
          </a:p>
          <a:p>
            <a:pPr marL="908050" lvl="2" indent="0"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0ED2-C63E-42DB-8952-8B72657BE48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91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Controller Architecture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0ED2-C63E-42DB-8952-8B72657BE487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 bwMode="auto">
          <a:xfrm>
            <a:off x="946149" y="4574465"/>
            <a:ext cx="11245851" cy="1870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1" fontAlgn="base" hangingPunct="1">
              <a:lnSpc>
                <a:spcPct val="93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kumimoji="1"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4538" indent="-244475" algn="l" rtl="0" eaLnBrk="1" fontAlgn="base" hangingPunct="1">
              <a:lnSpc>
                <a:spcPct val="88000"/>
              </a:lnSpc>
              <a:spcBef>
                <a:spcPct val="25000"/>
              </a:spcBef>
              <a:spcAft>
                <a:spcPct val="0"/>
              </a:spcAft>
              <a:buClr>
                <a:srgbClr val="AA009A"/>
              </a:buClr>
              <a:buSzPct val="90000"/>
              <a:buFont typeface="Symbol" pitchFamily="18" charset="2"/>
              <a:buChar char="-"/>
              <a:defRPr kumimoji="1" sz="22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6175" indent="-238125" algn="l" rtl="0" eaLnBrk="1" fontAlgn="base" hangingPunct="1">
              <a:lnSpc>
                <a:spcPct val="87000"/>
              </a:lnSpc>
              <a:spcBef>
                <a:spcPct val="10000"/>
              </a:spcBef>
              <a:spcAft>
                <a:spcPct val="0"/>
              </a:spcAft>
              <a:buClr>
                <a:srgbClr val="1908BC"/>
              </a:buClr>
              <a:buFont typeface="Symbol" pitchFamily="18" charset="2"/>
              <a:buChar char="*"/>
              <a:defRPr kumimoji="1" sz="2000">
                <a:solidFill>
                  <a:srgbClr val="000000"/>
                </a:solidFill>
                <a:latin typeface="+mn-lt"/>
                <a:ea typeface="+mn-ea"/>
              </a:defRPr>
            </a:lvl3pPr>
            <a:lvl4pPr marL="2032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452AE"/>
              </a:buClr>
              <a:buFont typeface="Symbol" pitchFamily="18" charset="2"/>
              <a:buChar char="à"/>
              <a:defRPr kumimoji="1" sz="1800">
                <a:solidFill>
                  <a:srgbClr val="000000"/>
                </a:solidFill>
                <a:latin typeface="+mn-lt"/>
                <a:ea typeface="+mn-ea"/>
              </a:defRPr>
            </a:lvl4pPr>
            <a:lvl5pPr marL="2451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2908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3365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3822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4279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r>
              <a:rPr lang="en-US" altLang="zh-TW" sz="2800" kern="0" dirty="0" smtClean="0"/>
              <a:t>Controller generate 0~127 digits</a:t>
            </a:r>
          </a:p>
          <a:p>
            <a:pPr lvl="1"/>
            <a:r>
              <a:rPr lang="en-US" altLang="zh-TW" sz="2400" kern="0" dirty="0" smtClean="0"/>
              <a:t>Write into BRAM</a:t>
            </a:r>
          </a:p>
          <a:p>
            <a:pPr lvl="1"/>
            <a:r>
              <a:rPr lang="en-US" altLang="zh-TW" sz="2400" kern="0" dirty="0" smtClean="0"/>
              <a:t>Read from BRAM and display on LED[6:0]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sz="2600" kern="0" dirty="0" smtClean="0"/>
          </a:p>
          <a:p>
            <a:pPr marL="908050" lvl="2" indent="0">
              <a:buFont typeface="Symbol" pitchFamily="18" charset="2"/>
              <a:buNone/>
            </a:pPr>
            <a:endParaRPr lang="en-US" altLang="zh-TW" kern="0" dirty="0" smtClean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97" y="1199440"/>
            <a:ext cx="9963150" cy="2962275"/>
          </a:xfrm>
        </p:spPr>
      </p:pic>
    </p:spTree>
    <p:extLst>
      <p:ext uri="{BB962C8B-B14F-4D97-AF65-F5344CB8AC3E}">
        <p14:creationId xmlns:p14="http://schemas.microsoft.com/office/powerpoint/2010/main" val="26498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Future </a:t>
            </a:r>
            <a:r>
              <a:rPr lang="en-US" altLang="zh-TW" smtClean="0"/>
              <a:t>Work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Design ASIC Controller.</a:t>
            </a:r>
          </a:p>
          <a:p>
            <a:r>
              <a:rPr lang="en-US" altLang="zh-TW" dirty="0" smtClean="0"/>
              <a:t>Connect to ASIC 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0ED2-C63E-42DB-8952-8B72657BE48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922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8000" y="149874"/>
            <a:ext cx="11269133" cy="574967"/>
          </a:xfrm>
        </p:spPr>
        <p:txBody>
          <a:bodyPr/>
          <a:lstStyle/>
          <a:p>
            <a:r>
              <a:rPr lang="en-US" altLang="zh-TW" dirty="0" smtClean="0"/>
              <a:t>Architecture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739" y="1008423"/>
            <a:ext cx="2863637" cy="1974922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0ED2-C63E-42DB-8952-8B72657BE487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6" name="向右箭號 5"/>
          <p:cNvSpPr/>
          <p:nvPr/>
        </p:nvSpPr>
        <p:spPr bwMode="auto">
          <a:xfrm>
            <a:off x="4881707" y="1825011"/>
            <a:ext cx="2022764" cy="34174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A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255453" y="1202386"/>
            <a:ext cx="3352800" cy="1716304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FPGA</a:t>
            </a:r>
            <a:endParaRPr kumimoji="1" lang="zh-TW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86770" y="1455679"/>
            <a:ext cx="2612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USB port transfer DATA</a:t>
            </a:r>
            <a:endParaRPr lang="zh-TW" altLang="en-US" dirty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 bwMode="auto">
          <a:xfrm>
            <a:off x="531282" y="3644201"/>
            <a:ext cx="11245851" cy="1563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1" fontAlgn="base" hangingPunct="1">
              <a:lnSpc>
                <a:spcPct val="93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kumimoji="1"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4538" indent="-244475" algn="l" rtl="0" eaLnBrk="1" fontAlgn="base" hangingPunct="1">
              <a:lnSpc>
                <a:spcPct val="88000"/>
              </a:lnSpc>
              <a:spcBef>
                <a:spcPct val="25000"/>
              </a:spcBef>
              <a:spcAft>
                <a:spcPct val="0"/>
              </a:spcAft>
              <a:buClr>
                <a:srgbClr val="AA009A"/>
              </a:buClr>
              <a:buSzPct val="90000"/>
              <a:buFont typeface="Symbol" pitchFamily="18" charset="2"/>
              <a:buChar char="-"/>
              <a:defRPr kumimoji="1" sz="22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6175" indent="-238125" algn="l" rtl="0" eaLnBrk="1" fontAlgn="base" hangingPunct="1">
              <a:lnSpc>
                <a:spcPct val="87000"/>
              </a:lnSpc>
              <a:spcBef>
                <a:spcPct val="10000"/>
              </a:spcBef>
              <a:spcAft>
                <a:spcPct val="0"/>
              </a:spcAft>
              <a:buClr>
                <a:srgbClr val="1908BC"/>
              </a:buClr>
              <a:buFont typeface="Symbol" pitchFamily="18" charset="2"/>
              <a:buChar char="*"/>
              <a:defRPr kumimoji="1" sz="2000">
                <a:solidFill>
                  <a:srgbClr val="000000"/>
                </a:solidFill>
                <a:latin typeface="+mn-lt"/>
                <a:ea typeface="+mn-ea"/>
              </a:defRPr>
            </a:lvl3pPr>
            <a:lvl4pPr marL="2032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452AE"/>
              </a:buClr>
              <a:buFont typeface="Symbol" pitchFamily="18" charset="2"/>
              <a:buChar char="à"/>
              <a:defRPr kumimoji="1" sz="1800">
                <a:solidFill>
                  <a:srgbClr val="000000"/>
                </a:solidFill>
                <a:latin typeface="+mn-lt"/>
                <a:ea typeface="+mn-ea"/>
              </a:defRPr>
            </a:lvl4pPr>
            <a:lvl5pPr marL="2451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2908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3365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3822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4279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r>
              <a:rPr lang="en-US" altLang="zh-TW" kern="0" dirty="0" smtClean="0"/>
              <a:t>OS : Windows</a:t>
            </a:r>
          </a:p>
          <a:p>
            <a:r>
              <a:rPr lang="en-US" altLang="zh-TW" kern="0" dirty="0" smtClean="0"/>
              <a:t>Programming language : C</a:t>
            </a:r>
            <a:endParaRPr lang="zh-TW" altLang="en-US" kern="0" dirty="0"/>
          </a:p>
        </p:txBody>
      </p:sp>
    </p:spTree>
    <p:extLst>
      <p:ext uri="{BB962C8B-B14F-4D97-AF65-F5344CB8AC3E}">
        <p14:creationId xmlns:p14="http://schemas.microsoft.com/office/powerpoint/2010/main" val="268360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Schedule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563" y="722314"/>
            <a:ext cx="3764705" cy="5341938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0ED2-C63E-42DB-8952-8B72657BE487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003269"/>
            <a:ext cx="4715533" cy="25054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5"/>
          <a:stretch/>
        </p:blipFill>
        <p:spPr>
          <a:xfrm>
            <a:off x="386508" y="4239490"/>
            <a:ext cx="5858693" cy="1330567"/>
          </a:xfrm>
          <a:prstGeom prst="rect">
            <a:avLst/>
          </a:prstGeom>
        </p:spPr>
      </p:pic>
      <p:sp>
        <p:nvSpPr>
          <p:cNvPr id="8" name="向下箭號 7"/>
          <p:cNvSpPr/>
          <p:nvPr/>
        </p:nvSpPr>
        <p:spPr bwMode="auto">
          <a:xfrm>
            <a:off x="2641600" y="3620655"/>
            <a:ext cx="415636" cy="535709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8035634" y="5255493"/>
            <a:ext cx="2013527" cy="36945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86" b="80710"/>
          <a:stretch/>
        </p:blipFill>
        <p:spPr>
          <a:xfrm>
            <a:off x="3315854" y="1334537"/>
            <a:ext cx="3417810" cy="23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95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Schedule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550" y="838200"/>
            <a:ext cx="7272533" cy="5341938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0ED2-C63E-42DB-8952-8B72657BE487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4821381" y="1838036"/>
            <a:ext cx="2336800" cy="353752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393013" y="4239491"/>
            <a:ext cx="3496660" cy="57265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8" name="圓角矩形 7"/>
          <p:cNvSpPr/>
          <p:nvPr/>
        </p:nvSpPr>
        <p:spPr bwMode="auto">
          <a:xfrm>
            <a:off x="2309091" y="722314"/>
            <a:ext cx="1163782" cy="37869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1" dirty="0" smtClean="0">
                <a:latin typeface="Arial" charset="0"/>
                <a:ea typeface="新細明體" pitchFamily="18" charset="-120"/>
              </a:rPr>
              <a:t>c</a:t>
            </a: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all HCD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1649735" y="1456034"/>
            <a:ext cx="2507673" cy="2050472"/>
            <a:chOff x="1445491" y="2189018"/>
            <a:chExt cx="2507673" cy="2050472"/>
          </a:xfrm>
        </p:grpSpPr>
        <p:sp>
          <p:nvSpPr>
            <p:cNvPr id="11" name="圓角矩形 10"/>
            <p:cNvSpPr/>
            <p:nvPr/>
          </p:nvSpPr>
          <p:spPr bwMode="auto">
            <a:xfrm>
              <a:off x="1445491" y="2189018"/>
              <a:ext cx="2507673" cy="2050472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4924" y="2329194"/>
              <a:ext cx="2288805" cy="1770119"/>
            </a:xfrm>
            <a:prstGeom prst="rect">
              <a:avLst/>
            </a:prstGeom>
          </p:spPr>
        </p:pic>
      </p:grpSp>
      <p:sp>
        <p:nvSpPr>
          <p:cNvPr id="13" name="矩形 12"/>
          <p:cNvSpPr/>
          <p:nvPr/>
        </p:nvSpPr>
        <p:spPr bwMode="auto">
          <a:xfrm>
            <a:off x="1948865" y="2322943"/>
            <a:ext cx="1810327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948865" y="2653145"/>
            <a:ext cx="1884219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5" name="向下箭號 14"/>
          <p:cNvSpPr/>
          <p:nvPr/>
        </p:nvSpPr>
        <p:spPr bwMode="auto">
          <a:xfrm>
            <a:off x="2687782" y="1201788"/>
            <a:ext cx="406400" cy="17549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4858328" y="1621856"/>
            <a:ext cx="2905530" cy="502086"/>
            <a:chOff x="1446188" y="3785359"/>
            <a:chExt cx="2905530" cy="502086"/>
          </a:xfrm>
        </p:grpSpPr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6188" y="3785359"/>
              <a:ext cx="2905530" cy="257211"/>
            </a:xfrm>
            <a:prstGeom prst="rect">
              <a:avLst/>
            </a:prstGeom>
          </p:spPr>
        </p:pic>
        <p:pic>
          <p:nvPicPr>
            <p:cNvPr id="17" name="圖片 1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3" t="4203" r="-1" b="-1"/>
            <a:stretch/>
          </p:blipFill>
          <p:spPr>
            <a:xfrm>
              <a:off x="1446188" y="4086672"/>
              <a:ext cx="2810846" cy="200773"/>
            </a:xfrm>
            <a:prstGeom prst="rect">
              <a:avLst/>
            </a:prstGeom>
          </p:spPr>
        </p:pic>
      </p:grpSp>
      <p:sp>
        <p:nvSpPr>
          <p:cNvPr id="19" name="圓角矩形 18"/>
          <p:cNvSpPr/>
          <p:nvPr/>
        </p:nvSpPr>
        <p:spPr bwMode="auto">
          <a:xfrm>
            <a:off x="2327563" y="3897420"/>
            <a:ext cx="1163782" cy="37869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1" dirty="0" smtClean="0">
                <a:latin typeface="Arial" charset="0"/>
                <a:ea typeface="新細明體" pitchFamily="18" charset="-120"/>
              </a:rPr>
              <a:t>c</a:t>
            </a: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all HUB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0" name="向下箭號 19"/>
          <p:cNvSpPr/>
          <p:nvPr/>
        </p:nvSpPr>
        <p:spPr bwMode="auto">
          <a:xfrm>
            <a:off x="2706253" y="3646682"/>
            <a:ext cx="406400" cy="17549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1" name="向下箭號 20"/>
          <p:cNvSpPr/>
          <p:nvPr/>
        </p:nvSpPr>
        <p:spPr bwMode="auto">
          <a:xfrm>
            <a:off x="2687782" y="4416967"/>
            <a:ext cx="406400" cy="17549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2" name="圓角矩形 21"/>
          <p:cNvSpPr/>
          <p:nvPr/>
        </p:nvSpPr>
        <p:spPr bwMode="auto">
          <a:xfrm>
            <a:off x="2049839" y="4687113"/>
            <a:ext cx="1921165" cy="72531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1" dirty="0" smtClean="0">
                <a:latin typeface="Arial" charset="0"/>
                <a:ea typeface="新細明體" pitchFamily="18" charset="-120"/>
              </a:rPr>
              <a:t>find</a:t>
            </a: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 HUB connect info.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" t="6791" r="1"/>
          <a:stretch/>
        </p:blipFill>
        <p:spPr>
          <a:xfrm>
            <a:off x="4664276" y="4827739"/>
            <a:ext cx="4535229" cy="204226"/>
          </a:xfrm>
          <a:prstGeom prst="rect">
            <a:avLst/>
          </a:prstGeom>
        </p:spPr>
      </p:pic>
      <p:cxnSp>
        <p:nvCxnSpPr>
          <p:cNvPr id="25" name="直線單箭頭接點 24"/>
          <p:cNvCxnSpPr/>
          <p:nvPr/>
        </p:nvCxnSpPr>
        <p:spPr bwMode="auto">
          <a:xfrm flipV="1">
            <a:off x="3833092" y="1968651"/>
            <a:ext cx="1025236" cy="12931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22" idx="3"/>
            <a:endCxn id="23" idx="1"/>
          </p:cNvCxnSpPr>
          <p:nvPr/>
        </p:nvCxnSpPr>
        <p:spPr bwMode="auto">
          <a:xfrm flipV="1">
            <a:off x="3971004" y="4929852"/>
            <a:ext cx="693272" cy="119917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向下箭號 28"/>
          <p:cNvSpPr/>
          <p:nvPr/>
        </p:nvSpPr>
        <p:spPr bwMode="auto">
          <a:xfrm>
            <a:off x="2687782" y="5517671"/>
            <a:ext cx="406400" cy="17549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1" name="圓角矩形 30"/>
          <p:cNvSpPr/>
          <p:nvPr/>
        </p:nvSpPr>
        <p:spPr bwMode="auto">
          <a:xfrm>
            <a:off x="1810387" y="5789695"/>
            <a:ext cx="2186365" cy="47067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1" dirty="0">
                <a:latin typeface="Arial" charset="0"/>
                <a:ea typeface="新細明體" pitchFamily="18" charset="-120"/>
              </a:rPr>
              <a:t>g</a:t>
            </a:r>
            <a:r>
              <a:rPr kumimoji="1" lang="en-US" altLang="zh-TW" b="1" dirty="0" smtClean="0">
                <a:latin typeface="Arial" charset="0"/>
                <a:ea typeface="新細明體" pitchFamily="18" charset="-120"/>
              </a:rPr>
              <a:t>et sub-</a:t>
            </a: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HUB info.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231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larc">
  <a:themeElements>
    <a:clrScheme name="cww 9">
      <a:dk1>
        <a:srgbClr val="003A62"/>
      </a:dk1>
      <a:lt1>
        <a:srgbClr val="FFFFFF"/>
      </a:lt1>
      <a:dk2>
        <a:srgbClr val="06760E"/>
      </a:dk2>
      <a:lt2>
        <a:srgbClr val="457473"/>
      </a:lt2>
      <a:accent1>
        <a:srgbClr val="F9FE3C"/>
      </a:accent1>
      <a:accent2>
        <a:srgbClr val="FF0066"/>
      </a:accent2>
      <a:accent3>
        <a:srgbClr val="FFFFFF"/>
      </a:accent3>
      <a:accent4>
        <a:srgbClr val="003053"/>
      </a:accent4>
      <a:accent5>
        <a:srgbClr val="FBFEAF"/>
      </a:accent5>
      <a:accent6>
        <a:srgbClr val="E7005C"/>
      </a:accent6>
      <a:hlink>
        <a:srgbClr val="2CFFF3"/>
      </a:hlink>
      <a:folHlink>
        <a:srgbClr val="0099FF"/>
      </a:folHlink>
    </a:clrScheme>
    <a:fontScheme name="cww">
      <a:majorFont>
        <a:latin typeface="Helvetica"/>
        <a:ea typeface="新細明體"/>
        <a:cs typeface=""/>
      </a:majorFont>
      <a:minorFont>
        <a:latin typeface="Helvetic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cw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w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8">
        <a:dk1>
          <a:srgbClr val="003A62"/>
        </a:dk1>
        <a:lt1>
          <a:srgbClr val="F8F8F8"/>
        </a:lt1>
        <a:dk2>
          <a:srgbClr val="06760E"/>
        </a:dk2>
        <a:lt2>
          <a:srgbClr val="457473"/>
        </a:lt2>
        <a:accent1>
          <a:srgbClr val="F9FE3C"/>
        </a:accent1>
        <a:accent2>
          <a:srgbClr val="FF0066"/>
        </a:accent2>
        <a:accent3>
          <a:srgbClr val="FBFBFB"/>
        </a:accent3>
        <a:accent4>
          <a:srgbClr val="003053"/>
        </a:accent4>
        <a:accent5>
          <a:srgbClr val="FBFEAF"/>
        </a:accent5>
        <a:accent6>
          <a:srgbClr val="E7005C"/>
        </a:accent6>
        <a:hlink>
          <a:srgbClr val="2CFFF3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9">
        <a:dk1>
          <a:srgbClr val="003A62"/>
        </a:dk1>
        <a:lt1>
          <a:srgbClr val="FFFFFF"/>
        </a:lt1>
        <a:dk2>
          <a:srgbClr val="06760E"/>
        </a:dk2>
        <a:lt2>
          <a:srgbClr val="457473"/>
        </a:lt2>
        <a:accent1>
          <a:srgbClr val="F9FE3C"/>
        </a:accent1>
        <a:accent2>
          <a:srgbClr val="FF0066"/>
        </a:accent2>
        <a:accent3>
          <a:srgbClr val="FFFFFF"/>
        </a:accent3>
        <a:accent4>
          <a:srgbClr val="003053"/>
        </a:accent4>
        <a:accent5>
          <a:srgbClr val="FBFEAF"/>
        </a:accent5>
        <a:accent6>
          <a:srgbClr val="E7005C"/>
        </a:accent6>
        <a:hlink>
          <a:srgbClr val="2CFFF3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arc" id="{FE5E2160-3E6C-4EF8-978F-33D555C16444}" vid="{9C87A76E-37A8-43A5-8160-1BA924A4613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6B292F24EE632042BF6C050DF32E2B84" ma:contentTypeVersion="7" ma:contentTypeDescription="建立新的文件。" ma:contentTypeScope="" ma:versionID="387c2a2e33a33676159c946ac093576a">
  <xsd:schema xmlns:xsd="http://www.w3.org/2001/XMLSchema" xmlns:xs="http://www.w3.org/2001/XMLSchema" xmlns:p="http://schemas.microsoft.com/office/2006/metadata/properties" xmlns:ns3="a9b275a9-4c9f-479b-92cd-00a0a21c173c" targetNamespace="http://schemas.microsoft.com/office/2006/metadata/properties" ma:root="true" ma:fieldsID="1cb5135efccc00b89072d4b76fc3c103" ns3:_="">
    <xsd:import namespace="a9b275a9-4c9f-479b-92cd-00a0a21c173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b275a9-4c9f-479b-92cd-00a0a21c17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ABAC8D9-1852-4FB0-818E-F9CAD0371F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b275a9-4c9f-479b-92cd-00a0a21c17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720E0BC-CA2C-4CE1-8D87-50ECA0AC79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B7D03A-0FDA-4A1E-8C9D-72587E476CD6}">
  <ds:schemaRefs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a9b275a9-4c9f-479b-92cd-00a0a21c173c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larc</Template>
  <TotalTime>36700</TotalTime>
  <Words>151</Words>
  <Application>Microsoft Office PowerPoint</Application>
  <PresentationFormat>寬螢幕</PresentationFormat>
  <Paragraphs>52</Paragraphs>
  <Slides>10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Courier New</vt:lpstr>
      <vt:lpstr>Helvetica</vt:lpstr>
      <vt:lpstr>Symbol</vt:lpstr>
      <vt:lpstr>Times New Roman</vt:lpstr>
      <vt:lpstr>Wingdings</vt:lpstr>
      <vt:lpstr>larc</vt:lpstr>
      <vt:lpstr>Weekly Report</vt:lpstr>
      <vt:lpstr>System Flow Chart</vt:lpstr>
      <vt:lpstr>System Architecture Block Diagram</vt:lpstr>
      <vt:lpstr>Clock Domain Crossing Problem</vt:lpstr>
      <vt:lpstr>Controller Architecture</vt:lpstr>
      <vt:lpstr>Future Work </vt:lpstr>
      <vt:lpstr>Architecture</vt:lpstr>
      <vt:lpstr>Schedule</vt:lpstr>
      <vt:lpstr>Schedule</vt:lpstr>
      <vt:lpstr>Future 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Architecture</dc:title>
  <dc:creator>百佑 譚</dc:creator>
  <cp:lastModifiedBy>程亞淇</cp:lastModifiedBy>
  <cp:revision>1758</cp:revision>
  <dcterms:created xsi:type="dcterms:W3CDTF">2018-11-09T07:28:21Z</dcterms:created>
  <dcterms:modified xsi:type="dcterms:W3CDTF">2021-03-12T08:12:13Z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0x0101006B292F24EE632042BF6C050DF32E2B84</vt:lpwstr>
  </property>
</Properties>
</file>