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2" r:id="rId5"/>
    <p:sldId id="273" r:id="rId6"/>
    <p:sldId id="274" r:id="rId7"/>
    <p:sldId id="275" r:id="rId8"/>
    <p:sldId id="276" r:id="rId9"/>
    <p:sldId id="277" r:id="rId10"/>
    <p:sldId id="269" r:id="rId11"/>
    <p:sldId id="270" r:id="rId12"/>
    <p:sldId id="271" r:id="rId13"/>
    <p:sldId id="268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62"/>
    <a:srgbClr val="000000"/>
    <a:srgbClr val="E7E8EA"/>
    <a:srgbClr val="F6F6F7"/>
    <a:srgbClr val="CBCED3"/>
    <a:srgbClr val="E0E0E0"/>
    <a:srgbClr val="FFFFFF"/>
    <a:srgbClr val="F2F2F2"/>
    <a:srgbClr val="8EA558"/>
    <a:srgbClr val="609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0221" autoAdjust="0"/>
  </p:normalViewPr>
  <p:slideViewPr>
    <p:cSldViewPr snapToGrid="0">
      <p:cViewPr varScale="1">
        <p:scale>
          <a:sx n="79" d="100"/>
          <a:sy n="79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7FC84-6C90-4A77-A6AA-79DEF863572E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FEFA-64BA-4F86-A67B-073CBEF4F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011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D034F-CBAB-45D0-A8AB-88F622CCE953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81EBA-E5B4-4E39-863F-1F8450B518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65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_Cortex-A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Zynq-700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81EBA-E5B4-4E39-863F-1F8450B518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33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81EBA-E5B4-4E39-863F-1F8450B5181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err="1"/>
              <a:t>architechture</a:t>
            </a:r>
            <a:r>
              <a:rPr lang="en-US" altLang="zh-TW" b="1" dirty="0"/>
              <a:t> cache size, pipeline depth (3-stage, 5-stage, or 8-stage), embedded peripherals, memory management unit, and bus-interfaces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MicroBlaze's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overall throughput is substantially less than a comparable hard CPU core (such as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RM Cortex-A9"/>
              </a:rPr>
              <a:t>ARM Cortex-A9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Zynq-7000"/>
              </a:rPr>
              <a:t>Zynq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 32-bit/64-bit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88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6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72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4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02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2119" y="279400"/>
            <a:ext cx="11882967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462619" y="4413250"/>
            <a:ext cx="18499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71433" y="2924178"/>
            <a:ext cx="345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 sz="18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52800" y="3733800"/>
            <a:ext cx="7433733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533816"/>
            <a:ext cx="10363200" cy="682047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5225"/>
            <a:ext cx="2844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1F1A35B-213D-4499-8C4B-87A2C92F6627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5225"/>
            <a:ext cx="38608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7091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CFA0E-5CDA-448F-A06B-D3AE036C0300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801719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034523" y="152400"/>
            <a:ext cx="667940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767" y="152400"/>
            <a:ext cx="8252884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44427-FB89-4EC9-A184-9E04F29AE59A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21308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F1A2D-508F-4DB0-8B8E-1280CB68E9C7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285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9ACDC-4363-4EF4-A94A-C4D8CC437EBB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96403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768" y="838200"/>
            <a:ext cx="5520267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27233" y="838200"/>
            <a:ext cx="5522384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3784A-2D7A-493D-923A-617EA96E5B51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17686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58656"/>
            <a:ext cx="10972800" cy="5749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4B0D9-45CE-4C13-B495-C89F3CA3CA64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081939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ED4F0-5C04-4B66-AE14-1F2F063DBAEB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4353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41F3F-E99D-4F42-AD1B-62EBA602D6FE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40840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1074360"/>
            <a:ext cx="4011084" cy="3607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595F8-7BE5-4D91-9520-41F51BAD6637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05911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5006599"/>
            <a:ext cx="7315200" cy="3607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14A51-7BF5-435D-9D6E-9A75FD5264E9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5784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03768" y="838200"/>
            <a:ext cx="11245851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1"/>
            <a:ext cx="11269133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5286" y="6461128"/>
            <a:ext cx="249978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D9AF0855-47A6-4EB2-AEB1-AFBC4B350AF4}" type="datetime1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61128"/>
            <a:ext cx="3860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33985" y="6445250"/>
            <a:ext cx="2182283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FCC0ED2-C63E-42DB-8952-8B72657BE48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2" y="6197600"/>
            <a:ext cx="785284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37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2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0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18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 sz="quarter"/>
          </p:nvPr>
        </p:nvSpPr>
        <p:spPr>
          <a:xfrm>
            <a:off x="914400" y="1587355"/>
            <a:ext cx="10363200" cy="574967"/>
          </a:xfrm>
        </p:spPr>
        <p:txBody>
          <a:bodyPr/>
          <a:lstStyle/>
          <a:p>
            <a:r>
              <a:rPr lang="en-US" altLang="zh-TW" sz="3600" dirty="0" smtClean="0">
                <a:effectLst/>
              </a:rPr>
              <a:t>Weekly Report</a:t>
            </a:r>
            <a:endParaRPr lang="en-US" altLang="zh-TW" sz="1800" dirty="0">
              <a:effectLst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69673" y="5096129"/>
            <a:ext cx="7434263" cy="1761871"/>
          </a:xfrm>
        </p:spPr>
        <p:txBody>
          <a:bodyPr/>
          <a:lstStyle/>
          <a:p>
            <a:pPr algn="l" eaLnBrk="1" hangingPunct="1">
              <a:lnSpc>
                <a:spcPct val="73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Laboratory of Reliable Computing</a:t>
            </a:r>
          </a:p>
          <a:p>
            <a:pPr algn="l" eaLnBrk="1" hangingPunct="1">
              <a:lnSpc>
                <a:spcPct val="73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Department of Electrical Engineering</a:t>
            </a:r>
          </a:p>
          <a:p>
            <a:pPr algn="l">
              <a:lnSpc>
                <a:spcPct val="73000"/>
              </a:lnSpc>
            </a:pPr>
            <a:r>
              <a:rPr lang="en-US" altLang="zh-TW" sz="2000" b="1" dirty="0">
                <a:solidFill>
                  <a:schemeClr val="tx1"/>
                </a:solidFill>
              </a:rPr>
              <a:t>National Cheng Kung University</a:t>
            </a:r>
          </a:p>
          <a:p>
            <a:pPr eaLnBrk="1" hangingPunct="1">
              <a:lnSpc>
                <a:spcPct val="73000"/>
              </a:lnSpc>
            </a:pPr>
            <a:endParaRPr lang="en-US" altLang="zh-TW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772289" y="3595979"/>
            <a:ext cx="4647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指導教授：吳誠文</a:t>
            </a: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報告：周昱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佑 、 程亞淇、杜冠勳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2021/05/06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6446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Make API (</a:t>
            </a:r>
            <a:r>
              <a:rPr lang="en-US" altLang="zh-TW" dirty="0" err="1" smtClean="0"/>
              <a:t>UART_port</a:t>
            </a:r>
            <a:r>
              <a:rPr lang="en-US" altLang="zh-TW" dirty="0" smtClean="0"/>
              <a:t> C code)</a:t>
            </a:r>
          </a:p>
          <a:p>
            <a:r>
              <a:rPr lang="en-US" altLang="zh-TW" dirty="0" smtClean="0"/>
              <a:t>To know </a:t>
            </a:r>
            <a:r>
              <a:rPr lang="en-US" altLang="zh-TW" dirty="0" err="1" smtClean="0"/>
              <a:t>WinDriver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PCIScope</a:t>
            </a:r>
            <a:r>
              <a:rPr lang="en-US" altLang="zh-TW" dirty="0" smtClean="0"/>
              <a:t> user guide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暑假實習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SiC</a:t>
            </a:r>
            <a:r>
              <a:rPr lang="en-US" altLang="zh-TW" dirty="0"/>
              <a:t>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功率元件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4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681E5-B2B3-4FD4-9D6F-4218C7B8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 communication with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FF4B1-CAAF-4AE8-9165-F27EE67D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IP List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MicroBlaze</a:t>
            </a:r>
            <a:r>
              <a:rPr lang="en-US" altLang="zh-TW" dirty="0"/>
              <a:t>(soft-core processor)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Architechture</a:t>
            </a:r>
            <a:r>
              <a:rPr lang="en-US" altLang="zh-TW" dirty="0"/>
              <a:t> can be configurable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Enable interrupt mode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Interrupt module cannot have empty connection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Uart_16550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Axi_uartlite</a:t>
            </a:r>
            <a:r>
              <a:rPr lang="en-US" altLang="zh-TW" dirty="0"/>
              <a:t> cannot be used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Connect the interrupt line to the </a:t>
            </a:r>
            <a:r>
              <a:rPr lang="en-US" altLang="zh-TW" dirty="0" err="1"/>
              <a:t>microblaze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/>
              <a:t>CP2102 has a max baud rate of 1 Mbps.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FD1CD1-7128-403F-8046-C5CB444A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46C7F4-69DC-48A1-8E21-A187227D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90" y="1246110"/>
            <a:ext cx="3585210" cy="158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7DC25-F6D4-4E07-A1DF-22F21A2C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C code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62C40-3DC7-43E3-AF00-BDC381E5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Prog  </a:t>
            </a:r>
            <a:r>
              <a:rPr lang="en-US" altLang="zh-TW" dirty="0" err="1"/>
              <a:t>Image_filter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Step1 PC send a photo (bmp format )to FPGA and store data in local cache.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Step2 </a:t>
            </a:r>
            <a:r>
              <a:rPr lang="en-US" altLang="zh-TW" dirty="0" err="1"/>
              <a:t>microblaze</a:t>
            </a:r>
            <a:r>
              <a:rPr lang="en-US" altLang="zh-TW" dirty="0"/>
              <a:t> processor do some calculation with pixel value(255-pixel value)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Step3 FPGA send back the calculated data to PC port and store the data as bmp format.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6244A-E525-4070-B2C3-5505FEE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3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19C71-5538-47F3-9365-C64FA0B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C code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ACB87-5B86-45F6-93CC-E12E1C83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teraterm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傳送資料時 必須選用二進制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日記生成圖片時 必須選用二進制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若程式中迴圈失效 可能是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設計的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memory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不足夠使用導致 迴圈設計失效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design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memory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大小可於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Linker Script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文件中查看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傳輸中若遇到資料遺失 可用兩種方法解決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“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sleep.h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wait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的設計 若上述方法仍無法解決則可依 缺失的資料數補足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data 0x00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“xuartns550_i.h”#include “xuartns550.h“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driver C code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stdlib.h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記憶體宣告函式庫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A493EB-2038-4DCE-897F-4BF61BB5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91ECD-27BA-4A7E-BA1D-06BCC925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25F3DE-64BA-4224-A44D-9833CC82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6ADB7F-A314-4FE8-9C52-8E271F891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92" y="2464512"/>
            <a:ext cx="2143468" cy="11852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5E2DB3-3F4B-4CA5-925D-D308B4A9B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28" y="1767462"/>
            <a:ext cx="1673575" cy="139410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0E84B5-8B7B-42A7-90DA-443CD43179D7}"/>
              </a:ext>
            </a:extLst>
          </p:cNvPr>
          <p:cNvCxnSpPr/>
          <p:nvPr/>
        </p:nvCxnSpPr>
        <p:spPr bwMode="auto">
          <a:xfrm>
            <a:off x="4697506" y="2657139"/>
            <a:ext cx="20224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2A6C2F9-3007-4533-BA98-2CECF14E2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8566" y="3364454"/>
            <a:ext cx="18610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B2B9CE-9E16-4624-ACB6-3904F90198ED}"/>
              </a:ext>
            </a:extLst>
          </p:cNvPr>
          <p:cNvSpPr txBox="1"/>
          <p:nvPr/>
        </p:nvSpPr>
        <p:spPr>
          <a:xfrm>
            <a:off x="4993123" y="209518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Image 512*512 bmp format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2EB400F-FD8E-4924-B038-47DE3805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92749"/>
            <a:ext cx="1072502" cy="1072502"/>
          </a:xfr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98A2A-16E3-40E5-BE41-6E4F44B39716}"/>
              </a:ext>
            </a:extLst>
          </p:cNvPr>
          <p:cNvSpPr txBox="1"/>
          <p:nvPr/>
        </p:nvSpPr>
        <p:spPr>
          <a:xfrm>
            <a:off x="7920072" y="3677569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Filter process</a:t>
            </a:r>
          </a:p>
          <a:p>
            <a:r>
              <a:rPr lang="en-US" altLang="zh-TW" dirty="0"/>
              <a:t>(255-pixel value)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6B7940-060A-4484-B241-5629FFF10A89}"/>
              </a:ext>
            </a:extLst>
          </p:cNvPr>
          <p:cNvSpPr txBox="1"/>
          <p:nvPr/>
        </p:nvSpPr>
        <p:spPr>
          <a:xfrm>
            <a:off x="3784436" y="351177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Send back data to PC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03332C-B209-4B7B-BFA1-B211F34CE93B}"/>
              </a:ext>
            </a:extLst>
          </p:cNvPr>
          <p:cNvSpPr txBox="1"/>
          <p:nvPr/>
        </p:nvSpPr>
        <p:spPr>
          <a:xfrm>
            <a:off x="1882783" y="4266086"/>
            <a:ext cx="43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</a:rPr>
              <a:t>Teraterm</a:t>
            </a:r>
            <a:r>
              <a:rPr lang="en-US" altLang="zh-TW" dirty="0">
                <a:solidFill>
                  <a:srgbClr val="000000"/>
                </a:solidFill>
              </a:rPr>
              <a:t> is used monitoring COM PORT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C662C-D74A-4ED3-B07C-8C623CE7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Prog1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5ACA0-CE57-4D19-A452-4DB25100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826" y="1019175"/>
            <a:ext cx="8334375" cy="5160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31A5E-E1AE-445B-9026-2DBD63F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7E094-19AE-440D-B613-18792E53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454" y="1129554"/>
            <a:ext cx="4104942" cy="36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1E19F-3F0E-436D-9863-84FF3BF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Prog2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DE98F-AB9D-4A31-8987-DE7EE79C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9094FD-5E5F-4BA0-AF01-71EFC772B12F}"/>
              </a:ext>
            </a:extLst>
          </p:cNvPr>
          <p:cNvCxnSpPr>
            <a:cxnSpLocks/>
          </p:cNvCxnSpPr>
          <p:nvPr/>
        </p:nvCxnSpPr>
        <p:spPr bwMode="auto">
          <a:xfrm>
            <a:off x="5286376" y="2826545"/>
            <a:ext cx="15716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0070C51-0EA9-4698-83BF-C0F1F1690477}"/>
              </a:ext>
            </a:extLst>
          </p:cNvPr>
          <p:cNvSpPr/>
          <p:nvPr/>
        </p:nvSpPr>
        <p:spPr>
          <a:xfrm>
            <a:off x="5388116" y="235850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Image filter</a:t>
            </a:r>
            <a:endParaRPr kumimoji="1" lang="zh-TW" altLang="en-US" b="1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0D3E28-9D19-45E1-A48A-67D270041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" t="5219" r="2652" b="16874"/>
          <a:stretch/>
        </p:blipFill>
        <p:spPr>
          <a:xfrm>
            <a:off x="1955801" y="1726158"/>
            <a:ext cx="3120855" cy="30179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D4A87A-71B4-41CC-A4E4-991222D09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5" t="4895" r="4145" b="10291"/>
          <a:stretch/>
        </p:blipFill>
        <p:spPr>
          <a:xfrm>
            <a:off x="7039061" y="1726158"/>
            <a:ext cx="3120855" cy="31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9F8B0-F15C-48F9-856F-88EAADB8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D9D4D-9FEF-447D-A21B-A0E3E519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與昱佑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端 程式互接 傳送圖片或 影像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與亞淇 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control module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D4DE7-C80A-43BB-9EB0-23828C85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2" y="838199"/>
            <a:ext cx="11032802" cy="5533417"/>
          </a:xfrm>
        </p:spPr>
      </p:pic>
    </p:spTree>
    <p:extLst>
      <p:ext uri="{BB962C8B-B14F-4D97-AF65-F5344CB8AC3E}">
        <p14:creationId xmlns:p14="http://schemas.microsoft.com/office/powerpoint/2010/main" val="16465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 FSM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06" y="740725"/>
            <a:ext cx="9452173" cy="4304798"/>
          </a:xfrm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2067959" y="5045523"/>
            <a:ext cx="8149213" cy="20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sz="2200" kern="0" dirty="0" smtClean="0"/>
              <a:t>WRITE MEM: </a:t>
            </a:r>
            <a:r>
              <a:rPr lang="en-US" altLang="zh-TW" sz="2000" kern="0" dirty="0" smtClean="0"/>
              <a:t>Transfer data from BRAM to local buffer</a:t>
            </a:r>
          </a:p>
          <a:p>
            <a:r>
              <a:rPr lang="en-US" altLang="zh-TW" sz="2200" kern="0" dirty="0"/>
              <a:t>READ MEM: </a:t>
            </a:r>
            <a:r>
              <a:rPr lang="en-US" altLang="zh-TW" sz="2000" kern="0" dirty="0" smtClean="0"/>
              <a:t>Transfer data from local buffer to ASIC</a:t>
            </a:r>
          </a:p>
          <a:p>
            <a:r>
              <a:rPr lang="en-US" altLang="zh-TW" sz="2200" kern="0" dirty="0"/>
              <a:t>READ RESULT: </a:t>
            </a:r>
            <a:r>
              <a:rPr lang="en-US" altLang="zh-TW" sz="2000" kern="0" dirty="0" smtClean="0"/>
              <a:t>Transfer result from ASIC to local buffer </a:t>
            </a:r>
          </a:p>
          <a:p>
            <a:r>
              <a:rPr lang="en-US" altLang="zh-TW" sz="2200" kern="0" dirty="0"/>
              <a:t>WRITE RESULT: </a:t>
            </a:r>
            <a:r>
              <a:rPr lang="en-US" altLang="zh-TW" sz="2000" kern="0" dirty="0" smtClean="0"/>
              <a:t>Transfer result from local buffer to BRAM</a:t>
            </a:r>
          </a:p>
          <a:p>
            <a:pPr marL="908050" lvl="2" indent="0">
              <a:buFont typeface="Symbol" pitchFamily="18" charset="2"/>
              <a:buNone/>
            </a:pP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36442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Controller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" y="2344820"/>
            <a:ext cx="11530344" cy="2723290"/>
          </a:xfrm>
        </p:spPr>
      </p:pic>
    </p:spTree>
    <p:extLst>
      <p:ext uri="{BB962C8B-B14F-4D97-AF65-F5344CB8AC3E}">
        <p14:creationId xmlns:p14="http://schemas.microsoft.com/office/powerpoint/2010/main" val="22900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 200MHz /100 MHz </a:t>
            </a:r>
          </a:p>
          <a:p>
            <a:r>
              <a:rPr lang="en-US" altLang="zh-TW" sz="2800" dirty="0" smtClean="0"/>
              <a:t>Simulation pass</a:t>
            </a:r>
          </a:p>
          <a:p>
            <a:r>
              <a:rPr lang="en-US" altLang="zh-TW" sz="2800" dirty="0" smtClean="0"/>
              <a:t>Synthesis pass</a:t>
            </a:r>
          </a:p>
          <a:p>
            <a:r>
              <a:rPr lang="en-US" altLang="zh-TW" sz="2800" dirty="0" smtClean="0"/>
              <a:t>Implementation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timing failed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Setup time </a:t>
            </a:r>
            <a:r>
              <a:rPr lang="en-US" altLang="zh-TW" sz="2400" dirty="0" smtClean="0"/>
              <a:t>failed</a:t>
            </a:r>
          </a:p>
          <a:p>
            <a:pPr lvl="1"/>
            <a:r>
              <a:rPr lang="en-US" altLang="zh-TW" sz="2400" dirty="0" smtClean="0"/>
              <a:t>In 125MHz/100MHz pass</a:t>
            </a:r>
            <a:endParaRPr lang="en-US" altLang="zh-TW" sz="2400" dirty="0"/>
          </a:p>
          <a:p>
            <a:r>
              <a:rPr lang="en-US" altLang="zh-TW" sz="2800" dirty="0" smtClean="0"/>
              <a:t>Probable reason</a:t>
            </a:r>
            <a:r>
              <a:rPr lang="en-US" altLang="zh-TW" sz="2600" dirty="0" smtClean="0"/>
              <a:t>: BRAM path too long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908050" lvl="2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4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Future </a:t>
            </a:r>
            <a:r>
              <a:rPr lang="en-US" altLang="zh-TW" smtClean="0"/>
              <a:t>Work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Solve timing problem. </a:t>
            </a:r>
          </a:p>
          <a:p>
            <a:r>
              <a:rPr lang="en-US" altLang="zh-TW" sz="2800" dirty="0" smtClean="0"/>
              <a:t>Connect to </a:t>
            </a:r>
            <a:r>
              <a:rPr lang="zh-TW" altLang="en-US" sz="2800" dirty="0" smtClean="0"/>
              <a:t>冠勳</a:t>
            </a:r>
            <a:r>
              <a:rPr lang="en-US" altLang="zh-TW" sz="2800" dirty="0" smtClean="0"/>
              <a:t>’s design.</a:t>
            </a:r>
          </a:p>
          <a:p>
            <a:r>
              <a:rPr lang="en-US" altLang="zh-TW" sz="2800" dirty="0"/>
              <a:t>Learn how to display on LCD.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49874"/>
            <a:ext cx="11269133" cy="574967"/>
          </a:xfrm>
        </p:spPr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12" y="803864"/>
            <a:ext cx="2863637" cy="197492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向右箭號 5"/>
          <p:cNvSpPr/>
          <p:nvPr/>
        </p:nvSpPr>
        <p:spPr bwMode="auto">
          <a:xfrm>
            <a:off x="4798580" y="1620452"/>
            <a:ext cx="2022764" cy="34174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3A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72326" y="997827"/>
            <a:ext cx="3352800" cy="171630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FPGA</a:t>
            </a:r>
            <a:endParaRPr kumimoji="1" lang="zh-TW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3643" y="1251120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USB port transfer DATA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571432" y="3718146"/>
            <a:ext cx="4378243" cy="156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2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kern="0" dirty="0" smtClean="0"/>
              <a:t>OS : Windows</a:t>
            </a:r>
          </a:p>
          <a:p>
            <a:r>
              <a:rPr lang="en-US" altLang="zh-TW" kern="0" dirty="0" smtClean="0"/>
              <a:t>Programming language : C</a:t>
            </a:r>
            <a:endParaRPr lang="zh-TW" altLang="en-US" kern="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324392" y="2987117"/>
            <a:ext cx="6291876" cy="3238192"/>
            <a:chOff x="5046152" y="2987118"/>
            <a:chExt cx="6291876" cy="3238192"/>
          </a:xfrm>
        </p:grpSpPr>
        <p:grpSp>
          <p:nvGrpSpPr>
            <p:cNvPr id="3" name="群組 2"/>
            <p:cNvGrpSpPr/>
            <p:nvPr/>
          </p:nvGrpSpPr>
          <p:grpSpPr>
            <a:xfrm>
              <a:off x="5046152" y="2987118"/>
              <a:ext cx="4387834" cy="3238192"/>
              <a:chOff x="386508" y="1003269"/>
              <a:chExt cx="6347156" cy="4566788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000" y="1003269"/>
                <a:ext cx="4715533" cy="2505425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85"/>
              <a:stretch/>
            </p:blipFill>
            <p:spPr>
              <a:xfrm>
                <a:off x="386508" y="4239490"/>
                <a:ext cx="5858693" cy="1330567"/>
              </a:xfrm>
              <a:prstGeom prst="rect">
                <a:avLst/>
              </a:prstGeom>
            </p:spPr>
          </p:pic>
          <p:sp>
            <p:nvSpPr>
              <p:cNvPr id="12" name="向下箭號 11"/>
              <p:cNvSpPr/>
              <p:nvPr/>
            </p:nvSpPr>
            <p:spPr bwMode="auto">
              <a:xfrm>
                <a:off x="2641600" y="3620655"/>
                <a:ext cx="415636" cy="535709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pic>
            <p:nvPicPr>
              <p:cNvPr id="13" name="圖片 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186" b="80710"/>
              <a:stretch/>
            </p:blipFill>
            <p:spPr>
              <a:xfrm>
                <a:off x="3315854" y="1334537"/>
                <a:ext cx="3417810" cy="237145"/>
              </a:xfrm>
              <a:prstGeom prst="rect">
                <a:avLst/>
              </a:prstGeom>
            </p:spPr>
          </p:pic>
        </p:grpSp>
        <p:grpSp>
          <p:nvGrpSpPr>
            <p:cNvPr id="16" name="群組 15"/>
            <p:cNvGrpSpPr/>
            <p:nvPr/>
          </p:nvGrpSpPr>
          <p:grpSpPr>
            <a:xfrm>
              <a:off x="8848726" y="3577871"/>
              <a:ext cx="2489302" cy="2369606"/>
              <a:chOff x="7851563" y="722314"/>
              <a:chExt cx="3764705" cy="5341938"/>
            </a:xfrm>
          </p:grpSpPr>
          <p:pic>
            <p:nvPicPr>
              <p:cNvPr id="14" name="內容版面配置區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51563" y="722314"/>
                <a:ext cx="3764705" cy="534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矩形 14"/>
              <p:cNvSpPr/>
              <p:nvPr/>
            </p:nvSpPr>
            <p:spPr bwMode="auto">
              <a:xfrm>
                <a:off x="8035634" y="5255493"/>
                <a:ext cx="2013527" cy="36945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60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Flow Process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橢圓 10"/>
          <p:cNvSpPr/>
          <p:nvPr/>
        </p:nvSpPr>
        <p:spPr bwMode="auto">
          <a:xfrm>
            <a:off x="2004291" y="1166091"/>
            <a:ext cx="360218" cy="3417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93091" y="1838037"/>
            <a:ext cx="1782618" cy="40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o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pen thread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93091" y="2607396"/>
            <a:ext cx="1782618" cy="653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reate UART port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93091" y="3623395"/>
            <a:ext cx="1782618" cy="591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o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pen source data file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27200" y="8358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16" name="流程圖: 決策 15"/>
          <p:cNvSpPr/>
          <p:nvPr/>
        </p:nvSpPr>
        <p:spPr bwMode="auto">
          <a:xfrm>
            <a:off x="932872" y="4577482"/>
            <a:ext cx="2503056" cy="766618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dirty="0" smtClean="0">
                <a:latin typeface="Arial" charset="0"/>
                <a:ea typeface="新細明體" pitchFamily="18" charset="-120"/>
              </a:rPr>
              <a:t>r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ead </a:t>
            </a:r>
            <a:r>
              <a:rPr kumimoji="1" lang="en-US" altLang="zh-TW" sz="1400" b="1" dirty="0" smtClean="0">
                <a:latin typeface="Arial" charset="0"/>
                <a:ea typeface="新細明體" pitchFamily="18" charset="-120"/>
              </a:rPr>
              <a:t>answer </a:t>
            </a:r>
            <a:r>
              <a:rPr kumimoji="1" lang="en-US" altLang="zh-TW" sz="1400" b="1" dirty="0">
                <a:latin typeface="Arial" charset="0"/>
                <a:ea typeface="新細明體" pitchFamily="18" charset="-120"/>
              </a:rPr>
              <a:t>time </a:t>
            </a:r>
            <a:r>
              <a:rPr kumimoji="1" lang="en-US" altLang="zh-TW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!=30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8" name="直線單箭頭接點 17"/>
          <p:cNvCxnSpPr>
            <a:stCxn id="11" idx="4"/>
            <a:endCxn id="12" idx="0"/>
          </p:cNvCxnSpPr>
          <p:nvPr/>
        </p:nvCxnSpPr>
        <p:spPr bwMode="auto">
          <a:xfrm>
            <a:off x="2184400" y="1507837"/>
            <a:ext cx="0" cy="33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單箭頭接點 19"/>
          <p:cNvCxnSpPr>
            <a:stCxn id="12" idx="2"/>
            <a:endCxn id="13" idx="0"/>
          </p:cNvCxnSpPr>
          <p:nvPr/>
        </p:nvCxnSpPr>
        <p:spPr bwMode="auto">
          <a:xfrm>
            <a:off x="2184400" y="2244437"/>
            <a:ext cx="0" cy="362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線單箭頭接點 21"/>
          <p:cNvCxnSpPr>
            <a:stCxn id="13" idx="2"/>
            <a:endCxn id="14" idx="0"/>
          </p:cNvCxnSpPr>
          <p:nvPr/>
        </p:nvCxnSpPr>
        <p:spPr bwMode="auto">
          <a:xfrm>
            <a:off x="2184400" y="3260436"/>
            <a:ext cx="0" cy="362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單箭頭接點 23"/>
          <p:cNvCxnSpPr>
            <a:stCxn id="14" idx="2"/>
            <a:endCxn id="16" idx="0"/>
          </p:cNvCxnSpPr>
          <p:nvPr/>
        </p:nvCxnSpPr>
        <p:spPr bwMode="auto">
          <a:xfrm>
            <a:off x="2184400" y="4214523"/>
            <a:ext cx="0" cy="362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流程圖: 決策 24"/>
          <p:cNvSpPr/>
          <p:nvPr/>
        </p:nvSpPr>
        <p:spPr bwMode="auto">
          <a:xfrm>
            <a:off x="3805383" y="1020557"/>
            <a:ext cx="2087418" cy="7366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dirty="0">
                <a:latin typeface="Arial" charset="0"/>
                <a:ea typeface="新細明體" pitchFamily="18" charset="-120"/>
              </a:rPr>
              <a:t>r</a:t>
            </a:r>
            <a:r>
              <a:rPr kumimoji="1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ead/write flag==1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7" name="直線單箭頭接點 26"/>
          <p:cNvCxnSpPr>
            <a:stCxn id="25" idx="2"/>
          </p:cNvCxnSpPr>
          <p:nvPr/>
        </p:nvCxnSpPr>
        <p:spPr bwMode="auto">
          <a:xfrm>
            <a:off x="4849092" y="1757157"/>
            <a:ext cx="0" cy="668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單箭頭接點 28"/>
          <p:cNvCxnSpPr>
            <a:stCxn id="25" idx="3"/>
            <a:endCxn id="35" idx="1"/>
          </p:cNvCxnSpPr>
          <p:nvPr/>
        </p:nvCxnSpPr>
        <p:spPr bwMode="auto">
          <a:xfrm>
            <a:off x="5892801" y="1388857"/>
            <a:ext cx="891309" cy="2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4784436" y="1905185"/>
            <a:ext cx="563418" cy="3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85164" y="1105802"/>
            <a:ext cx="563418" cy="3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 bwMode="auto">
          <a:xfrm>
            <a:off x="3957783" y="2425915"/>
            <a:ext cx="1782618" cy="6617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r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ead answer from FPGA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784110" y="1060589"/>
            <a:ext cx="1782618" cy="6617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r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ead source data to buffer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37" name="直線單箭頭接點 36"/>
          <p:cNvCxnSpPr>
            <a:stCxn id="35" idx="2"/>
          </p:cNvCxnSpPr>
          <p:nvPr/>
        </p:nvCxnSpPr>
        <p:spPr bwMode="auto">
          <a:xfrm>
            <a:off x="7675419" y="1722359"/>
            <a:ext cx="0" cy="706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6784110" y="2425915"/>
            <a:ext cx="1782618" cy="6617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w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rite 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buffer data to FPGA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0" name="直線單箭頭接點 39"/>
          <p:cNvCxnSpPr>
            <a:stCxn id="38" idx="2"/>
          </p:cNvCxnSpPr>
          <p:nvPr/>
        </p:nvCxnSpPr>
        <p:spPr bwMode="auto">
          <a:xfrm>
            <a:off x="7675419" y="3087685"/>
            <a:ext cx="0" cy="720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矩形 40"/>
          <p:cNvSpPr/>
          <p:nvPr/>
        </p:nvSpPr>
        <p:spPr bwMode="auto">
          <a:xfrm>
            <a:off x="6784110" y="3826472"/>
            <a:ext cx="1782618" cy="3906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f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ree 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buffer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3" name="肘形接點 42"/>
          <p:cNvCxnSpPr>
            <a:stCxn id="16" idx="3"/>
            <a:endCxn id="25" idx="1"/>
          </p:cNvCxnSpPr>
          <p:nvPr/>
        </p:nvCxnSpPr>
        <p:spPr bwMode="auto">
          <a:xfrm flipV="1">
            <a:off x="3435928" y="1388857"/>
            <a:ext cx="369455" cy="35719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肘形接點 45"/>
          <p:cNvCxnSpPr>
            <a:stCxn id="41" idx="2"/>
            <a:endCxn id="16" idx="1"/>
          </p:cNvCxnSpPr>
          <p:nvPr/>
        </p:nvCxnSpPr>
        <p:spPr bwMode="auto">
          <a:xfrm rot="5400000">
            <a:off x="3932321" y="1217692"/>
            <a:ext cx="743651" cy="6742547"/>
          </a:xfrm>
          <a:prstGeom prst="bentConnector4">
            <a:avLst>
              <a:gd name="adj1" fmla="val 308653"/>
              <a:gd name="adj2" fmla="val 1033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3967017" y="3462166"/>
            <a:ext cx="1782618" cy="6617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r</a:t>
            </a: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ead/write flag set to 0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967017" y="4490676"/>
            <a:ext cx="1782618" cy="6617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read answer 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time++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59" name="直線單箭頭接點 58"/>
          <p:cNvCxnSpPr>
            <a:stCxn id="33" idx="2"/>
            <a:endCxn id="56" idx="0"/>
          </p:cNvCxnSpPr>
          <p:nvPr/>
        </p:nvCxnSpPr>
        <p:spPr bwMode="auto">
          <a:xfrm>
            <a:off x="4849092" y="3087685"/>
            <a:ext cx="9234" cy="374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線單箭頭接點 60"/>
          <p:cNvCxnSpPr>
            <a:stCxn id="56" idx="2"/>
            <a:endCxn id="57" idx="0"/>
          </p:cNvCxnSpPr>
          <p:nvPr/>
        </p:nvCxnSpPr>
        <p:spPr bwMode="auto">
          <a:xfrm>
            <a:off x="4858326" y="4123936"/>
            <a:ext cx="0" cy="3667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線單箭頭接點 62"/>
          <p:cNvCxnSpPr>
            <a:stCxn id="57" idx="2"/>
          </p:cNvCxnSpPr>
          <p:nvPr/>
        </p:nvCxnSpPr>
        <p:spPr bwMode="auto">
          <a:xfrm flipH="1">
            <a:off x="4849092" y="5152446"/>
            <a:ext cx="9234" cy="1368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文字方塊 65"/>
          <p:cNvSpPr txBox="1"/>
          <p:nvPr/>
        </p:nvSpPr>
        <p:spPr>
          <a:xfrm>
            <a:off x="9429367" y="513265"/>
            <a:ext cx="2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※thread process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34110" y="518082"/>
            <a:ext cx="21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※main process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10321637" y="1413941"/>
            <a:ext cx="360218" cy="3417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9610437" y="2085887"/>
            <a:ext cx="1782618" cy="40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c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ount 1 sec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9610437" y="2855246"/>
            <a:ext cx="1782618" cy="653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read/write 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flag set to 1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0044546" y="10837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74" name="直線單箭頭接點 73"/>
          <p:cNvCxnSpPr>
            <a:stCxn id="70" idx="4"/>
            <a:endCxn id="71" idx="0"/>
          </p:cNvCxnSpPr>
          <p:nvPr/>
        </p:nvCxnSpPr>
        <p:spPr bwMode="auto">
          <a:xfrm>
            <a:off x="10501746" y="1755687"/>
            <a:ext cx="0" cy="33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直線單箭頭接點 74"/>
          <p:cNvCxnSpPr>
            <a:stCxn id="71" idx="2"/>
            <a:endCxn id="72" idx="0"/>
          </p:cNvCxnSpPr>
          <p:nvPr/>
        </p:nvCxnSpPr>
        <p:spPr bwMode="auto">
          <a:xfrm>
            <a:off x="10501746" y="2492287"/>
            <a:ext cx="0" cy="362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直線單箭頭接點 75"/>
          <p:cNvCxnSpPr/>
          <p:nvPr/>
        </p:nvCxnSpPr>
        <p:spPr bwMode="auto">
          <a:xfrm>
            <a:off x="10501746" y="3508286"/>
            <a:ext cx="0" cy="362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矩形 77"/>
          <p:cNvSpPr/>
          <p:nvPr/>
        </p:nvSpPr>
        <p:spPr bwMode="auto">
          <a:xfrm>
            <a:off x="9610437" y="3888003"/>
            <a:ext cx="1782618" cy="653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read/write </a:t>
            </a:r>
            <a:r>
              <a:rPr kumimoji="1" lang="en-US" altLang="zh-TW" b="1" dirty="0" smtClean="0">
                <a:latin typeface="Arial" charset="0"/>
                <a:ea typeface="新細明體" pitchFamily="18" charset="-120"/>
              </a:rPr>
              <a:t>flag set to 1</a:t>
            </a:r>
            <a:endParaRPr kumimoji="1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85" name="直線單箭頭接點 84"/>
          <p:cNvCxnSpPr/>
          <p:nvPr/>
        </p:nvCxnSpPr>
        <p:spPr bwMode="auto">
          <a:xfrm>
            <a:off x="2184400" y="5364981"/>
            <a:ext cx="0" cy="390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1888837" y="5755217"/>
            <a:ext cx="59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228110" y="4298150"/>
            <a:ext cx="563418" cy="3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2165927" y="5363308"/>
            <a:ext cx="563418" cy="3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cxnSp>
        <p:nvCxnSpPr>
          <p:cNvPr id="90" name="直線單箭頭接點 89"/>
          <p:cNvCxnSpPr/>
          <p:nvPr/>
        </p:nvCxnSpPr>
        <p:spPr bwMode="auto">
          <a:xfrm>
            <a:off x="10525126" y="4541043"/>
            <a:ext cx="0" cy="362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流程圖: 決策 90"/>
          <p:cNvSpPr/>
          <p:nvPr/>
        </p:nvSpPr>
        <p:spPr bwMode="auto">
          <a:xfrm>
            <a:off x="9218180" y="4904002"/>
            <a:ext cx="2613891" cy="78789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1400" b="1" dirty="0" smtClean="0">
                <a:latin typeface="Arial" charset="0"/>
                <a:ea typeface="新細明體" pitchFamily="18" charset="-120"/>
              </a:rPr>
              <a:t>Read answer time==30</a:t>
            </a:r>
            <a:endParaRPr kumimoji="1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93" name="肘形接點 92"/>
          <p:cNvCxnSpPr>
            <a:stCxn id="91" idx="1"/>
            <a:endCxn id="71" idx="1"/>
          </p:cNvCxnSpPr>
          <p:nvPr/>
        </p:nvCxnSpPr>
        <p:spPr bwMode="auto">
          <a:xfrm rot="10800000" flipH="1">
            <a:off x="9218179" y="2289087"/>
            <a:ext cx="392257" cy="3008860"/>
          </a:xfrm>
          <a:prstGeom prst="bentConnector3">
            <a:avLst>
              <a:gd name="adj1" fmla="val -582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直線單箭頭接點 95"/>
          <p:cNvCxnSpPr>
            <a:stCxn id="91" idx="2"/>
          </p:cNvCxnSpPr>
          <p:nvPr/>
        </p:nvCxnSpPr>
        <p:spPr bwMode="auto">
          <a:xfrm flipH="1">
            <a:off x="10525125" y="5691892"/>
            <a:ext cx="1" cy="43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文字方塊 96"/>
          <p:cNvSpPr txBox="1"/>
          <p:nvPr/>
        </p:nvSpPr>
        <p:spPr>
          <a:xfrm>
            <a:off x="10229562" y="6054851"/>
            <a:ext cx="59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8571347" y="4854135"/>
            <a:ext cx="563418" cy="3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0501746" y="5724848"/>
            <a:ext cx="563418" cy="3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9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Windows10 does not support “</a:t>
            </a:r>
            <a:r>
              <a:rPr lang="en-US" altLang="zh-TW" dirty="0" err="1"/>
              <a:t>p</a:t>
            </a:r>
            <a:r>
              <a:rPr lang="en-US" altLang="zh-TW" dirty="0" err="1" smtClean="0"/>
              <a:t>ci</a:t>
            </a:r>
            <a:r>
              <a:rPr lang="en-US" altLang="zh-TW" dirty="0" smtClean="0"/>
              <a:t>-tree”</a:t>
            </a:r>
          </a:p>
          <a:p>
            <a:r>
              <a:rPr lang="en-US" altLang="zh-TW" dirty="0" smtClean="0"/>
              <a:t>UART has some problem on setting (</a:t>
            </a:r>
            <a:r>
              <a:rPr lang="en-US" altLang="zh-TW" dirty="0" err="1" smtClean="0"/>
              <a:t>sloved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0ED2-C63E-42DB-8952-8B72657BE48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992" y="1803353"/>
            <a:ext cx="4758494" cy="388624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2" y="1803767"/>
            <a:ext cx="5985384" cy="24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FE5E2160-3E6C-4EF8-978F-33D555C16444}" vid="{9C87A76E-37A8-43A5-8160-1BA924A461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B292F24EE632042BF6C050DF32E2B84" ma:contentTypeVersion="7" ma:contentTypeDescription="建立新的文件。" ma:contentTypeScope="" ma:versionID="387c2a2e33a33676159c946ac093576a">
  <xsd:schema xmlns:xsd="http://www.w3.org/2001/XMLSchema" xmlns:xs="http://www.w3.org/2001/XMLSchema" xmlns:p="http://schemas.microsoft.com/office/2006/metadata/properties" xmlns:ns3="a9b275a9-4c9f-479b-92cd-00a0a21c173c" targetNamespace="http://schemas.microsoft.com/office/2006/metadata/properties" ma:root="true" ma:fieldsID="1cb5135efccc00b89072d4b76fc3c103" ns3:_="">
    <xsd:import namespace="a9b275a9-4c9f-479b-92cd-00a0a21c17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275a9-4c9f-479b-92cd-00a0a21c1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0D621-79DD-4891-A51D-31C83C9792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b275a9-4c9f-479b-92cd-00a0a21c1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0EB9BB-704E-4536-A133-01C0919EE7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2534BC-4123-4702-9E9A-6CE6FDE8B2CD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a9b275a9-4c9f-479b-92cd-00a0a21c173c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40726</TotalTime>
  <Words>611</Words>
  <Application>Microsoft Office PowerPoint</Application>
  <PresentationFormat>寬螢幕</PresentationFormat>
  <Paragraphs>129</Paragraphs>
  <Slides>17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larc</vt:lpstr>
      <vt:lpstr>Weekly Report</vt:lpstr>
      <vt:lpstr>Review</vt:lpstr>
      <vt:lpstr>Controller FSM</vt:lpstr>
      <vt:lpstr>Controller Architecture</vt:lpstr>
      <vt:lpstr>Problem</vt:lpstr>
      <vt:lpstr>Future Work </vt:lpstr>
      <vt:lpstr>Review</vt:lpstr>
      <vt:lpstr>Flow Process</vt:lpstr>
      <vt:lpstr>Problem</vt:lpstr>
      <vt:lpstr>Future work </vt:lpstr>
      <vt:lpstr>UART communication with FPGA</vt:lpstr>
      <vt:lpstr>SDK C code design</vt:lpstr>
      <vt:lpstr>SDK C code design</vt:lpstr>
      <vt:lpstr>System design flow</vt:lpstr>
      <vt:lpstr>Prog1 Result</vt:lpstr>
      <vt:lpstr>Prog2 Result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</dc:title>
  <dc:creator>百佑 譚</dc:creator>
  <cp:lastModifiedBy>user</cp:lastModifiedBy>
  <cp:revision>1758</cp:revision>
  <dcterms:created xsi:type="dcterms:W3CDTF">2018-11-09T07:28:21Z</dcterms:created>
  <dcterms:modified xsi:type="dcterms:W3CDTF">2021-05-06T06:18:04Z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0x0101006B292F24EE632042BF6C050DF32E2B84</vt:lpwstr>
  </property>
</Properties>
</file>