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2alWpGv9/ZyMDcor+gqBQTw4z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7B5CA5-693A-4145-9644-5489258E5004}">
  <a:tblStyle styleId="{4F7B5CA5-693A-4145-9644-5489258E5004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fill>
          <a:solidFill>
            <a:srgbClr val="CACCCF"/>
          </a:solidFill>
        </a:fill>
      </a:tcStyle>
    </a:band1H>
    <a:band2H>
      <a:tcTxStyle/>
    </a:band2H>
    <a:band1V>
      <a:tcTxStyle/>
      <a:tcStyle>
        <a:fill>
          <a:solidFill>
            <a:srgbClr val="CACCCF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1588" y="279400"/>
            <a:ext cx="8912225" cy="6586538"/>
          </a:xfrm>
          <a:prstGeom prst="rtTriangl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arc-ht" id="18" name="Google Shape;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963" y="4413250"/>
            <a:ext cx="13874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/>
        </p:nvSpPr>
        <p:spPr>
          <a:xfrm>
            <a:off x="3203575" y="2924175"/>
            <a:ext cx="259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0;p9"/>
          <p:cNvSpPr txBox="1"/>
          <p:nvPr>
            <p:ph idx="1" type="subTitle"/>
          </p:nvPr>
        </p:nvSpPr>
        <p:spPr>
          <a:xfrm>
            <a:off x="2514600" y="3733800"/>
            <a:ext cx="5575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lnSpc>
                <a:spcPct val="93000"/>
              </a:lnSpc>
              <a:spcBef>
                <a:spcPts val="1800"/>
              </a:spcBef>
              <a:spcAft>
                <a:spcPts val="0"/>
              </a:spcAft>
              <a:buSzPts val="3600"/>
              <a:buFont typeface="Noto Sans Symbols"/>
              <a:buNone/>
              <a:defRPr sz="3600">
                <a:solidFill>
                  <a:srgbClr val="6102A2"/>
                </a:solidFill>
              </a:defRPr>
            </a:lvl1pPr>
            <a:lvl2pPr lvl="1" algn="l">
              <a:lnSpc>
                <a:spcPct val="88000"/>
              </a:lnSpc>
              <a:spcBef>
                <a:spcPts val="450"/>
              </a:spcBef>
              <a:spcAft>
                <a:spcPts val="0"/>
              </a:spcAft>
              <a:buSzPts val="1620"/>
              <a:buChar char="−"/>
              <a:defRPr/>
            </a:lvl2pPr>
            <a:lvl3pPr lvl="2" algn="l">
              <a:lnSpc>
                <a:spcPct val="87000"/>
              </a:lnSpc>
              <a:spcBef>
                <a:spcPts val="18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◊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type="ctrTitle"/>
          </p:nvPr>
        </p:nvSpPr>
        <p:spPr>
          <a:xfrm>
            <a:off x="685800" y="914400"/>
            <a:ext cx="77724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1924050" y="-708025"/>
            <a:ext cx="5341938" cy="843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SzPts val="1800"/>
              <a:buChar char="∙"/>
              <a:defRPr/>
            </a:lvl1pPr>
            <a:lvl2pPr indent="-331469" lvl="1" marL="914400" algn="l">
              <a:lnSpc>
                <a:spcPct val="88000"/>
              </a:lnSpc>
              <a:spcBef>
                <a:spcPts val="450"/>
              </a:spcBef>
              <a:spcAft>
                <a:spcPts val="0"/>
              </a:spcAft>
              <a:buSzPts val="1620"/>
              <a:buChar char="−"/>
              <a:defRPr/>
            </a:lvl2pPr>
            <a:lvl3pPr indent="-342900" lvl="2" marL="1371600" algn="l">
              <a:lnSpc>
                <a:spcPct val="87000"/>
              </a:lnSpc>
              <a:spcBef>
                <a:spcPts val="18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◊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 rot="5400000">
            <a:off x="4762500" y="2109788"/>
            <a:ext cx="6027738" cy="211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458788" y="71438"/>
            <a:ext cx="6027738" cy="618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SzPts val="1800"/>
              <a:buChar char="∙"/>
              <a:defRPr/>
            </a:lvl1pPr>
            <a:lvl2pPr indent="-331469" lvl="1" marL="914400" algn="l">
              <a:lnSpc>
                <a:spcPct val="88000"/>
              </a:lnSpc>
              <a:spcBef>
                <a:spcPts val="450"/>
              </a:spcBef>
              <a:spcAft>
                <a:spcPts val="0"/>
              </a:spcAft>
              <a:buSzPts val="1620"/>
              <a:buChar char="−"/>
              <a:defRPr/>
            </a:lvl2pPr>
            <a:lvl3pPr indent="-342900" lvl="2" marL="1371600" algn="l">
              <a:lnSpc>
                <a:spcPct val="87000"/>
              </a:lnSpc>
              <a:spcBef>
                <a:spcPts val="18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◊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77825" y="838200"/>
            <a:ext cx="8434388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4330" lvl="1" marL="914400" algn="l">
              <a:lnSpc>
                <a:spcPct val="88000"/>
              </a:lnSpc>
              <a:spcBef>
                <a:spcPts val="550"/>
              </a:spcBef>
              <a:spcAft>
                <a:spcPts val="0"/>
              </a:spcAft>
              <a:buSzPts val="1980"/>
              <a:buChar char="−"/>
              <a:defRPr sz="2200"/>
            </a:lvl2pPr>
            <a:lvl3pPr indent="-355600" lvl="2" marL="13716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◊"/>
              <a:defRPr sz="18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88000"/>
              </a:lnSpc>
              <a:spcBef>
                <a:spcPts val="45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87000"/>
              </a:lnSpc>
              <a:spcBef>
                <a:spcPts val="16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77825" y="838200"/>
            <a:ext cx="4140200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65760" lvl="1" marL="914400" algn="l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SzPts val="2160"/>
              <a:buChar char="−"/>
              <a:defRPr sz="2400"/>
            </a:lvl2pPr>
            <a:lvl3pPr indent="-355600" lvl="2" marL="13716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◊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670425" y="838200"/>
            <a:ext cx="4141788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65760" lvl="1" marL="914400" algn="l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SzPts val="2160"/>
              <a:buChar char="−"/>
              <a:defRPr sz="2400"/>
            </a:lvl2pPr>
            <a:lvl3pPr indent="-355600" lvl="2" marL="13716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◊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8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87000"/>
              </a:lnSpc>
              <a:spcBef>
                <a:spcPts val="18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42900" lvl="1" marL="914400" algn="l">
              <a:lnSpc>
                <a:spcPct val="88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 sz="2000"/>
            </a:lvl2pPr>
            <a:lvl3pPr indent="-342900" lvl="2" marL="1371600" algn="l">
              <a:lnSpc>
                <a:spcPct val="87000"/>
              </a:lnSpc>
              <a:spcBef>
                <a:spcPts val="18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◊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88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87000"/>
              </a:lnSpc>
              <a:spcBef>
                <a:spcPts val="18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42900" lvl="1" marL="914400" algn="l">
              <a:lnSpc>
                <a:spcPct val="88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 sz="2000"/>
            </a:lvl2pPr>
            <a:lvl3pPr indent="-342900" lvl="2" marL="1371600" algn="l">
              <a:lnSpc>
                <a:spcPct val="87000"/>
              </a:lnSpc>
              <a:spcBef>
                <a:spcPts val="18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◊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31800" lvl="0" marL="45720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3200"/>
              <a:buChar char="∙"/>
              <a:defRPr sz="3200"/>
            </a:lvl1pPr>
            <a:lvl2pPr indent="-388619" lvl="1" marL="914400" algn="l">
              <a:lnSpc>
                <a:spcPct val="88000"/>
              </a:lnSpc>
              <a:spcBef>
                <a:spcPts val="700"/>
              </a:spcBef>
              <a:spcAft>
                <a:spcPts val="0"/>
              </a:spcAft>
              <a:buSzPts val="2520"/>
              <a:buChar char="−"/>
              <a:defRPr sz="2800"/>
            </a:lvl2pPr>
            <a:lvl3pPr indent="-381000" lvl="2" marL="1371600" algn="l">
              <a:lnSpc>
                <a:spcPct val="87000"/>
              </a:lnSpc>
              <a:spcBef>
                <a:spcPts val="24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◊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8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87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marR="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8000"/>
              </a:lnSpc>
              <a:spcBef>
                <a:spcPts val="700"/>
              </a:spcBef>
              <a:spcAft>
                <a:spcPts val="0"/>
              </a:spcAft>
              <a:buClr>
                <a:srgbClr val="AA009A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7000"/>
              </a:lnSpc>
              <a:spcBef>
                <a:spcPts val="240"/>
              </a:spcBef>
              <a:spcAft>
                <a:spcPts val="0"/>
              </a:spcAft>
              <a:buClr>
                <a:srgbClr val="1908BC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452AE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88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87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377825" y="838200"/>
            <a:ext cx="8434388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∙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7190" lvl="1" marL="914400" marR="0" rtl="0" algn="l">
              <a:lnSpc>
                <a:spcPct val="88000"/>
              </a:lnSpc>
              <a:spcBef>
                <a:spcPts val="650"/>
              </a:spcBef>
              <a:spcAft>
                <a:spcPts val="0"/>
              </a:spcAft>
              <a:buClr>
                <a:srgbClr val="AA009A"/>
              </a:buClr>
              <a:buSzPts val="2340"/>
              <a:buFont typeface="Noto Sans Symbols"/>
              <a:buChar char="−"/>
              <a:defRPr b="0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87000"/>
              </a:lnSpc>
              <a:spcBef>
                <a:spcPts val="240"/>
              </a:spcBef>
              <a:spcAft>
                <a:spcPts val="0"/>
              </a:spcAft>
              <a:buClr>
                <a:srgbClr val="1908BC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rgbClr val="2452AE"/>
              </a:buClr>
              <a:buSzPts val="2200"/>
              <a:buFont typeface="Noto Sans Symbols"/>
              <a:buChar char="◊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588963" y="6461125"/>
            <a:ext cx="1874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461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rtl="0" algn="r">
              <a:lnSpc>
                <a:spcPct val="85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RCbkg2" id="15" name="Google Shape;15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197600"/>
            <a:ext cx="588963" cy="660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2533719" y="4366889"/>
            <a:ext cx="5575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Presenter: Kuan-Hsun-Duh</a:t>
            </a:r>
            <a:endParaRPr/>
          </a:p>
          <a:p>
            <a:pPr indent="0" lvl="0" marL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Advisor: Cheng-Wen Wu</a:t>
            </a:r>
            <a:endParaRPr/>
          </a:p>
          <a:p>
            <a:pPr indent="0" lvl="0" marL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2021/02/26</a:t>
            </a:r>
            <a:endParaRPr sz="2800"/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771525" y="848041"/>
            <a:ext cx="7772400" cy="65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Weekly Report</a:t>
            </a:r>
            <a:endParaRPr sz="4000"/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type</a:t>
            </a:r>
            <a:endParaRPr/>
          </a:p>
        </p:txBody>
      </p:sp>
      <p:graphicFrame>
        <p:nvGraphicFramePr>
          <p:cNvPr id="100" name="Google Shape;100;p2"/>
          <p:cNvGraphicFramePr/>
          <p:nvPr/>
        </p:nvGraphicFramePr>
        <p:xfrm>
          <a:off x="852487" y="1104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{4F7B5CA5-693A-4145-9644-5489258E5004}</a:tableStyleId>
              </a:tblPr>
              <a:tblGrid>
                <a:gridCol w="1508575"/>
                <a:gridCol w="2078875"/>
                <a:gridCol w="2311850"/>
                <a:gridCol w="1960400"/>
              </a:tblGrid>
              <a:tr h="6738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Xilinx® 7 series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6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Type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B(blocked)RAM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D(distributed)RAM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off-chip RAM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37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Memory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SRAM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SRAM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SDRAM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Consume additional LUT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72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Capacity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 Kbits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small storage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(a 4-byte buffer for a UART)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1GB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(storing data like images)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Off-chip RAM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381000" y="836612"/>
            <a:ext cx="8434388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5763" lvl="0" marL="38576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DDR3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Operate in byte lane(8 or 9 bits) 1 bits for data strobe(DQS) 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Datapath width: 64 bits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DQS provides the reference timing for capturing data by the receiver</a:t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198" y="3985545"/>
            <a:ext cx="3892716" cy="183375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5246499" y="5933603"/>
            <a:ext cx="1438292" cy="41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Data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115903" y="5933603"/>
            <a:ext cx="1438292" cy="41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Data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Off-chip RAM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377825" y="838200"/>
            <a:ext cx="8434388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5763" lvl="0" marL="38576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Memory Interface Generator(MIG)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The PHY generates the signal timing and sequencing required to interface to the memory device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Lower power consumption</a:t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206" y="3042322"/>
            <a:ext cx="5892677" cy="198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381000" y="49676"/>
            <a:ext cx="8763000" cy="1538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Interface Generator(MIG) Flow</a:t>
            </a:r>
            <a:br>
              <a:rPr lang="en-US"/>
            </a:b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574675" y="1043781"/>
            <a:ext cx="7994650" cy="477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5763" lvl="0" marL="38576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Continue…….</a:t>
            </a:r>
            <a:endParaRPr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476250" y="177166"/>
            <a:ext cx="8451850" cy="1056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Interface Generator(MIG)</a:t>
            </a:r>
            <a:br>
              <a:rPr lang="en-US"/>
            </a:b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377825" y="838200"/>
            <a:ext cx="8434388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5763" lvl="0" marL="38576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init_calib_complete pin :initialization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tg_compare_error: check if any fault happened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Behavior level and Synthesizable</a:t>
            </a:r>
            <a:endParaRPr/>
          </a:p>
        </p:txBody>
      </p:sp>
      <p:grpSp>
        <p:nvGrpSpPr>
          <p:cNvPr id="135" name="Google Shape;135;p6"/>
          <p:cNvGrpSpPr/>
          <p:nvPr/>
        </p:nvGrpSpPr>
        <p:grpSpPr>
          <a:xfrm>
            <a:off x="476250" y="2511462"/>
            <a:ext cx="8181974" cy="1638300"/>
            <a:chOff x="447675" y="1895157"/>
            <a:chExt cx="8181974" cy="1638300"/>
          </a:xfrm>
        </p:grpSpPr>
        <p:pic>
          <p:nvPicPr>
            <p:cNvPr id="136" name="Google Shape;13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7675" y="1895157"/>
              <a:ext cx="8039100" cy="163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657225" y="2562225"/>
              <a:ext cx="7899400" cy="295275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7224" y="2857500"/>
              <a:ext cx="7972425" cy="295275"/>
            </a:xfrm>
            <a:prstGeom prst="rect">
              <a:avLst/>
            </a:prstGeom>
            <a:noFill/>
            <a:ln cap="flat" cmpd="sng" w="38100">
              <a:solidFill>
                <a:srgbClr val="29A6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81000" y="152400"/>
            <a:ext cx="8451850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377825" y="838200"/>
            <a:ext cx="8434388" cy="53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5763" lvl="0" marL="38576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Bottleneck : USB to UART(CP2103) Baud rates: 300 bps to 1 Mbps while DDR3 is Up to 1,600 MT/s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UART is fairly low bandwidth(serial data bus)</a:t>
            </a:r>
            <a:endParaRPr/>
          </a:p>
          <a:p>
            <a:pPr indent="-3857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Char char="∙"/>
            </a:pPr>
            <a:r>
              <a:rPr lang="en-US"/>
              <a:t>DDR3 is fairly high bandwidth </a:t>
            </a:r>
            <a:endParaRPr/>
          </a:p>
          <a:p>
            <a:pPr indent="-233363" lvl="0" marL="385763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075488" y="6445250"/>
            <a:ext cx="1636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069" y="2690247"/>
            <a:ext cx="7231099" cy="360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2018-10-07T16:26:11Z</dcterms:created>
  <dc:creator>kwhou</dc:creator>
</cp:coreProperties>
</file>